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5.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ags/tag6.xml" ContentType="application/vnd.openxmlformats-officedocument.presentationml.tags+xml"/>
  <Override PartName="/ppt/notesSlides/notesSlide11.xml" ContentType="application/vnd.openxmlformats-officedocument.presentationml.notesSlide+xml"/>
  <Override PartName="/ppt/tags/tag7.xml" ContentType="application/vnd.openxmlformats-officedocument.presentationml.tags+xml"/>
  <Override PartName="/ppt/charts/chart1.xml" ContentType="application/vnd.openxmlformats-officedocument.drawingml.chart+xml"/>
  <Override PartName="/ppt/charts/chart2.xml" ContentType="application/vnd.openxmlformats-officedocument.drawingml.chart+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rts/chart3.xml" ContentType="application/vnd.openxmlformats-officedocument.drawingml.chart+xml"/>
  <Override PartName="/ppt/charts/style1.xml" ContentType="application/vnd.ms-office.chartstyle+xml"/>
  <Override PartName="/ppt/charts/colors1.xml" ContentType="application/vnd.ms-office.chartcolorstyle+xml"/>
  <Override PartName="/ppt/charts/chart4.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rts/chart5.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18.xml" ContentType="application/vnd.openxmlformats-officedocument.presentationml.notesSlide+xml"/>
  <Override PartName="/ppt/charts/chart6.xml" ContentType="application/vnd.openxmlformats-officedocument.drawingml.chart+xml"/>
  <Override PartName="/ppt/charts/chart7.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harts/chart8.xml" ContentType="application/vnd.openxmlformats-officedocument.drawingml.chart+xml"/>
  <Override PartName="/ppt/charts/style5.xml" ContentType="application/vnd.ms-office.chartstyle+xml"/>
  <Override PartName="/ppt/charts/colors5.xml" ContentType="application/vnd.ms-office.chartcolorstyle+xml"/>
  <Override PartName="/ppt/charts/chart9.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tags/tag8.xml" ContentType="application/vnd.openxmlformats-officedocument.presentationml.tags+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944" r:id="rId4"/>
  </p:sldMasterIdLst>
  <p:notesMasterIdLst>
    <p:notesMasterId r:id="rId52"/>
  </p:notesMasterIdLst>
  <p:handoutMasterIdLst>
    <p:handoutMasterId r:id="rId53"/>
  </p:handoutMasterIdLst>
  <p:sldIdLst>
    <p:sldId id="12332" r:id="rId5"/>
    <p:sldId id="2147471874" r:id="rId6"/>
    <p:sldId id="2147471318" r:id="rId7"/>
    <p:sldId id="2147470719" r:id="rId8"/>
    <p:sldId id="12566" r:id="rId9"/>
    <p:sldId id="2147471873" r:id="rId10"/>
    <p:sldId id="2147471204" r:id="rId11"/>
    <p:sldId id="2146847877" r:id="rId12"/>
    <p:sldId id="2145706909" r:id="rId13"/>
    <p:sldId id="2147471198" r:id="rId14"/>
    <p:sldId id="2147471205" r:id="rId15"/>
    <p:sldId id="2147471896" r:id="rId16"/>
    <p:sldId id="264" r:id="rId17"/>
    <p:sldId id="313" r:id="rId18"/>
    <p:sldId id="314" r:id="rId19"/>
    <p:sldId id="2147471897" r:id="rId20"/>
    <p:sldId id="311" r:id="rId21"/>
    <p:sldId id="312" r:id="rId22"/>
    <p:sldId id="2147471898" r:id="rId23"/>
    <p:sldId id="2147471200" r:id="rId24"/>
    <p:sldId id="2147471231" r:id="rId25"/>
    <p:sldId id="261" r:id="rId26"/>
    <p:sldId id="2147471877" r:id="rId27"/>
    <p:sldId id="2147375935" r:id="rId28"/>
    <p:sldId id="2147471900" r:id="rId29"/>
    <p:sldId id="270" r:id="rId30"/>
    <p:sldId id="266" r:id="rId31"/>
    <p:sldId id="2147471901" r:id="rId32"/>
    <p:sldId id="2147471201" r:id="rId33"/>
    <p:sldId id="2147471871" r:id="rId34"/>
    <p:sldId id="315" r:id="rId35"/>
    <p:sldId id="2147471894" r:id="rId36"/>
    <p:sldId id="317" r:id="rId37"/>
    <p:sldId id="265" r:id="rId38"/>
    <p:sldId id="2147471895" r:id="rId39"/>
    <p:sldId id="2147471899" r:id="rId40"/>
    <p:sldId id="2147471886" r:id="rId41"/>
    <p:sldId id="2147471207" r:id="rId42"/>
    <p:sldId id="6107" r:id="rId43"/>
    <p:sldId id="2147470745" r:id="rId44"/>
    <p:sldId id="2147471206" r:id="rId45"/>
    <p:sldId id="2147471891" r:id="rId46"/>
    <p:sldId id="2147471892" r:id="rId47"/>
    <p:sldId id="2147471893" r:id="rId48"/>
    <p:sldId id="2147471186" r:id="rId49"/>
    <p:sldId id="278" r:id="rId50"/>
    <p:sldId id="280" r:id="rId51"/>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43DC8A22-333E-614B-9687-AE67FF753BFE}">
          <p14:sldIdLst>
            <p14:sldId id="12332"/>
            <p14:sldId id="2147471874"/>
            <p14:sldId id="2147471318"/>
            <p14:sldId id="2147470719"/>
            <p14:sldId id="12566"/>
            <p14:sldId id="2147471873"/>
            <p14:sldId id="2147471204"/>
            <p14:sldId id="2146847877"/>
            <p14:sldId id="2145706909"/>
            <p14:sldId id="2147471198"/>
            <p14:sldId id="2147471205"/>
            <p14:sldId id="2147471896"/>
            <p14:sldId id="264"/>
            <p14:sldId id="313"/>
            <p14:sldId id="314"/>
            <p14:sldId id="2147471897"/>
            <p14:sldId id="311"/>
            <p14:sldId id="312"/>
            <p14:sldId id="2147471898"/>
            <p14:sldId id="2147471200"/>
            <p14:sldId id="2147471231"/>
            <p14:sldId id="261"/>
            <p14:sldId id="2147471877"/>
            <p14:sldId id="2147375935"/>
            <p14:sldId id="2147471900"/>
            <p14:sldId id="270"/>
            <p14:sldId id="266"/>
            <p14:sldId id="2147471901"/>
            <p14:sldId id="2147471201"/>
            <p14:sldId id="2147471871"/>
            <p14:sldId id="315"/>
            <p14:sldId id="2147471894"/>
            <p14:sldId id="317"/>
            <p14:sldId id="265"/>
            <p14:sldId id="2147471895"/>
            <p14:sldId id="2147471899"/>
            <p14:sldId id="2147471886"/>
            <p14:sldId id="2147471207"/>
            <p14:sldId id="6107"/>
            <p14:sldId id="2147470745"/>
            <p14:sldId id="2147471206"/>
            <p14:sldId id="2147471891"/>
            <p14:sldId id="2147471892"/>
            <p14:sldId id="2147471893"/>
            <p14:sldId id="2147471186"/>
            <p14:sldId id="278"/>
            <p14:sldId id="280"/>
          </p14:sldIdLst>
        </p14:section>
      </p14:sectionLst>
    </p:ext>
    <p:ext uri="{EFAFB233-063F-42B5-8137-9DF3F51BA10A}">
      <p15:sldGuideLst xmlns:p15="http://schemas.microsoft.com/office/powerpoint/2012/main">
        <p15:guide id="1" orient="horz" pos="4220" userDrawn="1">
          <p15:clr>
            <a:srgbClr val="A4A3A4"/>
          </p15:clr>
        </p15:guide>
        <p15:guide id="2" pos="3817" userDrawn="1">
          <p15:clr>
            <a:srgbClr val="A4A3A4"/>
          </p15:clr>
        </p15:guide>
        <p15:guide id="3" orient="horz" pos="1344" userDrawn="1">
          <p15:clr>
            <a:srgbClr val="A4A3A4"/>
          </p15:clr>
        </p15:guide>
        <p15:guide id="4" orient="horz" pos="343" userDrawn="1">
          <p15:clr>
            <a:srgbClr val="A4A3A4"/>
          </p15:clr>
        </p15:guide>
        <p15:guide id="5" pos="4236" userDrawn="1">
          <p15:clr>
            <a:srgbClr val="A4A3A4"/>
          </p15:clr>
        </p15:guide>
        <p15:guide id="6" pos="4444" userDrawn="1">
          <p15:clr>
            <a:srgbClr val="A4A3A4"/>
          </p15:clr>
        </p15:guide>
        <p15:guide id="7" pos="4646" userDrawn="1">
          <p15:clr>
            <a:srgbClr val="A4A3A4"/>
          </p15:clr>
        </p15:guide>
        <p15:guide id="8" pos="4032" userDrawn="1">
          <p15:clr>
            <a:srgbClr val="A4A3A4"/>
          </p15:clr>
        </p15:guide>
        <p15:guide id="9" pos="3620" userDrawn="1">
          <p15:clr>
            <a:srgbClr val="A4A3A4"/>
          </p15:clr>
        </p15:guide>
        <p15:guide id="10" pos="3412" userDrawn="1">
          <p15:clr>
            <a:srgbClr val="A4A3A4"/>
          </p15:clr>
        </p15:guide>
        <p15:guide id="11" pos="3206" userDrawn="1">
          <p15:clr>
            <a:srgbClr val="A4A3A4"/>
          </p15:clr>
        </p15:guide>
        <p15:guide id="12" pos="3002" userDrawn="1">
          <p15:clr>
            <a:srgbClr val="A4A3A4"/>
          </p15:clr>
        </p15:guide>
        <p15:guide id="13" pos="2796" userDrawn="1">
          <p15:clr>
            <a:srgbClr val="A4A3A4"/>
          </p15:clr>
        </p15:guide>
        <p15:guide id="14" pos="2590" userDrawn="1">
          <p15:clr>
            <a:srgbClr val="A4A3A4"/>
          </p15:clr>
        </p15:guide>
        <p15:guide id="15" pos="2382" userDrawn="1">
          <p15:clr>
            <a:srgbClr val="A4A3A4"/>
          </p15:clr>
        </p15:guide>
        <p15:guide id="16" pos="2176" userDrawn="1">
          <p15:clr>
            <a:srgbClr val="A4A3A4"/>
          </p15:clr>
        </p15:guide>
        <p15:guide id="17" pos="1970" userDrawn="1">
          <p15:clr>
            <a:srgbClr val="A4A3A4"/>
          </p15:clr>
        </p15:guide>
        <p15:guide id="18" pos="1766" userDrawn="1">
          <p15:clr>
            <a:srgbClr val="A4A3A4"/>
          </p15:clr>
        </p15:guide>
        <p15:guide id="19" pos="1554" userDrawn="1">
          <p15:clr>
            <a:srgbClr val="A4A3A4"/>
          </p15:clr>
        </p15:guide>
        <p15:guide id="20" pos="1356" userDrawn="1">
          <p15:clr>
            <a:srgbClr val="A4A3A4"/>
          </p15:clr>
        </p15:guide>
        <p15:guide id="21" pos="1146" userDrawn="1">
          <p15:clr>
            <a:srgbClr val="A4A3A4"/>
          </p15:clr>
        </p15:guide>
        <p15:guide id="22" pos="940"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70EC7341-C29F-0F18-1021-ADB514028B1C}" name="Alicia Katherine Morgans" initials="AKM" userId="S::akm5935@ads.northwestern.edu::e5f4cd80-c6f7-4179-98b3-9ef47719f55a" providerId="AD"/>
  <p188:author id="{8443ED59-20C7-4FDF-8DCA-8A14D1AA1C8C}" name="Microsoft Office User" initials="MOU" userId="Microsoft Office User" providerId="None"/>
  <p188:author id="{5FD2C188-938E-FD3E-713A-D393ED1602AA}" name="Curtis, Freya (IMC MEDICAL COMMUNICATION LIMITED)" initials="CF(MCL" userId="S::kxfh096@astrazeneca.net::e94873b1-468b-4c5f-a1f0-9e9058a2f4b9" providerId="AD"/>
  <p188:author id="{3205848D-8653-9A56-BB78-D8F37BDA8516}" name="Fred Saad" initials="FS" userId="Fred Saad" providerId="None"/>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Matthew Sydes" initials="MSyd" lastIdx="7" clrIdx="0"/>
  <p:cmAuthor id="2" name="Chris Parker" initials="" lastIdx="11" clrIdx="1"/>
  <p:cmAuthor id="3" name="Brennan Smith" initials="BS" lastIdx="30" clrIdx="2"/>
  <p:cmAuthor id="4" name="priya shreedhar" initials="ps" lastIdx="261" clrIdx="3">
    <p:extLst>
      <p:ext uri="{19B8F6BF-5375-455C-9EA6-DF929625EA0E}">
        <p15:presenceInfo xmlns:p15="http://schemas.microsoft.com/office/powerpoint/2012/main" userId="f9ba61e50b6f5cda" providerId="Windows Live"/>
      </p:ext>
    </p:extLst>
  </p:cmAuthor>
  <p:cmAuthor id="5" name="Bailey, Sarah (MAN-CMC)" initials="BS(C" lastIdx="1" clrIdx="4">
    <p:extLst>
      <p:ext uri="{19B8F6BF-5375-455C-9EA6-DF929625EA0E}">
        <p15:presenceInfo xmlns:p15="http://schemas.microsoft.com/office/powerpoint/2012/main" userId="S::sarah.bailey@connect-cmc.com::6f445a04-7b48-4d14-9452-cd5b4317951c"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BEBD0"/>
    <a:srgbClr val="E7F5E9"/>
    <a:srgbClr val="DEE6EB"/>
    <a:srgbClr val="00B7C6"/>
    <a:srgbClr val="00C5C5"/>
    <a:srgbClr val="000000"/>
    <a:srgbClr val="113468"/>
    <a:srgbClr val="666633"/>
    <a:srgbClr val="57A9DD"/>
    <a:srgbClr val="6E625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502" autoAdjust="0"/>
    <p:restoredTop sz="95565" autoAdjust="0"/>
  </p:normalViewPr>
  <p:slideViewPr>
    <p:cSldViewPr snapToGrid="0" snapToObjects="1" showGuides="1">
      <p:cViewPr>
        <p:scale>
          <a:sx n="100" d="100"/>
          <a:sy n="100" d="100"/>
        </p:scale>
        <p:origin x="822" y="240"/>
      </p:cViewPr>
      <p:guideLst>
        <p:guide orient="horz" pos="4220"/>
        <p:guide pos="3817"/>
        <p:guide orient="horz" pos="1344"/>
        <p:guide orient="horz" pos="343"/>
        <p:guide pos="4236"/>
        <p:guide pos="4444"/>
        <p:guide pos="4646"/>
        <p:guide pos="4032"/>
        <p:guide pos="3620"/>
        <p:guide pos="3412"/>
        <p:guide pos="3206"/>
        <p:guide pos="3002"/>
        <p:guide pos="2796"/>
        <p:guide pos="2590"/>
        <p:guide pos="2382"/>
        <p:guide pos="2176"/>
        <p:guide pos="1970"/>
        <p:guide pos="1766"/>
        <p:guide pos="1554"/>
        <p:guide pos="1356"/>
        <p:guide pos="1146"/>
        <p:guide pos="940"/>
      </p:guideLst>
    </p:cSldViewPr>
  </p:slideViewPr>
  <p:outlineViewPr>
    <p:cViewPr>
      <p:scale>
        <a:sx n="33" d="100"/>
        <a:sy n="33" d="100"/>
      </p:scale>
      <p:origin x="0" y="-30029"/>
    </p:cViewPr>
  </p:outlineViewPr>
  <p:notesTextViewPr>
    <p:cViewPr>
      <p:scale>
        <a:sx n="3" d="2"/>
        <a:sy n="3" d="2"/>
      </p:scale>
      <p:origin x="0" y="0"/>
    </p:cViewPr>
  </p:notesTextViewPr>
  <p:sorterViewPr>
    <p:cViewPr varScale="1">
      <p:scale>
        <a:sx n="1" d="1"/>
        <a:sy n="1" d="1"/>
      </p:scale>
      <p:origin x="0" y="0"/>
    </p:cViewPr>
  </p:sorterViewPr>
  <p:notesViewPr>
    <p:cSldViewPr snapToGrid="0" snapToObjects="1">
      <p:cViewPr varScale="1">
        <p:scale>
          <a:sx n="92" d="100"/>
          <a:sy n="92" d="100"/>
        </p:scale>
        <p:origin x="4114" y="67"/>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presProps" Target="pres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handoutMaster" Target="handoutMasters/handoutMaster1.xml"/><Relationship Id="rId58" Type="http://schemas.openxmlformats.org/officeDocument/2006/relationships/tableStyles" Target="tableStyles.xml"/><Relationship Id="rId5" Type="http://schemas.openxmlformats.org/officeDocument/2006/relationships/slide" Target="slides/slide1.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viewProps" Target="viewProp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microsoft.com/office/2018/10/relationships/authors" Target="author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commentAuthors" Target="commentAuthor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theme" Target="theme/theme1.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1.xml"/><Relationship Id="rId1" Type="http://schemas.microsoft.com/office/2011/relationships/chartStyle" Target="style1.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2.xml"/><Relationship Id="rId1" Type="http://schemas.microsoft.com/office/2011/relationships/chartStyle" Target="style2.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3.xml"/><Relationship Id="rId1" Type="http://schemas.microsoft.com/office/2011/relationships/chartStyle" Target="style3.xml"/></Relationships>
</file>

<file path=ppt/charts/_rels/chart6.xml.rels><?xml version="1.0" encoding="UTF-8" standalone="yes"?>
<Relationships xmlns="http://schemas.openxmlformats.org/package/2006/relationships"><Relationship Id="rId1" Type="http://schemas.openxmlformats.org/officeDocument/2006/relationships/package" Target="../embeddings/Microsoft_Excel_Worksheet5.xlsx"/></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4.xml"/><Relationship Id="rId1" Type="http://schemas.microsoft.com/office/2011/relationships/chartStyle" Target="style4.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5.xml"/><Relationship Id="rId1" Type="http://schemas.microsoft.com/office/2011/relationships/chartStyle" Target="style5.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6.xml"/><Relationship Id="rId1" Type="http://schemas.microsoft.com/office/2011/relationships/chartStyle" Target="style6.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9757435525671729E-2"/>
          <c:y val="7.0487715941809359E-2"/>
          <c:w val="0.91527762517101807"/>
          <c:h val="0.83851216803682371"/>
        </c:manualLayout>
      </c:layout>
      <c:barChart>
        <c:barDir val="bar"/>
        <c:grouping val="clustered"/>
        <c:varyColors val="0"/>
        <c:ser>
          <c:idx val="0"/>
          <c:order val="0"/>
          <c:tx>
            <c:strRef>
              <c:f>Sheet1!$B$1</c:f>
              <c:strCache>
                <c:ptCount val="1"/>
                <c:pt idx="0">
                  <c:v>Grade &gt;=3</c:v>
                </c:pt>
              </c:strCache>
            </c:strRef>
          </c:tx>
          <c:spPr>
            <a:solidFill>
              <a:schemeClr val="accent1"/>
            </a:solidFill>
            <a:ln>
              <a:noFill/>
            </a:ln>
            <a:effectLst/>
          </c:spPr>
          <c:invertIfNegative val="0"/>
          <c:dLbls>
            <c:dLbl>
              <c:idx val="0"/>
              <c:delete val="1"/>
              <c:extLst>
                <c:ext xmlns:c15="http://schemas.microsoft.com/office/drawing/2012/chart" uri="{CE6537A1-D6FC-4f65-9D91-7224C49458BB}"/>
                <c:ext xmlns:c16="http://schemas.microsoft.com/office/drawing/2014/chart" uri="{C3380CC4-5D6E-409C-BE32-E72D297353CC}">
                  <c16:uniqueId val="{00000000-76EF-4831-9BD5-F7EF93D0E7E8}"/>
                </c:ext>
              </c:extLst>
            </c:dLbl>
            <c:dLbl>
              <c:idx val="1"/>
              <c:delete val="1"/>
              <c:extLst>
                <c:ext xmlns:c15="http://schemas.microsoft.com/office/drawing/2012/chart" uri="{CE6537A1-D6FC-4f65-9D91-7224C49458BB}"/>
                <c:ext xmlns:c16="http://schemas.microsoft.com/office/drawing/2014/chart" uri="{C3380CC4-5D6E-409C-BE32-E72D297353CC}">
                  <c16:uniqueId val="{00000001-76EF-4831-9BD5-F7EF93D0E7E8}"/>
                </c:ext>
              </c:extLst>
            </c:dLbl>
            <c:dLbl>
              <c:idx val="2"/>
              <c:tx>
                <c:rich>
                  <a:bodyPr/>
                  <a:lstStyle/>
                  <a:p>
                    <a:fld id="{2804DF0B-C252-4F2C-ACFB-0E7122D64BF7}" type="VALUE">
                      <a:rPr lang="en-US">
                        <a:solidFill>
                          <a:schemeClr val="tx1"/>
                        </a:solidFill>
                      </a:rPr>
                      <a:pPr/>
                      <a:t>[VALUE]</a:t>
                    </a:fld>
                    <a:endParaRPr lang="en-GB"/>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2-76EF-4831-9BD5-F7EF93D0E7E8}"/>
                </c:ext>
              </c:extLst>
            </c:dLbl>
            <c:dLbl>
              <c:idx val="3"/>
              <c:delete val="1"/>
              <c:extLst>
                <c:ext xmlns:c15="http://schemas.microsoft.com/office/drawing/2012/chart" uri="{CE6537A1-D6FC-4f65-9D91-7224C49458BB}"/>
                <c:ext xmlns:c16="http://schemas.microsoft.com/office/drawing/2014/chart" uri="{C3380CC4-5D6E-409C-BE32-E72D297353CC}">
                  <c16:uniqueId val="{00000003-76EF-4831-9BD5-F7EF93D0E7E8}"/>
                </c:ext>
              </c:extLst>
            </c:dLbl>
            <c:dLbl>
              <c:idx val="6"/>
              <c:delete val="1"/>
              <c:extLst>
                <c:ext xmlns:c15="http://schemas.microsoft.com/office/drawing/2012/chart" uri="{CE6537A1-D6FC-4f65-9D91-7224C49458BB}"/>
                <c:ext xmlns:c16="http://schemas.microsoft.com/office/drawing/2014/chart" uri="{C3380CC4-5D6E-409C-BE32-E72D297353CC}">
                  <c16:uniqueId val="{00000006-76EF-4831-9BD5-F7EF93D0E7E8}"/>
                </c:ext>
              </c:extLst>
            </c:dLbl>
            <c:dLbl>
              <c:idx val="7"/>
              <c:spPr>
                <a:noFill/>
                <a:ln>
                  <a:noFill/>
                </a:ln>
                <a:effectLst/>
              </c:spPr>
              <c:txPr>
                <a:bodyPr rot="0" spcFirstLastPara="1" vertOverflow="ellipsis" vert="horz" wrap="square" lIns="38100" tIns="19050" rIns="38100" bIns="19050" anchor="ctr" anchorCtr="1">
                  <a:noAutofit/>
                </a:bodyPr>
                <a:lstStyle/>
                <a:p>
                  <a:pPr>
                    <a:defRPr sz="1100" b="0" i="0" u="none" strike="noStrike" kern="1200" baseline="0">
                      <a:solidFill>
                        <a:schemeClr val="tx1"/>
                      </a:solidFill>
                      <a:latin typeface="Arial" panose="020B0604020202020204" pitchFamily="34" charset="0"/>
                      <a:ea typeface="+mn-ea"/>
                      <a:cs typeface="+mn-cs"/>
                    </a:defRPr>
                  </a:pPr>
                  <a:endParaRPr lang="en-US"/>
                </a:p>
              </c:txPr>
              <c:dLblPos val="outEnd"/>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7-76EF-4831-9BD5-F7EF93D0E7E8}"/>
                </c:ext>
              </c:extLst>
            </c:dLbl>
            <c:dLbl>
              <c:idx val="8"/>
              <c:delete val="1"/>
              <c:extLst>
                <c:ext xmlns:c15="http://schemas.microsoft.com/office/drawing/2012/chart" uri="{CE6537A1-D6FC-4f65-9D91-7224C49458BB}"/>
                <c:ext xmlns:c16="http://schemas.microsoft.com/office/drawing/2014/chart" uri="{C3380CC4-5D6E-409C-BE32-E72D297353CC}">
                  <c16:uniqueId val="{00000008-76EF-4831-9BD5-F7EF93D0E7E8}"/>
                </c:ext>
              </c:extLst>
            </c:dLbl>
            <c:dLbl>
              <c:idx val="9"/>
              <c:delete val="1"/>
              <c:extLst>
                <c:ext xmlns:c15="http://schemas.microsoft.com/office/drawing/2012/chart" uri="{CE6537A1-D6FC-4f65-9D91-7224C49458BB}"/>
                <c:ext xmlns:c16="http://schemas.microsoft.com/office/drawing/2014/chart" uri="{C3380CC4-5D6E-409C-BE32-E72D297353CC}">
                  <c16:uniqueId val="{00000009-76EF-4831-9BD5-F7EF93D0E7E8}"/>
                </c:ext>
              </c:extLst>
            </c:dLbl>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solidFill>
                    <a:latin typeface="Arial" panose="020B06040202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Sheet1!$A$2:$A$18</c:f>
              <c:strCache>
                <c:ptCount val="17"/>
                <c:pt idx="0">
                  <c:v>Hot flush</c:v>
                </c:pt>
                <c:pt idx="1">
                  <c:v>Cough</c:v>
                </c:pt>
                <c:pt idx="2">
                  <c:v>Urinary tract infection</c:v>
                </c:pt>
                <c:pt idx="3">
                  <c:v>Dizziness</c:v>
                </c:pt>
                <c:pt idx="4">
                  <c:v>Peripheral odema</c:v>
                </c:pt>
                <c:pt idx="5">
                  <c:v>Covid-19</c:v>
                </c:pt>
                <c:pt idx="6">
                  <c:v>Arthralgia</c:v>
                </c:pt>
                <c:pt idx="7">
                  <c:v>Hypertension</c:v>
                </c:pt>
                <c:pt idx="8">
                  <c:v>Vomiting</c:v>
                </c:pt>
                <c:pt idx="9">
                  <c:v>Decresed appetite</c:v>
                </c:pt>
                <c:pt idx="10">
                  <c:v>Constipation</c:v>
                </c:pt>
                <c:pt idx="11">
                  <c:v>Diarrhoea</c:v>
                </c:pt>
                <c:pt idx="12">
                  <c:v>Back pain</c:v>
                </c:pt>
                <c:pt idx="13">
                  <c:v>Nausea</c:v>
                </c:pt>
                <c:pt idx="14">
                  <c:v>Fatigue or asthenia</c:v>
                </c:pt>
                <c:pt idx="15">
                  <c:v>Anemia†</c:v>
                </c:pt>
                <c:pt idx="16">
                  <c:v>Any</c:v>
                </c:pt>
              </c:strCache>
            </c:strRef>
          </c:cat>
          <c:val>
            <c:numRef>
              <c:f>Sheet1!$B$2:$B$18</c:f>
              <c:numCache>
                <c:formatCode>0.0</c:formatCode>
                <c:ptCount val="17"/>
                <c:pt idx="0">
                  <c:v>0</c:v>
                </c:pt>
                <c:pt idx="1">
                  <c:v>0</c:v>
                </c:pt>
                <c:pt idx="2">
                  <c:v>1</c:v>
                </c:pt>
                <c:pt idx="3">
                  <c:v>0</c:v>
                </c:pt>
                <c:pt idx="4">
                  <c:v>0.3</c:v>
                </c:pt>
                <c:pt idx="5">
                  <c:v>2</c:v>
                </c:pt>
                <c:pt idx="6">
                  <c:v>0.5</c:v>
                </c:pt>
                <c:pt idx="7">
                  <c:v>4.5</c:v>
                </c:pt>
                <c:pt idx="8">
                  <c:v>0.3</c:v>
                </c:pt>
                <c:pt idx="9">
                  <c:v>0</c:v>
                </c:pt>
                <c:pt idx="10">
                  <c:v>0.3</c:v>
                </c:pt>
                <c:pt idx="11">
                  <c:v>0.3</c:v>
                </c:pt>
                <c:pt idx="12">
                  <c:v>1.5</c:v>
                </c:pt>
                <c:pt idx="13">
                  <c:v>0.3</c:v>
                </c:pt>
                <c:pt idx="14">
                  <c:v>1.5</c:v>
                </c:pt>
                <c:pt idx="15">
                  <c:v>3.3</c:v>
                </c:pt>
                <c:pt idx="16">
                  <c:v>43.2</c:v>
                </c:pt>
              </c:numCache>
            </c:numRef>
          </c:val>
          <c:extLst>
            <c:ext xmlns:c16="http://schemas.microsoft.com/office/drawing/2014/chart" uri="{C3380CC4-5D6E-409C-BE32-E72D297353CC}">
              <c16:uniqueId val="{00000010-76EF-4831-9BD5-F7EF93D0E7E8}"/>
            </c:ext>
          </c:extLst>
        </c:ser>
        <c:ser>
          <c:idx val="1"/>
          <c:order val="1"/>
          <c:tx>
            <c:strRef>
              <c:f>Sheet1!$C$1</c:f>
              <c:strCache>
                <c:ptCount val="1"/>
                <c:pt idx="0">
                  <c:v>All grades</c:v>
                </c:pt>
              </c:strCache>
            </c:strRef>
          </c:tx>
          <c:spPr>
            <a:solidFill>
              <a:schemeClr val="accent1">
                <a:alpha val="2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solidFill>
                    <a:latin typeface="Arial" panose="020B06040202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Sheet1!$A$2:$A$18</c:f>
              <c:strCache>
                <c:ptCount val="17"/>
                <c:pt idx="0">
                  <c:v>Hot flush</c:v>
                </c:pt>
                <c:pt idx="1">
                  <c:v>Cough</c:v>
                </c:pt>
                <c:pt idx="2">
                  <c:v>Urinary tract infection</c:v>
                </c:pt>
                <c:pt idx="3">
                  <c:v>Dizziness</c:v>
                </c:pt>
                <c:pt idx="4">
                  <c:v>Peripheral odema</c:v>
                </c:pt>
                <c:pt idx="5">
                  <c:v>Covid-19</c:v>
                </c:pt>
                <c:pt idx="6">
                  <c:v>Arthralgia</c:v>
                </c:pt>
                <c:pt idx="7">
                  <c:v>Hypertension</c:v>
                </c:pt>
                <c:pt idx="8">
                  <c:v>Vomiting</c:v>
                </c:pt>
                <c:pt idx="9">
                  <c:v>Decresed appetite</c:v>
                </c:pt>
                <c:pt idx="10">
                  <c:v>Constipation</c:v>
                </c:pt>
                <c:pt idx="11">
                  <c:v>Diarrhoea</c:v>
                </c:pt>
                <c:pt idx="12">
                  <c:v>Back pain</c:v>
                </c:pt>
                <c:pt idx="13">
                  <c:v>Nausea</c:v>
                </c:pt>
                <c:pt idx="14">
                  <c:v>Fatigue or asthenia</c:v>
                </c:pt>
                <c:pt idx="15">
                  <c:v>Anemia†</c:v>
                </c:pt>
                <c:pt idx="16">
                  <c:v>Any</c:v>
                </c:pt>
              </c:strCache>
            </c:strRef>
          </c:cat>
          <c:val>
            <c:numRef>
              <c:f>Sheet1!$C$2:$C$18</c:f>
              <c:numCache>
                <c:formatCode>0.0</c:formatCode>
                <c:ptCount val="17"/>
                <c:pt idx="0">
                  <c:v>12.9</c:v>
                </c:pt>
                <c:pt idx="1">
                  <c:v>7.3</c:v>
                </c:pt>
                <c:pt idx="2">
                  <c:v>8.8000000000000007</c:v>
                </c:pt>
                <c:pt idx="3">
                  <c:v>6.8</c:v>
                </c:pt>
                <c:pt idx="4">
                  <c:v>12.6</c:v>
                </c:pt>
                <c:pt idx="5">
                  <c:v>8.8000000000000007</c:v>
                </c:pt>
                <c:pt idx="6">
                  <c:v>19.399999999999999</c:v>
                </c:pt>
                <c:pt idx="7">
                  <c:v>18.7</c:v>
                </c:pt>
                <c:pt idx="8">
                  <c:v>9.3000000000000007</c:v>
                </c:pt>
                <c:pt idx="9">
                  <c:v>7.8</c:v>
                </c:pt>
                <c:pt idx="10">
                  <c:v>14.9</c:v>
                </c:pt>
                <c:pt idx="11">
                  <c:v>10.6</c:v>
                </c:pt>
                <c:pt idx="12">
                  <c:v>19.899999999999999</c:v>
                </c:pt>
                <c:pt idx="13">
                  <c:v>14.4</c:v>
                </c:pt>
                <c:pt idx="14">
                  <c:v>30.3</c:v>
                </c:pt>
                <c:pt idx="15">
                  <c:v>17.7</c:v>
                </c:pt>
                <c:pt idx="16">
                  <c:v>96</c:v>
                </c:pt>
              </c:numCache>
            </c:numRef>
          </c:val>
          <c:extLst>
            <c:ext xmlns:c16="http://schemas.microsoft.com/office/drawing/2014/chart" uri="{C3380CC4-5D6E-409C-BE32-E72D297353CC}">
              <c16:uniqueId val="{00000011-76EF-4831-9BD5-F7EF93D0E7E8}"/>
            </c:ext>
          </c:extLst>
        </c:ser>
        <c:dLbls>
          <c:showLegendKey val="0"/>
          <c:showVal val="0"/>
          <c:showCatName val="0"/>
          <c:showSerName val="0"/>
          <c:showPercent val="0"/>
          <c:showBubbleSize val="0"/>
        </c:dLbls>
        <c:gapWidth val="30"/>
        <c:overlap val="100"/>
        <c:axId val="572324879"/>
        <c:axId val="572317807"/>
      </c:barChart>
      <c:catAx>
        <c:axId val="572324879"/>
        <c:scaling>
          <c:orientation val="minMax"/>
        </c:scaling>
        <c:delete val="1"/>
        <c:axPos val="l"/>
        <c:numFmt formatCode="General" sourceLinked="1"/>
        <c:majorTickMark val="none"/>
        <c:minorTickMark val="none"/>
        <c:tickLblPos val="high"/>
        <c:crossAx val="572317807"/>
        <c:crosses val="autoZero"/>
        <c:auto val="1"/>
        <c:lblAlgn val="ctr"/>
        <c:lblOffset val="100"/>
        <c:noMultiLvlLbl val="0"/>
      </c:catAx>
      <c:valAx>
        <c:axId val="572317807"/>
        <c:scaling>
          <c:orientation val="minMax"/>
          <c:max val="100"/>
        </c:scaling>
        <c:delete val="0"/>
        <c:axPos val="b"/>
        <c:numFmt formatCode="0" sourceLinked="0"/>
        <c:majorTickMark val="out"/>
        <c:minorTickMark val="none"/>
        <c:tickLblPos val="nextTo"/>
        <c:spPr>
          <a:noFill/>
          <a:ln>
            <a:solidFill>
              <a:schemeClr val="tx1"/>
            </a:solidFill>
          </a:ln>
          <a:effectLst/>
        </c:spPr>
        <c:txPr>
          <a:bodyPr rot="-60000000" spcFirstLastPara="1" vertOverflow="ellipsis" vert="horz" wrap="square" anchor="ctr" anchorCtr="1"/>
          <a:lstStyle/>
          <a:p>
            <a:pPr>
              <a:defRPr sz="1100" b="0" i="0" u="none" strike="noStrike" kern="1200" baseline="0">
                <a:solidFill>
                  <a:schemeClr val="tx1"/>
                </a:solidFill>
                <a:latin typeface="Arial" panose="020B0604020202020204" pitchFamily="34" charset="0"/>
                <a:ea typeface="+mn-ea"/>
                <a:cs typeface="+mn-cs"/>
              </a:defRPr>
            </a:pPr>
            <a:endParaRPr lang="en-US"/>
          </a:p>
        </c:txPr>
        <c:crossAx val="572324879"/>
        <c:crosses val="autoZero"/>
        <c:crossBetween val="between"/>
        <c:majorUnit val="10"/>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a:noFill/>
    </a:ln>
    <a:effectLst/>
  </c:spPr>
  <c:txPr>
    <a:bodyPr/>
    <a:lstStyle/>
    <a:p>
      <a:pPr>
        <a:defRPr/>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595122749948568"/>
          <c:y val="8.5806697169279855E-2"/>
          <c:w val="0.6982952881958232"/>
          <c:h val="0.82263013415270048"/>
        </c:manualLayout>
      </c:layout>
      <c:barChart>
        <c:barDir val="bar"/>
        <c:grouping val="clustered"/>
        <c:varyColors val="0"/>
        <c:ser>
          <c:idx val="0"/>
          <c:order val="0"/>
          <c:tx>
            <c:strRef>
              <c:f>Sheet1!$B$1</c:f>
              <c:strCache>
                <c:ptCount val="1"/>
                <c:pt idx="0">
                  <c:v>Grade &gt;=3</c:v>
                </c:pt>
              </c:strCache>
            </c:strRef>
          </c:tx>
          <c:spPr>
            <a:solidFill>
              <a:schemeClr val="tx2"/>
            </a:solidFill>
            <a:ln>
              <a:noFill/>
            </a:ln>
            <a:effectLst/>
          </c:spPr>
          <c:invertIfNegative val="0"/>
          <c:dLbls>
            <c:dLbl>
              <c:idx val="0"/>
              <c:delete val="1"/>
              <c:extLst>
                <c:ext xmlns:c15="http://schemas.microsoft.com/office/drawing/2012/chart" uri="{CE6537A1-D6FC-4f65-9D91-7224C49458BB}"/>
                <c:ext xmlns:c16="http://schemas.microsoft.com/office/drawing/2014/chart" uri="{C3380CC4-5D6E-409C-BE32-E72D297353CC}">
                  <c16:uniqueId val="{00000000-EC82-4FF8-AE1E-EF097AB3972C}"/>
                </c:ext>
              </c:extLst>
            </c:dLbl>
            <c:dLbl>
              <c:idx val="1"/>
              <c:delete val="1"/>
              <c:extLst>
                <c:ext xmlns:c15="http://schemas.microsoft.com/office/drawing/2012/chart" uri="{CE6537A1-D6FC-4f65-9D91-7224C49458BB}"/>
                <c:ext xmlns:c16="http://schemas.microsoft.com/office/drawing/2014/chart" uri="{C3380CC4-5D6E-409C-BE32-E72D297353CC}">
                  <c16:uniqueId val="{00000001-EC82-4FF8-AE1E-EF097AB3972C}"/>
                </c:ext>
              </c:extLst>
            </c:dLbl>
            <c:dLbl>
              <c:idx val="2"/>
              <c:delete val="1"/>
              <c:extLst>
                <c:ext xmlns:c15="http://schemas.microsoft.com/office/drawing/2012/chart" uri="{CE6537A1-D6FC-4f65-9D91-7224C49458BB}"/>
                <c:ext xmlns:c16="http://schemas.microsoft.com/office/drawing/2014/chart" uri="{C3380CC4-5D6E-409C-BE32-E72D297353CC}">
                  <c16:uniqueId val="{00000002-EC82-4FF8-AE1E-EF097AB3972C}"/>
                </c:ext>
              </c:extLst>
            </c:dLbl>
            <c:dLbl>
              <c:idx val="3"/>
              <c:delete val="1"/>
              <c:extLst>
                <c:ext xmlns:c15="http://schemas.microsoft.com/office/drawing/2012/chart" uri="{CE6537A1-D6FC-4f65-9D91-7224C49458BB}"/>
                <c:ext xmlns:c16="http://schemas.microsoft.com/office/drawing/2014/chart" uri="{C3380CC4-5D6E-409C-BE32-E72D297353CC}">
                  <c16:uniqueId val="{00000003-EC82-4FF8-AE1E-EF097AB3972C}"/>
                </c:ext>
              </c:extLst>
            </c:dLbl>
            <c:dLbl>
              <c:idx val="4"/>
              <c:delete val="1"/>
              <c:extLst>
                <c:ext xmlns:c15="http://schemas.microsoft.com/office/drawing/2012/chart" uri="{CE6537A1-D6FC-4f65-9D91-7224C49458BB}"/>
                <c:ext xmlns:c16="http://schemas.microsoft.com/office/drawing/2014/chart" uri="{C3380CC4-5D6E-409C-BE32-E72D297353CC}">
                  <c16:uniqueId val="{00000004-EC82-4FF8-AE1E-EF097AB3972C}"/>
                </c:ext>
              </c:extLst>
            </c:dLbl>
            <c:dLbl>
              <c:idx val="6"/>
              <c:delete val="1"/>
              <c:extLst>
                <c:ext xmlns:c15="http://schemas.microsoft.com/office/drawing/2012/chart" uri="{CE6537A1-D6FC-4f65-9D91-7224C49458BB}"/>
                <c:ext xmlns:c16="http://schemas.microsoft.com/office/drawing/2014/chart" uri="{C3380CC4-5D6E-409C-BE32-E72D297353CC}">
                  <c16:uniqueId val="{00000006-EC82-4FF8-AE1E-EF097AB3972C}"/>
                </c:ext>
              </c:extLst>
            </c:dLbl>
            <c:dLbl>
              <c:idx val="7"/>
              <c:delete val="1"/>
              <c:extLst>
                <c:ext xmlns:c15="http://schemas.microsoft.com/office/drawing/2012/chart" uri="{CE6537A1-D6FC-4f65-9D91-7224C49458BB}"/>
                <c:ext xmlns:c16="http://schemas.microsoft.com/office/drawing/2014/chart" uri="{C3380CC4-5D6E-409C-BE32-E72D297353CC}">
                  <c16:uniqueId val="{00000007-EC82-4FF8-AE1E-EF097AB3972C}"/>
                </c:ext>
              </c:extLst>
            </c:dLbl>
            <c:dLbl>
              <c:idx val="10"/>
              <c:delete val="1"/>
              <c:extLst>
                <c:ext xmlns:c15="http://schemas.microsoft.com/office/drawing/2012/chart" uri="{CE6537A1-D6FC-4f65-9D91-7224C49458BB}"/>
                <c:ext xmlns:c16="http://schemas.microsoft.com/office/drawing/2014/chart" uri="{C3380CC4-5D6E-409C-BE32-E72D297353CC}">
                  <c16:uniqueId val="{0000000A-EC82-4FF8-AE1E-EF097AB3972C}"/>
                </c:ext>
              </c:extLst>
            </c:dLbl>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solidFill>
                    <a:latin typeface="Arial" panose="020B06040202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Sheet1!$A$2:$A$18</c:f>
              <c:strCache>
                <c:ptCount val="17"/>
                <c:pt idx="0">
                  <c:v>Hot flush</c:v>
                </c:pt>
                <c:pt idx="1">
                  <c:v>Cough</c:v>
                </c:pt>
                <c:pt idx="2">
                  <c:v>Urinary tract infection</c:v>
                </c:pt>
                <c:pt idx="3">
                  <c:v>Dizziness</c:v>
                </c:pt>
                <c:pt idx="4">
                  <c:v>Peripheral odema</c:v>
                </c:pt>
                <c:pt idx="5">
                  <c:v>Covid-19</c:v>
                </c:pt>
                <c:pt idx="6">
                  <c:v>Arthralgia</c:v>
                </c:pt>
                <c:pt idx="7">
                  <c:v>Hypertension</c:v>
                </c:pt>
                <c:pt idx="8">
                  <c:v>Vomiting</c:v>
                </c:pt>
                <c:pt idx="9">
                  <c:v>Decreased appetite</c:v>
                </c:pt>
                <c:pt idx="10">
                  <c:v>Constipation</c:v>
                </c:pt>
                <c:pt idx="11">
                  <c:v>Diarrhoea</c:v>
                </c:pt>
                <c:pt idx="12">
                  <c:v>Back pain</c:v>
                </c:pt>
                <c:pt idx="13">
                  <c:v>Nausea</c:v>
                </c:pt>
                <c:pt idx="14">
                  <c:v>Fatigue or asthenia</c:v>
                </c:pt>
                <c:pt idx="15">
                  <c:v>Anemia </c:v>
                </c:pt>
                <c:pt idx="16">
                  <c:v>Any</c:v>
                </c:pt>
              </c:strCache>
            </c:strRef>
          </c:cat>
          <c:val>
            <c:numRef>
              <c:f>Sheet1!$B$2:$B$18</c:f>
              <c:numCache>
                <c:formatCode>0.0</c:formatCode>
                <c:ptCount val="17"/>
                <c:pt idx="0">
                  <c:v>0</c:v>
                </c:pt>
                <c:pt idx="1">
                  <c:v>0</c:v>
                </c:pt>
                <c:pt idx="2">
                  <c:v>2.5</c:v>
                </c:pt>
                <c:pt idx="3">
                  <c:v>0</c:v>
                </c:pt>
                <c:pt idx="4">
                  <c:v>0</c:v>
                </c:pt>
                <c:pt idx="5">
                  <c:v>3.8</c:v>
                </c:pt>
                <c:pt idx="6">
                  <c:v>0</c:v>
                </c:pt>
                <c:pt idx="7">
                  <c:v>3.8</c:v>
                </c:pt>
                <c:pt idx="8">
                  <c:v>1.5</c:v>
                </c:pt>
                <c:pt idx="9">
                  <c:v>1</c:v>
                </c:pt>
                <c:pt idx="10">
                  <c:v>0</c:v>
                </c:pt>
                <c:pt idx="11">
                  <c:v>1.3</c:v>
                </c:pt>
                <c:pt idx="12">
                  <c:v>1</c:v>
                </c:pt>
                <c:pt idx="13">
                  <c:v>0.3</c:v>
                </c:pt>
                <c:pt idx="14">
                  <c:v>2.5</c:v>
                </c:pt>
                <c:pt idx="15">
                  <c:v>16.100000000000001</c:v>
                </c:pt>
                <c:pt idx="16">
                  <c:v>55.8</c:v>
                </c:pt>
              </c:numCache>
            </c:numRef>
          </c:val>
          <c:extLst>
            <c:ext xmlns:c16="http://schemas.microsoft.com/office/drawing/2014/chart" uri="{C3380CC4-5D6E-409C-BE32-E72D297353CC}">
              <c16:uniqueId val="{0000000F-EC82-4FF8-AE1E-EF097AB3972C}"/>
            </c:ext>
          </c:extLst>
        </c:ser>
        <c:ser>
          <c:idx val="1"/>
          <c:order val="1"/>
          <c:tx>
            <c:strRef>
              <c:f>Sheet1!$C$1</c:f>
              <c:strCache>
                <c:ptCount val="1"/>
                <c:pt idx="0">
                  <c:v>All grades</c:v>
                </c:pt>
              </c:strCache>
            </c:strRef>
          </c:tx>
          <c:spPr>
            <a:solidFill>
              <a:schemeClr val="tx2">
                <a:alpha val="29738"/>
              </a:schemeClr>
            </a:solidFill>
            <a:ln>
              <a:noFill/>
            </a:ln>
            <a:effectLst/>
          </c:spPr>
          <c:invertIfNegative val="0"/>
          <c:dLbls>
            <c:dLbl>
              <c:idx val="11"/>
              <c:spPr>
                <a:noFill/>
                <a:ln>
                  <a:noFill/>
                </a:ln>
                <a:effectLst/>
              </c:spPr>
              <c:txPr>
                <a:bodyPr rot="0" spcFirstLastPara="1" vertOverflow="ellipsis" vert="horz" wrap="square" lIns="38100" tIns="19050" rIns="38100" bIns="19050" anchor="ctr" anchorCtr="1">
                  <a:noAutofit/>
                </a:bodyPr>
                <a:lstStyle/>
                <a:p>
                  <a:pPr>
                    <a:defRPr sz="1100" b="0" i="0" u="none" strike="noStrike" kern="1200" baseline="0">
                      <a:solidFill>
                        <a:schemeClr val="tx1"/>
                      </a:solidFill>
                      <a:latin typeface="Arial" panose="020B0604020202020204" pitchFamily="34" charset="0"/>
                      <a:ea typeface="+mn-ea"/>
                      <a:cs typeface="+mn-cs"/>
                    </a:defRPr>
                  </a:pPr>
                  <a:endParaRPr lang="en-US"/>
                </a:p>
              </c:txPr>
              <c:dLblPos val="outEnd"/>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0-587E-4F65-A5F3-45B85255FE79}"/>
                </c:ext>
              </c:extLst>
            </c:dLbl>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solidFill>
                    <a:latin typeface="Arial" panose="020B06040202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Sheet1!$A$2:$A$18</c:f>
              <c:strCache>
                <c:ptCount val="17"/>
                <c:pt idx="0">
                  <c:v>Hot flush</c:v>
                </c:pt>
                <c:pt idx="1">
                  <c:v>Cough</c:v>
                </c:pt>
                <c:pt idx="2">
                  <c:v>Urinary tract infection</c:v>
                </c:pt>
                <c:pt idx="3">
                  <c:v>Dizziness</c:v>
                </c:pt>
                <c:pt idx="4">
                  <c:v>Peripheral odema</c:v>
                </c:pt>
                <c:pt idx="5">
                  <c:v>Covid-19</c:v>
                </c:pt>
                <c:pt idx="6">
                  <c:v>Arthralgia</c:v>
                </c:pt>
                <c:pt idx="7">
                  <c:v>Hypertension</c:v>
                </c:pt>
                <c:pt idx="8">
                  <c:v>Vomiting</c:v>
                </c:pt>
                <c:pt idx="9">
                  <c:v>Decreased appetite</c:v>
                </c:pt>
                <c:pt idx="10">
                  <c:v>Constipation</c:v>
                </c:pt>
                <c:pt idx="11">
                  <c:v>Diarrhoea</c:v>
                </c:pt>
                <c:pt idx="12">
                  <c:v>Back pain</c:v>
                </c:pt>
                <c:pt idx="13">
                  <c:v>Nausea</c:v>
                </c:pt>
                <c:pt idx="14">
                  <c:v>Fatigue or asthenia</c:v>
                </c:pt>
                <c:pt idx="15">
                  <c:v>Anemia </c:v>
                </c:pt>
                <c:pt idx="16">
                  <c:v>Any</c:v>
                </c:pt>
              </c:strCache>
            </c:strRef>
          </c:cat>
          <c:val>
            <c:numRef>
              <c:f>Sheet1!$C$2:$C$18</c:f>
              <c:numCache>
                <c:formatCode>0.0</c:formatCode>
                <c:ptCount val="17"/>
                <c:pt idx="0">
                  <c:v>8.8000000000000007</c:v>
                </c:pt>
                <c:pt idx="1">
                  <c:v>11.8</c:v>
                </c:pt>
                <c:pt idx="2">
                  <c:v>11.6</c:v>
                </c:pt>
                <c:pt idx="3">
                  <c:v>12.3</c:v>
                </c:pt>
                <c:pt idx="4">
                  <c:v>12.3</c:v>
                </c:pt>
                <c:pt idx="5">
                  <c:v>12.8</c:v>
                </c:pt>
                <c:pt idx="6">
                  <c:v>14.6</c:v>
                </c:pt>
                <c:pt idx="7">
                  <c:v>15.3</c:v>
                </c:pt>
                <c:pt idx="8">
                  <c:v>15.6</c:v>
                </c:pt>
                <c:pt idx="9">
                  <c:v>16.600000000000001</c:v>
                </c:pt>
                <c:pt idx="10">
                  <c:v>18.600000000000001</c:v>
                </c:pt>
                <c:pt idx="11">
                  <c:v>20.6</c:v>
                </c:pt>
                <c:pt idx="12">
                  <c:v>21.6</c:v>
                </c:pt>
                <c:pt idx="13">
                  <c:v>30.7</c:v>
                </c:pt>
                <c:pt idx="14">
                  <c:v>38.700000000000003</c:v>
                </c:pt>
                <c:pt idx="15">
                  <c:v>49.7</c:v>
                </c:pt>
                <c:pt idx="16">
                  <c:v>97.7</c:v>
                </c:pt>
              </c:numCache>
            </c:numRef>
          </c:val>
          <c:extLst>
            <c:ext xmlns:c16="http://schemas.microsoft.com/office/drawing/2014/chart" uri="{C3380CC4-5D6E-409C-BE32-E72D297353CC}">
              <c16:uniqueId val="{00000011-EC82-4FF8-AE1E-EF097AB3972C}"/>
            </c:ext>
          </c:extLst>
        </c:ser>
        <c:dLbls>
          <c:showLegendKey val="0"/>
          <c:showVal val="0"/>
          <c:showCatName val="0"/>
          <c:showSerName val="0"/>
          <c:showPercent val="0"/>
          <c:showBubbleSize val="0"/>
        </c:dLbls>
        <c:gapWidth val="30"/>
        <c:overlap val="100"/>
        <c:axId val="572324879"/>
        <c:axId val="572317807"/>
      </c:barChart>
      <c:catAx>
        <c:axId val="572324879"/>
        <c:scaling>
          <c:orientation val="minMax"/>
        </c:scaling>
        <c:delete val="0"/>
        <c:axPos val="r"/>
        <c:numFmt formatCode="General" sourceLinked="1"/>
        <c:majorTickMark val="none"/>
        <c:minorTickMark val="none"/>
        <c:tickLblPos val="high"/>
        <c:spPr>
          <a:noFill/>
          <a:ln w="9525" cap="flat" cmpd="sng" algn="ctr">
            <a:solidFill>
              <a:schemeClr val="tx1">
                <a:lumMod val="15000"/>
                <a:lumOff val="85000"/>
              </a:schemeClr>
            </a:solidFill>
            <a:round/>
          </a:ln>
          <a:effectLst/>
        </c:spPr>
        <c:txPr>
          <a:bodyPr rot="-60000000" spcFirstLastPara="1" vertOverflow="ellipsis" vert="horz" wrap="square" anchor="ctr" anchorCtr="0"/>
          <a:lstStyle/>
          <a:p>
            <a:pPr>
              <a:defRPr sz="1100" b="1" i="0" u="none" strike="noStrike" kern="1200" baseline="0">
                <a:solidFill>
                  <a:schemeClr val="tx1"/>
                </a:solidFill>
                <a:latin typeface="Arial" panose="020B0604020202020204" pitchFamily="34" charset="0"/>
                <a:ea typeface="+mn-ea"/>
                <a:cs typeface="+mn-cs"/>
              </a:defRPr>
            </a:pPr>
            <a:endParaRPr lang="en-US"/>
          </a:p>
        </c:txPr>
        <c:crossAx val="572317807"/>
        <c:crosses val="autoZero"/>
        <c:auto val="1"/>
        <c:lblAlgn val="l"/>
        <c:lblOffset val="1000"/>
        <c:noMultiLvlLbl val="0"/>
      </c:catAx>
      <c:valAx>
        <c:axId val="572317807"/>
        <c:scaling>
          <c:orientation val="maxMin"/>
          <c:max val="100"/>
        </c:scaling>
        <c:delete val="0"/>
        <c:axPos val="b"/>
        <c:numFmt formatCode="0" sourceLinked="0"/>
        <c:majorTickMark val="out"/>
        <c:minorTickMark val="none"/>
        <c:tickLblPos val="nextTo"/>
        <c:spPr>
          <a:noFill/>
          <a:ln>
            <a:solidFill>
              <a:schemeClr val="tx1"/>
            </a:solidFill>
          </a:ln>
          <a:effectLst/>
        </c:spPr>
        <c:txPr>
          <a:bodyPr rot="-60000000" spcFirstLastPara="1" vertOverflow="ellipsis" vert="horz" wrap="square" anchor="ctr" anchorCtr="1"/>
          <a:lstStyle/>
          <a:p>
            <a:pPr>
              <a:defRPr sz="1100" b="0" i="0" u="none" strike="noStrike" kern="1200" baseline="0">
                <a:solidFill>
                  <a:schemeClr val="tx1"/>
                </a:solidFill>
                <a:latin typeface="Arial" panose="020B0604020202020204" pitchFamily="34" charset="0"/>
                <a:ea typeface="+mn-ea"/>
                <a:cs typeface="+mn-cs"/>
              </a:defRPr>
            </a:pPr>
            <a:endParaRPr lang="en-US"/>
          </a:p>
        </c:txPr>
        <c:crossAx val="572324879"/>
        <c:crosses val="autoZero"/>
        <c:crossBetween val="between"/>
        <c:majorUnit val="10"/>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a:noFill/>
    </a:ln>
    <a:effectLst/>
  </c:spPr>
  <c:txPr>
    <a:bodyPr/>
    <a:lstStyle/>
    <a:p>
      <a:pPr>
        <a:defRPr/>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220501073729421"/>
          <c:y val="5.5310434021834221E-2"/>
          <c:w val="0.82984356955380578"/>
          <c:h val="0.75859591464110465"/>
        </c:manualLayout>
      </c:layout>
      <c:scatterChart>
        <c:scatterStyle val="lineMarker"/>
        <c:varyColors val="0"/>
        <c:ser>
          <c:idx val="0"/>
          <c:order val="0"/>
          <c:tx>
            <c:strRef>
              <c:f>Sheet1!$B$1</c:f>
              <c:strCache>
                <c:ptCount val="1"/>
                <c:pt idx="0">
                  <c:v>Y-Values</c:v>
                </c:pt>
              </c:strCache>
            </c:strRef>
          </c:tx>
          <c:spPr>
            <a:ln w="19050" cap="sq">
              <a:solidFill>
                <a:schemeClr val="accent6"/>
              </a:solidFill>
              <a:prstDash val="dash"/>
              <a:miter lim="800000"/>
            </a:ln>
            <a:effectLst/>
          </c:spPr>
          <c:marker>
            <c:symbol val="none"/>
          </c:marker>
          <c:xVal>
            <c:numRef>
              <c:f>Sheet1!$A$2:$A$4</c:f>
              <c:numCache>
                <c:formatCode>General</c:formatCode>
                <c:ptCount val="3"/>
                <c:pt idx="0">
                  <c:v>0</c:v>
                </c:pt>
                <c:pt idx="1">
                  <c:v>15</c:v>
                </c:pt>
                <c:pt idx="2">
                  <c:v>30</c:v>
                </c:pt>
              </c:numCache>
            </c:numRef>
          </c:xVal>
          <c:yVal>
            <c:numRef>
              <c:f>Sheet1!$B$2:$B$4</c:f>
              <c:numCache>
                <c:formatCode>General</c:formatCode>
                <c:ptCount val="3"/>
                <c:pt idx="0">
                  <c:v>50</c:v>
                </c:pt>
                <c:pt idx="1">
                  <c:v>50</c:v>
                </c:pt>
                <c:pt idx="2">
                  <c:v>50</c:v>
                </c:pt>
              </c:numCache>
            </c:numRef>
          </c:yVal>
          <c:smooth val="0"/>
          <c:extLst>
            <c:ext xmlns:c16="http://schemas.microsoft.com/office/drawing/2014/chart" uri="{C3380CC4-5D6E-409C-BE32-E72D297353CC}">
              <c16:uniqueId val="{00000000-C018-4866-98A1-437B81B97469}"/>
            </c:ext>
          </c:extLst>
        </c:ser>
        <c:dLbls>
          <c:showLegendKey val="0"/>
          <c:showVal val="0"/>
          <c:showCatName val="0"/>
          <c:showSerName val="0"/>
          <c:showPercent val="0"/>
          <c:showBubbleSize val="0"/>
        </c:dLbls>
        <c:axId val="793582223"/>
        <c:axId val="793580559"/>
      </c:scatterChart>
      <c:valAx>
        <c:axId val="793582223"/>
        <c:scaling>
          <c:orientation val="minMax"/>
          <c:max val="30"/>
        </c:scaling>
        <c:delete val="0"/>
        <c:axPos val="b"/>
        <c:title>
          <c:tx>
            <c:rich>
              <a:bodyPr rot="0" spcFirstLastPara="1" vertOverflow="ellipsis" vert="horz" wrap="square" anchor="ctr" anchorCtr="1"/>
              <a:lstStyle/>
              <a:p>
                <a:pPr>
                  <a:defRPr sz="1330" b="1" i="0" u="none" strike="noStrike" kern="1200" baseline="0">
                    <a:solidFill>
                      <a:schemeClr val="tx1"/>
                    </a:solidFill>
                    <a:latin typeface="Arial" panose="020B0604020202020204" pitchFamily="34" charset="0"/>
                    <a:ea typeface="+mn-ea"/>
                    <a:cs typeface="Arial" panose="020B0604020202020204" pitchFamily="34" charset="0"/>
                  </a:defRPr>
                </a:pPr>
                <a:r>
                  <a:rPr lang="en-US" b="1" dirty="0"/>
                  <a:t>Months from </a:t>
                </a:r>
                <a:r>
                  <a:rPr lang="en-US" b="1" dirty="0" err="1"/>
                  <a:t>randomisation</a:t>
                </a:r>
                <a:endParaRPr lang="en-US" b="1" dirty="0"/>
              </a:p>
            </c:rich>
          </c:tx>
          <c:layout>
            <c:manualLayout>
              <c:xMode val="edge"/>
              <c:yMode val="edge"/>
              <c:x val="0.33755533285612027"/>
              <c:y val="0.91318779945178019"/>
            </c:manualLayout>
          </c:layout>
          <c:overlay val="0"/>
          <c:spPr>
            <a:noFill/>
            <a:ln>
              <a:noFill/>
            </a:ln>
            <a:effectLst/>
          </c:spPr>
          <c:txPr>
            <a:bodyPr rot="0" spcFirstLastPara="1" vertOverflow="ellipsis" vert="horz" wrap="square" anchor="ctr" anchorCtr="1"/>
            <a:lstStyle/>
            <a:p>
              <a:pPr>
                <a:defRPr sz="133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title>
        <c:numFmt formatCode="General" sourceLinked="1"/>
        <c:majorTickMark val="out"/>
        <c:minorTickMark val="none"/>
        <c:tickLblPos val="nextTo"/>
        <c:spPr>
          <a:noFill/>
          <a:ln w="9525" cap="sq" cmpd="sng" algn="ctr">
            <a:solidFill>
              <a:schemeClr val="tx1"/>
            </a:solidFill>
            <a:miter lim="800000"/>
          </a:ln>
          <a:effectLst/>
        </c:spPr>
        <c:txPr>
          <a:bodyPr rot="-60000000" spcFirstLastPara="1" vertOverflow="ellipsis" vert="horz" wrap="square" anchor="ctr" anchorCtr="1"/>
          <a:lstStyle/>
          <a:p>
            <a:pPr>
              <a:defRPr sz="1197"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793580559"/>
        <c:crosses val="autoZero"/>
        <c:crossBetween val="midCat"/>
        <c:majorUnit val="3"/>
      </c:valAx>
      <c:valAx>
        <c:axId val="793580559"/>
        <c:scaling>
          <c:orientation val="minMax"/>
          <c:max val="103"/>
          <c:min val="0"/>
        </c:scaling>
        <c:delete val="0"/>
        <c:axPos val="l"/>
        <c:title>
          <c:tx>
            <c:rich>
              <a:bodyPr rot="-5400000" spcFirstLastPara="1" vertOverflow="ellipsis" vert="horz" wrap="square" anchor="ctr" anchorCtr="1"/>
              <a:lstStyle/>
              <a:p>
                <a:pPr>
                  <a:defRPr sz="1330" b="1" i="0" u="none" strike="noStrike" kern="1200" baseline="0">
                    <a:solidFill>
                      <a:schemeClr val="tx1"/>
                    </a:solidFill>
                    <a:latin typeface="Arial" panose="020B0604020202020204" pitchFamily="34" charset="0"/>
                    <a:ea typeface="+mn-ea"/>
                    <a:cs typeface="Arial" panose="020B0604020202020204" pitchFamily="34" charset="0"/>
                  </a:defRPr>
                </a:pPr>
                <a:r>
                  <a:rPr lang="en-US" b="1"/>
                  <a:t>Patients without events (%)</a:t>
                </a:r>
              </a:p>
            </c:rich>
          </c:tx>
          <c:layout>
            <c:manualLayout>
              <c:xMode val="edge"/>
              <c:yMode val="edge"/>
              <c:x val="7.4010021474588406E-3"/>
              <c:y val="9.459783293722808E-2"/>
            </c:manualLayout>
          </c:layout>
          <c:overlay val="0"/>
          <c:spPr>
            <a:noFill/>
            <a:ln>
              <a:noFill/>
            </a:ln>
            <a:effectLst/>
          </c:spPr>
          <c:txPr>
            <a:bodyPr rot="-5400000" spcFirstLastPara="1" vertOverflow="ellipsis" vert="horz" wrap="square" anchor="ctr" anchorCtr="1"/>
            <a:lstStyle/>
            <a:p>
              <a:pPr>
                <a:defRPr sz="133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title>
        <c:numFmt formatCode="General" sourceLinked="1"/>
        <c:majorTickMark val="out"/>
        <c:minorTickMark val="none"/>
        <c:tickLblPos val="nextTo"/>
        <c:spPr>
          <a:noFill/>
          <a:ln w="9525" cap="sq" cmpd="sng" algn="ctr">
            <a:solidFill>
              <a:schemeClr val="tx1"/>
            </a:solidFill>
            <a:miter lim="800000"/>
          </a:ln>
          <a:effectLst/>
        </c:spPr>
        <c:txPr>
          <a:bodyPr rot="-60000000" spcFirstLastPara="1" vertOverflow="ellipsis" vert="horz" wrap="square" anchor="ctr" anchorCtr="1"/>
          <a:lstStyle/>
          <a:p>
            <a:pPr>
              <a:defRPr sz="1197"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793582223"/>
        <c:crosses val="autoZero"/>
        <c:crossBetween val="midCat"/>
      </c:valAx>
      <c:spPr>
        <a:solidFill>
          <a:schemeClr val="bg1"/>
        </a:solidFill>
        <a:ln>
          <a:noFill/>
        </a:ln>
        <a:effectLst/>
      </c:spPr>
    </c:plotArea>
    <c:plotVisOnly val="1"/>
    <c:dispBlanksAs val="span"/>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solidFill>
          <a:latin typeface="Arial" panose="020B0604020202020204" pitchFamily="34" charset="0"/>
          <a:cs typeface="Arial" panose="020B0604020202020204" pitchFamily="34" charset="0"/>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220501073729421"/>
          <c:y val="5.5310434021834221E-2"/>
          <c:w val="0.82984356955380578"/>
          <c:h val="0.75859591464110465"/>
        </c:manualLayout>
      </c:layout>
      <c:scatterChart>
        <c:scatterStyle val="lineMarker"/>
        <c:varyColors val="0"/>
        <c:ser>
          <c:idx val="0"/>
          <c:order val="0"/>
          <c:tx>
            <c:strRef>
              <c:f>Sheet1!$B$1</c:f>
              <c:strCache>
                <c:ptCount val="1"/>
                <c:pt idx="0">
                  <c:v>Y-Values</c:v>
                </c:pt>
              </c:strCache>
            </c:strRef>
          </c:tx>
          <c:spPr>
            <a:ln w="19050" cap="sq">
              <a:solidFill>
                <a:schemeClr val="accent6"/>
              </a:solidFill>
              <a:prstDash val="dash"/>
              <a:miter lim="800000"/>
            </a:ln>
            <a:effectLst/>
          </c:spPr>
          <c:marker>
            <c:symbol val="none"/>
          </c:marker>
          <c:xVal>
            <c:numRef>
              <c:f>Sheet1!$A$2:$A$4</c:f>
              <c:numCache>
                <c:formatCode>General</c:formatCode>
                <c:ptCount val="3"/>
                <c:pt idx="0">
                  <c:v>0</c:v>
                </c:pt>
                <c:pt idx="1">
                  <c:v>15</c:v>
                </c:pt>
                <c:pt idx="2">
                  <c:v>30</c:v>
                </c:pt>
              </c:numCache>
            </c:numRef>
          </c:xVal>
          <c:yVal>
            <c:numRef>
              <c:f>Sheet1!$B$2:$B$4</c:f>
              <c:numCache>
                <c:formatCode>General</c:formatCode>
                <c:ptCount val="3"/>
                <c:pt idx="0">
                  <c:v>50</c:v>
                </c:pt>
                <c:pt idx="1">
                  <c:v>50</c:v>
                </c:pt>
                <c:pt idx="2">
                  <c:v>50</c:v>
                </c:pt>
              </c:numCache>
            </c:numRef>
          </c:yVal>
          <c:smooth val="0"/>
          <c:extLst>
            <c:ext xmlns:c16="http://schemas.microsoft.com/office/drawing/2014/chart" uri="{C3380CC4-5D6E-409C-BE32-E72D297353CC}">
              <c16:uniqueId val="{00000000-5566-48C5-864B-B6713CEC3A39}"/>
            </c:ext>
          </c:extLst>
        </c:ser>
        <c:dLbls>
          <c:showLegendKey val="0"/>
          <c:showVal val="0"/>
          <c:showCatName val="0"/>
          <c:showSerName val="0"/>
          <c:showPercent val="0"/>
          <c:showBubbleSize val="0"/>
        </c:dLbls>
        <c:axId val="793582223"/>
        <c:axId val="793580559"/>
      </c:scatterChart>
      <c:valAx>
        <c:axId val="793582223"/>
        <c:scaling>
          <c:orientation val="minMax"/>
          <c:max val="30"/>
        </c:scaling>
        <c:delete val="0"/>
        <c:axPos val="b"/>
        <c:title>
          <c:tx>
            <c:rich>
              <a:bodyPr rot="0" spcFirstLastPara="1" vertOverflow="ellipsis" vert="horz" wrap="square" anchor="ctr" anchorCtr="1"/>
              <a:lstStyle/>
              <a:p>
                <a:pPr>
                  <a:defRPr sz="1330" b="1" i="0" u="none" strike="noStrike" kern="1200" baseline="0">
                    <a:solidFill>
                      <a:schemeClr val="tx1"/>
                    </a:solidFill>
                    <a:latin typeface="Arial" panose="020B0604020202020204" pitchFamily="34" charset="0"/>
                    <a:ea typeface="+mn-ea"/>
                    <a:cs typeface="Arial" panose="020B0604020202020204" pitchFamily="34" charset="0"/>
                  </a:defRPr>
                </a:pPr>
                <a:r>
                  <a:rPr lang="en-US" b="1" dirty="0"/>
                  <a:t>Months from </a:t>
                </a:r>
                <a:r>
                  <a:rPr lang="en-US" b="1" dirty="0" err="1"/>
                  <a:t>randomisation</a:t>
                </a:r>
                <a:endParaRPr lang="en-US" b="1" dirty="0"/>
              </a:p>
            </c:rich>
          </c:tx>
          <c:layout>
            <c:manualLayout>
              <c:xMode val="edge"/>
              <c:yMode val="edge"/>
              <c:x val="0.31331290861369604"/>
              <c:y val="0.91318779945178019"/>
            </c:manualLayout>
          </c:layout>
          <c:overlay val="0"/>
          <c:spPr>
            <a:noFill/>
            <a:ln>
              <a:noFill/>
            </a:ln>
            <a:effectLst/>
          </c:spPr>
          <c:txPr>
            <a:bodyPr rot="0" spcFirstLastPara="1" vertOverflow="ellipsis" vert="horz" wrap="square" anchor="ctr" anchorCtr="1"/>
            <a:lstStyle/>
            <a:p>
              <a:pPr>
                <a:defRPr sz="133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title>
        <c:numFmt formatCode="General" sourceLinked="1"/>
        <c:majorTickMark val="out"/>
        <c:minorTickMark val="none"/>
        <c:tickLblPos val="nextTo"/>
        <c:spPr>
          <a:noFill/>
          <a:ln w="9525" cap="sq" cmpd="sng" algn="ctr">
            <a:solidFill>
              <a:schemeClr val="tx1"/>
            </a:solidFill>
            <a:miter lim="800000"/>
          </a:ln>
          <a:effectLst/>
        </c:spPr>
        <c:txPr>
          <a:bodyPr rot="-60000000" spcFirstLastPara="1" vertOverflow="ellipsis" vert="horz" wrap="square" anchor="ctr" anchorCtr="1"/>
          <a:lstStyle/>
          <a:p>
            <a:pPr>
              <a:defRPr sz="1197"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793580559"/>
        <c:crosses val="autoZero"/>
        <c:crossBetween val="midCat"/>
        <c:majorUnit val="3"/>
      </c:valAx>
      <c:valAx>
        <c:axId val="793580559"/>
        <c:scaling>
          <c:orientation val="minMax"/>
          <c:max val="103"/>
          <c:min val="0"/>
        </c:scaling>
        <c:delete val="0"/>
        <c:axPos val="l"/>
        <c:title>
          <c:tx>
            <c:rich>
              <a:bodyPr rot="-5400000" spcFirstLastPara="1" vertOverflow="ellipsis" vert="horz" wrap="square" anchor="ctr" anchorCtr="1"/>
              <a:lstStyle/>
              <a:p>
                <a:pPr>
                  <a:defRPr sz="1330" b="1" i="0" u="none" strike="noStrike" kern="1200" baseline="0">
                    <a:solidFill>
                      <a:schemeClr val="tx1"/>
                    </a:solidFill>
                    <a:latin typeface="Arial" panose="020B0604020202020204" pitchFamily="34" charset="0"/>
                    <a:ea typeface="+mn-ea"/>
                    <a:cs typeface="Arial" panose="020B0604020202020204" pitchFamily="34" charset="0"/>
                  </a:defRPr>
                </a:pPr>
                <a:r>
                  <a:rPr lang="en-US" b="1"/>
                  <a:t>Patients without events (%)</a:t>
                </a:r>
              </a:p>
            </c:rich>
          </c:tx>
          <c:layout>
            <c:manualLayout>
              <c:xMode val="edge"/>
              <c:yMode val="edge"/>
              <c:x val="7.4010021474588406E-3"/>
              <c:y val="0.10616967478872277"/>
            </c:manualLayout>
          </c:layout>
          <c:overlay val="0"/>
          <c:spPr>
            <a:noFill/>
            <a:ln>
              <a:noFill/>
            </a:ln>
            <a:effectLst/>
          </c:spPr>
          <c:txPr>
            <a:bodyPr rot="-5400000" spcFirstLastPara="1" vertOverflow="ellipsis" vert="horz" wrap="square" anchor="ctr" anchorCtr="1"/>
            <a:lstStyle/>
            <a:p>
              <a:pPr>
                <a:defRPr sz="133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title>
        <c:numFmt formatCode="General" sourceLinked="1"/>
        <c:majorTickMark val="out"/>
        <c:minorTickMark val="none"/>
        <c:tickLblPos val="nextTo"/>
        <c:spPr>
          <a:noFill/>
          <a:ln w="9525" cap="sq" cmpd="sng" algn="ctr">
            <a:solidFill>
              <a:schemeClr val="tx1"/>
            </a:solidFill>
            <a:miter lim="800000"/>
          </a:ln>
          <a:effectLst/>
        </c:spPr>
        <c:txPr>
          <a:bodyPr rot="-60000000" spcFirstLastPara="1" vertOverflow="ellipsis" vert="horz" wrap="square" anchor="ctr" anchorCtr="1"/>
          <a:lstStyle/>
          <a:p>
            <a:pPr>
              <a:defRPr sz="1197"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793582223"/>
        <c:crosses val="autoZero"/>
        <c:crossBetween val="midCat"/>
      </c:valAx>
      <c:spPr>
        <a:solidFill>
          <a:schemeClr val="bg1"/>
        </a:solidFill>
        <a:ln>
          <a:noFill/>
        </a:ln>
        <a:effectLst/>
      </c:spPr>
    </c:plotArea>
    <c:plotVisOnly val="1"/>
    <c:dispBlanksAs val="span"/>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solidFill>
          <a:latin typeface="Arial" panose="020B0604020202020204" pitchFamily="34" charset="0"/>
          <a:cs typeface="Arial" panose="020B0604020202020204" pitchFamily="34" charset="0"/>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tx>
            <c:strRef>
              <c:f>Sheet1!$B$1</c:f>
              <c:strCache>
                <c:ptCount val="1"/>
                <c:pt idx="0">
                  <c:v>Series 1</c:v>
                </c:pt>
              </c:strCache>
            </c:strRef>
          </c:tx>
          <c:spPr>
            <a:solidFill>
              <a:schemeClr val="accent1"/>
            </a:solidFill>
            <a:ln>
              <a:noFill/>
            </a:ln>
            <a:effectLst/>
          </c:spPr>
          <c:invertIfNegative val="0"/>
          <c:dLbls>
            <c:dLbl>
              <c:idx val="0"/>
              <c:tx>
                <c:rich>
                  <a:bodyPr/>
                  <a:lstStyle/>
                  <a:p>
                    <a:r>
                      <a:rPr lang="en-US"/>
                      <a:t>38% PR</a:t>
                    </a:r>
                    <a:endParaRPr lang="en-US" dirty="0"/>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4-878A-5F4F-BA2A-E76DC286FE1E}"/>
                </c:ext>
              </c:extLst>
            </c:dLbl>
            <c:dLbl>
              <c:idx val="1"/>
              <c:tx>
                <c:rich>
                  <a:bodyPr/>
                  <a:lstStyle/>
                  <a:p>
                    <a:r>
                      <a:rPr lang="en-US"/>
                      <a:t>17% PR</a:t>
                    </a:r>
                    <a:endParaRPr lang="en-US" dirty="0"/>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6-878A-5F4F-BA2A-E76DC286FE1E}"/>
                </c:ext>
              </c:extLst>
            </c:dLbl>
            <c:dLbl>
              <c:idx val="2"/>
              <c:tx>
                <c:rich>
                  <a:bodyPr/>
                  <a:lstStyle/>
                  <a:p>
                    <a:r>
                      <a:rPr lang="en-US"/>
                      <a:t>34% PR</a:t>
                    </a:r>
                    <a:endParaRPr lang="en-US" dirty="0"/>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8-878A-5F4F-BA2A-E76DC286FE1E}"/>
                </c:ext>
              </c:extLst>
            </c:dLbl>
            <c:dLbl>
              <c:idx val="3"/>
              <c:tx>
                <c:rich>
                  <a:bodyPr/>
                  <a:lstStyle/>
                  <a:p>
                    <a:r>
                      <a:rPr lang="en-US"/>
                      <a:t>17% PR</a:t>
                    </a:r>
                    <a:endParaRPr lang="en-US" dirty="0"/>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A-878A-5F4F-BA2A-E76DC286FE1E}"/>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NIRA + AAP</c:v>
                </c:pt>
                <c:pt idx="1">
                  <c:v>PBO + AAP</c:v>
                </c:pt>
                <c:pt idx="2">
                  <c:v>NIRA + AAP</c:v>
                </c:pt>
                <c:pt idx="3">
                  <c:v>Category 4</c:v>
                </c:pt>
              </c:strCache>
            </c:strRef>
          </c:cat>
          <c:val>
            <c:numRef>
              <c:f>Sheet1!$B$2:$B$5</c:f>
              <c:numCache>
                <c:formatCode>General</c:formatCode>
                <c:ptCount val="4"/>
                <c:pt idx="0">
                  <c:v>38</c:v>
                </c:pt>
                <c:pt idx="1">
                  <c:v>17</c:v>
                </c:pt>
                <c:pt idx="2">
                  <c:v>34</c:v>
                </c:pt>
                <c:pt idx="3">
                  <c:v>17</c:v>
                </c:pt>
              </c:numCache>
            </c:numRef>
          </c:val>
          <c:extLst>
            <c:ext xmlns:c16="http://schemas.microsoft.com/office/drawing/2014/chart" uri="{C3380CC4-5D6E-409C-BE32-E72D297353CC}">
              <c16:uniqueId val="{00000000-878A-5F4F-BA2A-E76DC286FE1E}"/>
            </c:ext>
          </c:extLst>
        </c:ser>
        <c:ser>
          <c:idx val="1"/>
          <c:order val="1"/>
          <c:tx>
            <c:strRef>
              <c:f>Sheet1!$C$1</c:f>
              <c:strCache>
                <c:ptCount val="1"/>
                <c:pt idx="0">
                  <c:v>Series 2</c:v>
                </c:pt>
              </c:strCache>
            </c:strRef>
          </c:tx>
          <c:spPr>
            <a:solidFill>
              <a:schemeClr val="tx2"/>
            </a:solidFill>
            <a:ln>
              <a:noFill/>
            </a:ln>
            <a:effectLst/>
          </c:spPr>
          <c:invertIfNegative val="0"/>
          <c:dLbls>
            <c:dLbl>
              <c:idx val="0"/>
              <c:tx>
                <c:rich>
                  <a:bodyPr/>
                  <a:lstStyle/>
                  <a:p>
                    <a:r>
                      <a:rPr lang="en-US"/>
                      <a:t>22% CR</a:t>
                    </a:r>
                    <a:endParaRPr lang="en-US" dirty="0"/>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3-878A-5F4F-BA2A-E76DC286FE1E}"/>
                </c:ext>
              </c:extLst>
            </c:dLbl>
            <c:dLbl>
              <c:idx val="1"/>
              <c:tx>
                <c:rich>
                  <a:bodyPr/>
                  <a:lstStyle/>
                  <a:p>
                    <a:r>
                      <a:rPr lang="en-US"/>
                      <a:t>11% CR</a:t>
                    </a:r>
                    <a:endParaRPr lang="en-US" dirty="0"/>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5-878A-5F4F-BA2A-E76DC286FE1E}"/>
                </c:ext>
              </c:extLst>
            </c:dLbl>
            <c:dLbl>
              <c:idx val="2"/>
              <c:tx>
                <c:rich>
                  <a:bodyPr/>
                  <a:lstStyle/>
                  <a:p>
                    <a:r>
                      <a:rPr lang="en-US"/>
                      <a:t>18% CR</a:t>
                    </a:r>
                    <a:endParaRPr lang="en-US" dirty="0"/>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7-878A-5F4F-BA2A-E76DC286FE1E}"/>
                </c:ext>
              </c:extLst>
            </c:dLbl>
            <c:dLbl>
              <c:idx val="3"/>
              <c:tx>
                <c:rich>
                  <a:bodyPr/>
                  <a:lstStyle/>
                  <a:p>
                    <a:r>
                      <a:rPr lang="en-US"/>
                      <a:t>14% CR</a:t>
                    </a:r>
                    <a:endParaRPr lang="en-US" dirty="0"/>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9-878A-5F4F-BA2A-E76DC286FE1E}"/>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NIRA + AAP</c:v>
                </c:pt>
                <c:pt idx="1">
                  <c:v>PBO + AAP</c:v>
                </c:pt>
                <c:pt idx="2">
                  <c:v>NIRA + AAP</c:v>
                </c:pt>
                <c:pt idx="3">
                  <c:v>Category 4</c:v>
                </c:pt>
              </c:strCache>
            </c:strRef>
          </c:cat>
          <c:val>
            <c:numRef>
              <c:f>Sheet1!$C$2:$C$5</c:f>
              <c:numCache>
                <c:formatCode>General</c:formatCode>
                <c:ptCount val="4"/>
                <c:pt idx="0">
                  <c:v>22</c:v>
                </c:pt>
                <c:pt idx="1">
                  <c:v>11</c:v>
                </c:pt>
                <c:pt idx="2">
                  <c:v>18</c:v>
                </c:pt>
                <c:pt idx="3">
                  <c:v>14</c:v>
                </c:pt>
              </c:numCache>
            </c:numRef>
          </c:val>
          <c:extLst>
            <c:ext xmlns:c16="http://schemas.microsoft.com/office/drawing/2014/chart" uri="{C3380CC4-5D6E-409C-BE32-E72D297353CC}">
              <c16:uniqueId val="{00000001-878A-5F4F-BA2A-E76DC286FE1E}"/>
            </c:ext>
          </c:extLst>
        </c:ser>
        <c:dLbls>
          <c:dLblPos val="ctr"/>
          <c:showLegendKey val="0"/>
          <c:showVal val="1"/>
          <c:showCatName val="0"/>
          <c:showSerName val="0"/>
          <c:showPercent val="0"/>
          <c:showBubbleSize val="0"/>
        </c:dLbls>
        <c:gapWidth val="150"/>
        <c:overlap val="100"/>
        <c:axId val="32211551"/>
        <c:axId val="1826631408"/>
      </c:barChart>
      <c:catAx>
        <c:axId val="32211551"/>
        <c:scaling>
          <c:orientation val="minMax"/>
        </c:scaling>
        <c:delete val="0"/>
        <c:axPos val="b"/>
        <c:numFmt formatCode="General" sourceLinked="1"/>
        <c:majorTickMark val="out"/>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826631408"/>
        <c:crosses val="autoZero"/>
        <c:auto val="1"/>
        <c:lblAlgn val="ctr"/>
        <c:lblOffset val="100"/>
        <c:noMultiLvlLbl val="0"/>
      </c:catAx>
      <c:valAx>
        <c:axId val="1826631408"/>
        <c:scaling>
          <c:orientation val="minMax"/>
          <c:max val="80"/>
        </c:scaling>
        <c:delete val="0"/>
        <c:axPos val="l"/>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US" b="1" dirty="0">
                    <a:solidFill>
                      <a:schemeClr val="tx1"/>
                    </a:solidFill>
                    <a:latin typeface="Arial" panose="020B0604020202020204" pitchFamily="34" charset="0"/>
                    <a:cs typeface="Arial" panose="020B0604020202020204" pitchFamily="34" charset="0"/>
                  </a:rPr>
                  <a:t>Percentage of patients </a:t>
                </a:r>
                <a:br>
                  <a:rPr lang="en-US" b="1" dirty="0">
                    <a:solidFill>
                      <a:schemeClr val="tx1"/>
                    </a:solidFill>
                    <a:latin typeface="Arial" panose="020B0604020202020204" pitchFamily="34" charset="0"/>
                    <a:cs typeface="Arial" panose="020B0604020202020204" pitchFamily="34" charset="0"/>
                  </a:rPr>
                </a:br>
                <a:r>
                  <a:rPr lang="en-US" b="1" dirty="0">
                    <a:solidFill>
                      <a:schemeClr val="tx1"/>
                    </a:solidFill>
                    <a:latin typeface="Arial" panose="020B0604020202020204" pitchFamily="34" charset="0"/>
                    <a:cs typeface="Arial" panose="020B0604020202020204" pitchFamily="34" charset="0"/>
                  </a:rPr>
                  <a:t>with response</a:t>
                </a:r>
              </a:p>
            </c:rich>
          </c:tx>
          <c:layout>
            <c:manualLayout>
              <c:xMode val="edge"/>
              <c:yMode val="edge"/>
              <c:x val="1.1584129742253113E-3"/>
              <c:y val="0.13533063095201003"/>
            </c:manualLayout>
          </c:layout>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out"/>
        <c:minorTickMark val="none"/>
        <c:tickLblPos val="nextTo"/>
        <c:spPr>
          <a:noFill/>
          <a:ln>
            <a:solidFill>
              <a:schemeClr val="tx1"/>
            </a:solidFill>
          </a:ln>
          <a:effectLst/>
        </c:spPr>
        <c:txPr>
          <a:bodyPr rot="-60000000" spcFirstLastPara="1" vertOverflow="ellipsis" vert="horz" wrap="square" anchor="ctr" anchorCtr="1"/>
          <a:lstStyle/>
          <a:p>
            <a:pPr>
              <a:defRPr sz="1197"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32211551"/>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3006220762947156"/>
          <c:y val="8.5806697169279855E-2"/>
          <c:w val="0.55005780783763802"/>
          <c:h val="0.82500051807411712"/>
        </c:manualLayout>
      </c:layout>
      <c:barChart>
        <c:barDir val="bar"/>
        <c:grouping val="clustered"/>
        <c:varyColors val="0"/>
        <c:ser>
          <c:idx val="0"/>
          <c:order val="0"/>
          <c:tx>
            <c:strRef>
              <c:f>Sheet1!$B$1</c:f>
              <c:strCache>
                <c:ptCount val="1"/>
                <c:pt idx="0">
                  <c:v>Grade &gt;=3</c:v>
                </c:pt>
              </c:strCache>
            </c:strRef>
          </c:tx>
          <c:spPr>
            <a:solidFill>
              <a:schemeClr val="tx2"/>
            </a:solidFill>
            <a:ln>
              <a:noFill/>
            </a:ln>
            <a:effectLst/>
          </c:spPr>
          <c:invertIfNegative val="0"/>
          <c:dLbls>
            <c:dLbl>
              <c:idx val="3"/>
              <c:layout>
                <c:manualLayout>
                  <c:x val="-1.846168159268588E-2"/>
                  <c:y val="-1.1091818866704872E-16"/>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43E2-C341-A907-F8DD8569E228}"/>
                </c:ext>
              </c:extLst>
            </c:dLbl>
            <c:dLbl>
              <c:idx val="4"/>
              <c:layout>
                <c:manualLayout>
                  <c:x val="-1.4359085683200129E-2"/>
                  <c:y val="0"/>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43E2-C341-A907-F8DD8569E228}"/>
                </c:ext>
              </c:extLst>
            </c:dLbl>
            <c:dLbl>
              <c:idx val="6"/>
              <c:layout>
                <c:manualLayout>
                  <c:x val="-1.7957256119247925E-2"/>
                  <c:y val="0"/>
                </c:manualLayout>
              </c:layout>
              <c:tx>
                <c:rich>
                  <a:bodyPr/>
                  <a:lstStyle/>
                  <a:p>
                    <a:fld id="{CFDE7515-9CC9-4BB5-9425-86BDCDE387E6}" type="VALUE">
                      <a:rPr lang="en-US" smtClean="0"/>
                      <a:pPr/>
                      <a:t>[VALUE]</a:t>
                    </a:fld>
                    <a:endParaRPr lang="en-GB"/>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2-43E2-C341-A907-F8DD8569E228}"/>
                </c:ext>
              </c:extLst>
            </c:dLbl>
            <c:dLbl>
              <c:idx val="7"/>
              <c:layout>
                <c:manualLayout>
                  <c:x val="-1.4359085683200129E-2"/>
                  <c:y val="3.0250764546389231E-3"/>
                </c:manualLayout>
              </c:layout>
              <c:tx>
                <c:rich>
                  <a:bodyPr/>
                  <a:lstStyle/>
                  <a:p>
                    <a:fld id="{E3CE393D-04F2-4F01-8EC4-D26C46E0C99A}" type="VALUE">
                      <a:rPr lang="en-US" smtClean="0"/>
                      <a:pPr/>
                      <a:t>[VALUE]</a:t>
                    </a:fld>
                    <a:endParaRPr lang="en-GB"/>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43E2-C341-A907-F8DD8569E228}"/>
                </c:ext>
              </c:extLst>
            </c:dLbl>
            <c:dLbl>
              <c:idx val="8"/>
              <c:tx>
                <c:rich>
                  <a:bodyPr/>
                  <a:lstStyle/>
                  <a:p>
                    <a:fld id="{7410B511-22CC-4A02-B3DD-75B0170857DD}" type="VALUE">
                      <a:rPr lang="en-US">
                        <a:solidFill>
                          <a:schemeClr val="tx1"/>
                        </a:solidFill>
                      </a:rPr>
                      <a:pPr/>
                      <a:t>[VALUE]</a:t>
                    </a:fld>
                    <a:endParaRPr lang="en-GB"/>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4-43E2-C341-A907-F8DD8569E228}"/>
                </c:ext>
              </c:extLst>
            </c:dLbl>
            <c:dLbl>
              <c:idx val="9"/>
              <c:layout>
                <c:manualLayout>
                  <c:x val="-1.846168159268588E-2"/>
                  <c:y val="-5.5459094333524358E-17"/>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43E2-C341-A907-F8DD8569E228}"/>
                </c:ext>
              </c:extLst>
            </c:dLbl>
            <c:dLbl>
              <c:idx val="10"/>
              <c:layout>
                <c:manualLayout>
                  <c:x val="-7.70264740633297E-2"/>
                  <c:y val="-2.7729547166762179E-17"/>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43E2-C341-A907-F8DD8569E228}"/>
                </c:ext>
              </c:extLst>
            </c:dLbl>
            <c:dLbl>
              <c:idx val="11"/>
              <c:layout>
                <c:manualLayout>
                  <c:x val="-7.9684659652824216E-2"/>
                  <c:y val="0"/>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43E2-C341-A907-F8DD8569E228}"/>
                </c:ext>
              </c:extLst>
            </c:dLbl>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Sheet1!$A$2:$A$14</c:f>
              <c:strCache>
                <c:ptCount val="13"/>
                <c:pt idx="0">
                  <c:v>Neutropenia</c:v>
                </c:pt>
                <c:pt idx="1">
                  <c:v>Arthralgia</c:v>
                </c:pt>
                <c:pt idx="2">
                  <c:v>Decreased appetite</c:v>
                </c:pt>
                <c:pt idx="3">
                  <c:v>Asthenia</c:v>
                </c:pt>
                <c:pt idx="4">
                  <c:v>Back pain</c:v>
                </c:pt>
                <c:pt idx="5">
                  <c:v>Dyspnoea</c:v>
                </c:pt>
                <c:pt idx="6">
                  <c:v>Thrombocytopaenia</c:v>
                </c:pt>
                <c:pt idx="7">
                  <c:v>Nausea</c:v>
                </c:pt>
                <c:pt idx="8">
                  <c:v>Fatigue</c:v>
                </c:pt>
                <c:pt idx="9">
                  <c:v>Constipation</c:v>
                </c:pt>
                <c:pt idx="10">
                  <c:v>Hypertension</c:v>
                </c:pt>
                <c:pt idx="11">
                  <c:v>Anaemia</c:v>
                </c:pt>
                <c:pt idx="12">
                  <c:v>Any TEAE</c:v>
                </c:pt>
              </c:strCache>
            </c:strRef>
          </c:cat>
          <c:val>
            <c:numRef>
              <c:f>Sheet1!$B$2:$B$14</c:f>
              <c:numCache>
                <c:formatCode>0.0</c:formatCode>
                <c:ptCount val="13"/>
                <c:pt idx="0">
                  <c:v>6.6</c:v>
                </c:pt>
                <c:pt idx="1">
                  <c:v>0.5</c:v>
                </c:pt>
                <c:pt idx="2">
                  <c:v>0.9</c:v>
                </c:pt>
                <c:pt idx="3">
                  <c:v>1.4</c:v>
                </c:pt>
                <c:pt idx="4">
                  <c:v>2.8</c:v>
                </c:pt>
                <c:pt idx="5">
                  <c:v>2.4</c:v>
                </c:pt>
                <c:pt idx="6">
                  <c:v>7.6</c:v>
                </c:pt>
                <c:pt idx="7">
                  <c:v>0.5</c:v>
                </c:pt>
                <c:pt idx="8">
                  <c:v>3.8</c:v>
                </c:pt>
                <c:pt idx="9">
                  <c:v>0.5</c:v>
                </c:pt>
                <c:pt idx="10">
                  <c:v>15.6</c:v>
                </c:pt>
                <c:pt idx="11">
                  <c:v>30.2</c:v>
                </c:pt>
                <c:pt idx="12">
                  <c:v>72.2</c:v>
                </c:pt>
              </c:numCache>
            </c:numRef>
          </c:val>
          <c:extLst>
            <c:ext xmlns:c16="http://schemas.microsoft.com/office/drawing/2014/chart" uri="{C3380CC4-5D6E-409C-BE32-E72D297353CC}">
              <c16:uniqueId val="{00000008-43E2-C341-A907-F8DD8569E228}"/>
            </c:ext>
          </c:extLst>
        </c:ser>
        <c:ser>
          <c:idx val="1"/>
          <c:order val="1"/>
          <c:tx>
            <c:strRef>
              <c:f>Sheet1!$C$1</c:f>
              <c:strCache>
                <c:ptCount val="1"/>
                <c:pt idx="0">
                  <c:v>All grades</c:v>
                </c:pt>
              </c:strCache>
            </c:strRef>
          </c:tx>
          <c:spPr>
            <a:solidFill>
              <a:schemeClr val="tx2">
                <a:lumMod val="60000"/>
                <a:lumOff val="40000"/>
                <a:alpha val="29804"/>
              </a:schemeClr>
            </a:solidFill>
            <a:ln>
              <a:noFill/>
            </a:ln>
            <a:effectLst/>
          </c:spPr>
          <c:invertIfNegative val="0"/>
          <c:dLbls>
            <c:dLbl>
              <c:idx val="0"/>
              <c:layout>
                <c:manualLayout>
                  <c:x val="4.1026120614381503E-2"/>
                  <c:y val="-3.0250764546388676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43E2-C341-A907-F8DD8569E228}"/>
                </c:ext>
              </c:extLst>
            </c:dLbl>
            <c:dLbl>
              <c:idx val="2"/>
              <c:spPr>
                <a:noFill/>
                <a:ln>
                  <a:noFill/>
                </a:ln>
                <a:effectLst/>
              </c:spPr>
              <c:txPr>
                <a:bodyPr rot="0" spcFirstLastPara="1" vertOverflow="ellipsis" vert="horz" wrap="square" lIns="38100" tIns="19050" rIns="38100" bIns="19050" anchor="ctr" anchorCtr="1">
                  <a:noAutofit/>
                </a:bodyPr>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A-43E2-C341-A907-F8DD8569E228}"/>
                </c:ext>
              </c:extLst>
            </c:dLbl>
            <c:dLbl>
              <c:idx val="5"/>
              <c:delete val="1"/>
              <c:extLst>
                <c:ext xmlns:c15="http://schemas.microsoft.com/office/drawing/2012/chart" uri="{CE6537A1-D6FC-4f65-9D91-7224C49458BB}"/>
                <c:ext xmlns:c16="http://schemas.microsoft.com/office/drawing/2014/chart" uri="{C3380CC4-5D6E-409C-BE32-E72D297353CC}">
                  <c16:uniqueId val="{0000000B-43E2-C341-A907-F8DD8569E228}"/>
                </c:ext>
              </c:extLst>
            </c:dLbl>
            <c:dLbl>
              <c:idx val="6"/>
              <c:layout>
                <c:manualLayout>
                  <c:x val="4.1026282133905502E-2"/>
                  <c:y val="0"/>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43E2-C341-A907-F8DD8569E228}"/>
                </c:ext>
              </c:extLst>
            </c:dLbl>
            <c:dLbl>
              <c:idx val="9"/>
              <c:delete val="1"/>
              <c:extLst>
                <c:ext xmlns:c15="http://schemas.microsoft.com/office/drawing/2012/chart" uri="{CE6537A1-D6FC-4f65-9D91-7224C49458BB}"/>
                <c:ext xmlns:c16="http://schemas.microsoft.com/office/drawing/2014/chart" uri="{C3380CC4-5D6E-409C-BE32-E72D297353CC}">
                  <c16:uniqueId val="{0000000D-43E2-C341-A907-F8DD8569E228}"/>
                </c:ext>
              </c:extLst>
            </c:dLbl>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Sheet1!$A$2:$A$14</c:f>
              <c:strCache>
                <c:ptCount val="13"/>
                <c:pt idx="0">
                  <c:v>Neutropenia</c:v>
                </c:pt>
                <c:pt idx="1">
                  <c:v>Arthralgia</c:v>
                </c:pt>
                <c:pt idx="2">
                  <c:v>Decreased appetite</c:v>
                </c:pt>
                <c:pt idx="3">
                  <c:v>Asthenia</c:v>
                </c:pt>
                <c:pt idx="4">
                  <c:v>Back pain</c:v>
                </c:pt>
                <c:pt idx="5">
                  <c:v>Dyspnoea</c:v>
                </c:pt>
                <c:pt idx="6">
                  <c:v>Thrombocytopaenia</c:v>
                </c:pt>
                <c:pt idx="7">
                  <c:v>Nausea</c:v>
                </c:pt>
                <c:pt idx="8">
                  <c:v>Fatigue</c:v>
                </c:pt>
                <c:pt idx="9">
                  <c:v>Constipation</c:v>
                </c:pt>
                <c:pt idx="10">
                  <c:v>Hypertension</c:v>
                </c:pt>
                <c:pt idx="11">
                  <c:v>Anaemia</c:v>
                </c:pt>
                <c:pt idx="12">
                  <c:v>Any TEAE</c:v>
                </c:pt>
              </c:strCache>
            </c:strRef>
          </c:cat>
          <c:val>
            <c:numRef>
              <c:f>Sheet1!$C$2:$C$14</c:f>
              <c:numCache>
                <c:formatCode>0.0</c:formatCode>
                <c:ptCount val="13"/>
                <c:pt idx="0">
                  <c:v>15.1</c:v>
                </c:pt>
                <c:pt idx="1">
                  <c:v>15.1</c:v>
                </c:pt>
                <c:pt idx="2">
                  <c:v>15.6</c:v>
                </c:pt>
                <c:pt idx="3">
                  <c:v>16.5</c:v>
                </c:pt>
                <c:pt idx="4">
                  <c:v>17</c:v>
                </c:pt>
                <c:pt idx="5">
                  <c:v>17.899999999999999</c:v>
                </c:pt>
                <c:pt idx="6">
                  <c:v>23.1</c:v>
                </c:pt>
                <c:pt idx="7">
                  <c:v>24.5</c:v>
                </c:pt>
                <c:pt idx="8">
                  <c:v>29.7</c:v>
                </c:pt>
                <c:pt idx="9">
                  <c:v>33</c:v>
                </c:pt>
                <c:pt idx="10">
                  <c:v>33</c:v>
                </c:pt>
                <c:pt idx="11">
                  <c:v>50</c:v>
                </c:pt>
                <c:pt idx="12">
                  <c:v>99.5</c:v>
                </c:pt>
              </c:numCache>
            </c:numRef>
          </c:val>
          <c:extLst>
            <c:ext xmlns:c16="http://schemas.microsoft.com/office/drawing/2014/chart" uri="{C3380CC4-5D6E-409C-BE32-E72D297353CC}">
              <c16:uniqueId val="{0000000E-43E2-C341-A907-F8DD8569E228}"/>
            </c:ext>
          </c:extLst>
        </c:ser>
        <c:dLbls>
          <c:showLegendKey val="0"/>
          <c:showVal val="0"/>
          <c:showCatName val="0"/>
          <c:showSerName val="0"/>
          <c:showPercent val="0"/>
          <c:showBubbleSize val="0"/>
        </c:dLbls>
        <c:gapWidth val="30"/>
        <c:overlap val="100"/>
        <c:axId val="572324879"/>
        <c:axId val="572317807"/>
      </c:barChart>
      <c:catAx>
        <c:axId val="572324879"/>
        <c:scaling>
          <c:orientation val="minMax"/>
        </c:scaling>
        <c:delete val="0"/>
        <c:axPos val="r"/>
        <c:majorGridlines>
          <c:spPr>
            <a:ln w="9525">
              <a:solidFill>
                <a:schemeClr val="tx2">
                  <a:lumMod val="40000"/>
                  <a:lumOff val="60000"/>
                </a:schemeClr>
              </a:solidFill>
            </a:ln>
          </c:spPr>
        </c:majorGridlines>
        <c:numFmt formatCode="General" sourceLinked="1"/>
        <c:majorTickMark val="none"/>
        <c:minorTickMark val="none"/>
        <c:tickLblPos val="high"/>
        <c:spPr>
          <a:noFill/>
          <a:ln w="9525" cap="flat" cmpd="sng" algn="ctr">
            <a:solidFill>
              <a:schemeClr val="tx1">
                <a:lumMod val="15000"/>
                <a:lumOff val="85000"/>
              </a:schemeClr>
            </a:solidFill>
            <a:round/>
          </a:ln>
          <a:effectLst/>
        </c:spPr>
        <c:txPr>
          <a:bodyPr rot="-60000000" spcFirstLastPara="1" vertOverflow="ellipsis" vert="horz" wrap="square" anchor="ctr" anchorCtr="0"/>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572317807"/>
        <c:crosses val="autoZero"/>
        <c:auto val="1"/>
        <c:lblAlgn val="l"/>
        <c:lblOffset val="1000"/>
        <c:noMultiLvlLbl val="0"/>
      </c:catAx>
      <c:valAx>
        <c:axId val="572317807"/>
        <c:scaling>
          <c:orientation val="maxMin"/>
          <c:max val="100"/>
        </c:scaling>
        <c:delete val="0"/>
        <c:axPos val="b"/>
        <c:numFmt formatCode="0" sourceLinked="0"/>
        <c:majorTickMark val="out"/>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572324879"/>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9757435525671729E-2"/>
          <c:y val="8.2781613910022755E-2"/>
          <c:w val="0.64888508577052351"/>
          <c:h val="0.82895971382286715"/>
        </c:manualLayout>
      </c:layout>
      <c:barChart>
        <c:barDir val="bar"/>
        <c:grouping val="clustered"/>
        <c:varyColors val="0"/>
        <c:ser>
          <c:idx val="0"/>
          <c:order val="0"/>
          <c:tx>
            <c:strRef>
              <c:f>Sheet1!$B$1</c:f>
              <c:strCache>
                <c:ptCount val="1"/>
                <c:pt idx="0">
                  <c:v>Grade &gt;=3</c:v>
                </c:pt>
              </c:strCache>
            </c:strRef>
          </c:tx>
          <c:spPr>
            <a:solidFill>
              <a:schemeClr val="accent1"/>
            </a:solidFill>
            <a:ln>
              <a:solidFill>
                <a:schemeClr val="accent1"/>
              </a:solidFill>
            </a:ln>
            <a:effectLst/>
          </c:spPr>
          <c:invertIfNegative val="0"/>
          <c:dLbls>
            <c:dLbl>
              <c:idx val="0"/>
              <c:tx>
                <c:rich>
                  <a:bodyPr/>
                  <a:lstStyle/>
                  <a:p>
                    <a:fld id="{BEB17F89-27B7-4675-8217-8AB29D6DC729}" type="VALUE">
                      <a:rPr lang="en-US" smtClean="0"/>
                      <a:pPr/>
                      <a:t>[VALUE]</a:t>
                    </a:fld>
                    <a:endParaRPr lang="en-GB"/>
                  </a:p>
                </c:rich>
              </c:tx>
              <c:dLblPos val="in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0-092D-954C-8E54-56AE8F9347F2}"/>
                </c:ext>
              </c:extLst>
            </c:dLbl>
            <c:dLbl>
              <c:idx val="2"/>
              <c:delete val="1"/>
              <c:extLst>
                <c:ext xmlns:c15="http://schemas.microsoft.com/office/drawing/2012/chart" uri="{CE6537A1-D6FC-4f65-9D91-7224C49458BB}"/>
                <c:ext xmlns:c16="http://schemas.microsoft.com/office/drawing/2014/chart" uri="{C3380CC4-5D6E-409C-BE32-E72D297353CC}">
                  <c16:uniqueId val="{00000001-092D-954C-8E54-56AE8F9347F2}"/>
                </c:ext>
              </c:extLst>
            </c:dLbl>
            <c:dLbl>
              <c:idx val="4"/>
              <c:tx>
                <c:rich>
                  <a:bodyPr/>
                  <a:lstStyle/>
                  <a:p>
                    <a:fld id="{ECC7F084-3F6D-4263-966A-FF22AE0FE89B}" type="VALUE">
                      <a:rPr lang="en-US"/>
                      <a:pPr/>
                      <a:t>[VALUE]</a:t>
                    </a:fld>
                    <a:endParaRPr lang="en-GB"/>
                  </a:p>
                </c:rich>
              </c:tx>
              <c:dLblPos val="in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2-092D-954C-8E54-56AE8F9347F2}"/>
                </c:ext>
              </c:extLst>
            </c:dLbl>
            <c:dLbl>
              <c:idx val="5"/>
              <c:tx>
                <c:rich>
                  <a:bodyPr/>
                  <a:lstStyle/>
                  <a:p>
                    <a:fld id="{766E7399-5FDB-4CB5-A0C4-5D7A601CD55C}" type="VALUE">
                      <a:rPr lang="en-US" smtClean="0"/>
                      <a:pPr/>
                      <a:t>[VALUE]</a:t>
                    </a:fld>
                    <a:endParaRPr lang="en-GB"/>
                  </a:p>
                </c:rich>
              </c:tx>
              <c:dLblPos val="in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092D-954C-8E54-56AE8F9347F2}"/>
                </c:ext>
              </c:extLst>
            </c:dLbl>
            <c:dLbl>
              <c:idx val="6"/>
              <c:delete val="1"/>
              <c:extLst>
                <c:ext xmlns:c15="http://schemas.microsoft.com/office/drawing/2012/chart" uri="{CE6537A1-D6FC-4f65-9D91-7224C49458BB}"/>
                <c:ext xmlns:c16="http://schemas.microsoft.com/office/drawing/2014/chart" uri="{C3380CC4-5D6E-409C-BE32-E72D297353CC}">
                  <c16:uniqueId val="{00000004-092D-954C-8E54-56AE8F9347F2}"/>
                </c:ext>
              </c:extLst>
            </c:dLbl>
            <c:dLbl>
              <c:idx val="9"/>
              <c:delete val="1"/>
              <c:extLst>
                <c:ext xmlns:c15="http://schemas.microsoft.com/office/drawing/2012/chart" uri="{CE6537A1-D6FC-4f65-9D91-7224C49458BB}"/>
                <c:ext xmlns:c16="http://schemas.microsoft.com/office/drawing/2014/chart" uri="{C3380CC4-5D6E-409C-BE32-E72D297353CC}">
                  <c16:uniqueId val="{00000005-092D-954C-8E54-56AE8F9347F2}"/>
                </c:ext>
              </c:extLst>
            </c:dLbl>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Sheet1!$A$2:$A$14</c:f>
              <c:numCache>
                <c:formatCode>General</c:formatCode>
                <c:ptCount val="13"/>
              </c:numCache>
            </c:numRef>
          </c:cat>
          <c:val>
            <c:numRef>
              <c:f>Sheet1!$B$2:$B$14</c:f>
              <c:numCache>
                <c:formatCode>0.0</c:formatCode>
                <c:ptCount val="13"/>
                <c:pt idx="0">
                  <c:v>2.4</c:v>
                </c:pt>
                <c:pt idx="1">
                  <c:v>0.9</c:v>
                </c:pt>
                <c:pt idx="2">
                  <c:v>0.5</c:v>
                </c:pt>
                <c:pt idx="3">
                  <c:v>0.5</c:v>
                </c:pt>
                <c:pt idx="4">
                  <c:v>0.9</c:v>
                </c:pt>
                <c:pt idx="5">
                  <c:v>1.9</c:v>
                </c:pt>
                <c:pt idx="6">
                  <c:v>2.4</c:v>
                </c:pt>
                <c:pt idx="7">
                  <c:v>0.5</c:v>
                </c:pt>
                <c:pt idx="8">
                  <c:v>5.2</c:v>
                </c:pt>
                <c:pt idx="9">
                  <c:v>0</c:v>
                </c:pt>
                <c:pt idx="10">
                  <c:v>12.3</c:v>
                </c:pt>
                <c:pt idx="11">
                  <c:v>8.5</c:v>
                </c:pt>
                <c:pt idx="12">
                  <c:v>49.3</c:v>
                </c:pt>
              </c:numCache>
            </c:numRef>
          </c:val>
          <c:extLst>
            <c:ext xmlns:c16="http://schemas.microsoft.com/office/drawing/2014/chart" uri="{C3380CC4-5D6E-409C-BE32-E72D297353CC}">
              <c16:uniqueId val="{00000006-092D-954C-8E54-56AE8F9347F2}"/>
            </c:ext>
          </c:extLst>
        </c:ser>
        <c:ser>
          <c:idx val="1"/>
          <c:order val="1"/>
          <c:tx>
            <c:strRef>
              <c:f>Sheet1!$C$1</c:f>
              <c:strCache>
                <c:ptCount val="1"/>
                <c:pt idx="0">
                  <c:v>All grades</c:v>
                </c:pt>
              </c:strCache>
            </c:strRef>
          </c:tx>
          <c:spPr>
            <a:solidFill>
              <a:schemeClr val="accent1">
                <a:lumMod val="40000"/>
                <a:lumOff val="60000"/>
                <a:alpha val="24000"/>
              </a:schemeClr>
            </a:solidFill>
            <a:ln>
              <a:noFill/>
            </a:ln>
            <a:effectLst/>
          </c:spPr>
          <c:invertIfNegative val="0"/>
          <c:dLbls>
            <c:dLbl>
              <c:idx val="0"/>
              <c:layout>
                <c:manualLayout>
                  <c:x val="1.2357034785868483E-2"/>
                  <c:y val="0"/>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092D-954C-8E54-56AE8F9347F2}"/>
                </c:ext>
              </c:extLst>
            </c:dLbl>
            <c:dLbl>
              <c:idx val="5"/>
              <c:layout>
                <c:manualLayout>
                  <c:x val="3.4090017971076379E-2"/>
                  <c:y val="0"/>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092D-954C-8E54-56AE8F9347F2}"/>
                </c:ext>
              </c:extLst>
            </c:dLbl>
            <c:dLbl>
              <c:idx val="6"/>
              <c:layout>
                <c:manualLayout>
                  <c:x val="-3.6343017582416683E-2"/>
                  <c:y val="0"/>
                </c:manualLayout>
              </c:layout>
              <c:tx>
                <c:rich>
                  <a:bodyPr/>
                  <a:lstStyle/>
                  <a:p>
                    <a:r>
                      <a:rPr lang="en-US" dirty="0"/>
                      <a:t>2.4   </a:t>
                    </a:r>
                    <a:fld id="{E2270EBB-5F68-46A8-AF94-60B8E3AD4E99}" type="VALUE">
                      <a:rPr lang="en-US" smtClean="0"/>
                      <a:pPr/>
                      <a:t>[VALUE]</a:t>
                    </a:fld>
                    <a:endParaRPr lang="en-US" dirty="0"/>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9-092D-954C-8E54-56AE8F9347F2}"/>
                </c:ext>
              </c:extLst>
            </c:dLbl>
            <c:dLbl>
              <c:idx val="7"/>
              <c:layout>
                <c:manualLayout>
                  <c:x val="1.9480010269186516E-2"/>
                  <c:y val="0"/>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092D-954C-8E54-56AE8F9347F2}"/>
                </c:ext>
              </c:extLst>
            </c:dLbl>
            <c:dLbl>
              <c:idx val="9"/>
              <c:layout>
                <c:manualLayout>
                  <c:x val="4.065389632714766E-3"/>
                  <c:y val="0"/>
                </c:manualLayout>
              </c:layout>
              <c:tx>
                <c:rich>
                  <a:bodyPr/>
                  <a:lstStyle/>
                  <a:p>
                    <a:fld id="{8127274A-B8A9-4719-97FD-55AD094F3441}" type="VALUE">
                      <a:rPr lang="en-US" smtClean="0"/>
                      <a:pPr/>
                      <a:t>[VALUE]</a:t>
                    </a:fld>
                    <a:endParaRPr lang="en-GB"/>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B-092D-954C-8E54-56AE8F9347F2}"/>
                </c:ext>
              </c:extLst>
            </c:dLbl>
            <c:dLbl>
              <c:idx val="10"/>
              <c:layout>
                <c:manualLayout>
                  <c:x val="2.678501412013146E-2"/>
                  <c:y val="0"/>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092D-954C-8E54-56AE8F9347F2}"/>
                </c:ext>
              </c:extLst>
            </c:dLbl>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Sheet1!$A$2:$A$14</c:f>
              <c:numCache>
                <c:formatCode>General</c:formatCode>
                <c:ptCount val="13"/>
              </c:numCache>
            </c:numRef>
          </c:cat>
          <c:val>
            <c:numRef>
              <c:f>Sheet1!$C$2:$C$14</c:f>
              <c:numCache>
                <c:formatCode>0.0</c:formatCode>
                <c:ptCount val="13"/>
                <c:pt idx="0">
                  <c:v>7.1</c:v>
                </c:pt>
                <c:pt idx="1">
                  <c:v>10.9</c:v>
                </c:pt>
                <c:pt idx="2">
                  <c:v>7.1</c:v>
                </c:pt>
                <c:pt idx="3">
                  <c:v>10</c:v>
                </c:pt>
                <c:pt idx="4">
                  <c:v>22.3</c:v>
                </c:pt>
                <c:pt idx="5">
                  <c:v>6.6</c:v>
                </c:pt>
                <c:pt idx="6">
                  <c:v>9.5</c:v>
                </c:pt>
                <c:pt idx="7">
                  <c:v>14.7</c:v>
                </c:pt>
                <c:pt idx="8">
                  <c:v>19</c:v>
                </c:pt>
                <c:pt idx="9">
                  <c:v>15.6</c:v>
                </c:pt>
                <c:pt idx="10">
                  <c:v>22.3</c:v>
                </c:pt>
                <c:pt idx="11">
                  <c:v>22.7</c:v>
                </c:pt>
                <c:pt idx="12">
                  <c:v>96.2</c:v>
                </c:pt>
              </c:numCache>
            </c:numRef>
          </c:val>
          <c:extLst>
            <c:ext xmlns:c16="http://schemas.microsoft.com/office/drawing/2014/chart" uri="{C3380CC4-5D6E-409C-BE32-E72D297353CC}">
              <c16:uniqueId val="{0000000D-092D-954C-8E54-56AE8F9347F2}"/>
            </c:ext>
          </c:extLst>
        </c:ser>
        <c:dLbls>
          <c:showLegendKey val="0"/>
          <c:showVal val="0"/>
          <c:showCatName val="0"/>
          <c:showSerName val="0"/>
          <c:showPercent val="0"/>
          <c:showBubbleSize val="0"/>
        </c:dLbls>
        <c:gapWidth val="30"/>
        <c:overlap val="100"/>
        <c:axId val="572324879"/>
        <c:axId val="572317807"/>
      </c:barChart>
      <c:catAx>
        <c:axId val="572324879"/>
        <c:scaling>
          <c:orientation val="minMax"/>
        </c:scaling>
        <c:delete val="1"/>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high"/>
        <c:crossAx val="572317807"/>
        <c:crosses val="autoZero"/>
        <c:auto val="1"/>
        <c:lblAlgn val="ctr"/>
        <c:lblOffset val="100"/>
        <c:noMultiLvlLbl val="0"/>
      </c:catAx>
      <c:valAx>
        <c:axId val="572317807"/>
        <c:scaling>
          <c:orientation val="minMax"/>
          <c:max val="100"/>
        </c:scaling>
        <c:delete val="0"/>
        <c:axPos val="b"/>
        <c:numFmt formatCode="0" sourceLinked="0"/>
        <c:majorTickMark val="out"/>
        <c:minorTickMark val="none"/>
        <c:tickLblPos val="nextTo"/>
        <c:spPr>
          <a:noFill/>
          <a:ln>
            <a:noFill/>
          </a:ln>
          <a:effectLst/>
        </c:spPr>
        <c:txPr>
          <a:bodyPr rot="-60000000" spcFirstLastPara="1" vertOverflow="ellipsis" vert="horz" wrap="square" anchor="ctr" anchorCtr="1"/>
          <a:lstStyle/>
          <a:p>
            <a:pPr>
              <a:defRPr sz="11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572324879"/>
        <c:crosses val="autoZero"/>
        <c:crossBetween val="between"/>
      </c:valAx>
      <c:spPr>
        <a:noFill/>
        <a:ln w="25400">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000" b="0">
          <a:solidFill>
            <a:schemeClr val="tx1"/>
          </a:solidFill>
          <a:latin typeface="Arial" panose="020B0604020202020204" pitchFamily="34" charset="0"/>
          <a:cs typeface="Arial" panose="020B0604020202020204" pitchFamily="34" charset="0"/>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595122749948568"/>
          <c:y val="8.5806697169279855E-2"/>
          <c:w val="0.6982952881958232"/>
          <c:h val="0.82500051807411712"/>
        </c:manualLayout>
      </c:layout>
      <c:barChart>
        <c:barDir val="bar"/>
        <c:grouping val="stacked"/>
        <c:varyColors val="0"/>
        <c:ser>
          <c:idx val="0"/>
          <c:order val="0"/>
          <c:tx>
            <c:strRef>
              <c:f>Sheet1!$B$1</c:f>
              <c:strCache>
                <c:ptCount val="1"/>
                <c:pt idx="0">
                  <c:v>Grade &gt;=3</c:v>
                </c:pt>
              </c:strCache>
            </c:strRef>
          </c:tx>
          <c:spPr>
            <a:solidFill>
              <a:schemeClr val="tx2">
                <a:lumMod val="50000"/>
              </a:schemeClr>
            </a:solidFill>
            <a:ln>
              <a:noFill/>
            </a:ln>
            <a:effectLst/>
          </c:spPr>
          <c:invertIfNegative val="0"/>
          <c:dLbls>
            <c:dLbl>
              <c:idx val="0"/>
              <c:delete val="1"/>
              <c:extLst>
                <c:ext xmlns:c15="http://schemas.microsoft.com/office/drawing/2012/chart" uri="{CE6537A1-D6FC-4f65-9D91-7224C49458BB}"/>
                <c:ext xmlns:c16="http://schemas.microsoft.com/office/drawing/2014/chart" uri="{C3380CC4-5D6E-409C-BE32-E72D297353CC}">
                  <c16:uniqueId val="{00000000-67E9-1B48-A5A5-2A2504702ED5}"/>
                </c:ext>
              </c:extLst>
            </c:dLbl>
            <c:dLbl>
              <c:idx val="1"/>
              <c:delete val="1"/>
              <c:extLst>
                <c:ext xmlns:c15="http://schemas.microsoft.com/office/drawing/2012/chart" uri="{CE6537A1-D6FC-4f65-9D91-7224C49458BB}"/>
                <c:ext xmlns:c16="http://schemas.microsoft.com/office/drawing/2014/chart" uri="{C3380CC4-5D6E-409C-BE32-E72D297353CC}">
                  <c16:uniqueId val="{00000001-67E9-1B48-A5A5-2A2504702ED5}"/>
                </c:ext>
              </c:extLst>
            </c:dLbl>
            <c:dLbl>
              <c:idx val="2"/>
              <c:delete val="1"/>
              <c:extLst>
                <c:ext xmlns:c15="http://schemas.microsoft.com/office/drawing/2012/chart" uri="{CE6537A1-D6FC-4f65-9D91-7224C49458BB}"/>
                <c:ext xmlns:c16="http://schemas.microsoft.com/office/drawing/2014/chart" uri="{C3380CC4-5D6E-409C-BE32-E72D297353CC}">
                  <c16:uniqueId val="{00000002-67E9-1B48-A5A5-2A2504702ED5}"/>
                </c:ext>
              </c:extLst>
            </c:dLbl>
            <c:dLbl>
              <c:idx val="3"/>
              <c:delete val="1"/>
              <c:extLst>
                <c:ext xmlns:c15="http://schemas.microsoft.com/office/drawing/2012/chart" uri="{CE6537A1-D6FC-4f65-9D91-7224C49458BB}"/>
                <c:ext xmlns:c16="http://schemas.microsoft.com/office/drawing/2014/chart" uri="{C3380CC4-5D6E-409C-BE32-E72D297353CC}">
                  <c16:uniqueId val="{00000003-67E9-1B48-A5A5-2A2504702ED5}"/>
                </c:ext>
              </c:extLst>
            </c:dLbl>
            <c:dLbl>
              <c:idx val="4"/>
              <c:delete val="1"/>
              <c:extLst>
                <c:ext xmlns:c15="http://schemas.microsoft.com/office/drawing/2012/chart" uri="{CE6537A1-D6FC-4f65-9D91-7224C49458BB}"/>
                <c:ext xmlns:c16="http://schemas.microsoft.com/office/drawing/2014/chart" uri="{C3380CC4-5D6E-409C-BE32-E72D297353CC}">
                  <c16:uniqueId val="{00000004-67E9-1B48-A5A5-2A2504702ED5}"/>
                </c:ext>
              </c:extLst>
            </c:dLbl>
            <c:dLbl>
              <c:idx val="5"/>
              <c:delete val="1"/>
              <c:extLst>
                <c:ext xmlns:c15="http://schemas.microsoft.com/office/drawing/2012/chart" uri="{CE6537A1-D6FC-4f65-9D91-7224C49458BB}"/>
                <c:ext xmlns:c16="http://schemas.microsoft.com/office/drawing/2014/chart" uri="{C3380CC4-5D6E-409C-BE32-E72D297353CC}">
                  <c16:uniqueId val="{00000005-67E9-1B48-A5A5-2A2504702ED5}"/>
                </c:ext>
              </c:extLst>
            </c:dLbl>
            <c:dLbl>
              <c:idx val="6"/>
              <c:delete val="1"/>
              <c:extLst>
                <c:ext xmlns:c15="http://schemas.microsoft.com/office/drawing/2012/chart" uri="{CE6537A1-D6FC-4f65-9D91-7224C49458BB}"/>
                <c:ext xmlns:c16="http://schemas.microsoft.com/office/drawing/2014/chart" uri="{C3380CC4-5D6E-409C-BE32-E72D297353CC}">
                  <c16:uniqueId val="{00000006-67E9-1B48-A5A5-2A2504702ED5}"/>
                </c:ext>
              </c:extLst>
            </c:dLbl>
            <c:dLbl>
              <c:idx val="7"/>
              <c:layout>
                <c:manualLayout>
                  <c:x val="3.5894752715573373E-2"/>
                  <c:y val="-4.0859969687304758E-3"/>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67E9-1B48-A5A5-2A2504702ED5}"/>
                </c:ext>
              </c:extLst>
            </c:dLbl>
            <c:dLbl>
              <c:idx val="8"/>
              <c:delete val="1"/>
              <c:extLst>
                <c:ext xmlns:c15="http://schemas.microsoft.com/office/drawing/2012/chart" uri="{CE6537A1-D6FC-4f65-9D91-7224C49458BB}"/>
                <c:ext xmlns:c16="http://schemas.microsoft.com/office/drawing/2014/chart" uri="{C3380CC4-5D6E-409C-BE32-E72D297353CC}">
                  <c16:uniqueId val="{00000008-67E9-1B48-A5A5-2A2504702ED5}"/>
                </c:ext>
              </c:extLst>
            </c:dLbl>
            <c:dLbl>
              <c:idx val="9"/>
              <c:delete val="1"/>
              <c:extLst>
                <c:ext xmlns:c15="http://schemas.microsoft.com/office/drawing/2012/chart" uri="{CE6537A1-D6FC-4f65-9D91-7224C49458BB}"/>
                <c:ext xmlns:c16="http://schemas.microsoft.com/office/drawing/2014/chart" uri="{C3380CC4-5D6E-409C-BE32-E72D297353CC}">
                  <c16:uniqueId val="{00000009-67E9-1B48-A5A5-2A2504702ED5}"/>
                </c:ext>
              </c:extLst>
            </c:dLbl>
            <c:dLbl>
              <c:idx val="10"/>
              <c:layout>
                <c:manualLayout>
                  <c:x val="2.191520328521937E-2"/>
                  <c:y val="0"/>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67E9-1B48-A5A5-2A2504702ED5}"/>
                </c:ext>
              </c:extLst>
            </c:dLbl>
            <c:dLbl>
              <c:idx val="11"/>
              <c:layout>
                <c:manualLayout>
                  <c:x val="3.381641585833909E-2"/>
                  <c:y val="0"/>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67E9-1B48-A5A5-2A2504702ED5}"/>
                </c:ext>
              </c:extLst>
            </c:dLbl>
            <c:dLbl>
              <c:idx val="12"/>
              <c:layout>
                <c:manualLayout>
                  <c:x val="2.7746822260502468E-2"/>
                  <c:y val="-2.7729547166762179E-17"/>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67E9-1B48-A5A5-2A2504702ED5}"/>
                </c:ext>
              </c:extLst>
            </c:dLbl>
            <c:dLbl>
              <c:idx val="13"/>
              <c:layout>
                <c:manualLayout>
                  <c:x val="4.1930615372174344E-2"/>
                  <c:y val="0"/>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67E9-1B48-A5A5-2A2504702ED5}"/>
                </c:ext>
              </c:extLst>
            </c:dLbl>
            <c:dLbl>
              <c:idx val="14"/>
              <c:layout>
                <c:manualLayout>
                  <c:x val="8.6936361293950382E-2"/>
                  <c:y val="0"/>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E-67E9-1B48-A5A5-2A2504702ED5}"/>
                </c:ext>
              </c:extLst>
            </c:dLbl>
            <c:dLbl>
              <c:idx val="15"/>
              <c:layout>
                <c:manualLayout>
                  <c:x val="0.19569557032375307"/>
                  <c:y val="0"/>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F-67E9-1B48-A5A5-2A2504702ED5}"/>
                </c:ext>
              </c:extLst>
            </c:dLbl>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Sheet1!$A$2:$A$9</c:f>
              <c:strCache>
                <c:ptCount val="8"/>
                <c:pt idx="0">
                  <c:v>Nausea</c:v>
                </c:pt>
                <c:pt idx="1">
                  <c:v>Decreased appetite</c:v>
                </c:pt>
                <c:pt idx="2">
                  <c:v>Back pain</c:v>
                </c:pt>
                <c:pt idx="3">
                  <c:v>Leukopenia</c:v>
                </c:pt>
                <c:pt idx="4">
                  <c:v>Thrombocytopenia</c:v>
                </c:pt>
                <c:pt idx="5">
                  <c:v>Fatigue</c:v>
                </c:pt>
                <c:pt idx="6">
                  <c:v>Neutropenia</c:v>
                </c:pt>
                <c:pt idx="7">
                  <c:v>Anaemia</c:v>
                </c:pt>
              </c:strCache>
            </c:strRef>
          </c:cat>
          <c:val>
            <c:numRef>
              <c:f>Sheet1!$B$2:$B$9</c:f>
              <c:numCache>
                <c:formatCode>0.0</c:formatCode>
                <c:ptCount val="8"/>
                <c:pt idx="0">
                  <c:v>0</c:v>
                </c:pt>
                <c:pt idx="1">
                  <c:v>0</c:v>
                </c:pt>
                <c:pt idx="2">
                  <c:v>0</c:v>
                </c:pt>
                <c:pt idx="3">
                  <c:v>0</c:v>
                </c:pt>
                <c:pt idx="4">
                  <c:v>2.2999999999999998</c:v>
                </c:pt>
                <c:pt idx="5">
                  <c:v>0</c:v>
                </c:pt>
                <c:pt idx="6">
                  <c:v>1.3</c:v>
                </c:pt>
                <c:pt idx="7">
                  <c:v>3.3</c:v>
                </c:pt>
              </c:numCache>
            </c:numRef>
          </c:val>
          <c:extLst>
            <c:ext xmlns:c16="http://schemas.microsoft.com/office/drawing/2014/chart" uri="{C3380CC4-5D6E-409C-BE32-E72D297353CC}">
              <c16:uniqueId val="{00000010-67E9-1B48-A5A5-2A2504702ED5}"/>
            </c:ext>
          </c:extLst>
        </c:ser>
        <c:ser>
          <c:idx val="1"/>
          <c:order val="1"/>
          <c:tx>
            <c:strRef>
              <c:f>Sheet1!$C$1</c:f>
              <c:strCache>
                <c:ptCount val="1"/>
                <c:pt idx="0">
                  <c:v>All grades</c:v>
                </c:pt>
              </c:strCache>
            </c:strRef>
          </c:tx>
          <c:spPr>
            <a:solidFill>
              <a:schemeClr val="tx2"/>
            </a:solidFill>
            <a:ln>
              <a:noFill/>
            </a:ln>
            <a:effectLst/>
          </c:spPr>
          <c:invertIfNegative val="0"/>
          <c:dLbls>
            <c:dLbl>
              <c:idx val="0"/>
              <c:layout>
                <c:manualLayout>
                  <c:x val="2.9033343957302112E-2"/>
                  <c:y val="0"/>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1-67E9-1B48-A5A5-2A2504702ED5}"/>
                </c:ext>
              </c:extLst>
            </c:dLbl>
            <c:dLbl>
              <c:idx val="1"/>
              <c:layout>
                <c:manualLayout>
                  <c:x val="2.6467588862702573E-2"/>
                  <c:y val="0"/>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2-67E9-1B48-A5A5-2A2504702ED5}"/>
                </c:ext>
              </c:extLst>
            </c:dLbl>
            <c:dLbl>
              <c:idx val="2"/>
              <c:layout>
                <c:manualLayout>
                  <c:x val="2.4307805263989287E-2"/>
                  <c:y val="0"/>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3-67E9-1B48-A5A5-2A2504702ED5}"/>
                </c:ext>
              </c:extLst>
            </c:dLbl>
            <c:dLbl>
              <c:idx val="3"/>
              <c:layout>
                <c:manualLayout>
                  <c:x val="8.7566775262295504E-3"/>
                  <c:y val="0"/>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4-67E9-1B48-A5A5-2A2504702ED5}"/>
                </c:ext>
              </c:extLst>
            </c:dLbl>
            <c:dLbl>
              <c:idx val="4"/>
              <c:layout>
                <c:manualLayout>
                  <c:x val="4.0087351501780374E-2"/>
                  <c:y val="0"/>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5-67E9-1B48-A5A5-2A2504702ED5}"/>
                </c:ext>
              </c:extLst>
            </c:dLbl>
            <c:dLbl>
              <c:idx val="5"/>
              <c:layout>
                <c:manualLayout>
                  <c:x val="4.277807952050023E-2"/>
                  <c:y val="-5.5459094333524358E-17"/>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6-67E9-1B48-A5A5-2A2504702ED5}"/>
                </c:ext>
              </c:extLst>
            </c:dLbl>
            <c:dLbl>
              <c:idx val="10"/>
              <c:dLblPos val="inEnd"/>
              <c:showLegendKey val="0"/>
              <c:showVal val="1"/>
              <c:showCatName val="0"/>
              <c:showSerName val="0"/>
              <c:showPercent val="0"/>
              <c:showBubbleSize val="0"/>
              <c:extLst>
                <c:ext xmlns:c15="http://schemas.microsoft.com/office/drawing/2012/chart" uri="{CE6537A1-D6FC-4f65-9D91-7224C49458BB}">
                  <c15:layout>
                    <c:manualLayout>
                      <c:w val="7.6191190165355763E-2"/>
                      <c:h val="5.6223816811870976E-2"/>
                    </c:manualLayout>
                  </c15:layout>
                </c:ext>
                <c:ext xmlns:c16="http://schemas.microsoft.com/office/drawing/2014/chart" uri="{C3380CC4-5D6E-409C-BE32-E72D297353CC}">
                  <c16:uniqueId val="{0000001B-67E9-1B48-A5A5-2A2504702ED5}"/>
                </c:ext>
              </c:extLst>
            </c:dLbl>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Sheet1!$A$2:$A$9</c:f>
              <c:strCache>
                <c:ptCount val="8"/>
                <c:pt idx="0">
                  <c:v>Nausea</c:v>
                </c:pt>
                <c:pt idx="1">
                  <c:v>Decreased appetite</c:v>
                </c:pt>
                <c:pt idx="2">
                  <c:v>Back pain</c:v>
                </c:pt>
                <c:pt idx="3">
                  <c:v>Leukopenia</c:v>
                </c:pt>
                <c:pt idx="4">
                  <c:v>Thrombocytopenia</c:v>
                </c:pt>
                <c:pt idx="5">
                  <c:v>Fatigue</c:v>
                </c:pt>
                <c:pt idx="6">
                  <c:v>Neutropenia</c:v>
                </c:pt>
                <c:pt idx="7">
                  <c:v>Anaemia</c:v>
                </c:pt>
              </c:strCache>
            </c:strRef>
          </c:cat>
          <c:val>
            <c:numRef>
              <c:f>Sheet1!$C$2:$C$9</c:f>
              <c:numCache>
                <c:formatCode>0.0</c:formatCode>
                <c:ptCount val="8"/>
                <c:pt idx="0">
                  <c:v>0.5</c:v>
                </c:pt>
                <c:pt idx="1">
                  <c:v>1.3</c:v>
                </c:pt>
                <c:pt idx="2">
                  <c:v>2.5</c:v>
                </c:pt>
                <c:pt idx="3">
                  <c:v>6.3</c:v>
                </c:pt>
                <c:pt idx="4">
                  <c:v>5</c:v>
                </c:pt>
                <c:pt idx="5">
                  <c:v>4</c:v>
                </c:pt>
                <c:pt idx="6">
                  <c:v>17.100000000000001</c:v>
                </c:pt>
                <c:pt idx="7">
                  <c:v>43.2</c:v>
                </c:pt>
              </c:numCache>
            </c:numRef>
          </c:val>
          <c:extLst>
            <c:ext xmlns:c16="http://schemas.microsoft.com/office/drawing/2014/chart" uri="{C3380CC4-5D6E-409C-BE32-E72D297353CC}">
              <c16:uniqueId val="{00000020-67E9-1B48-A5A5-2A2504702ED5}"/>
            </c:ext>
          </c:extLst>
        </c:ser>
        <c:ser>
          <c:idx val="2"/>
          <c:order val="2"/>
          <c:tx>
            <c:strRef>
              <c:f>Sheet1!$D$1</c:f>
              <c:strCache>
                <c:ptCount val="1"/>
                <c:pt idx="0">
                  <c:v>Column1</c:v>
                </c:pt>
              </c:strCache>
            </c:strRef>
          </c:tx>
          <c:spPr>
            <a:solidFill>
              <a:schemeClr val="tx2">
                <a:lumMod val="20000"/>
                <a:lumOff val="8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Sheet1!$A$2:$A$9</c:f>
              <c:strCache>
                <c:ptCount val="8"/>
                <c:pt idx="0">
                  <c:v>Nausea</c:v>
                </c:pt>
                <c:pt idx="1">
                  <c:v>Decreased appetite</c:v>
                </c:pt>
                <c:pt idx="2">
                  <c:v>Back pain</c:v>
                </c:pt>
                <c:pt idx="3">
                  <c:v>Leukopenia</c:v>
                </c:pt>
                <c:pt idx="4">
                  <c:v>Thrombocytopenia</c:v>
                </c:pt>
                <c:pt idx="5">
                  <c:v>Fatigue</c:v>
                </c:pt>
                <c:pt idx="6">
                  <c:v>Neutropenia</c:v>
                </c:pt>
                <c:pt idx="7">
                  <c:v>Anaemia</c:v>
                </c:pt>
              </c:strCache>
            </c:strRef>
          </c:cat>
          <c:val>
            <c:numRef>
              <c:f>Sheet1!$D$2:$D$9</c:f>
              <c:numCache>
                <c:formatCode>General</c:formatCode>
                <c:ptCount val="8"/>
                <c:pt idx="0">
                  <c:v>20.100000000000001</c:v>
                </c:pt>
                <c:pt idx="1">
                  <c:v>20.399999999999999</c:v>
                </c:pt>
                <c:pt idx="2">
                  <c:v>19.600000000000001</c:v>
                </c:pt>
                <c:pt idx="3">
                  <c:v>15.8</c:v>
                </c:pt>
                <c:pt idx="4">
                  <c:v>17.3</c:v>
                </c:pt>
                <c:pt idx="5">
                  <c:v>29.6</c:v>
                </c:pt>
                <c:pt idx="6">
                  <c:v>17.3</c:v>
                </c:pt>
                <c:pt idx="7">
                  <c:v>19.3</c:v>
                </c:pt>
              </c:numCache>
            </c:numRef>
          </c:val>
          <c:extLst>
            <c:ext xmlns:c16="http://schemas.microsoft.com/office/drawing/2014/chart" uri="{C3380CC4-5D6E-409C-BE32-E72D297353CC}">
              <c16:uniqueId val="{00000021-67E9-1B48-A5A5-2A2504702ED5}"/>
            </c:ext>
          </c:extLst>
        </c:ser>
        <c:dLbls>
          <c:showLegendKey val="0"/>
          <c:showVal val="0"/>
          <c:showCatName val="0"/>
          <c:showSerName val="0"/>
          <c:showPercent val="0"/>
          <c:showBubbleSize val="0"/>
        </c:dLbls>
        <c:gapWidth val="30"/>
        <c:overlap val="100"/>
        <c:axId val="572324879"/>
        <c:axId val="572317807"/>
      </c:barChart>
      <c:catAx>
        <c:axId val="572324879"/>
        <c:scaling>
          <c:orientation val="minMax"/>
        </c:scaling>
        <c:delete val="0"/>
        <c:axPos val="r"/>
        <c:numFmt formatCode="General" sourceLinked="1"/>
        <c:majorTickMark val="none"/>
        <c:minorTickMark val="none"/>
        <c:tickLblPos val="high"/>
        <c:spPr>
          <a:noFill/>
          <a:ln w="9525" cap="flat" cmpd="sng" algn="ctr">
            <a:noFill/>
            <a:round/>
          </a:ln>
          <a:effectLst/>
        </c:spPr>
        <c:txPr>
          <a:bodyPr rot="-60000000" spcFirstLastPara="1" vertOverflow="ellipsis" vert="horz" wrap="square" anchor="ctr" anchorCtr="1"/>
          <a:lstStyle/>
          <a:p>
            <a:pPr>
              <a:defRPr sz="1197" b="1"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crossAx val="572317807"/>
        <c:crosses val="autoZero"/>
        <c:auto val="1"/>
        <c:lblAlgn val="l"/>
        <c:lblOffset val="1000"/>
        <c:noMultiLvlLbl val="0"/>
      </c:catAx>
      <c:valAx>
        <c:axId val="572317807"/>
        <c:scaling>
          <c:orientation val="maxMin"/>
          <c:max val="80"/>
        </c:scaling>
        <c:delete val="0"/>
        <c:axPos val="b"/>
        <c:numFmt formatCode="0" sourceLinked="0"/>
        <c:majorTickMark val="out"/>
        <c:minorTickMark val="none"/>
        <c:tickLblPos val="nextTo"/>
        <c:spPr>
          <a:noFill/>
          <a:ln>
            <a:solidFill>
              <a:schemeClr val="tx1"/>
            </a:solidFill>
          </a:ln>
          <a:effectLst/>
        </c:spPr>
        <c:txPr>
          <a:bodyPr rot="-60000000" spcFirstLastPara="1" vertOverflow="ellipsis" vert="horz" wrap="square" anchor="ctr" anchorCtr="1"/>
          <a:lstStyle/>
          <a:p>
            <a:pPr>
              <a:defRPr sz="1197"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572324879"/>
        <c:crosses val="autoZero"/>
        <c:crossBetween val="between"/>
        <c:majorUnit val="20"/>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latin typeface="Arial" panose="020B0604020202020204" pitchFamily="34" charset="0"/>
          <a:cs typeface="Arial" panose="020B0604020202020204" pitchFamily="34" charset="0"/>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595122749948568"/>
          <c:y val="8.5806697169279855E-2"/>
          <c:w val="0.6982952881958232"/>
          <c:h val="0.82500051807411712"/>
        </c:manualLayout>
      </c:layout>
      <c:barChart>
        <c:barDir val="bar"/>
        <c:grouping val="stacked"/>
        <c:varyColors val="0"/>
        <c:ser>
          <c:idx val="0"/>
          <c:order val="0"/>
          <c:tx>
            <c:strRef>
              <c:f>Sheet1!$B$1</c:f>
              <c:strCache>
                <c:ptCount val="1"/>
                <c:pt idx="0">
                  <c:v>Grade &gt;=3</c:v>
                </c:pt>
              </c:strCache>
            </c:strRef>
          </c:tx>
          <c:spPr>
            <a:solidFill>
              <a:schemeClr val="accent1">
                <a:lumMod val="50000"/>
              </a:schemeClr>
            </a:solidFill>
            <a:ln>
              <a:noFill/>
            </a:ln>
            <a:effectLst/>
          </c:spPr>
          <c:invertIfNegative val="0"/>
          <c:dLbls>
            <c:dLbl>
              <c:idx val="0"/>
              <c:delete val="1"/>
              <c:extLst>
                <c:ext xmlns:c15="http://schemas.microsoft.com/office/drawing/2012/chart" uri="{CE6537A1-D6FC-4f65-9D91-7224C49458BB}"/>
                <c:ext xmlns:c16="http://schemas.microsoft.com/office/drawing/2014/chart" uri="{C3380CC4-5D6E-409C-BE32-E72D297353CC}">
                  <c16:uniqueId val="{00000000-67E9-1B48-A5A5-2A2504702ED5}"/>
                </c:ext>
              </c:extLst>
            </c:dLbl>
            <c:dLbl>
              <c:idx val="1"/>
              <c:delete val="1"/>
              <c:extLst>
                <c:ext xmlns:c15="http://schemas.microsoft.com/office/drawing/2012/chart" uri="{CE6537A1-D6FC-4f65-9D91-7224C49458BB}"/>
                <c:ext xmlns:c16="http://schemas.microsoft.com/office/drawing/2014/chart" uri="{C3380CC4-5D6E-409C-BE32-E72D297353CC}">
                  <c16:uniqueId val="{00000001-67E9-1B48-A5A5-2A2504702ED5}"/>
                </c:ext>
              </c:extLst>
            </c:dLbl>
            <c:dLbl>
              <c:idx val="2"/>
              <c:delete val="1"/>
              <c:extLst>
                <c:ext xmlns:c15="http://schemas.microsoft.com/office/drawing/2012/chart" uri="{CE6537A1-D6FC-4f65-9D91-7224C49458BB}"/>
                <c:ext xmlns:c16="http://schemas.microsoft.com/office/drawing/2014/chart" uri="{C3380CC4-5D6E-409C-BE32-E72D297353CC}">
                  <c16:uniqueId val="{00000002-67E9-1B48-A5A5-2A2504702ED5}"/>
                </c:ext>
              </c:extLst>
            </c:dLbl>
            <c:dLbl>
              <c:idx val="3"/>
              <c:delete val="1"/>
              <c:extLst>
                <c:ext xmlns:c15="http://schemas.microsoft.com/office/drawing/2012/chart" uri="{CE6537A1-D6FC-4f65-9D91-7224C49458BB}"/>
                <c:ext xmlns:c16="http://schemas.microsoft.com/office/drawing/2014/chart" uri="{C3380CC4-5D6E-409C-BE32-E72D297353CC}">
                  <c16:uniqueId val="{00000003-67E9-1B48-A5A5-2A2504702ED5}"/>
                </c:ext>
              </c:extLst>
            </c:dLbl>
            <c:dLbl>
              <c:idx val="4"/>
              <c:delete val="1"/>
              <c:extLst>
                <c:ext xmlns:c15="http://schemas.microsoft.com/office/drawing/2012/chart" uri="{CE6537A1-D6FC-4f65-9D91-7224C49458BB}"/>
                <c:ext xmlns:c16="http://schemas.microsoft.com/office/drawing/2014/chart" uri="{C3380CC4-5D6E-409C-BE32-E72D297353CC}">
                  <c16:uniqueId val="{00000004-67E9-1B48-A5A5-2A2504702ED5}"/>
                </c:ext>
              </c:extLst>
            </c:dLbl>
            <c:dLbl>
              <c:idx val="5"/>
              <c:delete val="1"/>
              <c:extLst>
                <c:ext xmlns:c15="http://schemas.microsoft.com/office/drawing/2012/chart" uri="{CE6537A1-D6FC-4f65-9D91-7224C49458BB}"/>
                <c:ext xmlns:c16="http://schemas.microsoft.com/office/drawing/2014/chart" uri="{C3380CC4-5D6E-409C-BE32-E72D297353CC}">
                  <c16:uniqueId val="{00000005-67E9-1B48-A5A5-2A2504702ED5}"/>
                </c:ext>
              </c:extLst>
            </c:dLbl>
            <c:dLbl>
              <c:idx val="6"/>
              <c:delete val="1"/>
              <c:extLst>
                <c:ext xmlns:c15="http://schemas.microsoft.com/office/drawing/2012/chart" uri="{CE6537A1-D6FC-4f65-9D91-7224C49458BB}"/>
                <c:ext xmlns:c16="http://schemas.microsoft.com/office/drawing/2014/chart" uri="{C3380CC4-5D6E-409C-BE32-E72D297353CC}">
                  <c16:uniqueId val="{00000006-67E9-1B48-A5A5-2A2504702ED5}"/>
                </c:ext>
              </c:extLst>
            </c:dLbl>
            <c:dLbl>
              <c:idx val="7"/>
              <c:delete val="1"/>
              <c:extLst>
                <c:ext xmlns:c15="http://schemas.microsoft.com/office/drawing/2012/chart" uri="{CE6537A1-D6FC-4f65-9D91-7224C49458BB}"/>
                <c:ext xmlns:c16="http://schemas.microsoft.com/office/drawing/2014/chart" uri="{C3380CC4-5D6E-409C-BE32-E72D297353CC}">
                  <c16:uniqueId val="{00000007-67E9-1B48-A5A5-2A2504702ED5}"/>
                </c:ext>
              </c:extLst>
            </c:dLbl>
            <c:dLbl>
              <c:idx val="8"/>
              <c:delete val="1"/>
              <c:extLst>
                <c:ext xmlns:c15="http://schemas.microsoft.com/office/drawing/2012/chart" uri="{CE6537A1-D6FC-4f65-9D91-7224C49458BB}"/>
                <c:ext xmlns:c16="http://schemas.microsoft.com/office/drawing/2014/chart" uri="{C3380CC4-5D6E-409C-BE32-E72D297353CC}">
                  <c16:uniqueId val="{00000008-67E9-1B48-A5A5-2A2504702ED5}"/>
                </c:ext>
              </c:extLst>
            </c:dLbl>
            <c:dLbl>
              <c:idx val="9"/>
              <c:delete val="1"/>
              <c:extLst>
                <c:ext xmlns:c15="http://schemas.microsoft.com/office/drawing/2012/chart" uri="{CE6537A1-D6FC-4f65-9D91-7224C49458BB}"/>
                <c:ext xmlns:c16="http://schemas.microsoft.com/office/drawing/2014/chart" uri="{C3380CC4-5D6E-409C-BE32-E72D297353CC}">
                  <c16:uniqueId val="{00000009-67E9-1B48-A5A5-2A2504702ED5}"/>
                </c:ext>
              </c:extLst>
            </c:dLbl>
            <c:dLbl>
              <c:idx val="10"/>
              <c:layout>
                <c:manualLayout>
                  <c:x val="2.191520328521937E-2"/>
                  <c:y val="0"/>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67E9-1B48-A5A5-2A2504702ED5}"/>
                </c:ext>
              </c:extLst>
            </c:dLbl>
            <c:dLbl>
              <c:idx val="11"/>
              <c:layout>
                <c:manualLayout>
                  <c:x val="3.381641585833909E-2"/>
                  <c:y val="0"/>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67E9-1B48-A5A5-2A2504702ED5}"/>
                </c:ext>
              </c:extLst>
            </c:dLbl>
            <c:dLbl>
              <c:idx val="12"/>
              <c:layout>
                <c:manualLayout>
                  <c:x val="2.7746822260502468E-2"/>
                  <c:y val="-2.7729547166762179E-17"/>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67E9-1B48-A5A5-2A2504702ED5}"/>
                </c:ext>
              </c:extLst>
            </c:dLbl>
            <c:dLbl>
              <c:idx val="13"/>
              <c:layout>
                <c:manualLayout>
                  <c:x val="4.1930615372174344E-2"/>
                  <c:y val="0"/>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67E9-1B48-A5A5-2A2504702ED5}"/>
                </c:ext>
              </c:extLst>
            </c:dLbl>
            <c:dLbl>
              <c:idx val="14"/>
              <c:layout>
                <c:manualLayout>
                  <c:x val="8.6936361293950382E-2"/>
                  <c:y val="0"/>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E-67E9-1B48-A5A5-2A2504702ED5}"/>
                </c:ext>
              </c:extLst>
            </c:dLbl>
            <c:dLbl>
              <c:idx val="15"/>
              <c:layout>
                <c:manualLayout>
                  <c:x val="0.19569557032375307"/>
                  <c:y val="0"/>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F-67E9-1B48-A5A5-2A2504702ED5}"/>
                </c:ext>
              </c:extLst>
            </c:dLbl>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Sheet1!$A$2:$A$9</c:f>
              <c:numCache>
                <c:formatCode>General</c:formatCode>
                <c:ptCount val="8"/>
              </c:numCache>
            </c:numRef>
          </c:cat>
          <c:val>
            <c:numRef>
              <c:f>Sheet1!$B$2:$B$9</c:f>
              <c:numCache>
                <c:formatCode>0.0</c:formatCode>
                <c:ptCount val="8"/>
                <c:pt idx="0">
                  <c:v>0</c:v>
                </c:pt>
                <c:pt idx="1">
                  <c:v>0</c:v>
                </c:pt>
                <c:pt idx="2">
                  <c:v>0</c:v>
                </c:pt>
                <c:pt idx="3">
                  <c:v>0</c:v>
                </c:pt>
                <c:pt idx="4">
                  <c:v>0.2</c:v>
                </c:pt>
                <c:pt idx="5">
                  <c:v>0</c:v>
                </c:pt>
                <c:pt idx="6">
                  <c:v>0.5</c:v>
                </c:pt>
                <c:pt idx="7">
                  <c:v>0</c:v>
                </c:pt>
              </c:numCache>
            </c:numRef>
          </c:val>
          <c:extLst>
            <c:ext xmlns:c16="http://schemas.microsoft.com/office/drawing/2014/chart" uri="{C3380CC4-5D6E-409C-BE32-E72D297353CC}">
              <c16:uniqueId val="{00000010-67E9-1B48-A5A5-2A2504702ED5}"/>
            </c:ext>
          </c:extLst>
        </c:ser>
        <c:ser>
          <c:idx val="1"/>
          <c:order val="1"/>
          <c:tx>
            <c:strRef>
              <c:f>Sheet1!$C$1</c:f>
              <c:strCache>
                <c:ptCount val="1"/>
                <c:pt idx="0">
                  <c:v>All grades</c:v>
                </c:pt>
              </c:strCache>
            </c:strRef>
          </c:tx>
          <c:spPr>
            <a:solidFill>
              <a:schemeClr val="accent1"/>
            </a:solidFill>
            <a:ln>
              <a:noFill/>
            </a:ln>
            <a:effectLst/>
          </c:spPr>
          <c:invertIfNegative val="0"/>
          <c:dLbls>
            <c:dLbl>
              <c:idx val="0"/>
              <c:layout>
                <c:manualLayout>
                  <c:x val="2.9033343957302112E-2"/>
                  <c:y val="0"/>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1-67E9-1B48-A5A5-2A2504702ED5}"/>
                </c:ext>
              </c:extLst>
            </c:dLbl>
            <c:dLbl>
              <c:idx val="1"/>
              <c:layout>
                <c:manualLayout>
                  <c:x val="2.6467588862702573E-2"/>
                  <c:y val="0"/>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2-67E9-1B48-A5A5-2A2504702ED5}"/>
                </c:ext>
              </c:extLst>
            </c:dLbl>
            <c:dLbl>
              <c:idx val="2"/>
              <c:layout>
                <c:manualLayout>
                  <c:x val="2.4307805263989287E-2"/>
                  <c:y val="0"/>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3-67E9-1B48-A5A5-2A2504702ED5}"/>
                </c:ext>
              </c:extLst>
            </c:dLbl>
            <c:dLbl>
              <c:idx val="3"/>
              <c:delete val="1"/>
              <c:extLst>
                <c:ext xmlns:c15="http://schemas.microsoft.com/office/drawing/2012/chart" uri="{CE6537A1-D6FC-4f65-9D91-7224C49458BB}"/>
                <c:ext xmlns:c16="http://schemas.microsoft.com/office/drawing/2014/chart" uri="{C3380CC4-5D6E-409C-BE32-E72D297353CC}">
                  <c16:uniqueId val="{00000014-67E9-1B48-A5A5-2A2504702ED5}"/>
                </c:ext>
              </c:extLst>
            </c:dLbl>
            <c:dLbl>
              <c:idx val="4"/>
              <c:delete val="1"/>
              <c:extLst>
                <c:ext xmlns:c15="http://schemas.microsoft.com/office/drawing/2012/chart" uri="{CE6537A1-D6FC-4f65-9D91-7224C49458BB}"/>
                <c:ext xmlns:c16="http://schemas.microsoft.com/office/drawing/2014/chart" uri="{C3380CC4-5D6E-409C-BE32-E72D297353CC}">
                  <c16:uniqueId val="{00000015-67E9-1B48-A5A5-2A2504702ED5}"/>
                </c:ext>
              </c:extLst>
            </c:dLbl>
            <c:dLbl>
              <c:idx val="5"/>
              <c:layout>
                <c:manualLayout>
                  <c:x val="4.277807952050023E-2"/>
                  <c:y val="-5.5459094333524358E-17"/>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6-67E9-1B48-A5A5-2A2504702ED5}"/>
                </c:ext>
              </c:extLst>
            </c:dLbl>
            <c:dLbl>
              <c:idx val="6"/>
              <c:delete val="1"/>
              <c:extLst>
                <c:ext xmlns:c15="http://schemas.microsoft.com/office/drawing/2012/chart" uri="{CE6537A1-D6FC-4f65-9D91-7224C49458BB}"/>
                <c:ext xmlns:c16="http://schemas.microsoft.com/office/drawing/2014/chart" uri="{C3380CC4-5D6E-409C-BE32-E72D297353CC}">
                  <c16:uniqueId val="{00000002-037F-C248-B790-7A727F2C4E02}"/>
                </c:ext>
              </c:extLst>
            </c:dLbl>
            <c:dLbl>
              <c:idx val="7"/>
              <c:layout>
                <c:manualLayout>
                  <c:x val="7.5339305817781373E-3"/>
                  <c:y val="1.3864773583381089E-17"/>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037F-C248-B790-7A727F2C4E02}"/>
                </c:ext>
              </c:extLst>
            </c:dLbl>
            <c:dLbl>
              <c:idx val="10"/>
              <c:dLblPos val="inEnd"/>
              <c:showLegendKey val="0"/>
              <c:showVal val="1"/>
              <c:showCatName val="0"/>
              <c:showSerName val="0"/>
              <c:showPercent val="0"/>
              <c:showBubbleSize val="0"/>
              <c:extLst>
                <c:ext xmlns:c15="http://schemas.microsoft.com/office/drawing/2012/chart" uri="{CE6537A1-D6FC-4f65-9D91-7224C49458BB}">
                  <c15:layout>
                    <c:manualLayout>
                      <c:w val="7.6191190165355763E-2"/>
                      <c:h val="5.6223816811870976E-2"/>
                    </c:manualLayout>
                  </c15:layout>
                </c:ext>
                <c:ext xmlns:c16="http://schemas.microsoft.com/office/drawing/2014/chart" uri="{C3380CC4-5D6E-409C-BE32-E72D297353CC}">
                  <c16:uniqueId val="{0000001B-67E9-1B48-A5A5-2A2504702ED5}"/>
                </c:ext>
              </c:extLst>
            </c:dLbl>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Sheet1!$A$2:$A$9</c:f>
              <c:numCache>
                <c:formatCode>General</c:formatCode>
                <c:ptCount val="8"/>
              </c:numCache>
            </c:numRef>
          </c:cat>
          <c:val>
            <c:numRef>
              <c:f>Sheet1!$C$2:$C$9</c:f>
              <c:numCache>
                <c:formatCode>0.0</c:formatCode>
                <c:ptCount val="8"/>
                <c:pt idx="0">
                  <c:v>0.7</c:v>
                </c:pt>
                <c:pt idx="1">
                  <c:v>1</c:v>
                </c:pt>
                <c:pt idx="2">
                  <c:v>1</c:v>
                </c:pt>
                <c:pt idx="3">
                  <c:v>0</c:v>
                </c:pt>
                <c:pt idx="4">
                  <c:v>0.7</c:v>
                </c:pt>
                <c:pt idx="5">
                  <c:v>2</c:v>
                </c:pt>
                <c:pt idx="6">
                  <c:v>1</c:v>
                </c:pt>
                <c:pt idx="7">
                  <c:v>4.2</c:v>
                </c:pt>
              </c:numCache>
            </c:numRef>
          </c:val>
          <c:extLst>
            <c:ext xmlns:c16="http://schemas.microsoft.com/office/drawing/2014/chart" uri="{C3380CC4-5D6E-409C-BE32-E72D297353CC}">
              <c16:uniqueId val="{00000020-67E9-1B48-A5A5-2A2504702ED5}"/>
            </c:ext>
          </c:extLst>
        </c:ser>
        <c:ser>
          <c:idx val="2"/>
          <c:order val="2"/>
          <c:tx>
            <c:strRef>
              <c:f>Sheet1!$D$1</c:f>
              <c:strCache>
                <c:ptCount val="1"/>
                <c:pt idx="0">
                  <c:v>Column1</c:v>
                </c:pt>
              </c:strCache>
            </c:strRef>
          </c:tx>
          <c:spPr>
            <a:solidFill>
              <a:schemeClr val="accent1">
                <a:lumMod val="60000"/>
                <a:lumOff val="40000"/>
              </a:schemeClr>
            </a:solidFill>
            <a:ln>
              <a:noFill/>
            </a:ln>
            <a:effectLst/>
          </c:spPr>
          <c:invertIfNegative val="0"/>
          <c:dLbls>
            <c:dLbl>
              <c:idx val="0"/>
              <c:layout>
                <c:manualLayout>
                  <c:x val="5.5390136664539853E-2"/>
                  <c:y val="0"/>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F3BB-9D4F-BED7-D6B2C1F444F0}"/>
                </c:ext>
              </c:extLst>
            </c:dLbl>
            <c:dLbl>
              <c:idx val="1"/>
              <c:layout>
                <c:manualLayout>
                  <c:x val="3.2659752959593648E-2"/>
                  <c:y val="0"/>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F3BB-9D4F-BED7-D6B2C1F444F0}"/>
                </c:ext>
              </c:extLst>
            </c:dLbl>
            <c:dLbl>
              <c:idx val="2"/>
              <c:layout>
                <c:manualLayout>
                  <c:x val="2.5093733655967052E-2"/>
                  <c:y val="0"/>
                </c:manualLayout>
              </c:layout>
              <c:tx>
                <c:rich>
                  <a:bodyPr/>
                  <a:lstStyle/>
                  <a:p>
                    <a:fld id="{90638FFC-3BD7-104E-9E83-75A862BDCED9}" type="VALUE">
                      <a:rPr lang="en-US" smtClean="0"/>
                      <a:pPr/>
                      <a:t>[VALUE]</a:t>
                    </a:fld>
                    <a:r>
                      <a:rPr lang="en-US" dirty="0"/>
                      <a:t>.0</a:t>
                    </a:r>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037F-C248-B790-7A727F2C4E02}"/>
                </c:ext>
              </c:extLst>
            </c:dLbl>
            <c:dLbl>
              <c:idx val="3"/>
              <c:layout>
                <c:manualLayout>
                  <c:x val="2.1917287860210768E-3"/>
                  <c:y val="1.1909749821413302E-7"/>
                </c:manualLayout>
              </c:layout>
              <c:spPr>
                <a:noFill/>
                <a:ln>
                  <a:noFill/>
                </a:ln>
                <a:effectLst/>
              </c:spPr>
              <c:txPr>
                <a:bodyPr rot="0" spcFirstLastPara="1" vertOverflow="ellipsis" vert="horz" wrap="square" lIns="38100" tIns="19050" rIns="38100" bIns="19050" anchor="ctr" anchorCtr="1">
                  <a:noAutofit/>
                </a:bodyPr>
                <a:lstStyle/>
                <a:p>
                  <a:pPr>
                    <a:defRPr sz="1197"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extLst>
                <c:ext xmlns:c15="http://schemas.microsoft.com/office/drawing/2012/chart" uri="{CE6537A1-D6FC-4f65-9D91-7224C49458BB}">
                  <c15:layout>
                    <c:manualLayout>
                      <c:w val="9.0096256791757867E-2"/>
                      <c:h val="4.7675204925110293E-2"/>
                    </c:manualLayout>
                  </c15:layout>
                </c:ext>
                <c:ext xmlns:c16="http://schemas.microsoft.com/office/drawing/2014/chart" uri="{C3380CC4-5D6E-409C-BE32-E72D297353CC}">
                  <c16:uniqueId val="{00000000-037F-C248-B790-7A727F2C4E02}"/>
                </c:ext>
              </c:extLst>
            </c:dLbl>
            <c:dLbl>
              <c:idx val="4"/>
              <c:delete val="1"/>
              <c:extLst>
                <c:ext xmlns:c15="http://schemas.microsoft.com/office/drawing/2012/chart" uri="{CE6537A1-D6FC-4f65-9D91-7224C49458BB}"/>
                <c:ext xmlns:c16="http://schemas.microsoft.com/office/drawing/2014/chart" uri="{C3380CC4-5D6E-409C-BE32-E72D297353CC}">
                  <c16:uniqueId val="{00000001-037F-C248-B790-7A727F2C4E02}"/>
                </c:ext>
              </c:extLst>
            </c:dLbl>
            <c:dLbl>
              <c:idx val="6"/>
              <c:delete val="1"/>
              <c:extLst>
                <c:ext xmlns:c15="http://schemas.microsoft.com/office/drawing/2012/chart" uri="{CE6537A1-D6FC-4f65-9D91-7224C49458BB}"/>
                <c:ext xmlns:c16="http://schemas.microsoft.com/office/drawing/2014/chart" uri="{C3380CC4-5D6E-409C-BE32-E72D297353CC}">
                  <c16:uniqueId val="{00000004-037F-C248-B790-7A727F2C4E02}"/>
                </c:ext>
              </c:extLst>
            </c:dLbl>
            <c:dLbl>
              <c:idx val="7"/>
              <c:layout>
                <c:manualLayout>
                  <c:x val="1.9218449510943252E-2"/>
                  <c:y val="1.3864773583381089E-17"/>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F3BB-9D4F-BED7-D6B2C1F444F0}"/>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Sheet1!$A$2:$A$9</c:f>
              <c:numCache>
                <c:formatCode>General</c:formatCode>
                <c:ptCount val="8"/>
              </c:numCache>
            </c:numRef>
          </c:cat>
          <c:val>
            <c:numRef>
              <c:f>Sheet1!$D$2:$D$9</c:f>
              <c:numCache>
                <c:formatCode>General</c:formatCode>
                <c:ptCount val="8"/>
                <c:pt idx="0">
                  <c:v>11.7</c:v>
                </c:pt>
                <c:pt idx="1">
                  <c:v>14.7</c:v>
                </c:pt>
                <c:pt idx="2">
                  <c:v>17</c:v>
                </c:pt>
                <c:pt idx="3">
                  <c:v>4.5</c:v>
                </c:pt>
                <c:pt idx="4">
                  <c:v>2.5</c:v>
                </c:pt>
                <c:pt idx="5">
                  <c:v>27.4</c:v>
                </c:pt>
                <c:pt idx="6">
                  <c:v>5.5</c:v>
                </c:pt>
                <c:pt idx="7">
                  <c:v>13.2</c:v>
                </c:pt>
              </c:numCache>
            </c:numRef>
          </c:val>
          <c:extLst>
            <c:ext xmlns:c16="http://schemas.microsoft.com/office/drawing/2014/chart" uri="{C3380CC4-5D6E-409C-BE32-E72D297353CC}">
              <c16:uniqueId val="{00000021-67E9-1B48-A5A5-2A2504702ED5}"/>
            </c:ext>
          </c:extLst>
        </c:ser>
        <c:dLbls>
          <c:showLegendKey val="0"/>
          <c:showVal val="0"/>
          <c:showCatName val="0"/>
          <c:showSerName val="0"/>
          <c:showPercent val="0"/>
          <c:showBubbleSize val="0"/>
        </c:dLbls>
        <c:gapWidth val="30"/>
        <c:overlap val="100"/>
        <c:axId val="572324879"/>
        <c:axId val="572317807"/>
      </c:barChart>
      <c:catAx>
        <c:axId val="572324879"/>
        <c:scaling>
          <c:orientation val="minMax"/>
        </c:scaling>
        <c:delete val="0"/>
        <c:axPos val="l"/>
        <c:numFmt formatCode="General" sourceLinked="1"/>
        <c:majorTickMark val="none"/>
        <c:minorTickMark val="none"/>
        <c:tickLblPos val="high"/>
        <c:spPr>
          <a:noFill/>
          <a:ln w="9525" cap="flat" cmpd="sng" algn="ctr">
            <a:noFill/>
            <a:round/>
          </a:ln>
          <a:effectLst/>
        </c:spPr>
        <c:txPr>
          <a:bodyPr rot="-60000000" spcFirstLastPara="1" vertOverflow="ellipsis" vert="horz" wrap="square" anchor="ctr" anchorCtr="1"/>
          <a:lstStyle/>
          <a:p>
            <a:pPr>
              <a:defRPr sz="1197" b="1"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crossAx val="572317807"/>
        <c:crosses val="autoZero"/>
        <c:auto val="1"/>
        <c:lblAlgn val="l"/>
        <c:lblOffset val="1000"/>
        <c:noMultiLvlLbl val="0"/>
      </c:catAx>
      <c:valAx>
        <c:axId val="572317807"/>
        <c:scaling>
          <c:orientation val="minMax"/>
          <c:max val="80"/>
        </c:scaling>
        <c:delete val="0"/>
        <c:axPos val="b"/>
        <c:numFmt formatCode="0" sourceLinked="0"/>
        <c:majorTickMark val="out"/>
        <c:minorTickMark val="none"/>
        <c:tickLblPos val="nextTo"/>
        <c:spPr>
          <a:noFill/>
          <a:ln>
            <a:solidFill>
              <a:schemeClr val="tx1"/>
            </a:solidFill>
          </a:ln>
          <a:effectLst/>
        </c:spPr>
        <c:txPr>
          <a:bodyPr rot="-60000000" spcFirstLastPara="1" vertOverflow="ellipsis" vert="horz" wrap="square" anchor="ctr" anchorCtr="1"/>
          <a:lstStyle/>
          <a:p>
            <a:pPr>
              <a:defRPr sz="1197"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572324879"/>
        <c:crosses val="autoZero"/>
        <c:crossBetween val="between"/>
        <c:majorUnit val="20"/>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latin typeface="Arial" panose="020B0604020202020204" pitchFamily="34" charset="0"/>
          <a:cs typeface="Arial" panose="020B0604020202020204" pitchFamily="34" charset="0"/>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DE7C2285-2F2B-4728-A55D-BFA79C14261F}"/>
              </a:ext>
            </a:extLst>
          </p:cNvPr>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a:extLst>
              <a:ext uri="{FF2B5EF4-FFF2-40B4-BE49-F238E27FC236}">
                <a16:creationId xmlns:a16="http://schemas.microsoft.com/office/drawing/2014/main" id="{C8E90EC0-C526-47F8-9F35-6AB87EBAB832}"/>
              </a:ext>
            </a:extLst>
          </p:cNvPr>
          <p:cNvSpPr>
            <a:spLocks noGrp="1"/>
          </p:cNvSpPr>
          <p:nvPr>
            <p:ph type="dt" sz="quarter" idx="1"/>
          </p:nvPr>
        </p:nvSpPr>
        <p:spPr>
          <a:xfrm>
            <a:off x="3970938" y="0"/>
            <a:ext cx="3037840" cy="466434"/>
          </a:xfrm>
          <a:prstGeom prst="rect">
            <a:avLst/>
          </a:prstGeom>
        </p:spPr>
        <p:txBody>
          <a:bodyPr vert="horz" lIns="93177" tIns="46589" rIns="93177" bIns="46589" rtlCol="0"/>
          <a:lstStyle>
            <a:lvl1pPr algn="r">
              <a:defRPr sz="1200"/>
            </a:lvl1pPr>
          </a:lstStyle>
          <a:p>
            <a:fld id="{E98F589E-4E14-4A76-BFF9-DFD80BF31BB5}" type="datetimeFigureOut">
              <a:rPr lang="en-US" smtClean="0"/>
              <a:t>12/18/2023</a:t>
            </a:fld>
            <a:endParaRPr lang="en-US"/>
          </a:p>
        </p:txBody>
      </p:sp>
      <p:sp>
        <p:nvSpPr>
          <p:cNvPr id="4" name="Footer Placeholder 3">
            <a:extLst>
              <a:ext uri="{FF2B5EF4-FFF2-40B4-BE49-F238E27FC236}">
                <a16:creationId xmlns:a16="http://schemas.microsoft.com/office/drawing/2014/main" id="{61D5F0F6-9DBB-4197-BEEA-882948DD6FCA}"/>
              </a:ext>
            </a:extLst>
          </p:cNvPr>
          <p:cNvSpPr>
            <a:spLocks noGrp="1"/>
          </p:cNvSpPr>
          <p:nvPr>
            <p:ph type="ftr" sz="quarter" idx="2"/>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0A8866E1-BB49-44C0-AD53-6BA53D91A258}"/>
              </a:ext>
            </a:extLst>
          </p:cNvPr>
          <p:cNvSpPr>
            <a:spLocks noGrp="1"/>
          </p:cNvSpPr>
          <p:nvPr>
            <p:ph type="sldNum" sz="quarter" idx="3"/>
          </p:nvPr>
        </p:nvSpPr>
        <p:spPr>
          <a:xfrm>
            <a:off x="3970938" y="8829967"/>
            <a:ext cx="3037840" cy="466433"/>
          </a:xfrm>
          <a:prstGeom prst="rect">
            <a:avLst/>
          </a:prstGeom>
        </p:spPr>
        <p:txBody>
          <a:bodyPr vert="horz" lIns="93177" tIns="46589" rIns="93177" bIns="46589" rtlCol="0" anchor="b"/>
          <a:lstStyle>
            <a:lvl1pPr algn="r">
              <a:defRPr sz="1200"/>
            </a:lvl1pPr>
          </a:lstStyle>
          <a:p>
            <a:fld id="{27FE1544-183C-4720-9795-C1735E9CF97A}" type="slidenum">
              <a:rPr lang="en-US" smtClean="0"/>
              <a:t>‹#›</a:t>
            </a:fld>
            <a:endParaRPr lang="en-US"/>
          </a:p>
        </p:txBody>
      </p:sp>
    </p:spTree>
    <p:extLst>
      <p:ext uri="{BB962C8B-B14F-4D97-AF65-F5344CB8AC3E}">
        <p14:creationId xmlns:p14="http://schemas.microsoft.com/office/powerpoint/2010/main" val="58746957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BE3CB7A3-9E1C-4448-BC37-86F8B66FB364}" type="datetimeFigureOut">
              <a:rPr lang="en-US" smtClean="0"/>
              <a:t>12/18/2023</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E258DACF-8309-2044-8EF4-AA7C90F4E9AA}" type="slidenum">
              <a:rPr lang="en-US" smtClean="0"/>
              <a:t>‹#›</a:t>
            </a:fld>
            <a:endParaRPr lang="en-US"/>
          </a:p>
        </p:txBody>
      </p:sp>
    </p:spTree>
    <p:extLst>
      <p:ext uri="{BB962C8B-B14F-4D97-AF65-F5344CB8AC3E}">
        <p14:creationId xmlns:p14="http://schemas.microsoft.com/office/powerpoint/2010/main" val="276383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Footer Placeholder 3"/>
          <p:cNvSpPr>
            <a:spLocks noGrp="1"/>
          </p:cNvSpPr>
          <p:nvPr>
            <p:ph type="ftr" sz="quarter" idx="4"/>
          </p:nvPr>
        </p:nvSpPr>
        <p:spPr/>
        <p:txBody>
          <a:bodyPr/>
          <a:lstStyle/>
          <a:p>
            <a:pPr defTabSz="480097">
              <a:defRPr/>
            </a:pPr>
            <a:endParaRPr lang="fr-FR">
              <a:solidFill>
                <a:prstClr val="black"/>
              </a:solidFill>
              <a:latin typeface="Calibri"/>
            </a:endParaRPr>
          </a:p>
        </p:txBody>
      </p:sp>
      <p:sp>
        <p:nvSpPr>
          <p:cNvPr id="5" name="Slide Number Placeholder 4"/>
          <p:cNvSpPr>
            <a:spLocks noGrp="1"/>
          </p:cNvSpPr>
          <p:nvPr>
            <p:ph type="sldNum" sz="quarter" idx="5"/>
          </p:nvPr>
        </p:nvSpPr>
        <p:spPr/>
        <p:txBody>
          <a:bodyPr/>
          <a:lstStyle/>
          <a:p>
            <a:pPr defTabSz="480097">
              <a:defRPr/>
            </a:pPr>
            <a:fld id="{3C53626E-BC0F-674C-9570-A9D62C09EB52}" type="slidenum">
              <a:rPr lang="fr-FR">
                <a:solidFill>
                  <a:prstClr val="black"/>
                </a:solidFill>
                <a:latin typeface="Calibri"/>
              </a:rPr>
              <a:pPr defTabSz="480097">
                <a:defRPr/>
              </a:pPr>
              <a:t>1</a:t>
            </a:fld>
            <a:endParaRPr lang="fr-FR">
              <a:solidFill>
                <a:prstClr val="black"/>
              </a:solidFill>
              <a:latin typeface="Calibri"/>
            </a:endParaRPr>
          </a:p>
        </p:txBody>
      </p:sp>
    </p:spTree>
    <p:extLst>
      <p:ext uri="{BB962C8B-B14F-4D97-AF65-F5344CB8AC3E}">
        <p14:creationId xmlns:p14="http://schemas.microsoft.com/office/powerpoint/2010/main" val="220802161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idx="12"/>
          </p:nvPr>
        </p:nvSpPr>
        <p:spPr/>
        <p:txBody>
          <a:bodyPr/>
          <a:lstStyle/>
          <a:p>
            <a:pPr defTabSz="931717">
              <a:buClr>
                <a:srgbClr val="000000"/>
              </a:buClr>
              <a:buSzPts val="1200"/>
              <a:defRPr/>
            </a:pPr>
            <a:fld id="{00000000-1234-1234-1234-123412341234}" type="slidenum">
              <a:rPr lang="en-US">
                <a:solidFill>
                  <a:prstClr val="black"/>
                </a:solidFill>
                <a:ea typeface="Calibri"/>
                <a:cs typeface="Arial" panose="020B0604020202020204" pitchFamily="34" charset="0"/>
                <a:sym typeface="Calibri"/>
              </a:rPr>
              <a:pPr defTabSz="931717">
                <a:buClr>
                  <a:srgbClr val="000000"/>
                </a:buClr>
                <a:buSzPts val="1200"/>
                <a:defRPr/>
              </a:pPr>
              <a:t>16</a:t>
            </a:fld>
            <a:endParaRPr lang="en-US" dirty="0">
              <a:solidFill>
                <a:prstClr val="black"/>
              </a:solidFill>
              <a:ea typeface="Calibri"/>
              <a:cs typeface="Arial" panose="020B0604020202020204" pitchFamily="34" charset="0"/>
              <a:sym typeface="Calibri"/>
            </a:endParaRPr>
          </a:p>
        </p:txBody>
      </p:sp>
    </p:spTree>
    <p:extLst>
      <p:ext uri="{BB962C8B-B14F-4D97-AF65-F5344CB8AC3E}">
        <p14:creationId xmlns:p14="http://schemas.microsoft.com/office/powerpoint/2010/main" val="56922315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E258DACF-8309-2044-8EF4-AA7C90F4E9AA}" type="slidenum">
              <a:rPr lang="en-US" smtClean="0"/>
              <a:t>17</a:t>
            </a:fld>
            <a:endParaRPr lang="en-US"/>
          </a:p>
        </p:txBody>
      </p:sp>
    </p:spTree>
    <p:extLst>
      <p:ext uri="{BB962C8B-B14F-4D97-AF65-F5344CB8AC3E}">
        <p14:creationId xmlns:p14="http://schemas.microsoft.com/office/powerpoint/2010/main" val="300652769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Health-related quality of life, as determined by the FACT-P assessment, was not affected by the combination therapy.</a:t>
            </a:r>
          </a:p>
        </p:txBody>
      </p:sp>
      <p:sp>
        <p:nvSpPr>
          <p:cNvPr id="4" name="Slide Number Placeholder 3"/>
          <p:cNvSpPr>
            <a:spLocks noGrp="1"/>
          </p:cNvSpPr>
          <p:nvPr>
            <p:ph type="sldNum" sz="quarter" idx="5"/>
          </p:nvPr>
        </p:nvSpPr>
        <p:spPr/>
        <p:txBody>
          <a:bodyPr/>
          <a:lstStyle/>
          <a:p>
            <a:pPr defTabSz="465887">
              <a:defRPr/>
            </a:pPr>
            <a:fld id="{2C8A38DF-6C33-40B9-8998-8C037513C6BB}" type="slidenum">
              <a:rPr lang="en-CA">
                <a:solidFill>
                  <a:prstClr val="black"/>
                </a:solidFill>
                <a:latin typeface="Calibri"/>
              </a:rPr>
              <a:pPr defTabSz="465887">
                <a:defRPr/>
              </a:pPr>
              <a:t>20</a:t>
            </a:fld>
            <a:endParaRPr lang="en-CA">
              <a:solidFill>
                <a:prstClr val="black"/>
              </a:solidFill>
              <a:latin typeface="Calibri"/>
            </a:endParaRPr>
          </a:p>
        </p:txBody>
      </p:sp>
    </p:spTree>
    <p:extLst>
      <p:ext uri="{BB962C8B-B14F-4D97-AF65-F5344CB8AC3E}">
        <p14:creationId xmlns:p14="http://schemas.microsoft.com/office/powerpoint/2010/main" val="5134743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80036" indent="-180036" defTabSz="960192">
              <a:buFont typeface="Arial" panose="020B0604020202020204" pitchFamily="34" charset="0"/>
              <a:buChar char="•"/>
              <a:defRPr/>
            </a:pPr>
            <a:endParaRPr lang="en-US" sz="1900" dirty="0">
              <a:latin typeface="Arial" panose="020B0604020202020204" pitchFamily="34" charset="0"/>
            </a:endParaRPr>
          </a:p>
          <a:p>
            <a:pPr marL="180036" indent="-180036">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pPr defTabSz="960192">
              <a:defRPr/>
            </a:pPr>
            <a:fld id="{DCC1BA2E-6615-4633-BC12-8A8E968CF4D4}" type="slidenum">
              <a:rPr lang="en-US">
                <a:solidFill>
                  <a:prstClr val="black"/>
                </a:solidFill>
                <a:latin typeface="Calibri" panose="020F0502020204030204"/>
              </a:rPr>
              <a:pPr defTabSz="960192">
                <a:defRPr/>
              </a:pPr>
              <a:t>21</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239703952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931774">
              <a:defRPr/>
            </a:pPr>
            <a:fld id="{2C8A38DF-6C33-40B9-8998-8C037513C6BB}" type="slidenum">
              <a:rPr lang="en-CA">
                <a:solidFill>
                  <a:prstClr val="black"/>
                </a:solidFill>
                <a:latin typeface="Calibri" panose="020F0502020204030204"/>
              </a:rPr>
              <a:pPr defTabSz="931774">
                <a:defRPr/>
              </a:pPr>
              <a:t>22</a:t>
            </a:fld>
            <a:endParaRPr lang="en-CA">
              <a:solidFill>
                <a:prstClr val="black"/>
              </a:solidFill>
              <a:latin typeface="Calibri" panose="020F0502020204030204"/>
            </a:endParaRPr>
          </a:p>
        </p:txBody>
      </p:sp>
    </p:spTree>
    <p:extLst>
      <p:ext uri="{BB962C8B-B14F-4D97-AF65-F5344CB8AC3E}">
        <p14:creationId xmlns:p14="http://schemas.microsoft.com/office/powerpoint/2010/main" val="223921635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900" dirty="0">
              <a:latin typeface="Arial" panose="020B0604020202020204" pitchFamily="34" charset="0"/>
            </a:endParaRPr>
          </a:p>
        </p:txBody>
      </p:sp>
      <p:sp>
        <p:nvSpPr>
          <p:cNvPr id="4" name="Slide Number Placeholder 3"/>
          <p:cNvSpPr>
            <a:spLocks noGrp="1"/>
          </p:cNvSpPr>
          <p:nvPr>
            <p:ph type="sldNum" sz="quarter" idx="10"/>
          </p:nvPr>
        </p:nvSpPr>
        <p:spPr/>
        <p:txBody>
          <a:bodyPr/>
          <a:lstStyle/>
          <a:p>
            <a:pPr defTabSz="960192">
              <a:defRPr/>
            </a:pPr>
            <a:fld id="{65BB8463-FF47-4AB8-A37C-6B473AF28FBD}" type="slidenum">
              <a:rPr lang="en-US">
                <a:solidFill>
                  <a:prstClr val="black"/>
                </a:solidFill>
                <a:latin typeface="Calibri"/>
              </a:rPr>
              <a:pPr defTabSz="960192">
                <a:defRPr/>
              </a:pPr>
              <a:t>23</a:t>
            </a:fld>
            <a:endParaRPr lang="en-US">
              <a:solidFill>
                <a:prstClr val="black"/>
              </a:solidFill>
              <a:latin typeface="Calibri"/>
            </a:endParaRPr>
          </a:p>
        </p:txBody>
      </p:sp>
    </p:spTree>
    <p:extLst>
      <p:ext uri="{BB962C8B-B14F-4D97-AF65-F5344CB8AC3E}">
        <p14:creationId xmlns:p14="http://schemas.microsoft.com/office/powerpoint/2010/main" val="402985039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0192">
              <a:defRPr/>
            </a:pPr>
            <a:endParaRPr lang="en-US" dirty="0"/>
          </a:p>
        </p:txBody>
      </p:sp>
      <p:sp>
        <p:nvSpPr>
          <p:cNvPr id="4" name="Slide Number Placeholder 3"/>
          <p:cNvSpPr>
            <a:spLocks noGrp="1"/>
          </p:cNvSpPr>
          <p:nvPr>
            <p:ph type="sldNum" sz="quarter" idx="5"/>
          </p:nvPr>
        </p:nvSpPr>
        <p:spPr/>
        <p:txBody>
          <a:bodyPr/>
          <a:lstStyle/>
          <a:p>
            <a:pPr defTabSz="960192">
              <a:defRPr/>
            </a:pPr>
            <a:fld id="{DCC1BA2E-6615-4633-BC12-8A8E968CF4D4}" type="slidenum">
              <a:rPr lang="en-US">
                <a:solidFill>
                  <a:prstClr val="black"/>
                </a:solidFill>
                <a:latin typeface="Calibri" panose="020F0502020204030204"/>
              </a:rPr>
              <a:pPr defTabSz="960192">
                <a:defRPr/>
              </a:pPr>
              <a:t>24</a:t>
            </a:fld>
            <a:endParaRPr lang="en-US">
              <a:solidFill>
                <a:prstClr val="black"/>
              </a:solidFill>
              <a:latin typeface="Calibri" panose="020F0502020204030204"/>
            </a:endParaRPr>
          </a:p>
        </p:txBody>
      </p:sp>
    </p:spTree>
    <p:extLst>
      <p:ext uri="{BB962C8B-B14F-4D97-AF65-F5344CB8AC3E}">
        <p14:creationId xmlns:p14="http://schemas.microsoft.com/office/powerpoint/2010/main" val="81036718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E258DACF-8309-2044-8EF4-AA7C90F4E9AA}" type="slidenum">
              <a:rPr lang="en-US" smtClean="0"/>
              <a:t>26</a:t>
            </a:fld>
            <a:endParaRPr lang="en-US"/>
          </a:p>
        </p:txBody>
      </p:sp>
    </p:spTree>
    <p:extLst>
      <p:ext uri="{BB962C8B-B14F-4D97-AF65-F5344CB8AC3E}">
        <p14:creationId xmlns:p14="http://schemas.microsoft.com/office/powerpoint/2010/main" val="60344028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E258DACF-8309-2044-8EF4-AA7C90F4E9AA}" type="slidenum">
              <a:rPr lang="en-US" smtClean="0"/>
              <a:t>27</a:t>
            </a:fld>
            <a:endParaRPr lang="en-US"/>
          </a:p>
        </p:txBody>
      </p:sp>
    </p:spTree>
    <p:extLst>
      <p:ext uri="{BB962C8B-B14F-4D97-AF65-F5344CB8AC3E}">
        <p14:creationId xmlns:p14="http://schemas.microsoft.com/office/powerpoint/2010/main" val="280630863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465887">
              <a:defRPr/>
            </a:pPr>
            <a:fld id="{2C8A38DF-6C33-40B9-8998-8C037513C6BB}" type="slidenum">
              <a:rPr lang="en-CA">
                <a:solidFill>
                  <a:prstClr val="black"/>
                </a:solidFill>
                <a:latin typeface="Calibri"/>
              </a:rPr>
              <a:pPr defTabSz="465887">
                <a:defRPr/>
              </a:pPr>
              <a:t>29</a:t>
            </a:fld>
            <a:endParaRPr lang="en-CA">
              <a:solidFill>
                <a:prstClr val="black"/>
              </a:solidFill>
              <a:latin typeface="Calibri"/>
            </a:endParaRPr>
          </a:p>
        </p:txBody>
      </p:sp>
    </p:spTree>
    <p:extLst>
      <p:ext uri="{BB962C8B-B14F-4D97-AF65-F5344CB8AC3E}">
        <p14:creationId xmlns:p14="http://schemas.microsoft.com/office/powerpoint/2010/main" val="34311557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Footer Placeholder 3"/>
          <p:cNvSpPr>
            <a:spLocks noGrp="1"/>
          </p:cNvSpPr>
          <p:nvPr>
            <p:ph type="ftr" sz="quarter" idx="4"/>
          </p:nvPr>
        </p:nvSpPr>
        <p:spPr/>
        <p:txBody>
          <a:bodyPr/>
          <a:lstStyle/>
          <a:p>
            <a:endParaRPr lang="fr-FR"/>
          </a:p>
        </p:txBody>
      </p:sp>
      <p:sp>
        <p:nvSpPr>
          <p:cNvPr id="5" name="Slide Number Placeholder 4"/>
          <p:cNvSpPr>
            <a:spLocks noGrp="1"/>
          </p:cNvSpPr>
          <p:nvPr>
            <p:ph type="sldNum" sz="quarter" idx="5"/>
          </p:nvPr>
        </p:nvSpPr>
        <p:spPr/>
        <p:txBody>
          <a:bodyPr/>
          <a:lstStyle/>
          <a:p>
            <a:fld id="{3C53626E-BC0F-674C-9570-A9D62C09EB52}" type="slidenum">
              <a:rPr lang="fr-FR" smtClean="0"/>
              <a:pPr/>
              <a:t>4</a:t>
            </a:fld>
            <a:endParaRPr lang="fr-FR"/>
          </a:p>
        </p:txBody>
      </p:sp>
    </p:spTree>
    <p:extLst>
      <p:ext uri="{BB962C8B-B14F-4D97-AF65-F5344CB8AC3E}">
        <p14:creationId xmlns:p14="http://schemas.microsoft.com/office/powerpoint/2010/main" val="229805169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E258DACF-8309-2044-8EF4-AA7C90F4E9AA}" type="slidenum">
              <a:rPr lang="en-US" smtClean="0"/>
              <a:t>30</a:t>
            </a:fld>
            <a:endParaRPr lang="en-US"/>
          </a:p>
        </p:txBody>
      </p:sp>
    </p:spTree>
    <p:extLst>
      <p:ext uri="{BB962C8B-B14F-4D97-AF65-F5344CB8AC3E}">
        <p14:creationId xmlns:p14="http://schemas.microsoft.com/office/powerpoint/2010/main" val="250238642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E258DACF-8309-2044-8EF4-AA7C90F4E9AA}" type="slidenum">
              <a:rPr lang="en-US" smtClean="0"/>
              <a:t>38</a:t>
            </a:fld>
            <a:endParaRPr lang="en-US"/>
          </a:p>
        </p:txBody>
      </p:sp>
    </p:spTree>
    <p:extLst>
      <p:ext uri="{BB962C8B-B14F-4D97-AF65-F5344CB8AC3E}">
        <p14:creationId xmlns:p14="http://schemas.microsoft.com/office/powerpoint/2010/main" val="18470695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931774">
              <a:defRPr/>
            </a:pPr>
            <a:fld id="{9367895D-A1A7-A444-98AF-EC5553482216}" type="slidenum">
              <a:rPr lang="en-US">
                <a:solidFill>
                  <a:prstClr val="black"/>
                </a:solidFill>
                <a:latin typeface="Calibri" panose="020F0502020204030204"/>
                <a:cs typeface="Arial" panose="020B0604020202020204" pitchFamily="34" charset="0"/>
              </a:rPr>
              <a:pPr defTabSz="931774">
                <a:defRPr/>
              </a:pPr>
              <a:t>39</a:t>
            </a:fld>
            <a:endParaRPr lang="en-US" dirty="0">
              <a:solidFill>
                <a:prstClr val="black"/>
              </a:solidFill>
              <a:latin typeface="Calibri" panose="020F0502020204030204"/>
              <a:cs typeface="Arial" panose="020B0604020202020204" pitchFamily="34" charset="0"/>
            </a:endParaRPr>
          </a:p>
        </p:txBody>
      </p:sp>
    </p:spTree>
    <p:extLst>
      <p:ext uri="{BB962C8B-B14F-4D97-AF65-F5344CB8AC3E}">
        <p14:creationId xmlns:p14="http://schemas.microsoft.com/office/powerpoint/2010/main" val="185840648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E258DACF-8309-2044-8EF4-AA7C90F4E9AA}" type="slidenum">
              <a:rPr lang="en-US" smtClean="0"/>
              <a:t>40</a:t>
            </a:fld>
            <a:endParaRPr lang="en-US"/>
          </a:p>
        </p:txBody>
      </p:sp>
    </p:spTree>
    <p:extLst>
      <p:ext uri="{BB962C8B-B14F-4D97-AF65-F5344CB8AC3E}">
        <p14:creationId xmlns:p14="http://schemas.microsoft.com/office/powerpoint/2010/main" val="175034069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E258DACF-8309-2044-8EF4-AA7C90F4E9AA}" type="slidenum">
              <a:rPr lang="en-US" smtClean="0"/>
              <a:t>41</a:t>
            </a:fld>
            <a:endParaRPr lang="en-US"/>
          </a:p>
        </p:txBody>
      </p:sp>
    </p:spTree>
    <p:extLst>
      <p:ext uri="{BB962C8B-B14F-4D97-AF65-F5344CB8AC3E}">
        <p14:creationId xmlns:p14="http://schemas.microsoft.com/office/powerpoint/2010/main" val="274081778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Footer Placeholder 3"/>
          <p:cNvSpPr>
            <a:spLocks noGrp="1"/>
          </p:cNvSpPr>
          <p:nvPr>
            <p:ph type="ftr" sz="quarter" idx="4"/>
          </p:nvPr>
        </p:nvSpPr>
        <p:spPr/>
        <p:txBody>
          <a:bodyPr/>
          <a:lstStyle/>
          <a:p>
            <a:endParaRPr lang="fr-FR" dirty="0"/>
          </a:p>
        </p:txBody>
      </p:sp>
      <p:sp>
        <p:nvSpPr>
          <p:cNvPr id="5" name="Slide Number Placeholder 4"/>
          <p:cNvSpPr>
            <a:spLocks noGrp="1"/>
          </p:cNvSpPr>
          <p:nvPr>
            <p:ph type="sldNum" sz="quarter" idx="5"/>
          </p:nvPr>
        </p:nvSpPr>
        <p:spPr/>
        <p:txBody>
          <a:bodyPr/>
          <a:lstStyle/>
          <a:p>
            <a:fld id="{3C53626E-BC0F-674C-9570-A9D62C09EB52}" type="slidenum">
              <a:rPr lang="fr-FR" smtClean="0"/>
              <a:pPr/>
              <a:t>42</a:t>
            </a:fld>
            <a:endParaRPr lang="fr-FR" dirty="0"/>
          </a:p>
        </p:txBody>
      </p:sp>
    </p:spTree>
    <p:extLst>
      <p:ext uri="{BB962C8B-B14F-4D97-AF65-F5344CB8AC3E}">
        <p14:creationId xmlns:p14="http://schemas.microsoft.com/office/powerpoint/2010/main" val="316146736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References:</a:t>
            </a:r>
          </a:p>
          <a:p>
            <a:pPr algn="l"/>
            <a:r>
              <a:rPr lang="en-GB" dirty="0">
                <a:solidFill>
                  <a:schemeClr val="tx1">
                    <a:lumMod val="50000"/>
                  </a:schemeClr>
                </a:solidFill>
                <a:latin typeface="Arial"/>
              </a:rPr>
              <a:t>1. Study NCT03732820. Available at ClinicalTrials.gov; 2. Study NCT02987543. Available at ClinicalTrials.gov; 3. Study NCT04821622. Available at ClinicalTrials.gov; 4. Study </a:t>
            </a:r>
            <a:r>
              <a:rPr lang="en-GB" b="0" i="0" dirty="0">
                <a:solidFill>
                  <a:srgbClr val="1B1B1B"/>
                </a:solidFill>
                <a:effectLst/>
                <a:latin typeface="Roboto" panose="02000000000000000000" pitchFamily="2" charset="0"/>
              </a:rPr>
              <a:t>NCT03395197. </a:t>
            </a:r>
            <a:r>
              <a:rPr lang="en-GB" dirty="0">
                <a:solidFill>
                  <a:schemeClr val="tx1">
                    <a:lumMod val="50000"/>
                  </a:schemeClr>
                </a:solidFill>
                <a:latin typeface="Arial"/>
              </a:rPr>
              <a:t>Available at ClinicalTrials.gov; 5. Study NCT03148795. Available at ClinicalTrials.gov; 6. Study </a:t>
            </a:r>
            <a:r>
              <a:rPr lang="en-GB" b="0" i="0" dirty="0">
                <a:solidFill>
                  <a:srgbClr val="000000"/>
                </a:solidFill>
                <a:effectLst/>
                <a:latin typeface="Source Sans Pro" panose="020B0503030403020204" pitchFamily="34" charset="0"/>
              </a:rPr>
              <a:t>NCT04497844</a:t>
            </a:r>
            <a:r>
              <a:rPr lang="en-GB" dirty="0">
                <a:solidFill>
                  <a:schemeClr val="tx1">
                    <a:lumMod val="50000"/>
                  </a:schemeClr>
                </a:solidFill>
                <a:latin typeface="Arial"/>
              </a:rPr>
              <a:t>. Available at ClinicalTrials.gov; 7. Study </a:t>
            </a:r>
            <a:r>
              <a:rPr lang="en-GB" b="0" i="0" dirty="0">
                <a:solidFill>
                  <a:srgbClr val="000000"/>
                </a:solidFill>
                <a:effectLst/>
                <a:latin typeface="Source Sans Pro" panose="020B0503030403020204" pitchFamily="34" charset="0"/>
              </a:rPr>
              <a:t>NCT03748641</a:t>
            </a:r>
            <a:r>
              <a:rPr lang="en-GB" dirty="0">
                <a:solidFill>
                  <a:schemeClr val="tx1">
                    <a:lumMod val="50000"/>
                  </a:schemeClr>
                </a:solidFill>
                <a:latin typeface="Arial"/>
              </a:rPr>
              <a:t>. Available at ClinicalTrials.gov; 8. Study </a:t>
            </a:r>
            <a:r>
              <a:rPr lang="en-GB" b="0" i="0" dirty="0">
                <a:solidFill>
                  <a:srgbClr val="000000"/>
                </a:solidFill>
                <a:effectLst/>
                <a:latin typeface="Source Sans Pro" panose="020B0503030403020204" pitchFamily="34" charset="0"/>
              </a:rPr>
              <a:t>NCT02854436</a:t>
            </a:r>
            <a:r>
              <a:rPr lang="en-GB" dirty="0">
                <a:solidFill>
                  <a:schemeClr val="tx1">
                    <a:lumMod val="50000"/>
                  </a:schemeClr>
                </a:solidFill>
                <a:latin typeface="Arial"/>
              </a:rPr>
              <a:t>. Available at ClinicalTrials.gov; 9. Study </a:t>
            </a:r>
            <a:r>
              <a:rPr lang="en-GB" b="0" i="0" dirty="0">
                <a:solidFill>
                  <a:srgbClr val="000000"/>
                </a:solidFill>
                <a:effectLst/>
                <a:latin typeface="Source Sans Pro" panose="020B0503030403020204" pitchFamily="34" charset="0"/>
              </a:rPr>
              <a:t>NCT02975934</a:t>
            </a:r>
            <a:r>
              <a:rPr lang="en-GB" dirty="0">
                <a:solidFill>
                  <a:schemeClr val="tx1">
                    <a:lumMod val="50000"/>
                  </a:schemeClr>
                </a:solidFill>
                <a:latin typeface="Arial"/>
              </a:rPr>
              <a:t>. Available at ClinicalTrials.gov; 10. Study </a:t>
            </a:r>
            <a:r>
              <a:rPr lang="en-GB" b="0" i="0" dirty="0">
                <a:solidFill>
                  <a:srgbClr val="000000"/>
                </a:solidFill>
                <a:effectLst/>
                <a:latin typeface="Source Sans Pro" panose="020B0503030403020204" pitchFamily="34" charset="0"/>
              </a:rPr>
              <a:t>NCT02952534</a:t>
            </a:r>
            <a:r>
              <a:rPr lang="en-GB" dirty="0">
                <a:solidFill>
                  <a:schemeClr val="tx1">
                    <a:lumMod val="50000"/>
                  </a:schemeClr>
                </a:solidFill>
                <a:latin typeface="Arial"/>
              </a:rPr>
              <a:t>. Available at ClinicalTrials.gov; 11. Study </a:t>
            </a:r>
            <a:r>
              <a:rPr lang="en-GB" b="0" i="0" dirty="0">
                <a:solidFill>
                  <a:srgbClr val="000000"/>
                </a:solidFill>
                <a:effectLst/>
                <a:latin typeface="Source Sans Pro" panose="020B0503030403020204" pitchFamily="34" charset="0"/>
              </a:rPr>
              <a:t>NCT04455750</a:t>
            </a:r>
            <a:r>
              <a:rPr lang="en-GB" dirty="0">
                <a:solidFill>
                  <a:schemeClr val="tx1">
                    <a:lumMod val="50000"/>
                  </a:schemeClr>
                </a:solidFill>
                <a:latin typeface="Arial"/>
              </a:rPr>
              <a:t>. Available at ClinicalTrials.gov</a:t>
            </a:r>
            <a:endParaRPr lang="en-GB" dirty="0"/>
          </a:p>
        </p:txBody>
      </p:sp>
      <p:sp>
        <p:nvSpPr>
          <p:cNvPr id="4" name="Slide Number Placeholder 3"/>
          <p:cNvSpPr>
            <a:spLocks noGrp="1"/>
          </p:cNvSpPr>
          <p:nvPr>
            <p:ph type="sldNum" sz="quarter" idx="5"/>
          </p:nvPr>
        </p:nvSpPr>
        <p:spPr/>
        <p:txBody>
          <a:bodyPr/>
          <a:lstStyle/>
          <a:p>
            <a:fld id="{7CECEF16-1845-4D05-AF61-647A7547EB36}" type="slidenum">
              <a:rPr lang="en-GB" smtClean="0"/>
              <a:t>43</a:t>
            </a:fld>
            <a:endParaRPr lang="en-GB"/>
          </a:p>
        </p:txBody>
      </p:sp>
    </p:spTree>
    <p:extLst>
      <p:ext uri="{BB962C8B-B14F-4D97-AF65-F5344CB8AC3E}">
        <p14:creationId xmlns:p14="http://schemas.microsoft.com/office/powerpoint/2010/main" val="157428816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931774">
              <a:defRPr/>
            </a:pPr>
            <a:fld id="{FDDC5931-4298-4B08-9081-4D468A179420}" type="slidenum">
              <a:rPr lang="en-US" sz="1300">
                <a:solidFill>
                  <a:prstClr val="black"/>
                </a:solidFill>
                <a:latin typeface="Calibri" panose="020F0502020204030204"/>
              </a:rPr>
              <a:pPr defTabSz="931774">
                <a:defRPr/>
              </a:pPr>
              <a:t>44</a:t>
            </a:fld>
            <a:endParaRPr lang="en-US" sz="1300" dirty="0">
              <a:solidFill>
                <a:prstClr val="black"/>
              </a:solidFill>
              <a:latin typeface="Calibri" panose="020F0502020204030204"/>
            </a:endParaRPr>
          </a:p>
        </p:txBody>
      </p:sp>
    </p:spTree>
    <p:extLst>
      <p:ext uri="{BB962C8B-B14F-4D97-AF65-F5344CB8AC3E}">
        <p14:creationId xmlns:p14="http://schemas.microsoft.com/office/powerpoint/2010/main" val="304204322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defTabSz="931774">
              <a:defRPr/>
            </a:pPr>
            <a:fld id="{E258DACF-8309-2044-8EF4-AA7C90F4E9AA}" type="slidenum">
              <a:rPr lang="en-US">
                <a:solidFill>
                  <a:prstClr val="black"/>
                </a:solidFill>
                <a:latin typeface="Calibri"/>
              </a:rPr>
              <a:pPr defTabSz="931774">
                <a:defRPr/>
              </a:pPr>
              <a:t>45</a:t>
            </a:fld>
            <a:endParaRPr lang="en-US">
              <a:solidFill>
                <a:prstClr val="black"/>
              </a:solidFill>
              <a:latin typeface="Calibri"/>
            </a:endParaRPr>
          </a:p>
        </p:txBody>
      </p:sp>
    </p:spTree>
    <p:extLst>
      <p:ext uri="{BB962C8B-B14F-4D97-AF65-F5344CB8AC3E}">
        <p14:creationId xmlns:p14="http://schemas.microsoft.com/office/powerpoint/2010/main" val="279125024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10"/>
          </p:nvPr>
        </p:nvSpPr>
        <p:spPr/>
        <p:txBody>
          <a:bodyPr/>
          <a:lstStyle/>
          <a:p>
            <a:endParaRPr lang="fr-FR"/>
          </a:p>
        </p:txBody>
      </p:sp>
      <p:sp>
        <p:nvSpPr>
          <p:cNvPr id="5" name="Slide Number Placeholder 4"/>
          <p:cNvSpPr>
            <a:spLocks noGrp="1"/>
          </p:cNvSpPr>
          <p:nvPr>
            <p:ph type="sldNum" sz="quarter" idx="11"/>
          </p:nvPr>
        </p:nvSpPr>
        <p:spPr/>
        <p:txBody>
          <a:bodyPr/>
          <a:lstStyle/>
          <a:p>
            <a:fld id="{3C53626E-BC0F-674C-9570-A9D62C09EB52}" type="slidenum">
              <a:rPr lang="fr-FR" smtClean="0"/>
              <a:pPr/>
              <a:t>46</a:t>
            </a:fld>
            <a:endParaRPr lang="fr-FR"/>
          </a:p>
        </p:txBody>
      </p:sp>
    </p:spTree>
    <p:extLst>
      <p:ext uri="{BB962C8B-B14F-4D97-AF65-F5344CB8AC3E}">
        <p14:creationId xmlns:p14="http://schemas.microsoft.com/office/powerpoint/2010/main" val="9614054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Footer Placeholder 3"/>
          <p:cNvSpPr>
            <a:spLocks noGrp="1"/>
          </p:cNvSpPr>
          <p:nvPr>
            <p:ph type="ftr" sz="quarter" idx="4"/>
          </p:nvPr>
        </p:nvSpPr>
        <p:spPr/>
        <p:txBody>
          <a:bodyPr/>
          <a:lstStyle/>
          <a:p>
            <a:pPr defTabSz="480097">
              <a:defRPr/>
            </a:pPr>
            <a:endParaRPr lang="fr-FR">
              <a:solidFill>
                <a:prstClr val="black"/>
              </a:solidFill>
              <a:latin typeface="Calibri"/>
            </a:endParaRPr>
          </a:p>
        </p:txBody>
      </p:sp>
      <p:sp>
        <p:nvSpPr>
          <p:cNvPr id="5" name="Slide Number Placeholder 4"/>
          <p:cNvSpPr>
            <a:spLocks noGrp="1"/>
          </p:cNvSpPr>
          <p:nvPr>
            <p:ph type="sldNum" sz="quarter" idx="5"/>
          </p:nvPr>
        </p:nvSpPr>
        <p:spPr/>
        <p:txBody>
          <a:bodyPr/>
          <a:lstStyle/>
          <a:p>
            <a:pPr defTabSz="480097">
              <a:defRPr/>
            </a:pPr>
            <a:fld id="{3C53626E-BC0F-674C-9570-A9D62C09EB52}" type="slidenum">
              <a:rPr lang="fr-FR">
                <a:solidFill>
                  <a:prstClr val="black"/>
                </a:solidFill>
                <a:latin typeface="Calibri"/>
              </a:rPr>
              <a:pPr defTabSz="480097">
                <a:defRPr/>
              </a:pPr>
              <a:t>5</a:t>
            </a:fld>
            <a:endParaRPr lang="fr-FR">
              <a:solidFill>
                <a:prstClr val="black"/>
              </a:solidFill>
              <a:latin typeface="Calibri"/>
            </a:endParaRPr>
          </a:p>
        </p:txBody>
      </p:sp>
    </p:spTree>
    <p:extLst>
      <p:ext uri="{BB962C8B-B14F-4D97-AF65-F5344CB8AC3E}">
        <p14:creationId xmlns:p14="http://schemas.microsoft.com/office/powerpoint/2010/main" val="32958279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100" b="1">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pPr defTabSz="931774">
              <a:defRPr/>
            </a:pPr>
            <a:fld id="{BAFA8F2B-6330-4173-8ED5-F5D628A89428}" type="slidenum">
              <a:rPr lang="en-GB">
                <a:solidFill>
                  <a:prstClr val="black"/>
                </a:solidFill>
                <a:latin typeface="Calibri" panose="020F0502020204030204"/>
              </a:rPr>
              <a:pPr defTabSz="931774">
                <a:defRPr/>
              </a:pPr>
              <a:t>8</a:t>
            </a:fld>
            <a:endParaRPr lang="en-GB">
              <a:solidFill>
                <a:prstClr val="black"/>
              </a:solidFill>
              <a:latin typeface="Calibri" panose="020F0502020204030204"/>
            </a:endParaRPr>
          </a:p>
        </p:txBody>
      </p:sp>
    </p:spTree>
    <p:extLst>
      <p:ext uri="{BB962C8B-B14F-4D97-AF65-F5344CB8AC3E}">
        <p14:creationId xmlns:p14="http://schemas.microsoft.com/office/powerpoint/2010/main" val="4314988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38213" y="312738"/>
            <a:ext cx="5384800" cy="3028950"/>
          </a:xfrm>
        </p:spPr>
      </p:sp>
      <p:sp>
        <p:nvSpPr>
          <p:cNvPr id="3" name="Notes Placeholder 2"/>
          <p:cNvSpPr>
            <a:spLocks noGrp="1"/>
          </p:cNvSpPr>
          <p:nvPr>
            <p:ph type="body" idx="1"/>
          </p:nvPr>
        </p:nvSpPr>
        <p:spPr/>
        <p:txBody>
          <a:bodyPr/>
          <a:lstStyle/>
          <a:p>
            <a:pPr defTabSz="960192">
              <a:defRPr/>
            </a:pPr>
            <a:endParaRPr lang="en-GB" dirty="0">
              <a:solidFill>
                <a:prstClr val="black"/>
              </a:solidFill>
              <a:latin typeface="Calibri" panose="020F0502020204030204"/>
            </a:endParaRPr>
          </a:p>
        </p:txBody>
      </p:sp>
      <p:sp>
        <p:nvSpPr>
          <p:cNvPr id="4" name="Slide Number Placeholder 3"/>
          <p:cNvSpPr>
            <a:spLocks noGrp="1"/>
          </p:cNvSpPr>
          <p:nvPr>
            <p:ph type="sldNum" sz="quarter" idx="5"/>
          </p:nvPr>
        </p:nvSpPr>
        <p:spPr/>
        <p:txBody>
          <a:bodyPr/>
          <a:lstStyle/>
          <a:p>
            <a:pPr defTabSz="465887">
              <a:defRPr/>
            </a:pPr>
            <a:fld id="{48857A81-DEF9-4B57-AC08-20326D7F815B}" type="slidenum">
              <a:rPr lang="en-GB">
                <a:solidFill>
                  <a:prstClr val="black"/>
                </a:solidFill>
                <a:latin typeface="Calibri"/>
              </a:rPr>
              <a:pPr defTabSz="465887">
                <a:defRPr/>
              </a:pPr>
              <a:t>9</a:t>
            </a:fld>
            <a:endParaRPr lang="en-GB" dirty="0">
              <a:solidFill>
                <a:prstClr val="black"/>
              </a:solidFill>
              <a:latin typeface="Calibri"/>
            </a:endParaRPr>
          </a:p>
        </p:txBody>
      </p:sp>
    </p:spTree>
    <p:extLst>
      <p:ext uri="{BB962C8B-B14F-4D97-AF65-F5344CB8AC3E}">
        <p14:creationId xmlns:p14="http://schemas.microsoft.com/office/powerpoint/2010/main" val="37317938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74725" y="317500"/>
            <a:ext cx="5473700" cy="3079750"/>
          </a:xfrm>
        </p:spPr>
      </p:sp>
      <p:sp>
        <p:nvSpPr>
          <p:cNvPr id="3" name="Notes Placeholder 2"/>
          <p:cNvSpPr>
            <a:spLocks noGrp="1"/>
          </p:cNvSpPr>
          <p:nvPr>
            <p:ph type="body" idx="1"/>
          </p:nvPr>
        </p:nvSpPr>
        <p:spPr/>
        <p:txBody>
          <a:bodyPr/>
          <a:lstStyle/>
          <a:p>
            <a:pPr defTabSz="978377">
              <a:defRPr/>
            </a:pPr>
            <a:endParaRPr lang="en-US" dirty="0">
              <a:solidFill>
                <a:prstClr val="black"/>
              </a:solidFill>
            </a:endParaRPr>
          </a:p>
        </p:txBody>
      </p:sp>
      <p:sp>
        <p:nvSpPr>
          <p:cNvPr id="4" name="Slide Number Placeholder 3"/>
          <p:cNvSpPr>
            <a:spLocks noGrp="1"/>
          </p:cNvSpPr>
          <p:nvPr>
            <p:ph type="sldNum" sz="quarter" idx="5"/>
          </p:nvPr>
        </p:nvSpPr>
        <p:spPr/>
        <p:txBody>
          <a:bodyPr/>
          <a:lstStyle/>
          <a:p>
            <a:pPr defTabSz="474710">
              <a:defRPr/>
            </a:pPr>
            <a:fld id="{48857A81-DEF9-4B57-AC08-20326D7F815B}" type="slidenum">
              <a:rPr lang="en-GB">
                <a:solidFill>
                  <a:prstClr val="black"/>
                </a:solidFill>
              </a:rPr>
              <a:pPr defTabSz="474710">
                <a:defRPr/>
              </a:pPr>
              <a:t>12</a:t>
            </a:fld>
            <a:endParaRPr lang="en-GB" dirty="0">
              <a:solidFill>
                <a:prstClr val="black"/>
              </a:solidFill>
            </a:endParaRPr>
          </a:p>
        </p:txBody>
      </p:sp>
    </p:spTree>
    <p:extLst>
      <p:ext uri="{BB962C8B-B14F-4D97-AF65-F5344CB8AC3E}">
        <p14:creationId xmlns:p14="http://schemas.microsoft.com/office/powerpoint/2010/main" val="38998307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258DACF-8309-2044-8EF4-AA7C90F4E9AA}" type="slidenum">
              <a:rPr lang="en-US" smtClean="0"/>
              <a:t>13</a:t>
            </a:fld>
            <a:endParaRPr lang="en-US"/>
          </a:p>
        </p:txBody>
      </p:sp>
    </p:spTree>
    <p:extLst>
      <p:ext uri="{BB962C8B-B14F-4D97-AF65-F5344CB8AC3E}">
        <p14:creationId xmlns:p14="http://schemas.microsoft.com/office/powerpoint/2010/main" val="45207902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idx="12"/>
          </p:nvPr>
        </p:nvSpPr>
        <p:spPr/>
        <p:txBody>
          <a:bodyPr/>
          <a:lstStyle/>
          <a:p>
            <a:pPr>
              <a:buClr>
                <a:srgbClr val="000000"/>
              </a:buClr>
              <a:buSzPts val="1200"/>
            </a:pPr>
            <a:fld id="{00000000-1234-1234-1234-123412341234}" type="slidenum">
              <a:rPr lang="en-US">
                <a:solidFill>
                  <a:schemeClr val="dk1"/>
                </a:solidFill>
                <a:latin typeface="Calibri"/>
                <a:ea typeface="Calibri"/>
                <a:cs typeface="Calibri"/>
                <a:sym typeface="Calibri"/>
              </a:rPr>
              <a:pPr>
                <a:buClr>
                  <a:srgbClr val="000000"/>
                </a:buClr>
                <a:buSzPts val="1200"/>
              </a:pPr>
              <a:t>14</a:t>
            </a:fld>
            <a:endParaRPr lang="en-US"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98368477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idx="12"/>
          </p:nvPr>
        </p:nvSpPr>
        <p:spPr/>
        <p:txBody>
          <a:bodyPr/>
          <a:lstStyle/>
          <a:p>
            <a:pPr>
              <a:buClr>
                <a:srgbClr val="000000"/>
              </a:buClr>
              <a:buSzPts val="1200"/>
            </a:pPr>
            <a:fld id="{00000000-1234-1234-1234-123412341234}" type="slidenum">
              <a:rPr lang="en-US">
                <a:solidFill>
                  <a:schemeClr val="dk1"/>
                </a:solidFill>
                <a:latin typeface="Calibri"/>
                <a:ea typeface="Calibri"/>
                <a:cs typeface="Calibri"/>
                <a:sym typeface="Calibri"/>
              </a:rPr>
              <a:pPr>
                <a:buClr>
                  <a:srgbClr val="000000"/>
                </a:buClr>
                <a:buSzPts val="1200"/>
              </a:pPr>
              <a:t>15</a:t>
            </a:fld>
            <a:endParaRPr lang="en-US"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20625200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8" Type="http://schemas.openxmlformats.org/officeDocument/2006/relationships/hyperlink" Target="https://www.linkedin.com/company/23742475" TargetMode="External"/><Relationship Id="rId13" Type="http://schemas.openxmlformats.org/officeDocument/2006/relationships/image" Target="../media/image8.png"/><Relationship Id="rId18" Type="http://schemas.openxmlformats.org/officeDocument/2006/relationships/image" Target="../media/image1.png"/><Relationship Id="rId3" Type="http://schemas.openxmlformats.org/officeDocument/2006/relationships/image" Target="../media/image4.svg"/><Relationship Id="rId7" Type="http://schemas.openxmlformats.org/officeDocument/2006/relationships/hyperlink" Target="mailto:antoine.lacombe@cor2ed.com" TargetMode="External"/><Relationship Id="rId12" Type="http://schemas.openxmlformats.org/officeDocument/2006/relationships/image" Target="../media/image7.png"/><Relationship Id="rId17" Type="http://schemas.openxmlformats.org/officeDocument/2006/relationships/image" Target="../media/image11.png"/><Relationship Id="rId2" Type="http://schemas.openxmlformats.org/officeDocument/2006/relationships/image" Target="../media/image3.png"/><Relationship Id="rId16" Type="http://schemas.microsoft.com/office/2007/relationships/hdphoto" Target="../media/hdphoto1.wdp"/><Relationship Id="rId1" Type="http://schemas.openxmlformats.org/officeDocument/2006/relationships/slideMaster" Target="../slideMasters/slideMaster1.xml"/><Relationship Id="rId6" Type="http://schemas.openxmlformats.org/officeDocument/2006/relationships/hyperlink" Target="mailto:froukje.sosef@cor2ed.com" TargetMode="External"/><Relationship Id="rId11" Type="http://schemas.openxmlformats.org/officeDocument/2006/relationships/hyperlink" Target="https://vimeo.com/channels/guconnect" TargetMode="External"/><Relationship Id="rId5" Type="http://schemas.openxmlformats.org/officeDocument/2006/relationships/image" Target="../media/image6.svg"/><Relationship Id="rId15" Type="http://schemas.openxmlformats.org/officeDocument/2006/relationships/image" Target="../media/image10.png"/><Relationship Id="rId10" Type="http://schemas.openxmlformats.org/officeDocument/2006/relationships/hyperlink" Target="https://twitter.com/guconnectinfo" TargetMode="External"/><Relationship Id="rId19" Type="http://schemas.openxmlformats.org/officeDocument/2006/relationships/image" Target="../media/image12.png"/><Relationship Id="rId4" Type="http://schemas.openxmlformats.org/officeDocument/2006/relationships/image" Target="../media/image5.png"/><Relationship Id="rId9" Type="http://schemas.openxmlformats.org/officeDocument/2006/relationships/hyperlink" Target="https://guconnect.cor2ed.com/" TargetMode="External"/><Relationship Id="rId14" Type="http://schemas.openxmlformats.org/officeDocument/2006/relationships/image" Target="../media/image9.sv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xml"/></Relationships>
</file>

<file path=ppt/slideLayouts/_rels/slideLayout2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xml"/></Relationships>
</file>

<file path=ppt/slideLayouts/_rels/slideLayout2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1_Disposition personnalisé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4F219E9-EB93-344E-AB38-CABE19D11848}"/>
              </a:ext>
            </a:extLst>
          </p:cNvPr>
          <p:cNvPicPr>
            <a:picLocks noChangeAspect="1"/>
          </p:cNvPicPr>
          <p:nvPr userDrawn="1"/>
        </p:nvPicPr>
        <p:blipFill rotWithShape="1">
          <a:blip r:embed="rId2"/>
          <a:srcRect l="1017" r="3425"/>
          <a:stretch/>
        </p:blipFill>
        <p:spPr>
          <a:xfrm>
            <a:off x="2911549" y="2125394"/>
            <a:ext cx="6368902" cy="2582672"/>
          </a:xfrm>
          <a:prstGeom prst="rect">
            <a:avLst/>
          </a:prstGeom>
        </p:spPr>
      </p:pic>
    </p:spTree>
    <p:extLst>
      <p:ext uri="{BB962C8B-B14F-4D97-AF65-F5344CB8AC3E}">
        <p14:creationId xmlns:p14="http://schemas.microsoft.com/office/powerpoint/2010/main" val="2242898611"/>
      </p:ext>
    </p:extLst>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Picture &amp; legend">
    <p:spTree>
      <p:nvGrpSpPr>
        <p:cNvPr id="1" name=""/>
        <p:cNvGrpSpPr/>
        <p:nvPr/>
      </p:nvGrpSpPr>
      <p:grpSpPr>
        <a:xfrm>
          <a:off x="0" y="0"/>
          <a:ext cx="0" cy="0"/>
          <a:chOff x="0" y="0"/>
          <a:chExt cx="0" cy="0"/>
        </a:xfrm>
      </p:grpSpPr>
      <p:sp>
        <p:nvSpPr>
          <p:cNvPr id="3" name="Espace réservé pour une image  2"/>
          <p:cNvSpPr>
            <a:spLocks noGrp="1"/>
          </p:cNvSpPr>
          <p:nvPr>
            <p:ph type="pic" idx="1" hasCustomPrompt="1"/>
          </p:nvPr>
        </p:nvSpPr>
        <p:spPr>
          <a:xfrm>
            <a:off x="621216" y="239346"/>
            <a:ext cx="8931169" cy="4465706"/>
          </a:xfrm>
          <a:prstGeom prst="rect">
            <a:avLst/>
          </a:prstGeom>
        </p:spPr>
        <p:txBody>
          <a:bodyPr>
            <a:normAutofit/>
          </a:bodyPr>
          <a:lstStyle>
            <a:lvl1pPr marL="0" indent="0">
              <a:buNone/>
              <a:defRPr sz="2800" baseline="0">
                <a:latin typeface="Arial" panose="020B0604020202020204" pitchFamily="34" charset="0"/>
                <a:ea typeface="Verdana" panose="020B060403050404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dirty="0"/>
              <a:t>Drop an image or click on the </a:t>
            </a:r>
            <a:r>
              <a:rPr lang="en-GB" noProof="0" dirty="0"/>
              <a:t>icon</a:t>
            </a:r>
            <a:r>
              <a:rPr lang="en-GB" dirty="0"/>
              <a:t> to add one </a:t>
            </a:r>
          </a:p>
        </p:txBody>
      </p:sp>
      <p:sp>
        <p:nvSpPr>
          <p:cNvPr id="4" name="Espace réservé du texte 3"/>
          <p:cNvSpPr>
            <a:spLocks noGrp="1"/>
          </p:cNvSpPr>
          <p:nvPr>
            <p:ph type="body" sz="half" idx="2" hasCustomPrompt="1"/>
          </p:nvPr>
        </p:nvSpPr>
        <p:spPr>
          <a:xfrm>
            <a:off x="609600" y="5013176"/>
            <a:ext cx="8942784" cy="804862"/>
          </a:xfrm>
          <a:prstGeom prst="rect">
            <a:avLst/>
          </a:prstGeom>
        </p:spPr>
        <p:txBody>
          <a:bodyPr lIns="0" tIns="0" rIns="0" bIns="0">
            <a:normAutofit/>
          </a:bodyPr>
          <a:lstStyle>
            <a:lvl1pPr marL="0" indent="0" algn="l">
              <a:buNone/>
              <a:defRPr sz="1800" b="0" i="0" baseline="0">
                <a:solidFill>
                  <a:srgbClr val="5D8298"/>
                </a:solidFill>
                <a:latin typeface="Arial" panose="020B0604020202020204" pitchFamily="34" charset="0"/>
                <a:ea typeface="Verdana" panose="020B060403050404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dirty="0"/>
              <a:t>Click and add text</a:t>
            </a:r>
          </a:p>
        </p:txBody>
      </p:sp>
      <p:sp>
        <p:nvSpPr>
          <p:cNvPr id="9" name="Espace réservé du numéro de diapositive 6">
            <a:extLst>
              <a:ext uri="{FF2B5EF4-FFF2-40B4-BE49-F238E27FC236}">
                <a16:creationId xmlns:a16="http://schemas.microsoft.com/office/drawing/2014/main" id="{610BCDA3-369C-43C8-A135-679B9AC3D312}"/>
              </a:ext>
            </a:extLst>
          </p:cNvPr>
          <p:cNvSpPr>
            <a:spLocks noGrp="1"/>
          </p:cNvSpPr>
          <p:nvPr>
            <p:ph type="sldNum" sz="quarter" idx="4"/>
          </p:nvPr>
        </p:nvSpPr>
        <p:spPr>
          <a:xfrm>
            <a:off x="10800523" y="6428359"/>
            <a:ext cx="781877" cy="365125"/>
          </a:xfrm>
          <a:prstGeom prst="rect">
            <a:avLst/>
          </a:prstGeom>
        </p:spPr>
        <p:txBody>
          <a:bodyPr vert="horz" lIns="0" tIns="0" rIns="0" bIns="0" rtlCol="0" anchor="ctr"/>
          <a:lstStyle>
            <a:lvl1pPr algn="r">
              <a:defRPr sz="1100">
                <a:solidFill>
                  <a:srgbClr val="5D8298"/>
                </a:solidFill>
                <a:latin typeface="Arial" panose="020B0604020202020204" pitchFamily="34" charset="0"/>
                <a:ea typeface="Verdana" panose="020B0604030504040204" pitchFamily="34" charset="0"/>
                <a:cs typeface="Arial" panose="020B0604020202020204" pitchFamily="34" charset="0"/>
              </a:defRPr>
            </a:lvl1pPr>
          </a:lstStyle>
          <a:p>
            <a:fld id="{FCE43C0F-8A7B-3A4B-9DB5-B3472E36E833}" type="slidenum">
              <a:rPr lang="en-GB" smtClean="0"/>
              <a:pPr/>
              <a:t>‹#›</a:t>
            </a:fld>
            <a:endParaRPr lang="en-GB" dirty="0"/>
          </a:p>
        </p:txBody>
      </p:sp>
      <p:sp>
        <p:nvSpPr>
          <p:cNvPr id="7" name="Content Placeholder 5">
            <a:extLst>
              <a:ext uri="{FF2B5EF4-FFF2-40B4-BE49-F238E27FC236}">
                <a16:creationId xmlns:a16="http://schemas.microsoft.com/office/drawing/2014/main" id="{65B45DD1-D8DA-F347-A3D1-EAA2C6D05F24}"/>
              </a:ext>
            </a:extLst>
          </p:cNvPr>
          <p:cNvSpPr>
            <a:spLocks noGrp="1"/>
          </p:cNvSpPr>
          <p:nvPr>
            <p:ph sz="quarter" idx="15"/>
          </p:nvPr>
        </p:nvSpPr>
        <p:spPr>
          <a:xfrm>
            <a:off x="620184" y="6356351"/>
            <a:ext cx="8116800" cy="365125"/>
          </a:xfrm>
          <a:prstGeom prst="rect">
            <a:avLst/>
          </a:prstGeom>
        </p:spPr>
        <p:txBody>
          <a:bodyPr anchor="ctr" anchorCtr="0">
            <a:noAutofit/>
          </a:bodyPr>
          <a:lstStyle>
            <a:lvl1pPr marL="0" indent="0">
              <a:spcBef>
                <a:spcPts val="300"/>
              </a:spcBef>
              <a:buNone/>
              <a:defRPr sz="1200" spc="-30" baseline="0">
                <a:solidFill>
                  <a:srgbClr val="5D8298"/>
                </a:solidFill>
                <a:latin typeface="Arial" panose="020B0604020202020204" pitchFamily="34" charset="0"/>
                <a:cs typeface="Arial" panose="020B0604020202020204" pitchFamily="34" charset="0"/>
              </a:defRPr>
            </a:lvl1pPr>
            <a:lvl2pPr marL="457200" indent="0">
              <a:buNone/>
              <a:defRPr sz="1200">
                <a:latin typeface="PT Sans Narrow"/>
                <a:cs typeface="PT Sans Narrow"/>
              </a:defRPr>
            </a:lvl2pPr>
            <a:lvl3pPr marL="914400" indent="0">
              <a:buNone/>
              <a:defRPr sz="1200">
                <a:latin typeface="PT Sans Narrow"/>
                <a:cs typeface="PT Sans Narrow"/>
              </a:defRPr>
            </a:lvl3pPr>
            <a:lvl4pPr marL="1371600" indent="0">
              <a:buNone/>
              <a:defRPr sz="1200">
                <a:latin typeface="PT Sans Narrow"/>
                <a:cs typeface="PT Sans Narrow"/>
              </a:defRPr>
            </a:lvl4pPr>
            <a:lvl5pPr marL="1828800" indent="0">
              <a:buNone/>
              <a:defRPr sz="1200">
                <a:latin typeface="PT Sans Narrow"/>
                <a:cs typeface="PT Sans Narrow"/>
              </a:defRPr>
            </a:lvl5pPr>
          </a:lstStyle>
          <a:p>
            <a:pPr lvl="0"/>
            <a:r>
              <a:rPr lang="en-GB" dirty="0"/>
              <a:t>Click to edit Master text styles</a:t>
            </a:r>
          </a:p>
        </p:txBody>
      </p:sp>
    </p:spTree>
    <p:extLst>
      <p:ext uri="{BB962C8B-B14F-4D97-AF65-F5344CB8AC3E}">
        <p14:creationId xmlns:p14="http://schemas.microsoft.com/office/powerpoint/2010/main" val="264616181"/>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Image text">
    <p:spTree>
      <p:nvGrpSpPr>
        <p:cNvPr id="1" name=""/>
        <p:cNvGrpSpPr/>
        <p:nvPr/>
      </p:nvGrpSpPr>
      <p:grpSpPr>
        <a:xfrm>
          <a:off x="0" y="0"/>
          <a:ext cx="0" cy="0"/>
          <a:chOff x="0" y="0"/>
          <a:chExt cx="0" cy="0"/>
        </a:xfrm>
      </p:grpSpPr>
      <p:sp>
        <p:nvSpPr>
          <p:cNvPr id="3" name="Espace réservé pour une image  2"/>
          <p:cNvSpPr>
            <a:spLocks noGrp="1"/>
          </p:cNvSpPr>
          <p:nvPr>
            <p:ph type="pic" idx="1" hasCustomPrompt="1"/>
          </p:nvPr>
        </p:nvSpPr>
        <p:spPr>
          <a:xfrm>
            <a:off x="609600" y="1412876"/>
            <a:ext cx="5181600" cy="4472781"/>
          </a:xfrm>
          <a:prstGeom prst="rect">
            <a:avLst/>
          </a:prstGeom>
        </p:spPr>
        <p:txBody>
          <a:bodyPr>
            <a:normAutofit/>
          </a:bodyPr>
          <a:lstStyle>
            <a:lvl1pPr marL="0" indent="0">
              <a:buNone/>
              <a:defRPr sz="280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noProof="0" dirty="0"/>
              <a:t>Drop an image or click on the icon to add one </a:t>
            </a:r>
          </a:p>
        </p:txBody>
      </p:sp>
      <p:sp>
        <p:nvSpPr>
          <p:cNvPr id="9" name="Content Placeholder 2">
            <a:extLst>
              <a:ext uri="{FF2B5EF4-FFF2-40B4-BE49-F238E27FC236}">
                <a16:creationId xmlns:a16="http://schemas.microsoft.com/office/drawing/2014/main" id="{7C4DDB2A-D091-4603-B954-F1F7415B5854}"/>
              </a:ext>
            </a:extLst>
          </p:cNvPr>
          <p:cNvSpPr>
            <a:spLocks noGrp="1"/>
          </p:cNvSpPr>
          <p:nvPr>
            <p:ph sz="quarter" idx="17"/>
          </p:nvPr>
        </p:nvSpPr>
        <p:spPr>
          <a:xfrm>
            <a:off x="6161452" y="1412876"/>
            <a:ext cx="5186755" cy="4473125"/>
          </a:xfrm>
        </p:spPr>
        <p:txBody>
          <a:bodyPr>
            <a:noAutofit/>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7" name="Title 4">
            <a:extLst>
              <a:ext uri="{FF2B5EF4-FFF2-40B4-BE49-F238E27FC236}">
                <a16:creationId xmlns:a16="http://schemas.microsoft.com/office/drawing/2014/main" id="{466B5AD6-CE67-4BBC-9EB2-93460D1CB785}"/>
              </a:ext>
            </a:extLst>
          </p:cNvPr>
          <p:cNvSpPr>
            <a:spLocks noGrp="1"/>
          </p:cNvSpPr>
          <p:nvPr>
            <p:ph type="title"/>
          </p:nvPr>
        </p:nvSpPr>
        <p:spPr>
          <a:xfrm>
            <a:off x="619200" y="246566"/>
            <a:ext cx="8740800" cy="807285"/>
          </a:xfrm>
        </p:spPr>
        <p:txBody>
          <a:bodyPr anchor="t"/>
          <a:lstStyle>
            <a:lvl1pPr>
              <a:lnSpc>
                <a:spcPts val="3000"/>
              </a:lnSpc>
              <a:defRPr>
                <a:latin typeface="Arial" panose="020B0604020202020204" pitchFamily="34" charset="0"/>
                <a:cs typeface="Arial" panose="020B0604020202020204" pitchFamily="34" charset="0"/>
              </a:defRPr>
            </a:lvl1pPr>
          </a:lstStyle>
          <a:p>
            <a:r>
              <a:rPr lang="en-GB" dirty="0"/>
              <a:t>Click to edit Master title style</a:t>
            </a:r>
            <a:endParaRPr lang="en-US" dirty="0"/>
          </a:p>
        </p:txBody>
      </p:sp>
      <p:sp>
        <p:nvSpPr>
          <p:cNvPr id="13" name="Espace réservé du numéro de diapositive 6">
            <a:extLst>
              <a:ext uri="{FF2B5EF4-FFF2-40B4-BE49-F238E27FC236}">
                <a16:creationId xmlns:a16="http://schemas.microsoft.com/office/drawing/2014/main" id="{0221FD13-185B-46DF-BA72-E12DA2E55F09}"/>
              </a:ext>
            </a:extLst>
          </p:cNvPr>
          <p:cNvSpPr>
            <a:spLocks noGrp="1"/>
          </p:cNvSpPr>
          <p:nvPr>
            <p:ph type="sldNum" sz="quarter" idx="4"/>
          </p:nvPr>
        </p:nvSpPr>
        <p:spPr>
          <a:xfrm>
            <a:off x="10800523" y="6428359"/>
            <a:ext cx="781877" cy="365125"/>
          </a:xfrm>
          <a:prstGeom prst="rect">
            <a:avLst/>
          </a:prstGeom>
        </p:spPr>
        <p:txBody>
          <a:bodyPr vert="horz" lIns="0" tIns="0" rIns="0" bIns="0" rtlCol="0" anchor="ctr"/>
          <a:lstStyle>
            <a:lvl1pPr algn="r">
              <a:defRPr sz="1100">
                <a:solidFill>
                  <a:srgbClr val="5D8298"/>
                </a:solidFill>
                <a:latin typeface="Arial" panose="020B0604020202020204" pitchFamily="34" charset="0"/>
                <a:ea typeface="Verdana" panose="020B0604030504040204" pitchFamily="34" charset="0"/>
                <a:cs typeface="Arial" panose="020B0604020202020204" pitchFamily="34" charset="0"/>
              </a:defRPr>
            </a:lvl1pPr>
          </a:lstStyle>
          <a:p>
            <a:fld id="{FCE43C0F-8A7B-3A4B-9DB5-B3472E36E833}" type="slidenum">
              <a:rPr lang="en-GB" smtClean="0"/>
              <a:pPr/>
              <a:t>‹#›</a:t>
            </a:fld>
            <a:endParaRPr lang="en-GB" dirty="0"/>
          </a:p>
        </p:txBody>
      </p:sp>
      <p:sp>
        <p:nvSpPr>
          <p:cNvPr id="8" name="Content Placeholder 5">
            <a:extLst>
              <a:ext uri="{FF2B5EF4-FFF2-40B4-BE49-F238E27FC236}">
                <a16:creationId xmlns:a16="http://schemas.microsoft.com/office/drawing/2014/main" id="{4F83C810-D1E6-F34E-B5D8-E1693AB87B4F}"/>
              </a:ext>
            </a:extLst>
          </p:cNvPr>
          <p:cNvSpPr>
            <a:spLocks noGrp="1"/>
          </p:cNvSpPr>
          <p:nvPr>
            <p:ph sz="quarter" idx="15"/>
          </p:nvPr>
        </p:nvSpPr>
        <p:spPr>
          <a:xfrm>
            <a:off x="620184" y="6356351"/>
            <a:ext cx="8116800" cy="365125"/>
          </a:xfrm>
          <a:prstGeom prst="rect">
            <a:avLst/>
          </a:prstGeom>
        </p:spPr>
        <p:txBody>
          <a:bodyPr anchor="ctr" anchorCtr="0">
            <a:noAutofit/>
          </a:bodyPr>
          <a:lstStyle>
            <a:lvl1pPr marL="0" indent="0">
              <a:spcBef>
                <a:spcPts val="300"/>
              </a:spcBef>
              <a:buNone/>
              <a:defRPr sz="1200" spc="-30" baseline="0">
                <a:solidFill>
                  <a:srgbClr val="5D8298"/>
                </a:solidFill>
                <a:latin typeface="Arial" panose="020B0604020202020204" pitchFamily="34" charset="0"/>
                <a:cs typeface="Arial" panose="020B0604020202020204" pitchFamily="34" charset="0"/>
              </a:defRPr>
            </a:lvl1pPr>
            <a:lvl2pPr marL="457200" indent="0">
              <a:buNone/>
              <a:defRPr sz="1200">
                <a:latin typeface="PT Sans Narrow"/>
                <a:cs typeface="PT Sans Narrow"/>
              </a:defRPr>
            </a:lvl2pPr>
            <a:lvl3pPr marL="914400" indent="0">
              <a:buNone/>
              <a:defRPr sz="1200">
                <a:latin typeface="PT Sans Narrow"/>
                <a:cs typeface="PT Sans Narrow"/>
              </a:defRPr>
            </a:lvl3pPr>
            <a:lvl4pPr marL="1371600" indent="0">
              <a:buNone/>
              <a:defRPr sz="1200">
                <a:latin typeface="PT Sans Narrow"/>
                <a:cs typeface="PT Sans Narrow"/>
              </a:defRPr>
            </a:lvl4pPr>
            <a:lvl5pPr marL="1828800" indent="0">
              <a:buNone/>
              <a:defRPr sz="1200">
                <a:latin typeface="PT Sans Narrow"/>
                <a:cs typeface="PT Sans Narrow"/>
              </a:defRPr>
            </a:lvl5pPr>
          </a:lstStyle>
          <a:p>
            <a:pPr lvl="0"/>
            <a:r>
              <a:rPr lang="en-GB" dirty="0"/>
              <a:t>Click to edit Master text styles</a:t>
            </a:r>
          </a:p>
        </p:txBody>
      </p:sp>
    </p:spTree>
    <p:extLst>
      <p:ext uri="{BB962C8B-B14F-4D97-AF65-F5344CB8AC3E}">
        <p14:creationId xmlns:p14="http://schemas.microsoft.com/office/powerpoint/2010/main" val="804488972"/>
      </p:ext>
    </p:extLst>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2 columns text">
    <p:spTree>
      <p:nvGrpSpPr>
        <p:cNvPr id="1" name=""/>
        <p:cNvGrpSpPr/>
        <p:nvPr/>
      </p:nvGrpSpPr>
      <p:grpSpPr>
        <a:xfrm>
          <a:off x="0" y="0"/>
          <a:ext cx="0" cy="0"/>
          <a:chOff x="0" y="0"/>
          <a:chExt cx="0" cy="0"/>
        </a:xfrm>
      </p:grpSpPr>
      <p:sp>
        <p:nvSpPr>
          <p:cNvPr id="11" name="Content Placeholder 2">
            <a:extLst>
              <a:ext uri="{FF2B5EF4-FFF2-40B4-BE49-F238E27FC236}">
                <a16:creationId xmlns:a16="http://schemas.microsoft.com/office/drawing/2014/main" id="{3162B263-5EE9-4AEE-8654-DD3CA21ACE82}"/>
              </a:ext>
            </a:extLst>
          </p:cNvPr>
          <p:cNvSpPr>
            <a:spLocks noGrp="1"/>
          </p:cNvSpPr>
          <p:nvPr>
            <p:ph sz="quarter" idx="16"/>
          </p:nvPr>
        </p:nvSpPr>
        <p:spPr>
          <a:xfrm>
            <a:off x="620184" y="1412876"/>
            <a:ext cx="5186755" cy="4473125"/>
          </a:xfrm>
        </p:spPr>
        <p:txBody>
          <a:bodyPr>
            <a:noAutofit/>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2" name="Content Placeholder 2">
            <a:extLst>
              <a:ext uri="{FF2B5EF4-FFF2-40B4-BE49-F238E27FC236}">
                <a16:creationId xmlns:a16="http://schemas.microsoft.com/office/drawing/2014/main" id="{E81C97C1-EB70-41CB-8E10-ED8420DF6B37}"/>
              </a:ext>
            </a:extLst>
          </p:cNvPr>
          <p:cNvSpPr>
            <a:spLocks noGrp="1"/>
          </p:cNvSpPr>
          <p:nvPr>
            <p:ph sz="quarter" idx="17"/>
          </p:nvPr>
        </p:nvSpPr>
        <p:spPr>
          <a:xfrm>
            <a:off x="6161452" y="1412876"/>
            <a:ext cx="5186755" cy="4473125"/>
          </a:xfrm>
        </p:spPr>
        <p:txBody>
          <a:bodyPr>
            <a:noAutofit/>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7" name="Title 4">
            <a:extLst>
              <a:ext uri="{FF2B5EF4-FFF2-40B4-BE49-F238E27FC236}">
                <a16:creationId xmlns:a16="http://schemas.microsoft.com/office/drawing/2014/main" id="{AD0C9F4F-B9B1-48AF-B0EA-B2DC04A96707}"/>
              </a:ext>
            </a:extLst>
          </p:cNvPr>
          <p:cNvSpPr>
            <a:spLocks noGrp="1"/>
          </p:cNvSpPr>
          <p:nvPr>
            <p:ph type="title"/>
          </p:nvPr>
        </p:nvSpPr>
        <p:spPr>
          <a:xfrm>
            <a:off x="619200" y="246566"/>
            <a:ext cx="8740800" cy="807285"/>
          </a:xfrm>
        </p:spPr>
        <p:txBody>
          <a:bodyPr anchor="t"/>
          <a:lstStyle>
            <a:lvl1pPr>
              <a:lnSpc>
                <a:spcPts val="3000"/>
              </a:lnSpc>
              <a:defRPr>
                <a:latin typeface="Arial" panose="020B0604020202020204" pitchFamily="34" charset="0"/>
                <a:cs typeface="Arial" panose="020B0604020202020204" pitchFamily="34" charset="0"/>
              </a:defRPr>
            </a:lvl1pPr>
          </a:lstStyle>
          <a:p>
            <a:r>
              <a:rPr lang="en-GB" dirty="0"/>
              <a:t>Click to edit Master title style</a:t>
            </a:r>
            <a:endParaRPr lang="en-US" dirty="0"/>
          </a:p>
        </p:txBody>
      </p:sp>
      <p:sp>
        <p:nvSpPr>
          <p:cNvPr id="14" name="Espace réservé du numéro de diapositive 6">
            <a:extLst>
              <a:ext uri="{FF2B5EF4-FFF2-40B4-BE49-F238E27FC236}">
                <a16:creationId xmlns:a16="http://schemas.microsoft.com/office/drawing/2014/main" id="{D4634937-A53D-4397-98D3-B9CB083009B1}"/>
              </a:ext>
            </a:extLst>
          </p:cNvPr>
          <p:cNvSpPr>
            <a:spLocks noGrp="1"/>
          </p:cNvSpPr>
          <p:nvPr>
            <p:ph type="sldNum" sz="quarter" idx="4"/>
          </p:nvPr>
        </p:nvSpPr>
        <p:spPr>
          <a:xfrm>
            <a:off x="10800523" y="6428359"/>
            <a:ext cx="781877" cy="365125"/>
          </a:xfrm>
          <a:prstGeom prst="rect">
            <a:avLst/>
          </a:prstGeom>
        </p:spPr>
        <p:txBody>
          <a:bodyPr vert="horz" lIns="0" tIns="0" rIns="0" bIns="0" rtlCol="0" anchor="ctr"/>
          <a:lstStyle>
            <a:lvl1pPr algn="r">
              <a:defRPr sz="1100">
                <a:solidFill>
                  <a:srgbClr val="5D8298"/>
                </a:solidFill>
                <a:latin typeface="Arial" panose="020B0604020202020204" pitchFamily="34" charset="0"/>
                <a:ea typeface="Verdana" panose="020B0604030504040204" pitchFamily="34" charset="0"/>
                <a:cs typeface="Arial" panose="020B0604020202020204" pitchFamily="34" charset="0"/>
              </a:defRPr>
            </a:lvl1pPr>
          </a:lstStyle>
          <a:p>
            <a:fld id="{FCE43C0F-8A7B-3A4B-9DB5-B3472E36E833}" type="slidenum">
              <a:rPr lang="en-GB" smtClean="0"/>
              <a:pPr/>
              <a:t>‹#›</a:t>
            </a:fld>
            <a:endParaRPr lang="en-GB" dirty="0"/>
          </a:p>
        </p:txBody>
      </p:sp>
      <p:sp>
        <p:nvSpPr>
          <p:cNvPr id="8" name="Content Placeholder 5">
            <a:extLst>
              <a:ext uri="{FF2B5EF4-FFF2-40B4-BE49-F238E27FC236}">
                <a16:creationId xmlns:a16="http://schemas.microsoft.com/office/drawing/2014/main" id="{FF841974-4C9E-1E42-8575-16AEEF96DFA1}"/>
              </a:ext>
            </a:extLst>
          </p:cNvPr>
          <p:cNvSpPr>
            <a:spLocks noGrp="1"/>
          </p:cNvSpPr>
          <p:nvPr>
            <p:ph sz="quarter" idx="15"/>
          </p:nvPr>
        </p:nvSpPr>
        <p:spPr>
          <a:xfrm>
            <a:off x="620184" y="6356351"/>
            <a:ext cx="8116800" cy="365125"/>
          </a:xfrm>
          <a:prstGeom prst="rect">
            <a:avLst/>
          </a:prstGeom>
        </p:spPr>
        <p:txBody>
          <a:bodyPr anchor="ctr" anchorCtr="0">
            <a:noAutofit/>
          </a:bodyPr>
          <a:lstStyle>
            <a:lvl1pPr marL="0" indent="0">
              <a:spcBef>
                <a:spcPts val="300"/>
              </a:spcBef>
              <a:buNone/>
              <a:defRPr sz="1200" spc="-30" baseline="0">
                <a:solidFill>
                  <a:srgbClr val="5D8298"/>
                </a:solidFill>
                <a:latin typeface="Arial" panose="020B0604020202020204" pitchFamily="34" charset="0"/>
                <a:cs typeface="Arial" panose="020B0604020202020204" pitchFamily="34" charset="0"/>
              </a:defRPr>
            </a:lvl1pPr>
            <a:lvl2pPr marL="457200" indent="0">
              <a:buNone/>
              <a:defRPr sz="1200">
                <a:latin typeface="PT Sans Narrow"/>
                <a:cs typeface="PT Sans Narrow"/>
              </a:defRPr>
            </a:lvl2pPr>
            <a:lvl3pPr marL="914400" indent="0">
              <a:buNone/>
              <a:defRPr sz="1200">
                <a:latin typeface="PT Sans Narrow"/>
                <a:cs typeface="PT Sans Narrow"/>
              </a:defRPr>
            </a:lvl3pPr>
            <a:lvl4pPr marL="1371600" indent="0">
              <a:buNone/>
              <a:defRPr sz="1200">
                <a:latin typeface="PT Sans Narrow"/>
                <a:cs typeface="PT Sans Narrow"/>
              </a:defRPr>
            </a:lvl4pPr>
            <a:lvl5pPr marL="1828800" indent="0">
              <a:buNone/>
              <a:defRPr sz="1200">
                <a:latin typeface="PT Sans Narrow"/>
                <a:cs typeface="PT Sans Narrow"/>
              </a:defRPr>
            </a:lvl5pPr>
          </a:lstStyle>
          <a:p>
            <a:pPr lvl="0"/>
            <a:r>
              <a:rPr lang="en-GB" dirty="0"/>
              <a:t>Click to edit Master text styles</a:t>
            </a:r>
          </a:p>
        </p:txBody>
      </p:sp>
    </p:spTree>
    <p:extLst>
      <p:ext uri="{BB962C8B-B14F-4D97-AF65-F5344CB8AC3E}">
        <p14:creationId xmlns:p14="http://schemas.microsoft.com/office/powerpoint/2010/main" val="1754861371"/>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subtitle 2 columns text">
    <p:spTree>
      <p:nvGrpSpPr>
        <p:cNvPr id="1" name=""/>
        <p:cNvGrpSpPr/>
        <p:nvPr/>
      </p:nvGrpSpPr>
      <p:grpSpPr>
        <a:xfrm>
          <a:off x="0" y="0"/>
          <a:ext cx="0" cy="0"/>
          <a:chOff x="0" y="0"/>
          <a:chExt cx="0" cy="0"/>
        </a:xfrm>
      </p:grpSpPr>
      <p:sp>
        <p:nvSpPr>
          <p:cNvPr id="11" name="Content Placeholder 2">
            <a:extLst>
              <a:ext uri="{FF2B5EF4-FFF2-40B4-BE49-F238E27FC236}">
                <a16:creationId xmlns:a16="http://schemas.microsoft.com/office/drawing/2014/main" id="{3162B263-5EE9-4AEE-8654-DD3CA21ACE82}"/>
              </a:ext>
            </a:extLst>
          </p:cNvPr>
          <p:cNvSpPr>
            <a:spLocks noGrp="1"/>
          </p:cNvSpPr>
          <p:nvPr>
            <p:ph sz="quarter" idx="16"/>
          </p:nvPr>
        </p:nvSpPr>
        <p:spPr>
          <a:xfrm>
            <a:off x="620184" y="2276872"/>
            <a:ext cx="5186755" cy="3609128"/>
          </a:xfrm>
        </p:spPr>
        <p:txBody>
          <a:bodyPr>
            <a:noAutofit/>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2" name="Content Placeholder 2">
            <a:extLst>
              <a:ext uri="{FF2B5EF4-FFF2-40B4-BE49-F238E27FC236}">
                <a16:creationId xmlns:a16="http://schemas.microsoft.com/office/drawing/2014/main" id="{E81C97C1-EB70-41CB-8E10-ED8420DF6B37}"/>
              </a:ext>
            </a:extLst>
          </p:cNvPr>
          <p:cNvSpPr>
            <a:spLocks noGrp="1"/>
          </p:cNvSpPr>
          <p:nvPr>
            <p:ph sz="quarter" idx="17"/>
          </p:nvPr>
        </p:nvSpPr>
        <p:spPr>
          <a:xfrm>
            <a:off x="6161452" y="2276872"/>
            <a:ext cx="5186755" cy="3609128"/>
          </a:xfrm>
        </p:spPr>
        <p:txBody>
          <a:bodyPr>
            <a:noAutofit/>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9" name="Espace réservé du texte 16">
            <a:extLst>
              <a:ext uri="{FF2B5EF4-FFF2-40B4-BE49-F238E27FC236}">
                <a16:creationId xmlns:a16="http://schemas.microsoft.com/office/drawing/2014/main" id="{AFEDB953-883A-4AA5-8CB4-3BCDFAC17C08}"/>
              </a:ext>
            </a:extLst>
          </p:cNvPr>
          <p:cNvSpPr>
            <a:spLocks noGrp="1"/>
          </p:cNvSpPr>
          <p:nvPr>
            <p:ph type="body" sz="quarter" idx="18" hasCustomPrompt="1"/>
          </p:nvPr>
        </p:nvSpPr>
        <p:spPr>
          <a:xfrm>
            <a:off x="6158414" y="1412776"/>
            <a:ext cx="5189793" cy="710664"/>
          </a:xfrm>
          <a:prstGeom prst="rect">
            <a:avLst/>
          </a:prstGeom>
        </p:spPr>
        <p:txBody>
          <a:bodyPr lIns="0" tIns="0" rIns="0" bIns="0"/>
          <a:lstStyle>
            <a:lvl1pPr marL="0" indent="0">
              <a:buNone/>
              <a:defRPr sz="2000" b="1" cap="all" spc="100" baseline="0">
                <a:solidFill>
                  <a:schemeClr val="accent1"/>
                </a:solidFill>
                <a:latin typeface="Arial" panose="020B0604020202020204" pitchFamily="34" charset="0"/>
                <a:ea typeface="Verdana" panose="020B0604030504040204" pitchFamily="34" charset="0"/>
                <a:cs typeface="Arial" panose="020B0604020202020204" pitchFamily="34" charset="0"/>
              </a:defRPr>
            </a:lvl1pPr>
          </a:lstStyle>
          <a:p>
            <a:pPr lvl="0"/>
            <a:r>
              <a:rPr lang="en-GB" noProof="0" dirty="0"/>
              <a:t>ADD TEXT</a:t>
            </a:r>
          </a:p>
        </p:txBody>
      </p:sp>
      <p:sp>
        <p:nvSpPr>
          <p:cNvPr id="15" name="Espace réservé du texte 16">
            <a:extLst>
              <a:ext uri="{FF2B5EF4-FFF2-40B4-BE49-F238E27FC236}">
                <a16:creationId xmlns:a16="http://schemas.microsoft.com/office/drawing/2014/main" id="{9BDE935D-F794-436A-87C3-56818AEA0041}"/>
              </a:ext>
            </a:extLst>
          </p:cNvPr>
          <p:cNvSpPr>
            <a:spLocks noGrp="1"/>
          </p:cNvSpPr>
          <p:nvPr>
            <p:ph type="body" sz="quarter" idx="19" hasCustomPrompt="1"/>
          </p:nvPr>
        </p:nvSpPr>
        <p:spPr>
          <a:xfrm>
            <a:off x="624418" y="1412776"/>
            <a:ext cx="5189793" cy="710664"/>
          </a:xfrm>
          <a:prstGeom prst="rect">
            <a:avLst/>
          </a:prstGeom>
        </p:spPr>
        <p:txBody>
          <a:bodyPr lIns="0" tIns="0" rIns="0" bIns="0"/>
          <a:lstStyle>
            <a:lvl1pPr marL="0" indent="0">
              <a:buNone/>
              <a:defRPr sz="2000" b="1" cap="all" spc="100" baseline="0">
                <a:solidFill>
                  <a:schemeClr val="accent1"/>
                </a:solidFill>
                <a:latin typeface="Arial" panose="020B0604020202020204" pitchFamily="34" charset="0"/>
                <a:ea typeface="Verdana" panose="020B0604030504040204" pitchFamily="34" charset="0"/>
                <a:cs typeface="Arial" panose="020B0604020202020204" pitchFamily="34" charset="0"/>
              </a:defRPr>
            </a:lvl1pPr>
          </a:lstStyle>
          <a:p>
            <a:pPr lvl="0"/>
            <a:r>
              <a:rPr lang="en-GB" noProof="0" dirty="0"/>
              <a:t>ADD TEXT</a:t>
            </a:r>
          </a:p>
        </p:txBody>
      </p:sp>
      <p:sp>
        <p:nvSpPr>
          <p:cNvPr id="14" name="Title 4">
            <a:extLst>
              <a:ext uri="{FF2B5EF4-FFF2-40B4-BE49-F238E27FC236}">
                <a16:creationId xmlns:a16="http://schemas.microsoft.com/office/drawing/2014/main" id="{B6B0310D-A0F1-4B76-98F1-54EC3C47F0DB}"/>
              </a:ext>
            </a:extLst>
          </p:cNvPr>
          <p:cNvSpPr>
            <a:spLocks noGrp="1"/>
          </p:cNvSpPr>
          <p:nvPr>
            <p:ph type="title"/>
          </p:nvPr>
        </p:nvSpPr>
        <p:spPr>
          <a:xfrm>
            <a:off x="619200" y="246566"/>
            <a:ext cx="8740800" cy="807285"/>
          </a:xfrm>
        </p:spPr>
        <p:txBody>
          <a:bodyPr anchor="t"/>
          <a:lstStyle>
            <a:lvl1pPr>
              <a:lnSpc>
                <a:spcPts val="3000"/>
              </a:lnSpc>
              <a:defRPr>
                <a:latin typeface="Arial" panose="020B0604020202020204" pitchFamily="34" charset="0"/>
                <a:cs typeface="Arial" panose="020B0604020202020204" pitchFamily="34" charset="0"/>
              </a:defRPr>
            </a:lvl1pPr>
          </a:lstStyle>
          <a:p>
            <a:r>
              <a:rPr lang="en-GB" dirty="0"/>
              <a:t>Click to edit Master title style</a:t>
            </a:r>
            <a:endParaRPr lang="en-US" dirty="0"/>
          </a:p>
        </p:txBody>
      </p:sp>
      <p:sp>
        <p:nvSpPr>
          <p:cNvPr id="18" name="Espace réservé du numéro de diapositive 6">
            <a:extLst>
              <a:ext uri="{FF2B5EF4-FFF2-40B4-BE49-F238E27FC236}">
                <a16:creationId xmlns:a16="http://schemas.microsoft.com/office/drawing/2014/main" id="{444C8659-EDDD-4772-9C1F-9B4636FE34C2}"/>
              </a:ext>
            </a:extLst>
          </p:cNvPr>
          <p:cNvSpPr>
            <a:spLocks noGrp="1"/>
          </p:cNvSpPr>
          <p:nvPr>
            <p:ph type="sldNum" sz="quarter" idx="4"/>
          </p:nvPr>
        </p:nvSpPr>
        <p:spPr>
          <a:xfrm>
            <a:off x="10800523" y="6428359"/>
            <a:ext cx="781877" cy="365125"/>
          </a:xfrm>
          <a:prstGeom prst="rect">
            <a:avLst/>
          </a:prstGeom>
        </p:spPr>
        <p:txBody>
          <a:bodyPr vert="horz" lIns="0" tIns="0" rIns="0" bIns="0" rtlCol="0" anchor="ctr"/>
          <a:lstStyle>
            <a:lvl1pPr algn="r">
              <a:defRPr sz="1100">
                <a:solidFill>
                  <a:srgbClr val="5D8298"/>
                </a:solidFill>
                <a:latin typeface="Arial" panose="020B0604020202020204" pitchFamily="34" charset="0"/>
                <a:ea typeface="Verdana" panose="020B0604030504040204" pitchFamily="34" charset="0"/>
                <a:cs typeface="Arial" panose="020B0604020202020204" pitchFamily="34" charset="0"/>
              </a:defRPr>
            </a:lvl1pPr>
          </a:lstStyle>
          <a:p>
            <a:fld id="{FCE43C0F-8A7B-3A4B-9DB5-B3472E36E833}" type="slidenum">
              <a:rPr lang="en-GB" smtClean="0"/>
              <a:pPr/>
              <a:t>‹#›</a:t>
            </a:fld>
            <a:endParaRPr lang="en-GB" dirty="0"/>
          </a:p>
        </p:txBody>
      </p:sp>
      <p:sp>
        <p:nvSpPr>
          <p:cNvPr id="10" name="Content Placeholder 5">
            <a:extLst>
              <a:ext uri="{FF2B5EF4-FFF2-40B4-BE49-F238E27FC236}">
                <a16:creationId xmlns:a16="http://schemas.microsoft.com/office/drawing/2014/main" id="{B72C77BE-E73D-844F-8127-C0CFE85FBD69}"/>
              </a:ext>
            </a:extLst>
          </p:cNvPr>
          <p:cNvSpPr>
            <a:spLocks noGrp="1"/>
          </p:cNvSpPr>
          <p:nvPr>
            <p:ph sz="quarter" idx="15"/>
          </p:nvPr>
        </p:nvSpPr>
        <p:spPr>
          <a:xfrm>
            <a:off x="620184" y="6356351"/>
            <a:ext cx="8116800" cy="365125"/>
          </a:xfrm>
          <a:prstGeom prst="rect">
            <a:avLst/>
          </a:prstGeom>
        </p:spPr>
        <p:txBody>
          <a:bodyPr anchor="ctr" anchorCtr="0">
            <a:noAutofit/>
          </a:bodyPr>
          <a:lstStyle>
            <a:lvl1pPr marL="0" indent="0">
              <a:spcBef>
                <a:spcPts val="300"/>
              </a:spcBef>
              <a:buNone/>
              <a:defRPr sz="1200" spc="-30" baseline="0">
                <a:solidFill>
                  <a:srgbClr val="5D8298"/>
                </a:solidFill>
                <a:latin typeface="Arial" panose="020B0604020202020204" pitchFamily="34" charset="0"/>
                <a:cs typeface="Arial" panose="020B0604020202020204" pitchFamily="34" charset="0"/>
              </a:defRPr>
            </a:lvl1pPr>
            <a:lvl2pPr marL="457200" indent="0">
              <a:buNone/>
              <a:defRPr sz="1200">
                <a:latin typeface="PT Sans Narrow"/>
                <a:cs typeface="PT Sans Narrow"/>
              </a:defRPr>
            </a:lvl2pPr>
            <a:lvl3pPr marL="914400" indent="0">
              <a:buNone/>
              <a:defRPr sz="1200">
                <a:latin typeface="PT Sans Narrow"/>
                <a:cs typeface="PT Sans Narrow"/>
              </a:defRPr>
            </a:lvl3pPr>
            <a:lvl4pPr marL="1371600" indent="0">
              <a:buNone/>
              <a:defRPr sz="1200">
                <a:latin typeface="PT Sans Narrow"/>
                <a:cs typeface="PT Sans Narrow"/>
              </a:defRPr>
            </a:lvl4pPr>
            <a:lvl5pPr marL="1828800" indent="0">
              <a:buNone/>
              <a:defRPr sz="1200">
                <a:latin typeface="PT Sans Narrow"/>
                <a:cs typeface="PT Sans Narrow"/>
              </a:defRPr>
            </a:lvl5pPr>
          </a:lstStyle>
          <a:p>
            <a:pPr lvl="0"/>
            <a:r>
              <a:rPr lang="en-GB" dirty="0"/>
              <a:t>Click to edit Master text styles</a:t>
            </a:r>
          </a:p>
        </p:txBody>
      </p:sp>
    </p:spTree>
    <p:extLst>
      <p:ext uri="{BB962C8B-B14F-4D97-AF65-F5344CB8AC3E}">
        <p14:creationId xmlns:p14="http://schemas.microsoft.com/office/powerpoint/2010/main" val="1298108581"/>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End slide deck">
    <p:spTree>
      <p:nvGrpSpPr>
        <p:cNvPr id="1" name=""/>
        <p:cNvGrpSpPr/>
        <p:nvPr/>
      </p:nvGrpSpPr>
      <p:grpSpPr>
        <a:xfrm>
          <a:off x="0" y="0"/>
          <a:ext cx="0" cy="0"/>
          <a:chOff x="0" y="0"/>
          <a:chExt cx="0" cy="0"/>
        </a:xfrm>
      </p:grpSpPr>
      <p:sp>
        <p:nvSpPr>
          <p:cNvPr id="33" name="Titre 1">
            <a:extLst>
              <a:ext uri="{FF2B5EF4-FFF2-40B4-BE49-F238E27FC236}">
                <a16:creationId xmlns:a16="http://schemas.microsoft.com/office/drawing/2014/main" id="{30D9B83E-3D49-9A43-848F-2C7088C16D3D}"/>
              </a:ext>
            </a:extLst>
          </p:cNvPr>
          <p:cNvSpPr txBox="1">
            <a:spLocks/>
          </p:cNvSpPr>
          <p:nvPr userDrawn="1"/>
        </p:nvSpPr>
        <p:spPr>
          <a:xfrm>
            <a:off x="323528" y="3978378"/>
            <a:ext cx="4536504" cy="709423"/>
          </a:xfrm>
          <a:prstGeom prst="rect">
            <a:avLst/>
          </a:prstGeom>
        </p:spPr>
        <p:txBody>
          <a:bodyPr vert="horz" lIns="91440" tIns="45720" rIns="91440" bIns="45720" rtlCol="0" anchor="t">
            <a:normAutofit/>
          </a:bodyPr>
          <a:lstStyle>
            <a:lvl1pPr>
              <a:defRPr sz="2800" b="1" i="0">
                <a:latin typeface="PT Sans Caption"/>
                <a:cs typeface="PT Sans Caption"/>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lang="en-GB" sz="1400" b="1" spc="-30" baseline="0" noProof="0" dirty="0" err="1">
                <a:solidFill>
                  <a:schemeClr val="accent1"/>
                </a:solidFill>
                <a:latin typeface="Arial" panose="020B0604020202020204" pitchFamily="34" charset="0"/>
                <a:ea typeface="Calibri" charset="0"/>
                <a:cs typeface="Arial" panose="020B0604020202020204" pitchFamily="34" charset="0"/>
              </a:rPr>
              <a:t>Dr.</a:t>
            </a:r>
            <a:r>
              <a:rPr lang="en-GB" sz="1400" b="1" spc="-30" baseline="0" noProof="0" dirty="0">
                <a:solidFill>
                  <a:schemeClr val="accent1"/>
                </a:solidFill>
                <a:latin typeface="Arial" panose="020B0604020202020204" pitchFamily="34" charset="0"/>
                <a:ea typeface="Calibri" charset="0"/>
                <a:cs typeface="Arial" panose="020B0604020202020204" pitchFamily="34" charset="0"/>
              </a:rPr>
              <a:t> Antoine Lacombe </a:t>
            </a:r>
            <a:r>
              <a:rPr lang="en-GB" sz="1100" b="1" spc="-30" baseline="0" noProof="0" dirty="0">
                <a:solidFill>
                  <a:schemeClr val="accent1"/>
                </a:solidFill>
                <a:latin typeface="Arial" panose="020B0604020202020204" pitchFamily="34" charset="0"/>
                <a:ea typeface="Calibri" charset="0"/>
                <a:cs typeface="Arial" panose="020B0604020202020204" pitchFamily="34" charset="0"/>
              </a:rPr>
              <a:t>Pharm D, MBA</a:t>
            </a:r>
            <a:endParaRPr kumimoji="0" lang="en-GB" sz="1100" b="0" i="0" u="sng" strike="noStrike" kern="1200" cap="none" spc="-30" normalizeH="0" baseline="0" noProof="0" dirty="0">
              <a:ln>
                <a:noFill/>
              </a:ln>
              <a:solidFill>
                <a:schemeClr val="accent1"/>
              </a:solidFill>
              <a:effectLst/>
              <a:uLnTx/>
              <a:uFillTx/>
              <a:latin typeface="Arial" panose="020B0604020202020204" pitchFamily="34" charset="0"/>
              <a:ea typeface="Calibri" charset="0"/>
              <a:cs typeface="Arial" panose="020B0604020202020204" pitchFamily="34" charset="0"/>
            </a:endParaRPr>
          </a:p>
        </p:txBody>
      </p:sp>
      <p:sp>
        <p:nvSpPr>
          <p:cNvPr id="34" name="Titre 1">
            <a:extLst>
              <a:ext uri="{FF2B5EF4-FFF2-40B4-BE49-F238E27FC236}">
                <a16:creationId xmlns:a16="http://schemas.microsoft.com/office/drawing/2014/main" id="{211C4F2C-FAB1-F340-95E4-EA2A11675848}"/>
              </a:ext>
            </a:extLst>
          </p:cNvPr>
          <p:cNvSpPr txBox="1">
            <a:spLocks/>
          </p:cNvSpPr>
          <p:nvPr userDrawn="1"/>
        </p:nvSpPr>
        <p:spPr>
          <a:xfrm>
            <a:off x="787828" y="4475570"/>
            <a:ext cx="4536504" cy="382407"/>
          </a:xfrm>
          <a:prstGeom prst="rect">
            <a:avLst/>
          </a:prstGeom>
        </p:spPr>
        <p:txBody>
          <a:bodyPr vert="horz" lIns="91440" tIns="45720" rIns="91440" bIns="45720" rtlCol="0" anchor="t">
            <a:normAutofit/>
          </a:bodyPr>
          <a:lstStyle>
            <a:lvl1pPr>
              <a:defRPr sz="2800" b="1" i="0">
                <a:latin typeface="PT Sans Caption"/>
                <a:cs typeface="PT Sans Caption"/>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lang="en-GB" sz="1400" b="0" spc="-30" baseline="0" noProof="0" dirty="0">
                <a:solidFill>
                  <a:srgbClr val="5D8298"/>
                </a:solidFill>
                <a:latin typeface="Arial" panose="020B0604020202020204" pitchFamily="34" charset="0"/>
                <a:ea typeface="Calibri" charset="0"/>
                <a:cs typeface="Arial" panose="020B0604020202020204" pitchFamily="34" charset="0"/>
              </a:rPr>
              <a:t>+41 79 529 42 79</a:t>
            </a:r>
            <a:endParaRPr kumimoji="0" lang="en-GB" sz="1400" b="0" i="0" u="sng" strike="noStrike" kern="1200" cap="none" spc="-30" normalizeH="0" baseline="0" noProof="0" dirty="0">
              <a:ln>
                <a:noFill/>
              </a:ln>
              <a:solidFill>
                <a:srgbClr val="5D8298"/>
              </a:solidFill>
              <a:effectLst/>
              <a:uLnTx/>
              <a:uFillTx/>
              <a:latin typeface="Arial" panose="020B0604020202020204" pitchFamily="34" charset="0"/>
              <a:ea typeface="Calibri" charset="0"/>
              <a:cs typeface="Arial" panose="020B0604020202020204" pitchFamily="34" charset="0"/>
            </a:endParaRPr>
          </a:p>
        </p:txBody>
      </p:sp>
      <p:sp>
        <p:nvSpPr>
          <p:cNvPr id="35" name="Titre 1">
            <a:extLst>
              <a:ext uri="{FF2B5EF4-FFF2-40B4-BE49-F238E27FC236}">
                <a16:creationId xmlns:a16="http://schemas.microsoft.com/office/drawing/2014/main" id="{A0C21822-41B9-CA49-B06D-38EC2CB48436}"/>
              </a:ext>
            </a:extLst>
          </p:cNvPr>
          <p:cNvSpPr txBox="1">
            <a:spLocks/>
          </p:cNvSpPr>
          <p:nvPr userDrawn="1"/>
        </p:nvSpPr>
        <p:spPr>
          <a:xfrm>
            <a:off x="348739" y="1556792"/>
            <a:ext cx="4797678" cy="1030504"/>
          </a:xfrm>
          <a:prstGeom prst="rect">
            <a:avLst/>
          </a:prstGeom>
        </p:spPr>
        <p:txBody>
          <a:bodyPr vert="horz" lIns="91440" tIns="45720" rIns="91440" bIns="45720" rtlCol="0" anchor="t">
            <a:normAutofit fontScale="92500" lnSpcReduction="10000"/>
          </a:bodyPr>
          <a:lstStyle>
            <a:lvl1pPr>
              <a:defRPr sz="2800" b="1" i="0">
                <a:latin typeface="PT Sans Caption"/>
                <a:cs typeface="PT Sans Caption"/>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fr-FR" sz="1800" b="0" i="0" u="none" strike="noStrike" kern="1200" cap="none" spc="-30" normalizeH="0" baseline="0" noProof="0" dirty="0">
                <a:ln>
                  <a:noFill/>
                </a:ln>
                <a:solidFill>
                  <a:srgbClr val="5D8298"/>
                </a:solidFill>
                <a:effectLst/>
                <a:uLnTx/>
                <a:uFillTx/>
                <a:latin typeface="Arial" panose="020B0604020202020204" pitchFamily="34" charset="0"/>
                <a:ea typeface="Calibri" charset="0"/>
                <a:cs typeface="Arial" panose="020B0604020202020204" pitchFamily="34" charset="0"/>
              </a:rPr>
              <a:t>GU CONNECT</a:t>
            </a:r>
          </a:p>
          <a:p>
            <a:pPr marL="0" marR="0" lvl="0" indent="0" algn="l" defTabSz="457200" rtl="0" eaLnBrk="1" fontAlgn="auto" latinLnBrk="0" hangingPunct="1">
              <a:lnSpc>
                <a:spcPct val="100000"/>
              </a:lnSpc>
              <a:spcBef>
                <a:spcPct val="0"/>
              </a:spcBef>
              <a:spcAft>
                <a:spcPts val="0"/>
              </a:spcAft>
              <a:buClrTx/>
              <a:buSzTx/>
              <a:buFontTx/>
              <a:buNone/>
              <a:tabLst/>
              <a:defRPr/>
            </a:pPr>
            <a:r>
              <a:rPr kumimoji="0" lang="fr-FR" sz="1800" b="0" i="0" u="none" strike="noStrike" kern="1200" cap="none" spc="-30" normalizeH="0" baseline="0" noProof="0" dirty="0" err="1">
                <a:ln>
                  <a:noFill/>
                </a:ln>
                <a:solidFill>
                  <a:srgbClr val="5D8298"/>
                </a:solidFill>
                <a:effectLst/>
                <a:uLnTx/>
                <a:uFillTx/>
                <a:latin typeface="Arial" panose="020B0604020202020204" pitchFamily="34" charset="0"/>
                <a:ea typeface="Calibri" charset="0"/>
                <a:cs typeface="Arial" panose="020B0604020202020204" pitchFamily="34" charset="0"/>
              </a:rPr>
              <a:t>Bodenackerstrasse</a:t>
            </a:r>
            <a:r>
              <a:rPr kumimoji="0" lang="fr-FR" sz="1800" b="0" i="0" u="none" strike="noStrike" kern="1200" cap="none" spc="-30" normalizeH="0" baseline="0" noProof="0" dirty="0">
                <a:ln>
                  <a:noFill/>
                </a:ln>
                <a:solidFill>
                  <a:srgbClr val="5D8298"/>
                </a:solidFill>
                <a:effectLst/>
                <a:uLnTx/>
                <a:uFillTx/>
                <a:latin typeface="Arial" panose="020B0604020202020204" pitchFamily="34" charset="0"/>
                <a:ea typeface="Calibri" charset="0"/>
                <a:cs typeface="Arial" panose="020B0604020202020204" pitchFamily="34" charset="0"/>
              </a:rPr>
              <a:t> 17</a:t>
            </a:r>
          </a:p>
          <a:p>
            <a:pPr marL="0" marR="0" lvl="0" indent="0" algn="l" defTabSz="457200" rtl="0" eaLnBrk="1" fontAlgn="auto" latinLnBrk="0" hangingPunct="1">
              <a:lnSpc>
                <a:spcPct val="100000"/>
              </a:lnSpc>
              <a:spcBef>
                <a:spcPct val="0"/>
              </a:spcBef>
              <a:spcAft>
                <a:spcPts val="0"/>
              </a:spcAft>
              <a:buClrTx/>
              <a:buSzTx/>
              <a:buFontTx/>
              <a:buNone/>
              <a:tabLst/>
              <a:defRPr/>
            </a:pPr>
            <a:r>
              <a:rPr kumimoji="0" lang="fr-FR" sz="1800" b="0" i="0" u="none" strike="noStrike" kern="1200" cap="none" spc="-30" normalizeH="0" baseline="0" noProof="0" dirty="0">
                <a:ln>
                  <a:noFill/>
                </a:ln>
                <a:solidFill>
                  <a:srgbClr val="5D8298"/>
                </a:solidFill>
                <a:effectLst/>
                <a:uLnTx/>
                <a:uFillTx/>
                <a:latin typeface="Arial" panose="020B0604020202020204" pitchFamily="34" charset="0"/>
                <a:ea typeface="Calibri" charset="0"/>
                <a:cs typeface="Arial" panose="020B0604020202020204" pitchFamily="34" charset="0"/>
              </a:rPr>
              <a:t>4103 Bottmingen </a:t>
            </a:r>
          </a:p>
          <a:p>
            <a:pPr marL="0" marR="0" lvl="0" indent="0" algn="l" defTabSz="457200" rtl="0" eaLnBrk="1" fontAlgn="auto" latinLnBrk="0" hangingPunct="1">
              <a:lnSpc>
                <a:spcPct val="100000"/>
              </a:lnSpc>
              <a:spcBef>
                <a:spcPct val="0"/>
              </a:spcBef>
              <a:spcAft>
                <a:spcPts val="0"/>
              </a:spcAft>
              <a:buClrTx/>
              <a:buSzTx/>
              <a:buFontTx/>
              <a:buNone/>
              <a:tabLst/>
              <a:defRPr/>
            </a:pPr>
            <a:r>
              <a:rPr kumimoji="0" lang="fr-FR" sz="1800" b="0" i="0" u="none" strike="noStrike" kern="1200" cap="none" spc="-30" normalizeH="0" baseline="0" noProof="0" dirty="0">
                <a:ln>
                  <a:noFill/>
                </a:ln>
                <a:solidFill>
                  <a:srgbClr val="5D8298"/>
                </a:solidFill>
                <a:effectLst/>
                <a:uLnTx/>
                <a:uFillTx/>
                <a:latin typeface="Arial" panose="020B0604020202020204" pitchFamily="34" charset="0"/>
                <a:ea typeface="Calibri" charset="0"/>
                <a:cs typeface="Arial" panose="020B0604020202020204" pitchFamily="34" charset="0"/>
              </a:rPr>
              <a:t>SWITZERLAND</a:t>
            </a:r>
          </a:p>
        </p:txBody>
      </p:sp>
      <p:sp>
        <p:nvSpPr>
          <p:cNvPr id="37" name="Titre 1">
            <a:extLst>
              <a:ext uri="{FF2B5EF4-FFF2-40B4-BE49-F238E27FC236}">
                <a16:creationId xmlns:a16="http://schemas.microsoft.com/office/drawing/2014/main" id="{7238A4CF-B8D0-844F-9DEF-25CDF8B224F6}"/>
              </a:ext>
            </a:extLst>
          </p:cNvPr>
          <p:cNvSpPr txBox="1">
            <a:spLocks/>
          </p:cNvSpPr>
          <p:nvPr userDrawn="1"/>
        </p:nvSpPr>
        <p:spPr>
          <a:xfrm>
            <a:off x="323528" y="2628273"/>
            <a:ext cx="4536504" cy="709423"/>
          </a:xfrm>
          <a:prstGeom prst="rect">
            <a:avLst/>
          </a:prstGeom>
        </p:spPr>
        <p:txBody>
          <a:bodyPr vert="horz" lIns="91440" tIns="45720" rIns="91440" bIns="45720" rtlCol="0" anchor="t">
            <a:normAutofit/>
          </a:bodyPr>
          <a:lstStyle>
            <a:lvl1pPr>
              <a:defRPr sz="2800" b="1" i="0">
                <a:latin typeface="PT Sans Caption"/>
                <a:cs typeface="PT Sans Caption"/>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lang="en-GB" sz="1400" b="1" spc="-30" baseline="0" noProof="0" dirty="0" err="1">
                <a:solidFill>
                  <a:schemeClr val="accent1"/>
                </a:solidFill>
                <a:latin typeface="Arial" panose="020B0604020202020204" pitchFamily="34" charset="0"/>
                <a:ea typeface="Calibri" charset="0"/>
                <a:cs typeface="Arial" panose="020B0604020202020204" pitchFamily="34" charset="0"/>
              </a:rPr>
              <a:t>Dr.</a:t>
            </a:r>
            <a:r>
              <a:rPr lang="en-GB" sz="1400" b="1" spc="-30" baseline="0" noProof="0" dirty="0">
                <a:solidFill>
                  <a:schemeClr val="accent1"/>
                </a:solidFill>
                <a:latin typeface="Arial" panose="020B0604020202020204" pitchFamily="34" charset="0"/>
                <a:ea typeface="Calibri" charset="0"/>
                <a:cs typeface="Arial" panose="020B0604020202020204" pitchFamily="34" charset="0"/>
              </a:rPr>
              <a:t> </a:t>
            </a:r>
            <a:r>
              <a:rPr lang="en-GB" sz="1400" b="1" spc="-30" baseline="0" noProof="0" dirty="0" err="1">
                <a:solidFill>
                  <a:schemeClr val="accent1"/>
                </a:solidFill>
                <a:latin typeface="Arial" panose="020B0604020202020204" pitchFamily="34" charset="0"/>
                <a:ea typeface="Calibri" charset="0"/>
                <a:cs typeface="Arial" panose="020B0604020202020204" pitchFamily="34" charset="0"/>
              </a:rPr>
              <a:t>Froukje</a:t>
            </a:r>
            <a:r>
              <a:rPr lang="en-GB" sz="1400" b="1" spc="-30" baseline="0" noProof="0" dirty="0">
                <a:solidFill>
                  <a:schemeClr val="accent1"/>
                </a:solidFill>
                <a:latin typeface="Arial" panose="020B0604020202020204" pitchFamily="34" charset="0"/>
                <a:ea typeface="Calibri" charset="0"/>
                <a:cs typeface="Arial" panose="020B0604020202020204" pitchFamily="34" charset="0"/>
              </a:rPr>
              <a:t> </a:t>
            </a:r>
            <a:r>
              <a:rPr lang="en-GB" sz="1400" b="1" spc="-30" baseline="0" noProof="0" dirty="0" err="1">
                <a:solidFill>
                  <a:schemeClr val="accent1"/>
                </a:solidFill>
                <a:latin typeface="Arial" panose="020B0604020202020204" pitchFamily="34" charset="0"/>
                <a:ea typeface="Calibri" charset="0"/>
                <a:cs typeface="Arial" panose="020B0604020202020204" pitchFamily="34" charset="0"/>
              </a:rPr>
              <a:t>Sosef</a:t>
            </a:r>
            <a:r>
              <a:rPr lang="en-GB" sz="1400" b="1" spc="-30" baseline="0" noProof="0" dirty="0">
                <a:solidFill>
                  <a:schemeClr val="accent1"/>
                </a:solidFill>
                <a:latin typeface="Arial" panose="020B0604020202020204" pitchFamily="34" charset="0"/>
                <a:ea typeface="Calibri" charset="0"/>
                <a:cs typeface="Arial" panose="020B0604020202020204" pitchFamily="34" charset="0"/>
              </a:rPr>
              <a:t> </a:t>
            </a:r>
            <a:r>
              <a:rPr lang="en-GB" sz="1100" b="1" spc="-30" baseline="0" noProof="0" dirty="0">
                <a:solidFill>
                  <a:schemeClr val="accent1"/>
                </a:solidFill>
                <a:latin typeface="Arial" panose="020B0604020202020204" pitchFamily="34" charset="0"/>
                <a:ea typeface="Calibri" charset="0"/>
                <a:cs typeface="Arial" panose="020B0604020202020204" pitchFamily="34" charset="0"/>
              </a:rPr>
              <a:t>MD</a:t>
            </a:r>
            <a:endParaRPr kumimoji="0" lang="en-GB" sz="1100" b="0" i="0" u="sng" strike="noStrike" kern="1200" cap="none" spc="-30" normalizeH="0" baseline="0" noProof="0" dirty="0">
              <a:ln>
                <a:noFill/>
              </a:ln>
              <a:solidFill>
                <a:schemeClr val="accent1"/>
              </a:solidFill>
              <a:effectLst/>
              <a:uLnTx/>
              <a:uFillTx/>
              <a:latin typeface="Arial" panose="020B0604020202020204" pitchFamily="34" charset="0"/>
              <a:ea typeface="Calibri" charset="0"/>
              <a:cs typeface="Arial" panose="020B0604020202020204" pitchFamily="34" charset="0"/>
            </a:endParaRPr>
          </a:p>
        </p:txBody>
      </p:sp>
      <p:sp>
        <p:nvSpPr>
          <p:cNvPr id="38" name="Titre 1">
            <a:extLst>
              <a:ext uri="{FF2B5EF4-FFF2-40B4-BE49-F238E27FC236}">
                <a16:creationId xmlns:a16="http://schemas.microsoft.com/office/drawing/2014/main" id="{845B4609-3133-6145-B894-54903F34A6B6}"/>
              </a:ext>
            </a:extLst>
          </p:cNvPr>
          <p:cNvSpPr txBox="1">
            <a:spLocks/>
          </p:cNvSpPr>
          <p:nvPr userDrawn="1"/>
        </p:nvSpPr>
        <p:spPr>
          <a:xfrm>
            <a:off x="787828" y="3114282"/>
            <a:ext cx="4536504" cy="382407"/>
          </a:xfrm>
          <a:prstGeom prst="rect">
            <a:avLst/>
          </a:prstGeom>
        </p:spPr>
        <p:txBody>
          <a:bodyPr vert="horz" lIns="91440" tIns="45720" rIns="91440" bIns="45720" rtlCol="0" anchor="t">
            <a:normAutofit/>
          </a:bodyPr>
          <a:lstStyle>
            <a:lvl1pPr>
              <a:defRPr sz="2800" b="1" i="0">
                <a:latin typeface="PT Sans Caption"/>
                <a:cs typeface="PT Sans Caption"/>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lang="en-GB" sz="1400" b="0" spc="-30" baseline="0" noProof="0" dirty="0">
                <a:solidFill>
                  <a:srgbClr val="5D8298"/>
                </a:solidFill>
                <a:latin typeface="Arial" panose="020B0604020202020204" pitchFamily="34" charset="0"/>
                <a:ea typeface="Calibri" charset="0"/>
                <a:cs typeface="Arial" panose="020B0604020202020204" pitchFamily="34" charset="0"/>
              </a:rPr>
              <a:t>+31 6 2324 3636</a:t>
            </a:r>
            <a:endParaRPr kumimoji="0" lang="en-GB" sz="1400" b="0" i="0" u="sng" strike="noStrike" kern="1200" cap="none" spc="-30" normalizeH="0" baseline="0" noProof="0" dirty="0">
              <a:ln>
                <a:noFill/>
              </a:ln>
              <a:solidFill>
                <a:srgbClr val="5D8298"/>
              </a:solidFill>
              <a:effectLst/>
              <a:uLnTx/>
              <a:uFillTx/>
              <a:latin typeface="Arial" panose="020B0604020202020204" pitchFamily="34" charset="0"/>
              <a:ea typeface="Calibri" charset="0"/>
              <a:cs typeface="Arial" panose="020B0604020202020204" pitchFamily="34" charset="0"/>
            </a:endParaRPr>
          </a:p>
        </p:txBody>
      </p:sp>
      <p:grpSp>
        <p:nvGrpSpPr>
          <p:cNvPr id="39" name="Group 38">
            <a:extLst>
              <a:ext uri="{FF2B5EF4-FFF2-40B4-BE49-F238E27FC236}">
                <a16:creationId xmlns:a16="http://schemas.microsoft.com/office/drawing/2014/main" id="{E48C88F5-BADD-6544-9BE2-3DE731661BDB}"/>
              </a:ext>
            </a:extLst>
          </p:cNvPr>
          <p:cNvGrpSpPr/>
          <p:nvPr userDrawn="1"/>
        </p:nvGrpSpPr>
        <p:grpSpPr>
          <a:xfrm>
            <a:off x="418902" y="3063588"/>
            <a:ext cx="356400" cy="356400"/>
            <a:chOff x="761970" y="3386221"/>
            <a:chExt cx="356400" cy="356400"/>
          </a:xfrm>
        </p:grpSpPr>
        <p:sp>
          <p:nvSpPr>
            <p:cNvPr id="40" name="Oval 39">
              <a:extLst>
                <a:ext uri="{FF2B5EF4-FFF2-40B4-BE49-F238E27FC236}">
                  <a16:creationId xmlns:a16="http://schemas.microsoft.com/office/drawing/2014/main" id="{FE9B20A3-5A45-944C-9336-BE3E37336B56}"/>
                </a:ext>
              </a:extLst>
            </p:cNvPr>
            <p:cNvSpPr/>
            <p:nvPr userDrawn="1"/>
          </p:nvSpPr>
          <p:spPr>
            <a:xfrm>
              <a:off x="761970" y="3386221"/>
              <a:ext cx="356400" cy="356400"/>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spc="-30" baseline="0">
                <a:latin typeface="Arial" panose="020B0604020202020204" pitchFamily="34" charset="0"/>
                <a:cs typeface="Arial" panose="020B0604020202020204" pitchFamily="34" charset="0"/>
              </a:endParaRPr>
            </a:p>
          </p:txBody>
        </p:sp>
        <p:pic>
          <p:nvPicPr>
            <p:cNvPr id="41" name="Graphic 40" descr="Speaker Phone">
              <a:extLst>
                <a:ext uri="{FF2B5EF4-FFF2-40B4-BE49-F238E27FC236}">
                  <a16:creationId xmlns:a16="http://schemas.microsoft.com/office/drawing/2014/main" id="{06B8A188-B275-1749-B220-6BFC84E14DDB}"/>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83725" y="3406712"/>
              <a:ext cx="310320" cy="310320"/>
            </a:xfrm>
            <a:prstGeom prst="rect">
              <a:avLst/>
            </a:prstGeom>
          </p:spPr>
        </p:pic>
      </p:grpSp>
      <p:sp>
        <p:nvSpPr>
          <p:cNvPr id="42" name="Oval 41">
            <a:extLst>
              <a:ext uri="{FF2B5EF4-FFF2-40B4-BE49-F238E27FC236}">
                <a16:creationId xmlns:a16="http://schemas.microsoft.com/office/drawing/2014/main" id="{D6C6D3B7-EFD6-4F4E-8BF7-846A4E2ED40F}"/>
              </a:ext>
            </a:extLst>
          </p:cNvPr>
          <p:cNvSpPr/>
          <p:nvPr userDrawn="1"/>
        </p:nvSpPr>
        <p:spPr>
          <a:xfrm>
            <a:off x="417732" y="3496009"/>
            <a:ext cx="356400" cy="356400"/>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spc="-30" baseline="0">
              <a:latin typeface="Arial" panose="020B0604020202020204" pitchFamily="34" charset="0"/>
              <a:cs typeface="Arial" panose="020B0604020202020204" pitchFamily="34" charset="0"/>
            </a:endParaRPr>
          </a:p>
        </p:txBody>
      </p:sp>
      <p:pic>
        <p:nvPicPr>
          <p:cNvPr id="43" name="Graphic 42" descr="Envelope">
            <a:extLst>
              <a:ext uri="{FF2B5EF4-FFF2-40B4-BE49-F238E27FC236}">
                <a16:creationId xmlns:a16="http://schemas.microsoft.com/office/drawing/2014/main" id="{203BF032-9D76-8446-90A2-81167A6F9E2B}"/>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475066" y="3552712"/>
            <a:ext cx="239704" cy="239704"/>
          </a:xfrm>
          <a:prstGeom prst="rect">
            <a:avLst/>
          </a:prstGeom>
        </p:spPr>
      </p:pic>
      <p:grpSp>
        <p:nvGrpSpPr>
          <p:cNvPr id="44" name="Group 43">
            <a:extLst>
              <a:ext uri="{FF2B5EF4-FFF2-40B4-BE49-F238E27FC236}">
                <a16:creationId xmlns:a16="http://schemas.microsoft.com/office/drawing/2014/main" id="{F688AFCF-7F8E-FB44-9041-B6F892F9DED9}"/>
              </a:ext>
            </a:extLst>
          </p:cNvPr>
          <p:cNvGrpSpPr/>
          <p:nvPr userDrawn="1"/>
        </p:nvGrpSpPr>
        <p:grpSpPr>
          <a:xfrm>
            <a:off x="423995" y="4414481"/>
            <a:ext cx="356400" cy="356400"/>
            <a:chOff x="761970" y="3386221"/>
            <a:chExt cx="356400" cy="356400"/>
          </a:xfrm>
        </p:grpSpPr>
        <p:sp>
          <p:nvSpPr>
            <p:cNvPr id="45" name="Oval 44">
              <a:extLst>
                <a:ext uri="{FF2B5EF4-FFF2-40B4-BE49-F238E27FC236}">
                  <a16:creationId xmlns:a16="http://schemas.microsoft.com/office/drawing/2014/main" id="{C64BC49A-DF7C-7A4A-9FC5-6671D04F56EE}"/>
                </a:ext>
              </a:extLst>
            </p:cNvPr>
            <p:cNvSpPr/>
            <p:nvPr userDrawn="1"/>
          </p:nvSpPr>
          <p:spPr>
            <a:xfrm>
              <a:off x="761970" y="3386221"/>
              <a:ext cx="356400" cy="356400"/>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spc="-30" baseline="0">
                <a:latin typeface="Arial" panose="020B0604020202020204" pitchFamily="34" charset="0"/>
                <a:cs typeface="Arial" panose="020B0604020202020204" pitchFamily="34" charset="0"/>
              </a:endParaRPr>
            </a:p>
          </p:txBody>
        </p:sp>
        <p:pic>
          <p:nvPicPr>
            <p:cNvPr id="46" name="Graphic 45" descr="Speaker Phone">
              <a:extLst>
                <a:ext uri="{FF2B5EF4-FFF2-40B4-BE49-F238E27FC236}">
                  <a16:creationId xmlns:a16="http://schemas.microsoft.com/office/drawing/2014/main" id="{09189DD2-B0C0-D841-85CC-7369BEA6FF0F}"/>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83725" y="3406712"/>
              <a:ext cx="310320" cy="310320"/>
            </a:xfrm>
            <a:prstGeom prst="rect">
              <a:avLst/>
            </a:prstGeom>
          </p:spPr>
        </p:pic>
      </p:grpSp>
      <p:sp>
        <p:nvSpPr>
          <p:cNvPr id="47" name="Oval 46">
            <a:extLst>
              <a:ext uri="{FF2B5EF4-FFF2-40B4-BE49-F238E27FC236}">
                <a16:creationId xmlns:a16="http://schemas.microsoft.com/office/drawing/2014/main" id="{1AAE6246-96AE-DC49-8DE7-D838CD625CFC}"/>
              </a:ext>
            </a:extLst>
          </p:cNvPr>
          <p:cNvSpPr/>
          <p:nvPr userDrawn="1"/>
        </p:nvSpPr>
        <p:spPr>
          <a:xfrm>
            <a:off x="422825" y="4846902"/>
            <a:ext cx="356400" cy="356400"/>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spc="-30" baseline="0">
              <a:latin typeface="Arial" panose="020B0604020202020204" pitchFamily="34" charset="0"/>
              <a:cs typeface="Arial" panose="020B0604020202020204" pitchFamily="34" charset="0"/>
            </a:endParaRPr>
          </a:p>
        </p:txBody>
      </p:sp>
      <p:pic>
        <p:nvPicPr>
          <p:cNvPr id="48" name="Graphic 47" descr="Envelope">
            <a:extLst>
              <a:ext uri="{FF2B5EF4-FFF2-40B4-BE49-F238E27FC236}">
                <a16:creationId xmlns:a16="http://schemas.microsoft.com/office/drawing/2014/main" id="{55462033-D5C5-2249-9B36-25F0C401F36C}"/>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482343" y="4902641"/>
            <a:ext cx="239704" cy="239704"/>
          </a:xfrm>
          <a:prstGeom prst="rect">
            <a:avLst/>
          </a:prstGeom>
        </p:spPr>
      </p:pic>
      <p:sp>
        <p:nvSpPr>
          <p:cNvPr id="49" name="Titre 1">
            <a:extLst>
              <a:ext uri="{FF2B5EF4-FFF2-40B4-BE49-F238E27FC236}">
                <a16:creationId xmlns:a16="http://schemas.microsoft.com/office/drawing/2014/main" id="{E8583C5A-FD0A-BD46-BBC5-BD13714A25BB}"/>
              </a:ext>
            </a:extLst>
          </p:cNvPr>
          <p:cNvSpPr txBox="1">
            <a:spLocks/>
          </p:cNvSpPr>
          <p:nvPr userDrawn="1"/>
        </p:nvSpPr>
        <p:spPr>
          <a:xfrm>
            <a:off x="787828" y="4885348"/>
            <a:ext cx="4536504" cy="382407"/>
          </a:xfrm>
          <a:prstGeom prst="rect">
            <a:avLst/>
          </a:prstGeom>
        </p:spPr>
        <p:txBody>
          <a:bodyPr vert="horz" lIns="91440" tIns="45720" rIns="91440" bIns="45720" rtlCol="0" anchor="t">
            <a:normAutofit/>
          </a:bodyPr>
          <a:lstStyle>
            <a:lvl1pPr>
              <a:defRPr sz="2800" b="1" i="0">
                <a:latin typeface="PT Sans Caption"/>
                <a:cs typeface="PT Sans Caption"/>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lang="en-GB" sz="1400" b="0" spc="-30" baseline="0" noProof="0" dirty="0">
                <a:solidFill>
                  <a:srgbClr val="5D8298"/>
                </a:solidFill>
                <a:latin typeface="Arial" panose="020B0604020202020204" pitchFamily="34" charset="0"/>
                <a:ea typeface="Calibri" charset="0"/>
                <a:cs typeface="Arial" panose="020B0604020202020204" pitchFamily="34" charset="0"/>
              </a:rPr>
              <a:t>antoine.lacombe@cor2ed.com</a:t>
            </a:r>
            <a:endParaRPr kumimoji="0" lang="en-GB" sz="1400" b="0" i="0" u="sng" strike="noStrike" kern="1200" cap="none" spc="-30" normalizeH="0" baseline="0" noProof="0" dirty="0">
              <a:ln>
                <a:noFill/>
              </a:ln>
              <a:solidFill>
                <a:srgbClr val="5D8298"/>
              </a:solidFill>
              <a:effectLst/>
              <a:uLnTx/>
              <a:uFillTx/>
              <a:latin typeface="Arial" panose="020B0604020202020204" pitchFamily="34" charset="0"/>
              <a:ea typeface="Calibri" charset="0"/>
              <a:cs typeface="Arial" panose="020B0604020202020204" pitchFamily="34" charset="0"/>
            </a:endParaRPr>
          </a:p>
        </p:txBody>
      </p:sp>
      <p:sp>
        <p:nvSpPr>
          <p:cNvPr id="50" name="Titre 1">
            <a:extLst>
              <a:ext uri="{FF2B5EF4-FFF2-40B4-BE49-F238E27FC236}">
                <a16:creationId xmlns:a16="http://schemas.microsoft.com/office/drawing/2014/main" id="{CFC48485-78A5-8A42-80FC-22461B1B7983}"/>
              </a:ext>
            </a:extLst>
          </p:cNvPr>
          <p:cNvSpPr txBox="1">
            <a:spLocks/>
          </p:cNvSpPr>
          <p:nvPr userDrawn="1"/>
        </p:nvSpPr>
        <p:spPr>
          <a:xfrm>
            <a:off x="787828" y="3557513"/>
            <a:ext cx="4536504" cy="382407"/>
          </a:xfrm>
          <a:prstGeom prst="rect">
            <a:avLst/>
          </a:prstGeom>
        </p:spPr>
        <p:txBody>
          <a:bodyPr vert="horz" lIns="91440" tIns="45720" rIns="91440" bIns="45720" rtlCol="0" anchor="t">
            <a:normAutofit/>
          </a:bodyPr>
          <a:lstStyle>
            <a:lvl1pPr>
              <a:defRPr sz="2800" b="1" i="0">
                <a:latin typeface="PT Sans Caption"/>
                <a:cs typeface="PT Sans Caption"/>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lang="en-GB" sz="1400" b="0" spc="-30" baseline="0" noProof="0" dirty="0">
                <a:solidFill>
                  <a:srgbClr val="5D8298"/>
                </a:solidFill>
                <a:latin typeface="Arial" panose="020B0604020202020204" pitchFamily="34" charset="0"/>
                <a:ea typeface="Calibri" charset="0"/>
                <a:cs typeface="Arial" panose="020B0604020202020204" pitchFamily="34" charset="0"/>
              </a:rPr>
              <a:t>froukje.sosef@cor2ed.com</a:t>
            </a:r>
            <a:endParaRPr kumimoji="0" lang="en-GB" sz="1400" b="0" i="0" u="sng" strike="noStrike" kern="1200" cap="none" spc="-30" normalizeH="0" baseline="0" noProof="0" dirty="0">
              <a:ln>
                <a:noFill/>
              </a:ln>
              <a:solidFill>
                <a:srgbClr val="5D8298"/>
              </a:solidFill>
              <a:effectLst/>
              <a:uLnTx/>
              <a:uFillTx/>
              <a:latin typeface="Arial" panose="020B0604020202020204" pitchFamily="34" charset="0"/>
              <a:ea typeface="Calibri" charset="0"/>
              <a:cs typeface="Arial" panose="020B0604020202020204" pitchFamily="34" charset="0"/>
            </a:endParaRPr>
          </a:p>
        </p:txBody>
      </p:sp>
      <p:sp>
        <p:nvSpPr>
          <p:cNvPr id="52" name="Rounded Rectangle 51">
            <a:extLst>
              <a:ext uri="{FF2B5EF4-FFF2-40B4-BE49-F238E27FC236}">
                <a16:creationId xmlns:a16="http://schemas.microsoft.com/office/drawing/2014/main" id="{6DCF7B01-6C44-C043-BFD8-FFEF8F4FFBF8}"/>
              </a:ext>
            </a:extLst>
          </p:cNvPr>
          <p:cNvSpPr/>
          <p:nvPr userDrawn="1"/>
        </p:nvSpPr>
        <p:spPr>
          <a:xfrm>
            <a:off x="418160" y="5510895"/>
            <a:ext cx="369911" cy="369769"/>
          </a:xfrm>
          <a:prstGeom prst="roundRect">
            <a:avLst>
              <a:gd name="adj" fmla="val 11151"/>
            </a:avLst>
          </a:prstGeom>
          <a:solidFill>
            <a:schemeClr val="accent1"/>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pc="-30" baseline="0">
              <a:latin typeface="Arial" panose="020B0604020202020204" pitchFamily="34" charset="0"/>
              <a:cs typeface="Arial" panose="020B0604020202020204" pitchFamily="34" charset="0"/>
            </a:endParaRPr>
          </a:p>
        </p:txBody>
      </p:sp>
      <p:sp>
        <p:nvSpPr>
          <p:cNvPr id="53" name="Rounded Rectangle 52">
            <a:extLst>
              <a:ext uri="{FF2B5EF4-FFF2-40B4-BE49-F238E27FC236}">
                <a16:creationId xmlns:a16="http://schemas.microsoft.com/office/drawing/2014/main" id="{17C634CE-E48A-2A4D-AB27-2406D835CDEF}"/>
              </a:ext>
            </a:extLst>
          </p:cNvPr>
          <p:cNvSpPr/>
          <p:nvPr userDrawn="1"/>
        </p:nvSpPr>
        <p:spPr>
          <a:xfrm>
            <a:off x="3400127" y="6036410"/>
            <a:ext cx="369911" cy="369769"/>
          </a:xfrm>
          <a:prstGeom prst="roundRect">
            <a:avLst>
              <a:gd name="adj" fmla="val 11151"/>
            </a:avLst>
          </a:prstGeom>
          <a:solidFill>
            <a:schemeClr val="accent1"/>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pc="-30" baseline="0">
              <a:latin typeface="Arial" panose="020B0604020202020204" pitchFamily="34" charset="0"/>
              <a:cs typeface="Arial" panose="020B0604020202020204" pitchFamily="34" charset="0"/>
            </a:endParaRPr>
          </a:p>
        </p:txBody>
      </p:sp>
      <p:sp>
        <p:nvSpPr>
          <p:cNvPr id="54" name="TextBox 53">
            <a:extLst>
              <a:ext uri="{FF2B5EF4-FFF2-40B4-BE49-F238E27FC236}">
                <a16:creationId xmlns:a16="http://schemas.microsoft.com/office/drawing/2014/main" id="{11545D23-3443-4B4E-B16A-53F679FD88AC}"/>
              </a:ext>
            </a:extLst>
          </p:cNvPr>
          <p:cNvSpPr txBox="1"/>
          <p:nvPr userDrawn="1"/>
        </p:nvSpPr>
        <p:spPr>
          <a:xfrm>
            <a:off x="787049" y="5497848"/>
            <a:ext cx="2634939" cy="424732"/>
          </a:xfrm>
          <a:prstGeom prst="rect">
            <a:avLst/>
          </a:prstGeom>
          <a:noFill/>
        </p:spPr>
        <p:txBody>
          <a:bodyPr wrap="square" rtlCol="0">
            <a:spAutoFit/>
          </a:bodyPr>
          <a:lstStyle/>
          <a:p>
            <a:pPr>
              <a:lnSpc>
                <a:spcPct val="90000"/>
              </a:lnSpc>
            </a:pPr>
            <a:r>
              <a:rPr lang="en-GB" sz="1000" b="1" spc="-30" baseline="0" dirty="0">
                <a:solidFill>
                  <a:schemeClr val="tx2"/>
                </a:solidFill>
                <a:latin typeface="Arial" panose="020B0604020202020204" pitchFamily="34" charset="0"/>
                <a:ea typeface="Aileron" charset="0"/>
                <a:cs typeface="Arial" panose="020B0604020202020204" pitchFamily="34" charset="0"/>
              </a:rPr>
              <a:t>Connect on</a:t>
            </a:r>
          </a:p>
          <a:p>
            <a:pPr marL="0" marR="0" indent="0" algn="l" defTabSz="457200" rtl="0" eaLnBrk="1" fontAlgn="auto" latinLnBrk="0" hangingPunct="1">
              <a:lnSpc>
                <a:spcPct val="90000"/>
              </a:lnSpc>
              <a:spcBef>
                <a:spcPts val="0"/>
              </a:spcBef>
              <a:spcAft>
                <a:spcPts val="0"/>
              </a:spcAft>
              <a:buClrTx/>
              <a:buSzTx/>
              <a:buFontTx/>
              <a:buNone/>
              <a:tabLst/>
              <a:defRPr/>
            </a:pPr>
            <a:r>
              <a:rPr lang="en-GB" sz="1400" spc="-30" baseline="0" dirty="0">
                <a:solidFill>
                  <a:schemeClr val="tx2"/>
                </a:solidFill>
                <a:latin typeface="Arial" panose="020B0604020202020204" pitchFamily="34" charset="0"/>
                <a:ea typeface="Aileron" charset="0"/>
                <a:cs typeface="Arial" panose="020B0604020202020204" pitchFamily="34" charset="0"/>
              </a:rPr>
              <a:t>LinkedIn @GU CONNECT</a:t>
            </a:r>
          </a:p>
        </p:txBody>
      </p:sp>
      <p:sp>
        <p:nvSpPr>
          <p:cNvPr id="55" name="TextBox 54">
            <a:extLst>
              <a:ext uri="{FF2B5EF4-FFF2-40B4-BE49-F238E27FC236}">
                <a16:creationId xmlns:a16="http://schemas.microsoft.com/office/drawing/2014/main" id="{B8BF9290-E004-3540-868B-E4C5A9318280}"/>
              </a:ext>
            </a:extLst>
          </p:cNvPr>
          <p:cNvSpPr txBox="1"/>
          <p:nvPr userDrawn="1"/>
        </p:nvSpPr>
        <p:spPr>
          <a:xfrm>
            <a:off x="3821101" y="5497848"/>
            <a:ext cx="2634939" cy="431657"/>
          </a:xfrm>
          <a:prstGeom prst="rect">
            <a:avLst/>
          </a:prstGeom>
          <a:noFill/>
        </p:spPr>
        <p:txBody>
          <a:bodyPr wrap="square" rtlCol="0">
            <a:spAutoFit/>
          </a:bodyPr>
          <a:lstStyle/>
          <a:p>
            <a:pPr>
              <a:lnSpc>
                <a:spcPct val="90000"/>
              </a:lnSpc>
            </a:pPr>
            <a:r>
              <a:rPr lang="en-GB" sz="1000" b="1" spc="-30" baseline="0" dirty="0">
                <a:solidFill>
                  <a:schemeClr val="tx2"/>
                </a:solidFill>
                <a:latin typeface="Arial" panose="020B0604020202020204" pitchFamily="34" charset="0"/>
                <a:ea typeface="Aileron" charset="0"/>
                <a:cs typeface="Arial" panose="020B0604020202020204" pitchFamily="34" charset="0"/>
              </a:rPr>
              <a:t>Watch on</a:t>
            </a:r>
          </a:p>
          <a:p>
            <a:pPr>
              <a:lnSpc>
                <a:spcPct val="90000"/>
              </a:lnSpc>
            </a:pPr>
            <a:r>
              <a:rPr lang="en-GB" sz="1400" spc="-30" baseline="0" dirty="0">
                <a:solidFill>
                  <a:schemeClr val="tx2"/>
                </a:solidFill>
                <a:latin typeface="Arial" panose="020B0604020202020204" pitchFamily="34" charset="0"/>
                <a:ea typeface="Aileron" charset="0"/>
                <a:cs typeface="Arial" panose="020B0604020202020204" pitchFamily="34" charset="0"/>
              </a:rPr>
              <a:t>Vimeo @GU CONNECT</a:t>
            </a:r>
          </a:p>
        </p:txBody>
      </p:sp>
      <p:sp>
        <p:nvSpPr>
          <p:cNvPr id="56" name="Rectangle 55">
            <a:hlinkClick r:id="rId6"/>
            <a:extLst>
              <a:ext uri="{FF2B5EF4-FFF2-40B4-BE49-F238E27FC236}">
                <a16:creationId xmlns:a16="http://schemas.microsoft.com/office/drawing/2014/main" id="{ECC34AA8-766A-EB43-8FE2-E8FB6E9C3D2A}"/>
              </a:ext>
            </a:extLst>
          </p:cNvPr>
          <p:cNvSpPr/>
          <p:nvPr userDrawn="1"/>
        </p:nvSpPr>
        <p:spPr>
          <a:xfrm>
            <a:off x="787049" y="3551583"/>
            <a:ext cx="2141681" cy="331304"/>
          </a:xfrm>
          <a:prstGeom prst="rect">
            <a:avLst/>
          </a:prstGeom>
          <a:no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spc="-30" baseline="0">
              <a:latin typeface="Arial" panose="020B0604020202020204" pitchFamily="34" charset="0"/>
              <a:cs typeface="Arial" panose="020B0604020202020204" pitchFamily="34" charset="0"/>
            </a:endParaRPr>
          </a:p>
        </p:txBody>
      </p:sp>
      <p:sp>
        <p:nvSpPr>
          <p:cNvPr id="57" name="Rectangle 56">
            <a:hlinkClick r:id="rId7"/>
            <a:extLst>
              <a:ext uri="{FF2B5EF4-FFF2-40B4-BE49-F238E27FC236}">
                <a16:creationId xmlns:a16="http://schemas.microsoft.com/office/drawing/2014/main" id="{4E7802E3-ED32-404A-8126-A4B56AFCEABE}"/>
              </a:ext>
            </a:extLst>
          </p:cNvPr>
          <p:cNvSpPr/>
          <p:nvPr userDrawn="1"/>
        </p:nvSpPr>
        <p:spPr>
          <a:xfrm>
            <a:off x="832866" y="4884954"/>
            <a:ext cx="2360908" cy="331304"/>
          </a:xfrm>
          <a:prstGeom prst="rect">
            <a:avLst/>
          </a:prstGeom>
          <a:no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spc="-30" baseline="0">
              <a:latin typeface="Arial" panose="020B0604020202020204" pitchFamily="34" charset="0"/>
              <a:cs typeface="Arial" panose="020B0604020202020204" pitchFamily="34" charset="0"/>
            </a:endParaRPr>
          </a:p>
        </p:txBody>
      </p:sp>
      <p:sp>
        <p:nvSpPr>
          <p:cNvPr id="58" name="Rectangle 57">
            <a:hlinkClick r:id="rId8"/>
            <a:extLst>
              <a:ext uri="{FF2B5EF4-FFF2-40B4-BE49-F238E27FC236}">
                <a16:creationId xmlns:a16="http://schemas.microsoft.com/office/drawing/2014/main" id="{341CA860-02BB-924D-9BBB-24243CD225F6}"/>
              </a:ext>
            </a:extLst>
          </p:cNvPr>
          <p:cNvSpPr/>
          <p:nvPr userDrawn="1"/>
        </p:nvSpPr>
        <p:spPr>
          <a:xfrm>
            <a:off x="403163" y="5500414"/>
            <a:ext cx="2224621" cy="420239"/>
          </a:xfrm>
          <a:prstGeom prst="rect">
            <a:avLst/>
          </a:prstGeom>
          <a:no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spc="-30" baseline="0" dirty="0">
              <a:latin typeface="Arial" panose="020B0604020202020204" pitchFamily="34" charset="0"/>
              <a:cs typeface="Arial" panose="020B0604020202020204" pitchFamily="34" charset="0"/>
            </a:endParaRPr>
          </a:p>
        </p:txBody>
      </p:sp>
      <p:sp>
        <p:nvSpPr>
          <p:cNvPr id="59" name="Rounded Rectangle 58">
            <a:extLst>
              <a:ext uri="{FF2B5EF4-FFF2-40B4-BE49-F238E27FC236}">
                <a16:creationId xmlns:a16="http://schemas.microsoft.com/office/drawing/2014/main" id="{44A6321E-3861-F043-A0C0-E5004BE12DEF}"/>
              </a:ext>
            </a:extLst>
          </p:cNvPr>
          <p:cNvSpPr/>
          <p:nvPr userDrawn="1"/>
        </p:nvSpPr>
        <p:spPr>
          <a:xfrm>
            <a:off x="416331" y="6033094"/>
            <a:ext cx="369911" cy="369769"/>
          </a:xfrm>
          <a:prstGeom prst="roundRect">
            <a:avLst>
              <a:gd name="adj" fmla="val 11151"/>
            </a:avLst>
          </a:prstGeom>
          <a:solidFill>
            <a:schemeClr val="accent1"/>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pc="-30" baseline="0">
              <a:latin typeface="Arial" panose="020B0604020202020204" pitchFamily="34" charset="0"/>
              <a:cs typeface="Arial" panose="020B0604020202020204" pitchFamily="34" charset="0"/>
            </a:endParaRPr>
          </a:p>
        </p:txBody>
      </p:sp>
      <p:sp>
        <p:nvSpPr>
          <p:cNvPr id="60" name="TextBox 59">
            <a:extLst>
              <a:ext uri="{FF2B5EF4-FFF2-40B4-BE49-F238E27FC236}">
                <a16:creationId xmlns:a16="http://schemas.microsoft.com/office/drawing/2014/main" id="{D588CC85-387A-AD4E-8865-A2F68822E936}"/>
              </a:ext>
            </a:extLst>
          </p:cNvPr>
          <p:cNvSpPr txBox="1"/>
          <p:nvPr userDrawn="1"/>
        </p:nvSpPr>
        <p:spPr>
          <a:xfrm>
            <a:off x="805458" y="6013567"/>
            <a:ext cx="2616530" cy="661720"/>
          </a:xfrm>
          <a:prstGeom prst="rect">
            <a:avLst/>
          </a:prstGeom>
          <a:noFill/>
          <a:ln>
            <a:noFill/>
          </a:ln>
        </p:spPr>
        <p:txBody>
          <a:bodyPr wrap="square" rtlCol="0">
            <a:spAutoFit/>
          </a:bodyPr>
          <a:lstStyle/>
          <a:p>
            <a:pPr>
              <a:lnSpc>
                <a:spcPct val="90000"/>
              </a:lnSpc>
            </a:pPr>
            <a:r>
              <a:rPr lang="en-GB" sz="1000" b="1" spc="-30" baseline="0" dirty="0">
                <a:solidFill>
                  <a:schemeClr val="tx2"/>
                </a:solidFill>
                <a:latin typeface="Arial" panose="020B0604020202020204" pitchFamily="34" charset="0"/>
                <a:ea typeface="Aileron" charset="0"/>
                <a:cs typeface="Arial" panose="020B0604020202020204" pitchFamily="34" charset="0"/>
              </a:rPr>
              <a:t>Visit us at</a:t>
            </a:r>
            <a:endParaRPr lang="en-GB" sz="1400" b="1" spc="-30" baseline="0" dirty="0">
              <a:solidFill>
                <a:schemeClr val="tx2"/>
              </a:solidFill>
              <a:latin typeface="Arial" panose="020B0604020202020204" pitchFamily="34" charset="0"/>
              <a:ea typeface="Aileron" charset="0"/>
              <a:cs typeface="Arial" panose="020B0604020202020204" pitchFamily="34" charset="0"/>
            </a:endParaRPr>
          </a:p>
          <a:p>
            <a:r>
              <a:rPr lang="en-US" sz="1400" cap="none" dirty="0">
                <a:solidFill>
                  <a:schemeClr val="tx2"/>
                </a:solidFill>
                <a:latin typeface="Arial" panose="020B0604020202020204" pitchFamily="34" charset="0"/>
                <a:ea typeface="Calibri" panose="020F0502020204030204" pitchFamily="34" charset="0"/>
                <a:cs typeface="Arial" panose="020B0604020202020204" pitchFamily="34" charset="0"/>
                <a:hlinkClick r:id="rId9">
                  <a:extLst>
                    <a:ext uri="{A12FA001-AC4F-418D-AE19-62706E023703}">
                      <ahyp:hlinkClr xmlns:ahyp="http://schemas.microsoft.com/office/drawing/2018/hyperlinkcolor" val="tx"/>
                    </a:ext>
                  </a:extLst>
                </a:hlinkClick>
              </a:rPr>
              <a:t>https://cor2ed.com/</a:t>
            </a:r>
            <a:br>
              <a:rPr lang="en-US" sz="1400" cap="none" dirty="0">
                <a:solidFill>
                  <a:schemeClr val="tx2"/>
                </a:solidFill>
                <a:latin typeface="Arial" panose="020B0604020202020204" pitchFamily="34" charset="0"/>
                <a:ea typeface="Calibri" panose="020F0502020204030204" pitchFamily="34" charset="0"/>
                <a:cs typeface="Arial" panose="020B0604020202020204" pitchFamily="34" charset="0"/>
                <a:hlinkClick r:id="rId9">
                  <a:extLst>
                    <a:ext uri="{A12FA001-AC4F-418D-AE19-62706E023703}">
                      <ahyp:hlinkClr xmlns:ahyp="http://schemas.microsoft.com/office/drawing/2018/hyperlinkcolor" val="tx"/>
                    </a:ext>
                  </a:extLst>
                </a:hlinkClick>
              </a:rPr>
            </a:br>
            <a:r>
              <a:rPr lang="en-US" sz="1400" cap="none" dirty="0">
                <a:solidFill>
                  <a:schemeClr val="tx2"/>
                </a:solidFill>
                <a:latin typeface="Arial" panose="020B0604020202020204" pitchFamily="34" charset="0"/>
                <a:ea typeface="Calibri" panose="020F0502020204030204" pitchFamily="34" charset="0"/>
                <a:cs typeface="Arial" panose="020B0604020202020204" pitchFamily="34" charset="0"/>
                <a:hlinkClick r:id="rId9">
                  <a:extLst>
                    <a:ext uri="{A12FA001-AC4F-418D-AE19-62706E023703}">
                      <ahyp:hlinkClr xmlns:ahyp="http://schemas.microsoft.com/office/drawing/2018/hyperlinkcolor" val="tx"/>
                    </a:ext>
                  </a:extLst>
                </a:hlinkClick>
              </a:rPr>
              <a:t>connects/gu-connect/</a:t>
            </a:r>
            <a:endParaRPr lang="en-GB" sz="1400" kern="1200" dirty="0">
              <a:solidFill>
                <a:schemeClr val="tx2"/>
              </a:solidFill>
              <a:effectLst/>
              <a:latin typeface="Arial" panose="020B0604020202020204" pitchFamily="34" charset="0"/>
              <a:ea typeface="+mn-ea"/>
              <a:cs typeface="Arial" panose="020B0604020202020204" pitchFamily="34" charset="0"/>
            </a:endParaRPr>
          </a:p>
        </p:txBody>
      </p:sp>
      <p:sp>
        <p:nvSpPr>
          <p:cNvPr id="61" name="Rectangle 60">
            <a:hlinkClick r:id="rId9"/>
            <a:extLst>
              <a:ext uri="{FF2B5EF4-FFF2-40B4-BE49-F238E27FC236}">
                <a16:creationId xmlns:a16="http://schemas.microsoft.com/office/drawing/2014/main" id="{0094C2BB-7685-5B42-AEF5-B7618D606169}"/>
              </a:ext>
            </a:extLst>
          </p:cNvPr>
          <p:cNvSpPr/>
          <p:nvPr userDrawn="1"/>
        </p:nvSpPr>
        <p:spPr>
          <a:xfrm>
            <a:off x="358390" y="6004889"/>
            <a:ext cx="2907360" cy="420239"/>
          </a:xfrm>
          <a:prstGeom prst="rect">
            <a:avLst/>
          </a:prstGeom>
          <a:no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spc="-30" baseline="0" dirty="0">
              <a:latin typeface="Arial" panose="020B0604020202020204" pitchFamily="34" charset="0"/>
              <a:cs typeface="Arial" panose="020B0604020202020204" pitchFamily="34" charset="0"/>
            </a:endParaRPr>
          </a:p>
        </p:txBody>
      </p:sp>
      <p:sp>
        <p:nvSpPr>
          <p:cNvPr id="62" name="TextBox 61">
            <a:extLst>
              <a:ext uri="{FF2B5EF4-FFF2-40B4-BE49-F238E27FC236}">
                <a16:creationId xmlns:a16="http://schemas.microsoft.com/office/drawing/2014/main" id="{4F811B57-F314-D249-B405-4E201720F927}"/>
              </a:ext>
            </a:extLst>
          </p:cNvPr>
          <p:cNvSpPr txBox="1"/>
          <p:nvPr userDrawn="1"/>
        </p:nvSpPr>
        <p:spPr>
          <a:xfrm>
            <a:off x="3820914" y="6013567"/>
            <a:ext cx="2634939" cy="424732"/>
          </a:xfrm>
          <a:prstGeom prst="rect">
            <a:avLst/>
          </a:prstGeom>
          <a:noFill/>
        </p:spPr>
        <p:txBody>
          <a:bodyPr wrap="square" rtlCol="0">
            <a:spAutoFit/>
          </a:bodyPr>
          <a:lstStyle/>
          <a:p>
            <a:pPr>
              <a:lnSpc>
                <a:spcPct val="90000"/>
              </a:lnSpc>
            </a:pPr>
            <a:r>
              <a:rPr lang="en-GB" sz="1000" b="1" spc="-30" baseline="0" dirty="0">
                <a:solidFill>
                  <a:schemeClr val="tx2"/>
                </a:solidFill>
                <a:latin typeface="Arial" panose="020B0604020202020204" pitchFamily="34" charset="0"/>
                <a:ea typeface="Aileron" charset="0"/>
                <a:cs typeface="Arial" panose="020B0604020202020204" pitchFamily="34" charset="0"/>
              </a:rPr>
              <a:t>Follow us on</a:t>
            </a:r>
          </a:p>
          <a:p>
            <a:pPr marL="0" marR="0" indent="0" algn="l" defTabSz="457200" rtl="0" eaLnBrk="1" fontAlgn="auto" latinLnBrk="0" hangingPunct="1">
              <a:lnSpc>
                <a:spcPct val="90000"/>
              </a:lnSpc>
              <a:spcBef>
                <a:spcPts val="0"/>
              </a:spcBef>
              <a:spcAft>
                <a:spcPts val="0"/>
              </a:spcAft>
              <a:buClrTx/>
              <a:buSzTx/>
              <a:buFontTx/>
              <a:buNone/>
              <a:tabLst/>
              <a:defRPr/>
            </a:pPr>
            <a:r>
              <a:rPr lang="en-GB" sz="1400" spc="-30" baseline="0" dirty="0">
                <a:solidFill>
                  <a:schemeClr val="tx2"/>
                </a:solidFill>
                <a:latin typeface="Arial" panose="020B0604020202020204" pitchFamily="34" charset="0"/>
                <a:ea typeface="Aileron" charset="0"/>
                <a:cs typeface="Arial" panose="020B0604020202020204" pitchFamily="34" charset="0"/>
              </a:rPr>
              <a:t>Twitter @</a:t>
            </a:r>
            <a:r>
              <a:rPr lang="en-GB" sz="1400" spc="-30" baseline="0" dirty="0" err="1">
                <a:solidFill>
                  <a:schemeClr val="tx2"/>
                </a:solidFill>
                <a:latin typeface="Arial" panose="020B0604020202020204" pitchFamily="34" charset="0"/>
                <a:ea typeface="Aileron" charset="0"/>
                <a:cs typeface="Arial" panose="020B0604020202020204" pitchFamily="34" charset="0"/>
              </a:rPr>
              <a:t>guconnectinfo</a:t>
            </a:r>
            <a:endParaRPr lang="en-GB" sz="1400" spc="-30" baseline="0" dirty="0">
              <a:solidFill>
                <a:schemeClr val="tx2"/>
              </a:solidFill>
              <a:latin typeface="Arial" panose="020B0604020202020204" pitchFamily="34" charset="0"/>
              <a:ea typeface="Aileron" charset="0"/>
              <a:cs typeface="Arial" panose="020B0604020202020204" pitchFamily="34" charset="0"/>
            </a:endParaRPr>
          </a:p>
        </p:txBody>
      </p:sp>
      <p:sp>
        <p:nvSpPr>
          <p:cNvPr id="63" name="Rectangle 62">
            <a:hlinkClick r:id="rId10"/>
            <a:extLst>
              <a:ext uri="{FF2B5EF4-FFF2-40B4-BE49-F238E27FC236}">
                <a16:creationId xmlns:a16="http://schemas.microsoft.com/office/drawing/2014/main" id="{20D601F6-C3B3-7D44-8BD5-D679D7FD4EEB}"/>
              </a:ext>
            </a:extLst>
          </p:cNvPr>
          <p:cNvSpPr/>
          <p:nvPr userDrawn="1"/>
        </p:nvSpPr>
        <p:spPr>
          <a:xfrm>
            <a:off x="3380402" y="6033097"/>
            <a:ext cx="2475809" cy="420239"/>
          </a:xfrm>
          <a:prstGeom prst="rect">
            <a:avLst/>
          </a:prstGeom>
          <a:no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spc="-30" baseline="0" dirty="0">
              <a:latin typeface="Arial" panose="020B0604020202020204" pitchFamily="34" charset="0"/>
              <a:cs typeface="Arial" panose="020B0604020202020204" pitchFamily="34" charset="0"/>
            </a:endParaRPr>
          </a:p>
        </p:txBody>
      </p:sp>
      <p:sp>
        <p:nvSpPr>
          <p:cNvPr id="64" name="Rounded Rectangle 63">
            <a:extLst>
              <a:ext uri="{FF2B5EF4-FFF2-40B4-BE49-F238E27FC236}">
                <a16:creationId xmlns:a16="http://schemas.microsoft.com/office/drawing/2014/main" id="{B103F255-4F6A-CA42-85A6-9FFB2A5D902D}"/>
              </a:ext>
            </a:extLst>
          </p:cNvPr>
          <p:cNvSpPr/>
          <p:nvPr userDrawn="1"/>
        </p:nvSpPr>
        <p:spPr>
          <a:xfrm>
            <a:off x="3404557" y="5510895"/>
            <a:ext cx="369911" cy="369769"/>
          </a:xfrm>
          <a:prstGeom prst="roundRect">
            <a:avLst>
              <a:gd name="adj" fmla="val 11151"/>
            </a:avLst>
          </a:prstGeom>
          <a:solidFill>
            <a:schemeClr val="accent1"/>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pc="-30" baseline="0">
              <a:latin typeface="Arial" panose="020B0604020202020204" pitchFamily="34" charset="0"/>
              <a:cs typeface="Arial" panose="020B0604020202020204" pitchFamily="34" charset="0"/>
            </a:endParaRPr>
          </a:p>
        </p:txBody>
      </p:sp>
      <p:sp>
        <p:nvSpPr>
          <p:cNvPr id="65" name="Rectangle 64">
            <a:hlinkClick r:id="rId11"/>
            <a:extLst>
              <a:ext uri="{FF2B5EF4-FFF2-40B4-BE49-F238E27FC236}">
                <a16:creationId xmlns:a16="http://schemas.microsoft.com/office/drawing/2014/main" id="{813F0D47-5A38-8F45-9EEC-88942D676D03}"/>
              </a:ext>
            </a:extLst>
          </p:cNvPr>
          <p:cNvSpPr/>
          <p:nvPr userDrawn="1"/>
        </p:nvSpPr>
        <p:spPr>
          <a:xfrm>
            <a:off x="3360576" y="5507360"/>
            <a:ext cx="2362295" cy="420239"/>
          </a:xfrm>
          <a:prstGeom prst="rect">
            <a:avLst/>
          </a:prstGeom>
          <a:no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spc="-30" baseline="0" dirty="0">
              <a:latin typeface="Arial" panose="020B0604020202020204" pitchFamily="34" charset="0"/>
              <a:cs typeface="Arial" panose="020B0604020202020204" pitchFamily="34" charset="0"/>
            </a:endParaRPr>
          </a:p>
        </p:txBody>
      </p:sp>
      <p:pic>
        <p:nvPicPr>
          <p:cNvPr id="66" name="Picture 2" descr="Linkedin logo logo website icon - Popular Social Media Flat">
            <a:extLst>
              <a:ext uri="{FF2B5EF4-FFF2-40B4-BE49-F238E27FC236}">
                <a16:creationId xmlns:a16="http://schemas.microsoft.com/office/drawing/2014/main" id="{22CE719D-BF7E-6348-A086-82D4B96325CC}"/>
              </a:ext>
            </a:extLst>
          </p:cNvPr>
          <p:cNvPicPr>
            <a:picLocks noChangeAspect="1" noChangeArrowheads="1"/>
          </p:cNvPicPr>
          <p:nvPr userDrawn="1"/>
        </p:nvPicPr>
        <p:blipFill>
          <a:blip r:embed="rId12">
            <a:biLevel thresh="25000"/>
            <a:extLst>
              <a:ext uri="{28A0092B-C50C-407E-A947-70E740481C1C}">
                <a14:useLocalDpi xmlns:a14="http://schemas.microsoft.com/office/drawing/2010/main" val="0"/>
              </a:ext>
            </a:extLst>
          </a:blip>
          <a:srcRect/>
          <a:stretch>
            <a:fillRect/>
          </a:stretch>
        </p:blipFill>
        <p:spPr bwMode="auto">
          <a:xfrm>
            <a:off x="341784" y="5424935"/>
            <a:ext cx="526472" cy="526472"/>
          </a:xfrm>
          <a:prstGeom prst="rect">
            <a:avLst/>
          </a:prstGeom>
          <a:noFill/>
          <a:extLst>
            <a:ext uri="{909E8E84-426E-40DD-AFC4-6F175D3DCCD1}">
              <a14:hiddenFill xmlns:a14="http://schemas.microsoft.com/office/drawing/2010/main">
                <a:solidFill>
                  <a:srgbClr val="FFFFFF"/>
                </a:solidFill>
              </a14:hiddenFill>
            </a:ext>
          </a:extLst>
        </p:spPr>
      </p:pic>
      <p:pic>
        <p:nvPicPr>
          <p:cNvPr id="67" name="Graphic 66" descr="World">
            <a:extLst>
              <a:ext uri="{FF2B5EF4-FFF2-40B4-BE49-F238E27FC236}">
                <a16:creationId xmlns:a16="http://schemas.microsoft.com/office/drawing/2014/main" id="{4BB1D94F-DD59-E548-9CEB-1FCCF0910231}"/>
              </a:ext>
            </a:extLst>
          </p:cNvPr>
          <p:cNvPicPr>
            <a:picLocks noChangeAspect="1"/>
          </p:cNvPicPr>
          <p:nvPr userDrawn="1"/>
        </p:nvPicPr>
        <p:blipFill>
          <a:blip r:embed="rId13" cstate="screen">
            <a:extLst>
              <a:ext uri="{28A0092B-C50C-407E-A947-70E740481C1C}">
                <a14:useLocalDpi xmlns:a14="http://schemas.microsoft.com/office/drawing/2010/main"/>
              </a:ext>
              <a:ext uri="{96DAC541-7B7A-43D3-8B79-37D633B846F1}">
                <asvg:svgBlip xmlns:asvg="http://schemas.microsoft.com/office/drawing/2016/SVG/main" r:embed="rId14"/>
              </a:ext>
            </a:extLst>
          </a:blip>
          <a:stretch>
            <a:fillRect/>
          </a:stretch>
        </p:blipFill>
        <p:spPr>
          <a:xfrm>
            <a:off x="447989" y="6070903"/>
            <a:ext cx="306593" cy="306593"/>
          </a:xfrm>
          <a:prstGeom prst="rect">
            <a:avLst/>
          </a:prstGeom>
        </p:spPr>
      </p:pic>
      <p:pic>
        <p:nvPicPr>
          <p:cNvPr id="68" name="Picture 4" descr="Vimeo Icon Logo - Free vector graphic on Pixabay">
            <a:extLst>
              <a:ext uri="{FF2B5EF4-FFF2-40B4-BE49-F238E27FC236}">
                <a16:creationId xmlns:a16="http://schemas.microsoft.com/office/drawing/2014/main" id="{4A49D902-C062-0342-8928-6BF39FAB3487}"/>
              </a:ext>
            </a:extLst>
          </p:cNvPr>
          <p:cNvPicPr>
            <a:picLocks noChangeAspect="1" noChangeArrowheads="1"/>
          </p:cNvPicPr>
          <p:nvPr userDrawn="1"/>
        </p:nvPicPr>
        <p:blipFill>
          <a:blip r:embed="rId15">
            <a:biLevel thresh="25000"/>
            <a:extLst>
              <a:ext uri="{BEBA8EAE-BF5A-486C-A8C5-ECC9F3942E4B}">
                <a14:imgProps xmlns:a14="http://schemas.microsoft.com/office/drawing/2010/main">
                  <a14:imgLayer r:embed="rId16">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3307723" y="5424935"/>
            <a:ext cx="563578" cy="563578"/>
          </a:xfrm>
          <a:prstGeom prst="rect">
            <a:avLst/>
          </a:prstGeom>
          <a:noFill/>
          <a:extLst>
            <a:ext uri="{909E8E84-426E-40DD-AFC4-6F175D3DCCD1}">
              <a14:hiddenFill xmlns:a14="http://schemas.microsoft.com/office/drawing/2010/main">
                <a:solidFill>
                  <a:srgbClr val="FFFFFF"/>
                </a:solidFill>
              </a14:hiddenFill>
            </a:ext>
          </a:extLst>
        </p:spPr>
      </p:pic>
      <p:pic>
        <p:nvPicPr>
          <p:cNvPr id="69" name="Picture 2" descr="Free White Twitter Icon - Download White Twitter Icon">
            <a:extLst>
              <a:ext uri="{FF2B5EF4-FFF2-40B4-BE49-F238E27FC236}">
                <a16:creationId xmlns:a16="http://schemas.microsoft.com/office/drawing/2014/main" id="{D0331001-11A8-BB4B-AB85-368EF2DF687C}"/>
              </a:ext>
            </a:extLst>
          </p:cNvPr>
          <p:cNvPicPr>
            <a:picLocks noChangeAspect="1" noChangeArrowheads="1"/>
          </p:cNvPicPr>
          <p:nvPr userDrawn="1"/>
        </p:nvPicPr>
        <p:blipFill>
          <a:blip r:embed="rId17">
            <a:extLst>
              <a:ext uri="{28A0092B-C50C-407E-A947-70E740481C1C}">
                <a14:useLocalDpi xmlns:a14="http://schemas.microsoft.com/office/drawing/2010/main" val="0"/>
              </a:ext>
            </a:extLst>
          </a:blip>
          <a:srcRect/>
          <a:stretch>
            <a:fillRect/>
          </a:stretch>
        </p:blipFill>
        <p:spPr bwMode="auto">
          <a:xfrm>
            <a:off x="3442843" y="6086443"/>
            <a:ext cx="278977" cy="278977"/>
          </a:xfrm>
          <a:prstGeom prst="rect">
            <a:avLst/>
          </a:prstGeom>
          <a:noFill/>
          <a:extLst>
            <a:ext uri="{909E8E84-426E-40DD-AFC4-6F175D3DCCD1}">
              <a14:hiddenFill xmlns:a14="http://schemas.microsoft.com/office/drawing/2010/main">
                <a:solidFill>
                  <a:srgbClr val="FFFFFF"/>
                </a:solidFill>
              </a14:hiddenFill>
            </a:ext>
          </a:extLst>
        </p:spPr>
      </p:pic>
      <p:pic>
        <p:nvPicPr>
          <p:cNvPr id="71" name="Picture 70">
            <a:extLst>
              <a:ext uri="{FF2B5EF4-FFF2-40B4-BE49-F238E27FC236}">
                <a16:creationId xmlns:a16="http://schemas.microsoft.com/office/drawing/2014/main" id="{D8E0EEA8-7F63-2B4A-B445-EA6C22135F5D}"/>
              </a:ext>
            </a:extLst>
          </p:cNvPr>
          <p:cNvPicPr>
            <a:picLocks noChangeAspect="1"/>
          </p:cNvPicPr>
          <p:nvPr userDrawn="1"/>
        </p:nvPicPr>
        <p:blipFill rotWithShape="1">
          <a:blip r:embed="rId18"/>
          <a:srcRect l="1017" r="3425"/>
          <a:stretch/>
        </p:blipFill>
        <p:spPr>
          <a:xfrm>
            <a:off x="412883" y="677126"/>
            <a:ext cx="2174747" cy="881888"/>
          </a:xfrm>
          <a:prstGeom prst="rect">
            <a:avLst/>
          </a:prstGeom>
        </p:spPr>
      </p:pic>
      <p:sp>
        <p:nvSpPr>
          <p:cNvPr id="70" name="Titre 1">
            <a:extLst>
              <a:ext uri="{FF2B5EF4-FFF2-40B4-BE49-F238E27FC236}">
                <a16:creationId xmlns:a16="http://schemas.microsoft.com/office/drawing/2014/main" id="{7BDF4C6F-C254-DD4C-B8B1-8AEAC5625493}"/>
              </a:ext>
            </a:extLst>
          </p:cNvPr>
          <p:cNvSpPr txBox="1">
            <a:spLocks/>
          </p:cNvSpPr>
          <p:nvPr userDrawn="1"/>
        </p:nvSpPr>
        <p:spPr>
          <a:xfrm>
            <a:off x="5087888" y="6404238"/>
            <a:ext cx="6959903" cy="453762"/>
          </a:xfrm>
          <a:prstGeom prst="rect">
            <a:avLst/>
          </a:prstGeom>
        </p:spPr>
        <p:txBody>
          <a:bodyPr vert="horz" lIns="91440" tIns="45720" rIns="91440" bIns="45720" rtlCol="0" anchor="t">
            <a:normAutofit/>
          </a:bodyPr>
          <a:lstStyle>
            <a:lvl1pPr>
              <a:defRPr sz="2800" b="1" i="0">
                <a:latin typeface="PT Sans Caption"/>
                <a:cs typeface="PT Sans Caption"/>
              </a:defRPr>
            </a:lvl1pPr>
          </a:lstStyle>
          <a:p>
            <a:pPr marL="0" marR="0" lvl="0" indent="0" algn="r" defTabSz="457200" rtl="0" eaLnBrk="1" fontAlgn="auto" latinLnBrk="0" hangingPunct="1">
              <a:lnSpc>
                <a:spcPct val="100000"/>
              </a:lnSpc>
              <a:spcBef>
                <a:spcPct val="0"/>
              </a:spcBef>
              <a:spcAft>
                <a:spcPts val="0"/>
              </a:spcAft>
              <a:buClrTx/>
              <a:buSzTx/>
              <a:buFontTx/>
              <a:buNone/>
              <a:tabLst/>
              <a:defRPr/>
            </a:pPr>
            <a:r>
              <a:rPr lang="en-GB" sz="1600" b="1" spc="-30" baseline="0" noProof="0" dirty="0">
                <a:solidFill>
                  <a:schemeClr val="accent1"/>
                </a:solidFill>
                <a:latin typeface="Arial" panose="020B0604020202020204" pitchFamily="34" charset="0"/>
                <a:ea typeface="Calibri" charset="0"/>
                <a:cs typeface="Arial" panose="020B0604020202020204" pitchFamily="34" charset="0"/>
              </a:rPr>
              <a:t>Heading to the heart of Independent Medical Education Since 2012</a:t>
            </a:r>
            <a:endParaRPr kumimoji="0" lang="en-GB" sz="1600" b="1" i="0" u="sng" strike="noStrike" kern="1200" cap="none" spc="-30" normalizeH="0" baseline="0" noProof="0" dirty="0">
              <a:ln>
                <a:noFill/>
              </a:ln>
              <a:solidFill>
                <a:schemeClr val="accent1"/>
              </a:solidFill>
              <a:effectLst/>
              <a:uLnTx/>
              <a:uFillTx/>
              <a:latin typeface="Arial" panose="020B0604020202020204" pitchFamily="34" charset="0"/>
              <a:ea typeface="Calibri" charset="0"/>
              <a:cs typeface="Arial" panose="020B0604020202020204" pitchFamily="34" charset="0"/>
            </a:endParaRPr>
          </a:p>
        </p:txBody>
      </p:sp>
      <p:pic>
        <p:nvPicPr>
          <p:cNvPr id="51" name="Picture 50">
            <a:extLst>
              <a:ext uri="{FF2B5EF4-FFF2-40B4-BE49-F238E27FC236}">
                <a16:creationId xmlns:a16="http://schemas.microsoft.com/office/drawing/2014/main" id="{DEAB7D36-1156-1B4C-8464-71C1C31F711D}"/>
              </a:ext>
            </a:extLst>
          </p:cNvPr>
          <p:cNvPicPr>
            <a:picLocks noChangeAspect="1"/>
          </p:cNvPicPr>
          <p:nvPr userDrawn="1"/>
        </p:nvPicPr>
        <p:blipFill rotWithShape="1">
          <a:blip r:embed="rId19"/>
          <a:srcRect l="4378" t="16757" r="13110" b="10564"/>
          <a:stretch/>
        </p:blipFill>
        <p:spPr>
          <a:xfrm>
            <a:off x="6598102" y="0"/>
            <a:ext cx="5593898" cy="6365420"/>
          </a:xfrm>
          <a:prstGeom prst="rect">
            <a:avLst/>
          </a:prstGeom>
        </p:spPr>
      </p:pic>
    </p:spTree>
    <p:extLst>
      <p:ext uri="{BB962C8B-B14F-4D97-AF65-F5344CB8AC3E}">
        <p14:creationId xmlns:p14="http://schemas.microsoft.com/office/powerpoint/2010/main" val="2349536450"/>
      </p:ext>
    </p:extLst>
  </p:cSld>
  <p:clrMapOvr>
    <a:masterClrMapping/>
  </p:clrMapOvr>
  <p:transition>
    <p:fade/>
  </p:transition>
  <p:extLst>
    <p:ext uri="{DCECCB84-F9BA-43D5-87BE-67443E8EF086}">
      <p15:sldGuideLst xmlns:p15="http://schemas.microsoft.com/office/powerpoint/2012/main">
        <p15:guide id="1" pos="275">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Titre et contenu">
    <p:spTree>
      <p:nvGrpSpPr>
        <p:cNvPr id="1" name=""/>
        <p:cNvGrpSpPr/>
        <p:nvPr/>
      </p:nvGrpSpPr>
      <p:grpSpPr>
        <a:xfrm>
          <a:off x="0" y="0"/>
          <a:ext cx="0" cy="0"/>
          <a:chOff x="0" y="0"/>
          <a:chExt cx="0" cy="0"/>
        </a:xfrm>
      </p:grpSpPr>
      <p:sp>
        <p:nvSpPr>
          <p:cNvPr id="9" name="Espace réservé du numéro de diapositive 6"/>
          <p:cNvSpPr>
            <a:spLocks noGrp="1"/>
          </p:cNvSpPr>
          <p:nvPr>
            <p:ph type="sldNum" sz="quarter" idx="4"/>
          </p:nvPr>
        </p:nvSpPr>
        <p:spPr>
          <a:xfrm>
            <a:off x="10704512" y="6356351"/>
            <a:ext cx="877888" cy="365125"/>
          </a:xfrm>
          <a:prstGeom prst="rect">
            <a:avLst/>
          </a:prstGeom>
        </p:spPr>
        <p:txBody>
          <a:bodyPr vert="horz" lIns="0" tIns="0" rIns="0" bIns="0" rtlCol="0" anchor="ctr"/>
          <a:lstStyle>
            <a:lvl1pPr algn="r">
              <a:defRPr sz="1200">
                <a:solidFill>
                  <a:srgbClr val="5D8298"/>
                </a:solidFill>
                <a:latin typeface="PT Sans Narrow" charset="-52"/>
                <a:ea typeface="PT Sans Narrow" charset="-52"/>
                <a:cs typeface="PT Sans Narrow" charset="-52"/>
              </a:defRPr>
            </a:lvl1pPr>
          </a:lstStyle>
          <a:p>
            <a:fld id="{FCE43C0F-8A7B-3A4B-9DB5-B3472E36E833}" type="slidenum">
              <a:rPr lang="en-GB" noProof="0" smtClean="0"/>
              <a:pPr/>
              <a:t>‹#›</a:t>
            </a:fld>
            <a:endParaRPr lang="en-GB" noProof="0" dirty="0"/>
          </a:p>
        </p:txBody>
      </p:sp>
      <p:sp>
        <p:nvSpPr>
          <p:cNvPr id="12" name="Content Placeholder 5"/>
          <p:cNvSpPr>
            <a:spLocks noGrp="1"/>
          </p:cNvSpPr>
          <p:nvPr>
            <p:ph sz="quarter" idx="13"/>
          </p:nvPr>
        </p:nvSpPr>
        <p:spPr>
          <a:xfrm>
            <a:off x="620184" y="6356351"/>
            <a:ext cx="8116800" cy="365125"/>
          </a:xfrm>
        </p:spPr>
        <p:txBody>
          <a:bodyPr anchor="ctr" anchorCtr="0">
            <a:noAutofit/>
          </a:bodyPr>
          <a:lstStyle>
            <a:lvl1pPr marL="0" indent="0">
              <a:buNone/>
              <a:defRPr sz="1200">
                <a:latin typeface="PT Sans Narrow"/>
                <a:cs typeface="PT Sans Narrow"/>
              </a:defRPr>
            </a:lvl1pPr>
            <a:lvl2pPr marL="457200" indent="0">
              <a:buNone/>
              <a:defRPr sz="1200">
                <a:latin typeface="PT Sans Narrow"/>
                <a:cs typeface="PT Sans Narrow"/>
              </a:defRPr>
            </a:lvl2pPr>
            <a:lvl3pPr marL="914400" indent="0">
              <a:buNone/>
              <a:defRPr sz="1200">
                <a:latin typeface="PT Sans Narrow"/>
                <a:cs typeface="PT Sans Narrow"/>
              </a:defRPr>
            </a:lvl3pPr>
            <a:lvl4pPr marL="1371600" indent="0">
              <a:buNone/>
              <a:defRPr sz="1200">
                <a:latin typeface="PT Sans Narrow"/>
                <a:cs typeface="PT Sans Narrow"/>
              </a:defRPr>
            </a:lvl4pPr>
            <a:lvl5pPr marL="1828800" indent="0">
              <a:buNone/>
              <a:defRPr sz="1200">
                <a:latin typeface="PT Sans Narrow"/>
                <a:cs typeface="PT Sans Narrow"/>
              </a:defRPr>
            </a:lvl5pPr>
          </a:lstStyle>
          <a:p>
            <a:pPr lvl="0"/>
            <a:r>
              <a:rPr lang="en-GB"/>
              <a:t>Click to edit Master text styles</a:t>
            </a:r>
          </a:p>
        </p:txBody>
      </p:sp>
      <p:sp>
        <p:nvSpPr>
          <p:cNvPr id="3" name="Content Placeholder 2"/>
          <p:cNvSpPr>
            <a:spLocks noGrp="1"/>
          </p:cNvSpPr>
          <p:nvPr>
            <p:ph sz="quarter" idx="14"/>
          </p:nvPr>
        </p:nvSpPr>
        <p:spPr>
          <a:xfrm>
            <a:off x="620184" y="1425600"/>
            <a:ext cx="10962216" cy="446040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itle 3"/>
          <p:cNvSpPr>
            <a:spLocks noGrp="1"/>
          </p:cNvSpPr>
          <p:nvPr>
            <p:ph type="title"/>
          </p:nvPr>
        </p:nvSpPr>
        <p:spPr/>
        <p:txBody>
          <a:bodyPr/>
          <a:lstStyle/>
          <a:p>
            <a:r>
              <a:rPr lang="en-GB"/>
              <a:t>Click to edit Master title style</a:t>
            </a:r>
            <a:endParaRPr lang="en-US"/>
          </a:p>
        </p:txBody>
      </p:sp>
    </p:spTree>
    <p:extLst>
      <p:ext uri="{BB962C8B-B14F-4D97-AF65-F5344CB8AC3E}">
        <p14:creationId xmlns:p14="http://schemas.microsoft.com/office/powerpoint/2010/main" val="984093070"/>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Title Text">
    <p:spTree>
      <p:nvGrpSpPr>
        <p:cNvPr id="1" name=""/>
        <p:cNvGrpSpPr/>
        <p:nvPr/>
      </p:nvGrpSpPr>
      <p:grpSpPr>
        <a:xfrm>
          <a:off x="0" y="0"/>
          <a:ext cx="0" cy="0"/>
          <a:chOff x="0" y="0"/>
          <a:chExt cx="0" cy="0"/>
        </a:xfrm>
      </p:grpSpPr>
      <p:sp>
        <p:nvSpPr>
          <p:cNvPr id="2" name="Title 1"/>
          <p:cNvSpPr>
            <a:spLocks noGrp="1"/>
          </p:cNvSpPr>
          <p:nvPr>
            <p:ph type="title"/>
          </p:nvPr>
        </p:nvSpPr>
        <p:spPr>
          <a:xfrm>
            <a:off x="608008" y="174662"/>
            <a:ext cx="10972800" cy="646331"/>
          </a:xfrm>
          <a:prstGeom prst="rect">
            <a:avLst/>
          </a:prstGeom>
        </p:spPr>
        <p:txBody>
          <a:bodyPr anchor="t"/>
          <a:lstStyle>
            <a:lvl1pPr algn="l">
              <a:defRPr/>
            </a:lvl1pPr>
          </a:lstStyle>
          <a:p>
            <a:r>
              <a:rPr lang="en-US" dirty="0"/>
              <a:t>Click to edit Master title style</a:t>
            </a:r>
          </a:p>
        </p:txBody>
      </p:sp>
      <p:sp>
        <p:nvSpPr>
          <p:cNvPr id="13" name="Text Placeholder 12"/>
          <p:cNvSpPr>
            <a:spLocks noGrp="1"/>
          </p:cNvSpPr>
          <p:nvPr>
            <p:ph type="body" sz="quarter" idx="12"/>
          </p:nvPr>
        </p:nvSpPr>
        <p:spPr>
          <a:xfrm>
            <a:off x="193575" y="6613426"/>
            <a:ext cx="1181414" cy="115544"/>
          </a:xfrm>
        </p:spPr>
        <p:txBody>
          <a:bodyPr wrap="none" lIns="0" tIns="0" rIns="0" bIns="0" anchor="b">
            <a:spAutoFit/>
          </a:bodyPr>
          <a:lstStyle>
            <a:lvl1pPr marL="0" indent="0">
              <a:buNone/>
              <a:defRPr sz="751" baseline="0"/>
            </a:lvl1pPr>
          </a:lstStyle>
          <a:p>
            <a:pPr lvl="0"/>
            <a:r>
              <a:rPr lang="en-US"/>
              <a:t>Click to edit Master text styles</a:t>
            </a:r>
          </a:p>
        </p:txBody>
      </p:sp>
      <p:sp>
        <p:nvSpPr>
          <p:cNvPr id="6" name="Rectangle 17"/>
          <p:cNvSpPr>
            <a:spLocks noGrp="1" noChangeArrowheads="1"/>
          </p:cNvSpPr>
          <p:nvPr>
            <p:ph idx="1"/>
          </p:nvPr>
        </p:nvSpPr>
        <p:spPr bwMode="auto">
          <a:xfrm>
            <a:off x="609600" y="1604927"/>
            <a:ext cx="10972800" cy="4373563"/>
          </a:xfrm>
          <a:prstGeom prst="rect">
            <a:avLst/>
          </a:prstGeom>
          <a:noFill/>
          <a:ln>
            <a:noFill/>
          </a:ln>
          <a:effectLst/>
        </p:spPr>
        <p:txBody>
          <a:bodyPr/>
          <a:lstStyle>
            <a:lvl1pPr marL="0" indent="0">
              <a:buSzPct val="100000"/>
              <a:buFont typeface="Arial" panose="020B0604020202020204" pitchFamily="34" charset="0"/>
              <a:buNone/>
              <a:defRPr/>
            </a:lvl1pPr>
            <a:lvl2pPr marL="648305" indent="-305084">
              <a:buSzPct val="100000"/>
              <a:buFontTx/>
              <a:buBlip>
                <a:blip r:embed="rId2"/>
              </a:buBlip>
              <a:defRPr/>
            </a:lvl2pPr>
            <a:lvl3pPr>
              <a:buSzPct val="90000"/>
              <a:defRPr/>
            </a:lvl3pPr>
            <a:lvl4pPr marL="1372880" indent="-258607">
              <a:buSzPct val="100000"/>
              <a:buFontTx/>
              <a:buBlip>
                <a:blip r:embed="rId3"/>
              </a:buBlip>
              <a:defRPr/>
            </a:lvl4pPr>
            <a:lvl5pPr>
              <a:buSzPct val="10000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23841806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cSld name="1_Title Only">
    <p:spTree>
      <p:nvGrpSpPr>
        <p:cNvPr id="1" name=""/>
        <p:cNvGrpSpPr/>
        <p:nvPr/>
      </p:nvGrpSpPr>
      <p:grpSpPr>
        <a:xfrm>
          <a:off x="0" y="0"/>
          <a:ext cx="0" cy="0"/>
          <a:chOff x="0" y="0"/>
          <a:chExt cx="0" cy="0"/>
        </a:xfrm>
      </p:grpSpPr>
      <p:sp>
        <p:nvSpPr>
          <p:cNvPr id="2" name="Title 1"/>
          <p:cNvSpPr>
            <a:spLocks noGrp="1"/>
          </p:cNvSpPr>
          <p:nvPr>
            <p:ph type="title"/>
          </p:nvPr>
        </p:nvSpPr>
        <p:spPr>
          <a:xfrm>
            <a:off x="0" y="169795"/>
            <a:ext cx="12192000" cy="1340768"/>
          </a:xfrm>
          <a:prstGeom prst="rect">
            <a:avLst/>
          </a:prstGeom>
          <a:noFill/>
        </p:spPr>
        <p:txBody>
          <a:bodyPr/>
          <a:lstStyle>
            <a:lvl1pPr>
              <a:defRPr>
                <a:solidFill>
                  <a:srgbClr val="002450"/>
                </a:solidFill>
              </a:defRPr>
            </a:lvl1pPr>
          </a:lstStyle>
          <a:p>
            <a:r>
              <a:rPr lang="en-US" dirty="0"/>
              <a:t>Click to edit Master title style</a:t>
            </a:r>
          </a:p>
        </p:txBody>
      </p:sp>
      <p:sp>
        <p:nvSpPr>
          <p:cNvPr id="3" name="Footer Placeholder 1">
            <a:extLst>
              <a:ext uri="{FF2B5EF4-FFF2-40B4-BE49-F238E27FC236}">
                <a16:creationId xmlns:a16="http://schemas.microsoft.com/office/drawing/2014/main" id="{88B4F1F8-A298-440C-AE8C-A1EC18E72D5D}"/>
              </a:ext>
            </a:extLst>
          </p:cNvPr>
          <p:cNvSpPr>
            <a:spLocks noGrp="1"/>
          </p:cNvSpPr>
          <p:nvPr>
            <p:ph type="ftr" sz="quarter" idx="10"/>
          </p:nvPr>
        </p:nvSpPr>
        <p:spPr>
          <a:xfrm>
            <a:off x="6769101" y="6165851"/>
            <a:ext cx="5204884" cy="555625"/>
          </a:xfrm>
          <a:prstGeom prst="rect">
            <a:avLst/>
          </a:prstGeom>
        </p:spPr>
        <p:txBody>
          <a:bodyPr vert="horz" lIns="91440" tIns="45720" rIns="91440" bIns="45720" rtlCol="0" anchor="ctr"/>
          <a:lstStyle>
            <a:lvl1pPr algn="ctr">
              <a:defRPr sz="1200" dirty="0">
                <a:solidFill>
                  <a:srgbClr val="800000"/>
                </a:solidFill>
              </a:defRPr>
            </a:lvl1pPr>
          </a:lstStyle>
          <a:p>
            <a:pPr>
              <a:defRPr/>
            </a:pPr>
            <a:endParaRPr lang="en-US"/>
          </a:p>
        </p:txBody>
      </p:sp>
    </p:spTree>
    <p:extLst>
      <p:ext uri="{BB962C8B-B14F-4D97-AF65-F5344CB8AC3E}">
        <p14:creationId xmlns:p14="http://schemas.microsoft.com/office/powerpoint/2010/main" val="256542501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14121189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50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7"/>
          <p:cNvSpPr>
            <a:spLocks noGrp="1"/>
          </p:cNvSpPr>
          <p:nvPr>
            <p:ph type="body" sz="quarter" idx="11"/>
          </p:nvPr>
        </p:nvSpPr>
        <p:spPr>
          <a:xfrm>
            <a:off x="192245" y="6331791"/>
            <a:ext cx="10792057" cy="456693"/>
          </a:xfrm>
        </p:spPr>
        <p:txBody>
          <a:bodyPr anchor="b">
            <a:noAutofit/>
          </a:bodyPr>
          <a:lstStyle>
            <a:lvl1pPr marL="0" indent="0">
              <a:spcBef>
                <a:spcPts val="200"/>
              </a:spcBef>
              <a:buNone/>
              <a:defRPr sz="1000"/>
            </a:lvl1pPr>
            <a:lvl2pPr marL="457189" indent="0">
              <a:buNone/>
              <a:defRPr sz="1000"/>
            </a:lvl2pPr>
            <a:lvl3pPr marL="914377" indent="0">
              <a:buNone/>
              <a:defRPr sz="1000"/>
            </a:lvl3pPr>
            <a:lvl4pPr marL="1371566" indent="0">
              <a:buNone/>
              <a:defRPr sz="1000"/>
            </a:lvl4pPr>
            <a:lvl5pPr marL="1828754" indent="0">
              <a:buNone/>
              <a:defRPr sz="1000"/>
            </a:lvl5pPr>
          </a:lstStyle>
          <a:p>
            <a:pPr lvl="0"/>
            <a:r>
              <a:rPr lang="en-US" dirty="0"/>
              <a:t>Edit Master text styles</a:t>
            </a:r>
          </a:p>
        </p:txBody>
      </p:sp>
    </p:spTree>
    <p:extLst>
      <p:ext uri="{BB962C8B-B14F-4D97-AF65-F5344CB8AC3E}">
        <p14:creationId xmlns:p14="http://schemas.microsoft.com/office/powerpoint/2010/main" val="39749232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only Separator Pale">
    <p:spTree>
      <p:nvGrpSpPr>
        <p:cNvPr id="1" name=""/>
        <p:cNvGrpSpPr/>
        <p:nvPr/>
      </p:nvGrpSpPr>
      <p:grpSpPr>
        <a:xfrm>
          <a:off x="0" y="0"/>
          <a:ext cx="0" cy="0"/>
          <a:chOff x="0" y="0"/>
          <a:chExt cx="0" cy="0"/>
        </a:xfrm>
      </p:grpSpPr>
      <p:pic>
        <p:nvPicPr>
          <p:cNvPr id="5" name="Picture 4" descr="A picture containing drawing, light&#10;&#10;Description automatically generated">
            <a:extLst>
              <a:ext uri="{FF2B5EF4-FFF2-40B4-BE49-F238E27FC236}">
                <a16:creationId xmlns:a16="http://schemas.microsoft.com/office/drawing/2014/main" id="{ACFC416F-D710-3A45-87DD-2DE1FCF77B33}"/>
              </a:ext>
            </a:extLst>
          </p:cNvPr>
          <p:cNvPicPr>
            <a:picLocks noChangeAspect="1"/>
          </p:cNvPicPr>
          <p:nvPr userDrawn="1"/>
        </p:nvPicPr>
        <p:blipFill>
          <a:blip r:embed="rId2">
            <a:alphaModFix amt="20000"/>
          </a:blip>
          <a:stretch>
            <a:fillRect/>
          </a:stretch>
        </p:blipFill>
        <p:spPr>
          <a:xfrm>
            <a:off x="0" y="0"/>
            <a:ext cx="12192000" cy="6858000"/>
          </a:xfrm>
          <a:prstGeom prst="rect">
            <a:avLst/>
          </a:prstGeom>
        </p:spPr>
      </p:pic>
      <p:sp>
        <p:nvSpPr>
          <p:cNvPr id="8" name="Titre 1"/>
          <p:cNvSpPr>
            <a:spLocks noGrp="1"/>
          </p:cNvSpPr>
          <p:nvPr>
            <p:ph type="title" hasCustomPrompt="1"/>
          </p:nvPr>
        </p:nvSpPr>
        <p:spPr>
          <a:xfrm>
            <a:off x="609600" y="274638"/>
            <a:ext cx="10972800" cy="5821362"/>
          </a:xfrm>
          <a:prstGeom prst="rect">
            <a:avLst/>
          </a:prstGeom>
        </p:spPr>
        <p:txBody>
          <a:bodyPr anchor="ctr">
            <a:normAutofit/>
          </a:bodyPr>
          <a:lstStyle>
            <a:lvl1pPr algn="ctr">
              <a:defRPr sz="4000" b="1" i="0">
                <a:solidFill>
                  <a:schemeClr val="accent1"/>
                </a:solidFill>
                <a:latin typeface="Arial" panose="020B0604020202020204" pitchFamily="34" charset="0"/>
                <a:ea typeface="Verdana" panose="020B0604030504040204" pitchFamily="34" charset="0"/>
                <a:cs typeface="Arial" panose="020B0604020202020204" pitchFamily="34" charset="0"/>
              </a:defRPr>
            </a:lvl1pPr>
          </a:lstStyle>
          <a:p>
            <a:r>
              <a:rPr lang="en-GB" noProof="0" dirty="0"/>
              <a:t>Click and Modify </a:t>
            </a:r>
            <a:br>
              <a:rPr lang="en-GB" noProof="0" dirty="0"/>
            </a:br>
            <a:r>
              <a:rPr lang="en-GB" noProof="0" dirty="0"/>
              <a:t>the text</a:t>
            </a:r>
          </a:p>
        </p:txBody>
      </p:sp>
      <p:sp>
        <p:nvSpPr>
          <p:cNvPr id="4" name="Espace réservé du numéro de diapositive 6">
            <a:extLst>
              <a:ext uri="{FF2B5EF4-FFF2-40B4-BE49-F238E27FC236}">
                <a16:creationId xmlns:a16="http://schemas.microsoft.com/office/drawing/2014/main" id="{85DA814E-187E-4E86-9496-B67EBCAD23B3}"/>
              </a:ext>
            </a:extLst>
          </p:cNvPr>
          <p:cNvSpPr>
            <a:spLocks noGrp="1"/>
          </p:cNvSpPr>
          <p:nvPr>
            <p:ph type="sldNum" sz="quarter" idx="4"/>
          </p:nvPr>
        </p:nvSpPr>
        <p:spPr>
          <a:xfrm>
            <a:off x="10800523" y="6428359"/>
            <a:ext cx="781877" cy="365125"/>
          </a:xfrm>
          <a:prstGeom prst="rect">
            <a:avLst/>
          </a:prstGeom>
        </p:spPr>
        <p:txBody>
          <a:bodyPr vert="horz" lIns="0" tIns="0" rIns="0" bIns="0" rtlCol="0" anchor="ctr"/>
          <a:lstStyle>
            <a:lvl1pPr algn="r">
              <a:defRPr sz="1100">
                <a:solidFill>
                  <a:srgbClr val="5D8298"/>
                </a:solidFill>
                <a:latin typeface="Arial" panose="020B0604020202020204" pitchFamily="34" charset="0"/>
                <a:ea typeface="Verdana" panose="020B0604030504040204" pitchFamily="34" charset="0"/>
                <a:cs typeface="Arial" panose="020B0604020202020204" pitchFamily="34" charset="0"/>
              </a:defRPr>
            </a:lvl1pPr>
          </a:lstStyle>
          <a:p>
            <a:fld id="{FCE43C0F-8A7B-3A4B-9DB5-B3472E36E833}" type="slidenum">
              <a:rPr lang="en-GB" smtClean="0"/>
              <a:pPr/>
              <a:t>‹#›</a:t>
            </a:fld>
            <a:endParaRPr lang="en-GB" dirty="0"/>
          </a:p>
        </p:txBody>
      </p:sp>
    </p:spTree>
    <p:extLst>
      <p:ext uri="{BB962C8B-B14F-4D97-AF65-F5344CB8AC3E}">
        <p14:creationId xmlns:p14="http://schemas.microsoft.com/office/powerpoint/2010/main" val="3299104797"/>
      </p:ext>
    </p:extLst>
  </p:cSld>
  <p:clrMapOvr>
    <a:masterClrMapping/>
  </p:clrMapOvr>
  <p:transition>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bwMode="gray">
          <a:xfrm>
            <a:off x="448172" y="1801368"/>
            <a:ext cx="11295782" cy="395020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ext Placeholder 2"/>
          <p:cNvSpPr>
            <a:spLocks noGrp="1"/>
          </p:cNvSpPr>
          <p:nvPr>
            <p:ph type="body" sz="quarter" idx="16" hasCustomPrompt="1"/>
          </p:nvPr>
        </p:nvSpPr>
        <p:spPr bwMode="gray">
          <a:xfrm>
            <a:off x="448173" y="5806440"/>
            <a:ext cx="11295782" cy="347472"/>
          </a:xfrm>
        </p:spPr>
        <p:txBody>
          <a:bodyPr lIns="0" tIns="0" rIns="0" bIns="0" anchor="b"/>
          <a:lstStyle>
            <a:lvl1pPr marL="228600" indent="-228600" algn="l" defTabSz="914400" rtl="0" eaLnBrk="1" latinLnBrk="0" hangingPunct="1">
              <a:lnSpc>
                <a:spcPct val="85000"/>
              </a:lnSpc>
              <a:spcBef>
                <a:spcPts val="200"/>
              </a:spcBef>
              <a:buClr>
                <a:schemeClr val="accent2"/>
              </a:buClr>
              <a:buSzPct val="85000"/>
              <a:buFont typeface="Arial" pitchFamily="34" charset="0"/>
              <a:buNone/>
              <a:tabLst>
                <a:tab pos="174625" algn="r"/>
                <a:tab pos="228600" algn="l"/>
              </a:tabLst>
              <a:defRPr lang="en-US" sz="800" kern="1200" dirty="0">
                <a:solidFill>
                  <a:srgbClr val="A1AAB1"/>
                </a:solidFill>
                <a:latin typeface="+mn-lt"/>
                <a:ea typeface="+mn-ea"/>
                <a:cs typeface="Arial" pitchFamily="34" charset="0"/>
              </a:defRPr>
            </a:lvl1pPr>
          </a:lstStyle>
          <a:p>
            <a:pPr lvl="0"/>
            <a:r>
              <a:rPr lang="en-US"/>
              <a:t>Click to edit source</a:t>
            </a:r>
          </a:p>
        </p:txBody>
      </p:sp>
      <p:sp>
        <p:nvSpPr>
          <p:cNvPr id="13" name="Text Placeholder 9"/>
          <p:cNvSpPr>
            <a:spLocks noGrp="1"/>
          </p:cNvSpPr>
          <p:nvPr>
            <p:ph type="body" sz="quarter" idx="15" hasCustomPrompt="1"/>
          </p:nvPr>
        </p:nvSpPr>
        <p:spPr bwMode="gray">
          <a:xfrm>
            <a:off x="448172" y="1307593"/>
            <a:ext cx="11295782" cy="396947"/>
          </a:xfrm>
          <a:prstGeom prst="rect">
            <a:avLst/>
          </a:prstGeom>
          <a:noFill/>
        </p:spPr>
        <p:txBody>
          <a:bodyPr wrap="square" lIns="0" rIns="0" rtlCol="0">
            <a:noAutofit/>
          </a:bodyPr>
          <a:lstStyle>
            <a:lvl1pPr marL="0" indent="0" algn="l" rtl="0" fontAlgn="base">
              <a:lnSpc>
                <a:spcPct val="85000"/>
              </a:lnSpc>
              <a:spcBef>
                <a:spcPct val="0"/>
              </a:spcBef>
              <a:spcAft>
                <a:spcPct val="0"/>
              </a:spcAft>
              <a:buNone/>
              <a:defRPr lang="en-US" sz="2000" b="0" kern="1200" smtClean="0">
                <a:solidFill>
                  <a:schemeClr val="tx1">
                    <a:lumMod val="50000"/>
                    <a:lumOff val="50000"/>
                  </a:schemeClr>
                </a:solidFill>
                <a:latin typeface="+mj-lt"/>
                <a:ea typeface="+mn-ea"/>
                <a:cs typeface="+mn-cs"/>
              </a:defRPr>
            </a:lvl1pPr>
            <a:lvl2pPr algn="l" rtl="0" fontAlgn="base">
              <a:lnSpc>
                <a:spcPct val="90000"/>
              </a:lnSpc>
              <a:spcBef>
                <a:spcPct val="0"/>
              </a:spcBef>
              <a:spcAft>
                <a:spcPct val="0"/>
              </a:spcAft>
              <a:defRPr lang="en-US" sz="2200" b="1" kern="1200" smtClean="0">
                <a:solidFill>
                  <a:schemeClr val="tx1"/>
                </a:solidFill>
                <a:latin typeface="Arial Narrow" pitchFamily="34" charset="0"/>
                <a:ea typeface="+mn-ea"/>
                <a:cs typeface="+mn-cs"/>
              </a:defRPr>
            </a:lvl2pPr>
            <a:lvl3pPr algn="l" rtl="0" fontAlgn="base">
              <a:lnSpc>
                <a:spcPct val="90000"/>
              </a:lnSpc>
              <a:spcBef>
                <a:spcPct val="0"/>
              </a:spcBef>
              <a:spcAft>
                <a:spcPct val="0"/>
              </a:spcAft>
              <a:defRPr lang="en-US" sz="2200" b="1" kern="1200" smtClean="0">
                <a:solidFill>
                  <a:schemeClr val="tx1"/>
                </a:solidFill>
                <a:latin typeface="Arial Narrow" pitchFamily="34" charset="0"/>
                <a:ea typeface="+mn-ea"/>
                <a:cs typeface="+mn-cs"/>
              </a:defRPr>
            </a:lvl3pPr>
            <a:lvl4pPr algn="l" rtl="0" fontAlgn="base">
              <a:lnSpc>
                <a:spcPct val="90000"/>
              </a:lnSpc>
              <a:spcBef>
                <a:spcPct val="0"/>
              </a:spcBef>
              <a:spcAft>
                <a:spcPct val="0"/>
              </a:spcAft>
              <a:defRPr lang="en-US" sz="2200" b="1" kern="1200" smtClean="0">
                <a:solidFill>
                  <a:schemeClr val="tx1"/>
                </a:solidFill>
                <a:latin typeface="Arial Narrow" pitchFamily="34" charset="0"/>
                <a:ea typeface="+mn-ea"/>
                <a:cs typeface="+mn-cs"/>
              </a:defRPr>
            </a:lvl4pPr>
            <a:lvl5pPr algn="l" rtl="0" fontAlgn="base">
              <a:lnSpc>
                <a:spcPct val="90000"/>
              </a:lnSpc>
              <a:spcBef>
                <a:spcPct val="0"/>
              </a:spcBef>
              <a:spcAft>
                <a:spcPct val="0"/>
              </a:spcAft>
              <a:defRPr lang="en-US" sz="2200" b="1" kern="1200" dirty="0" smtClean="0">
                <a:solidFill>
                  <a:schemeClr val="tx1"/>
                </a:solidFill>
                <a:latin typeface="Arial Narrow" pitchFamily="34" charset="0"/>
                <a:ea typeface="+mn-ea"/>
                <a:cs typeface="+mn-cs"/>
              </a:defRPr>
            </a:lvl5pPr>
          </a:lstStyle>
          <a:p>
            <a:pPr lvl="0"/>
            <a:r>
              <a:rPr lang="en-US"/>
              <a:t>Click to edit subtitle</a:t>
            </a:r>
          </a:p>
        </p:txBody>
      </p:sp>
      <p:sp>
        <p:nvSpPr>
          <p:cNvPr id="2" name="Title 1"/>
          <p:cNvSpPr>
            <a:spLocks noGrp="1"/>
          </p:cNvSpPr>
          <p:nvPr>
            <p:ph type="title"/>
          </p:nvPr>
        </p:nvSpPr>
        <p:spPr bwMode="gray"/>
        <p:txBody>
          <a:bodyPr/>
          <a:lstStyle/>
          <a:p>
            <a:r>
              <a:rPr lang="en-US"/>
              <a:t>Click to edit Master title style</a:t>
            </a:r>
          </a:p>
        </p:txBody>
      </p:sp>
    </p:spTree>
    <p:custDataLst>
      <p:tags r:id="rId1"/>
    </p:custDataLst>
    <p:extLst>
      <p:ext uri="{BB962C8B-B14F-4D97-AF65-F5344CB8AC3E}">
        <p14:creationId xmlns:p14="http://schemas.microsoft.com/office/powerpoint/2010/main" val="92098067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Title, Subtitle and Source">
    <p:spTree>
      <p:nvGrpSpPr>
        <p:cNvPr id="1" name=""/>
        <p:cNvGrpSpPr/>
        <p:nvPr/>
      </p:nvGrpSpPr>
      <p:grpSpPr>
        <a:xfrm>
          <a:off x="0" y="0"/>
          <a:ext cx="0" cy="0"/>
          <a:chOff x="0" y="0"/>
          <a:chExt cx="0" cy="0"/>
        </a:xfrm>
      </p:grpSpPr>
      <p:sp>
        <p:nvSpPr>
          <p:cNvPr id="12" name="Text Placeholder 9"/>
          <p:cNvSpPr>
            <a:spLocks noGrp="1"/>
          </p:cNvSpPr>
          <p:nvPr>
            <p:ph type="body" sz="quarter" idx="15" hasCustomPrompt="1"/>
          </p:nvPr>
        </p:nvSpPr>
        <p:spPr bwMode="gray">
          <a:xfrm>
            <a:off x="448172" y="1307593"/>
            <a:ext cx="11295782" cy="396947"/>
          </a:xfrm>
          <a:prstGeom prst="rect">
            <a:avLst/>
          </a:prstGeom>
          <a:noFill/>
        </p:spPr>
        <p:txBody>
          <a:bodyPr wrap="square" lIns="0" rIns="0" rtlCol="0">
            <a:noAutofit/>
          </a:bodyPr>
          <a:lstStyle>
            <a:lvl1pPr marL="0" indent="0" algn="l" rtl="0" fontAlgn="base">
              <a:lnSpc>
                <a:spcPct val="85000"/>
              </a:lnSpc>
              <a:spcBef>
                <a:spcPct val="0"/>
              </a:spcBef>
              <a:spcAft>
                <a:spcPct val="0"/>
              </a:spcAft>
              <a:buNone/>
              <a:defRPr lang="en-US" sz="2000" b="0" kern="1200" smtClean="0">
                <a:solidFill>
                  <a:schemeClr val="tx1">
                    <a:lumMod val="50000"/>
                    <a:lumOff val="50000"/>
                  </a:schemeClr>
                </a:solidFill>
                <a:latin typeface="+mj-lt"/>
                <a:ea typeface="+mn-ea"/>
                <a:cs typeface="+mn-cs"/>
              </a:defRPr>
            </a:lvl1pPr>
            <a:lvl2pPr algn="l" rtl="0" fontAlgn="base">
              <a:lnSpc>
                <a:spcPct val="90000"/>
              </a:lnSpc>
              <a:spcBef>
                <a:spcPct val="0"/>
              </a:spcBef>
              <a:spcAft>
                <a:spcPct val="0"/>
              </a:spcAft>
              <a:defRPr lang="en-US" sz="2200" b="1" kern="1200" smtClean="0">
                <a:solidFill>
                  <a:schemeClr val="tx1"/>
                </a:solidFill>
                <a:latin typeface="Arial Narrow" pitchFamily="34" charset="0"/>
                <a:ea typeface="+mn-ea"/>
                <a:cs typeface="+mn-cs"/>
              </a:defRPr>
            </a:lvl2pPr>
            <a:lvl3pPr algn="l" rtl="0" fontAlgn="base">
              <a:lnSpc>
                <a:spcPct val="90000"/>
              </a:lnSpc>
              <a:spcBef>
                <a:spcPct val="0"/>
              </a:spcBef>
              <a:spcAft>
                <a:spcPct val="0"/>
              </a:spcAft>
              <a:defRPr lang="en-US" sz="2200" b="1" kern="1200" smtClean="0">
                <a:solidFill>
                  <a:schemeClr val="tx1"/>
                </a:solidFill>
                <a:latin typeface="Arial Narrow" pitchFamily="34" charset="0"/>
                <a:ea typeface="+mn-ea"/>
                <a:cs typeface="+mn-cs"/>
              </a:defRPr>
            </a:lvl3pPr>
            <a:lvl4pPr algn="l" rtl="0" fontAlgn="base">
              <a:lnSpc>
                <a:spcPct val="90000"/>
              </a:lnSpc>
              <a:spcBef>
                <a:spcPct val="0"/>
              </a:spcBef>
              <a:spcAft>
                <a:spcPct val="0"/>
              </a:spcAft>
              <a:defRPr lang="en-US" sz="2200" b="1" kern="1200" smtClean="0">
                <a:solidFill>
                  <a:schemeClr val="tx1"/>
                </a:solidFill>
                <a:latin typeface="Arial Narrow" pitchFamily="34" charset="0"/>
                <a:ea typeface="+mn-ea"/>
                <a:cs typeface="+mn-cs"/>
              </a:defRPr>
            </a:lvl4pPr>
            <a:lvl5pPr algn="l" rtl="0" fontAlgn="base">
              <a:lnSpc>
                <a:spcPct val="90000"/>
              </a:lnSpc>
              <a:spcBef>
                <a:spcPct val="0"/>
              </a:spcBef>
              <a:spcAft>
                <a:spcPct val="0"/>
              </a:spcAft>
              <a:defRPr lang="en-US" sz="2200" b="1" kern="1200" dirty="0" smtClean="0">
                <a:solidFill>
                  <a:schemeClr val="tx1"/>
                </a:solidFill>
                <a:latin typeface="Arial Narrow" pitchFamily="34" charset="0"/>
                <a:ea typeface="+mn-ea"/>
                <a:cs typeface="+mn-cs"/>
              </a:defRPr>
            </a:lvl5pPr>
          </a:lstStyle>
          <a:p>
            <a:pPr lvl="0"/>
            <a:r>
              <a:rPr lang="en-US"/>
              <a:t>Click to edit subtitle</a:t>
            </a:r>
          </a:p>
        </p:txBody>
      </p:sp>
      <p:sp>
        <p:nvSpPr>
          <p:cNvPr id="9" name="Text Placeholder 2"/>
          <p:cNvSpPr>
            <a:spLocks noGrp="1"/>
          </p:cNvSpPr>
          <p:nvPr>
            <p:ph type="body" sz="quarter" idx="16" hasCustomPrompt="1"/>
          </p:nvPr>
        </p:nvSpPr>
        <p:spPr bwMode="gray">
          <a:xfrm>
            <a:off x="448173" y="5806440"/>
            <a:ext cx="11295782" cy="347472"/>
          </a:xfrm>
        </p:spPr>
        <p:txBody>
          <a:bodyPr lIns="0" tIns="0" rIns="0" bIns="0" anchor="b"/>
          <a:lstStyle>
            <a:lvl1pPr marL="228600" indent="-228600" algn="l" defTabSz="914400" rtl="0" eaLnBrk="1" latinLnBrk="0" hangingPunct="1">
              <a:lnSpc>
                <a:spcPct val="85000"/>
              </a:lnSpc>
              <a:spcBef>
                <a:spcPts val="200"/>
              </a:spcBef>
              <a:buClr>
                <a:schemeClr val="accent2"/>
              </a:buClr>
              <a:buSzPct val="85000"/>
              <a:buFont typeface="Arial" pitchFamily="34" charset="0"/>
              <a:buNone/>
              <a:tabLst>
                <a:tab pos="174625" algn="r"/>
                <a:tab pos="228600" algn="l"/>
              </a:tabLst>
              <a:defRPr lang="en-US" sz="800" kern="1200" dirty="0">
                <a:solidFill>
                  <a:srgbClr val="A1AAB1"/>
                </a:solidFill>
                <a:latin typeface="+mn-lt"/>
                <a:ea typeface="+mn-ea"/>
                <a:cs typeface="Arial" pitchFamily="34" charset="0"/>
              </a:defRPr>
            </a:lvl1pPr>
          </a:lstStyle>
          <a:p>
            <a:pPr lvl="0"/>
            <a:r>
              <a:rPr lang="en-US"/>
              <a:t>Click to edit source</a:t>
            </a:r>
          </a:p>
        </p:txBody>
      </p:sp>
      <p:sp>
        <p:nvSpPr>
          <p:cNvPr id="2" name="Title 1"/>
          <p:cNvSpPr>
            <a:spLocks noGrp="1"/>
          </p:cNvSpPr>
          <p:nvPr>
            <p:ph type="title"/>
          </p:nvPr>
        </p:nvSpPr>
        <p:spPr bwMode="gray"/>
        <p:txBody>
          <a:bodyPr/>
          <a:lstStyle/>
          <a:p>
            <a:r>
              <a:rPr lang="en-US"/>
              <a:t>Click to edit Master title style</a:t>
            </a:r>
          </a:p>
        </p:txBody>
      </p:sp>
    </p:spTree>
    <p:custDataLst>
      <p:tags r:id="rId1"/>
    </p:custDataLst>
    <p:extLst>
      <p:ext uri="{BB962C8B-B14F-4D97-AF65-F5344CB8AC3E}">
        <p14:creationId xmlns:p14="http://schemas.microsoft.com/office/powerpoint/2010/main" val="18189389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sp>
        <p:nvSpPr>
          <p:cNvPr id="9" name="Date Placeholder 8">
            <a:extLst>
              <a:ext uri="{FF2B5EF4-FFF2-40B4-BE49-F238E27FC236}">
                <a16:creationId xmlns:a16="http://schemas.microsoft.com/office/drawing/2014/main" id="{9B03F247-4297-4973-90A3-0193475AC741}"/>
              </a:ext>
            </a:extLst>
          </p:cNvPr>
          <p:cNvSpPr>
            <a:spLocks noGrp="1"/>
          </p:cNvSpPr>
          <p:nvPr>
            <p:ph type="dt" sz="half" idx="10"/>
          </p:nvPr>
        </p:nvSpPr>
        <p:spPr>
          <a:xfrm>
            <a:off x="10137663" y="6456258"/>
            <a:ext cx="1279358" cy="309145"/>
          </a:xfrm>
          <a:prstGeom prst="rect">
            <a:avLst/>
          </a:prstGeom>
        </p:spPr>
        <p:txBody>
          <a:bodyPr/>
          <a:lstStyle/>
          <a:p>
            <a:endParaRPr lang="en-GB"/>
          </a:p>
        </p:txBody>
      </p:sp>
      <p:sp>
        <p:nvSpPr>
          <p:cNvPr id="5" name="Text Placeholder 96">
            <a:extLst>
              <a:ext uri="{FF2B5EF4-FFF2-40B4-BE49-F238E27FC236}">
                <a16:creationId xmlns:a16="http://schemas.microsoft.com/office/drawing/2014/main" id="{5D317BC2-3CD5-4931-93AD-CC95F2C50D24}"/>
              </a:ext>
            </a:extLst>
          </p:cNvPr>
          <p:cNvSpPr>
            <a:spLocks noGrp="1"/>
          </p:cNvSpPr>
          <p:nvPr>
            <p:ph type="body" sz="quarter" idx="111" hasCustomPrompt="1"/>
          </p:nvPr>
        </p:nvSpPr>
        <p:spPr>
          <a:xfrm>
            <a:off x="407988" y="6200774"/>
            <a:ext cx="9729787" cy="657225"/>
          </a:xfrm>
        </p:spPr>
        <p:txBody>
          <a:bodyPr anchor="b" anchorCtr="0">
            <a:noAutofit/>
          </a:bodyPr>
          <a:lstStyle>
            <a:lvl1pPr>
              <a:spcAft>
                <a:spcPts val="300"/>
              </a:spcAft>
              <a:buNone/>
              <a:defRPr sz="800"/>
            </a:lvl1pPr>
          </a:lstStyle>
          <a:p>
            <a:pPr lvl="0"/>
            <a:r>
              <a:rPr lang="en-US" dirty="0"/>
              <a:t>Footnotes</a:t>
            </a:r>
          </a:p>
        </p:txBody>
      </p:sp>
    </p:spTree>
    <p:custDataLst>
      <p:tags r:id="rId1"/>
    </p:custDataLst>
    <p:extLst>
      <p:ext uri="{BB962C8B-B14F-4D97-AF65-F5344CB8AC3E}">
        <p14:creationId xmlns:p14="http://schemas.microsoft.com/office/powerpoint/2010/main" val="309290681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ext Placeholder 7">
            <a:extLst>
              <a:ext uri="{FF2B5EF4-FFF2-40B4-BE49-F238E27FC236}">
                <a16:creationId xmlns:a16="http://schemas.microsoft.com/office/drawing/2014/main" id="{43B645F8-9127-4B2B-8C09-80A0BF7C8E88}"/>
              </a:ext>
            </a:extLst>
          </p:cNvPr>
          <p:cNvSpPr>
            <a:spLocks noGrp="1"/>
          </p:cNvSpPr>
          <p:nvPr>
            <p:ph type="body" sz="quarter" idx="15"/>
          </p:nvPr>
        </p:nvSpPr>
        <p:spPr>
          <a:xfrm>
            <a:off x="0" y="6623424"/>
            <a:ext cx="8778240" cy="230832"/>
          </a:xfrm>
        </p:spPr>
        <p:txBody>
          <a:bodyPr wrap="square" anchor="b">
            <a:spAutoFit/>
          </a:bodyPr>
          <a:lstStyle>
            <a:lvl1pPr marL="0" indent="0" algn="l">
              <a:spcBef>
                <a:spcPts val="0"/>
              </a:spcBef>
              <a:buNone/>
              <a:defRPr sz="1000"/>
            </a:lvl1pPr>
            <a:lvl5pPr marL="1828754" indent="0">
              <a:buNone/>
              <a:defRPr/>
            </a:lvl5pPr>
          </a:lstStyle>
          <a:p>
            <a:pPr lvl="0"/>
            <a:r>
              <a:rPr lang="en-US" dirty="0"/>
              <a:t>Edit Master text styles</a:t>
            </a:r>
          </a:p>
        </p:txBody>
      </p:sp>
    </p:spTree>
    <p:extLst>
      <p:ext uri="{BB962C8B-B14F-4D97-AF65-F5344CB8AC3E}">
        <p14:creationId xmlns:p14="http://schemas.microsoft.com/office/powerpoint/2010/main" val="67829398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389429157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Content - Bullet Points">
    <p:spTree>
      <p:nvGrpSpPr>
        <p:cNvPr id="1" name=""/>
        <p:cNvGrpSpPr/>
        <p:nvPr/>
      </p:nvGrpSpPr>
      <p:grpSpPr>
        <a:xfrm>
          <a:off x="0" y="0"/>
          <a:ext cx="0" cy="0"/>
          <a:chOff x="0" y="0"/>
          <a:chExt cx="0" cy="0"/>
        </a:xfrm>
      </p:grpSpPr>
      <p:sp>
        <p:nvSpPr>
          <p:cNvPr id="12" name="Title 11"/>
          <p:cNvSpPr>
            <a:spLocks noGrp="1"/>
          </p:cNvSpPr>
          <p:nvPr>
            <p:ph type="title"/>
          </p:nvPr>
        </p:nvSpPr>
        <p:spPr>
          <a:xfrm>
            <a:off x="600762" y="384000"/>
            <a:ext cx="10990479" cy="960000"/>
          </a:xfrm>
        </p:spPr>
        <p:txBody>
          <a:bodyPr/>
          <a:lstStyle/>
          <a:p>
            <a:r>
              <a:rPr lang="en-US"/>
              <a:t>Click to edit Master title style</a:t>
            </a:r>
          </a:p>
        </p:txBody>
      </p:sp>
      <p:sp>
        <p:nvSpPr>
          <p:cNvPr id="13" name="Text Placeholder 2"/>
          <p:cNvSpPr>
            <a:spLocks noGrp="1"/>
          </p:cNvSpPr>
          <p:nvPr>
            <p:ph idx="1"/>
          </p:nvPr>
        </p:nvSpPr>
        <p:spPr>
          <a:xfrm>
            <a:off x="600763" y="1344000"/>
            <a:ext cx="10990476" cy="4320000"/>
          </a:xfrm>
          <a:prstGeom prst="rect">
            <a:avLst/>
          </a:prstGeom>
        </p:spPr>
        <p:txBody>
          <a:bodyPr vert="horz" lIns="0" tIns="0" rIns="0" bIns="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7" name="Footer Placeholder 3">
            <a:extLst>
              <a:ext uri="{FF2B5EF4-FFF2-40B4-BE49-F238E27FC236}">
                <a16:creationId xmlns:a16="http://schemas.microsoft.com/office/drawing/2014/main" id="{65E8AF2E-2935-4D43-866E-C1566FC0185B}"/>
              </a:ext>
            </a:extLst>
          </p:cNvPr>
          <p:cNvSpPr>
            <a:spLocks noGrp="1"/>
          </p:cNvSpPr>
          <p:nvPr>
            <p:ph type="ftr" sz="quarter" idx="3"/>
          </p:nvPr>
        </p:nvSpPr>
        <p:spPr>
          <a:xfrm>
            <a:off x="1536000" y="6210000"/>
            <a:ext cx="10080000" cy="648000"/>
          </a:xfrm>
          <a:prstGeom prst="rect">
            <a:avLst/>
          </a:prstGeom>
        </p:spPr>
        <p:txBody>
          <a:bodyPr vert="horz" lIns="0" tIns="0" rIns="0" bIns="0" rtlCol="0" anchor="ctr"/>
          <a:lstStyle>
            <a:lvl1pPr algn="l">
              <a:defRPr sz="800">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endParaRPr lang="en-GB" dirty="0"/>
          </a:p>
        </p:txBody>
      </p:sp>
      <p:sp>
        <p:nvSpPr>
          <p:cNvPr id="3" name="Text Placeholder 2">
            <a:extLst>
              <a:ext uri="{FF2B5EF4-FFF2-40B4-BE49-F238E27FC236}">
                <a16:creationId xmlns:a16="http://schemas.microsoft.com/office/drawing/2014/main" id="{DCBDEEF2-384B-A542-B630-B6BD69F99C94}"/>
              </a:ext>
            </a:extLst>
          </p:cNvPr>
          <p:cNvSpPr>
            <a:spLocks noGrp="1"/>
          </p:cNvSpPr>
          <p:nvPr>
            <p:ph type="body" sz="quarter" idx="10"/>
          </p:nvPr>
        </p:nvSpPr>
        <p:spPr>
          <a:xfrm>
            <a:off x="601134" y="5847979"/>
            <a:ext cx="10989733" cy="203133"/>
          </a:xfrm>
        </p:spPr>
        <p:txBody>
          <a:bodyPr anchor="b" anchorCtr="0">
            <a:spAutoFit/>
          </a:bodyPr>
          <a:lstStyle>
            <a:lvl1pPr marL="0" indent="0">
              <a:spcBef>
                <a:spcPts val="0"/>
              </a:spcBef>
              <a:spcAft>
                <a:spcPts val="400"/>
              </a:spcAft>
              <a:buFontTx/>
              <a:buNone/>
              <a:defRPr sz="800"/>
            </a:lvl1pPr>
            <a:lvl2pPr marL="287993" indent="0">
              <a:buFontTx/>
              <a:buNone/>
              <a:defRPr sz="800"/>
            </a:lvl2pPr>
            <a:lvl3pPr marL="575986" indent="0">
              <a:buFontTx/>
              <a:buNone/>
              <a:defRPr sz="800"/>
            </a:lvl3pPr>
            <a:lvl4pPr marL="863978" indent="0">
              <a:buFontTx/>
              <a:buNone/>
              <a:defRPr sz="800"/>
            </a:lvl4pPr>
            <a:lvl5pPr marL="2438279" indent="0">
              <a:buFontTx/>
              <a:buNone/>
              <a:defRPr sz="800"/>
            </a:lvl5pPr>
          </a:lstStyle>
          <a:p>
            <a:pPr lvl="0"/>
            <a:r>
              <a:rPr lang="en-US" dirty="0"/>
              <a:t>Click to edit Master text styles</a:t>
            </a:r>
          </a:p>
        </p:txBody>
      </p:sp>
    </p:spTree>
    <p:extLst>
      <p:ext uri="{BB962C8B-B14F-4D97-AF65-F5344CB8AC3E}">
        <p14:creationId xmlns:p14="http://schemas.microsoft.com/office/powerpoint/2010/main" val="18565297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2_Disposition personnalisée">
    <p:spTree>
      <p:nvGrpSpPr>
        <p:cNvPr id="1" name=""/>
        <p:cNvGrpSpPr/>
        <p:nvPr/>
      </p:nvGrpSpPr>
      <p:grpSpPr>
        <a:xfrm>
          <a:off x="0" y="0"/>
          <a:ext cx="0" cy="0"/>
          <a:chOff x="0" y="0"/>
          <a:chExt cx="0" cy="0"/>
        </a:xfrm>
      </p:grpSpPr>
      <p:sp>
        <p:nvSpPr>
          <p:cNvPr id="9" name="Espace réservé du texte 2"/>
          <p:cNvSpPr>
            <a:spLocks noGrp="1"/>
          </p:cNvSpPr>
          <p:nvPr>
            <p:ph type="body" idx="1" hasCustomPrompt="1"/>
          </p:nvPr>
        </p:nvSpPr>
        <p:spPr>
          <a:xfrm>
            <a:off x="609600" y="1214362"/>
            <a:ext cx="10972800" cy="702470"/>
          </a:xfrm>
          <a:prstGeom prst="rect">
            <a:avLst/>
          </a:prstGeom>
        </p:spPr>
        <p:txBody>
          <a:bodyPr wrap="square" lIns="0" tIns="0" rIns="0" bIns="0" anchor="t"/>
          <a:lstStyle>
            <a:lvl1pPr marL="0" indent="0" algn="l">
              <a:buNone/>
              <a:defRPr sz="2000" b="1" i="0" cap="all" spc="100" baseline="0">
                <a:solidFill>
                  <a:srgbClr val="C7573C"/>
                </a:solidFill>
                <a:latin typeface="PT Sans Narrow" charset="-52"/>
                <a:ea typeface="PT Sans Narrow" charset="-52"/>
                <a:cs typeface="PT Sans Narrow" charset="-5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noProof="0" dirty="0"/>
              <a:t>CLICK AND ADD TEXT</a:t>
            </a:r>
          </a:p>
        </p:txBody>
      </p:sp>
      <p:sp>
        <p:nvSpPr>
          <p:cNvPr id="16" name="Espace réservé du numéro de diapositive 6"/>
          <p:cNvSpPr>
            <a:spLocks noGrp="1"/>
          </p:cNvSpPr>
          <p:nvPr>
            <p:ph type="sldNum" sz="quarter" idx="4"/>
          </p:nvPr>
        </p:nvSpPr>
        <p:spPr>
          <a:xfrm>
            <a:off x="10704512" y="6356351"/>
            <a:ext cx="877888" cy="365125"/>
          </a:xfrm>
          <a:prstGeom prst="rect">
            <a:avLst/>
          </a:prstGeom>
        </p:spPr>
        <p:txBody>
          <a:bodyPr vert="horz" lIns="0" tIns="0" rIns="0" bIns="0" rtlCol="0" anchor="ctr"/>
          <a:lstStyle>
            <a:lvl1pPr algn="r">
              <a:defRPr sz="1200">
                <a:solidFill>
                  <a:srgbClr val="5D8298"/>
                </a:solidFill>
                <a:latin typeface="PT Sans Narrow" charset="-52"/>
                <a:ea typeface="PT Sans Narrow" charset="-52"/>
                <a:cs typeface="PT Sans Narrow" charset="-52"/>
              </a:defRPr>
            </a:lvl1pPr>
          </a:lstStyle>
          <a:p>
            <a:fld id="{FCE43C0F-8A7B-3A4B-9DB5-B3472E36E833}" type="slidenum">
              <a:rPr lang="en-GB" noProof="0" smtClean="0"/>
              <a:pPr/>
              <a:t>‹#›</a:t>
            </a:fld>
            <a:endParaRPr lang="en-GB" noProof="0" dirty="0"/>
          </a:p>
        </p:txBody>
      </p:sp>
      <p:sp>
        <p:nvSpPr>
          <p:cNvPr id="17" name="Content Placeholder 5"/>
          <p:cNvSpPr>
            <a:spLocks noGrp="1"/>
          </p:cNvSpPr>
          <p:nvPr>
            <p:ph sz="quarter" idx="13"/>
          </p:nvPr>
        </p:nvSpPr>
        <p:spPr>
          <a:xfrm>
            <a:off x="620184" y="6356351"/>
            <a:ext cx="8116800" cy="365125"/>
          </a:xfrm>
        </p:spPr>
        <p:txBody>
          <a:bodyPr anchor="ctr" anchorCtr="0">
            <a:noAutofit/>
          </a:bodyPr>
          <a:lstStyle>
            <a:lvl1pPr marL="0" indent="0">
              <a:buNone/>
              <a:defRPr sz="1200">
                <a:latin typeface="PT Sans Narrow"/>
                <a:cs typeface="PT Sans Narrow"/>
              </a:defRPr>
            </a:lvl1pPr>
            <a:lvl2pPr marL="457200" indent="0">
              <a:buNone/>
              <a:defRPr sz="1200">
                <a:latin typeface="PT Sans Narrow"/>
                <a:cs typeface="PT Sans Narrow"/>
              </a:defRPr>
            </a:lvl2pPr>
            <a:lvl3pPr marL="914400" indent="0">
              <a:buNone/>
              <a:defRPr sz="1200">
                <a:latin typeface="PT Sans Narrow"/>
                <a:cs typeface="PT Sans Narrow"/>
              </a:defRPr>
            </a:lvl3pPr>
            <a:lvl4pPr marL="1371600" indent="0">
              <a:buNone/>
              <a:defRPr sz="1200">
                <a:latin typeface="PT Sans Narrow"/>
                <a:cs typeface="PT Sans Narrow"/>
              </a:defRPr>
            </a:lvl4pPr>
            <a:lvl5pPr marL="1828800" indent="0">
              <a:buNone/>
              <a:defRPr sz="1200">
                <a:latin typeface="PT Sans Narrow"/>
                <a:cs typeface="PT Sans Narrow"/>
              </a:defRPr>
            </a:lvl5pPr>
          </a:lstStyle>
          <a:p>
            <a:pPr lvl="0"/>
            <a:r>
              <a:rPr lang="en-GB"/>
              <a:t>Click to edit Master text styles</a:t>
            </a:r>
          </a:p>
        </p:txBody>
      </p:sp>
      <p:sp>
        <p:nvSpPr>
          <p:cNvPr id="2" name="Title 1"/>
          <p:cNvSpPr>
            <a:spLocks noGrp="1"/>
          </p:cNvSpPr>
          <p:nvPr>
            <p:ph type="title"/>
          </p:nvPr>
        </p:nvSpPr>
        <p:spPr/>
        <p:txBody>
          <a:bodyPr/>
          <a:lstStyle/>
          <a:p>
            <a:r>
              <a:rPr lang="en-GB"/>
              <a:t>Click to edit Master title style</a:t>
            </a:r>
            <a:endParaRPr lang="en-US"/>
          </a:p>
        </p:txBody>
      </p:sp>
      <p:sp>
        <p:nvSpPr>
          <p:cNvPr id="4" name="Content Placeholder 3"/>
          <p:cNvSpPr>
            <a:spLocks noGrp="1"/>
          </p:cNvSpPr>
          <p:nvPr>
            <p:ph sz="quarter" idx="14"/>
          </p:nvPr>
        </p:nvSpPr>
        <p:spPr>
          <a:xfrm>
            <a:off x="620184" y="1987200"/>
            <a:ext cx="10963200" cy="396000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10714312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6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9635B2-3D27-4FA3-B863-05E4C9624AB6}"/>
              </a:ext>
            </a:extLst>
          </p:cNvPr>
          <p:cNvSpPr>
            <a:spLocks noGrp="1"/>
          </p:cNvSpPr>
          <p:nvPr>
            <p:ph type="title" hasCustomPrompt="1"/>
          </p:nvPr>
        </p:nvSpPr>
        <p:spPr>
          <a:xfrm>
            <a:off x="407987" y="547584"/>
            <a:ext cx="11376025" cy="864655"/>
          </a:xfrm>
        </p:spPr>
        <p:txBody>
          <a:bodyPr>
            <a:normAutofit/>
          </a:bodyPr>
          <a:lstStyle>
            <a:lvl1pPr>
              <a:defRPr sz="2400"/>
            </a:lvl1pPr>
          </a:lstStyle>
          <a:p>
            <a:r>
              <a:rPr lang="en-US"/>
              <a:t>Click to enter title here</a:t>
            </a:r>
          </a:p>
        </p:txBody>
      </p:sp>
      <p:sp>
        <p:nvSpPr>
          <p:cNvPr id="8" name="Content Placeholder 7">
            <a:extLst>
              <a:ext uri="{FF2B5EF4-FFF2-40B4-BE49-F238E27FC236}">
                <a16:creationId xmlns:a16="http://schemas.microsoft.com/office/drawing/2014/main" id="{91E4B5EC-9E53-45C3-B765-C1C483A070D0}"/>
              </a:ext>
            </a:extLst>
          </p:cNvPr>
          <p:cNvSpPr>
            <a:spLocks noGrp="1"/>
          </p:cNvSpPr>
          <p:nvPr>
            <p:ph sz="quarter" idx="19" hasCustomPrompt="1"/>
          </p:nvPr>
        </p:nvSpPr>
        <p:spPr>
          <a:xfrm>
            <a:off x="407988" y="1567815"/>
            <a:ext cx="11376024" cy="4608000"/>
          </a:xfrm>
        </p:spPr>
        <p:txBody>
          <a:bodyPr>
            <a:spAutoFit/>
          </a:bodyPr>
          <a:lstStyle>
            <a:lvl1pPr>
              <a:defRPr/>
            </a:lvl1pPr>
            <a:lvl2pPr marL="576000" indent="-288000">
              <a:defRPr/>
            </a:lvl2pPr>
          </a:lstStyle>
          <a:p>
            <a:pPr lvl="0"/>
            <a:r>
              <a:rPr lang="en-US"/>
              <a:t>Click to add text here. </a:t>
            </a:r>
            <a:br>
              <a:rPr lang="en-US"/>
            </a:br>
            <a:r>
              <a:rPr lang="en-US"/>
              <a:t>When pasting copy from other slides, be sure to right-click and choose ‘Keep text only’. </a:t>
            </a:r>
            <a:br>
              <a:rPr lang="en-US"/>
            </a:br>
            <a:r>
              <a:rPr lang="en-US"/>
              <a:t>To increase bullet level, select your text and press Tab.</a:t>
            </a:r>
            <a:br>
              <a:rPr lang="en-US"/>
            </a:br>
            <a:r>
              <a:rPr lang="en-US"/>
              <a:t>To decrease bullet level, select your bullet text and press Shift + Tab. </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002CC1A-50FF-4A50-8660-D325E3429D98}"/>
              </a:ext>
            </a:extLst>
          </p:cNvPr>
          <p:cNvSpPr>
            <a:spLocks noGrp="1"/>
          </p:cNvSpPr>
          <p:nvPr>
            <p:ph type="dt" sz="half" idx="20"/>
          </p:nvPr>
        </p:nvSpPr>
        <p:spPr/>
        <p:txBody>
          <a:bodyPr/>
          <a:lstStyle/>
          <a:p>
            <a:endParaRPr lang="en-GB"/>
          </a:p>
        </p:txBody>
      </p:sp>
      <p:sp>
        <p:nvSpPr>
          <p:cNvPr id="10" name="Slide Number Placeholder 9">
            <a:extLst>
              <a:ext uri="{FF2B5EF4-FFF2-40B4-BE49-F238E27FC236}">
                <a16:creationId xmlns:a16="http://schemas.microsoft.com/office/drawing/2014/main" id="{7E938F29-84D5-4449-9358-343332B4BEF7}"/>
              </a:ext>
            </a:extLst>
          </p:cNvPr>
          <p:cNvSpPr>
            <a:spLocks noGrp="1"/>
          </p:cNvSpPr>
          <p:nvPr>
            <p:ph type="sldNum" sz="quarter" idx="22"/>
          </p:nvPr>
        </p:nvSpPr>
        <p:spPr/>
        <p:txBody>
          <a:bodyPr/>
          <a:lstStyle/>
          <a:p>
            <a:fld id="{F8E47D07-9D1E-4FE9-B31A-2F5863681021}" type="slidenum">
              <a:rPr lang="en-GB" smtClean="0"/>
              <a:pPr/>
              <a:t>‹#›</a:t>
            </a:fld>
            <a:endParaRPr lang="en-GB"/>
          </a:p>
        </p:txBody>
      </p:sp>
      <p:sp>
        <p:nvSpPr>
          <p:cNvPr id="11" name="Text Placeholder 96">
            <a:extLst>
              <a:ext uri="{FF2B5EF4-FFF2-40B4-BE49-F238E27FC236}">
                <a16:creationId xmlns:a16="http://schemas.microsoft.com/office/drawing/2014/main" id="{C949FF72-87ED-4607-89DB-176C532FA3A0}"/>
              </a:ext>
            </a:extLst>
          </p:cNvPr>
          <p:cNvSpPr>
            <a:spLocks noGrp="1"/>
          </p:cNvSpPr>
          <p:nvPr>
            <p:ph type="body" sz="quarter" idx="111" hasCustomPrompt="1"/>
          </p:nvPr>
        </p:nvSpPr>
        <p:spPr>
          <a:xfrm>
            <a:off x="407988" y="6200774"/>
            <a:ext cx="9729787" cy="657225"/>
          </a:xfrm>
        </p:spPr>
        <p:txBody>
          <a:bodyPr anchor="b" anchorCtr="0">
            <a:noAutofit/>
          </a:bodyPr>
          <a:lstStyle>
            <a:lvl1pPr>
              <a:spcAft>
                <a:spcPts val="300"/>
              </a:spcAft>
              <a:buNone/>
              <a:defRPr sz="800"/>
            </a:lvl1pPr>
          </a:lstStyle>
          <a:p>
            <a:pPr lvl="0"/>
            <a:r>
              <a:rPr lang="en-US"/>
              <a:t>Footnotes</a:t>
            </a:r>
          </a:p>
        </p:txBody>
      </p:sp>
    </p:spTree>
    <p:custDataLst>
      <p:tags r:id="rId1"/>
    </p:custDataLst>
    <p:extLst>
      <p:ext uri="{BB962C8B-B14F-4D97-AF65-F5344CB8AC3E}">
        <p14:creationId xmlns:p14="http://schemas.microsoft.com/office/powerpoint/2010/main" val="81239057"/>
      </p:ext>
    </p:extLst>
  </p:cSld>
  <p:clrMapOvr>
    <a:masterClrMapping/>
  </p:clrMapOvr>
  <p:extLst>
    <p:ext uri="{DCECCB84-F9BA-43D5-87BE-67443E8EF086}">
      <p15:sldGuideLst xmlns:p15="http://schemas.microsoft.com/office/powerpoint/2012/main">
        <p15:guide id="1" pos="1391">
          <p15:clr>
            <a:srgbClr val="A4A3A4"/>
          </p15:clr>
        </p15:guide>
        <p15:guide id="2" pos="1463">
          <p15:clr>
            <a:srgbClr val="A4A3A4"/>
          </p15:clr>
        </p15:guide>
        <p15:guide id="3" pos="2598">
          <p15:clr>
            <a:srgbClr val="A4A3A4"/>
          </p15:clr>
        </p15:guide>
        <p15:guide id="4" pos="2669">
          <p15:clr>
            <a:srgbClr val="A4A3A4"/>
          </p15:clr>
        </p15:guide>
        <p15:guide id="5" pos="3804">
          <p15:clr>
            <a:srgbClr val="A4A3A4"/>
          </p15:clr>
        </p15:guide>
        <p15:guide id="6" pos="3876">
          <p15:clr>
            <a:srgbClr val="A4A3A4"/>
          </p15:clr>
        </p15:guide>
        <p15:guide id="7" pos="5009">
          <p15:clr>
            <a:srgbClr val="A4A3A4"/>
          </p15:clr>
        </p15:guide>
        <p15:guide id="8" pos="5082">
          <p15:clr>
            <a:srgbClr val="A4A3A4"/>
          </p15:clr>
        </p15:guide>
        <p15:guide id="9" pos="6215">
          <p15:clr>
            <a:srgbClr val="A4A3A4"/>
          </p15:clr>
        </p15:guide>
        <p15:guide id="10" pos="6288">
          <p15:clr>
            <a:srgbClr val="A4A3A4"/>
          </p15:clr>
        </p15:guide>
        <p15:guide id="11" orient="horz" pos="890">
          <p15:clr>
            <a:srgbClr val="C35EA4"/>
          </p15:clr>
        </p15:guide>
        <p15:guide id="12" orient="horz" pos="981">
          <p15:clr>
            <a:srgbClr val="C35EA4"/>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Disposition personnalisée">
    <p:spTree>
      <p:nvGrpSpPr>
        <p:cNvPr id="1" name=""/>
        <p:cNvGrpSpPr/>
        <p:nvPr/>
      </p:nvGrpSpPr>
      <p:grpSpPr>
        <a:xfrm>
          <a:off x="0" y="0"/>
          <a:ext cx="0" cy="0"/>
          <a:chOff x="0" y="0"/>
          <a:chExt cx="0" cy="0"/>
        </a:xfrm>
      </p:grpSpPr>
      <p:sp>
        <p:nvSpPr>
          <p:cNvPr id="9" name="Espace réservé du texte 2"/>
          <p:cNvSpPr>
            <a:spLocks noGrp="1"/>
          </p:cNvSpPr>
          <p:nvPr>
            <p:ph type="body" idx="1" hasCustomPrompt="1"/>
          </p:nvPr>
        </p:nvSpPr>
        <p:spPr>
          <a:xfrm>
            <a:off x="609600" y="1214362"/>
            <a:ext cx="10972800" cy="702470"/>
          </a:xfrm>
          <a:prstGeom prst="rect">
            <a:avLst/>
          </a:prstGeom>
        </p:spPr>
        <p:txBody>
          <a:bodyPr wrap="square" lIns="0" tIns="0" rIns="0" bIns="0" anchor="t"/>
          <a:lstStyle>
            <a:lvl1pPr marL="0" indent="0" algn="l">
              <a:buNone/>
              <a:defRPr sz="2000" b="1" i="0" cap="all" spc="100" baseline="0">
                <a:solidFill>
                  <a:srgbClr val="C7573C"/>
                </a:solidFill>
                <a:latin typeface="Arial" panose="020B0604020202020204" pitchFamily="34" charset="0"/>
                <a:ea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CLICK AND ADD TEXT</a:t>
            </a:r>
          </a:p>
        </p:txBody>
      </p:sp>
      <p:sp>
        <p:nvSpPr>
          <p:cNvPr id="2" name="Title 1"/>
          <p:cNvSpPr>
            <a:spLocks noGrp="1"/>
          </p:cNvSpPr>
          <p:nvPr>
            <p:ph type="title"/>
          </p:nvPr>
        </p:nvSpPr>
        <p:spPr/>
        <p:txBody>
          <a:bodyPr/>
          <a:lstStyle>
            <a:lvl1pPr>
              <a:defRPr>
                <a:latin typeface="Arial" panose="020B0604020202020204" pitchFamily="34" charset="0"/>
                <a:cs typeface="Arial" panose="020B0604020202020204" pitchFamily="34" charset="0"/>
              </a:defRPr>
            </a:lvl1pPr>
          </a:lstStyle>
          <a:p>
            <a:r>
              <a:rPr lang="en-GB"/>
              <a:t>Click to edit Master title style</a:t>
            </a:r>
            <a:endParaRPr lang="en-US"/>
          </a:p>
        </p:txBody>
      </p:sp>
      <p:sp>
        <p:nvSpPr>
          <p:cNvPr id="4" name="Content Placeholder 3"/>
          <p:cNvSpPr>
            <a:spLocks noGrp="1"/>
          </p:cNvSpPr>
          <p:nvPr>
            <p:ph sz="quarter" idx="14"/>
          </p:nvPr>
        </p:nvSpPr>
        <p:spPr>
          <a:xfrm>
            <a:off x="619200" y="1987200"/>
            <a:ext cx="10963200" cy="3960000"/>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Espace réservé du numéro de diapositive 6"/>
          <p:cNvSpPr>
            <a:spLocks noGrp="1"/>
          </p:cNvSpPr>
          <p:nvPr>
            <p:ph type="sldNum" sz="quarter" idx="4"/>
          </p:nvPr>
        </p:nvSpPr>
        <p:spPr>
          <a:xfrm>
            <a:off x="10512491" y="6356351"/>
            <a:ext cx="1069909" cy="365125"/>
          </a:xfrm>
          <a:prstGeom prst="rect">
            <a:avLst/>
          </a:prstGeom>
        </p:spPr>
        <p:txBody>
          <a:bodyPr vert="horz" lIns="0" tIns="0" rIns="0" bIns="0" rtlCol="0" anchor="ctr"/>
          <a:lstStyle>
            <a:lvl1pPr algn="r">
              <a:defRPr sz="1200">
                <a:solidFill>
                  <a:schemeClr val="tx2"/>
                </a:solidFill>
                <a:latin typeface="Arial" panose="020B0604020202020204" pitchFamily="34" charset="0"/>
                <a:ea typeface="Arial" panose="020B0604020202020204" pitchFamily="34" charset="0"/>
                <a:cs typeface="Arial" panose="020B0604020202020204" pitchFamily="34" charset="0"/>
              </a:defRPr>
            </a:lvl1pPr>
          </a:lstStyle>
          <a:p>
            <a:fld id="{FCE43C0F-8A7B-3A4B-9DB5-B3472E36E833}" type="slidenum">
              <a:rPr lang="en-GB" smtClean="0"/>
              <a:pPr/>
              <a:t>‹#›</a:t>
            </a:fld>
            <a:endParaRPr lang="en-GB" dirty="0"/>
          </a:p>
        </p:txBody>
      </p:sp>
      <p:sp>
        <p:nvSpPr>
          <p:cNvPr id="8" name="Content Placeholder 5">
            <a:extLst>
              <a:ext uri="{FF2B5EF4-FFF2-40B4-BE49-F238E27FC236}">
                <a16:creationId xmlns:a16="http://schemas.microsoft.com/office/drawing/2014/main" id="{8E9715FD-800D-EC4B-B5EC-4EF7DCBD08D6}"/>
              </a:ext>
            </a:extLst>
          </p:cNvPr>
          <p:cNvSpPr>
            <a:spLocks noGrp="1"/>
          </p:cNvSpPr>
          <p:nvPr>
            <p:ph sz="quarter" idx="15"/>
          </p:nvPr>
        </p:nvSpPr>
        <p:spPr>
          <a:xfrm>
            <a:off x="620183" y="6356351"/>
            <a:ext cx="10180339" cy="365125"/>
          </a:xfrm>
          <a:prstGeom prst="rect">
            <a:avLst/>
          </a:prstGeom>
        </p:spPr>
        <p:txBody>
          <a:bodyPr anchor="ctr" anchorCtr="0">
            <a:noAutofit/>
          </a:bodyPr>
          <a:lstStyle>
            <a:lvl1pPr marL="0" indent="0">
              <a:spcBef>
                <a:spcPts val="300"/>
              </a:spcBef>
              <a:buNone/>
              <a:defRPr sz="1200" spc="-30" baseline="0">
                <a:solidFill>
                  <a:srgbClr val="5D8298"/>
                </a:solidFill>
                <a:latin typeface="Arial" panose="020B0604020202020204" pitchFamily="34" charset="0"/>
                <a:cs typeface="Arial" panose="020B0604020202020204" pitchFamily="34" charset="0"/>
              </a:defRPr>
            </a:lvl1pPr>
            <a:lvl2pPr marL="457200" indent="0">
              <a:buNone/>
              <a:defRPr sz="1200">
                <a:latin typeface="PT Sans Narrow"/>
                <a:cs typeface="PT Sans Narrow"/>
              </a:defRPr>
            </a:lvl2pPr>
            <a:lvl3pPr marL="914400" indent="0">
              <a:buNone/>
              <a:defRPr sz="1200">
                <a:latin typeface="PT Sans Narrow"/>
                <a:cs typeface="PT Sans Narrow"/>
              </a:defRPr>
            </a:lvl3pPr>
            <a:lvl4pPr marL="1371600" indent="0">
              <a:buNone/>
              <a:defRPr sz="1200">
                <a:latin typeface="PT Sans Narrow"/>
                <a:cs typeface="PT Sans Narrow"/>
              </a:defRPr>
            </a:lvl4pPr>
            <a:lvl5pPr marL="1828800" indent="0">
              <a:buNone/>
              <a:defRPr sz="1200">
                <a:latin typeface="PT Sans Narrow"/>
                <a:cs typeface="PT Sans Narrow"/>
              </a:defRPr>
            </a:lvl5pPr>
          </a:lstStyle>
          <a:p>
            <a:pPr lvl="0"/>
            <a:r>
              <a:rPr lang="en-GB" dirty="0"/>
              <a:t>Click to edit Master text styles</a:t>
            </a:r>
          </a:p>
        </p:txBody>
      </p:sp>
    </p:spTree>
    <p:extLst>
      <p:ext uri="{BB962C8B-B14F-4D97-AF65-F5344CB8AC3E}">
        <p14:creationId xmlns:p14="http://schemas.microsoft.com/office/powerpoint/2010/main" val="13764539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le &amp; sub separator pale">
    <p:spTree>
      <p:nvGrpSpPr>
        <p:cNvPr id="1" name=""/>
        <p:cNvGrpSpPr/>
        <p:nvPr/>
      </p:nvGrpSpPr>
      <p:grpSpPr>
        <a:xfrm>
          <a:off x="0" y="0"/>
          <a:ext cx="0" cy="0"/>
          <a:chOff x="0" y="0"/>
          <a:chExt cx="0" cy="0"/>
        </a:xfrm>
      </p:grpSpPr>
      <p:pic>
        <p:nvPicPr>
          <p:cNvPr id="9" name="Picture 8" descr="A picture containing drawing, light&#10;&#10;Description automatically generated">
            <a:extLst>
              <a:ext uri="{FF2B5EF4-FFF2-40B4-BE49-F238E27FC236}">
                <a16:creationId xmlns:a16="http://schemas.microsoft.com/office/drawing/2014/main" id="{9D033C0A-B3FE-7E4D-9435-7FC5A8EE3960}"/>
              </a:ext>
            </a:extLst>
          </p:cNvPr>
          <p:cNvPicPr>
            <a:picLocks noChangeAspect="1"/>
          </p:cNvPicPr>
          <p:nvPr userDrawn="1"/>
        </p:nvPicPr>
        <p:blipFill>
          <a:blip r:embed="rId2">
            <a:alphaModFix amt="20000"/>
          </a:blip>
          <a:stretch>
            <a:fillRect/>
          </a:stretch>
        </p:blipFill>
        <p:spPr>
          <a:xfrm>
            <a:off x="0" y="0"/>
            <a:ext cx="12192000" cy="6858000"/>
          </a:xfrm>
          <a:prstGeom prst="rect">
            <a:avLst/>
          </a:prstGeom>
        </p:spPr>
      </p:pic>
      <p:sp>
        <p:nvSpPr>
          <p:cNvPr id="5" name="Titre 1"/>
          <p:cNvSpPr>
            <a:spLocks noGrp="1"/>
          </p:cNvSpPr>
          <p:nvPr>
            <p:ph type="title" hasCustomPrompt="1"/>
          </p:nvPr>
        </p:nvSpPr>
        <p:spPr>
          <a:xfrm>
            <a:off x="609600" y="274638"/>
            <a:ext cx="10972800" cy="4162474"/>
          </a:xfrm>
          <a:prstGeom prst="rect">
            <a:avLst/>
          </a:prstGeom>
        </p:spPr>
        <p:txBody>
          <a:bodyPr anchor="ctr">
            <a:normAutofit/>
          </a:bodyPr>
          <a:lstStyle>
            <a:lvl1pPr algn="ctr">
              <a:defRPr sz="4000">
                <a:solidFill>
                  <a:schemeClr val="accent1"/>
                </a:solidFill>
                <a:latin typeface="Arial" panose="020B0604020202020204" pitchFamily="34" charset="0"/>
                <a:ea typeface="Arial" panose="020B0604020202020204" pitchFamily="34" charset="0"/>
                <a:cs typeface="Arial" panose="020B0604020202020204" pitchFamily="34" charset="0"/>
              </a:defRPr>
            </a:lvl1pPr>
          </a:lstStyle>
          <a:p>
            <a:r>
              <a:rPr lang="en-GB" dirty="0"/>
              <a:t>Click and </a:t>
            </a:r>
            <a:r>
              <a:rPr lang="en-GB" noProof="0" dirty="0"/>
              <a:t>Modify</a:t>
            </a:r>
            <a:r>
              <a:rPr lang="en-GB" dirty="0"/>
              <a:t> the text</a:t>
            </a:r>
          </a:p>
        </p:txBody>
      </p:sp>
      <p:sp>
        <p:nvSpPr>
          <p:cNvPr id="6" name="Sous-titre 2"/>
          <p:cNvSpPr>
            <a:spLocks noGrp="1"/>
          </p:cNvSpPr>
          <p:nvPr>
            <p:ph type="subTitle" idx="1"/>
          </p:nvPr>
        </p:nvSpPr>
        <p:spPr>
          <a:xfrm>
            <a:off x="609600" y="4653136"/>
            <a:ext cx="10972800" cy="1655762"/>
          </a:xfrm>
          <a:prstGeom prst="rect">
            <a:avLst/>
          </a:prstGeom>
        </p:spPr>
        <p:txBody>
          <a:bodyPr>
            <a:normAutofit/>
          </a:bodyPr>
          <a:lstStyle>
            <a:lvl1pPr marL="0" indent="0" algn="ctr">
              <a:buNone/>
              <a:defRPr sz="3200">
                <a:solidFill>
                  <a:schemeClr val="accent1"/>
                </a:solidFill>
                <a:latin typeface="Arial" panose="020B0604020202020204" pitchFamily="34" charset="0"/>
                <a:cs typeface="Arial" panose="020B0604020202020204" pitchFamily="34" charset="0"/>
              </a:defRPr>
            </a:lvl1pPr>
          </a:lstStyle>
          <a:p>
            <a:endParaRPr lang="en-GB" dirty="0"/>
          </a:p>
        </p:txBody>
      </p:sp>
      <p:sp>
        <p:nvSpPr>
          <p:cNvPr id="8" name="Espace réservé du numéro de diapositive 6">
            <a:extLst>
              <a:ext uri="{FF2B5EF4-FFF2-40B4-BE49-F238E27FC236}">
                <a16:creationId xmlns:a16="http://schemas.microsoft.com/office/drawing/2014/main" id="{85DA814E-187E-4E86-9496-B67EBCAD23B3}"/>
              </a:ext>
            </a:extLst>
          </p:cNvPr>
          <p:cNvSpPr>
            <a:spLocks noGrp="1"/>
          </p:cNvSpPr>
          <p:nvPr>
            <p:ph type="sldNum" sz="quarter" idx="4"/>
          </p:nvPr>
        </p:nvSpPr>
        <p:spPr>
          <a:xfrm>
            <a:off x="10800523" y="6428359"/>
            <a:ext cx="781877" cy="365125"/>
          </a:xfrm>
          <a:prstGeom prst="rect">
            <a:avLst/>
          </a:prstGeom>
        </p:spPr>
        <p:txBody>
          <a:bodyPr vert="horz" lIns="0" tIns="0" rIns="0" bIns="0" rtlCol="0" anchor="ctr"/>
          <a:lstStyle>
            <a:lvl1pPr algn="r">
              <a:defRPr sz="1100">
                <a:solidFill>
                  <a:srgbClr val="5D8298"/>
                </a:solidFill>
                <a:latin typeface="Arial" panose="020B0604020202020204" pitchFamily="34" charset="0"/>
                <a:ea typeface="Verdana" panose="020B0604030504040204" pitchFamily="34" charset="0"/>
                <a:cs typeface="Arial" panose="020B0604020202020204" pitchFamily="34" charset="0"/>
              </a:defRPr>
            </a:lvl1pPr>
          </a:lstStyle>
          <a:p>
            <a:fld id="{FCE43C0F-8A7B-3A4B-9DB5-B3472E36E833}" type="slidenum">
              <a:rPr lang="en-GB" smtClean="0"/>
              <a:pPr/>
              <a:t>‹#›</a:t>
            </a:fld>
            <a:endParaRPr lang="en-GB" dirty="0"/>
          </a:p>
        </p:txBody>
      </p:sp>
    </p:spTree>
    <p:extLst>
      <p:ext uri="{BB962C8B-B14F-4D97-AF65-F5344CB8AC3E}">
        <p14:creationId xmlns:p14="http://schemas.microsoft.com/office/powerpoint/2010/main" val="2358934265"/>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p:cSld name="Title separator dark">
    <p:bg>
      <p:bgPr>
        <a:solidFill>
          <a:schemeClr val="accent1"/>
        </a:solidFill>
        <a:effectLst/>
      </p:bgPr>
    </p:bg>
    <p:spTree>
      <p:nvGrpSpPr>
        <p:cNvPr id="1" name=""/>
        <p:cNvGrpSpPr/>
        <p:nvPr/>
      </p:nvGrpSpPr>
      <p:grpSpPr>
        <a:xfrm>
          <a:off x="0" y="0"/>
          <a:ext cx="0" cy="0"/>
          <a:chOff x="0" y="0"/>
          <a:chExt cx="0" cy="0"/>
        </a:xfrm>
      </p:grpSpPr>
      <p:sp>
        <p:nvSpPr>
          <p:cNvPr id="2" name="Titre 1"/>
          <p:cNvSpPr>
            <a:spLocks noGrp="1"/>
          </p:cNvSpPr>
          <p:nvPr>
            <p:ph type="title" hasCustomPrompt="1"/>
          </p:nvPr>
        </p:nvSpPr>
        <p:spPr>
          <a:xfrm>
            <a:off x="609600" y="274638"/>
            <a:ext cx="10972800" cy="5821362"/>
          </a:xfrm>
          <a:prstGeom prst="rect">
            <a:avLst/>
          </a:prstGeom>
        </p:spPr>
        <p:txBody>
          <a:bodyPr anchor="ctr">
            <a:normAutofit/>
          </a:bodyPr>
          <a:lstStyle>
            <a:lvl1pPr algn="ctr">
              <a:defRPr sz="4000">
                <a:solidFill>
                  <a:schemeClr val="bg1"/>
                </a:solidFill>
                <a:latin typeface="Arial" panose="020B0604020202020204" pitchFamily="34" charset="0"/>
                <a:ea typeface="Verdana" panose="020B0604030504040204" pitchFamily="34" charset="0"/>
                <a:cs typeface="Arial" panose="020B0604020202020204" pitchFamily="34" charset="0"/>
              </a:defRPr>
            </a:lvl1pPr>
          </a:lstStyle>
          <a:p>
            <a:r>
              <a:rPr lang="en-GB" noProof="0" dirty="0"/>
              <a:t>Click and Modify the text</a:t>
            </a:r>
          </a:p>
        </p:txBody>
      </p:sp>
      <p:sp>
        <p:nvSpPr>
          <p:cNvPr id="3" name="Espace réservé du numéro de diapositive 6">
            <a:extLst>
              <a:ext uri="{FF2B5EF4-FFF2-40B4-BE49-F238E27FC236}">
                <a16:creationId xmlns:a16="http://schemas.microsoft.com/office/drawing/2014/main" id="{85DA814E-187E-4E86-9496-B67EBCAD23B3}"/>
              </a:ext>
            </a:extLst>
          </p:cNvPr>
          <p:cNvSpPr>
            <a:spLocks noGrp="1"/>
          </p:cNvSpPr>
          <p:nvPr>
            <p:ph type="sldNum" sz="quarter" idx="4"/>
          </p:nvPr>
        </p:nvSpPr>
        <p:spPr>
          <a:xfrm>
            <a:off x="10800523" y="6428359"/>
            <a:ext cx="781877" cy="365125"/>
          </a:xfrm>
          <a:prstGeom prst="rect">
            <a:avLst/>
          </a:prstGeom>
        </p:spPr>
        <p:txBody>
          <a:bodyPr vert="horz" lIns="0" tIns="0" rIns="0" bIns="0" rtlCol="0" anchor="ctr"/>
          <a:lstStyle>
            <a:lvl1pPr algn="r">
              <a:defRPr sz="1100">
                <a:solidFill>
                  <a:schemeClr val="bg1"/>
                </a:solidFill>
                <a:latin typeface="Arial" panose="020B0604020202020204" pitchFamily="34" charset="0"/>
                <a:ea typeface="Verdana" panose="020B0604030504040204" pitchFamily="34" charset="0"/>
                <a:cs typeface="Arial" panose="020B0604020202020204" pitchFamily="34" charset="0"/>
              </a:defRPr>
            </a:lvl1pPr>
          </a:lstStyle>
          <a:p>
            <a:fld id="{FCE43C0F-8A7B-3A4B-9DB5-B3472E36E833}" type="slidenum">
              <a:rPr lang="en-GB" smtClean="0"/>
              <a:pPr/>
              <a:t>‹#›</a:t>
            </a:fld>
            <a:endParaRPr lang="en-GB" dirty="0"/>
          </a:p>
        </p:txBody>
      </p:sp>
    </p:spTree>
    <p:extLst>
      <p:ext uri="{BB962C8B-B14F-4D97-AF65-F5344CB8AC3E}">
        <p14:creationId xmlns:p14="http://schemas.microsoft.com/office/powerpoint/2010/main" val="3331976987"/>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Title &amp; sub separator dark">
    <p:bg>
      <p:bgPr>
        <a:solidFill>
          <a:schemeClr val="accent1"/>
        </a:solidFill>
        <a:effectLst/>
      </p:bgPr>
    </p:bg>
    <p:spTree>
      <p:nvGrpSpPr>
        <p:cNvPr id="1" name=""/>
        <p:cNvGrpSpPr/>
        <p:nvPr/>
      </p:nvGrpSpPr>
      <p:grpSpPr>
        <a:xfrm>
          <a:off x="0" y="0"/>
          <a:ext cx="0" cy="0"/>
          <a:chOff x="0" y="0"/>
          <a:chExt cx="0" cy="0"/>
        </a:xfrm>
      </p:grpSpPr>
      <p:sp>
        <p:nvSpPr>
          <p:cNvPr id="2" name="Titre 1"/>
          <p:cNvSpPr>
            <a:spLocks noGrp="1"/>
          </p:cNvSpPr>
          <p:nvPr>
            <p:ph type="title" hasCustomPrompt="1"/>
          </p:nvPr>
        </p:nvSpPr>
        <p:spPr>
          <a:xfrm>
            <a:off x="609600" y="274638"/>
            <a:ext cx="10972800" cy="4162474"/>
          </a:xfrm>
          <a:prstGeom prst="rect">
            <a:avLst/>
          </a:prstGeom>
        </p:spPr>
        <p:txBody>
          <a:bodyPr anchor="ctr">
            <a:normAutofit/>
          </a:bodyPr>
          <a:lstStyle>
            <a:lvl1pPr algn="ctr">
              <a:defRPr sz="4000">
                <a:solidFill>
                  <a:schemeClr val="bg1"/>
                </a:solidFill>
                <a:latin typeface="Arial" panose="020B0604020202020204" pitchFamily="34" charset="0"/>
                <a:ea typeface="Verdana" panose="020B0604030504040204" pitchFamily="34" charset="0"/>
                <a:cs typeface="Arial" panose="020B0604020202020204" pitchFamily="34" charset="0"/>
              </a:defRPr>
            </a:lvl1pPr>
          </a:lstStyle>
          <a:p>
            <a:r>
              <a:rPr lang="en-GB" noProof="0" dirty="0"/>
              <a:t>Click and Modify the text</a:t>
            </a:r>
          </a:p>
        </p:txBody>
      </p:sp>
      <p:sp>
        <p:nvSpPr>
          <p:cNvPr id="3" name="Sous-titre 2"/>
          <p:cNvSpPr>
            <a:spLocks noGrp="1"/>
          </p:cNvSpPr>
          <p:nvPr>
            <p:ph type="subTitle" idx="1"/>
          </p:nvPr>
        </p:nvSpPr>
        <p:spPr>
          <a:xfrm>
            <a:off x="609600" y="4653136"/>
            <a:ext cx="10972800" cy="1655762"/>
          </a:xfrm>
          <a:prstGeom prst="rect">
            <a:avLst/>
          </a:prstGeom>
        </p:spPr>
        <p:txBody>
          <a:bodyPr>
            <a:normAutofit/>
          </a:bodyPr>
          <a:lstStyle>
            <a:lvl1pPr marL="0" indent="0" algn="ctr">
              <a:buNone/>
              <a:defRPr sz="3200">
                <a:solidFill>
                  <a:schemeClr val="bg1"/>
                </a:solidFill>
                <a:latin typeface="Arial" panose="020B0604020202020204" pitchFamily="34" charset="0"/>
                <a:ea typeface="Verdana" panose="020B0604030504040204" pitchFamily="34" charset="0"/>
                <a:cs typeface="Arial" panose="020B0604020202020204" pitchFamily="34" charset="0"/>
              </a:defRPr>
            </a:lvl1pPr>
          </a:lstStyle>
          <a:p>
            <a:endParaRPr lang="en-GB" noProof="0" dirty="0"/>
          </a:p>
        </p:txBody>
      </p:sp>
      <p:sp>
        <p:nvSpPr>
          <p:cNvPr id="4" name="Espace réservé du numéro de diapositive 6">
            <a:extLst>
              <a:ext uri="{FF2B5EF4-FFF2-40B4-BE49-F238E27FC236}">
                <a16:creationId xmlns:a16="http://schemas.microsoft.com/office/drawing/2014/main" id="{85DA814E-187E-4E86-9496-B67EBCAD23B3}"/>
              </a:ext>
            </a:extLst>
          </p:cNvPr>
          <p:cNvSpPr>
            <a:spLocks noGrp="1"/>
          </p:cNvSpPr>
          <p:nvPr>
            <p:ph type="sldNum" sz="quarter" idx="4"/>
          </p:nvPr>
        </p:nvSpPr>
        <p:spPr>
          <a:xfrm>
            <a:off x="10800523" y="6428359"/>
            <a:ext cx="781877" cy="365125"/>
          </a:xfrm>
          <a:prstGeom prst="rect">
            <a:avLst/>
          </a:prstGeom>
        </p:spPr>
        <p:txBody>
          <a:bodyPr vert="horz" lIns="0" tIns="0" rIns="0" bIns="0" rtlCol="0" anchor="ctr"/>
          <a:lstStyle>
            <a:lvl1pPr algn="r">
              <a:defRPr sz="1100">
                <a:solidFill>
                  <a:schemeClr val="bg1"/>
                </a:solidFill>
                <a:latin typeface="Arial" panose="020B0604020202020204" pitchFamily="34" charset="0"/>
                <a:ea typeface="Verdana" panose="020B0604030504040204" pitchFamily="34" charset="0"/>
                <a:cs typeface="Arial" panose="020B0604020202020204" pitchFamily="34" charset="0"/>
              </a:defRPr>
            </a:lvl1pPr>
          </a:lstStyle>
          <a:p>
            <a:fld id="{FCE43C0F-8A7B-3A4B-9DB5-B3472E36E833}" type="slidenum">
              <a:rPr lang="en-GB" smtClean="0"/>
              <a:pPr/>
              <a:t>‹#›</a:t>
            </a:fld>
            <a:endParaRPr lang="en-GB" dirty="0"/>
          </a:p>
        </p:txBody>
      </p:sp>
    </p:spTree>
    <p:extLst>
      <p:ext uri="{BB962C8B-B14F-4D97-AF65-F5344CB8AC3E}">
        <p14:creationId xmlns:p14="http://schemas.microsoft.com/office/powerpoint/2010/main" val="1270149117"/>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sz="quarter" idx="12"/>
          </p:nvPr>
        </p:nvSpPr>
        <p:spPr>
          <a:xfrm>
            <a:off x="620184" y="1425600"/>
            <a:ext cx="10963200" cy="4528800"/>
          </a:xfrm>
        </p:spPr>
        <p:txBody>
          <a:bodyPr>
            <a:noAutofit/>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5" name="Title 4"/>
          <p:cNvSpPr>
            <a:spLocks noGrp="1"/>
          </p:cNvSpPr>
          <p:nvPr>
            <p:ph type="title"/>
          </p:nvPr>
        </p:nvSpPr>
        <p:spPr/>
        <p:txBody>
          <a:bodyPr anchor="t"/>
          <a:lstStyle>
            <a:lvl1pPr>
              <a:lnSpc>
                <a:spcPts val="3000"/>
              </a:lnSpc>
              <a:defRPr>
                <a:latin typeface="Arial" panose="020B0604020202020204" pitchFamily="34" charset="0"/>
                <a:cs typeface="Arial" panose="020B0604020202020204" pitchFamily="34" charset="0"/>
              </a:defRPr>
            </a:lvl1pPr>
          </a:lstStyle>
          <a:p>
            <a:r>
              <a:rPr lang="en-GB" dirty="0"/>
              <a:t>Click to edit Master title style</a:t>
            </a:r>
            <a:endParaRPr lang="en-US" dirty="0"/>
          </a:p>
        </p:txBody>
      </p:sp>
      <p:sp>
        <p:nvSpPr>
          <p:cNvPr id="8" name="Espace réservé du numéro de diapositive 6">
            <a:extLst>
              <a:ext uri="{FF2B5EF4-FFF2-40B4-BE49-F238E27FC236}">
                <a16:creationId xmlns:a16="http://schemas.microsoft.com/office/drawing/2014/main" id="{85DA814E-187E-4E86-9496-B67EBCAD23B3}"/>
              </a:ext>
            </a:extLst>
          </p:cNvPr>
          <p:cNvSpPr>
            <a:spLocks noGrp="1"/>
          </p:cNvSpPr>
          <p:nvPr>
            <p:ph type="sldNum" sz="quarter" idx="4"/>
          </p:nvPr>
        </p:nvSpPr>
        <p:spPr>
          <a:xfrm>
            <a:off x="10800523" y="6428359"/>
            <a:ext cx="781877" cy="365125"/>
          </a:xfrm>
          <a:prstGeom prst="rect">
            <a:avLst/>
          </a:prstGeom>
        </p:spPr>
        <p:txBody>
          <a:bodyPr vert="horz" lIns="0" tIns="0" rIns="0" bIns="0" rtlCol="0" anchor="ctr"/>
          <a:lstStyle>
            <a:lvl1pPr algn="r">
              <a:defRPr sz="1100">
                <a:solidFill>
                  <a:srgbClr val="5D8298"/>
                </a:solidFill>
                <a:latin typeface="Arial" panose="020B0604020202020204" pitchFamily="34" charset="0"/>
                <a:ea typeface="Verdana" panose="020B0604030504040204" pitchFamily="34" charset="0"/>
                <a:cs typeface="Arial" panose="020B0604020202020204" pitchFamily="34" charset="0"/>
              </a:defRPr>
            </a:lvl1pPr>
          </a:lstStyle>
          <a:p>
            <a:fld id="{FCE43C0F-8A7B-3A4B-9DB5-B3472E36E833}" type="slidenum">
              <a:rPr lang="en-GB" smtClean="0"/>
              <a:pPr/>
              <a:t>‹#›</a:t>
            </a:fld>
            <a:endParaRPr lang="en-GB" dirty="0"/>
          </a:p>
        </p:txBody>
      </p:sp>
      <p:sp>
        <p:nvSpPr>
          <p:cNvPr id="7" name="Content Placeholder 5">
            <a:extLst>
              <a:ext uri="{FF2B5EF4-FFF2-40B4-BE49-F238E27FC236}">
                <a16:creationId xmlns:a16="http://schemas.microsoft.com/office/drawing/2014/main" id="{FD972486-CB4A-8C43-B144-BABC948315A1}"/>
              </a:ext>
            </a:extLst>
          </p:cNvPr>
          <p:cNvSpPr>
            <a:spLocks noGrp="1"/>
          </p:cNvSpPr>
          <p:nvPr>
            <p:ph sz="quarter" idx="15"/>
          </p:nvPr>
        </p:nvSpPr>
        <p:spPr>
          <a:xfrm>
            <a:off x="620184" y="6356351"/>
            <a:ext cx="8116800" cy="365125"/>
          </a:xfrm>
          <a:prstGeom prst="rect">
            <a:avLst/>
          </a:prstGeom>
        </p:spPr>
        <p:txBody>
          <a:bodyPr anchor="ctr" anchorCtr="0">
            <a:noAutofit/>
          </a:bodyPr>
          <a:lstStyle>
            <a:lvl1pPr marL="0" indent="0">
              <a:spcBef>
                <a:spcPts val="300"/>
              </a:spcBef>
              <a:buNone/>
              <a:defRPr sz="1200" spc="-30" baseline="0">
                <a:solidFill>
                  <a:srgbClr val="5D8298"/>
                </a:solidFill>
                <a:latin typeface="Arial" panose="020B0604020202020204" pitchFamily="34" charset="0"/>
                <a:cs typeface="Arial" panose="020B0604020202020204" pitchFamily="34" charset="0"/>
              </a:defRPr>
            </a:lvl1pPr>
            <a:lvl2pPr marL="457200" indent="0">
              <a:buNone/>
              <a:defRPr sz="1200">
                <a:latin typeface="PT Sans Narrow"/>
                <a:cs typeface="PT Sans Narrow"/>
              </a:defRPr>
            </a:lvl2pPr>
            <a:lvl3pPr marL="914400" indent="0">
              <a:buNone/>
              <a:defRPr sz="1200">
                <a:latin typeface="PT Sans Narrow"/>
                <a:cs typeface="PT Sans Narrow"/>
              </a:defRPr>
            </a:lvl3pPr>
            <a:lvl4pPr marL="1371600" indent="0">
              <a:buNone/>
              <a:defRPr sz="1200">
                <a:latin typeface="PT Sans Narrow"/>
                <a:cs typeface="PT Sans Narrow"/>
              </a:defRPr>
            </a:lvl4pPr>
            <a:lvl5pPr marL="1828800" indent="0">
              <a:buNone/>
              <a:defRPr sz="1200">
                <a:latin typeface="PT Sans Narrow"/>
                <a:cs typeface="PT Sans Narrow"/>
              </a:defRPr>
            </a:lvl5pPr>
          </a:lstStyle>
          <a:p>
            <a:pPr lvl="0"/>
            <a:r>
              <a:rPr lang="en-GB" dirty="0"/>
              <a:t>Click to edit Master text styles</a:t>
            </a:r>
          </a:p>
        </p:txBody>
      </p:sp>
    </p:spTree>
    <p:extLst>
      <p:ext uri="{BB962C8B-B14F-4D97-AF65-F5344CB8AC3E}">
        <p14:creationId xmlns:p14="http://schemas.microsoft.com/office/powerpoint/2010/main" val="4164880946"/>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06FDE4-E432-1449-991C-66397AB1E967}"/>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66C4C1C5-6767-E34C-929A-E3C475EA99BA}"/>
              </a:ext>
            </a:extLst>
          </p:cNvPr>
          <p:cNvSpPr>
            <a:spLocks noGrp="1"/>
          </p:cNvSpPr>
          <p:nvPr>
            <p:ph type="sldNum" sz="quarter" idx="10"/>
          </p:nvPr>
        </p:nvSpPr>
        <p:spPr/>
        <p:txBody>
          <a:bodyPr/>
          <a:lstStyle/>
          <a:p>
            <a:fld id="{FCE43C0F-8A7B-3A4B-9DB5-B3472E36E833}" type="slidenum">
              <a:rPr lang="en-GB" smtClean="0"/>
              <a:pPr/>
              <a:t>‹#›</a:t>
            </a:fld>
            <a:endParaRPr lang="en-GB" dirty="0"/>
          </a:p>
        </p:txBody>
      </p:sp>
    </p:spTree>
    <p:extLst>
      <p:ext uri="{BB962C8B-B14F-4D97-AF65-F5344CB8AC3E}">
        <p14:creationId xmlns:p14="http://schemas.microsoft.com/office/powerpoint/2010/main" val="21105367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Espace réservé du numéro de diapositive 6">
            <a:extLst>
              <a:ext uri="{FF2B5EF4-FFF2-40B4-BE49-F238E27FC236}">
                <a16:creationId xmlns:a16="http://schemas.microsoft.com/office/drawing/2014/main" id="{F046E0A4-E965-4C18-8444-05C49D8DD6B9}"/>
              </a:ext>
            </a:extLst>
          </p:cNvPr>
          <p:cNvSpPr>
            <a:spLocks noGrp="1"/>
          </p:cNvSpPr>
          <p:nvPr>
            <p:ph type="sldNum" sz="quarter" idx="4"/>
          </p:nvPr>
        </p:nvSpPr>
        <p:spPr>
          <a:xfrm>
            <a:off x="10800523" y="6428359"/>
            <a:ext cx="781877" cy="365125"/>
          </a:xfrm>
          <a:prstGeom prst="rect">
            <a:avLst/>
          </a:prstGeom>
        </p:spPr>
        <p:txBody>
          <a:bodyPr vert="horz" lIns="0" tIns="0" rIns="0" bIns="0" rtlCol="0" anchor="ctr"/>
          <a:lstStyle>
            <a:lvl1pPr algn="r">
              <a:defRPr sz="1100">
                <a:solidFill>
                  <a:srgbClr val="5D8298"/>
                </a:solidFill>
                <a:latin typeface="Arial" panose="020B0604020202020204" pitchFamily="34" charset="0"/>
                <a:ea typeface="Verdana" panose="020B0604030504040204" pitchFamily="34" charset="0"/>
                <a:cs typeface="Arial" panose="020B0604020202020204" pitchFamily="34" charset="0"/>
              </a:defRPr>
            </a:lvl1pPr>
          </a:lstStyle>
          <a:p>
            <a:fld id="{FCE43C0F-8A7B-3A4B-9DB5-B3472E36E833}" type="slidenum">
              <a:rPr lang="en-GB" smtClean="0"/>
              <a:pPr/>
              <a:t>‹#›</a:t>
            </a:fld>
            <a:endParaRPr lang="en-GB" dirty="0"/>
          </a:p>
        </p:txBody>
      </p:sp>
      <p:sp>
        <p:nvSpPr>
          <p:cNvPr id="7" name="Title 4">
            <a:extLst>
              <a:ext uri="{FF2B5EF4-FFF2-40B4-BE49-F238E27FC236}">
                <a16:creationId xmlns:a16="http://schemas.microsoft.com/office/drawing/2014/main" id="{DE0BFF55-A527-48E6-AAD6-78DF86EF1158}"/>
              </a:ext>
            </a:extLst>
          </p:cNvPr>
          <p:cNvSpPr>
            <a:spLocks noGrp="1"/>
          </p:cNvSpPr>
          <p:nvPr>
            <p:ph type="title"/>
          </p:nvPr>
        </p:nvSpPr>
        <p:spPr>
          <a:xfrm>
            <a:off x="619200" y="246566"/>
            <a:ext cx="8740800" cy="807285"/>
          </a:xfrm>
        </p:spPr>
        <p:txBody>
          <a:bodyPr anchor="t"/>
          <a:lstStyle>
            <a:lvl1pPr>
              <a:lnSpc>
                <a:spcPts val="3000"/>
              </a:lnSpc>
              <a:defRPr>
                <a:latin typeface="Arial" panose="020B0604020202020204" pitchFamily="34" charset="0"/>
                <a:cs typeface="Arial" panose="020B0604020202020204" pitchFamily="34" charset="0"/>
              </a:defRPr>
            </a:lvl1pPr>
          </a:lstStyle>
          <a:p>
            <a:r>
              <a:rPr lang="en-GB" dirty="0"/>
              <a:t>Click to edit Master title style</a:t>
            </a:r>
            <a:endParaRPr lang="en-US" dirty="0"/>
          </a:p>
        </p:txBody>
      </p:sp>
      <p:sp>
        <p:nvSpPr>
          <p:cNvPr id="8" name="Content Placeholder 5">
            <a:extLst>
              <a:ext uri="{FF2B5EF4-FFF2-40B4-BE49-F238E27FC236}">
                <a16:creationId xmlns:a16="http://schemas.microsoft.com/office/drawing/2014/main" id="{6F8C3B23-A099-4145-B586-48F012570475}"/>
              </a:ext>
            </a:extLst>
          </p:cNvPr>
          <p:cNvSpPr>
            <a:spLocks noGrp="1"/>
          </p:cNvSpPr>
          <p:nvPr>
            <p:ph sz="quarter" idx="15"/>
          </p:nvPr>
        </p:nvSpPr>
        <p:spPr>
          <a:xfrm>
            <a:off x="620184" y="6356351"/>
            <a:ext cx="8116800" cy="365125"/>
          </a:xfrm>
          <a:prstGeom prst="rect">
            <a:avLst/>
          </a:prstGeom>
        </p:spPr>
        <p:txBody>
          <a:bodyPr anchor="ctr" anchorCtr="0">
            <a:noAutofit/>
          </a:bodyPr>
          <a:lstStyle>
            <a:lvl1pPr marL="0" indent="0">
              <a:spcBef>
                <a:spcPts val="300"/>
              </a:spcBef>
              <a:buNone/>
              <a:defRPr sz="1200" spc="-30" baseline="0">
                <a:solidFill>
                  <a:srgbClr val="5D8298"/>
                </a:solidFill>
                <a:latin typeface="Arial" panose="020B0604020202020204" pitchFamily="34" charset="0"/>
                <a:cs typeface="Arial" panose="020B0604020202020204" pitchFamily="34" charset="0"/>
              </a:defRPr>
            </a:lvl1pPr>
            <a:lvl2pPr marL="457200" indent="0">
              <a:buNone/>
              <a:defRPr sz="1200">
                <a:latin typeface="PT Sans Narrow"/>
                <a:cs typeface="PT Sans Narrow"/>
              </a:defRPr>
            </a:lvl2pPr>
            <a:lvl3pPr marL="914400" indent="0">
              <a:buNone/>
              <a:defRPr sz="1200">
                <a:latin typeface="PT Sans Narrow"/>
                <a:cs typeface="PT Sans Narrow"/>
              </a:defRPr>
            </a:lvl3pPr>
            <a:lvl4pPr marL="1371600" indent="0">
              <a:buNone/>
              <a:defRPr sz="1200">
                <a:latin typeface="PT Sans Narrow"/>
                <a:cs typeface="PT Sans Narrow"/>
              </a:defRPr>
            </a:lvl4pPr>
            <a:lvl5pPr marL="1828800" indent="0">
              <a:buNone/>
              <a:defRPr sz="1200">
                <a:latin typeface="PT Sans Narrow"/>
                <a:cs typeface="PT Sans Narrow"/>
              </a:defRPr>
            </a:lvl5pPr>
          </a:lstStyle>
          <a:p>
            <a:pPr lvl="0"/>
            <a:r>
              <a:rPr lang="en-GB" dirty="0"/>
              <a:t>Click to edit Master text styles</a:t>
            </a:r>
          </a:p>
        </p:txBody>
      </p:sp>
    </p:spTree>
    <p:extLst>
      <p:ext uri="{BB962C8B-B14F-4D97-AF65-F5344CB8AC3E}">
        <p14:creationId xmlns:p14="http://schemas.microsoft.com/office/powerpoint/2010/main" val="3775020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subtitle content">
    <p:spTree>
      <p:nvGrpSpPr>
        <p:cNvPr id="1" name=""/>
        <p:cNvGrpSpPr/>
        <p:nvPr/>
      </p:nvGrpSpPr>
      <p:grpSpPr>
        <a:xfrm>
          <a:off x="0" y="0"/>
          <a:ext cx="0" cy="0"/>
          <a:chOff x="0" y="0"/>
          <a:chExt cx="0" cy="0"/>
        </a:xfrm>
      </p:grpSpPr>
      <p:sp>
        <p:nvSpPr>
          <p:cNvPr id="9" name="Espace réservé du texte 2"/>
          <p:cNvSpPr>
            <a:spLocks noGrp="1"/>
          </p:cNvSpPr>
          <p:nvPr>
            <p:ph type="body" idx="1" hasCustomPrompt="1"/>
          </p:nvPr>
        </p:nvSpPr>
        <p:spPr>
          <a:xfrm>
            <a:off x="609600" y="1430386"/>
            <a:ext cx="10972800" cy="702470"/>
          </a:xfrm>
          <a:prstGeom prst="rect">
            <a:avLst/>
          </a:prstGeom>
        </p:spPr>
        <p:txBody>
          <a:bodyPr wrap="square" lIns="0" tIns="0" rIns="0" bIns="0" anchor="t"/>
          <a:lstStyle>
            <a:lvl1pPr marL="0" indent="0" algn="l">
              <a:buNone/>
              <a:defRPr sz="2000" b="1" i="0" cap="all" spc="100" baseline="0">
                <a:solidFill>
                  <a:schemeClr val="accent1"/>
                </a:solidFill>
                <a:latin typeface="Arial" panose="020B0604020202020204" pitchFamily="34" charset="0"/>
                <a:ea typeface="Verdana" panose="020B060403050404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CLICK AND ADD TEXT</a:t>
            </a:r>
          </a:p>
        </p:txBody>
      </p:sp>
      <p:sp>
        <p:nvSpPr>
          <p:cNvPr id="3" name="Content Placeholder 2"/>
          <p:cNvSpPr>
            <a:spLocks noGrp="1"/>
          </p:cNvSpPr>
          <p:nvPr>
            <p:ph sz="quarter" idx="12"/>
          </p:nvPr>
        </p:nvSpPr>
        <p:spPr>
          <a:xfrm>
            <a:off x="620184" y="2132856"/>
            <a:ext cx="10963200" cy="3816424"/>
          </a:xfrm>
        </p:spPr>
        <p:txBody>
          <a:bodyPr>
            <a:noAutofit/>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7" name="Title 4">
            <a:extLst>
              <a:ext uri="{FF2B5EF4-FFF2-40B4-BE49-F238E27FC236}">
                <a16:creationId xmlns:a16="http://schemas.microsoft.com/office/drawing/2014/main" id="{E7BED270-F252-40E9-B649-31059F163421}"/>
              </a:ext>
            </a:extLst>
          </p:cNvPr>
          <p:cNvSpPr>
            <a:spLocks noGrp="1"/>
          </p:cNvSpPr>
          <p:nvPr>
            <p:ph type="title"/>
          </p:nvPr>
        </p:nvSpPr>
        <p:spPr>
          <a:xfrm>
            <a:off x="619200" y="246566"/>
            <a:ext cx="8740800" cy="807285"/>
          </a:xfrm>
        </p:spPr>
        <p:txBody>
          <a:bodyPr anchor="t"/>
          <a:lstStyle>
            <a:lvl1pPr>
              <a:lnSpc>
                <a:spcPts val="3000"/>
              </a:lnSpc>
              <a:defRPr>
                <a:latin typeface="Arial" panose="020B0604020202020204" pitchFamily="34" charset="0"/>
                <a:cs typeface="Arial" panose="020B0604020202020204" pitchFamily="34" charset="0"/>
              </a:defRPr>
            </a:lvl1pPr>
          </a:lstStyle>
          <a:p>
            <a:r>
              <a:rPr lang="en-GB" dirty="0"/>
              <a:t>Click to edit Master title style</a:t>
            </a:r>
            <a:endParaRPr lang="en-US" dirty="0"/>
          </a:p>
        </p:txBody>
      </p:sp>
      <p:sp>
        <p:nvSpPr>
          <p:cNvPr id="13" name="Espace réservé du numéro de diapositive 6">
            <a:extLst>
              <a:ext uri="{FF2B5EF4-FFF2-40B4-BE49-F238E27FC236}">
                <a16:creationId xmlns:a16="http://schemas.microsoft.com/office/drawing/2014/main" id="{2C97B588-8F7E-484F-9C45-CC6F089B2D56}"/>
              </a:ext>
            </a:extLst>
          </p:cNvPr>
          <p:cNvSpPr>
            <a:spLocks noGrp="1"/>
          </p:cNvSpPr>
          <p:nvPr>
            <p:ph type="sldNum" sz="quarter" idx="4"/>
          </p:nvPr>
        </p:nvSpPr>
        <p:spPr>
          <a:xfrm>
            <a:off x="10800523" y="6428359"/>
            <a:ext cx="781877" cy="365125"/>
          </a:xfrm>
          <a:prstGeom prst="rect">
            <a:avLst/>
          </a:prstGeom>
        </p:spPr>
        <p:txBody>
          <a:bodyPr vert="horz" lIns="0" tIns="0" rIns="0" bIns="0" rtlCol="0" anchor="ctr"/>
          <a:lstStyle>
            <a:lvl1pPr algn="r">
              <a:defRPr sz="1100">
                <a:solidFill>
                  <a:srgbClr val="5D8298"/>
                </a:solidFill>
                <a:latin typeface="Arial" panose="020B0604020202020204" pitchFamily="34" charset="0"/>
                <a:ea typeface="Verdana" panose="020B0604030504040204" pitchFamily="34" charset="0"/>
                <a:cs typeface="Arial" panose="020B0604020202020204" pitchFamily="34" charset="0"/>
              </a:defRPr>
            </a:lvl1pPr>
          </a:lstStyle>
          <a:p>
            <a:fld id="{FCE43C0F-8A7B-3A4B-9DB5-B3472E36E833}" type="slidenum">
              <a:rPr lang="en-GB" smtClean="0"/>
              <a:pPr/>
              <a:t>‹#›</a:t>
            </a:fld>
            <a:endParaRPr lang="en-GB" dirty="0"/>
          </a:p>
        </p:txBody>
      </p:sp>
      <p:sp>
        <p:nvSpPr>
          <p:cNvPr id="8" name="Content Placeholder 5">
            <a:extLst>
              <a:ext uri="{FF2B5EF4-FFF2-40B4-BE49-F238E27FC236}">
                <a16:creationId xmlns:a16="http://schemas.microsoft.com/office/drawing/2014/main" id="{09BD2B10-09B3-F844-9454-208DB63A3674}"/>
              </a:ext>
            </a:extLst>
          </p:cNvPr>
          <p:cNvSpPr>
            <a:spLocks noGrp="1"/>
          </p:cNvSpPr>
          <p:nvPr>
            <p:ph sz="quarter" idx="15"/>
          </p:nvPr>
        </p:nvSpPr>
        <p:spPr>
          <a:xfrm>
            <a:off x="620184" y="6356351"/>
            <a:ext cx="8116800" cy="365125"/>
          </a:xfrm>
          <a:prstGeom prst="rect">
            <a:avLst/>
          </a:prstGeom>
        </p:spPr>
        <p:txBody>
          <a:bodyPr anchor="ctr" anchorCtr="0">
            <a:noAutofit/>
          </a:bodyPr>
          <a:lstStyle>
            <a:lvl1pPr marL="0" indent="0">
              <a:spcBef>
                <a:spcPts val="300"/>
              </a:spcBef>
              <a:buNone/>
              <a:defRPr sz="1200" spc="-30" baseline="0">
                <a:solidFill>
                  <a:srgbClr val="5D8298"/>
                </a:solidFill>
                <a:latin typeface="Arial" panose="020B0604020202020204" pitchFamily="34" charset="0"/>
                <a:cs typeface="Arial" panose="020B0604020202020204" pitchFamily="34" charset="0"/>
              </a:defRPr>
            </a:lvl1pPr>
            <a:lvl2pPr marL="457200" indent="0">
              <a:buNone/>
              <a:defRPr sz="1200">
                <a:latin typeface="PT Sans Narrow"/>
                <a:cs typeface="PT Sans Narrow"/>
              </a:defRPr>
            </a:lvl2pPr>
            <a:lvl3pPr marL="914400" indent="0">
              <a:buNone/>
              <a:defRPr sz="1200">
                <a:latin typeface="PT Sans Narrow"/>
                <a:cs typeface="PT Sans Narrow"/>
              </a:defRPr>
            </a:lvl3pPr>
            <a:lvl4pPr marL="1371600" indent="0">
              <a:buNone/>
              <a:defRPr sz="1200">
                <a:latin typeface="PT Sans Narrow"/>
                <a:cs typeface="PT Sans Narrow"/>
              </a:defRPr>
            </a:lvl4pPr>
            <a:lvl5pPr marL="1828800" indent="0">
              <a:buNone/>
              <a:defRPr sz="1200">
                <a:latin typeface="PT Sans Narrow"/>
                <a:cs typeface="PT Sans Narrow"/>
              </a:defRPr>
            </a:lvl5pPr>
          </a:lstStyle>
          <a:p>
            <a:pPr lvl="0"/>
            <a:r>
              <a:rPr lang="en-GB" dirty="0"/>
              <a:t>Click to edit Master text styles</a:t>
            </a:r>
          </a:p>
        </p:txBody>
      </p:sp>
    </p:spTree>
    <p:extLst>
      <p:ext uri="{BB962C8B-B14F-4D97-AF65-F5344CB8AC3E}">
        <p14:creationId xmlns:p14="http://schemas.microsoft.com/office/powerpoint/2010/main" val="42102174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cxnSp>
        <p:nvCxnSpPr>
          <p:cNvPr id="3" name="Connecteur droit 4"/>
          <p:cNvCxnSpPr/>
          <p:nvPr userDrawn="1"/>
        </p:nvCxnSpPr>
        <p:spPr>
          <a:xfrm>
            <a:off x="621215" y="6126163"/>
            <a:ext cx="10972800" cy="0"/>
          </a:xfrm>
          <a:prstGeom prst="line">
            <a:avLst/>
          </a:prstGeom>
          <a:ln>
            <a:solidFill>
              <a:schemeClr val="accent1"/>
            </a:solidFill>
          </a:ln>
          <a:effectLst/>
        </p:spPr>
        <p:style>
          <a:lnRef idx="2">
            <a:schemeClr val="accent1"/>
          </a:lnRef>
          <a:fillRef idx="0">
            <a:schemeClr val="accent1"/>
          </a:fillRef>
          <a:effectRef idx="1">
            <a:schemeClr val="accent1"/>
          </a:effectRef>
          <a:fontRef idx="minor">
            <a:schemeClr val="tx1"/>
          </a:fontRef>
        </p:style>
      </p:cxnSp>
      <p:sp>
        <p:nvSpPr>
          <p:cNvPr id="4" name="Title Placeholder 3"/>
          <p:cNvSpPr>
            <a:spLocks noGrp="1"/>
          </p:cNvSpPr>
          <p:nvPr>
            <p:ph type="title"/>
          </p:nvPr>
        </p:nvSpPr>
        <p:spPr>
          <a:xfrm>
            <a:off x="619200" y="246566"/>
            <a:ext cx="8740800" cy="807285"/>
          </a:xfrm>
          <a:prstGeom prst="rect">
            <a:avLst/>
          </a:prstGeom>
        </p:spPr>
        <p:txBody>
          <a:bodyPr vert="horz" lIns="0" tIns="0" rIns="0" bIns="0" rtlCol="0" anchor="t" anchorCtr="0">
            <a:noAutofit/>
          </a:bodyPr>
          <a:lstStyle/>
          <a:p>
            <a:r>
              <a:rPr lang="en-GB" dirty="0"/>
              <a:t>Click to edit Master title style</a:t>
            </a:r>
            <a:endParaRPr lang="en-US" dirty="0"/>
          </a:p>
        </p:txBody>
      </p:sp>
      <p:sp>
        <p:nvSpPr>
          <p:cNvPr id="5" name="Text Placeholder 4"/>
          <p:cNvSpPr>
            <a:spLocks noGrp="1"/>
          </p:cNvSpPr>
          <p:nvPr>
            <p:ph type="body" idx="1"/>
          </p:nvPr>
        </p:nvSpPr>
        <p:spPr>
          <a:xfrm>
            <a:off x="619200" y="1425600"/>
            <a:ext cx="10963200" cy="4460400"/>
          </a:xfrm>
          <a:prstGeom prst="rect">
            <a:avLst/>
          </a:prstGeom>
        </p:spPr>
        <p:txBody>
          <a:bodyPr vert="horz" lIns="0" tIns="0" rIns="0" bIns="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7" name="Espace réservé du numéro de diapositive 6"/>
          <p:cNvSpPr>
            <a:spLocks noGrp="1"/>
          </p:cNvSpPr>
          <p:nvPr>
            <p:ph type="sldNum" sz="quarter" idx="4"/>
          </p:nvPr>
        </p:nvSpPr>
        <p:spPr>
          <a:xfrm>
            <a:off x="10800523" y="6356351"/>
            <a:ext cx="781877" cy="365125"/>
          </a:xfrm>
          <a:prstGeom prst="rect">
            <a:avLst/>
          </a:prstGeom>
        </p:spPr>
        <p:txBody>
          <a:bodyPr vert="horz" lIns="0" tIns="0" rIns="0" bIns="0" rtlCol="0" anchor="ctr"/>
          <a:lstStyle>
            <a:lvl1pPr algn="r">
              <a:defRPr sz="1100">
                <a:solidFill>
                  <a:srgbClr val="5D8298"/>
                </a:solidFill>
                <a:latin typeface="Arial" panose="020B0604020202020204" pitchFamily="34" charset="0"/>
                <a:ea typeface="Verdana" panose="020B0604030504040204" pitchFamily="34" charset="0"/>
                <a:cs typeface="Arial" panose="020B0604020202020204" pitchFamily="34" charset="0"/>
              </a:defRPr>
            </a:lvl1pPr>
          </a:lstStyle>
          <a:p>
            <a:fld id="{FCE43C0F-8A7B-3A4B-9DB5-B3472E36E833}" type="slidenum">
              <a:rPr lang="en-GB" smtClean="0"/>
              <a:pPr/>
              <a:t>‹#›</a:t>
            </a:fld>
            <a:endParaRPr lang="en-GB" dirty="0"/>
          </a:p>
        </p:txBody>
      </p:sp>
      <p:pic>
        <p:nvPicPr>
          <p:cNvPr id="8" name="Picture 7">
            <a:extLst>
              <a:ext uri="{FF2B5EF4-FFF2-40B4-BE49-F238E27FC236}">
                <a16:creationId xmlns:a16="http://schemas.microsoft.com/office/drawing/2014/main" id="{D835F152-6A90-E24B-9A16-F07E260B1383}"/>
              </a:ext>
            </a:extLst>
          </p:cNvPr>
          <p:cNvPicPr>
            <a:picLocks noChangeAspect="1"/>
          </p:cNvPicPr>
          <p:nvPr userDrawn="1"/>
        </p:nvPicPr>
        <p:blipFill rotWithShape="1">
          <a:blip r:embed="rId30"/>
          <a:srcRect l="1017" r="3425"/>
          <a:stretch/>
        </p:blipFill>
        <p:spPr>
          <a:xfrm>
            <a:off x="9914481" y="311695"/>
            <a:ext cx="1708730" cy="692912"/>
          </a:xfrm>
          <a:prstGeom prst="rect">
            <a:avLst/>
          </a:prstGeom>
        </p:spPr>
      </p:pic>
    </p:spTree>
    <p:extLst>
      <p:ext uri="{BB962C8B-B14F-4D97-AF65-F5344CB8AC3E}">
        <p14:creationId xmlns:p14="http://schemas.microsoft.com/office/powerpoint/2010/main" val="206741859"/>
      </p:ext>
    </p:extLst>
  </p:cSld>
  <p:clrMap bg1="lt1" tx1="dk1" bg2="lt2" tx2="dk2" accent1="accent1" accent2="accent2" accent3="accent3" accent4="accent4" accent5="accent5" accent6="accent6" hlink="hlink" folHlink="folHlink"/>
  <p:sldLayoutIdLst>
    <p:sldLayoutId id="2147483945" r:id="rId1"/>
    <p:sldLayoutId id="2147483946" r:id="rId2"/>
    <p:sldLayoutId id="2147483947" r:id="rId3"/>
    <p:sldLayoutId id="2147483948" r:id="rId4"/>
    <p:sldLayoutId id="2147483949" r:id="rId5"/>
    <p:sldLayoutId id="2147483950" r:id="rId6"/>
    <p:sldLayoutId id="2147483972" r:id="rId7"/>
    <p:sldLayoutId id="2147483951" r:id="rId8"/>
    <p:sldLayoutId id="2147483952" r:id="rId9"/>
    <p:sldLayoutId id="2147483953" r:id="rId10"/>
    <p:sldLayoutId id="2147483954" r:id="rId11"/>
    <p:sldLayoutId id="2147483955" r:id="rId12"/>
    <p:sldLayoutId id="2147483956" r:id="rId13"/>
    <p:sldLayoutId id="2147483957" r:id="rId14"/>
    <p:sldLayoutId id="2147483958" r:id="rId15"/>
    <p:sldLayoutId id="2147483959" r:id="rId16"/>
    <p:sldLayoutId id="2147483960" r:id="rId17"/>
    <p:sldLayoutId id="2147483962" r:id="rId18"/>
    <p:sldLayoutId id="2147483963" r:id="rId19"/>
    <p:sldLayoutId id="2147483964" r:id="rId20"/>
    <p:sldLayoutId id="2147483965" r:id="rId21"/>
    <p:sldLayoutId id="2147483966" r:id="rId22"/>
    <p:sldLayoutId id="2147483967" r:id="rId23"/>
    <p:sldLayoutId id="2147483968" r:id="rId24"/>
    <p:sldLayoutId id="2147483969" r:id="rId25"/>
    <p:sldLayoutId id="2147483970" r:id="rId26"/>
    <p:sldLayoutId id="2147483975" r:id="rId27"/>
    <p:sldLayoutId id="2147483976" r:id="rId28"/>
  </p:sldLayoutIdLst>
  <p:hf hdr="0" ftr="0" dt="0"/>
  <p:txStyles>
    <p:titleStyle>
      <a:lvl1pPr algn="l" defTabSz="457200" rtl="0" eaLnBrk="1" latinLnBrk="0" hangingPunct="1">
        <a:spcBef>
          <a:spcPct val="0"/>
        </a:spcBef>
        <a:buNone/>
        <a:defRPr sz="2800" b="1" i="0" kern="1200" cap="all" spc="100" baseline="0">
          <a:solidFill>
            <a:srgbClr val="5D8298"/>
          </a:solidFill>
          <a:latin typeface="Arial" panose="020B0604020202020204" pitchFamily="34" charset="0"/>
          <a:ea typeface="Verdana" panose="020B0604030504040204" pitchFamily="34" charset="0"/>
          <a:cs typeface="Arial" panose="020B0604020202020204" pitchFamily="34" charset="0"/>
        </a:defRPr>
      </a:lvl1pPr>
    </p:titleStyle>
    <p:bodyStyle>
      <a:lvl1pPr marL="288000" indent="-288000" algn="l" defTabSz="457200" rtl="0" eaLnBrk="1" latinLnBrk="0" hangingPunct="1">
        <a:spcBef>
          <a:spcPts val="1200"/>
        </a:spcBef>
        <a:buClr>
          <a:schemeClr val="accent1"/>
        </a:buClr>
        <a:buFont typeface="Arial"/>
        <a:buChar char="•"/>
        <a:defRPr sz="2000" b="0" i="0" kern="1200">
          <a:solidFill>
            <a:srgbClr val="5D8298"/>
          </a:solidFill>
          <a:latin typeface="Arial" panose="020B0604020202020204" pitchFamily="34" charset="0"/>
          <a:ea typeface="+mn-ea"/>
          <a:cs typeface="Arial" panose="020B0604020202020204" pitchFamily="34" charset="0"/>
        </a:defRPr>
      </a:lvl1pPr>
      <a:lvl2pPr marL="576000" indent="-288000" algn="l" defTabSz="457200" rtl="0" eaLnBrk="1" latinLnBrk="0" hangingPunct="1">
        <a:spcBef>
          <a:spcPts val="600"/>
        </a:spcBef>
        <a:buClr>
          <a:schemeClr val="accent1"/>
        </a:buClr>
        <a:buFont typeface="Lucida Grande"/>
        <a:buChar char="–"/>
        <a:defRPr sz="1800" b="0" i="0" kern="1200">
          <a:solidFill>
            <a:srgbClr val="5D8298"/>
          </a:solidFill>
          <a:latin typeface="Arial" panose="020B0604020202020204" pitchFamily="34" charset="0"/>
          <a:ea typeface="+mn-ea"/>
          <a:cs typeface="Arial" panose="020B0604020202020204" pitchFamily="34" charset="0"/>
        </a:defRPr>
      </a:lvl2pPr>
      <a:lvl3pPr marL="864000" indent="-288000" algn="l" defTabSz="457200" rtl="0" eaLnBrk="1" latinLnBrk="0" hangingPunct="1">
        <a:spcBef>
          <a:spcPts val="400"/>
        </a:spcBef>
        <a:buClr>
          <a:schemeClr val="accent1"/>
        </a:buClr>
        <a:buFont typeface="Arial"/>
        <a:buChar char="•"/>
        <a:defRPr sz="1600" b="0" i="0" kern="1200">
          <a:solidFill>
            <a:srgbClr val="5D8298"/>
          </a:solidFill>
          <a:latin typeface="Arial" panose="020B0604020202020204" pitchFamily="34" charset="0"/>
          <a:ea typeface="+mn-ea"/>
          <a:cs typeface="Arial" panose="020B0604020202020204" pitchFamily="34" charset="0"/>
        </a:defRPr>
      </a:lvl3pPr>
      <a:lvl4pPr marL="1152000" indent="-288000" algn="l" defTabSz="457200" rtl="0" eaLnBrk="1" latinLnBrk="0" hangingPunct="1">
        <a:spcBef>
          <a:spcPts val="0"/>
        </a:spcBef>
        <a:buClr>
          <a:schemeClr val="accent1"/>
        </a:buClr>
        <a:buFont typeface="Arial"/>
        <a:buChar char="•"/>
        <a:defRPr sz="1600" b="0" i="0" kern="1200">
          <a:solidFill>
            <a:srgbClr val="5D8298"/>
          </a:solidFill>
          <a:latin typeface="Arial" panose="020B0604020202020204" pitchFamily="34" charset="0"/>
          <a:ea typeface="+mn-ea"/>
          <a:cs typeface="Arial" panose="020B0604020202020204" pitchFamily="34" charset="0"/>
        </a:defRPr>
      </a:lvl4pPr>
      <a:lvl5pPr marL="1440000" indent="-288000" algn="l" defTabSz="457200" rtl="0" eaLnBrk="1" latinLnBrk="0" hangingPunct="1">
        <a:spcBef>
          <a:spcPts val="0"/>
        </a:spcBef>
        <a:buClr>
          <a:schemeClr val="accent1"/>
        </a:buClr>
        <a:buFont typeface="Arial"/>
        <a:buChar char="•"/>
        <a:defRPr sz="1600" b="0" i="0" kern="1200">
          <a:solidFill>
            <a:srgbClr val="5D8298"/>
          </a:solidFill>
          <a:latin typeface="Arial" panose="020B0604020202020204" pitchFamily="34" charset="0"/>
          <a:ea typeface="+mn-ea"/>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890">
          <p15:clr>
            <a:srgbClr val="F26B43"/>
          </p15:clr>
        </p15:guide>
        <p15:guide id="2" pos="393">
          <p15:clr>
            <a:srgbClr val="F26B43"/>
          </p15:clr>
        </p15:guide>
        <p15:guide id="3" pos="7294">
          <p15:clr>
            <a:srgbClr val="F26B43"/>
          </p15:clr>
        </p15:guide>
        <p15:guide id="4" orient="horz" pos="220">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8.xml"/></Relationships>
</file>

<file path=ppt/slides/_rels/slide13.xml.rels><?xml version="1.0" encoding="UTF-8" standalone="yes"?>
<Relationships xmlns="http://schemas.openxmlformats.org/package/2006/relationships"><Relationship Id="rId3" Type="http://schemas.openxmlformats.org/officeDocument/2006/relationships/hyperlink" Target="https://doi.org/10.1056/EVIDoa2200043" TargetMode="External"/><Relationship Id="rId2" Type="http://schemas.openxmlformats.org/officeDocument/2006/relationships/notesSlide" Target="../notesSlides/notesSlide7.xml"/><Relationship Id="rId1" Type="http://schemas.openxmlformats.org/officeDocument/2006/relationships/slideLayout" Target="../slideLayouts/slideLayout28.xml"/><Relationship Id="rId5" Type="http://schemas.openxmlformats.org/officeDocument/2006/relationships/image" Target="../media/image21.png"/><Relationship Id="rId4" Type="http://schemas.openxmlformats.org/officeDocument/2006/relationships/image" Target="../media/image20.png"/></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8.xml"/><Relationship Id="rId1" Type="http://schemas.openxmlformats.org/officeDocument/2006/relationships/slideLayout" Target="../slideLayouts/slideLayout9.xml"/><Relationship Id="rId4" Type="http://schemas.openxmlformats.org/officeDocument/2006/relationships/image" Target="../media/image23.png"/></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9.xml"/><Relationship Id="rId1" Type="http://schemas.openxmlformats.org/officeDocument/2006/relationships/slideLayout" Target="../slideLayouts/slideLayout9.xml"/><Relationship Id="rId4" Type="http://schemas.openxmlformats.org/officeDocument/2006/relationships/image" Target="../media/image25.png"/></Relationships>
</file>

<file path=ppt/slides/_rels/slide16.xml.rels><?xml version="1.0" encoding="UTF-8" standalone="yes"?>
<Relationships xmlns="http://schemas.openxmlformats.org/package/2006/relationships"><Relationship Id="rId3" Type="http://schemas.openxmlformats.org/officeDocument/2006/relationships/hyperlink" Target="https://doi.org/10.1056/EVIDoa2200043" TargetMode="External"/><Relationship Id="rId2" Type="http://schemas.openxmlformats.org/officeDocument/2006/relationships/notesSlide" Target="../notesSlides/notesSlide10.xml"/><Relationship Id="rId1" Type="http://schemas.openxmlformats.org/officeDocument/2006/relationships/slideLayout" Target="../slideLayouts/slideLayout28.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8.xml"/><Relationship Id="rId1" Type="http://schemas.openxmlformats.org/officeDocument/2006/relationships/tags" Target="../tags/tag6.xml"/></Relationships>
</file>

<file path=ppt/slides/_rels/slide18.xml.rels><?xml version="1.0" encoding="UTF-8" standalone="yes"?>
<Relationships xmlns="http://schemas.openxmlformats.org/package/2006/relationships"><Relationship Id="rId2" Type="http://schemas.openxmlformats.org/officeDocument/2006/relationships/slideLayout" Target="../slideLayouts/slideLayout28.xml"/><Relationship Id="rId1" Type="http://schemas.openxmlformats.org/officeDocument/2006/relationships/tags" Target="../tags/tag7.xml"/></Relationships>
</file>

<file path=ppt/slides/_rels/slide19.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2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15.xml"/><Relationship Id="rId1" Type="http://schemas.openxmlformats.org/officeDocument/2006/relationships/slideLayout" Target="../slideLayouts/slideLayout6.xml"/><Relationship Id="rId6" Type="http://schemas.openxmlformats.org/officeDocument/2006/relationships/image" Target="../media/image28.png"/><Relationship Id="rId5" Type="http://schemas.openxmlformats.org/officeDocument/2006/relationships/chart" Target="../charts/chart4.xml"/><Relationship Id="rId4" Type="http://schemas.openxmlformats.org/officeDocument/2006/relationships/image" Target="../media/image27.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8.xml"/><Relationship Id="rId1" Type="http://schemas.openxmlformats.org/officeDocument/2006/relationships/slideLayout" Target="../slideLayouts/slideLayout6.xml"/><Relationship Id="rId4" Type="http://schemas.openxmlformats.org/officeDocument/2006/relationships/image" Target="../media/image31.png"/></Relationships>
</file>

<file path=ppt/slides/_rels/slide28.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chart" Target="../charts/chart6.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8.xml"/><Relationship Id="rId4" Type="http://schemas.microsoft.com/office/2007/relationships/hdphoto" Target="../media/hdphoto2.wdp"/></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33.svg"/><Relationship Id="rId2" Type="http://schemas.openxmlformats.org/officeDocument/2006/relationships/image" Target="../media/image32.png"/><Relationship Id="rId1" Type="http://schemas.openxmlformats.org/officeDocument/2006/relationships/slideLayout" Target="../slideLayouts/slideLayout28.xml"/><Relationship Id="rId4" Type="http://schemas.openxmlformats.org/officeDocument/2006/relationships/image" Target="../media/image34.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34.xml.rels><?xml version="1.0" encoding="UTF-8" standalone="yes"?>
<Relationships xmlns="http://schemas.openxmlformats.org/package/2006/relationships"><Relationship Id="rId3" Type="http://schemas.openxmlformats.org/officeDocument/2006/relationships/image" Target="../media/image36.svg"/><Relationship Id="rId7" Type="http://schemas.openxmlformats.org/officeDocument/2006/relationships/image" Target="../media/image40.png"/><Relationship Id="rId2" Type="http://schemas.openxmlformats.org/officeDocument/2006/relationships/image" Target="../media/image35.png"/><Relationship Id="rId1" Type="http://schemas.openxmlformats.org/officeDocument/2006/relationships/slideLayout" Target="../slideLayouts/slideLayout28.xml"/><Relationship Id="rId6" Type="http://schemas.openxmlformats.org/officeDocument/2006/relationships/image" Target="../media/image39.svg"/><Relationship Id="rId5" Type="http://schemas.openxmlformats.org/officeDocument/2006/relationships/image" Target="../media/image38.png"/><Relationship Id="rId4" Type="http://schemas.openxmlformats.org/officeDocument/2006/relationships/image" Target="../media/image37.png"/></Relationships>
</file>

<file path=ppt/slides/_rels/slide35.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8.xml"/></Relationships>
</file>

<file path=ppt/slides/_rels/slide36.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8.xml"/></Relationships>
</file>

<file path=ppt/slides/_rels/slide37.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chart" Target="../charts/chart8.xml"/><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hyperlink" Target="https://clinicaltrials.gov/ct2/show/NCT04455750" TargetMode="External"/><Relationship Id="rId2" Type="http://schemas.openxmlformats.org/officeDocument/2006/relationships/notesSlide" Target="../notesSlides/notesSlide22.xml"/><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3" Type="http://schemas.openxmlformats.org/officeDocument/2006/relationships/hyperlink" Target="https://www.fda.gov/drugs/resources-information-approved-drugs/fda-approves-niraparib-and-abiraterone-acetate-plus-prednisone-brca-mutated-metastatic-castration" TargetMode="External"/><Relationship Id="rId2" Type="http://schemas.openxmlformats.org/officeDocument/2006/relationships/notesSlide" Target="../notesSlides/notesSlide25.xml"/><Relationship Id="rId1" Type="http://schemas.openxmlformats.org/officeDocument/2006/relationships/slideLayout" Target="../slideLayouts/slideLayout6.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hyperlink" Target="https://www.esmo.org/oncology-news/ema-recommends-granting-a-marketing-authorisation-for-akeega-fixed-dose-combinations-of-niraparib-abiraterone-acetate" TargetMode="Externa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7.xml"/></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6.xml"/><Relationship Id="rId1" Type="http://schemas.openxmlformats.org/officeDocument/2006/relationships/tags" Target="../tags/tag8.xml"/><Relationship Id="rId5" Type="http://schemas.openxmlformats.org/officeDocument/2006/relationships/image" Target="../media/image18.emf"/><Relationship Id="rId4" Type="http://schemas.openxmlformats.org/officeDocument/2006/relationships/oleObject" Target="../embeddings/oleObject2.bin"/></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8" Type="http://schemas.openxmlformats.org/officeDocument/2006/relationships/hyperlink" Target="mailto:elaine.wills@cor2ed.com?subject=GU%20connect" TargetMode="External"/><Relationship Id="rId3" Type="http://schemas.openxmlformats.org/officeDocument/2006/relationships/hyperlink" Target="https://twitter.com/guconnectinfo" TargetMode="External"/><Relationship Id="rId7" Type="http://schemas.openxmlformats.org/officeDocument/2006/relationships/hyperlink" Target="https://guconnect.cor2ed.com/" TargetMode="External"/><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hyperlink" Target="https://vimeo.com/channels/guconnect" TargetMode="External"/><Relationship Id="rId5" Type="http://schemas.openxmlformats.org/officeDocument/2006/relationships/hyperlink" Target="mailto:sam.brightwell@cor2ed.com" TargetMode="External"/><Relationship Id="rId4" Type="http://schemas.openxmlformats.org/officeDocument/2006/relationships/hyperlink" Target="https://www.linkedin.com/company/23742475" TargetMode="External"/><Relationship Id="rId9" Type="http://schemas.openxmlformats.org/officeDocument/2006/relationships/image" Target="../media/image45.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6.xml"/><Relationship Id="rId1" Type="http://schemas.openxmlformats.org/officeDocument/2006/relationships/tags" Target="../tags/tag5.xml"/><Relationship Id="rId5" Type="http://schemas.openxmlformats.org/officeDocument/2006/relationships/image" Target="../media/image18.emf"/><Relationship Id="rId4" Type="http://schemas.openxmlformats.org/officeDocument/2006/relationships/oleObject" Target="../embeddings/oleObject1.bin"/></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FFDFC1-14C9-46EB-AAE1-4ED58FD77AA7}"/>
              </a:ext>
            </a:extLst>
          </p:cNvPr>
          <p:cNvSpPr>
            <a:spLocks noGrp="1"/>
          </p:cNvSpPr>
          <p:nvPr>
            <p:ph type="title"/>
          </p:nvPr>
        </p:nvSpPr>
        <p:spPr/>
        <p:txBody>
          <a:bodyPr>
            <a:noAutofit/>
          </a:bodyPr>
          <a:lstStyle/>
          <a:p>
            <a:r>
              <a:rPr lang="en-GB" sz="3600" dirty="0"/>
              <a:t>GU CONNECT  MICRO Learning</a:t>
            </a:r>
            <a:br>
              <a:rPr lang="en-GB" sz="3600" dirty="0"/>
            </a:br>
            <a:br>
              <a:rPr lang="en-GB" sz="3600" dirty="0"/>
            </a:br>
            <a:r>
              <a:rPr lang="en-GB" sz="3600" dirty="0"/>
              <a:t>The use of PARP inhibitors in prostate cancer treatment and the rationale behind combination treatment</a:t>
            </a:r>
            <a:br>
              <a:rPr lang="en-GB" sz="3600" dirty="0"/>
            </a:br>
            <a:br>
              <a:rPr lang="en-GB" sz="3600" dirty="0"/>
            </a:br>
            <a:r>
              <a:rPr lang="en-GB" sz="3600" dirty="0"/>
              <a:t>module two</a:t>
            </a:r>
            <a:br>
              <a:rPr lang="en-GB" sz="3600" dirty="0"/>
            </a:br>
            <a:br>
              <a:rPr lang="en-GB" sz="3200" dirty="0"/>
            </a:br>
            <a:br>
              <a:rPr lang="en-GB" sz="3200" dirty="0"/>
            </a:br>
            <a:r>
              <a:rPr lang="en-GB" sz="2000" cap="none" dirty="0"/>
              <a:t>UPDATED DECEMBER 2023</a:t>
            </a:r>
          </a:p>
        </p:txBody>
      </p:sp>
      <p:sp>
        <p:nvSpPr>
          <p:cNvPr id="4" name="TextBox 3">
            <a:extLst>
              <a:ext uri="{FF2B5EF4-FFF2-40B4-BE49-F238E27FC236}">
                <a16:creationId xmlns:a16="http://schemas.microsoft.com/office/drawing/2014/main" id="{F0E20365-C3C1-40B4-A6DE-D8972F9AB818}"/>
              </a:ext>
            </a:extLst>
          </p:cNvPr>
          <p:cNvSpPr txBox="1"/>
          <p:nvPr/>
        </p:nvSpPr>
        <p:spPr>
          <a:xfrm>
            <a:off x="619200" y="6400899"/>
            <a:ext cx="6432851" cy="276999"/>
          </a:xfrm>
          <a:prstGeom prst="rect">
            <a:avLst/>
          </a:prstGeom>
          <a:noFill/>
        </p:spPr>
        <p:txBody>
          <a:bodyPr wrap="none" rtlCol="0" anchor="ctr" anchorCtr="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err="1">
                <a:ln>
                  <a:noFill/>
                </a:ln>
                <a:solidFill>
                  <a:srgbClr val="03C74F"/>
                </a:solidFill>
                <a:effectLst/>
                <a:uLnTx/>
                <a:uFillTx/>
                <a:latin typeface="Arial" panose="020B0604020202020204" pitchFamily="34" charset="0"/>
                <a:ea typeface="+mn-ea"/>
                <a:cs typeface="Arial" panose="020B0604020202020204" pitchFamily="34" charset="0"/>
              </a:rPr>
              <a:t>mCRPC</a:t>
            </a:r>
            <a:r>
              <a:rPr kumimoji="0" lang="en-GB" sz="1200" b="0" i="0" u="none" strike="noStrike" kern="1200" cap="none" spc="0" normalizeH="0" baseline="0" noProof="0" dirty="0">
                <a:ln>
                  <a:noFill/>
                </a:ln>
                <a:solidFill>
                  <a:srgbClr val="03C74F"/>
                </a:solidFill>
                <a:effectLst/>
                <a:uLnTx/>
                <a:uFillTx/>
                <a:latin typeface="Arial" panose="020B0604020202020204" pitchFamily="34" charset="0"/>
                <a:ea typeface="+mn-ea"/>
                <a:cs typeface="Arial" panose="020B0604020202020204" pitchFamily="34" charset="0"/>
              </a:rPr>
              <a:t>, metastatic castration-resistant prostate cancer; PARP, poly-ADP ribose polymerase</a:t>
            </a:r>
          </a:p>
        </p:txBody>
      </p:sp>
      <p:sp>
        <p:nvSpPr>
          <p:cNvPr id="5" name="Slide Number Placeholder 4">
            <a:extLst>
              <a:ext uri="{FF2B5EF4-FFF2-40B4-BE49-F238E27FC236}">
                <a16:creationId xmlns:a16="http://schemas.microsoft.com/office/drawing/2014/main" id="{7DE1A25A-CE70-1A4E-9535-E7C008038397}"/>
              </a:ext>
            </a:extLst>
          </p:cNvPr>
          <p:cNvSpPr>
            <a:spLocks noGrp="1"/>
          </p:cNvSpPr>
          <p:nvPr>
            <p:ph type="sldNum" sz="quarter" idx="4"/>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CE43C0F-8A7B-3A4B-9DB5-B3472E36E833}" type="slidenum">
              <a:rPr kumimoji="0" lang="en-GB" sz="1100" b="0" i="0" u="none" strike="noStrike" kern="1200" cap="none" spc="0" normalizeH="0" baseline="0" noProof="0" smtClean="0">
                <a:ln>
                  <a:noFill/>
                </a:ln>
                <a:solidFill>
                  <a:srgbClr val="5D8298"/>
                </a:solidFill>
                <a:effectLst/>
                <a:uLnTx/>
                <a:uFillTx/>
                <a:latin typeface="Arial" panose="020B0604020202020204" pitchFamily="34" charset="0"/>
                <a:ea typeface="Verdana" panose="020B0604030504040204" pitchFamily="34" charset="0"/>
                <a:cs typeface="Arial" panose="020B060402020202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en-GB" sz="1100" b="0" i="0" u="none" strike="noStrike" kern="1200" cap="none" spc="0" normalizeH="0" baseline="0" noProof="0" dirty="0">
              <a:ln>
                <a:noFill/>
              </a:ln>
              <a:solidFill>
                <a:srgbClr val="5D8298"/>
              </a:solidFill>
              <a:effectLst/>
              <a:uLnTx/>
              <a:uFillTx/>
              <a:latin typeface="Arial" panose="020B0604020202020204" pitchFamily="34" charset="0"/>
              <a:ea typeface="Verdana" panose="020B0604030504040204" pitchFamily="34" charset="0"/>
              <a:cs typeface="Arial" panose="020B0604020202020204" pitchFamily="34" charset="0"/>
            </a:endParaRPr>
          </a:p>
        </p:txBody>
      </p:sp>
    </p:spTree>
    <p:extLst>
      <p:ext uri="{BB962C8B-B14F-4D97-AF65-F5344CB8AC3E}">
        <p14:creationId xmlns:p14="http://schemas.microsoft.com/office/powerpoint/2010/main" val="30237236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 name="Line 90">
            <a:extLst>
              <a:ext uri="{FF2B5EF4-FFF2-40B4-BE49-F238E27FC236}">
                <a16:creationId xmlns:a16="http://schemas.microsoft.com/office/drawing/2014/main" id="{7D782621-5DAA-DC40-B28E-F99DED9DF728}"/>
              </a:ext>
            </a:extLst>
          </p:cNvPr>
          <p:cNvSpPr>
            <a:spLocks noChangeShapeType="1"/>
          </p:cNvSpPr>
          <p:nvPr/>
        </p:nvSpPr>
        <p:spPr bwMode="auto">
          <a:xfrm flipH="1">
            <a:off x="1325102" y="4087390"/>
            <a:ext cx="2113422" cy="0"/>
          </a:xfrm>
          <a:prstGeom prst="line">
            <a:avLst/>
          </a:prstGeom>
          <a:noFill/>
          <a:ln w="12700" cap="flat">
            <a:solidFill>
              <a:schemeClr val="tx1"/>
            </a:solidFill>
            <a:prstDash val="sysDash"/>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75" name="Line 96">
            <a:extLst>
              <a:ext uri="{FF2B5EF4-FFF2-40B4-BE49-F238E27FC236}">
                <a16:creationId xmlns:a16="http://schemas.microsoft.com/office/drawing/2014/main" id="{790ED389-90CB-7949-BC63-739BAC2F3793}"/>
              </a:ext>
            </a:extLst>
          </p:cNvPr>
          <p:cNvSpPr>
            <a:spLocks noChangeShapeType="1"/>
          </p:cNvSpPr>
          <p:nvPr/>
        </p:nvSpPr>
        <p:spPr bwMode="auto">
          <a:xfrm>
            <a:off x="2578795" y="4079875"/>
            <a:ext cx="0" cy="1091058"/>
          </a:xfrm>
          <a:prstGeom prst="line">
            <a:avLst/>
          </a:prstGeom>
          <a:noFill/>
          <a:ln w="12700" cap="flat">
            <a:solidFill>
              <a:schemeClr val="tx1"/>
            </a:solidFill>
            <a:prstDash val="sysDash"/>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9" name="Line 96">
            <a:extLst>
              <a:ext uri="{FF2B5EF4-FFF2-40B4-BE49-F238E27FC236}">
                <a16:creationId xmlns:a16="http://schemas.microsoft.com/office/drawing/2014/main" id="{4A6DABF3-8502-964E-95F5-DBE4678F6F02}"/>
              </a:ext>
            </a:extLst>
          </p:cNvPr>
          <p:cNvSpPr>
            <a:spLocks noChangeShapeType="1"/>
          </p:cNvSpPr>
          <p:nvPr/>
        </p:nvSpPr>
        <p:spPr bwMode="auto">
          <a:xfrm>
            <a:off x="3431780" y="4079875"/>
            <a:ext cx="0" cy="1091058"/>
          </a:xfrm>
          <a:prstGeom prst="line">
            <a:avLst/>
          </a:prstGeom>
          <a:noFill/>
          <a:ln w="12700" cap="flat">
            <a:solidFill>
              <a:schemeClr val="tx1"/>
            </a:solidFill>
            <a:prstDash val="sysDash"/>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8" name="Rectangle 107">
            <a:extLst>
              <a:ext uri="{FF2B5EF4-FFF2-40B4-BE49-F238E27FC236}">
                <a16:creationId xmlns:a16="http://schemas.microsoft.com/office/drawing/2014/main" id="{C75B177B-2690-2F44-9F72-AF13AA08BC06}"/>
              </a:ext>
            </a:extLst>
          </p:cNvPr>
          <p:cNvSpPr/>
          <p:nvPr/>
        </p:nvSpPr>
        <p:spPr>
          <a:xfrm>
            <a:off x="9385299" y="3019425"/>
            <a:ext cx="809625" cy="220980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1" name="Content Placeholder 10">
            <a:extLst>
              <a:ext uri="{FF2B5EF4-FFF2-40B4-BE49-F238E27FC236}">
                <a16:creationId xmlns:a16="http://schemas.microsoft.com/office/drawing/2014/main" id="{C58B99FC-F4C0-6541-8D81-48227BB25B28}"/>
              </a:ext>
            </a:extLst>
          </p:cNvPr>
          <p:cNvSpPr>
            <a:spLocks noGrp="1"/>
          </p:cNvSpPr>
          <p:nvPr>
            <p:ph sz="quarter" idx="12"/>
          </p:nvPr>
        </p:nvSpPr>
        <p:spPr>
          <a:xfrm>
            <a:off x="620184" y="1234532"/>
            <a:ext cx="10963200" cy="1211312"/>
          </a:xfrm>
        </p:spPr>
        <p:txBody>
          <a:bodyPr/>
          <a:lstStyle/>
          <a:p>
            <a:r>
              <a:rPr lang="en-GB" sz="1850" dirty="0"/>
              <a:t>Patients: </a:t>
            </a:r>
            <a:r>
              <a:rPr lang="en-GB" sz="1850" dirty="0" err="1"/>
              <a:t>mCRPC</a:t>
            </a:r>
            <a:r>
              <a:rPr lang="en-GB" sz="1850" dirty="0"/>
              <a:t> with progression on docetaxel, </a:t>
            </a:r>
            <a:r>
              <a:rPr lang="en-GB" sz="1850" b="1" dirty="0"/>
              <a:t>unselected by </a:t>
            </a:r>
            <a:r>
              <a:rPr lang="en-GB" sz="1850" b="1" dirty="0" err="1"/>
              <a:t>HRRm</a:t>
            </a:r>
            <a:r>
              <a:rPr lang="en-GB" sz="1850" b="1" dirty="0"/>
              <a:t> status</a:t>
            </a:r>
          </a:p>
          <a:p>
            <a:r>
              <a:rPr lang="en-GB" sz="1850" dirty="0"/>
              <a:t>Randomised 1:1 to full dose of </a:t>
            </a:r>
            <a:r>
              <a:rPr lang="en-GB" sz="1850" dirty="0" err="1"/>
              <a:t>olaparib</a:t>
            </a:r>
            <a:r>
              <a:rPr lang="en-GB" sz="1850" dirty="0"/>
              <a:t>  + abiraterone vs placebo + abiraterone</a:t>
            </a:r>
            <a:r>
              <a:rPr lang="en-GB" sz="1850" baseline="30000" dirty="0">
                <a:latin typeface="PT Sans" panose="020B0503020203020204" pitchFamily="34" charset="0"/>
              </a:rPr>
              <a:t>†</a:t>
            </a:r>
            <a:endParaRPr lang="en-GB" sz="1850" baseline="30000" dirty="0"/>
          </a:p>
          <a:p>
            <a:r>
              <a:rPr lang="en-GB" sz="1850" dirty="0"/>
              <a:t>Statistically significant improvement in </a:t>
            </a:r>
            <a:r>
              <a:rPr lang="en-GB" sz="1850" dirty="0" err="1"/>
              <a:t>rPFS</a:t>
            </a:r>
            <a:r>
              <a:rPr lang="en-GB" sz="1850" dirty="0"/>
              <a:t> with </a:t>
            </a:r>
            <a:r>
              <a:rPr lang="en-GB" sz="1850" dirty="0" err="1"/>
              <a:t>olaparib</a:t>
            </a:r>
            <a:r>
              <a:rPr lang="en-GB" sz="1850" dirty="0"/>
              <a:t> + abiraterone, </a:t>
            </a:r>
            <a:r>
              <a:rPr lang="en-GB" sz="1850" b="1" dirty="0"/>
              <a:t>irrespective of </a:t>
            </a:r>
            <a:r>
              <a:rPr lang="en-GB" sz="1850" b="1" dirty="0" err="1"/>
              <a:t>HRRm</a:t>
            </a:r>
            <a:r>
              <a:rPr lang="en-GB" sz="1850" b="1" dirty="0"/>
              <a:t> status</a:t>
            </a:r>
          </a:p>
        </p:txBody>
      </p:sp>
      <p:sp>
        <p:nvSpPr>
          <p:cNvPr id="2" name="Title 1"/>
          <p:cNvSpPr>
            <a:spLocks noGrp="1"/>
          </p:cNvSpPr>
          <p:nvPr>
            <p:ph type="title"/>
          </p:nvPr>
        </p:nvSpPr>
        <p:spPr>
          <a:xfrm>
            <a:off x="619200" y="246566"/>
            <a:ext cx="8740800" cy="807285"/>
          </a:xfrm>
        </p:spPr>
        <p:txBody>
          <a:bodyPr/>
          <a:lstStyle/>
          <a:p>
            <a:r>
              <a:rPr lang="en-GB" dirty="0"/>
              <a:t>Study 8: A phase II study of Olaparib and abiraterone</a:t>
            </a:r>
          </a:p>
        </p:txBody>
      </p:sp>
      <p:sp>
        <p:nvSpPr>
          <p:cNvPr id="3" name="Slide Number Placeholder 2">
            <a:extLst>
              <a:ext uri="{FF2B5EF4-FFF2-40B4-BE49-F238E27FC236}">
                <a16:creationId xmlns:a16="http://schemas.microsoft.com/office/drawing/2014/main" id="{21E0999D-C9B3-9942-88AD-1776D6CC857F}"/>
              </a:ext>
            </a:extLst>
          </p:cNvPr>
          <p:cNvSpPr>
            <a:spLocks noGrp="1"/>
          </p:cNvSpPr>
          <p:nvPr>
            <p:ph type="sldNum" sz="quarter" idx="4"/>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CE94497-1EB2-2845-A011-639302BCE4D0}" type="slidenum">
              <a:rPr kumimoji="0" lang="en-CA" altLang="x-none" sz="1100" b="0" i="0" u="none" strike="noStrike" kern="1200" cap="none" spc="0" normalizeH="0" baseline="0" noProof="0" smtClean="0">
                <a:ln>
                  <a:noFill/>
                </a:ln>
                <a:solidFill>
                  <a:srgbClr val="5D8298"/>
                </a:solidFill>
                <a:effectLst/>
                <a:uLnTx/>
                <a:uFillTx/>
                <a:latin typeface="Arial" panose="020B0604020202020204" pitchFamily="34" charset="0"/>
                <a:ea typeface="Verdana" panose="020B0604030504040204" pitchFamily="34" charset="0"/>
                <a:cs typeface="Arial" panose="020B060402020202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en-CA" altLang="x-none" sz="1100" b="0" i="0" u="none" strike="noStrike" kern="1200" cap="none" spc="0" normalizeH="0" baseline="0" noProof="0">
              <a:ln>
                <a:noFill/>
              </a:ln>
              <a:solidFill>
                <a:srgbClr val="5D8298"/>
              </a:solidFill>
              <a:effectLst/>
              <a:uLnTx/>
              <a:uFillTx/>
              <a:latin typeface="Arial" panose="020B0604020202020204" pitchFamily="34" charset="0"/>
              <a:ea typeface="Verdana" panose="020B0604030504040204" pitchFamily="34" charset="0"/>
              <a:cs typeface="Arial" panose="020B0604020202020204" pitchFamily="34" charset="0"/>
            </a:endParaRPr>
          </a:p>
        </p:txBody>
      </p:sp>
      <p:sp>
        <p:nvSpPr>
          <p:cNvPr id="12" name="Content Placeholder 11">
            <a:extLst>
              <a:ext uri="{FF2B5EF4-FFF2-40B4-BE49-F238E27FC236}">
                <a16:creationId xmlns:a16="http://schemas.microsoft.com/office/drawing/2014/main" id="{48B74A97-2C4C-3B46-B77D-49277C46FE06}"/>
              </a:ext>
            </a:extLst>
          </p:cNvPr>
          <p:cNvSpPr>
            <a:spLocks noGrp="1"/>
          </p:cNvSpPr>
          <p:nvPr>
            <p:ph sz="quarter" idx="15"/>
          </p:nvPr>
        </p:nvSpPr>
        <p:spPr>
          <a:xfrm>
            <a:off x="620184" y="6316754"/>
            <a:ext cx="10732400" cy="365125"/>
          </a:xfrm>
        </p:spPr>
        <p:txBody>
          <a:bodyPr/>
          <a:lstStyle/>
          <a:p>
            <a:pPr>
              <a:lnSpc>
                <a:spcPct val="90000"/>
              </a:lnSpc>
              <a:spcBef>
                <a:spcPts val="0"/>
              </a:spcBef>
            </a:pPr>
            <a:r>
              <a:rPr lang="en-US" dirty="0"/>
              <a:t>Abi, abiraterone; bd, twice daily; CI, confidence interval; HR, hazard ratio; </a:t>
            </a:r>
            <a:r>
              <a:rPr lang="en-US" dirty="0" err="1"/>
              <a:t>HRRm</a:t>
            </a:r>
            <a:r>
              <a:rPr lang="en-US" dirty="0"/>
              <a:t>, homologous recombination repair mutation; </a:t>
            </a:r>
            <a:r>
              <a:rPr lang="en-US" dirty="0" err="1"/>
              <a:t>mCRPC</a:t>
            </a:r>
            <a:r>
              <a:rPr lang="en-US" dirty="0"/>
              <a:t>, metastatic castration-resistant prostate cancer; od, once daily; Ola, Olaparib; </a:t>
            </a:r>
            <a:r>
              <a:rPr lang="en-US" dirty="0" err="1"/>
              <a:t>rPFS</a:t>
            </a:r>
            <a:r>
              <a:rPr lang="en-US" dirty="0"/>
              <a:t>, radiographic progression-free survival</a:t>
            </a:r>
          </a:p>
          <a:p>
            <a:pPr>
              <a:lnSpc>
                <a:spcPct val="90000"/>
              </a:lnSpc>
              <a:spcBef>
                <a:spcPts val="0"/>
              </a:spcBef>
            </a:pPr>
            <a:r>
              <a:rPr lang="en-GB" dirty="0"/>
              <a:t>Clarke N, et al. Lancet Oncol. 2018;19:975-86; </a:t>
            </a:r>
            <a:r>
              <a:rPr lang="en-GB" dirty="0" err="1"/>
              <a:t>Carr</a:t>
            </a:r>
            <a:r>
              <a:rPr lang="en-GB" dirty="0"/>
              <a:t> T, et al. Cancers. 2021;13:5830. </a:t>
            </a:r>
            <a:r>
              <a:rPr lang="en-GB" sz="1200" dirty="0">
                <a:solidFill>
                  <a:schemeClr val="tx2"/>
                </a:solidFill>
              </a:rPr>
              <a:t>Adapted from: </a:t>
            </a:r>
            <a:r>
              <a:rPr lang="en-US" sz="1200" dirty="0">
                <a:solidFill>
                  <a:schemeClr val="tx2"/>
                </a:solidFill>
              </a:rPr>
              <a:t>Saad F, et al. </a:t>
            </a:r>
            <a:r>
              <a:rPr lang="en-GB" sz="1200" dirty="0">
                <a:solidFill>
                  <a:schemeClr val="tx2"/>
                </a:solidFill>
              </a:rPr>
              <a:t>J </a:t>
            </a:r>
            <a:r>
              <a:rPr lang="en-GB" sz="1200" dirty="0" err="1">
                <a:solidFill>
                  <a:schemeClr val="tx2"/>
                </a:solidFill>
              </a:rPr>
              <a:t>Clin</a:t>
            </a:r>
            <a:r>
              <a:rPr lang="en-GB" sz="1200" dirty="0">
                <a:solidFill>
                  <a:schemeClr val="tx2"/>
                </a:solidFill>
              </a:rPr>
              <a:t> Oncol. 40, 2022 (</a:t>
            </a:r>
            <a:r>
              <a:rPr lang="en-GB" sz="1200" dirty="0" err="1">
                <a:solidFill>
                  <a:schemeClr val="tx2"/>
                </a:solidFill>
              </a:rPr>
              <a:t>suppl</a:t>
            </a:r>
            <a:r>
              <a:rPr lang="en-GB" sz="1200" dirty="0">
                <a:solidFill>
                  <a:schemeClr val="tx2"/>
                </a:solidFill>
              </a:rPr>
              <a:t> 6; </a:t>
            </a:r>
            <a:r>
              <a:rPr lang="en-GB" sz="1200" dirty="0" err="1">
                <a:solidFill>
                  <a:schemeClr val="tx2"/>
                </a:solidFill>
              </a:rPr>
              <a:t>abstr</a:t>
            </a:r>
            <a:r>
              <a:rPr lang="en-GB" sz="1200" dirty="0">
                <a:solidFill>
                  <a:schemeClr val="tx2"/>
                </a:solidFill>
              </a:rPr>
              <a:t> 11)</a:t>
            </a:r>
            <a:r>
              <a:rPr lang="en-GB" dirty="0"/>
              <a:t> (</a:t>
            </a:r>
            <a:r>
              <a:rPr lang="it-IT" dirty="0"/>
              <a:t>ASCO GU 2022 oral presentation) </a:t>
            </a:r>
            <a:endParaRPr lang="en-GB" dirty="0"/>
          </a:p>
        </p:txBody>
      </p:sp>
      <p:sp>
        <p:nvSpPr>
          <p:cNvPr id="18" name="Segnaposto testo 81">
            <a:extLst>
              <a:ext uri="{FF2B5EF4-FFF2-40B4-BE49-F238E27FC236}">
                <a16:creationId xmlns:a16="http://schemas.microsoft.com/office/drawing/2014/main" id="{21BC68C0-9175-0549-AE05-34A99DF11F73}"/>
              </a:ext>
            </a:extLst>
          </p:cNvPr>
          <p:cNvSpPr txBox="1">
            <a:spLocks/>
          </p:cNvSpPr>
          <p:nvPr/>
        </p:nvSpPr>
        <p:spPr>
          <a:xfrm>
            <a:off x="619200" y="5433714"/>
            <a:ext cx="10984368" cy="657442"/>
          </a:xfrm>
          <a:prstGeom prst="rect">
            <a:avLst/>
          </a:prstGeom>
        </p:spPr>
        <p:txBody>
          <a:bodyPr vert="horz" lIns="0" tIns="0" rIns="0" bIns="0" rtlCol="0" anchor="b" anchorCtr="0"/>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000000"/>
                </a:solidFill>
                <a:effectLst/>
                <a:uLnTx/>
                <a:uFillTx/>
                <a:latin typeface="Arial" panose="020B0604020202020204"/>
                <a:ea typeface="+mn-ea"/>
                <a:cs typeface="Arial Narrow"/>
              </a:rPr>
              <a:t>* Dashed line and shaded area show HR and 95% CI, respectively, for the intent to treat population; </a:t>
            </a:r>
            <a:r>
              <a:rPr kumimoji="0" lang="en-GB" sz="1050" b="0" i="0" u="none" strike="noStrike" kern="1200" cap="none" spc="0" normalizeH="0" baseline="30000" noProof="0" dirty="0">
                <a:ln>
                  <a:noFill/>
                </a:ln>
                <a:solidFill>
                  <a:srgbClr val="000000">
                    <a:tint val="75000"/>
                  </a:srgbClr>
                </a:solidFill>
                <a:effectLst/>
                <a:uLnTx/>
                <a:uFillTx/>
                <a:latin typeface="PT Sans" panose="020B0503020203020204" pitchFamily="34" charset="0"/>
                <a:ea typeface="+mn-ea"/>
                <a:cs typeface="+mn-cs"/>
              </a:rPr>
              <a:t>† </a:t>
            </a:r>
            <a:r>
              <a:rPr kumimoji="0" lang="en-GB" sz="1050" b="0" i="0" u="none" strike="noStrike" kern="1200" cap="none" spc="0" normalizeH="0" baseline="0" noProof="0" dirty="0">
                <a:ln>
                  <a:noFill/>
                </a:ln>
                <a:solidFill>
                  <a:srgbClr val="000000"/>
                </a:solidFill>
                <a:effectLst/>
                <a:uLnTx/>
                <a:uFillTx/>
                <a:latin typeface="Arial" panose="020B0604020202020204"/>
                <a:ea typeface="+mn-ea"/>
                <a:cs typeface="+mn-cs"/>
              </a:rPr>
              <a:t>Olaparib 300 mg bd, abiraterone 1000 mg od and a</a:t>
            </a:r>
            <a:r>
              <a:rPr kumimoji="0" lang="en-US" sz="1050" b="0" i="0" u="none" strike="noStrike" kern="1200" cap="none" spc="0" normalizeH="0" baseline="0" noProof="0" dirty="0">
                <a:ln>
                  <a:noFill/>
                </a:ln>
                <a:solidFill>
                  <a:srgbClr val="000000"/>
                </a:solidFill>
                <a:effectLst/>
                <a:uLnTx/>
                <a:uFillTx/>
                <a:latin typeface="Arial" panose="020B0604020202020204"/>
                <a:ea typeface="+mn-ea"/>
                <a:cs typeface="+mn-cs"/>
              </a:rPr>
              <a:t>ll </a:t>
            </a:r>
            <a:r>
              <a:rPr kumimoji="0" lang="en-US" sz="1050" b="0" i="0" u="none" strike="noStrike" kern="1200" cap="none" spc="0" normalizeH="0" baseline="0" noProof="0" dirty="0">
                <a:ln>
                  <a:noFill/>
                </a:ln>
                <a:solidFill>
                  <a:srgbClr val="000000"/>
                </a:solidFill>
                <a:effectLst/>
                <a:uLnTx/>
                <a:uFillTx/>
                <a:latin typeface="Arial" panose="020B0604020202020204"/>
                <a:ea typeface="+mn-ea"/>
                <a:cs typeface="Arial Narrow"/>
              </a:rPr>
              <a:t>patients also received prednisone/prednisolone 5 mg bd</a:t>
            </a:r>
          </a:p>
        </p:txBody>
      </p:sp>
      <p:sp>
        <p:nvSpPr>
          <p:cNvPr id="20" name="Text Placeholder 2">
            <a:extLst>
              <a:ext uri="{FF2B5EF4-FFF2-40B4-BE49-F238E27FC236}">
                <a16:creationId xmlns:a16="http://schemas.microsoft.com/office/drawing/2014/main" id="{C426DFB3-AEC3-E74F-9845-989E3AE32987}"/>
              </a:ext>
            </a:extLst>
          </p:cNvPr>
          <p:cNvSpPr txBox="1">
            <a:spLocks/>
          </p:cNvSpPr>
          <p:nvPr/>
        </p:nvSpPr>
        <p:spPr>
          <a:xfrm>
            <a:off x="609600" y="2569491"/>
            <a:ext cx="5918448" cy="309321"/>
          </a:xfrm>
          <a:prstGeom prst="rect">
            <a:avLst/>
          </a:prstGeom>
        </p:spPr>
        <p:txBody>
          <a:bodyPr vert="horz" wrap="square" lIns="0" tIns="0" rIns="0" bIns="0" rtlCol="0" anchor="t">
            <a:normAutofit/>
          </a:bodyPr>
          <a:lstStyle>
            <a:lvl1pPr marL="0" indent="0" algn="l" defTabSz="457200" rtl="0" eaLnBrk="1" latinLnBrk="0" hangingPunct="1">
              <a:spcBef>
                <a:spcPts val="1200"/>
              </a:spcBef>
              <a:buClr>
                <a:schemeClr val="accent1"/>
              </a:buClr>
              <a:buFont typeface="Arial"/>
              <a:buNone/>
              <a:defRPr sz="2000" b="1" i="0" kern="1200" cap="all" spc="100" baseline="0">
                <a:solidFill>
                  <a:schemeClr val="accent1"/>
                </a:solidFill>
                <a:latin typeface="Arial" panose="020B0604020202020204" pitchFamily="34" charset="0"/>
                <a:ea typeface="Verdana" panose="020B0604030504040204" pitchFamily="34" charset="0"/>
                <a:cs typeface="Arial" panose="020B0604020202020204" pitchFamily="34" charset="0"/>
              </a:defRPr>
            </a:lvl1pPr>
            <a:lvl2pPr marL="457200" indent="0" algn="l" defTabSz="457200" rtl="0" eaLnBrk="1" latinLnBrk="0" hangingPunct="1">
              <a:spcBef>
                <a:spcPts val="600"/>
              </a:spcBef>
              <a:buClr>
                <a:schemeClr val="accent1"/>
              </a:buClr>
              <a:buFont typeface="Lucida Grande"/>
              <a:buNone/>
              <a:defRPr sz="2000" b="1" i="0" kern="1200">
                <a:solidFill>
                  <a:srgbClr val="5D8298"/>
                </a:solidFill>
                <a:latin typeface="Arial" panose="020B0604020202020204" pitchFamily="34" charset="0"/>
                <a:ea typeface="+mn-ea"/>
                <a:cs typeface="Arial" panose="020B0604020202020204" pitchFamily="34" charset="0"/>
              </a:defRPr>
            </a:lvl2pPr>
            <a:lvl3pPr marL="914400" indent="0" algn="l" defTabSz="457200" rtl="0" eaLnBrk="1" latinLnBrk="0" hangingPunct="1">
              <a:spcBef>
                <a:spcPts val="400"/>
              </a:spcBef>
              <a:buClr>
                <a:schemeClr val="accent1"/>
              </a:buClr>
              <a:buFont typeface="Arial"/>
              <a:buNone/>
              <a:defRPr sz="1800" b="1" i="0" kern="1200">
                <a:solidFill>
                  <a:srgbClr val="5D8298"/>
                </a:solidFill>
                <a:latin typeface="Arial" panose="020B0604020202020204" pitchFamily="34" charset="0"/>
                <a:ea typeface="+mn-ea"/>
                <a:cs typeface="Arial" panose="020B0604020202020204" pitchFamily="34" charset="0"/>
              </a:defRPr>
            </a:lvl3pPr>
            <a:lvl4pPr marL="1371600" indent="0" algn="l" defTabSz="457200" rtl="0" eaLnBrk="1" latinLnBrk="0" hangingPunct="1">
              <a:spcBef>
                <a:spcPts val="0"/>
              </a:spcBef>
              <a:buClr>
                <a:schemeClr val="accent1"/>
              </a:buClr>
              <a:buFont typeface="Arial"/>
              <a:buNone/>
              <a:defRPr sz="1600" b="1" i="0" kern="1200">
                <a:solidFill>
                  <a:srgbClr val="5D8298"/>
                </a:solidFill>
                <a:latin typeface="Arial" panose="020B0604020202020204" pitchFamily="34" charset="0"/>
                <a:ea typeface="+mn-ea"/>
                <a:cs typeface="Arial" panose="020B0604020202020204" pitchFamily="34" charset="0"/>
              </a:defRPr>
            </a:lvl4pPr>
            <a:lvl5pPr marL="1828800" indent="0" algn="l" defTabSz="457200" rtl="0" eaLnBrk="1" latinLnBrk="0" hangingPunct="1">
              <a:spcBef>
                <a:spcPts val="0"/>
              </a:spcBef>
              <a:buClr>
                <a:schemeClr val="accent1"/>
              </a:buClr>
              <a:buFont typeface="Arial"/>
              <a:buNone/>
              <a:defRPr sz="1600" b="1" i="0" kern="1200">
                <a:solidFill>
                  <a:srgbClr val="5D8298"/>
                </a:solidFill>
                <a:latin typeface="Arial" panose="020B0604020202020204" pitchFamily="34" charset="0"/>
                <a:ea typeface="+mn-ea"/>
                <a:cs typeface="Arial" panose="020B0604020202020204" pitchFamily="34" charset="0"/>
              </a:defRPr>
            </a:lvl5pPr>
            <a:lvl6pPr marL="2286000" indent="0" algn="l" defTabSz="457200" rtl="0" eaLnBrk="1" latinLnBrk="0" hangingPunct="1">
              <a:spcBef>
                <a:spcPct val="20000"/>
              </a:spcBef>
              <a:buFont typeface="Arial"/>
              <a:buNone/>
              <a:defRPr sz="1600" b="1" kern="1200">
                <a:solidFill>
                  <a:schemeClr val="tx1"/>
                </a:solidFill>
                <a:latin typeface="+mn-lt"/>
                <a:ea typeface="+mn-ea"/>
                <a:cs typeface="+mn-cs"/>
              </a:defRPr>
            </a:lvl6pPr>
            <a:lvl7pPr marL="2743200" indent="0" algn="l" defTabSz="457200" rtl="0" eaLnBrk="1" latinLnBrk="0" hangingPunct="1">
              <a:spcBef>
                <a:spcPct val="20000"/>
              </a:spcBef>
              <a:buFont typeface="Arial"/>
              <a:buNone/>
              <a:defRPr sz="1600" b="1" kern="1200">
                <a:solidFill>
                  <a:schemeClr val="tx1"/>
                </a:solidFill>
                <a:latin typeface="+mn-lt"/>
                <a:ea typeface="+mn-ea"/>
                <a:cs typeface="+mn-cs"/>
              </a:defRPr>
            </a:lvl7pPr>
            <a:lvl8pPr marL="3200400" indent="0" algn="l" defTabSz="457200" rtl="0" eaLnBrk="1" latinLnBrk="0" hangingPunct="1">
              <a:spcBef>
                <a:spcPct val="20000"/>
              </a:spcBef>
              <a:buFont typeface="Arial"/>
              <a:buNone/>
              <a:defRPr sz="1600" b="1" kern="1200">
                <a:solidFill>
                  <a:schemeClr val="tx1"/>
                </a:solidFill>
                <a:latin typeface="+mn-lt"/>
                <a:ea typeface="+mn-ea"/>
                <a:cs typeface="+mn-cs"/>
              </a:defRPr>
            </a:lvl8pPr>
            <a:lvl9pPr marL="3657600" indent="0" algn="l" defTabSz="457200" rtl="0" eaLnBrk="1" latinLnBrk="0" hangingPunct="1">
              <a:spcBef>
                <a:spcPct val="20000"/>
              </a:spcBef>
              <a:buFont typeface="Arial"/>
              <a:buNone/>
              <a:defRPr sz="1600" b="1"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1200"/>
              </a:spcBef>
              <a:spcAft>
                <a:spcPts val="0"/>
              </a:spcAft>
              <a:buClr>
                <a:srgbClr val="03C74F"/>
              </a:buClr>
              <a:buSzTx/>
              <a:buFont typeface="Arial"/>
              <a:buNone/>
              <a:tabLst/>
              <a:defRPr/>
            </a:pPr>
            <a:r>
              <a:rPr kumimoji="0" lang="en-GB" sz="1600" b="1" i="0" u="none" strike="noStrike" kern="1200" cap="all" spc="100" normalizeH="0" baseline="0" noProof="0" dirty="0">
                <a:ln>
                  <a:noFill/>
                </a:ln>
                <a:solidFill>
                  <a:srgbClr val="03C74F"/>
                </a:solidFill>
                <a:effectLst/>
                <a:uLnTx/>
                <a:uFillTx/>
                <a:latin typeface="Arial" panose="020B0604020202020204" pitchFamily="34" charset="0"/>
                <a:ea typeface="Verdana" panose="020B0604030504040204" pitchFamily="34" charset="0"/>
                <a:cs typeface="Arial" panose="020B0604020202020204" pitchFamily="34" charset="0"/>
              </a:rPr>
              <a:t>Investigator-assessed </a:t>
            </a:r>
            <a:r>
              <a:rPr kumimoji="0" lang="en-GB" sz="1600" b="1" i="0" u="none" strike="noStrike" kern="1200" cap="none" spc="100" normalizeH="0" baseline="0" noProof="0" dirty="0" err="1">
                <a:ln>
                  <a:noFill/>
                </a:ln>
                <a:solidFill>
                  <a:srgbClr val="03C74F"/>
                </a:solidFill>
                <a:effectLst/>
                <a:uLnTx/>
                <a:uFillTx/>
                <a:latin typeface="Arial" panose="020B0604020202020204" pitchFamily="34" charset="0"/>
                <a:ea typeface="Verdana" panose="020B0604030504040204" pitchFamily="34" charset="0"/>
                <a:cs typeface="Arial" panose="020B0604020202020204" pitchFamily="34" charset="0"/>
              </a:rPr>
              <a:t>r</a:t>
            </a:r>
            <a:r>
              <a:rPr kumimoji="0" lang="en-GB" sz="1600" b="1" i="0" u="none" strike="noStrike" kern="1200" cap="all" spc="100" normalizeH="0" baseline="0" noProof="0" dirty="0" err="1">
                <a:ln>
                  <a:noFill/>
                </a:ln>
                <a:solidFill>
                  <a:srgbClr val="03C74F"/>
                </a:solidFill>
                <a:effectLst/>
                <a:uLnTx/>
                <a:uFillTx/>
                <a:latin typeface="Arial" panose="020B0604020202020204" pitchFamily="34" charset="0"/>
                <a:ea typeface="Verdana" panose="020B0604030504040204" pitchFamily="34" charset="0"/>
                <a:cs typeface="Arial" panose="020B0604020202020204" pitchFamily="34" charset="0"/>
              </a:rPr>
              <a:t>pfs</a:t>
            </a:r>
            <a:endParaRPr kumimoji="0" lang="en-GB" sz="1600" b="1" i="0" u="none" strike="noStrike" kern="1200" cap="all" spc="100" normalizeH="0" baseline="0" noProof="0" dirty="0">
              <a:ln>
                <a:noFill/>
              </a:ln>
              <a:solidFill>
                <a:srgbClr val="03C74F"/>
              </a:solidFill>
              <a:effectLst/>
              <a:uLnTx/>
              <a:uFillTx/>
              <a:latin typeface="Arial" panose="020B0604020202020204" pitchFamily="34" charset="0"/>
              <a:ea typeface="Verdana" panose="020B0604030504040204" pitchFamily="34" charset="0"/>
              <a:cs typeface="Arial" panose="020B0604020202020204" pitchFamily="34" charset="0"/>
            </a:endParaRPr>
          </a:p>
        </p:txBody>
      </p:sp>
      <p:sp>
        <p:nvSpPr>
          <p:cNvPr id="21" name="Text Placeholder 2">
            <a:extLst>
              <a:ext uri="{FF2B5EF4-FFF2-40B4-BE49-F238E27FC236}">
                <a16:creationId xmlns:a16="http://schemas.microsoft.com/office/drawing/2014/main" id="{3FBAF656-610D-114E-AFD3-A88286D0DF8C}"/>
              </a:ext>
            </a:extLst>
          </p:cNvPr>
          <p:cNvSpPr txBox="1">
            <a:spLocks/>
          </p:cNvSpPr>
          <p:nvPr/>
        </p:nvSpPr>
        <p:spPr>
          <a:xfrm>
            <a:off x="7391626" y="2569491"/>
            <a:ext cx="3960958" cy="242019"/>
          </a:xfrm>
          <a:prstGeom prst="rect">
            <a:avLst/>
          </a:prstGeom>
        </p:spPr>
        <p:txBody>
          <a:bodyPr vert="horz" wrap="square" lIns="0" tIns="0" rIns="0" bIns="0" rtlCol="0" anchor="t">
            <a:noAutofit/>
          </a:bodyPr>
          <a:lstStyle>
            <a:lvl1pPr marL="0" indent="0" algn="l" defTabSz="457200" rtl="0" eaLnBrk="1" latinLnBrk="0" hangingPunct="1">
              <a:spcBef>
                <a:spcPts val="1200"/>
              </a:spcBef>
              <a:buClr>
                <a:schemeClr val="accent1"/>
              </a:buClr>
              <a:buFont typeface="Arial"/>
              <a:buNone/>
              <a:defRPr sz="2000" b="1" i="0" kern="1200" cap="all" spc="100" baseline="0">
                <a:solidFill>
                  <a:schemeClr val="accent1"/>
                </a:solidFill>
                <a:latin typeface="+mj-lt"/>
                <a:ea typeface="Verdana" panose="020B0604030504040204" pitchFamily="34" charset="0"/>
                <a:cs typeface="Verdana" panose="020B0604030504040204" pitchFamily="34" charset="0"/>
              </a:defRPr>
            </a:lvl1pPr>
            <a:lvl2pPr marL="457200" indent="0" algn="l" defTabSz="457200" rtl="0" eaLnBrk="1" latinLnBrk="0" hangingPunct="1">
              <a:spcBef>
                <a:spcPts val="600"/>
              </a:spcBef>
              <a:buClr>
                <a:schemeClr val="accent1"/>
              </a:buClr>
              <a:buFont typeface="Lucida Grande"/>
              <a:buNone/>
              <a:defRPr sz="2000" b="1" i="0" kern="1200">
                <a:solidFill>
                  <a:srgbClr val="5D8298"/>
                </a:solidFill>
                <a:latin typeface="+mj-lt"/>
                <a:ea typeface="+mn-ea"/>
                <a:cs typeface="PT Sans"/>
              </a:defRPr>
            </a:lvl2pPr>
            <a:lvl3pPr marL="914400" indent="0" algn="l" defTabSz="457200" rtl="0" eaLnBrk="1" latinLnBrk="0" hangingPunct="1">
              <a:spcBef>
                <a:spcPts val="400"/>
              </a:spcBef>
              <a:buClr>
                <a:schemeClr val="accent1"/>
              </a:buClr>
              <a:buFont typeface="Arial"/>
              <a:buNone/>
              <a:defRPr sz="1800" b="1" i="0" kern="1200">
                <a:solidFill>
                  <a:srgbClr val="5D8298"/>
                </a:solidFill>
                <a:latin typeface="+mj-lt"/>
                <a:ea typeface="+mn-ea"/>
                <a:cs typeface="PT Sans"/>
              </a:defRPr>
            </a:lvl3pPr>
            <a:lvl4pPr marL="1371600" indent="0" algn="l" defTabSz="457200" rtl="0" eaLnBrk="1" latinLnBrk="0" hangingPunct="1">
              <a:spcBef>
                <a:spcPts val="0"/>
              </a:spcBef>
              <a:buClr>
                <a:schemeClr val="accent1"/>
              </a:buClr>
              <a:buFont typeface="Arial"/>
              <a:buNone/>
              <a:defRPr sz="1600" b="1" i="0" kern="1200">
                <a:solidFill>
                  <a:srgbClr val="5D8298"/>
                </a:solidFill>
                <a:latin typeface="+mj-lt"/>
                <a:ea typeface="+mn-ea"/>
                <a:cs typeface="PT Sans"/>
              </a:defRPr>
            </a:lvl4pPr>
            <a:lvl5pPr marL="1828800" indent="0" algn="l" defTabSz="457200" rtl="0" eaLnBrk="1" latinLnBrk="0" hangingPunct="1">
              <a:spcBef>
                <a:spcPts val="0"/>
              </a:spcBef>
              <a:buClr>
                <a:schemeClr val="accent1"/>
              </a:buClr>
              <a:buFont typeface="Arial"/>
              <a:buNone/>
              <a:defRPr sz="1600" b="1" i="0" kern="1200">
                <a:solidFill>
                  <a:srgbClr val="5D8298"/>
                </a:solidFill>
                <a:latin typeface="+mj-lt"/>
                <a:ea typeface="+mn-ea"/>
                <a:cs typeface="PT Sans"/>
              </a:defRPr>
            </a:lvl5pPr>
            <a:lvl6pPr marL="2286000" indent="0" algn="l" defTabSz="457200" rtl="0" eaLnBrk="1" latinLnBrk="0" hangingPunct="1">
              <a:spcBef>
                <a:spcPct val="20000"/>
              </a:spcBef>
              <a:buFont typeface="Arial"/>
              <a:buNone/>
              <a:defRPr sz="1600" b="1" kern="1200">
                <a:solidFill>
                  <a:schemeClr val="tx1"/>
                </a:solidFill>
                <a:latin typeface="+mn-lt"/>
                <a:ea typeface="+mn-ea"/>
                <a:cs typeface="+mn-cs"/>
              </a:defRPr>
            </a:lvl6pPr>
            <a:lvl7pPr marL="2743200" indent="0" algn="l" defTabSz="457200" rtl="0" eaLnBrk="1" latinLnBrk="0" hangingPunct="1">
              <a:spcBef>
                <a:spcPct val="20000"/>
              </a:spcBef>
              <a:buFont typeface="Arial"/>
              <a:buNone/>
              <a:defRPr sz="1600" b="1" kern="1200">
                <a:solidFill>
                  <a:schemeClr val="tx1"/>
                </a:solidFill>
                <a:latin typeface="+mn-lt"/>
                <a:ea typeface="+mn-ea"/>
                <a:cs typeface="+mn-cs"/>
              </a:defRPr>
            </a:lvl7pPr>
            <a:lvl8pPr marL="3200400" indent="0" algn="l" defTabSz="457200" rtl="0" eaLnBrk="1" latinLnBrk="0" hangingPunct="1">
              <a:spcBef>
                <a:spcPct val="20000"/>
              </a:spcBef>
              <a:buFont typeface="Arial"/>
              <a:buNone/>
              <a:defRPr sz="1600" b="1" kern="1200">
                <a:solidFill>
                  <a:schemeClr val="tx1"/>
                </a:solidFill>
                <a:latin typeface="+mn-lt"/>
                <a:ea typeface="+mn-ea"/>
                <a:cs typeface="+mn-cs"/>
              </a:defRPr>
            </a:lvl8pPr>
            <a:lvl9pPr marL="3657600" indent="0" algn="l" defTabSz="457200" rtl="0" eaLnBrk="1" latinLnBrk="0" hangingPunct="1">
              <a:spcBef>
                <a:spcPct val="20000"/>
              </a:spcBef>
              <a:buFont typeface="Arial"/>
              <a:buNone/>
              <a:defRPr sz="1600" b="1"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1200"/>
              </a:spcBef>
              <a:spcAft>
                <a:spcPts val="0"/>
              </a:spcAft>
              <a:buClr>
                <a:srgbClr val="03C74F"/>
              </a:buClr>
              <a:buSzTx/>
              <a:buFont typeface="Arial"/>
              <a:buNone/>
              <a:tabLst/>
              <a:defRPr/>
            </a:pPr>
            <a:r>
              <a:rPr kumimoji="0" lang="en-GB" sz="1600" b="1" i="0" u="none" strike="noStrike" kern="1200" cap="none" spc="100" normalizeH="0" baseline="0" noProof="0" dirty="0" err="1">
                <a:ln>
                  <a:noFill/>
                </a:ln>
                <a:solidFill>
                  <a:srgbClr val="03C74F"/>
                </a:solidFill>
                <a:effectLst/>
                <a:uLnTx/>
                <a:uFillTx/>
                <a:latin typeface="Arial" panose="020B0604020202020204" pitchFamily="34" charset="0"/>
                <a:ea typeface="Verdana" panose="020B0604030504040204" pitchFamily="34" charset="0"/>
                <a:cs typeface="Arial" panose="020B0604020202020204" pitchFamily="34" charset="0"/>
              </a:rPr>
              <a:t>rPFS</a:t>
            </a:r>
            <a:r>
              <a:rPr kumimoji="0" lang="en-GB" sz="1600" b="1" i="0" u="none" strike="noStrike" kern="1200" cap="none" spc="100" normalizeH="0" baseline="0" noProof="0" dirty="0">
                <a:ln>
                  <a:noFill/>
                </a:ln>
                <a:solidFill>
                  <a:srgbClr val="03C74F"/>
                </a:solidFill>
                <a:effectLst/>
                <a:uLnTx/>
                <a:uFillTx/>
                <a:latin typeface="Arial" panose="020B0604020202020204" pitchFamily="34" charset="0"/>
                <a:ea typeface="Verdana" panose="020B0604030504040204" pitchFamily="34" charset="0"/>
                <a:cs typeface="Arial" panose="020B0604020202020204" pitchFamily="34" charset="0"/>
              </a:rPr>
              <a:t> BY </a:t>
            </a:r>
            <a:r>
              <a:rPr kumimoji="0" lang="en-GB" sz="1600" b="1" i="0" u="none" strike="noStrike" kern="1200" cap="none" spc="100" normalizeH="0" baseline="0" noProof="0" dirty="0" err="1">
                <a:ln>
                  <a:noFill/>
                </a:ln>
                <a:solidFill>
                  <a:srgbClr val="03C74F"/>
                </a:solidFill>
                <a:effectLst/>
                <a:uLnTx/>
                <a:uFillTx/>
                <a:latin typeface="Arial" panose="020B0604020202020204" pitchFamily="34" charset="0"/>
                <a:ea typeface="Verdana" panose="020B0604030504040204" pitchFamily="34" charset="0"/>
                <a:cs typeface="Arial" panose="020B0604020202020204" pitchFamily="34" charset="0"/>
              </a:rPr>
              <a:t>HRRm</a:t>
            </a:r>
            <a:r>
              <a:rPr kumimoji="0" lang="en-GB" sz="1600" b="1" i="0" u="none" strike="noStrike" kern="1200" cap="none" spc="100" normalizeH="0" baseline="0" noProof="0" dirty="0">
                <a:ln>
                  <a:noFill/>
                </a:ln>
                <a:solidFill>
                  <a:srgbClr val="03C74F"/>
                </a:solidFill>
                <a:effectLst/>
                <a:uLnTx/>
                <a:uFillTx/>
                <a:latin typeface="Arial" panose="020B0604020202020204" pitchFamily="34" charset="0"/>
                <a:ea typeface="Verdana" panose="020B0604030504040204" pitchFamily="34" charset="0"/>
                <a:cs typeface="Arial" panose="020B0604020202020204" pitchFamily="34" charset="0"/>
              </a:rPr>
              <a:t> SUBGROUP*</a:t>
            </a:r>
            <a:endParaRPr kumimoji="0" lang="en-GB" sz="1600" b="1" i="0" u="none" strike="noStrike" kern="1200" cap="all" spc="100" normalizeH="0" baseline="0" noProof="0" dirty="0">
              <a:ln>
                <a:noFill/>
              </a:ln>
              <a:solidFill>
                <a:srgbClr val="03C74F"/>
              </a:solidFill>
              <a:effectLst/>
              <a:uLnTx/>
              <a:uFillTx/>
              <a:latin typeface="Arial" panose="020B0604020202020204" pitchFamily="34" charset="0"/>
              <a:ea typeface="Verdana" panose="020B0604030504040204" pitchFamily="34" charset="0"/>
              <a:cs typeface="Arial" panose="020B0604020202020204" pitchFamily="34" charset="0"/>
            </a:endParaRPr>
          </a:p>
        </p:txBody>
      </p:sp>
      <p:sp>
        <p:nvSpPr>
          <p:cNvPr id="22" name="Line 79">
            <a:extLst>
              <a:ext uri="{FF2B5EF4-FFF2-40B4-BE49-F238E27FC236}">
                <a16:creationId xmlns:a16="http://schemas.microsoft.com/office/drawing/2014/main" id="{B3D5B507-5B4E-2A4F-83AF-0AC7DB98CF47}"/>
              </a:ext>
            </a:extLst>
          </p:cNvPr>
          <p:cNvSpPr>
            <a:spLocks noChangeShapeType="1"/>
          </p:cNvSpPr>
          <p:nvPr/>
        </p:nvSpPr>
        <p:spPr bwMode="auto">
          <a:xfrm flipV="1">
            <a:off x="1326328" y="2994024"/>
            <a:ext cx="0" cy="2186334"/>
          </a:xfrm>
          <a:prstGeom prst="line">
            <a:avLst/>
          </a:prstGeom>
          <a:noFill/>
          <a:ln w="1270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5" name="TextBox 24">
            <a:extLst>
              <a:ext uri="{FF2B5EF4-FFF2-40B4-BE49-F238E27FC236}">
                <a16:creationId xmlns:a16="http://schemas.microsoft.com/office/drawing/2014/main" id="{47BCC7DC-7BAC-B74D-BBF2-49B01369AD6D}"/>
              </a:ext>
            </a:extLst>
          </p:cNvPr>
          <p:cNvSpPr txBox="1"/>
          <p:nvPr/>
        </p:nvSpPr>
        <p:spPr>
          <a:xfrm>
            <a:off x="1833902" y="5459265"/>
            <a:ext cx="3549187" cy="18466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prstClr val="black"/>
                </a:solidFill>
                <a:effectLst/>
                <a:uLnTx/>
                <a:uFillTx/>
                <a:latin typeface="Arial" panose="020B0604020202020204"/>
                <a:ea typeface="+mn-ea"/>
                <a:cs typeface="+mn-cs"/>
              </a:rPr>
              <a:t>Time from randomisation (months)</a:t>
            </a:r>
          </a:p>
        </p:txBody>
      </p:sp>
      <p:sp>
        <p:nvSpPr>
          <p:cNvPr id="26" name="TextBox 25">
            <a:extLst>
              <a:ext uri="{FF2B5EF4-FFF2-40B4-BE49-F238E27FC236}">
                <a16:creationId xmlns:a16="http://schemas.microsoft.com/office/drawing/2014/main" id="{83937A7A-F47E-A148-A87C-FEE5DB1D1FE0}"/>
              </a:ext>
            </a:extLst>
          </p:cNvPr>
          <p:cNvSpPr txBox="1"/>
          <p:nvPr/>
        </p:nvSpPr>
        <p:spPr>
          <a:xfrm rot="16200000">
            <a:off x="-396473" y="4002991"/>
            <a:ext cx="2413859" cy="18466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rial" panose="020B0604020202020204"/>
                <a:ea typeface="+mn-ea"/>
                <a:cs typeface="+mn-cs"/>
              </a:rPr>
              <a:t>Proportion of patients event-free</a:t>
            </a:r>
            <a:endParaRPr kumimoji="0" lang="en-GB" sz="1200" b="1"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8" name="Line 90">
            <a:extLst>
              <a:ext uri="{FF2B5EF4-FFF2-40B4-BE49-F238E27FC236}">
                <a16:creationId xmlns:a16="http://schemas.microsoft.com/office/drawing/2014/main" id="{A8F3FED8-BD1A-6B42-A2B5-0356AD117517}"/>
              </a:ext>
            </a:extLst>
          </p:cNvPr>
          <p:cNvSpPr>
            <a:spLocks noChangeShapeType="1"/>
          </p:cNvSpPr>
          <p:nvPr/>
        </p:nvSpPr>
        <p:spPr bwMode="auto">
          <a:xfrm flipH="1">
            <a:off x="1267950" y="5176415"/>
            <a:ext cx="4634707" cy="0"/>
          </a:xfrm>
          <a:prstGeom prst="line">
            <a:avLst/>
          </a:prstGeom>
          <a:noFill/>
          <a:ln w="1270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0" name="Line 90">
            <a:extLst>
              <a:ext uri="{FF2B5EF4-FFF2-40B4-BE49-F238E27FC236}">
                <a16:creationId xmlns:a16="http://schemas.microsoft.com/office/drawing/2014/main" id="{1D5BBF82-E81C-E24A-A427-BC997491099D}"/>
              </a:ext>
            </a:extLst>
          </p:cNvPr>
          <p:cNvSpPr>
            <a:spLocks noChangeShapeType="1"/>
          </p:cNvSpPr>
          <p:nvPr/>
        </p:nvSpPr>
        <p:spPr bwMode="auto">
          <a:xfrm flipH="1">
            <a:off x="1267953" y="3871490"/>
            <a:ext cx="58375" cy="0"/>
          </a:xfrm>
          <a:prstGeom prst="line">
            <a:avLst/>
          </a:prstGeom>
          <a:noFill/>
          <a:ln w="1270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1" name="TextBox 30">
            <a:extLst>
              <a:ext uri="{FF2B5EF4-FFF2-40B4-BE49-F238E27FC236}">
                <a16:creationId xmlns:a16="http://schemas.microsoft.com/office/drawing/2014/main" id="{352CDD44-3056-2C4F-B587-7314A1842151}"/>
              </a:ext>
            </a:extLst>
          </p:cNvPr>
          <p:cNvSpPr txBox="1"/>
          <p:nvPr/>
        </p:nvSpPr>
        <p:spPr>
          <a:xfrm>
            <a:off x="927133" y="3779023"/>
            <a:ext cx="312475" cy="184666"/>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rPr>
              <a:t>0.6</a:t>
            </a:r>
            <a:endParaRPr kumimoji="0" lang="en-GB"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34" name="Line 90">
            <a:extLst>
              <a:ext uri="{FF2B5EF4-FFF2-40B4-BE49-F238E27FC236}">
                <a16:creationId xmlns:a16="http://schemas.microsoft.com/office/drawing/2014/main" id="{30EBBB4B-8CF6-6A40-B9EF-1DE040014768}"/>
              </a:ext>
            </a:extLst>
          </p:cNvPr>
          <p:cNvSpPr>
            <a:spLocks noChangeShapeType="1"/>
          </p:cNvSpPr>
          <p:nvPr/>
        </p:nvSpPr>
        <p:spPr bwMode="auto">
          <a:xfrm flipH="1">
            <a:off x="1267953" y="2998365"/>
            <a:ext cx="58375" cy="0"/>
          </a:xfrm>
          <a:prstGeom prst="line">
            <a:avLst/>
          </a:prstGeom>
          <a:noFill/>
          <a:ln w="1270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5" name="TextBox 34">
            <a:extLst>
              <a:ext uri="{FF2B5EF4-FFF2-40B4-BE49-F238E27FC236}">
                <a16:creationId xmlns:a16="http://schemas.microsoft.com/office/drawing/2014/main" id="{8F556624-0B8E-ED41-9432-B72294EEDE87}"/>
              </a:ext>
            </a:extLst>
          </p:cNvPr>
          <p:cNvSpPr txBox="1"/>
          <p:nvPr/>
        </p:nvSpPr>
        <p:spPr>
          <a:xfrm>
            <a:off x="927133" y="2905898"/>
            <a:ext cx="312475" cy="184666"/>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rPr>
              <a:t>1.0</a:t>
            </a:r>
            <a:endParaRPr kumimoji="0" lang="en-GB"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40" name="Line 90">
            <a:extLst>
              <a:ext uri="{FF2B5EF4-FFF2-40B4-BE49-F238E27FC236}">
                <a16:creationId xmlns:a16="http://schemas.microsoft.com/office/drawing/2014/main" id="{4BF8C5E2-12C4-B54F-BA60-197B9708749E}"/>
              </a:ext>
            </a:extLst>
          </p:cNvPr>
          <p:cNvSpPr>
            <a:spLocks noChangeShapeType="1"/>
          </p:cNvSpPr>
          <p:nvPr/>
        </p:nvSpPr>
        <p:spPr bwMode="auto">
          <a:xfrm flipH="1">
            <a:off x="1267953" y="3439690"/>
            <a:ext cx="58375" cy="0"/>
          </a:xfrm>
          <a:prstGeom prst="line">
            <a:avLst/>
          </a:prstGeom>
          <a:noFill/>
          <a:ln w="1270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1" name="TextBox 40">
            <a:extLst>
              <a:ext uri="{FF2B5EF4-FFF2-40B4-BE49-F238E27FC236}">
                <a16:creationId xmlns:a16="http://schemas.microsoft.com/office/drawing/2014/main" id="{BFFC7435-485C-994B-99AB-83553BD761CA}"/>
              </a:ext>
            </a:extLst>
          </p:cNvPr>
          <p:cNvSpPr txBox="1"/>
          <p:nvPr/>
        </p:nvSpPr>
        <p:spPr>
          <a:xfrm>
            <a:off x="927133" y="3347223"/>
            <a:ext cx="312475" cy="184666"/>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rPr>
              <a:t>0.8</a:t>
            </a:r>
            <a:endParaRPr kumimoji="0" lang="en-GB"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62" name="Line 96">
            <a:extLst>
              <a:ext uri="{FF2B5EF4-FFF2-40B4-BE49-F238E27FC236}">
                <a16:creationId xmlns:a16="http://schemas.microsoft.com/office/drawing/2014/main" id="{F903CC38-86A2-4B48-9FC2-D688FED5B128}"/>
              </a:ext>
            </a:extLst>
          </p:cNvPr>
          <p:cNvSpPr>
            <a:spLocks noChangeShapeType="1"/>
          </p:cNvSpPr>
          <p:nvPr/>
        </p:nvSpPr>
        <p:spPr bwMode="auto">
          <a:xfrm>
            <a:off x="4985445" y="5171958"/>
            <a:ext cx="0" cy="72000"/>
          </a:xfrm>
          <a:prstGeom prst="line">
            <a:avLst/>
          </a:prstGeom>
          <a:noFill/>
          <a:ln w="1270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63" name="TextBox 62">
            <a:extLst>
              <a:ext uri="{FF2B5EF4-FFF2-40B4-BE49-F238E27FC236}">
                <a16:creationId xmlns:a16="http://schemas.microsoft.com/office/drawing/2014/main" id="{B065C086-AB80-024A-8EA1-AF5DC89AA98F}"/>
              </a:ext>
            </a:extLst>
          </p:cNvPr>
          <p:cNvSpPr txBox="1"/>
          <p:nvPr/>
        </p:nvSpPr>
        <p:spPr>
          <a:xfrm>
            <a:off x="4829208" y="5249048"/>
            <a:ext cx="312475" cy="18466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rPr>
              <a:t>24</a:t>
            </a:r>
            <a:endParaRPr kumimoji="0" lang="en-GB"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64" name="Line 96">
            <a:extLst>
              <a:ext uri="{FF2B5EF4-FFF2-40B4-BE49-F238E27FC236}">
                <a16:creationId xmlns:a16="http://schemas.microsoft.com/office/drawing/2014/main" id="{342D749E-9E88-E947-9CE4-94F68BAB0D90}"/>
              </a:ext>
            </a:extLst>
          </p:cNvPr>
          <p:cNvSpPr>
            <a:spLocks noChangeShapeType="1"/>
          </p:cNvSpPr>
          <p:nvPr/>
        </p:nvSpPr>
        <p:spPr bwMode="auto">
          <a:xfrm>
            <a:off x="5439470" y="5171958"/>
            <a:ext cx="0" cy="72000"/>
          </a:xfrm>
          <a:prstGeom prst="line">
            <a:avLst/>
          </a:prstGeom>
          <a:noFill/>
          <a:ln w="1270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65" name="TextBox 64">
            <a:extLst>
              <a:ext uri="{FF2B5EF4-FFF2-40B4-BE49-F238E27FC236}">
                <a16:creationId xmlns:a16="http://schemas.microsoft.com/office/drawing/2014/main" id="{D44D24F2-F7F0-934F-B80E-7A7239E28C77}"/>
              </a:ext>
            </a:extLst>
          </p:cNvPr>
          <p:cNvSpPr txBox="1"/>
          <p:nvPr/>
        </p:nvSpPr>
        <p:spPr>
          <a:xfrm>
            <a:off x="5283233" y="5249048"/>
            <a:ext cx="312475" cy="18466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rPr>
              <a:t>27</a:t>
            </a:r>
            <a:endParaRPr kumimoji="0" lang="en-GB"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66" name="Line 96">
            <a:extLst>
              <a:ext uri="{FF2B5EF4-FFF2-40B4-BE49-F238E27FC236}">
                <a16:creationId xmlns:a16="http://schemas.microsoft.com/office/drawing/2014/main" id="{BF811721-3E90-B142-B318-3DF2C780B5C5}"/>
              </a:ext>
            </a:extLst>
          </p:cNvPr>
          <p:cNvSpPr>
            <a:spLocks noChangeShapeType="1"/>
          </p:cNvSpPr>
          <p:nvPr/>
        </p:nvSpPr>
        <p:spPr bwMode="auto">
          <a:xfrm>
            <a:off x="5899845" y="5171958"/>
            <a:ext cx="0" cy="72000"/>
          </a:xfrm>
          <a:prstGeom prst="line">
            <a:avLst/>
          </a:prstGeom>
          <a:noFill/>
          <a:ln w="1270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67" name="TextBox 66">
            <a:extLst>
              <a:ext uri="{FF2B5EF4-FFF2-40B4-BE49-F238E27FC236}">
                <a16:creationId xmlns:a16="http://schemas.microsoft.com/office/drawing/2014/main" id="{A41B4E4A-58C7-9540-A15C-985AA57F94D1}"/>
              </a:ext>
            </a:extLst>
          </p:cNvPr>
          <p:cNvSpPr txBox="1"/>
          <p:nvPr/>
        </p:nvSpPr>
        <p:spPr>
          <a:xfrm>
            <a:off x="5743608" y="5249048"/>
            <a:ext cx="312475" cy="18466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rPr>
              <a:t>30</a:t>
            </a:r>
            <a:endParaRPr kumimoji="0" lang="en-GB"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71" name="TextBox 70">
            <a:extLst>
              <a:ext uri="{FF2B5EF4-FFF2-40B4-BE49-F238E27FC236}">
                <a16:creationId xmlns:a16="http://schemas.microsoft.com/office/drawing/2014/main" id="{72912F7A-91C5-924F-912B-7B1D65FA163A}"/>
              </a:ext>
            </a:extLst>
          </p:cNvPr>
          <p:cNvSpPr txBox="1"/>
          <p:nvPr/>
        </p:nvSpPr>
        <p:spPr>
          <a:xfrm>
            <a:off x="9441060" y="4577521"/>
            <a:ext cx="348184" cy="18466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rial" panose="020B0604020202020204"/>
                <a:ea typeface="+mn-ea"/>
                <a:cs typeface="+mn-cs"/>
              </a:rPr>
              <a:t>0.54</a:t>
            </a:r>
            <a:endParaRPr kumimoji="0" lang="en-GB" sz="1200" b="1"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77" name="Line 96">
            <a:extLst>
              <a:ext uri="{FF2B5EF4-FFF2-40B4-BE49-F238E27FC236}">
                <a16:creationId xmlns:a16="http://schemas.microsoft.com/office/drawing/2014/main" id="{D510F138-F04B-7744-ACD5-057F2D100B93}"/>
              </a:ext>
            </a:extLst>
          </p:cNvPr>
          <p:cNvSpPr>
            <a:spLocks noChangeShapeType="1"/>
          </p:cNvSpPr>
          <p:nvPr/>
        </p:nvSpPr>
        <p:spPr bwMode="auto">
          <a:xfrm>
            <a:off x="8829564" y="5226550"/>
            <a:ext cx="0" cy="72000"/>
          </a:xfrm>
          <a:prstGeom prst="line">
            <a:avLst/>
          </a:prstGeom>
          <a:noFill/>
          <a:ln w="1270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78" name="Line 90">
            <a:extLst>
              <a:ext uri="{FF2B5EF4-FFF2-40B4-BE49-F238E27FC236}">
                <a16:creationId xmlns:a16="http://schemas.microsoft.com/office/drawing/2014/main" id="{4663A0EE-DC58-6147-B1D6-B3296C6D82B0}"/>
              </a:ext>
            </a:extLst>
          </p:cNvPr>
          <p:cNvSpPr>
            <a:spLocks noChangeShapeType="1"/>
          </p:cNvSpPr>
          <p:nvPr/>
        </p:nvSpPr>
        <p:spPr bwMode="auto">
          <a:xfrm flipH="1">
            <a:off x="8420418" y="5231007"/>
            <a:ext cx="2692081" cy="0"/>
          </a:xfrm>
          <a:prstGeom prst="line">
            <a:avLst/>
          </a:prstGeom>
          <a:noFill/>
          <a:ln w="1270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79" name="TextBox 78">
            <a:extLst>
              <a:ext uri="{FF2B5EF4-FFF2-40B4-BE49-F238E27FC236}">
                <a16:creationId xmlns:a16="http://schemas.microsoft.com/office/drawing/2014/main" id="{C4FFD992-A6C2-5F47-AEC1-26FEEE41EEB0}"/>
              </a:ext>
            </a:extLst>
          </p:cNvPr>
          <p:cNvSpPr txBox="1"/>
          <p:nvPr/>
        </p:nvSpPr>
        <p:spPr>
          <a:xfrm>
            <a:off x="8673327" y="5303640"/>
            <a:ext cx="312475" cy="18466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rPr>
              <a:t>0.25</a:t>
            </a:r>
            <a:endParaRPr kumimoji="0" lang="en-GB"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80" name="TextBox 79">
            <a:extLst>
              <a:ext uri="{FF2B5EF4-FFF2-40B4-BE49-F238E27FC236}">
                <a16:creationId xmlns:a16="http://schemas.microsoft.com/office/drawing/2014/main" id="{41025FFA-21A8-C94F-B406-8CE4FDE80EDB}"/>
              </a:ext>
            </a:extLst>
          </p:cNvPr>
          <p:cNvSpPr txBox="1"/>
          <p:nvPr/>
        </p:nvSpPr>
        <p:spPr>
          <a:xfrm>
            <a:off x="8773789" y="5513857"/>
            <a:ext cx="2079419" cy="18466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prstClr val="black"/>
                </a:solidFill>
                <a:effectLst/>
                <a:uLnTx/>
                <a:uFillTx/>
                <a:latin typeface="Arial" panose="020B0604020202020204"/>
                <a:ea typeface="+mn-ea"/>
                <a:cs typeface="+mn-cs"/>
              </a:rPr>
              <a:t>HRR (95% CI)</a:t>
            </a:r>
          </a:p>
        </p:txBody>
      </p:sp>
      <p:sp>
        <p:nvSpPr>
          <p:cNvPr id="81" name="Line 96">
            <a:extLst>
              <a:ext uri="{FF2B5EF4-FFF2-40B4-BE49-F238E27FC236}">
                <a16:creationId xmlns:a16="http://schemas.microsoft.com/office/drawing/2014/main" id="{89516EEB-B62A-4145-B21D-59ECB1E24E16}"/>
              </a:ext>
            </a:extLst>
          </p:cNvPr>
          <p:cNvSpPr>
            <a:spLocks noChangeShapeType="1"/>
          </p:cNvSpPr>
          <p:nvPr/>
        </p:nvSpPr>
        <p:spPr bwMode="auto">
          <a:xfrm>
            <a:off x="9531239" y="5226550"/>
            <a:ext cx="0" cy="72000"/>
          </a:xfrm>
          <a:prstGeom prst="line">
            <a:avLst/>
          </a:prstGeom>
          <a:noFill/>
          <a:ln w="1270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82" name="TextBox 81">
            <a:extLst>
              <a:ext uri="{FF2B5EF4-FFF2-40B4-BE49-F238E27FC236}">
                <a16:creationId xmlns:a16="http://schemas.microsoft.com/office/drawing/2014/main" id="{EE5F5C10-FBF6-CA4B-96E0-BCFC88FEFCC8}"/>
              </a:ext>
            </a:extLst>
          </p:cNvPr>
          <p:cNvSpPr txBox="1"/>
          <p:nvPr/>
        </p:nvSpPr>
        <p:spPr>
          <a:xfrm>
            <a:off x="9375002" y="5303640"/>
            <a:ext cx="312475" cy="18466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rPr>
              <a:t>0.50</a:t>
            </a:r>
            <a:endParaRPr kumimoji="0" lang="en-GB"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83" name="Line 96">
            <a:extLst>
              <a:ext uri="{FF2B5EF4-FFF2-40B4-BE49-F238E27FC236}">
                <a16:creationId xmlns:a16="http://schemas.microsoft.com/office/drawing/2014/main" id="{90110838-68B9-C645-AD5E-F0937F689287}"/>
              </a:ext>
            </a:extLst>
          </p:cNvPr>
          <p:cNvSpPr>
            <a:spLocks noChangeShapeType="1"/>
          </p:cNvSpPr>
          <p:nvPr/>
        </p:nvSpPr>
        <p:spPr bwMode="auto">
          <a:xfrm>
            <a:off x="10242439" y="3028950"/>
            <a:ext cx="0" cy="2269600"/>
          </a:xfrm>
          <a:prstGeom prst="line">
            <a:avLst/>
          </a:prstGeom>
          <a:noFill/>
          <a:ln w="1270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84" name="TextBox 83">
            <a:extLst>
              <a:ext uri="{FF2B5EF4-FFF2-40B4-BE49-F238E27FC236}">
                <a16:creationId xmlns:a16="http://schemas.microsoft.com/office/drawing/2014/main" id="{B25BDC6A-5262-F34E-8F7C-B9971B7EF465}"/>
              </a:ext>
            </a:extLst>
          </p:cNvPr>
          <p:cNvSpPr txBox="1"/>
          <p:nvPr/>
        </p:nvSpPr>
        <p:spPr>
          <a:xfrm>
            <a:off x="10086202" y="5303640"/>
            <a:ext cx="312475" cy="18466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rPr>
              <a:t>1.00</a:t>
            </a:r>
            <a:endParaRPr kumimoji="0" lang="en-GB"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85" name="Line 96">
            <a:extLst>
              <a:ext uri="{FF2B5EF4-FFF2-40B4-BE49-F238E27FC236}">
                <a16:creationId xmlns:a16="http://schemas.microsoft.com/office/drawing/2014/main" id="{A2C64CED-E216-CA4A-9B61-A08B56455E1E}"/>
              </a:ext>
            </a:extLst>
          </p:cNvPr>
          <p:cNvSpPr>
            <a:spLocks noChangeShapeType="1"/>
          </p:cNvSpPr>
          <p:nvPr/>
        </p:nvSpPr>
        <p:spPr bwMode="auto">
          <a:xfrm>
            <a:off x="10947289" y="5226550"/>
            <a:ext cx="0" cy="72000"/>
          </a:xfrm>
          <a:prstGeom prst="line">
            <a:avLst/>
          </a:prstGeom>
          <a:noFill/>
          <a:ln w="1270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86" name="TextBox 85">
            <a:extLst>
              <a:ext uri="{FF2B5EF4-FFF2-40B4-BE49-F238E27FC236}">
                <a16:creationId xmlns:a16="http://schemas.microsoft.com/office/drawing/2014/main" id="{512D84C8-DD22-E44C-9A46-2B579541F68B}"/>
              </a:ext>
            </a:extLst>
          </p:cNvPr>
          <p:cNvSpPr txBox="1"/>
          <p:nvPr/>
        </p:nvSpPr>
        <p:spPr>
          <a:xfrm>
            <a:off x="10791052" y="5303640"/>
            <a:ext cx="312475" cy="18466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rPr>
              <a:t>2.00</a:t>
            </a:r>
            <a:endParaRPr kumimoji="0" lang="en-GB"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87" name="Line 96">
            <a:extLst>
              <a:ext uri="{FF2B5EF4-FFF2-40B4-BE49-F238E27FC236}">
                <a16:creationId xmlns:a16="http://schemas.microsoft.com/office/drawing/2014/main" id="{FCEC831A-2F92-6A4E-909C-CEB7248EA98D}"/>
              </a:ext>
            </a:extLst>
          </p:cNvPr>
          <p:cNvSpPr>
            <a:spLocks noChangeShapeType="1"/>
          </p:cNvSpPr>
          <p:nvPr/>
        </p:nvSpPr>
        <p:spPr bwMode="auto">
          <a:xfrm>
            <a:off x="9811445" y="3016250"/>
            <a:ext cx="0" cy="2211833"/>
          </a:xfrm>
          <a:prstGeom prst="line">
            <a:avLst/>
          </a:prstGeom>
          <a:noFill/>
          <a:ln w="12700" cap="flat">
            <a:solidFill>
              <a:schemeClr val="tx1"/>
            </a:solidFill>
            <a:prstDash val="sysDash"/>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nvGrpSpPr>
          <p:cNvPr id="88" name="Group 87">
            <a:extLst>
              <a:ext uri="{FF2B5EF4-FFF2-40B4-BE49-F238E27FC236}">
                <a16:creationId xmlns:a16="http://schemas.microsoft.com/office/drawing/2014/main" id="{0D05FD1E-EB64-4A4A-9D76-E19AC4C33B42}"/>
              </a:ext>
            </a:extLst>
          </p:cNvPr>
          <p:cNvGrpSpPr/>
          <p:nvPr/>
        </p:nvGrpSpPr>
        <p:grpSpPr>
          <a:xfrm rot="5400000">
            <a:off x="9567195" y="4254723"/>
            <a:ext cx="86255" cy="1118403"/>
            <a:chOff x="2996669" y="2990641"/>
            <a:chExt cx="86255" cy="213053"/>
          </a:xfrm>
        </p:grpSpPr>
        <p:sp>
          <p:nvSpPr>
            <p:cNvPr id="89" name="Line 90">
              <a:extLst>
                <a:ext uri="{FF2B5EF4-FFF2-40B4-BE49-F238E27FC236}">
                  <a16:creationId xmlns:a16="http://schemas.microsoft.com/office/drawing/2014/main" id="{0EA865BD-37E2-AF42-83A4-A5DD7E70C1D9}"/>
                </a:ext>
              </a:extLst>
            </p:cNvPr>
            <p:cNvSpPr>
              <a:spLocks noChangeShapeType="1"/>
            </p:cNvSpPr>
            <p:nvPr/>
          </p:nvSpPr>
          <p:spPr bwMode="auto">
            <a:xfrm flipH="1">
              <a:off x="2996669" y="2990641"/>
              <a:ext cx="86255" cy="0"/>
            </a:xfrm>
            <a:prstGeom prst="line">
              <a:avLst/>
            </a:prstGeom>
            <a:noFill/>
            <a:ln w="1270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0" name="Line 90">
              <a:extLst>
                <a:ext uri="{FF2B5EF4-FFF2-40B4-BE49-F238E27FC236}">
                  <a16:creationId xmlns:a16="http://schemas.microsoft.com/office/drawing/2014/main" id="{F0F390FA-6D5D-3448-88A7-0FDC07DEB589}"/>
                </a:ext>
              </a:extLst>
            </p:cNvPr>
            <p:cNvSpPr>
              <a:spLocks noChangeShapeType="1"/>
            </p:cNvSpPr>
            <p:nvPr/>
          </p:nvSpPr>
          <p:spPr bwMode="auto">
            <a:xfrm flipH="1">
              <a:off x="2996669" y="3203366"/>
              <a:ext cx="86255" cy="0"/>
            </a:xfrm>
            <a:prstGeom prst="line">
              <a:avLst/>
            </a:prstGeom>
            <a:noFill/>
            <a:ln w="1270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1" name="Line 90">
              <a:extLst>
                <a:ext uri="{FF2B5EF4-FFF2-40B4-BE49-F238E27FC236}">
                  <a16:creationId xmlns:a16="http://schemas.microsoft.com/office/drawing/2014/main" id="{0EAA5B4A-4213-6042-A5AE-82F3DC82B0B0}"/>
                </a:ext>
              </a:extLst>
            </p:cNvPr>
            <p:cNvSpPr>
              <a:spLocks noChangeShapeType="1"/>
            </p:cNvSpPr>
            <p:nvPr/>
          </p:nvSpPr>
          <p:spPr bwMode="auto">
            <a:xfrm rot="16200000" flipH="1">
              <a:off x="2933992" y="3097888"/>
              <a:ext cx="211613" cy="0"/>
            </a:xfrm>
            <a:prstGeom prst="line">
              <a:avLst/>
            </a:prstGeom>
            <a:noFill/>
            <a:ln w="1270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sp>
        <p:nvSpPr>
          <p:cNvPr id="17" name="Oval 16">
            <a:extLst>
              <a:ext uri="{FF2B5EF4-FFF2-40B4-BE49-F238E27FC236}">
                <a16:creationId xmlns:a16="http://schemas.microsoft.com/office/drawing/2014/main" id="{3DCD70CD-FD5A-5D4D-94C9-A06429DE496A}"/>
              </a:ext>
            </a:extLst>
          </p:cNvPr>
          <p:cNvSpPr/>
          <p:nvPr/>
        </p:nvSpPr>
        <p:spPr>
          <a:xfrm>
            <a:off x="9564811" y="4767155"/>
            <a:ext cx="93539" cy="93539"/>
          </a:xfrm>
          <a:prstGeom prst="ellipse">
            <a:avLst/>
          </a:prstGeom>
          <a:solidFill>
            <a:schemeClr val="tx1"/>
          </a:solidFill>
          <a:ln w="28575">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93" name="TextBox 92">
            <a:extLst>
              <a:ext uri="{FF2B5EF4-FFF2-40B4-BE49-F238E27FC236}">
                <a16:creationId xmlns:a16="http://schemas.microsoft.com/office/drawing/2014/main" id="{C30E65C1-A80C-184A-8D3D-4A43308F0076}"/>
              </a:ext>
            </a:extLst>
          </p:cNvPr>
          <p:cNvSpPr txBox="1"/>
          <p:nvPr/>
        </p:nvSpPr>
        <p:spPr>
          <a:xfrm>
            <a:off x="7391626" y="4621971"/>
            <a:ext cx="1058698" cy="369332"/>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rial" panose="020B0604020202020204"/>
                <a:ea typeface="+mn-ea"/>
                <a:cs typeface="+mn-cs"/>
              </a:rPr>
              <a:t>Non-</a:t>
            </a:r>
            <a:r>
              <a:rPr kumimoji="0" lang="en-US" sz="1200" b="1" i="0" u="none" strike="noStrike" kern="1200" cap="none" spc="0" normalizeH="0" baseline="0" noProof="0" dirty="0" err="1">
                <a:ln>
                  <a:noFill/>
                </a:ln>
                <a:solidFill>
                  <a:prstClr val="black"/>
                </a:solidFill>
                <a:effectLst/>
                <a:uLnTx/>
                <a:uFillTx/>
                <a:latin typeface="Arial" panose="020B0604020202020204"/>
                <a:ea typeface="+mn-ea"/>
                <a:cs typeface="+mn-cs"/>
              </a:rPr>
              <a:t>HRRm</a:t>
            </a:r>
            <a:endParaRPr kumimoji="0" lang="en-US" sz="1200" b="1" i="0" u="none" strike="noStrike" kern="1200" cap="none" spc="0" normalizeH="0" baseline="0" noProof="0" dirty="0">
              <a:ln>
                <a:noFill/>
              </a:ln>
              <a:solidFill>
                <a:prstClr val="black"/>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rial" panose="020B0604020202020204"/>
                <a:ea typeface="+mn-ea"/>
                <a:cs typeface="+mn-cs"/>
              </a:rPr>
              <a:t>N=73 (51%)</a:t>
            </a:r>
            <a:endParaRPr kumimoji="0" lang="en-GB" sz="1200" b="1"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94" name="TextBox 93">
            <a:extLst>
              <a:ext uri="{FF2B5EF4-FFF2-40B4-BE49-F238E27FC236}">
                <a16:creationId xmlns:a16="http://schemas.microsoft.com/office/drawing/2014/main" id="{8749C0D5-E9A5-584D-84DB-867111CBD0A0}"/>
              </a:ext>
            </a:extLst>
          </p:cNvPr>
          <p:cNvSpPr txBox="1"/>
          <p:nvPr/>
        </p:nvSpPr>
        <p:spPr>
          <a:xfrm>
            <a:off x="7391626" y="3266246"/>
            <a:ext cx="1058698" cy="369332"/>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err="1">
                <a:ln>
                  <a:noFill/>
                </a:ln>
                <a:solidFill>
                  <a:prstClr val="black"/>
                </a:solidFill>
                <a:effectLst/>
                <a:uLnTx/>
                <a:uFillTx/>
                <a:latin typeface="Arial" panose="020B0604020202020204"/>
                <a:ea typeface="+mn-ea"/>
                <a:cs typeface="+mn-cs"/>
              </a:rPr>
              <a:t>HRRm</a:t>
            </a:r>
            <a:endParaRPr kumimoji="0" lang="en-US" sz="1200" b="1" i="0" u="none" strike="noStrike" kern="1200" cap="none" spc="0" normalizeH="0" baseline="0" noProof="0" dirty="0">
              <a:ln>
                <a:noFill/>
              </a:ln>
              <a:solidFill>
                <a:prstClr val="black"/>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rial" panose="020B0604020202020204"/>
                <a:ea typeface="+mn-ea"/>
                <a:cs typeface="+mn-cs"/>
              </a:rPr>
              <a:t>N=23 (16%)</a:t>
            </a:r>
            <a:endParaRPr kumimoji="0" lang="en-GB" sz="1200" b="1"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95" name="TextBox 94">
            <a:extLst>
              <a:ext uri="{FF2B5EF4-FFF2-40B4-BE49-F238E27FC236}">
                <a16:creationId xmlns:a16="http://schemas.microsoft.com/office/drawing/2014/main" id="{357324A5-4A07-364C-9A48-9C9A6192F847}"/>
              </a:ext>
            </a:extLst>
          </p:cNvPr>
          <p:cNvSpPr txBox="1"/>
          <p:nvPr/>
        </p:nvSpPr>
        <p:spPr>
          <a:xfrm>
            <a:off x="7391626" y="3869496"/>
            <a:ext cx="1255404" cy="553998"/>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err="1">
                <a:ln>
                  <a:noFill/>
                </a:ln>
                <a:solidFill>
                  <a:prstClr val="black"/>
                </a:solidFill>
                <a:effectLst/>
                <a:uLnTx/>
                <a:uFillTx/>
                <a:latin typeface="Arial" panose="020B0604020202020204"/>
                <a:ea typeface="+mn-ea"/>
                <a:cs typeface="+mn-cs"/>
              </a:rPr>
              <a:t>HRRm</a:t>
            </a:r>
            <a:r>
              <a:rPr kumimoji="0" lang="en-US" sz="1200" b="1" i="0" u="none" strike="noStrike" kern="1200" cap="none" spc="0" normalizeH="0" baseline="0" noProof="0" dirty="0">
                <a:ln>
                  <a:noFill/>
                </a:ln>
                <a:solidFill>
                  <a:prstClr val="black"/>
                </a:solidFill>
                <a:effectLst/>
                <a:uLnTx/>
                <a:uFillTx/>
                <a:latin typeface="Arial" panose="020B0604020202020204"/>
                <a:ea typeface="+mn-ea"/>
                <a:cs typeface="+mn-cs"/>
              </a:rPr>
              <a:t> partially</a:t>
            </a:r>
            <a:br>
              <a:rPr kumimoji="0" lang="en-US" sz="1200" b="1" i="0" u="none" strike="noStrike" kern="1200" cap="none" spc="0" normalizeH="0" baseline="0" noProof="0" dirty="0">
                <a:ln>
                  <a:noFill/>
                </a:ln>
                <a:solidFill>
                  <a:prstClr val="black"/>
                </a:solidFill>
                <a:effectLst/>
                <a:uLnTx/>
                <a:uFillTx/>
                <a:latin typeface="Arial" panose="020B0604020202020204"/>
                <a:ea typeface="+mn-ea"/>
                <a:cs typeface="+mn-cs"/>
              </a:rPr>
            </a:br>
            <a:r>
              <a:rPr kumimoji="0" lang="en-US" sz="1200" b="1" i="0" u="none" strike="noStrike" kern="1200" cap="none" spc="0" normalizeH="0" baseline="0" noProof="0" dirty="0" err="1">
                <a:ln>
                  <a:noFill/>
                </a:ln>
                <a:solidFill>
                  <a:prstClr val="black"/>
                </a:solidFill>
                <a:effectLst/>
                <a:uLnTx/>
                <a:uFillTx/>
                <a:latin typeface="Arial" panose="020B0604020202020204"/>
                <a:ea typeface="+mn-ea"/>
                <a:cs typeface="+mn-cs"/>
              </a:rPr>
              <a:t>characterised</a:t>
            </a:r>
            <a:endParaRPr kumimoji="0" lang="en-US" sz="1200" b="1" i="0" u="none" strike="noStrike" kern="1200" cap="none" spc="0" normalizeH="0" baseline="0" noProof="0" dirty="0">
              <a:ln>
                <a:noFill/>
              </a:ln>
              <a:solidFill>
                <a:prstClr val="black"/>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rial" panose="020B0604020202020204"/>
                <a:ea typeface="+mn-ea"/>
                <a:cs typeface="+mn-cs"/>
              </a:rPr>
              <a:t>N=46 (32%)</a:t>
            </a:r>
            <a:endParaRPr kumimoji="0" lang="en-GB" sz="1200" b="1"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96" name="TextBox 95">
            <a:extLst>
              <a:ext uri="{FF2B5EF4-FFF2-40B4-BE49-F238E27FC236}">
                <a16:creationId xmlns:a16="http://schemas.microsoft.com/office/drawing/2014/main" id="{8EE6E8C4-7D4D-2245-9C2C-4B474B4AA7EC}"/>
              </a:ext>
            </a:extLst>
          </p:cNvPr>
          <p:cNvSpPr txBox="1"/>
          <p:nvPr/>
        </p:nvSpPr>
        <p:spPr>
          <a:xfrm>
            <a:off x="9901435" y="3888546"/>
            <a:ext cx="348184" cy="18466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rial" panose="020B0604020202020204"/>
                <a:ea typeface="+mn-ea"/>
                <a:cs typeface="+mn-cs"/>
              </a:rPr>
              <a:t>0.95</a:t>
            </a:r>
            <a:endParaRPr kumimoji="0" lang="en-GB" sz="1200" b="1"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nvGrpSpPr>
          <p:cNvPr id="97" name="Group 96">
            <a:extLst>
              <a:ext uri="{FF2B5EF4-FFF2-40B4-BE49-F238E27FC236}">
                <a16:creationId xmlns:a16="http://schemas.microsoft.com/office/drawing/2014/main" id="{B1A1532D-52C8-4547-9BB8-EC8F7533AEBF}"/>
              </a:ext>
            </a:extLst>
          </p:cNvPr>
          <p:cNvGrpSpPr/>
          <p:nvPr/>
        </p:nvGrpSpPr>
        <p:grpSpPr>
          <a:xfrm rot="5400000">
            <a:off x="10149804" y="3338733"/>
            <a:ext cx="86255" cy="1572436"/>
            <a:chOff x="2996669" y="2992081"/>
            <a:chExt cx="86255" cy="211613"/>
          </a:xfrm>
        </p:grpSpPr>
        <p:sp>
          <p:nvSpPr>
            <p:cNvPr id="98" name="Line 90">
              <a:extLst>
                <a:ext uri="{FF2B5EF4-FFF2-40B4-BE49-F238E27FC236}">
                  <a16:creationId xmlns:a16="http://schemas.microsoft.com/office/drawing/2014/main" id="{1B17F53D-79BA-DB4E-A031-7ABAEF9CF7A0}"/>
                </a:ext>
              </a:extLst>
            </p:cNvPr>
            <p:cNvSpPr>
              <a:spLocks noChangeShapeType="1"/>
            </p:cNvSpPr>
            <p:nvPr/>
          </p:nvSpPr>
          <p:spPr bwMode="auto">
            <a:xfrm flipH="1">
              <a:off x="2996669" y="2992365"/>
              <a:ext cx="86255" cy="0"/>
            </a:xfrm>
            <a:prstGeom prst="line">
              <a:avLst/>
            </a:prstGeom>
            <a:noFill/>
            <a:ln w="1270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9" name="Line 90">
              <a:extLst>
                <a:ext uri="{FF2B5EF4-FFF2-40B4-BE49-F238E27FC236}">
                  <a16:creationId xmlns:a16="http://schemas.microsoft.com/office/drawing/2014/main" id="{51B7C038-4419-6A44-81A6-D7B850C40345}"/>
                </a:ext>
              </a:extLst>
            </p:cNvPr>
            <p:cNvSpPr>
              <a:spLocks noChangeShapeType="1"/>
            </p:cNvSpPr>
            <p:nvPr/>
          </p:nvSpPr>
          <p:spPr bwMode="auto">
            <a:xfrm flipH="1">
              <a:off x="2996669" y="3203366"/>
              <a:ext cx="86255" cy="0"/>
            </a:xfrm>
            <a:prstGeom prst="line">
              <a:avLst/>
            </a:prstGeom>
            <a:noFill/>
            <a:ln w="1270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0" name="Line 90">
              <a:extLst>
                <a:ext uri="{FF2B5EF4-FFF2-40B4-BE49-F238E27FC236}">
                  <a16:creationId xmlns:a16="http://schemas.microsoft.com/office/drawing/2014/main" id="{5FD5A5B2-AFAC-F144-B33C-E989AA6DFFC3}"/>
                </a:ext>
              </a:extLst>
            </p:cNvPr>
            <p:cNvSpPr>
              <a:spLocks noChangeShapeType="1"/>
            </p:cNvSpPr>
            <p:nvPr/>
          </p:nvSpPr>
          <p:spPr bwMode="auto">
            <a:xfrm rot="16200000" flipH="1">
              <a:off x="2933992" y="3097888"/>
              <a:ext cx="211613" cy="0"/>
            </a:xfrm>
            <a:prstGeom prst="line">
              <a:avLst/>
            </a:prstGeom>
            <a:noFill/>
            <a:ln w="1270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sp>
        <p:nvSpPr>
          <p:cNvPr id="101" name="Oval 100">
            <a:extLst>
              <a:ext uri="{FF2B5EF4-FFF2-40B4-BE49-F238E27FC236}">
                <a16:creationId xmlns:a16="http://schemas.microsoft.com/office/drawing/2014/main" id="{897E254D-B382-3540-B26D-A86F4320F550}"/>
              </a:ext>
            </a:extLst>
          </p:cNvPr>
          <p:cNvSpPr/>
          <p:nvPr/>
        </p:nvSpPr>
        <p:spPr>
          <a:xfrm>
            <a:off x="10129961" y="4078180"/>
            <a:ext cx="93539" cy="93539"/>
          </a:xfrm>
          <a:prstGeom prst="ellipse">
            <a:avLst/>
          </a:prstGeom>
          <a:solidFill>
            <a:schemeClr val="tx1"/>
          </a:solidFill>
          <a:ln w="28575">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02" name="TextBox 101">
            <a:extLst>
              <a:ext uri="{FF2B5EF4-FFF2-40B4-BE49-F238E27FC236}">
                <a16:creationId xmlns:a16="http://schemas.microsoft.com/office/drawing/2014/main" id="{89B7BC46-CE04-F642-BD4A-25C749CC9E31}"/>
              </a:ext>
            </a:extLst>
          </p:cNvPr>
          <p:cNvSpPr txBox="1"/>
          <p:nvPr/>
        </p:nvSpPr>
        <p:spPr>
          <a:xfrm>
            <a:off x="9460110" y="3202746"/>
            <a:ext cx="348184" cy="18466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rial" panose="020B0604020202020204"/>
                <a:ea typeface="+mn-ea"/>
                <a:cs typeface="+mn-cs"/>
              </a:rPr>
              <a:t>0.62</a:t>
            </a:r>
            <a:endParaRPr kumimoji="0" lang="en-GB" sz="1200" b="1"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nvGrpSpPr>
          <p:cNvPr id="103" name="Group 102">
            <a:extLst>
              <a:ext uri="{FF2B5EF4-FFF2-40B4-BE49-F238E27FC236}">
                <a16:creationId xmlns:a16="http://schemas.microsoft.com/office/drawing/2014/main" id="{9EE09E7E-997F-A64B-A47B-D76E0E6DCB9E}"/>
              </a:ext>
            </a:extLst>
          </p:cNvPr>
          <p:cNvGrpSpPr/>
          <p:nvPr/>
        </p:nvGrpSpPr>
        <p:grpSpPr>
          <a:xfrm rot="5400000">
            <a:off x="9698954" y="2427509"/>
            <a:ext cx="86255" cy="2023286"/>
            <a:chOff x="2996669" y="2992081"/>
            <a:chExt cx="86255" cy="211613"/>
          </a:xfrm>
        </p:grpSpPr>
        <p:sp>
          <p:nvSpPr>
            <p:cNvPr id="104" name="Line 90">
              <a:extLst>
                <a:ext uri="{FF2B5EF4-FFF2-40B4-BE49-F238E27FC236}">
                  <a16:creationId xmlns:a16="http://schemas.microsoft.com/office/drawing/2014/main" id="{F9E4DA81-3417-6943-B45B-B8500B6F6DA7}"/>
                </a:ext>
              </a:extLst>
            </p:cNvPr>
            <p:cNvSpPr>
              <a:spLocks noChangeShapeType="1"/>
            </p:cNvSpPr>
            <p:nvPr/>
          </p:nvSpPr>
          <p:spPr bwMode="auto">
            <a:xfrm flipH="1">
              <a:off x="2996669" y="2992365"/>
              <a:ext cx="86255" cy="0"/>
            </a:xfrm>
            <a:prstGeom prst="line">
              <a:avLst/>
            </a:prstGeom>
            <a:noFill/>
            <a:ln w="1270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5" name="Line 90">
              <a:extLst>
                <a:ext uri="{FF2B5EF4-FFF2-40B4-BE49-F238E27FC236}">
                  <a16:creationId xmlns:a16="http://schemas.microsoft.com/office/drawing/2014/main" id="{8BE2F7B3-794E-6748-A73B-F8B6E372849B}"/>
                </a:ext>
              </a:extLst>
            </p:cNvPr>
            <p:cNvSpPr>
              <a:spLocks noChangeShapeType="1"/>
            </p:cNvSpPr>
            <p:nvPr/>
          </p:nvSpPr>
          <p:spPr bwMode="auto">
            <a:xfrm flipH="1">
              <a:off x="2996669" y="3203366"/>
              <a:ext cx="86255" cy="0"/>
            </a:xfrm>
            <a:prstGeom prst="line">
              <a:avLst/>
            </a:prstGeom>
            <a:noFill/>
            <a:ln w="1270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6" name="Line 90">
              <a:extLst>
                <a:ext uri="{FF2B5EF4-FFF2-40B4-BE49-F238E27FC236}">
                  <a16:creationId xmlns:a16="http://schemas.microsoft.com/office/drawing/2014/main" id="{F8D0EA8B-2E81-8F4E-B371-CA63366762ED}"/>
                </a:ext>
              </a:extLst>
            </p:cNvPr>
            <p:cNvSpPr>
              <a:spLocks noChangeShapeType="1"/>
            </p:cNvSpPr>
            <p:nvPr/>
          </p:nvSpPr>
          <p:spPr bwMode="auto">
            <a:xfrm rot="16200000" flipH="1">
              <a:off x="2933992" y="3097888"/>
              <a:ext cx="211613" cy="0"/>
            </a:xfrm>
            <a:prstGeom prst="line">
              <a:avLst/>
            </a:prstGeom>
            <a:noFill/>
            <a:ln w="1270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sp>
        <p:nvSpPr>
          <p:cNvPr id="107" name="Oval 106">
            <a:extLst>
              <a:ext uri="{FF2B5EF4-FFF2-40B4-BE49-F238E27FC236}">
                <a16:creationId xmlns:a16="http://schemas.microsoft.com/office/drawing/2014/main" id="{39ECCA53-ED34-C54D-B526-8124B7F76017}"/>
              </a:ext>
            </a:extLst>
          </p:cNvPr>
          <p:cNvSpPr/>
          <p:nvPr/>
        </p:nvSpPr>
        <p:spPr>
          <a:xfrm>
            <a:off x="9688636" y="3392380"/>
            <a:ext cx="93539" cy="93539"/>
          </a:xfrm>
          <a:prstGeom prst="ellipse">
            <a:avLst/>
          </a:prstGeom>
          <a:solidFill>
            <a:schemeClr val="tx1"/>
          </a:solidFill>
          <a:ln w="28575">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110" name="Picture 109">
            <a:extLst>
              <a:ext uri="{FF2B5EF4-FFF2-40B4-BE49-F238E27FC236}">
                <a16:creationId xmlns:a16="http://schemas.microsoft.com/office/drawing/2014/main" id="{AC0135BA-E0C6-2D4A-8E15-ECAE6E81647B}"/>
              </a:ext>
            </a:extLst>
          </p:cNvPr>
          <p:cNvPicPr>
            <a:picLocks noChangeAspect="1"/>
          </p:cNvPicPr>
          <p:nvPr/>
        </p:nvPicPr>
        <p:blipFill>
          <a:blip r:embed="rId2"/>
          <a:stretch>
            <a:fillRect/>
          </a:stretch>
        </p:blipFill>
        <p:spPr>
          <a:xfrm>
            <a:off x="1316441" y="2978719"/>
            <a:ext cx="4495800" cy="2197100"/>
          </a:xfrm>
          <a:prstGeom prst="rect">
            <a:avLst/>
          </a:prstGeom>
        </p:spPr>
      </p:pic>
      <p:graphicFrame>
        <p:nvGraphicFramePr>
          <p:cNvPr id="19" name="Table 18">
            <a:extLst>
              <a:ext uri="{FF2B5EF4-FFF2-40B4-BE49-F238E27FC236}">
                <a16:creationId xmlns:a16="http://schemas.microsoft.com/office/drawing/2014/main" id="{7B53A75B-C600-5243-89F2-A8EA88940795}"/>
              </a:ext>
            </a:extLst>
          </p:cNvPr>
          <p:cNvGraphicFramePr>
            <a:graphicFrameLocks noGrp="1"/>
          </p:cNvGraphicFramePr>
          <p:nvPr/>
        </p:nvGraphicFramePr>
        <p:xfrm>
          <a:off x="3439957" y="3013386"/>
          <a:ext cx="2952327" cy="930960"/>
        </p:xfrm>
        <a:graphic>
          <a:graphicData uri="http://schemas.openxmlformats.org/drawingml/2006/table">
            <a:tbl>
              <a:tblPr firstRow="1" bandRow="1">
                <a:tableStyleId>{5C22544A-7EE6-4342-B048-85BDC9FD1C3A}</a:tableStyleId>
              </a:tblPr>
              <a:tblGrid>
                <a:gridCol w="1117097">
                  <a:extLst>
                    <a:ext uri="{9D8B030D-6E8A-4147-A177-3AD203B41FA5}">
                      <a16:colId xmlns:a16="http://schemas.microsoft.com/office/drawing/2014/main" val="1256442069"/>
                    </a:ext>
                  </a:extLst>
                </a:gridCol>
                <a:gridCol w="917615">
                  <a:extLst>
                    <a:ext uri="{9D8B030D-6E8A-4147-A177-3AD203B41FA5}">
                      <a16:colId xmlns:a16="http://schemas.microsoft.com/office/drawing/2014/main" val="3362937906"/>
                    </a:ext>
                  </a:extLst>
                </a:gridCol>
                <a:gridCol w="917615">
                  <a:extLst>
                    <a:ext uri="{9D8B030D-6E8A-4147-A177-3AD203B41FA5}">
                      <a16:colId xmlns:a16="http://schemas.microsoft.com/office/drawing/2014/main" val="3272691983"/>
                    </a:ext>
                  </a:extLst>
                </a:gridCol>
              </a:tblGrid>
              <a:tr h="167248">
                <a:tc>
                  <a:txBody>
                    <a:bodyPr/>
                    <a:lstStyle/>
                    <a:p>
                      <a:pPr>
                        <a:lnSpc>
                          <a:spcPct val="90000"/>
                        </a:lnSpc>
                      </a:pPr>
                      <a:endParaRPr lang="en-US" sz="1000" dirty="0">
                        <a:latin typeface="Arial" panose="020B0604020202020204" pitchFamily="34" charset="0"/>
                        <a:cs typeface="Arial" panose="020B0604020202020204" pitchFamily="34" charset="0"/>
                      </a:endParaRPr>
                    </a:p>
                  </a:txBody>
                  <a:tcPr marT="36000" anchor="ctr">
                    <a:noFill/>
                  </a:tcPr>
                </a:tc>
                <a:tc>
                  <a:txBody>
                    <a:bodyPr/>
                    <a:lstStyle/>
                    <a:p>
                      <a:pPr algn="ctr">
                        <a:lnSpc>
                          <a:spcPct val="90000"/>
                        </a:lnSpc>
                      </a:pPr>
                      <a:r>
                        <a:rPr lang="en-US" sz="1000" dirty="0">
                          <a:latin typeface="Arial" panose="020B0604020202020204" pitchFamily="34" charset="0"/>
                          <a:cs typeface="Arial" panose="020B0604020202020204" pitchFamily="34" charset="0"/>
                        </a:rPr>
                        <a:t>Ola + </a:t>
                      </a:r>
                      <a:r>
                        <a:rPr lang="en-US" sz="1000" dirty="0" err="1">
                          <a:latin typeface="Arial" panose="020B0604020202020204" pitchFamily="34" charset="0"/>
                          <a:cs typeface="Arial" panose="020B0604020202020204" pitchFamily="34" charset="0"/>
                        </a:rPr>
                        <a:t>abi</a:t>
                      </a:r>
                      <a:br>
                        <a:rPr lang="en-US" sz="1000" dirty="0">
                          <a:latin typeface="Arial" panose="020B0604020202020204" pitchFamily="34" charset="0"/>
                          <a:cs typeface="Arial" panose="020B0604020202020204" pitchFamily="34" charset="0"/>
                        </a:rPr>
                      </a:br>
                      <a:r>
                        <a:rPr lang="en-US" sz="1000" dirty="0">
                          <a:latin typeface="Arial" panose="020B0604020202020204" pitchFamily="34" charset="0"/>
                          <a:cs typeface="Arial" panose="020B0604020202020204" pitchFamily="34" charset="0"/>
                        </a:rPr>
                        <a:t>(N=71)</a:t>
                      </a:r>
                    </a:p>
                  </a:txBody>
                  <a:tcPr marT="36000" anchor="ctr">
                    <a:solidFill>
                      <a:schemeClr val="tx2"/>
                    </a:solidFill>
                  </a:tcPr>
                </a:tc>
                <a:tc>
                  <a:txBody>
                    <a:bodyPr/>
                    <a:lstStyle/>
                    <a:p>
                      <a:pPr algn="ctr">
                        <a:lnSpc>
                          <a:spcPct val="90000"/>
                        </a:lnSpc>
                      </a:pPr>
                      <a:r>
                        <a:rPr lang="en-US" sz="1000" dirty="0">
                          <a:latin typeface="Arial" panose="020B0604020202020204" pitchFamily="34" charset="0"/>
                          <a:cs typeface="Arial" panose="020B0604020202020204" pitchFamily="34" charset="0"/>
                        </a:rPr>
                        <a:t>Abi</a:t>
                      </a:r>
                      <a:br>
                        <a:rPr lang="en-US" sz="1000" dirty="0">
                          <a:latin typeface="Arial" panose="020B0604020202020204" pitchFamily="34" charset="0"/>
                          <a:cs typeface="Arial" panose="020B0604020202020204" pitchFamily="34" charset="0"/>
                        </a:rPr>
                      </a:br>
                      <a:r>
                        <a:rPr lang="en-US" sz="1000" dirty="0">
                          <a:latin typeface="Arial" panose="020B0604020202020204" pitchFamily="34" charset="0"/>
                          <a:cs typeface="Arial" panose="020B0604020202020204" pitchFamily="34" charset="0"/>
                        </a:rPr>
                        <a:t>(N=71)</a:t>
                      </a:r>
                      <a:endParaRPr lang="en-US" sz="1000" dirty="0">
                        <a:solidFill>
                          <a:schemeClr val="bg1"/>
                        </a:solidFill>
                        <a:latin typeface="Arial" panose="020B0604020202020204" pitchFamily="34" charset="0"/>
                        <a:cs typeface="Arial" panose="020B0604020202020204" pitchFamily="34" charset="0"/>
                      </a:endParaRPr>
                    </a:p>
                  </a:txBody>
                  <a:tcPr marT="36000" anchor="ctr"/>
                </a:tc>
                <a:extLst>
                  <a:ext uri="{0D108BD9-81ED-4DB2-BD59-A6C34878D82A}">
                    <a16:rowId xmlns:a16="http://schemas.microsoft.com/office/drawing/2014/main" val="2665337196"/>
                  </a:ext>
                </a:extLst>
              </a:tr>
              <a:tr h="0">
                <a:tc>
                  <a:txBody>
                    <a:bodyPr/>
                    <a:lstStyle/>
                    <a:p>
                      <a:pPr>
                        <a:lnSpc>
                          <a:spcPct val="90000"/>
                        </a:lnSpc>
                      </a:pPr>
                      <a:r>
                        <a:rPr lang="en-US" sz="1000" b="1" dirty="0">
                          <a:latin typeface="Arial" panose="020B0604020202020204" pitchFamily="34" charset="0"/>
                          <a:cs typeface="Arial" panose="020B0604020202020204" pitchFamily="34" charset="0"/>
                        </a:rPr>
                        <a:t>Events, n (%)</a:t>
                      </a:r>
                    </a:p>
                  </a:txBody>
                  <a:tcPr marT="36000" anchor="ctr">
                    <a:lnB w="12700" cmpd="sng">
                      <a:noFill/>
                    </a:lnB>
                  </a:tcPr>
                </a:tc>
                <a:tc>
                  <a:txBody>
                    <a:bodyPr/>
                    <a:lstStyle/>
                    <a:p>
                      <a:pPr algn="ctr">
                        <a:lnSpc>
                          <a:spcPct val="90000"/>
                        </a:lnSpc>
                      </a:pPr>
                      <a:r>
                        <a:rPr lang="en-US" sz="1000" dirty="0">
                          <a:latin typeface="Arial" panose="020B0604020202020204" pitchFamily="34" charset="0"/>
                          <a:cs typeface="Arial" panose="020B0604020202020204" pitchFamily="34" charset="0"/>
                        </a:rPr>
                        <a:t>46 (65)</a:t>
                      </a:r>
                    </a:p>
                  </a:txBody>
                  <a:tcPr marT="36000" anchor="ctr">
                    <a:lnB w="12700" cmpd="sng">
                      <a:noFill/>
                    </a:lnB>
                  </a:tcPr>
                </a:tc>
                <a:tc>
                  <a:txBody>
                    <a:bodyPr/>
                    <a:lstStyle/>
                    <a:p>
                      <a:pPr algn="ctr">
                        <a:lnSpc>
                          <a:spcPct val="90000"/>
                        </a:lnSpc>
                      </a:pPr>
                      <a:r>
                        <a:rPr lang="en-US" sz="1000" dirty="0">
                          <a:latin typeface="Arial" panose="020B0604020202020204" pitchFamily="34" charset="0"/>
                          <a:cs typeface="Arial" panose="020B0604020202020204" pitchFamily="34" charset="0"/>
                        </a:rPr>
                        <a:t>54 (76)</a:t>
                      </a:r>
                    </a:p>
                  </a:txBody>
                  <a:tcPr marT="36000" anchor="ctr">
                    <a:lnB w="12700" cmpd="sng">
                      <a:noFill/>
                    </a:lnB>
                  </a:tcPr>
                </a:tc>
                <a:extLst>
                  <a:ext uri="{0D108BD9-81ED-4DB2-BD59-A6C34878D82A}">
                    <a16:rowId xmlns:a16="http://schemas.microsoft.com/office/drawing/2014/main" val="3233098540"/>
                  </a:ext>
                </a:extLst>
              </a:tr>
              <a:tr h="0">
                <a:tc>
                  <a:txBody>
                    <a:bodyPr/>
                    <a:lstStyle/>
                    <a:p>
                      <a:pPr>
                        <a:lnSpc>
                          <a:spcPct val="90000"/>
                        </a:lnSpc>
                      </a:pPr>
                      <a:endParaRPr lang="en-US" sz="1000" b="1" dirty="0">
                        <a:latin typeface="Arial" panose="020B0604020202020204" pitchFamily="34" charset="0"/>
                        <a:cs typeface="Arial" panose="020B0604020202020204" pitchFamily="34" charset="0"/>
                      </a:endParaRPr>
                    </a:p>
                  </a:txBody>
                  <a:tcPr marT="3600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gridSpan="2">
                  <a:txBody>
                    <a:bodyPr/>
                    <a:lstStyle/>
                    <a:p>
                      <a:pPr algn="ctr">
                        <a:lnSpc>
                          <a:spcPct val="90000"/>
                        </a:lnSpc>
                      </a:pPr>
                      <a:r>
                        <a:rPr lang="en-US" sz="1000" b="1" dirty="0">
                          <a:latin typeface="Arial" panose="020B0604020202020204" pitchFamily="34" charset="0"/>
                          <a:cs typeface="Arial" panose="020B0604020202020204" pitchFamily="34" charset="0"/>
                        </a:rPr>
                        <a:t>HR 0.65</a:t>
                      </a:r>
                      <a:br>
                        <a:rPr lang="en-US" sz="1000" dirty="0">
                          <a:latin typeface="Arial" panose="020B0604020202020204" pitchFamily="34" charset="0"/>
                          <a:cs typeface="Arial" panose="020B0604020202020204" pitchFamily="34" charset="0"/>
                        </a:rPr>
                      </a:br>
                      <a:r>
                        <a:rPr lang="en-US" sz="1000" dirty="0">
                          <a:latin typeface="Arial" panose="020B0604020202020204" pitchFamily="34" charset="0"/>
                          <a:cs typeface="Arial" panose="020B0604020202020204" pitchFamily="34" charset="0"/>
                        </a:rPr>
                        <a:t>95% CI, 0.44-0.97; p=0.034</a:t>
                      </a:r>
                    </a:p>
                  </a:txBody>
                  <a:tcPr marT="3600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hMerge="1">
                  <a:txBody>
                    <a:bodyPr/>
                    <a:lstStyle/>
                    <a:p>
                      <a:pPr>
                        <a:lnSpc>
                          <a:spcPct val="90000"/>
                        </a:lnSpc>
                      </a:pPr>
                      <a:endParaRPr lang="en-US" sz="1000" dirty="0">
                        <a:latin typeface="Arial" panose="020B0604020202020204" pitchFamily="34" charset="0"/>
                        <a:cs typeface="Arial" panose="020B0604020202020204" pitchFamily="34" charset="0"/>
                      </a:endParaRPr>
                    </a:p>
                  </a:txBody>
                  <a:tcPr marT="36000" anchor="ctr"/>
                </a:tc>
                <a:extLst>
                  <a:ext uri="{0D108BD9-81ED-4DB2-BD59-A6C34878D82A}">
                    <a16:rowId xmlns:a16="http://schemas.microsoft.com/office/drawing/2014/main" val="3088031265"/>
                  </a:ext>
                </a:extLst>
              </a:tr>
            </a:tbl>
          </a:graphicData>
        </a:graphic>
      </p:graphicFrame>
      <p:sp>
        <p:nvSpPr>
          <p:cNvPr id="72" name="TextBox 71">
            <a:extLst>
              <a:ext uri="{FF2B5EF4-FFF2-40B4-BE49-F238E27FC236}">
                <a16:creationId xmlns:a16="http://schemas.microsoft.com/office/drawing/2014/main" id="{4DEEC035-3D61-1348-8E67-18AA596322AA}"/>
              </a:ext>
            </a:extLst>
          </p:cNvPr>
          <p:cNvSpPr txBox="1"/>
          <p:nvPr/>
        </p:nvSpPr>
        <p:spPr>
          <a:xfrm>
            <a:off x="2657508" y="3855223"/>
            <a:ext cx="276887" cy="184666"/>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3C74F"/>
                </a:solidFill>
                <a:effectLst/>
                <a:uLnTx/>
                <a:uFillTx/>
                <a:latin typeface="Arial" panose="020B0604020202020204"/>
                <a:ea typeface="+mn-ea"/>
                <a:cs typeface="+mn-cs"/>
              </a:rPr>
              <a:t>8.2</a:t>
            </a:r>
            <a:endParaRPr kumimoji="0" lang="en-GB" sz="1200" b="1" i="0" u="none" strike="noStrike" kern="1200" cap="none" spc="0" normalizeH="0" baseline="0" noProof="0" dirty="0">
              <a:ln>
                <a:noFill/>
              </a:ln>
              <a:solidFill>
                <a:srgbClr val="03C74F"/>
              </a:solidFill>
              <a:effectLst/>
              <a:uLnTx/>
              <a:uFillTx/>
              <a:latin typeface="Arial" panose="020B0604020202020204"/>
              <a:ea typeface="+mn-ea"/>
              <a:cs typeface="+mn-cs"/>
            </a:endParaRPr>
          </a:p>
        </p:txBody>
      </p:sp>
      <p:sp>
        <p:nvSpPr>
          <p:cNvPr id="73" name="TextBox 72">
            <a:extLst>
              <a:ext uri="{FF2B5EF4-FFF2-40B4-BE49-F238E27FC236}">
                <a16:creationId xmlns:a16="http://schemas.microsoft.com/office/drawing/2014/main" id="{D30EAE6C-3559-A249-944F-EE2464900539}"/>
              </a:ext>
            </a:extLst>
          </p:cNvPr>
          <p:cNvSpPr txBox="1"/>
          <p:nvPr/>
        </p:nvSpPr>
        <p:spPr>
          <a:xfrm>
            <a:off x="3527458" y="3858398"/>
            <a:ext cx="333342" cy="184666"/>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5D8298"/>
                </a:solidFill>
                <a:effectLst/>
                <a:uLnTx/>
                <a:uFillTx/>
                <a:latin typeface="Arial" panose="020B0604020202020204"/>
                <a:ea typeface="+mn-ea"/>
                <a:cs typeface="+mn-cs"/>
              </a:rPr>
              <a:t>13.8</a:t>
            </a:r>
            <a:endParaRPr kumimoji="0" lang="en-GB" sz="1200" b="1" i="0" u="none" strike="noStrike" kern="1200" cap="none" spc="0" normalizeH="0" baseline="0" noProof="0" dirty="0">
              <a:ln>
                <a:noFill/>
              </a:ln>
              <a:solidFill>
                <a:srgbClr val="5D8298"/>
              </a:solidFill>
              <a:effectLst/>
              <a:uLnTx/>
              <a:uFillTx/>
              <a:latin typeface="Arial" panose="020B0604020202020204"/>
              <a:ea typeface="+mn-ea"/>
              <a:cs typeface="+mn-cs"/>
            </a:endParaRPr>
          </a:p>
        </p:txBody>
      </p:sp>
      <p:sp>
        <p:nvSpPr>
          <p:cNvPr id="23" name="Line 90">
            <a:extLst>
              <a:ext uri="{FF2B5EF4-FFF2-40B4-BE49-F238E27FC236}">
                <a16:creationId xmlns:a16="http://schemas.microsoft.com/office/drawing/2014/main" id="{7357DC40-2858-6F46-9A4A-3F21954EDDDA}"/>
              </a:ext>
            </a:extLst>
          </p:cNvPr>
          <p:cNvSpPr>
            <a:spLocks noChangeShapeType="1"/>
          </p:cNvSpPr>
          <p:nvPr/>
        </p:nvSpPr>
        <p:spPr bwMode="auto">
          <a:xfrm flipH="1">
            <a:off x="1267953" y="4738265"/>
            <a:ext cx="58375" cy="0"/>
          </a:xfrm>
          <a:prstGeom prst="line">
            <a:avLst/>
          </a:prstGeom>
          <a:noFill/>
          <a:ln w="1270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4" name="Line 96">
            <a:extLst>
              <a:ext uri="{FF2B5EF4-FFF2-40B4-BE49-F238E27FC236}">
                <a16:creationId xmlns:a16="http://schemas.microsoft.com/office/drawing/2014/main" id="{4571B6B1-C2AD-1B44-8CE9-8F3F61F69A5D}"/>
              </a:ext>
            </a:extLst>
          </p:cNvPr>
          <p:cNvSpPr>
            <a:spLocks noChangeShapeType="1"/>
          </p:cNvSpPr>
          <p:nvPr/>
        </p:nvSpPr>
        <p:spPr bwMode="auto">
          <a:xfrm>
            <a:off x="1775520" y="5171958"/>
            <a:ext cx="0" cy="72000"/>
          </a:xfrm>
          <a:prstGeom prst="line">
            <a:avLst/>
          </a:prstGeom>
          <a:noFill/>
          <a:ln w="1270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7" name="TextBox 26">
            <a:extLst>
              <a:ext uri="{FF2B5EF4-FFF2-40B4-BE49-F238E27FC236}">
                <a16:creationId xmlns:a16="http://schemas.microsoft.com/office/drawing/2014/main" id="{25176CE2-B506-4F45-9F7F-D48F88B00992}"/>
              </a:ext>
            </a:extLst>
          </p:cNvPr>
          <p:cNvSpPr txBox="1"/>
          <p:nvPr/>
        </p:nvSpPr>
        <p:spPr>
          <a:xfrm>
            <a:off x="927133" y="4645798"/>
            <a:ext cx="312475" cy="184666"/>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rPr>
              <a:t>0.2</a:t>
            </a:r>
            <a:endParaRPr kumimoji="0" lang="en-GB"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9" name="TextBox 28">
            <a:extLst>
              <a:ext uri="{FF2B5EF4-FFF2-40B4-BE49-F238E27FC236}">
                <a16:creationId xmlns:a16="http://schemas.microsoft.com/office/drawing/2014/main" id="{B303A639-4758-FB41-B69D-839E4BF75D2D}"/>
              </a:ext>
            </a:extLst>
          </p:cNvPr>
          <p:cNvSpPr txBox="1"/>
          <p:nvPr/>
        </p:nvSpPr>
        <p:spPr>
          <a:xfrm>
            <a:off x="927133" y="4210823"/>
            <a:ext cx="312475" cy="184666"/>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rPr>
              <a:t>0.4</a:t>
            </a:r>
            <a:endParaRPr kumimoji="0" lang="en-GB"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42" name="TextBox 41">
            <a:extLst>
              <a:ext uri="{FF2B5EF4-FFF2-40B4-BE49-F238E27FC236}">
                <a16:creationId xmlns:a16="http://schemas.microsoft.com/office/drawing/2014/main" id="{8F104D22-8CFB-BA4E-ABB0-1AFFEDD9EBCF}"/>
              </a:ext>
            </a:extLst>
          </p:cNvPr>
          <p:cNvSpPr txBox="1"/>
          <p:nvPr/>
        </p:nvSpPr>
        <p:spPr>
          <a:xfrm>
            <a:off x="927133" y="5080773"/>
            <a:ext cx="312475" cy="184666"/>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rPr>
              <a:t>0.0</a:t>
            </a:r>
            <a:endParaRPr kumimoji="0" lang="en-GB"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48" name="Line 90">
            <a:extLst>
              <a:ext uri="{FF2B5EF4-FFF2-40B4-BE49-F238E27FC236}">
                <a16:creationId xmlns:a16="http://schemas.microsoft.com/office/drawing/2014/main" id="{44E271D3-4FFC-6F41-BE9F-ABF563F3D9B1}"/>
              </a:ext>
            </a:extLst>
          </p:cNvPr>
          <p:cNvSpPr>
            <a:spLocks noChangeShapeType="1"/>
          </p:cNvSpPr>
          <p:nvPr/>
        </p:nvSpPr>
        <p:spPr bwMode="auto">
          <a:xfrm flipH="1">
            <a:off x="1267953" y="4303290"/>
            <a:ext cx="58375" cy="0"/>
          </a:xfrm>
          <a:prstGeom prst="line">
            <a:avLst/>
          </a:prstGeom>
          <a:noFill/>
          <a:ln w="1270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9" name="TextBox 48">
            <a:extLst>
              <a:ext uri="{FF2B5EF4-FFF2-40B4-BE49-F238E27FC236}">
                <a16:creationId xmlns:a16="http://schemas.microsoft.com/office/drawing/2014/main" id="{74A9B450-1001-B247-898B-E24EDAF32FC4}"/>
              </a:ext>
            </a:extLst>
          </p:cNvPr>
          <p:cNvSpPr txBox="1"/>
          <p:nvPr/>
        </p:nvSpPr>
        <p:spPr>
          <a:xfrm>
            <a:off x="1619283" y="5249048"/>
            <a:ext cx="312475" cy="18466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rPr>
              <a:t>3</a:t>
            </a:r>
            <a:endParaRPr kumimoji="0" lang="en-GB"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0" name="Line 96">
            <a:extLst>
              <a:ext uri="{FF2B5EF4-FFF2-40B4-BE49-F238E27FC236}">
                <a16:creationId xmlns:a16="http://schemas.microsoft.com/office/drawing/2014/main" id="{C9CE52D5-4971-914B-926F-2E91496B6578}"/>
              </a:ext>
            </a:extLst>
          </p:cNvPr>
          <p:cNvSpPr>
            <a:spLocks noChangeShapeType="1"/>
          </p:cNvSpPr>
          <p:nvPr/>
        </p:nvSpPr>
        <p:spPr bwMode="auto">
          <a:xfrm>
            <a:off x="2242245" y="5171958"/>
            <a:ext cx="0" cy="72000"/>
          </a:xfrm>
          <a:prstGeom prst="line">
            <a:avLst/>
          </a:prstGeom>
          <a:noFill/>
          <a:ln w="1270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51" name="TextBox 50">
            <a:extLst>
              <a:ext uri="{FF2B5EF4-FFF2-40B4-BE49-F238E27FC236}">
                <a16:creationId xmlns:a16="http://schemas.microsoft.com/office/drawing/2014/main" id="{0D1D3BCE-64E0-C540-85AC-2CE3A043601C}"/>
              </a:ext>
            </a:extLst>
          </p:cNvPr>
          <p:cNvSpPr txBox="1"/>
          <p:nvPr/>
        </p:nvSpPr>
        <p:spPr>
          <a:xfrm>
            <a:off x="2086008" y="5249048"/>
            <a:ext cx="312475" cy="18466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rPr>
              <a:t>6</a:t>
            </a:r>
            <a:endParaRPr kumimoji="0" lang="en-GB"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2" name="Line 96">
            <a:extLst>
              <a:ext uri="{FF2B5EF4-FFF2-40B4-BE49-F238E27FC236}">
                <a16:creationId xmlns:a16="http://schemas.microsoft.com/office/drawing/2014/main" id="{B51620F7-2195-1447-92FF-EC3591B6F868}"/>
              </a:ext>
            </a:extLst>
          </p:cNvPr>
          <p:cNvSpPr>
            <a:spLocks noChangeShapeType="1"/>
          </p:cNvSpPr>
          <p:nvPr/>
        </p:nvSpPr>
        <p:spPr bwMode="auto">
          <a:xfrm>
            <a:off x="2699445" y="5171958"/>
            <a:ext cx="0" cy="72000"/>
          </a:xfrm>
          <a:prstGeom prst="line">
            <a:avLst/>
          </a:prstGeom>
          <a:noFill/>
          <a:ln w="1270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53" name="TextBox 52">
            <a:extLst>
              <a:ext uri="{FF2B5EF4-FFF2-40B4-BE49-F238E27FC236}">
                <a16:creationId xmlns:a16="http://schemas.microsoft.com/office/drawing/2014/main" id="{5E4A438E-38B2-1C4A-BDD1-483842EE9E5D}"/>
              </a:ext>
            </a:extLst>
          </p:cNvPr>
          <p:cNvSpPr txBox="1"/>
          <p:nvPr/>
        </p:nvSpPr>
        <p:spPr>
          <a:xfrm>
            <a:off x="2543208" y="5249048"/>
            <a:ext cx="312475" cy="18466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rPr>
              <a:t>9</a:t>
            </a:r>
            <a:endParaRPr kumimoji="0" lang="en-GB"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4" name="Line 96">
            <a:extLst>
              <a:ext uri="{FF2B5EF4-FFF2-40B4-BE49-F238E27FC236}">
                <a16:creationId xmlns:a16="http://schemas.microsoft.com/office/drawing/2014/main" id="{2EE7FC15-8A32-8549-A54C-691403E1C072}"/>
              </a:ext>
            </a:extLst>
          </p:cNvPr>
          <p:cNvSpPr>
            <a:spLocks noChangeShapeType="1"/>
          </p:cNvSpPr>
          <p:nvPr/>
        </p:nvSpPr>
        <p:spPr bwMode="auto">
          <a:xfrm>
            <a:off x="3156645" y="5171958"/>
            <a:ext cx="0" cy="72000"/>
          </a:xfrm>
          <a:prstGeom prst="line">
            <a:avLst/>
          </a:prstGeom>
          <a:noFill/>
          <a:ln w="1270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55" name="TextBox 54">
            <a:extLst>
              <a:ext uri="{FF2B5EF4-FFF2-40B4-BE49-F238E27FC236}">
                <a16:creationId xmlns:a16="http://schemas.microsoft.com/office/drawing/2014/main" id="{AD90BF7E-B43C-6141-8E68-6BF38780D3F2}"/>
              </a:ext>
            </a:extLst>
          </p:cNvPr>
          <p:cNvSpPr txBox="1"/>
          <p:nvPr/>
        </p:nvSpPr>
        <p:spPr>
          <a:xfrm>
            <a:off x="3000408" y="5249048"/>
            <a:ext cx="312475" cy="18466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rPr>
              <a:t>12</a:t>
            </a:r>
            <a:endParaRPr kumimoji="0" lang="en-GB"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6" name="Line 96">
            <a:extLst>
              <a:ext uri="{FF2B5EF4-FFF2-40B4-BE49-F238E27FC236}">
                <a16:creationId xmlns:a16="http://schemas.microsoft.com/office/drawing/2014/main" id="{A6CA1D45-575B-D341-BE02-25188753E78E}"/>
              </a:ext>
            </a:extLst>
          </p:cNvPr>
          <p:cNvSpPr>
            <a:spLocks noChangeShapeType="1"/>
          </p:cNvSpPr>
          <p:nvPr/>
        </p:nvSpPr>
        <p:spPr bwMode="auto">
          <a:xfrm>
            <a:off x="3613845" y="5171958"/>
            <a:ext cx="0" cy="72000"/>
          </a:xfrm>
          <a:prstGeom prst="line">
            <a:avLst/>
          </a:prstGeom>
          <a:noFill/>
          <a:ln w="1270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57" name="TextBox 56">
            <a:extLst>
              <a:ext uri="{FF2B5EF4-FFF2-40B4-BE49-F238E27FC236}">
                <a16:creationId xmlns:a16="http://schemas.microsoft.com/office/drawing/2014/main" id="{087BE74B-F5B3-4845-BE06-617C0831FB28}"/>
              </a:ext>
            </a:extLst>
          </p:cNvPr>
          <p:cNvSpPr txBox="1"/>
          <p:nvPr/>
        </p:nvSpPr>
        <p:spPr>
          <a:xfrm>
            <a:off x="3457608" y="5249048"/>
            <a:ext cx="312475" cy="18466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rPr>
              <a:t>15</a:t>
            </a:r>
            <a:endParaRPr kumimoji="0" lang="en-GB"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8" name="Line 96">
            <a:extLst>
              <a:ext uri="{FF2B5EF4-FFF2-40B4-BE49-F238E27FC236}">
                <a16:creationId xmlns:a16="http://schemas.microsoft.com/office/drawing/2014/main" id="{10379B3A-5689-684B-8BC2-619D236645BC}"/>
              </a:ext>
            </a:extLst>
          </p:cNvPr>
          <p:cNvSpPr>
            <a:spLocks noChangeShapeType="1"/>
          </p:cNvSpPr>
          <p:nvPr/>
        </p:nvSpPr>
        <p:spPr bwMode="auto">
          <a:xfrm>
            <a:off x="4067870" y="5171958"/>
            <a:ext cx="0" cy="72000"/>
          </a:xfrm>
          <a:prstGeom prst="line">
            <a:avLst/>
          </a:prstGeom>
          <a:noFill/>
          <a:ln w="1270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59" name="TextBox 58">
            <a:extLst>
              <a:ext uri="{FF2B5EF4-FFF2-40B4-BE49-F238E27FC236}">
                <a16:creationId xmlns:a16="http://schemas.microsoft.com/office/drawing/2014/main" id="{F5199359-9846-4D41-BA60-3BBFA70E73F5}"/>
              </a:ext>
            </a:extLst>
          </p:cNvPr>
          <p:cNvSpPr txBox="1"/>
          <p:nvPr/>
        </p:nvSpPr>
        <p:spPr>
          <a:xfrm>
            <a:off x="3911633" y="5249048"/>
            <a:ext cx="312475" cy="18466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rPr>
              <a:t>18</a:t>
            </a:r>
            <a:endParaRPr kumimoji="0" lang="en-GB"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60" name="Line 96">
            <a:extLst>
              <a:ext uri="{FF2B5EF4-FFF2-40B4-BE49-F238E27FC236}">
                <a16:creationId xmlns:a16="http://schemas.microsoft.com/office/drawing/2014/main" id="{02CD4240-0876-3444-AD03-A4338B92891F}"/>
              </a:ext>
            </a:extLst>
          </p:cNvPr>
          <p:cNvSpPr>
            <a:spLocks noChangeShapeType="1"/>
          </p:cNvSpPr>
          <p:nvPr/>
        </p:nvSpPr>
        <p:spPr bwMode="auto">
          <a:xfrm>
            <a:off x="4525070" y="5171958"/>
            <a:ext cx="0" cy="72000"/>
          </a:xfrm>
          <a:prstGeom prst="line">
            <a:avLst/>
          </a:prstGeom>
          <a:noFill/>
          <a:ln w="1270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61" name="TextBox 60">
            <a:extLst>
              <a:ext uri="{FF2B5EF4-FFF2-40B4-BE49-F238E27FC236}">
                <a16:creationId xmlns:a16="http://schemas.microsoft.com/office/drawing/2014/main" id="{3CD3F237-B8E5-CE4C-9173-377CA95183A3}"/>
              </a:ext>
            </a:extLst>
          </p:cNvPr>
          <p:cNvSpPr txBox="1"/>
          <p:nvPr/>
        </p:nvSpPr>
        <p:spPr>
          <a:xfrm>
            <a:off x="4368833" y="5249048"/>
            <a:ext cx="312475" cy="18466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rPr>
              <a:t>21</a:t>
            </a:r>
            <a:endParaRPr kumimoji="0" lang="en-GB"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68" name="Line 96">
            <a:extLst>
              <a:ext uri="{FF2B5EF4-FFF2-40B4-BE49-F238E27FC236}">
                <a16:creationId xmlns:a16="http://schemas.microsoft.com/office/drawing/2014/main" id="{15582388-CF6F-6F4B-8037-BFD28E23EF56}"/>
              </a:ext>
            </a:extLst>
          </p:cNvPr>
          <p:cNvSpPr>
            <a:spLocks noChangeShapeType="1"/>
          </p:cNvSpPr>
          <p:nvPr/>
        </p:nvSpPr>
        <p:spPr bwMode="auto">
          <a:xfrm>
            <a:off x="1326328" y="5171958"/>
            <a:ext cx="0" cy="72000"/>
          </a:xfrm>
          <a:prstGeom prst="line">
            <a:avLst/>
          </a:prstGeom>
          <a:noFill/>
          <a:ln w="1270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69" name="TextBox 68">
            <a:extLst>
              <a:ext uri="{FF2B5EF4-FFF2-40B4-BE49-F238E27FC236}">
                <a16:creationId xmlns:a16="http://schemas.microsoft.com/office/drawing/2014/main" id="{C586C610-42B9-834D-AEB8-601CF711C9CB}"/>
              </a:ext>
            </a:extLst>
          </p:cNvPr>
          <p:cNvSpPr txBox="1"/>
          <p:nvPr/>
        </p:nvSpPr>
        <p:spPr>
          <a:xfrm>
            <a:off x="1171608" y="5249048"/>
            <a:ext cx="312475" cy="18466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rPr>
              <a:t>0</a:t>
            </a:r>
            <a:endParaRPr kumimoji="0" lang="en-GB"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70" name="TextBox 69">
            <a:extLst>
              <a:ext uri="{FF2B5EF4-FFF2-40B4-BE49-F238E27FC236}">
                <a16:creationId xmlns:a16="http://schemas.microsoft.com/office/drawing/2014/main" id="{9A393846-6CCF-F648-8FDF-7355B589231F}"/>
              </a:ext>
            </a:extLst>
          </p:cNvPr>
          <p:cNvSpPr txBox="1"/>
          <p:nvPr/>
        </p:nvSpPr>
        <p:spPr>
          <a:xfrm>
            <a:off x="2809908" y="4782323"/>
            <a:ext cx="452901" cy="184666"/>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rial" panose="020B0604020202020204"/>
                <a:ea typeface="+mn-ea"/>
                <a:cs typeface="+mn-cs"/>
              </a:rPr>
              <a:t>∆=5.6</a:t>
            </a:r>
            <a:endParaRPr kumimoji="0" lang="en-GB" sz="1200" b="1"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4821A6CA-2C43-CCE5-4789-8868F2D6237B}"/>
              </a:ext>
            </a:extLst>
          </p:cNvPr>
          <p:cNvSpPr>
            <a:spLocks noGrp="1"/>
          </p:cNvSpPr>
          <p:nvPr>
            <p:ph type="title"/>
          </p:nvPr>
        </p:nvSpPr>
        <p:spPr/>
        <p:txBody>
          <a:bodyPr/>
          <a:lstStyle/>
          <a:p>
            <a:r>
              <a:rPr lang="en-US" dirty="0"/>
              <a:t>Key </a:t>
            </a:r>
            <a:r>
              <a:rPr lang="en-US" dirty="0" err="1"/>
              <a:t>parp</a:t>
            </a:r>
            <a:r>
              <a:rPr lang="en-US" cap="none" dirty="0" err="1"/>
              <a:t>i</a:t>
            </a:r>
            <a:r>
              <a:rPr lang="en-US" dirty="0"/>
              <a:t> combination trials </a:t>
            </a:r>
            <a:br>
              <a:rPr lang="en-US" dirty="0"/>
            </a:br>
            <a:r>
              <a:rPr lang="en-US" dirty="0"/>
              <a:t>in 1L </a:t>
            </a:r>
            <a:r>
              <a:rPr lang="en-US" cap="none" dirty="0" err="1"/>
              <a:t>m</a:t>
            </a:r>
            <a:r>
              <a:rPr lang="en-US" dirty="0" err="1"/>
              <a:t>CRPC</a:t>
            </a:r>
            <a:endParaRPr lang="en-GB" dirty="0"/>
          </a:p>
        </p:txBody>
      </p:sp>
      <p:sp>
        <p:nvSpPr>
          <p:cNvPr id="7" name="Subtitle 6">
            <a:extLst>
              <a:ext uri="{FF2B5EF4-FFF2-40B4-BE49-F238E27FC236}">
                <a16:creationId xmlns:a16="http://schemas.microsoft.com/office/drawing/2014/main" id="{ECF1313B-22FC-9CEC-6878-204C571314F2}"/>
              </a:ext>
            </a:extLst>
          </p:cNvPr>
          <p:cNvSpPr>
            <a:spLocks noGrp="1"/>
          </p:cNvSpPr>
          <p:nvPr>
            <p:ph type="subTitle" idx="1"/>
          </p:nvPr>
        </p:nvSpPr>
        <p:spPr>
          <a:xfrm>
            <a:off x="609600" y="3437565"/>
            <a:ext cx="10972800" cy="1655762"/>
          </a:xfrm>
        </p:spPr>
        <p:txBody>
          <a:bodyPr/>
          <a:lstStyle/>
          <a:p>
            <a:r>
              <a:rPr lang="en-US" dirty="0"/>
              <a:t>Which patient subgroups benefit?</a:t>
            </a:r>
            <a:endParaRPr lang="en-GB" dirty="0"/>
          </a:p>
        </p:txBody>
      </p:sp>
      <p:sp>
        <p:nvSpPr>
          <p:cNvPr id="4" name="Slide Number Placeholder 3">
            <a:extLst>
              <a:ext uri="{FF2B5EF4-FFF2-40B4-BE49-F238E27FC236}">
                <a16:creationId xmlns:a16="http://schemas.microsoft.com/office/drawing/2014/main" id="{5EC91E07-6618-F34B-EBF9-0135754C1DF1}"/>
              </a:ext>
            </a:extLst>
          </p:cNvPr>
          <p:cNvSpPr>
            <a:spLocks noGrp="1"/>
          </p:cNvSpPr>
          <p:nvPr>
            <p:ph type="sldNum" sz="quarter" idx="4"/>
          </p:nvPr>
        </p:nvSpPr>
        <p:spPr/>
        <p:txBody>
          <a:bodyPr/>
          <a:lstStyle/>
          <a:p>
            <a:fld id="{FCE43C0F-8A7B-3A4B-9DB5-B3472E36E833}" type="slidenum">
              <a:rPr lang="en-GB" smtClean="0"/>
              <a:pPr/>
              <a:t>11</a:t>
            </a:fld>
            <a:endParaRPr lang="en-GB" dirty="0"/>
          </a:p>
        </p:txBody>
      </p:sp>
    </p:spTree>
    <p:extLst>
      <p:ext uri="{BB962C8B-B14F-4D97-AF65-F5344CB8AC3E}">
        <p14:creationId xmlns:p14="http://schemas.microsoft.com/office/powerpoint/2010/main" val="2553969497"/>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 Placeholder 21">
            <a:extLst>
              <a:ext uri="{FF2B5EF4-FFF2-40B4-BE49-F238E27FC236}">
                <a16:creationId xmlns:a16="http://schemas.microsoft.com/office/drawing/2014/main" id="{2C4A5EF7-374E-753B-9F16-07B06B1CF064}"/>
              </a:ext>
            </a:extLst>
          </p:cNvPr>
          <p:cNvSpPr>
            <a:spLocks noGrp="1"/>
          </p:cNvSpPr>
          <p:nvPr>
            <p:ph type="body" idx="1"/>
          </p:nvPr>
        </p:nvSpPr>
        <p:spPr>
          <a:xfrm>
            <a:off x="609600" y="910800"/>
            <a:ext cx="10972800" cy="702470"/>
          </a:xfrm>
        </p:spPr>
        <p:txBody>
          <a:bodyPr/>
          <a:lstStyle/>
          <a:p>
            <a:r>
              <a:rPr lang="en-GB" dirty="0">
                <a:solidFill>
                  <a:schemeClr val="accent1"/>
                </a:solidFill>
              </a:rPr>
              <a:t>a global, randomised, double-blind phase 3 trial</a:t>
            </a:r>
          </a:p>
        </p:txBody>
      </p:sp>
      <p:sp>
        <p:nvSpPr>
          <p:cNvPr id="2" name="Title 1">
            <a:extLst>
              <a:ext uri="{FF2B5EF4-FFF2-40B4-BE49-F238E27FC236}">
                <a16:creationId xmlns:a16="http://schemas.microsoft.com/office/drawing/2014/main" id="{4A55753A-DEDB-9847-BA4B-46E894B12500}"/>
              </a:ext>
            </a:extLst>
          </p:cNvPr>
          <p:cNvSpPr>
            <a:spLocks noGrp="1"/>
          </p:cNvSpPr>
          <p:nvPr>
            <p:ph type="title"/>
          </p:nvPr>
        </p:nvSpPr>
        <p:spPr/>
        <p:txBody>
          <a:bodyPr/>
          <a:lstStyle/>
          <a:p>
            <a:r>
              <a:rPr lang="en-GB" dirty="0"/>
              <a:t>PRO</a:t>
            </a:r>
            <a:r>
              <a:rPr lang="en-GB" cap="none" dirty="0"/>
              <a:t>pel:</a:t>
            </a:r>
            <a:r>
              <a:rPr lang="en-GB" dirty="0"/>
              <a:t> Study Design</a:t>
            </a:r>
          </a:p>
        </p:txBody>
      </p:sp>
      <p:sp>
        <p:nvSpPr>
          <p:cNvPr id="15" name="Slide Number Placeholder 14">
            <a:extLst>
              <a:ext uri="{FF2B5EF4-FFF2-40B4-BE49-F238E27FC236}">
                <a16:creationId xmlns:a16="http://schemas.microsoft.com/office/drawing/2014/main" id="{56CD6C41-CA97-BD46-9554-26AEE9AD6B0A}"/>
              </a:ext>
            </a:extLst>
          </p:cNvPr>
          <p:cNvSpPr>
            <a:spLocks noGrp="1"/>
          </p:cNvSpPr>
          <p:nvPr>
            <p:ph type="sldNum" sz="quarter" idx="4"/>
          </p:nvPr>
        </p:nvSpPr>
        <p:spPr/>
        <p:txBody>
          <a:bodyPr/>
          <a:lstStyle/>
          <a:p>
            <a:pPr lvl="0"/>
            <a:fld id="{FCE43C0F-8A7B-3A4B-9DB5-B3472E36E833}" type="slidenum">
              <a:rPr lang="en-GB" smtClean="0"/>
              <a:pPr lvl="0"/>
              <a:t>12</a:t>
            </a:fld>
            <a:endParaRPr lang="en-GB" dirty="0"/>
          </a:p>
        </p:txBody>
      </p:sp>
      <p:sp>
        <p:nvSpPr>
          <p:cNvPr id="3" name="Text Placeholder 2">
            <a:extLst>
              <a:ext uri="{FF2B5EF4-FFF2-40B4-BE49-F238E27FC236}">
                <a16:creationId xmlns:a16="http://schemas.microsoft.com/office/drawing/2014/main" id="{43627C6E-832B-4F0E-B48F-C89A19E08EBD}"/>
              </a:ext>
            </a:extLst>
          </p:cNvPr>
          <p:cNvSpPr>
            <a:spLocks noGrp="1"/>
          </p:cNvSpPr>
          <p:nvPr>
            <p:ph sz="quarter" idx="15"/>
          </p:nvPr>
        </p:nvSpPr>
        <p:spPr>
          <a:xfrm>
            <a:off x="620183" y="6356351"/>
            <a:ext cx="10516377" cy="365125"/>
          </a:xfrm>
        </p:spPr>
        <p:txBody>
          <a:bodyPr anchor="b" anchorCtr="0"/>
          <a:lstStyle/>
          <a:p>
            <a:r>
              <a:rPr lang="en-GB" sz="900" dirty="0">
                <a:solidFill>
                  <a:schemeClr val="tx2"/>
                </a:solidFill>
              </a:rPr>
              <a:t>ADT, androgen-deprivation therapy; </a:t>
            </a:r>
            <a:r>
              <a:rPr lang="en-GB" altLang="en-US" sz="900" dirty="0">
                <a:solidFill>
                  <a:schemeClr val="tx2"/>
                </a:solidFill>
              </a:rPr>
              <a:t>BID, twice daily; ctDNA, circulating tumour DNA; DCO, data cut-off; </a:t>
            </a:r>
            <a:r>
              <a:rPr lang="en-GB" sz="900" dirty="0">
                <a:solidFill>
                  <a:schemeClr val="tx2"/>
                </a:solidFill>
              </a:rPr>
              <a:t>ECOG PS, Eastern Cooperative Oncology Group performance status; HRR, homologous recombination repair; mCRPC, metastatic castration-resistant prostate cancer; mCSPC, metastatic castration-sensitive prostate cancer; NHA, novel hormonal agent; ORR, objective response rate; OS, overall survival; </a:t>
            </a:r>
            <a:br>
              <a:rPr lang="en-GB" sz="900" dirty="0">
                <a:solidFill>
                  <a:schemeClr val="tx2"/>
                </a:solidFill>
              </a:rPr>
            </a:br>
            <a:r>
              <a:rPr lang="en-GB" sz="900" dirty="0">
                <a:solidFill>
                  <a:schemeClr val="tx2"/>
                </a:solidFill>
              </a:rPr>
              <a:t>PFS2, time to second progression; QD, per day; rPFS, radiographic progression-free survival; TFST, time to first subsequent therapy or death</a:t>
            </a:r>
          </a:p>
          <a:p>
            <a:r>
              <a:rPr lang="en-GB" sz="900" dirty="0">
                <a:solidFill>
                  <a:schemeClr val="tx2"/>
                </a:solidFill>
              </a:rPr>
              <a:t>1. Clarke NW, et al. J Clin Oncol. 2019;37 Suppl: TPS340; 2. </a:t>
            </a:r>
            <a:r>
              <a:rPr lang="en-GB" sz="900" dirty="0"/>
              <a:t>https://clinicaltrials.gov/ct2/show/</a:t>
            </a:r>
            <a:r>
              <a:rPr lang="en-GB" sz="900" dirty="0">
                <a:solidFill>
                  <a:schemeClr val="tx2"/>
                </a:solidFill>
              </a:rPr>
              <a:t>NCT03732820; 3. Clarke N, et al. </a:t>
            </a:r>
            <a:r>
              <a:rPr lang="it-IT" sz="900" dirty="0">
                <a:solidFill>
                  <a:schemeClr val="tx2"/>
                </a:solidFill>
              </a:rPr>
              <a:t>J Clin Oncol 41, 2023 (suppl 6; abstr LBA16) (ASCO GU 2023 oral presentation)</a:t>
            </a:r>
          </a:p>
        </p:txBody>
      </p:sp>
      <p:sp>
        <p:nvSpPr>
          <p:cNvPr id="7" name="TextBox 6">
            <a:extLst>
              <a:ext uri="{FF2B5EF4-FFF2-40B4-BE49-F238E27FC236}">
                <a16:creationId xmlns:a16="http://schemas.microsoft.com/office/drawing/2014/main" id="{618C4617-A95F-4D45-A2F6-A7AA723845FB}"/>
              </a:ext>
            </a:extLst>
          </p:cNvPr>
          <p:cNvSpPr txBox="1"/>
          <p:nvPr/>
        </p:nvSpPr>
        <p:spPr>
          <a:xfrm>
            <a:off x="1226259" y="4600848"/>
            <a:ext cx="1422825" cy="338554"/>
          </a:xfrm>
          <a:prstGeom prst="rect">
            <a:avLst/>
          </a:prstGeom>
          <a:noFill/>
        </p:spPr>
        <p:txBody>
          <a:bodyPr wrap="none" l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600" b="1" u="none" strike="noStrike" kern="1200" cap="none" spc="0" normalizeH="0" baseline="0" dirty="0">
                <a:ln>
                  <a:noFill/>
                </a:ln>
                <a:solidFill>
                  <a:srgbClr val="5D8298"/>
                </a:solidFill>
                <a:effectLst/>
                <a:uLnTx/>
                <a:uFillTx/>
                <a:latin typeface="Arial" panose="020B0604020202020204" pitchFamily="34" charset="0"/>
                <a:ea typeface="Aileron" charset="0"/>
                <a:cs typeface="Arial" panose="020B0604020202020204" pitchFamily="34" charset="0"/>
              </a:rPr>
              <a:t>NCT</a:t>
            </a:r>
            <a:r>
              <a:rPr kumimoji="0" lang="en-GB" sz="1600" b="1" i="0" u="none" strike="noStrike" kern="1200" cap="none" spc="0" normalizeH="0" baseline="0" dirty="0">
                <a:ln>
                  <a:noFill/>
                </a:ln>
                <a:solidFill>
                  <a:srgbClr val="5D8298"/>
                </a:solidFill>
                <a:effectLst/>
                <a:uLnTx/>
                <a:uFillTx/>
                <a:latin typeface="Arial" panose="020B0604020202020204" pitchFamily="34" charset="0"/>
                <a:ea typeface="+mn-ea"/>
                <a:cs typeface="Arial" panose="020B0604020202020204" pitchFamily="34" charset="0"/>
              </a:rPr>
              <a:t>03732820</a:t>
            </a:r>
            <a:endParaRPr kumimoji="0" lang="en-GB" sz="1600" b="1" u="none" strike="noStrike" kern="1200" cap="none" spc="0" normalizeH="0" baseline="0" dirty="0">
              <a:ln>
                <a:noFill/>
              </a:ln>
              <a:solidFill>
                <a:srgbClr val="5D8298"/>
              </a:solidFill>
              <a:effectLst/>
              <a:uLnTx/>
              <a:uFillTx/>
              <a:latin typeface="Arial" panose="020B0604020202020204" pitchFamily="34" charset="0"/>
              <a:ea typeface="Aileron" charset="0"/>
              <a:cs typeface="Arial" panose="020B0604020202020204" pitchFamily="34" charset="0"/>
            </a:endParaRPr>
          </a:p>
        </p:txBody>
      </p:sp>
      <p:sp>
        <p:nvSpPr>
          <p:cNvPr id="18" name="Rounded Rectangle 12">
            <a:extLst>
              <a:ext uri="{FF2B5EF4-FFF2-40B4-BE49-F238E27FC236}">
                <a16:creationId xmlns:a16="http://schemas.microsoft.com/office/drawing/2014/main" id="{035D0546-5F82-5B44-824A-1E7243CE7970}"/>
              </a:ext>
            </a:extLst>
          </p:cNvPr>
          <p:cNvSpPr/>
          <p:nvPr/>
        </p:nvSpPr>
        <p:spPr>
          <a:xfrm>
            <a:off x="6088095" y="1568201"/>
            <a:ext cx="2217028" cy="1234451"/>
          </a:xfrm>
          <a:prstGeom prst="roundRect">
            <a:avLst>
              <a:gd name="adj" fmla="val 12540"/>
            </a:avLst>
          </a:prstGeom>
          <a:solidFill>
            <a:schemeClr val="tx2"/>
          </a:solidFill>
          <a:ln w="28575">
            <a:noFill/>
          </a:ln>
          <a:effectLst/>
          <a:scene3d>
            <a:camera prst="orthographicFront"/>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lIns="0" tIns="45718" rIns="0" bIns="45718" anchor="ctr"/>
          <a:lstStyle/>
          <a:p>
            <a:pPr marL="0" marR="0" lvl="0" indent="0" algn="ctr" defTabSz="457200" rtl="0" eaLnBrk="1" fontAlgn="base" latinLnBrk="0" hangingPunct="1">
              <a:lnSpc>
                <a:spcPct val="100000"/>
              </a:lnSpc>
              <a:spcBef>
                <a:spcPts val="600"/>
              </a:spcBef>
              <a:spcAft>
                <a:spcPct val="0"/>
              </a:spcAft>
              <a:buClrTx/>
              <a:buSzTx/>
              <a:buFontTx/>
              <a:buNone/>
              <a:tabLst/>
              <a:defRPr/>
            </a:pPr>
            <a:r>
              <a:rPr kumimoji="0" lang="en-GB" sz="1300" b="1" i="0" u="none" strike="noStrike" kern="1200" cap="none" spc="0" normalizeH="0" baseline="0" dirty="0">
                <a:ln>
                  <a:noFill/>
                </a:ln>
                <a:solidFill>
                  <a:srgbClr val="FFFFFF"/>
                </a:solidFill>
                <a:effectLst/>
                <a:uLnTx/>
                <a:uFillTx/>
                <a:latin typeface="Arial" panose="020B0604020202020204" pitchFamily="34" charset="0"/>
                <a:ea typeface="+mn-ea"/>
                <a:cs typeface="Arial" panose="020B0604020202020204" pitchFamily="34" charset="0"/>
              </a:rPr>
              <a:t>Olaparib </a:t>
            </a:r>
            <a:br>
              <a:rPr kumimoji="0" lang="en-GB" sz="1300" b="1" i="0" u="none" strike="noStrike" kern="1200" cap="none" spc="0" normalizeH="0" baseline="0" dirty="0">
                <a:ln>
                  <a:noFill/>
                </a:ln>
                <a:solidFill>
                  <a:srgbClr val="FFFFFF"/>
                </a:solidFill>
                <a:effectLst/>
                <a:uLnTx/>
                <a:uFillTx/>
                <a:latin typeface="Arial" panose="020B0604020202020204" pitchFamily="34" charset="0"/>
                <a:ea typeface="+mn-ea"/>
                <a:cs typeface="Arial" panose="020B0604020202020204" pitchFamily="34" charset="0"/>
              </a:rPr>
            </a:br>
            <a:r>
              <a:rPr kumimoji="0" lang="en-GB" sz="1300" b="1" i="0" u="none" strike="noStrike" kern="1200" cap="none" spc="0" normalizeH="0" baseline="0" dirty="0">
                <a:ln>
                  <a:noFill/>
                </a:ln>
                <a:solidFill>
                  <a:srgbClr val="FFFFFF"/>
                </a:solidFill>
                <a:effectLst/>
                <a:uLnTx/>
                <a:uFillTx/>
                <a:latin typeface="Arial" panose="020B0604020202020204" pitchFamily="34" charset="0"/>
                <a:ea typeface="+mn-ea"/>
                <a:cs typeface="Arial" panose="020B0604020202020204" pitchFamily="34" charset="0"/>
              </a:rPr>
              <a:t>300 mg BID +</a:t>
            </a:r>
            <a:br>
              <a:rPr kumimoji="0" lang="en-GB" sz="1300" b="1" i="0" u="none" strike="noStrike" kern="1200" cap="none" spc="0" normalizeH="0" baseline="0" dirty="0">
                <a:ln>
                  <a:noFill/>
                </a:ln>
                <a:solidFill>
                  <a:srgbClr val="FFFFFF"/>
                </a:solidFill>
                <a:effectLst/>
                <a:uLnTx/>
                <a:uFillTx/>
                <a:latin typeface="Arial" panose="020B0604020202020204" pitchFamily="34" charset="0"/>
                <a:ea typeface="+mn-ea"/>
                <a:cs typeface="Arial" panose="020B0604020202020204" pitchFamily="34" charset="0"/>
              </a:rPr>
            </a:br>
            <a:r>
              <a:rPr kumimoji="0" lang="en-GB" sz="1300" b="1" i="0" u="none" strike="noStrike" kern="1200" cap="none" spc="0" normalizeH="0" baseline="0" dirty="0">
                <a:ln>
                  <a:noFill/>
                </a:ln>
                <a:solidFill>
                  <a:srgbClr val="FFFFFF"/>
                </a:solidFill>
                <a:effectLst/>
                <a:uLnTx/>
                <a:uFillTx/>
                <a:latin typeface="Arial" panose="020B0604020202020204" pitchFamily="34" charset="0"/>
                <a:ea typeface="+mn-ea"/>
                <a:cs typeface="Arial" panose="020B0604020202020204" pitchFamily="34" charset="0"/>
              </a:rPr>
              <a:t>abiraterone 1,000 mg </a:t>
            </a:r>
            <a:r>
              <a:rPr kumimoji="0" lang="en-GB" sz="1300" b="1" i="0" u="none" strike="noStrike" kern="1200" cap="none" spc="0" normalizeH="0" baseline="0" dirty="0" err="1">
                <a:ln>
                  <a:noFill/>
                </a:ln>
                <a:solidFill>
                  <a:srgbClr val="FFFFFF"/>
                </a:solidFill>
                <a:effectLst/>
                <a:uLnTx/>
                <a:uFillTx/>
                <a:latin typeface="Arial" panose="020B0604020202020204" pitchFamily="34" charset="0"/>
                <a:ea typeface="+mn-ea"/>
                <a:cs typeface="Arial" panose="020B0604020202020204" pitchFamily="34" charset="0"/>
              </a:rPr>
              <a:t>QD</a:t>
            </a:r>
            <a:r>
              <a:rPr kumimoji="0" lang="en-GB" sz="1300" b="1" i="0" u="none" strike="noStrike" kern="1200" cap="none" spc="0" normalizeH="0" baseline="30000" dirty="0" err="1">
                <a:ln>
                  <a:noFill/>
                </a:ln>
                <a:solidFill>
                  <a:srgbClr val="FFFFFF"/>
                </a:solidFill>
                <a:effectLst/>
                <a:uLnTx/>
                <a:uFillTx/>
                <a:latin typeface="Arial" panose="020B0604020202020204" pitchFamily="34" charset="0"/>
                <a:ea typeface="+mn-ea"/>
                <a:cs typeface="Arial" panose="020B0604020202020204" pitchFamily="34" charset="0"/>
              </a:rPr>
              <a:t>a</a:t>
            </a:r>
            <a:r>
              <a:rPr kumimoji="0" lang="en-GB" sz="1300" b="1" i="0" u="none" strike="noStrike" kern="1200" cap="none" spc="0" normalizeH="0" baseline="30000" dirty="0">
                <a:ln>
                  <a:noFill/>
                </a:ln>
                <a:solidFill>
                  <a:srgbClr val="FFFFFF"/>
                </a:solidFill>
                <a:effectLst/>
                <a:uLnTx/>
                <a:uFillTx/>
                <a:latin typeface="Arial" panose="020B0604020202020204" pitchFamily="34" charset="0"/>
                <a:ea typeface="+mn-ea"/>
                <a:cs typeface="Arial" panose="020B0604020202020204" pitchFamily="34" charset="0"/>
              </a:rPr>
              <a:t> </a:t>
            </a:r>
            <a:br>
              <a:rPr kumimoji="0" lang="en-GB" sz="1300" b="1" i="0" u="none" strike="noStrike" kern="1200" cap="none" spc="0" normalizeH="0" baseline="0" dirty="0">
                <a:ln>
                  <a:noFill/>
                </a:ln>
                <a:solidFill>
                  <a:srgbClr val="FFFFFF"/>
                </a:solidFill>
                <a:effectLst/>
                <a:uLnTx/>
                <a:uFillTx/>
                <a:latin typeface="Arial" panose="020B0604020202020204" pitchFamily="34" charset="0"/>
                <a:ea typeface="+mn-ea"/>
                <a:cs typeface="Arial" panose="020B0604020202020204" pitchFamily="34" charset="0"/>
              </a:rPr>
            </a:br>
            <a:r>
              <a:rPr kumimoji="0" lang="en-GB" sz="1300" b="1" i="0" u="none" strike="noStrike" kern="1200" cap="none" spc="0" normalizeH="0" baseline="0" dirty="0">
                <a:ln>
                  <a:noFill/>
                </a:ln>
                <a:solidFill>
                  <a:srgbClr val="FFFFFF"/>
                </a:solidFill>
                <a:effectLst/>
                <a:uLnTx/>
                <a:uFillTx/>
                <a:latin typeface="Arial" panose="020B0604020202020204" pitchFamily="34" charset="0"/>
                <a:ea typeface="+mn-ea"/>
                <a:cs typeface="Arial" panose="020B0604020202020204" pitchFamily="34" charset="0"/>
              </a:rPr>
              <a:t>(n=399)</a:t>
            </a:r>
          </a:p>
          <a:p>
            <a:pPr marL="0" marR="0" lvl="0" indent="0" algn="ctr" defTabSz="457200" rtl="0" eaLnBrk="1" fontAlgn="base" latinLnBrk="0" hangingPunct="1">
              <a:lnSpc>
                <a:spcPct val="100000"/>
              </a:lnSpc>
              <a:spcBef>
                <a:spcPts val="600"/>
              </a:spcBef>
              <a:spcAft>
                <a:spcPct val="0"/>
              </a:spcAft>
              <a:buClrTx/>
              <a:buSzTx/>
              <a:buFontTx/>
              <a:buNone/>
              <a:tabLst/>
              <a:defRPr/>
            </a:pPr>
            <a:r>
              <a:rPr kumimoji="0" lang="en-GB" sz="900" b="1" i="1" u="none" strike="noStrike" kern="1200" cap="none" spc="0" normalizeH="0" baseline="0" dirty="0">
                <a:ln>
                  <a:noFill/>
                </a:ln>
                <a:solidFill>
                  <a:srgbClr val="FFFFFF"/>
                </a:solidFill>
                <a:effectLst/>
                <a:uLnTx/>
                <a:uFillTx/>
                <a:latin typeface="Arial" panose="020B0604020202020204" pitchFamily="34" charset="0"/>
                <a:ea typeface="+mn-ea"/>
                <a:cs typeface="Arial" panose="020B0604020202020204" pitchFamily="34" charset="0"/>
              </a:rPr>
              <a:t>Full dose of abiraterone </a:t>
            </a:r>
          </a:p>
          <a:p>
            <a:pPr marL="0" marR="0" lvl="0" indent="0" algn="ctr" defTabSz="457200" rtl="0" eaLnBrk="1" fontAlgn="base" latinLnBrk="0" hangingPunct="1">
              <a:lnSpc>
                <a:spcPct val="90000"/>
              </a:lnSpc>
              <a:spcBef>
                <a:spcPct val="0"/>
              </a:spcBef>
              <a:spcAft>
                <a:spcPct val="0"/>
              </a:spcAft>
              <a:buClrTx/>
              <a:buSzTx/>
              <a:buFontTx/>
              <a:buNone/>
              <a:tabLst/>
              <a:defRPr/>
            </a:pPr>
            <a:r>
              <a:rPr kumimoji="0" lang="en-GB" sz="900" b="1" i="1" u="none" strike="noStrike" kern="1200" cap="none" spc="0" normalizeH="0" baseline="0" dirty="0">
                <a:ln>
                  <a:noFill/>
                </a:ln>
                <a:solidFill>
                  <a:srgbClr val="FFFFFF"/>
                </a:solidFill>
                <a:effectLst/>
                <a:uLnTx/>
                <a:uFillTx/>
                <a:latin typeface="Arial" panose="020B0604020202020204" pitchFamily="34" charset="0"/>
                <a:ea typeface="+mn-ea"/>
                <a:cs typeface="Arial" panose="020B0604020202020204" pitchFamily="34" charset="0"/>
              </a:rPr>
              <a:t>and olaparib used</a:t>
            </a:r>
          </a:p>
        </p:txBody>
      </p:sp>
      <p:sp>
        <p:nvSpPr>
          <p:cNvPr id="41" name="Line 5">
            <a:extLst>
              <a:ext uri="{FF2B5EF4-FFF2-40B4-BE49-F238E27FC236}">
                <a16:creationId xmlns:a16="http://schemas.microsoft.com/office/drawing/2014/main" id="{7717C79A-37A8-9745-9A39-7952778473AF}"/>
              </a:ext>
            </a:extLst>
          </p:cNvPr>
          <p:cNvSpPr>
            <a:spLocks noChangeShapeType="1"/>
          </p:cNvSpPr>
          <p:nvPr/>
        </p:nvSpPr>
        <p:spPr bwMode="auto">
          <a:xfrm>
            <a:off x="3819934" y="2936681"/>
            <a:ext cx="394713" cy="0"/>
          </a:xfrm>
          <a:prstGeom prst="line">
            <a:avLst/>
          </a:prstGeom>
          <a:noFill/>
          <a:ln w="28575" cmpd="sng">
            <a:solidFill>
              <a:schemeClr val="accent6"/>
            </a:solidFill>
            <a:round/>
            <a:headEnd type="none" w="med" len="med"/>
            <a:tailEnd type="triangle" w="med" len="me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43" name="Rounded Rectangle 14">
            <a:extLst>
              <a:ext uri="{FF2B5EF4-FFF2-40B4-BE49-F238E27FC236}">
                <a16:creationId xmlns:a16="http://schemas.microsoft.com/office/drawing/2014/main" id="{856A41CC-3F34-604A-8857-D8FD63A13C03}"/>
              </a:ext>
            </a:extLst>
          </p:cNvPr>
          <p:cNvSpPr/>
          <p:nvPr/>
        </p:nvSpPr>
        <p:spPr>
          <a:xfrm>
            <a:off x="623888" y="1517710"/>
            <a:ext cx="3176118" cy="3038119"/>
          </a:xfrm>
          <a:prstGeom prst="roundRect">
            <a:avLst>
              <a:gd name="adj" fmla="val 9253"/>
            </a:avLst>
          </a:prstGeom>
          <a:solidFill>
            <a:schemeClr val="bg1"/>
          </a:solidFill>
          <a:ln>
            <a:solidFill>
              <a:schemeClr val="accent6"/>
            </a:solidFill>
          </a:ln>
          <a:effectLst/>
          <a:scene3d>
            <a:camera prst="orthographicFront"/>
            <a:lightRig rig="threePt" dir="t"/>
          </a:scene3d>
          <a:sp3d prstMaterial="metal"/>
        </p:spPr>
        <p:style>
          <a:lnRef idx="2">
            <a:schemeClr val="accent1">
              <a:shade val="50000"/>
            </a:schemeClr>
          </a:lnRef>
          <a:fillRef idx="1">
            <a:schemeClr val="accent1"/>
          </a:fillRef>
          <a:effectRef idx="0">
            <a:schemeClr val="accent1"/>
          </a:effectRef>
          <a:fontRef idx="minor">
            <a:schemeClr val="lt1"/>
          </a:fontRef>
        </p:style>
        <p:txBody>
          <a:bodyPr lIns="72000" tIns="45718" rIns="72000" bIns="45718" anchor="ctr"/>
          <a:lstStyle/>
          <a:p>
            <a:pPr marL="0" marR="0" lvl="0" indent="0" algn="l" defTabSz="457200" rtl="0" eaLnBrk="1" fontAlgn="auto" latinLnBrk="0" hangingPunct="1">
              <a:lnSpc>
                <a:spcPct val="100000"/>
              </a:lnSpc>
              <a:spcBef>
                <a:spcPts val="0"/>
              </a:spcBef>
              <a:spcAft>
                <a:spcPts val="0"/>
              </a:spcAft>
              <a:buClr>
                <a:srgbClr val="03C74F"/>
              </a:buClr>
              <a:buSzTx/>
              <a:buFontTx/>
              <a:buNone/>
              <a:tabLst/>
              <a:defRPr/>
            </a:pPr>
            <a:r>
              <a:rPr kumimoji="0" lang="en-GB" sz="1300" b="1" i="0" u="none" strike="noStrike" kern="1200" cap="none" spc="0" normalizeH="0" baseline="0" dirty="0">
                <a:ln>
                  <a:noFill/>
                </a:ln>
                <a:solidFill>
                  <a:schemeClr val="accent1"/>
                </a:solidFill>
                <a:effectLst/>
                <a:uLnTx/>
                <a:uFillTx/>
                <a:latin typeface="Arial" panose="020B0604020202020204" pitchFamily="34" charset="0"/>
                <a:ea typeface="ＭＳ Ｐゴシック" charset="-128"/>
                <a:cs typeface="Arial" panose="020B0604020202020204" pitchFamily="34" charset="0"/>
              </a:rPr>
              <a:t>Key eligibility criteria</a:t>
            </a:r>
          </a:p>
          <a:p>
            <a:pPr marL="174625" marR="0" lvl="0" indent="-174625" algn="l" defTabSz="457200" rtl="0" eaLnBrk="1" fontAlgn="auto" latinLnBrk="0" hangingPunct="1">
              <a:lnSpc>
                <a:spcPct val="100000"/>
              </a:lnSpc>
              <a:spcBef>
                <a:spcPts val="0"/>
              </a:spcBef>
              <a:spcAft>
                <a:spcPts val="0"/>
              </a:spcAft>
              <a:buClr>
                <a:schemeClr val="accent1"/>
              </a:buClr>
              <a:buSzTx/>
              <a:buFont typeface="Arial"/>
              <a:buChar char="•"/>
              <a:tabLst/>
              <a:defRPr/>
            </a:pPr>
            <a:r>
              <a:rPr kumimoji="0" lang="en-GB" sz="1300" b="0" i="0" u="none" strike="noStrike" kern="1200" cap="none" spc="0" normalizeH="0" baseline="0" dirty="0">
                <a:ln>
                  <a:noFill/>
                </a:ln>
                <a:solidFill>
                  <a:srgbClr val="000000"/>
                </a:solidFill>
                <a:effectLst/>
                <a:uLnTx/>
                <a:uFillTx/>
                <a:latin typeface="Arial" panose="020B0604020202020204" pitchFamily="34" charset="0"/>
                <a:ea typeface="ＭＳ Ｐゴシック" charset="-128"/>
                <a:cs typeface="Arial" panose="020B0604020202020204" pitchFamily="34" charset="0"/>
              </a:rPr>
              <a:t>First-line mCRPC</a:t>
            </a:r>
          </a:p>
          <a:p>
            <a:pPr marL="446088" marR="0" lvl="1" indent="-176213" algn="l" defTabSz="457200" rtl="0" eaLnBrk="1" fontAlgn="auto" latinLnBrk="0" hangingPunct="1">
              <a:lnSpc>
                <a:spcPct val="100000"/>
              </a:lnSpc>
              <a:spcBef>
                <a:spcPts val="0"/>
              </a:spcBef>
              <a:spcAft>
                <a:spcPts val="0"/>
              </a:spcAft>
              <a:buClr>
                <a:schemeClr val="accent1"/>
              </a:buClr>
              <a:buSzTx/>
              <a:buFont typeface="System Font Regular"/>
              <a:buChar char="–"/>
              <a:tabLst/>
              <a:defRPr/>
            </a:pPr>
            <a:r>
              <a:rPr kumimoji="0" lang="en-GB" sz="1300" b="0" i="0" u="none" strike="noStrike" kern="1200" cap="none" spc="0" normalizeH="0" baseline="0" dirty="0">
                <a:ln>
                  <a:noFill/>
                </a:ln>
                <a:solidFill>
                  <a:srgbClr val="000000"/>
                </a:solidFill>
                <a:effectLst/>
                <a:uLnTx/>
                <a:uFillTx/>
                <a:latin typeface="Arial" panose="020B0604020202020204" pitchFamily="34" charset="0"/>
                <a:ea typeface="ＭＳ Ｐゴシック" charset="-128"/>
                <a:cs typeface="Arial" panose="020B0604020202020204" pitchFamily="34" charset="0"/>
              </a:rPr>
              <a:t>Docetaxel allowed at mCSPC stage</a:t>
            </a:r>
          </a:p>
          <a:p>
            <a:pPr marL="446088" marR="0" lvl="1" indent="-176213" algn="l" defTabSz="457200" rtl="0" eaLnBrk="1" fontAlgn="auto" latinLnBrk="0" hangingPunct="1">
              <a:lnSpc>
                <a:spcPct val="100000"/>
              </a:lnSpc>
              <a:spcBef>
                <a:spcPts val="0"/>
              </a:spcBef>
              <a:spcAft>
                <a:spcPts val="0"/>
              </a:spcAft>
              <a:buClr>
                <a:schemeClr val="accent1"/>
              </a:buClr>
              <a:buSzTx/>
              <a:buFont typeface="System Font Regular"/>
              <a:buChar char="–"/>
              <a:tabLst/>
              <a:defRPr/>
            </a:pPr>
            <a:r>
              <a:rPr kumimoji="0" lang="en-GB" sz="1300" b="0" i="0" u="none" strike="noStrike" kern="1200" cap="none" spc="0" normalizeH="0" baseline="0" dirty="0">
                <a:ln>
                  <a:noFill/>
                </a:ln>
                <a:solidFill>
                  <a:srgbClr val="000000"/>
                </a:solidFill>
                <a:effectLst/>
                <a:uLnTx/>
                <a:uFillTx/>
                <a:latin typeface="Arial" panose="020B0604020202020204" pitchFamily="34" charset="0"/>
                <a:ea typeface="ＭＳ Ｐゴシック" charset="-128"/>
                <a:cs typeface="Arial" panose="020B0604020202020204" pitchFamily="34" charset="0"/>
              </a:rPr>
              <a:t>No prior abiraterone</a:t>
            </a:r>
          </a:p>
          <a:p>
            <a:pPr marL="446088" marR="0" lvl="1" indent="-176213" algn="l" defTabSz="457200" rtl="0" eaLnBrk="1" fontAlgn="auto" latinLnBrk="0" hangingPunct="1">
              <a:lnSpc>
                <a:spcPct val="100000"/>
              </a:lnSpc>
              <a:spcBef>
                <a:spcPts val="0"/>
              </a:spcBef>
              <a:spcAft>
                <a:spcPts val="0"/>
              </a:spcAft>
              <a:buClr>
                <a:schemeClr val="accent1"/>
              </a:buClr>
              <a:buSzTx/>
              <a:buFont typeface="System Font Regular"/>
              <a:buChar char="–"/>
              <a:tabLst/>
              <a:defRPr/>
            </a:pPr>
            <a:r>
              <a:rPr kumimoji="0" lang="en-GB" sz="1300" b="0" i="0" u="none" strike="noStrike" kern="1200" cap="none" spc="0" normalizeH="0" baseline="0" dirty="0">
                <a:ln>
                  <a:noFill/>
                </a:ln>
                <a:solidFill>
                  <a:srgbClr val="000000"/>
                </a:solidFill>
                <a:effectLst/>
                <a:uLnTx/>
                <a:uFillTx/>
                <a:latin typeface="Arial" panose="020B0604020202020204" pitchFamily="34" charset="0"/>
                <a:ea typeface="ＭＳ Ｐゴシック" charset="-128"/>
                <a:cs typeface="Arial" panose="020B0604020202020204" pitchFamily="34" charset="0"/>
              </a:rPr>
              <a:t>Other NHAs allowed if stopped </a:t>
            </a:r>
            <a:br>
              <a:rPr kumimoji="0" lang="en-GB" sz="1300" b="0" i="0" u="none" strike="noStrike" kern="1200" cap="none" spc="0" normalizeH="0" baseline="0" dirty="0">
                <a:ln>
                  <a:noFill/>
                </a:ln>
                <a:solidFill>
                  <a:srgbClr val="000000"/>
                </a:solidFill>
                <a:effectLst/>
                <a:uLnTx/>
                <a:uFillTx/>
                <a:latin typeface="Arial" panose="020B0604020202020204" pitchFamily="34" charset="0"/>
                <a:ea typeface="ＭＳ Ｐゴシック" charset="-128"/>
                <a:cs typeface="Arial" panose="020B0604020202020204" pitchFamily="34" charset="0"/>
              </a:rPr>
            </a:br>
            <a:r>
              <a:rPr kumimoji="0" lang="en-GB" sz="1300" b="0" i="0" u="none" strike="noStrike" kern="1200" cap="none" spc="0" normalizeH="0" baseline="0" dirty="0">
                <a:ln>
                  <a:noFill/>
                </a:ln>
                <a:solidFill>
                  <a:srgbClr val="000000"/>
                </a:solidFill>
                <a:effectLst/>
                <a:uLnTx/>
                <a:uFillTx/>
                <a:latin typeface="Arial" panose="020B0604020202020204" pitchFamily="34" charset="0"/>
                <a:ea typeface="ＭＳ Ｐゴシック" charset="-128"/>
                <a:cs typeface="Arial" panose="020B0604020202020204" pitchFamily="34" charset="0"/>
              </a:rPr>
              <a:t>≥12 months prior to enrolment</a:t>
            </a:r>
          </a:p>
          <a:p>
            <a:pPr marL="446088" marR="0" lvl="1" indent="-176213" algn="l" defTabSz="457200" rtl="0" eaLnBrk="1" fontAlgn="auto" latinLnBrk="0" hangingPunct="1">
              <a:lnSpc>
                <a:spcPct val="100000"/>
              </a:lnSpc>
              <a:spcBef>
                <a:spcPts val="0"/>
              </a:spcBef>
              <a:spcAft>
                <a:spcPts val="0"/>
              </a:spcAft>
              <a:buClr>
                <a:schemeClr val="accent1"/>
              </a:buClr>
              <a:buSzTx/>
              <a:buFont typeface="System Font Regular"/>
              <a:buChar char="–"/>
              <a:tabLst/>
              <a:defRPr/>
            </a:pPr>
            <a:r>
              <a:rPr kumimoji="0" lang="en-GB" sz="1300" b="0" i="0" u="none" strike="noStrike" kern="1200" cap="none" spc="0" normalizeH="0" baseline="0" dirty="0">
                <a:ln>
                  <a:noFill/>
                </a:ln>
                <a:solidFill>
                  <a:srgbClr val="000000"/>
                </a:solidFill>
                <a:effectLst/>
                <a:uLnTx/>
                <a:uFillTx/>
                <a:latin typeface="Arial" panose="020B0604020202020204" pitchFamily="34" charset="0"/>
                <a:ea typeface="ＭＳ Ｐゴシック" charset="-128"/>
                <a:cs typeface="Arial" panose="020B0604020202020204" pitchFamily="34" charset="0"/>
              </a:rPr>
              <a:t>Ongoing ADT</a:t>
            </a:r>
          </a:p>
          <a:p>
            <a:pPr marL="446088" marR="0" lvl="1" indent="-176213" algn="l" defTabSz="457200" rtl="0" eaLnBrk="1" fontAlgn="auto" latinLnBrk="0" hangingPunct="1">
              <a:lnSpc>
                <a:spcPct val="100000"/>
              </a:lnSpc>
              <a:spcBef>
                <a:spcPts val="0"/>
              </a:spcBef>
              <a:spcAft>
                <a:spcPts val="0"/>
              </a:spcAft>
              <a:buClr>
                <a:schemeClr val="accent1"/>
              </a:buClr>
              <a:buSzTx/>
              <a:buFont typeface="System Font Regular"/>
              <a:buChar char="–"/>
              <a:tabLst/>
              <a:defRPr/>
            </a:pPr>
            <a:r>
              <a:rPr kumimoji="0" lang="en-GB" sz="1300" b="0" i="0" u="none" strike="noStrike" kern="1200" cap="none" spc="0" normalizeH="0" baseline="0" dirty="0">
                <a:ln>
                  <a:noFill/>
                </a:ln>
                <a:solidFill>
                  <a:srgbClr val="000000"/>
                </a:solidFill>
                <a:effectLst/>
                <a:uLnTx/>
                <a:uFillTx/>
                <a:latin typeface="Arial" panose="020B0604020202020204" pitchFamily="34" charset="0"/>
                <a:ea typeface="ＭＳ Ｐゴシック" charset="-128"/>
                <a:cs typeface="Arial" panose="020B0604020202020204" pitchFamily="34" charset="0"/>
              </a:rPr>
              <a:t>ECOG PS 0 or 1</a:t>
            </a:r>
          </a:p>
          <a:p>
            <a:pPr marL="9525" marR="0" lvl="0" indent="0" algn="l" defTabSz="457200" rtl="0" eaLnBrk="1" fontAlgn="auto" latinLnBrk="0" hangingPunct="1">
              <a:lnSpc>
                <a:spcPct val="100000"/>
              </a:lnSpc>
              <a:spcBef>
                <a:spcPts val="1200"/>
              </a:spcBef>
              <a:spcAft>
                <a:spcPts val="0"/>
              </a:spcAft>
              <a:buClr>
                <a:srgbClr val="03C74F"/>
              </a:buClr>
              <a:buSzTx/>
              <a:buFontTx/>
              <a:buNone/>
              <a:tabLst/>
              <a:defRPr/>
            </a:pPr>
            <a:r>
              <a:rPr kumimoji="0" lang="en-GB" sz="1300" b="1" i="0" u="none" strike="noStrike" kern="1200" cap="none" spc="0" normalizeH="0" baseline="0" dirty="0">
                <a:ln>
                  <a:noFill/>
                </a:ln>
                <a:solidFill>
                  <a:schemeClr val="accent1"/>
                </a:solidFill>
                <a:effectLst/>
                <a:uLnTx/>
                <a:uFillTx/>
                <a:latin typeface="Arial" panose="020B0604020202020204" pitchFamily="34" charset="0"/>
                <a:ea typeface="ＭＳ Ｐゴシック" charset="-128"/>
                <a:cs typeface="Arial" panose="020B0604020202020204" pitchFamily="34" charset="0"/>
              </a:rPr>
              <a:t>Stratification Factors</a:t>
            </a:r>
          </a:p>
          <a:p>
            <a:pPr marL="295275" marR="0" lvl="0" indent="-285750" algn="l" defTabSz="457200" rtl="0" eaLnBrk="1" fontAlgn="auto" latinLnBrk="0" hangingPunct="1">
              <a:lnSpc>
                <a:spcPct val="100000"/>
              </a:lnSpc>
              <a:spcBef>
                <a:spcPts val="0"/>
              </a:spcBef>
              <a:spcAft>
                <a:spcPts val="0"/>
              </a:spcAft>
              <a:buClr>
                <a:schemeClr val="accent1"/>
              </a:buClr>
              <a:buSzTx/>
              <a:buFont typeface="Arial" panose="020B0604020202020204" pitchFamily="34" charset="0"/>
              <a:buChar char="•"/>
              <a:tabLst/>
              <a:defRPr/>
            </a:pPr>
            <a:r>
              <a:rPr kumimoji="0" lang="en-GB" sz="1300" b="0" i="0" u="none" strike="noStrike" kern="1200" cap="none" spc="0" normalizeH="0" baseline="0" dirty="0">
                <a:ln>
                  <a:noFill/>
                </a:ln>
                <a:solidFill>
                  <a:srgbClr val="000000"/>
                </a:solidFill>
                <a:effectLst/>
                <a:uLnTx/>
                <a:uFillTx/>
                <a:latin typeface="Arial" panose="020B0604020202020204" pitchFamily="34" charset="0"/>
                <a:ea typeface="ＭＳ Ｐゴシック" charset="-128"/>
                <a:cs typeface="Arial" panose="020B0604020202020204" pitchFamily="34" charset="0"/>
              </a:rPr>
              <a:t>Site of distant metastases: bone only vs visceral vs other</a:t>
            </a:r>
          </a:p>
          <a:p>
            <a:pPr marL="295275" marR="0" lvl="0" indent="-285750" algn="l" defTabSz="457200" rtl="0" eaLnBrk="1" fontAlgn="auto" latinLnBrk="0" hangingPunct="1">
              <a:lnSpc>
                <a:spcPct val="100000"/>
              </a:lnSpc>
              <a:spcBef>
                <a:spcPts val="0"/>
              </a:spcBef>
              <a:spcAft>
                <a:spcPts val="0"/>
              </a:spcAft>
              <a:buClr>
                <a:schemeClr val="accent1"/>
              </a:buClr>
              <a:buSzTx/>
              <a:buFont typeface="Arial" panose="020B0604020202020204" pitchFamily="34" charset="0"/>
              <a:buChar char="•"/>
              <a:tabLst/>
              <a:defRPr/>
            </a:pPr>
            <a:r>
              <a:rPr kumimoji="0" lang="en-GB" sz="1300" b="0" i="0" u="none" strike="noStrike" kern="1200" cap="none" spc="0" normalizeH="0" baseline="0" dirty="0">
                <a:ln>
                  <a:noFill/>
                </a:ln>
                <a:solidFill>
                  <a:srgbClr val="000000"/>
                </a:solidFill>
                <a:effectLst/>
                <a:uLnTx/>
                <a:uFillTx/>
                <a:latin typeface="Arial" panose="020B0604020202020204" pitchFamily="34" charset="0"/>
                <a:ea typeface="ＭＳ Ｐゴシック" charset="-128"/>
                <a:cs typeface="Arial" panose="020B0604020202020204" pitchFamily="34" charset="0"/>
              </a:rPr>
              <a:t>Prior taxane at mCSPC: yes vs no</a:t>
            </a:r>
          </a:p>
        </p:txBody>
      </p:sp>
      <p:sp>
        <p:nvSpPr>
          <p:cNvPr id="47" name="Rounded Rectangle 12">
            <a:extLst>
              <a:ext uri="{FF2B5EF4-FFF2-40B4-BE49-F238E27FC236}">
                <a16:creationId xmlns:a16="http://schemas.microsoft.com/office/drawing/2014/main" id="{969D5446-0AFE-A642-95BC-6074EFDCBD8D}"/>
              </a:ext>
            </a:extLst>
          </p:cNvPr>
          <p:cNvSpPr/>
          <p:nvPr/>
        </p:nvSpPr>
        <p:spPr>
          <a:xfrm>
            <a:off x="6088095" y="3092565"/>
            <a:ext cx="2217028" cy="1145628"/>
          </a:xfrm>
          <a:prstGeom prst="roundRect">
            <a:avLst>
              <a:gd name="adj" fmla="val 12540"/>
            </a:avLst>
          </a:prstGeom>
          <a:solidFill>
            <a:schemeClr val="accent1"/>
          </a:solidFill>
          <a:ln w="28575">
            <a:noFill/>
          </a:ln>
          <a:effectLst/>
          <a:scene3d>
            <a:camera prst="orthographicFront"/>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lIns="0" tIns="45718" rIns="0" bIns="45718" anchor="ctr"/>
          <a:lstStyle/>
          <a:p>
            <a:pPr marL="0" marR="0" lvl="0" indent="0" algn="ctr" defTabSz="457200" rtl="0" eaLnBrk="1" fontAlgn="base" latinLnBrk="0" hangingPunct="1">
              <a:lnSpc>
                <a:spcPct val="100000"/>
              </a:lnSpc>
              <a:spcBef>
                <a:spcPts val="600"/>
              </a:spcBef>
              <a:spcAft>
                <a:spcPct val="0"/>
              </a:spcAft>
              <a:buClrTx/>
              <a:buSzTx/>
              <a:buFontTx/>
              <a:buNone/>
              <a:tabLst/>
              <a:defRPr/>
            </a:pPr>
            <a:r>
              <a:rPr kumimoji="0" lang="en-GB" sz="1300" b="1" i="0" u="none" strike="noStrike" kern="1200" cap="none" spc="0" normalizeH="0" baseline="0" dirty="0">
                <a:ln>
                  <a:noFill/>
                </a:ln>
                <a:solidFill>
                  <a:srgbClr val="FFFFFF"/>
                </a:solidFill>
                <a:effectLst/>
                <a:uLnTx/>
                <a:uFillTx/>
                <a:latin typeface="Arial" panose="020B0604020202020204" pitchFamily="34" charset="0"/>
                <a:ea typeface="+mn-ea"/>
                <a:cs typeface="Arial" panose="020B0604020202020204" pitchFamily="34" charset="0"/>
              </a:rPr>
              <a:t>Placebo +</a:t>
            </a:r>
            <a:br>
              <a:rPr kumimoji="0" lang="en-GB" sz="1300" b="1" i="0" u="none" strike="noStrike" kern="1200" cap="none" spc="0" normalizeH="0" baseline="0" dirty="0">
                <a:ln>
                  <a:noFill/>
                </a:ln>
                <a:solidFill>
                  <a:srgbClr val="FFFFFF"/>
                </a:solidFill>
                <a:effectLst/>
                <a:uLnTx/>
                <a:uFillTx/>
                <a:latin typeface="Arial" panose="020B0604020202020204" pitchFamily="34" charset="0"/>
                <a:ea typeface="+mn-ea"/>
                <a:cs typeface="Arial" panose="020B0604020202020204" pitchFamily="34" charset="0"/>
              </a:rPr>
            </a:br>
            <a:r>
              <a:rPr kumimoji="0" lang="en-GB" sz="1300" b="1" i="0" u="none" strike="noStrike" kern="1200" cap="none" spc="0" normalizeH="0" baseline="0" dirty="0">
                <a:ln>
                  <a:noFill/>
                </a:ln>
                <a:solidFill>
                  <a:srgbClr val="FFFFFF"/>
                </a:solidFill>
                <a:effectLst/>
                <a:uLnTx/>
                <a:uFillTx/>
                <a:latin typeface="Arial" panose="020B0604020202020204" pitchFamily="34" charset="0"/>
                <a:ea typeface="+mn-ea"/>
                <a:cs typeface="Arial" panose="020B0604020202020204" pitchFamily="34" charset="0"/>
              </a:rPr>
              <a:t>abiraterone 1,000 mg </a:t>
            </a:r>
            <a:r>
              <a:rPr kumimoji="0" lang="en-GB" sz="1300" b="1" i="0" u="none" strike="noStrike" kern="1200" cap="none" spc="0" normalizeH="0" baseline="0" dirty="0" err="1">
                <a:ln>
                  <a:noFill/>
                </a:ln>
                <a:solidFill>
                  <a:srgbClr val="FFFFFF"/>
                </a:solidFill>
                <a:effectLst/>
                <a:uLnTx/>
                <a:uFillTx/>
                <a:latin typeface="Arial" panose="020B0604020202020204" pitchFamily="34" charset="0"/>
                <a:ea typeface="+mn-ea"/>
                <a:cs typeface="Arial" panose="020B0604020202020204" pitchFamily="34" charset="0"/>
              </a:rPr>
              <a:t>QD</a:t>
            </a:r>
            <a:r>
              <a:rPr kumimoji="0" lang="en-GB" sz="1300" b="1" i="0" u="none" strike="noStrike" kern="1200" cap="none" spc="0" normalizeH="0" baseline="30000" dirty="0" err="1">
                <a:ln>
                  <a:noFill/>
                </a:ln>
                <a:solidFill>
                  <a:srgbClr val="FFFFFF"/>
                </a:solidFill>
                <a:effectLst/>
                <a:uLnTx/>
                <a:uFillTx/>
                <a:latin typeface="Arial" panose="020B0604020202020204" pitchFamily="34" charset="0"/>
                <a:ea typeface="+mn-ea"/>
                <a:cs typeface="Arial" panose="020B0604020202020204" pitchFamily="34" charset="0"/>
              </a:rPr>
              <a:t>a</a:t>
            </a:r>
            <a:br>
              <a:rPr kumimoji="0" lang="en-GB" sz="1300" b="1" i="0" u="none" strike="noStrike" kern="1200" cap="none" spc="0" normalizeH="0" baseline="0" dirty="0">
                <a:ln>
                  <a:noFill/>
                </a:ln>
                <a:solidFill>
                  <a:srgbClr val="FFFFFF"/>
                </a:solidFill>
                <a:effectLst/>
                <a:uLnTx/>
                <a:uFillTx/>
                <a:latin typeface="Arial" panose="020B0604020202020204" pitchFamily="34" charset="0"/>
                <a:ea typeface="+mn-ea"/>
                <a:cs typeface="Arial" panose="020B0604020202020204" pitchFamily="34" charset="0"/>
              </a:rPr>
            </a:br>
            <a:r>
              <a:rPr kumimoji="0" lang="en-GB" sz="1300" b="1" i="0" u="none" strike="noStrike" kern="1200" cap="none" spc="0" normalizeH="0" baseline="0" dirty="0">
                <a:ln>
                  <a:noFill/>
                </a:ln>
                <a:solidFill>
                  <a:srgbClr val="FFFFFF"/>
                </a:solidFill>
                <a:effectLst/>
                <a:uLnTx/>
                <a:uFillTx/>
                <a:latin typeface="Arial" panose="020B0604020202020204" pitchFamily="34" charset="0"/>
                <a:ea typeface="+mn-ea"/>
                <a:cs typeface="Arial" panose="020B0604020202020204" pitchFamily="34" charset="0"/>
              </a:rPr>
              <a:t>(n=397)</a:t>
            </a:r>
          </a:p>
          <a:p>
            <a:pPr marL="0" marR="0" lvl="0" indent="0" algn="ctr" defTabSz="457200" rtl="0" eaLnBrk="1" fontAlgn="base" latinLnBrk="0" hangingPunct="1">
              <a:lnSpc>
                <a:spcPct val="100000"/>
              </a:lnSpc>
              <a:spcBef>
                <a:spcPts val="600"/>
              </a:spcBef>
              <a:spcAft>
                <a:spcPct val="0"/>
              </a:spcAft>
              <a:buClrTx/>
              <a:buSzTx/>
              <a:buFontTx/>
              <a:buNone/>
              <a:tabLst/>
              <a:defRPr/>
            </a:pPr>
            <a:r>
              <a:rPr kumimoji="0" lang="en-GB" sz="900" b="1" i="1" u="none" strike="noStrike" kern="1200" cap="none" spc="0" normalizeH="0" baseline="0" dirty="0">
                <a:ln>
                  <a:noFill/>
                </a:ln>
                <a:solidFill>
                  <a:srgbClr val="FFFFFF"/>
                </a:solidFill>
                <a:effectLst/>
                <a:uLnTx/>
                <a:uFillTx/>
                <a:latin typeface="Arial" panose="020B0604020202020204" pitchFamily="34" charset="0"/>
                <a:ea typeface="+mn-ea"/>
                <a:cs typeface="Arial" panose="020B0604020202020204" pitchFamily="34" charset="0"/>
              </a:rPr>
              <a:t>Full dose of abiraterone </a:t>
            </a:r>
          </a:p>
          <a:p>
            <a:pPr marL="0" marR="0" lvl="0" indent="0" algn="ctr" defTabSz="457200" rtl="0" eaLnBrk="1" fontAlgn="base" latinLnBrk="0" hangingPunct="1">
              <a:lnSpc>
                <a:spcPct val="90000"/>
              </a:lnSpc>
              <a:spcBef>
                <a:spcPct val="0"/>
              </a:spcBef>
              <a:spcAft>
                <a:spcPct val="0"/>
              </a:spcAft>
              <a:buClrTx/>
              <a:buSzTx/>
              <a:buFontTx/>
              <a:buNone/>
              <a:tabLst/>
              <a:defRPr/>
            </a:pPr>
            <a:r>
              <a:rPr kumimoji="0" lang="en-GB" sz="900" b="1" i="1" u="none" strike="noStrike" kern="1200" cap="none" spc="0" normalizeH="0" baseline="0" dirty="0">
                <a:ln>
                  <a:noFill/>
                </a:ln>
                <a:solidFill>
                  <a:srgbClr val="FFFFFF"/>
                </a:solidFill>
                <a:effectLst/>
                <a:uLnTx/>
                <a:uFillTx/>
                <a:latin typeface="Arial" panose="020B0604020202020204" pitchFamily="34" charset="0"/>
                <a:ea typeface="+mn-ea"/>
                <a:cs typeface="Arial" panose="020B0604020202020204" pitchFamily="34" charset="0"/>
              </a:rPr>
              <a:t>used</a:t>
            </a:r>
          </a:p>
        </p:txBody>
      </p:sp>
      <p:sp>
        <p:nvSpPr>
          <p:cNvPr id="48" name="Rounded Rectangle 12">
            <a:extLst>
              <a:ext uri="{FF2B5EF4-FFF2-40B4-BE49-F238E27FC236}">
                <a16:creationId xmlns:a16="http://schemas.microsoft.com/office/drawing/2014/main" id="{21A2F784-B0C1-8A47-B842-D39320ACFDDB}"/>
              </a:ext>
            </a:extLst>
          </p:cNvPr>
          <p:cNvSpPr/>
          <p:nvPr/>
        </p:nvSpPr>
        <p:spPr>
          <a:xfrm>
            <a:off x="4255557" y="2658642"/>
            <a:ext cx="1397473" cy="582929"/>
          </a:xfrm>
          <a:prstGeom prst="roundRect">
            <a:avLst>
              <a:gd name="adj" fmla="val 19752"/>
            </a:avLst>
          </a:prstGeom>
          <a:solidFill>
            <a:schemeClr val="accent6"/>
          </a:solidFill>
          <a:ln w="28575">
            <a:noFill/>
          </a:ln>
          <a:effectLst/>
          <a:scene3d>
            <a:camera prst="orthographicFront"/>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lIns="0" tIns="45718" rIns="0" bIns="45718" anchor="ctr"/>
          <a:lstStyle/>
          <a:p>
            <a:pPr marL="0" marR="0" lvl="0" indent="0" algn="ctr" defTabSz="457200" rtl="0" eaLnBrk="1" fontAlgn="base" latinLnBrk="0" hangingPunct="1">
              <a:lnSpc>
                <a:spcPct val="90000"/>
              </a:lnSpc>
              <a:spcBef>
                <a:spcPct val="0"/>
              </a:spcBef>
              <a:spcAft>
                <a:spcPct val="0"/>
              </a:spcAft>
              <a:buClrTx/>
              <a:buSzTx/>
              <a:buFontTx/>
              <a:buNone/>
              <a:tabLst/>
              <a:defRPr/>
            </a:pPr>
            <a:r>
              <a:rPr kumimoji="0" lang="en-GB" sz="1300" b="1" i="0" u="none" strike="noStrike" kern="1200" cap="none" spc="0" normalizeH="0" baseline="0" dirty="0">
                <a:ln>
                  <a:noFill/>
                </a:ln>
                <a:solidFill>
                  <a:srgbClr val="FFFFFF"/>
                </a:solidFill>
                <a:effectLst/>
                <a:uLnTx/>
                <a:uFillTx/>
                <a:latin typeface="Arial" panose="020B0604020202020204" pitchFamily="34" charset="0"/>
                <a:ea typeface="+mn-ea"/>
                <a:cs typeface="Arial" panose="020B0604020202020204" pitchFamily="34" charset="0"/>
              </a:rPr>
              <a:t>Randomise </a:t>
            </a:r>
          </a:p>
          <a:p>
            <a:pPr marL="0" marR="0" lvl="0" indent="0" algn="ctr" defTabSz="457200" rtl="0" eaLnBrk="1" fontAlgn="base" latinLnBrk="0" hangingPunct="1">
              <a:lnSpc>
                <a:spcPct val="90000"/>
              </a:lnSpc>
              <a:spcBef>
                <a:spcPct val="0"/>
              </a:spcBef>
              <a:spcAft>
                <a:spcPct val="0"/>
              </a:spcAft>
              <a:buClrTx/>
              <a:buSzTx/>
              <a:buFontTx/>
              <a:buNone/>
              <a:tabLst/>
              <a:defRPr/>
            </a:pPr>
            <a:r>
              <a:rPr kumimoji="0" lang="en-GB" sz="1300" b="1" i="0" u="none" strike="noStrike" kern="1200" cap="none" spc="0" normalizeH="0" baseline="0" dirty="0">
                <a:ln>
                  <a:noFill/>
                </a:ln>
                <a:solidFill>
                  <a:srgbClr val="FFFFFF"/>
                </a:solidFill>
                <a:effectLst/>
                <a:uLnTx/>
                <a:uFillTx/>
                <a:latin typeface="Arial" panose="020B0604020202020204" pitchFamily="34" charset="0"/>
                <a:ea typeface="+mn-ea"/>
                <a:cs typeface="Arial" panose="020B0604020202020204" pitchFamily="34" charset="0"/>
              </a:rPr>
              <a:t>1:1</a:t>
            </a:r>
            <a:endParaRPr kumimoji="0" lang="en-GB" sz="1300" b="1" i="0" u="none" strike="noStrike" kern="1200" cap="none" spc="0" normalizeH="0" baseline="0" dirty="0">
              <a:ln>
                <a:noFill/>
              </a:ln>
              <a:solidFill>
                <a:srgbClr val="FF0000"/>
              </a:solidFill>
              <a:effectLst/>
              <a:uLnTx/>
              <a:uFillTx/>
              <a:latin typeface="Arial" panose="020B0604020202020204" pitchFamily="34" charset="0"/>
              <a:ea typeface="+mn-ea"/>
              <a:cs typeface="Arial" panose="020B0604020202020204" pitchFamily="34" charset="0"/>
            </a:endParaRPr>
          </a:p>
        </p:txBody>
      </p:sp>
      <p:grpSp>
        <p:nvGrpSpPr>
          <p:cNvPr id="69" name="Group 68">
            <a:extLst>
              <a:ext uri="{FF2B5EF4-FFF2-40B4-BE49-F238E27FC236}">
                <a16:creationId xmlns:a16="http://schemas.microsoft.com/office/drawing/2014/main" id="{F5A4CB8D-7976-1440-A843-D6F9A23F2D54}"/>
              </a:ext>
            </a:extLst>
          </p:cNvPr>
          <p:cNvGrpSpPr/>
          <p:nvPr/>
        </p:nvGrpSpPr>
        <p:grpSpPr>
          <a:xfrm>
            <a:off x="5656099" y="2368506"/>
            <a:ext cx="394917" cy="1145628"/>
            <a:chOff x="1979736" y="1832217"/>
            <a:chExt cx="394917" cy="1645701"/>
          </a:xfrm>
        </p:grpSpPr>
        <p:sp>
          <p:nvSpPr>
            <p:cNvPr id="70" name="Line 5">
              <a:extLst>
                <a:ext uri="{FF2B5EF4-FFF2-40B4-BE49-F238E27FC236}">
                  <a16:creationId xmlns:a16="http://schemas.microsoft.com/office/drawing/2014/main" id="{EBB0FF22-9B71-8A48-9951-83AFEABA4079}"/>
                </a:ext>
              </a:extLst>
            </p:cNvPr>
            <p:cNvSpPr>
              <a:spLocks noChangeShapeType="1"/>
            </p:cNvSpPr>
            <p:nvPr/>
          </p:nvSpPr>
          <p:spPr bwMode="auto">
            <a:xfrm>
              <a:off x="2158653" y="1847999"/>
              <a:ext cx="216000" cy="0"/>
            </a:xfrm>
            <a:prstGeom prst="line">
              <a:avLst/>
            </a:prstGeom>
            <a:noFill/>
            <a:ln w="28575" cmpd="sng">
              <a:solidFill>
                <a:schemeClr val="accent6"/>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1" name="Line 5">
              <a:extLst>
                <a:ext uri="{FF2B5EF4-FFF2-40B4-BE49-F238E27FC236}">
                  <a16:creationId xmlns:a16="http://schemas.microsoft.com/office/drawing/2014/main" id="{36C5A776-90F0-AB45-A85A-3FF570B9CFD1}"/>
                </a:ext>
              </a:extLst>
            </p:cNvPr>
            <p:cNvSpPr>
              <a:spLocks noChangeShapeType="1"/>
            </p:cNvSpPr>
            <p:nvPr/>
          </p:nvSpPr>
          <p:spPr bwMode="auto">
            <a:xfrm>
              <a:off x="2158653" y="3461646"/>
              <a:ext cx="216000" cy="0"/>
            </a:xfrm>
            <a:prstGeom prst="line">
              <a:avLst/>
            </a:prstGeom>
            <a:noFill/>
            <a:ln w="28575" cmpd="sng">
              <a:solidFill>
                <a:schemeClr val="accent6"/>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2" name="Line 5">
              <a:extLst>
                <a:ext uri="{FF2B5EF4-FFF2-40B4-BE49-F238E27FC236}">
                  <a16:creationId xmlns:a16="http://schemas.microsoft.com/office/drawing/2014/main" id="{899CA5D1-8FA6-3D46-AEC5-48B62D981621}"/>
                </a:ext>
              </a:extLst>
            </p:cNvPr>
            <p:cNvSpPr>
              <a:spLocks noChangeShapeType="1"/>
            </p:cNvSpPr>
            <p:nvPr/>
          </p:nvSpPr>
          <p:spPr bwMode="auto">
            <a:xfrm>
              <a:off x="1979736" y="2657679"/>
              <a:ext cx="193014" cy="0"/>
            </a:xfrm>
            <a:prstGeom prst="line">
              <a:avLst/>
            </a:prstGeom>
            <a:noFill/>
            <a:ln w="28575" cmpd="sng">
              <a:solidFill>
                <a:schemeClr val="accent6"/>
              </a:solidFill>
              <a:round/>
              <a:headEnd type="none" w="med" len="med"/>
              <a:tailEnd type="none" w="med" len="me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3" name="Line 5">
              <a:extLst>
                <a:ext uri="{FF2B5EF4-FFF2-40B4-BE49-F238E27FC236}">
                  <a16:creationId xmlns:a16="http://schemas.microsoft.com/office/drawing/2014/main" id="{CA81099F-87C4-A349-B389-4218A8779FAF}"/>
                </a:ext>
              </a:extLst>
            </p:cNvPr>
            <p:cNvSpPr>
              <a:spLocks noChangeShapeType="1"/>
            </p:cNvSpPr>
            <p:nvPr/>
          </p:nvSpPr>
          <p:spPr bwMode="auto">
            <a:xfrm rot="16200000">
              <a:off x="1346670" y="2651839"/>
              <a:ext cx="1645701" cy="6458"/>
            </a:xfrm>
            <a:prstGeom prst="line">
              <a:avLst/>
            </a:prstGeom>
            <a:noFill/>
            <a:ln w="28575" cmpd="sng">
              <a:solidFill>
                <a:schemeClr val="accent6"/>
              </a:solidFill>
              <a:round/>
              <a:headEnd type="none" w="med" len="med"/>
              <a:tailEnd type="none" w="med" len="me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dirty="0">
                <a:ln>
                  <a:noFill/>
                </a:ln>
                <a:solidFill>
                  <a:srgbClr val="000000"/>
                </a:solidFill>
                <a:effectLst/>
                <a:uLnTx/>
                <a:uFillTx/>
                <a:latin typeface="Arial" panose="020B0604020202020204" pitchFamily="34" charset="0"/>
                <a:ea typeface="+mn-ea"/>
                <a:cs typeface="Arial" panose="020B0604020202020204" pitchFamily="34" charset="0"/>
              </a:endParaRPr>
            </a:p>
          </p:txBody>
        </p:sp>
      </p:grpSp>
      <p:sp>
        <p:nvSpPr>
          <p:cNvPr id="80" name="Rounded Rectangle 14">
            <a:extLst>
              <a:ext uri="{FF2B5EF4-FFF2-40B4-BE49-F238E27FC236}">
                <a16:creationId xmlns:a16="http://schemas.microsoft.com/office/drawing/2014/main" id="{7CF57B2F-9286-3648-B1DB-29277D70ABC3}"/>
              </a:ext>
            </a:extLst>
          </p:cNvPr>
          <p:cNvSpPr/>
          <p:nvPr/>
        </p:nvSpPr>
        <p:spPr>
          <a:xfrm>
            <a:off x="8664302" y="1484784"/>
            <a:ext cx="2914923" cy="2906684"/>
          </a:xfrm>
          <a:prstGeom prst="roundRect">
            <a:avLst>
              <a:gd name="adj" fmla="val 9253"/>
            </a:avLst>
          </a:prstGeom>
          <a:solidFill>
            <a:schemeClr val="accent6"/>
          </a:solidFill>
          <a:ln>
            <a:noFill/>
          </a:ln>
          <a:effectLst/>
          <a:scene3d>
            <a:camera prst="orthographicFront"/>
            <a:lightRig rig="threePt" dir="t"/>
          </a:scene3d>
          <a:sp3d prstMaterial="metal"/>
        </p:spPr>
        <p:style>
          <a:lnRef idx="2">
            <a:schemeClr val="accent1">
              <a:shade val="50000"/>
            </a:schemeClr>
          </a:lnRef>
          <a:fillRef idx="1">
            <a:schemeClr val="accent1"/>
          </a:fillRef>
          <a:effectRef idx="0">
            <a:schemeClr val="accent1"/>
          </a:effectRef>
          <a:fontRef idx="minor">
            <a:schemeClr val="lt1"/>
          </a:fontRef>
        </p:style>
        <p:txBody>
          <a:bodyPr lIns="72000" tIns="45718" rIns="72000" bIns="45718" anchor="ctr"/>
          <a:lstStyle/>
          <a:p>
            <a:pPr marL="0" marR="0" lvl="0" indent="0" algn="l" defTabSz="457200" rtl="0" eaLnBrk="1" fontAlgn="auto" latinLnBrk="0" hangingPunct="1">
              <a:lnSpc>
                <a:spcPct val="100000"/>
              </a:lnSpc>
              <a:spcBef>
                <a:spcPts val="0"/>
              </a:spcBef>
              <a:spcAft>
                <a:spcPts val="0"/>
              </a:spcAft>
              <a:buClr>
                <a:srgbClr val="03C74F"/>
              </a:buClr>
              <a:buSzTx/>
              <a:buFontTx/>
              <a:buNone/>
              <a:tabLst/>
              <a:defRPr/>
            </a:pPr>
            <a:r>
              <a:rPr kumimoji="0" lang="en-GB" sz="1300" b="1" i="0" u="none" strike="noStrike" kern="1200" cap="none" spc="0" normalizeH="0" baseline="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Primary endpoint:</a:t>
            </a:r>
          </a:p>
          <a:p>
            <a:pPr marL="174625" marR="0" lvl="0" indent="-174625" algn="l" defTabSz="457200" rtl="0" eaLnBrk="1" fontAlgn="auto" latinLnBrk="0" hangingPunct="1">
              <a:lnSpc>
                <a:spcPct val="100000"/>
              </a:lnSpc>
              <a:spcBef>
                <a:spcPts val="0"/>
              </a:spcBef>
              <a:spcAft>
                <a:spcPts val="0"/>
              </a:spcAft>
              <a:buClr>
                <a:srgbClr val="FFFFFF"/>
              </a:buClr>
              <a:buSzTx/>
              <a:buFont typeface="Arial"/>
              <a:buChar char="•"/>
              <a:tabLst/>
              <a:defRPr/>
            </a:pPr>
            <a:r>
              <a:rPr kumimoji="0" lang="en-GB" sz="1300" b="0" i="0" u="none" strike="noStrike" kern="1200" cap="none" spc="0" normalizeH="0" baseline="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rPFS by investigator assessment </a:t>
            </a:r>
            <a:r>
              <a:rPr kumimoji="0" lang="en-GB" sz="1300" b="0" i="0" u="none" strike="noStrike" kern="1200" cap="none" spc="0" normalizeH="0" baseline="0" dirty="0">
                <a:ln>
                  <a:noFill/>
                </a:ln>
                <a:solidFill>
                  <a:schemeClr val="bg1"/>
                </a:solidFill>
                <a:effectLst/>
                <a:uLnTx/>
                <a:uFillTx/>
                <a:latin typeface="Arial" panose="020B0604020202020204" pitchFamily="34" charset="0"/>
                <a:ea typeface="ＭＳ Ｐゴシック" charset="-128"/>
                <a:cs typeface="Arial" panose="020B0604020202020204" pitchFamily="34" charset="0"/>
              </a:rPr>
              <a:t>(sensitivity analysis by BICR)</a:t>
            </a:r>
            <a:br>
              <a:rPr kumimoji="0" lang="en-GB" sz="1300" b="0" i="0" u="none" strike="noStrike" kern="1200" cap="none" spc="0" normalizeH="0" baseline="0" dirty="0">
                <a:ln>
                  <a:noFill/>
                </a:ln>
                <a:solidFill>
                  <a:schemeClr val="bg1"/>
                </a:solidFill>
                <a:effectLst/>
                <a:uLnTx/>
                <a:uFillTx/>
                <a:latin typeface="Arial" panose="020B0604020202020204" pitchFamily="34" charset="0"/>
                <a:ea typeface="ＭＳ Ｐゴシック" charset="-128"/>
                <a:cs typeface="Arial" panose="020B0604020202020204" pitchFamily="34" charset="0"/>
              </a:rPr>
            </a:br>
            <a:endParaRPr kumimoji="0" lang="en-GB" sz="1300" b="0" i="0" u="none" strike="noStrike" kern="1200" cap="none" spc="0" normalizeH="0" baseline="0" dirty="0">
              <a:ln>
                <a:noFill/>
              </a:ln>
              <a:solidFill>
                <a:schemeClr val="bg1"/>
              </a:solidFill>
              <a:effectLst/>
              <a:uLnTx/>
              <a:uFillTx/>
              <a:latin typeface="Arial" panose="020B0604020202020204" pitchFamily="34" charset="0"/>
              <a:ea typeface="ＭＳ Ｐゴシック" charset="-128"/>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
                <a:srgbClr val="03C74F"/>
              </a:buClr>
              <a:buSzTx/>
              <a:buFontTx/>
              <a:buNone/>
              <a:tabLst/>
              <a:defRPr/>
            </a:pPr>
            <a:r>
              <a:rPr kumimoji="0" lang="en-GB" sz="1300" b="1" i="0" u="none" strike="noStrike" kern="1200" cap="none" spc="0" normalizeH="0" baseline="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Key secondary endpoint: </a:t>
            </a:r>
          </a:p>
          <a:p>
            <a:pPr marL="174625" marR="0" lvl="0" indent="-174625" algn="l" defTabSz="457200" rtl="0" eaLnBrk="1" fontAlgn="auto" latinLnBrk="0" hangingPunct="1">
              <a:lnSpc>
                <a:spcPct val="100000"/>
              </a:lnSpc>
              <a:spcBef>
                <a:spcPts val="0"/>
              </a:spcBef>
              <a:spcAft>
                <a:spcPts val="0"/>
              </a:spcAft>
              <a:buClr>
                <a:srgbClr val="FFFFFF"/>
              </a:buClr>
              <a:buSzTx/>
              <a:buFont typeface="Arial"/>
              <a:buChar char="•"/>
              <a:tabLst/>
              <a:defRPr/>
            </a:pPr>
            <a:r>
              <a:rPr kumimoji="0" lang="en-GB" sz="1300" b="0" i="0" u="none" strike="noStrike" kern="1200" cap="none" spc="0" normalizeH="0" baseline="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OS (alpha control)</a:t>
            </a:r>
            <a:br>
              <a:rPr kumimoji="0" lang="en-GB" sz="1300" b="0" i="0" u="none" strike="noStrike" kern="1200" cap="none" spc="0" normalizeH="0" baseline="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br>
            <a:endParaRPr kumimoji="0" lang="en-GB" sz="1300" b="0" i="0" u="none" strike="noStrike" kern="1200" cap="none" spc="0" normalizeH="0" baseline="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
                <a:srgbClr val="03C74F"/>
              </a:buClr>
              <a:buSzTx/>
              <a:buFontTx/>
              <a:buNone/>
              <a:tabLst/>
              <a:defRPr/>
            </a:pPr>
            <a:r>
              <a:rPr kumimoji="0" lang="en-GB" sz="1300" b="1" i="0" u="none" strike="noStrike" kern="1200" cap="none" spc="0" normalizeH="0" baseline="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Additional endpoints:</a:t>
            </a:r>
          </a:p>
          <a:p>
            <a:pPr marL="174625" marR="0" lvl="0" indent="-174625" algn="l" defTabSz="457200" rtl="0" eaLnBrk="1" fontAlgn="auto" latinLnBrk="0" hangingPunct="1">
              <a:lnSpc>
                <a:spcPct val="100000"/>
              </a:lnSpc>
              <a:spcBef>
                <a:spcPts val="0"/>
              </a:spcBef>
              <a:spcAft>
                <a:spcPts val="0"/>
              </a:spcAft>
              <a:buClr>
                <a:srgbClr val="FFFFFF"/>
              </a:buClr>
              <a:buSzTx/>
              <a:buFont typeface="Arial"/>
              <a:buChar char="•"/>
              <a:tabLst/>
              <a:defRPr/>
            </a:pPr>
            <a:r>
              <a:rPr kumimoji="0" lang="en-GB" sz="1300" b="0" i="0" u="none" strike="noStrike" kern="1200" cap="none" spc="0" normalizeH="0" baseline="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TFST, ORR, PFS2</a:t>
            </a:r>
          </a:p>
          <a:p>
            <a:pPr marL="174625" marR="0" lvl="0" indent="-174625" algn="l" defTabSz="457200" rtl="0" eaLnBrk="1" fontAlgn="auto" latinLnBrk="0" hangingPunct="1">
              <a:lnSpc>
                <a:spcPct val="100000"/>
              </a:lnSpc>
              <a:spcBef>
                <a:spcPts val="0"/>
              </a:spcBef>
              <a:spcAft>
                <a:spcPts val="0"/>
              </a:spcAft>
              <a:buClr>
                <a:srgbClr val="FFFFFF"/>
              </a:buClr>
              <a:buSzTx/>
              <a:buFont typeface="Arial"/>
              <a:buChar char="•"/>
              <a:tabLst/>
              <a:defRPr/>
            </a:pPr>
            <a:r>
              <a:rPr kumimoji="0" lang="en-GB" sz="1300" b="0" i="0" u="none" strike="noStrike" kern="1200" cap="none" spc="0" normalizeH="0" baseline="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HRR gene </a:t>
            </a:r>
            <a:r>
              <a:rPr kumimoji="0" lang="en-GB" sz="1300" b="0" i="0" u="none" strike="noStrike" kern="1200" cap="none" spc="0" normalizeH="0" baseline="0" dirty="0" err="1">
                <a:ln>
                  <a:noFill/>
                </a:ln>
                <a:solidFill>
                  <a:srgbClr val="FFFFFF"/>
                </a:solidFill>
                <a:effectLst/>
                <a:uLnTx/>
                <a:uFillTx/>
                <a:latin typeface="Arial" panose="020B0604020202020204" pitchFamily="34" charset="0"/>
                <a:ea typeface="ＭＳ Ｐゴシック" charset="-128"/>
                <a:cs typeface="Arial" panose="020B0604020202020204" pitchFamily="34" charset="0"/>
              </a:rPr>
              <a:t>mutation</a:t>
            </a:r>
            <a:r>
              <a:rPr kumimoji="0" lang="en-GB" sz="1300" b="0" i="0" u="none" strike="noStrike" kern="1200" cap="none" spc="0" normalizeH="0" baseline="30000" dirty="0" err="1">
                <a:ln>
                  <a:noFill/>
                </a:ln>
                <a:solidFill>
                  <a:srgbClr val="FFFFFF"/>
                </a:solidFill>
                <a:effectLst/>
                <a:uLnTx/>
                <a:uFillTx/>
                <a:latin typeface="Arial" panose="020B0604020202020204" pitchFamily="34" charset="0"/>
                <a:ea typeface="ＭＳ Ｐゴシック" charset="-128"/>
                <a:cs typeface="Arial" panose="020B0604020202020204" pitchFamily="34" charset="0"/>
              </a:rPr>
              <a:t>b</a:t>
            </a:r>
            <a:r>
              <a:rPr kumimoji="0" lang="en-GB" sz="1300" b="0" i="0" u="none" strike="noStrike" kern="1200" cap="none" spc="0" normalizeH="0" baseline="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 status (by tissue and ctDNA testing) </a:t>
            </a:r>
          </a:p>
          <a:p>
            <a:pPr marL="174625" marR="0" lvl="0" indent="-174625" algn="l" defTabSz="457200" rtl="0" eaLnBrk="1" fontAlgn="auto" latinLnBrk="0" hangingPunct="1">
              <a:lnSpc>
                <a:spcPct val="100000"/>
              </a:lnSpc>
              <a:spcBef>
                <a:spcPts val="0"/>
              </a:spcBef>
              <a:spcAft>
                <a:spcPts val="0"/>
              </a:spcAft>
              <a:buClr>
                <a:srgbClr val="FFFFFF"/>
              </a:buClr>
              <a:buSzTx/>
              <a:buFont typeface="Arial"/>
              <a:buChar char="•"/>
              <a:tabLst/>
              <a:defRPr/>
            </a:pPr>
            <a:r>
              <a:rPr kumimoji="0" lang="en-GB" sz="1300" b="0" i="0" u="none" strike="noStrike" kern="1200" cap="none" spc="0" normalizeH="0" baseline="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Health-related quality of life</a:t>
            </a:r>
          </a:p>
          <a:p>
            <a:pPr marL="174625" marR="0" lvl="0" indent="-174625" algn="l" defTabSz="457200" rtl="0" eaLnBrk="1" fontAlgn="auto" latinLnBrk="0" hangingPunct="1">
              <a:lnSpc>
                <a:spcPct val="100000"/>
              </a:lnSpc>
              <a:spcBef>
                <a:spcPts val="0"/>
              </a:spcBef>
              <a:spcAft>
                <a:spcPts val="0"/>
              </a:spcAft>
              <a:buClr>
                <a:srgbClr val="FFFFFF"/>
              </a:buClr>
              <a:buSzTx/>
              <a:buFont typeface="Arial"/>
              <a:buChar char="•"/>
              <a:tabLst/>
              <a:defRPr/>
            </a:pPr>
            <a:r>
              <a:rPr kumimoji="0" lang="en-GB" sz="1300" b="0" i="0" u="none" strike="noStrike" kern="1200" cap="none" spc="0" normalizeH="0" baseline="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Safety and tolerability</a:t>
            </a:r>
            <a:endParaRPr kumimoji="0" lang="en-GB" sz="1300" b="0" i="0" u="none" strike="noStrike" kern="1200" cap="none" spc="0" normalizeH="0" baseline="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81" name="Right Arrow 80">
            <a:extLst>
              <a:ext uri="{FF2B5EF4-FFF2-40B4-BE49-F238E27FC236}">
                <a16:creationId xmlns:a16="http://schemas.microsoft.com/office/drawing/2014/main" id="{366D498B-DBB8-434C-B526-D495D97CDE16}"/>
              </a:ext>
            </a:extLst>
          </p:cNvPr>
          <p:cNvSpPr/>
          <p:nvPr/>
        </p:nvSpPr>
        <p:spPr>
          <a:xfrm>
            <a:off x="8261131" y="2802652"/>
            <a:ext cx="325821" cy="270588"/>
          </a:xfrm>
          <a:prstGeom prst="rightArrow">
            <a:avLst/>
          </a:prstGeom>
          <a:solidFill>
            <a:schemeClr val="accent6"/>
          </a:solidFill>
          <a:ln w="28575">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u="none" strike="noStrike" kern="1200" cap="none" spc="0" normalizeH="0" baseline="0" dirty="0">
              <a:ln>
                <a:noFill/>
              </a:ln>
              <a:solidFill>
                <a:srgbClr val="FFFFFF"/>
              </a:solidFill>
              <a:effectLst/>
              <a:uLnTx/>
              <a:uFillTx/>
              <a:latin typeface="Arial" panose="020B0604020202020204" pitchFamily="34" charset="0"/>
              <a:ea typeface="+mn-ea"/>
              <a:cs typeface="+mn-cs"/>
            </a:endParaRPr>
          </a:p>
        </p:txBody>
      </p:sp>
      <p:sp>
        <p:nvSpPr>
          <p:cNvPr id="21" name="Rectangle 20">
            <a:extLst>
              <a:ext uri="{FF2B5EF4-FFF2-40B4-BE49-F238E27FC236}">
                <a16:creationId xmlns:a16="http://schemas.microsoft.com/office/drawing/2014/main" id="{BD854CCA-A26F-4A55-ABCB-0B189D83E0F9}"/>
              </a:ext>
            </a:extLst>
          </p:cNvPr>
          <p:cNvSpPr/>
          <p:nvPr/>
        </p:nvSpPr>
        <p:spPr>
          <a:xfrm>
            <a:off x="620182" y="5511072"/>
            <a:ext cx="11308461" cy="598163"/>
          </a:xfrm>
          <a:prstGeom prst="rect">
            <a:avLst/>
          </a:prstGeom>
        </p:spPr>
        <p:txBody>
          <a:bodyPr vert="horz" lIns="0" tIns="25919" rIns="51837" bIns="25919" rtlCol="0" anchor="t"/>
          <a:lstStyle/>
          <a:p>
            <a:pPr marL="0" marR="0" lvl="0" indent="0" algn="l" defTabSz="518373" rtl="0" eaLnBrk="1" fontAlgn="auto" latinLnBrk="0" hangingPunct="1">
              <a:lnSpc>
                <a:spcPct val="100000"/>
              </a:lnSpc>
              <a:spcBef>
                <a:spcPts val="200"/>
              </a:spcBef>
              <a:spcAft>
                <a:spcPts val="0"/>
              </a:spcAft>
              <a:buClrTx/>
              <a:buSzTx/>
              <a:buFontTx/>
              <a:buNone/>
              <a:tabLst/>
              <a:defRPr/>
            </a:pPr>
            <a:r>
              <a:rPr kumimoji="0" lang="en-GB" sz="900" b="0" i="0" u="none" strike="noStrike" kern="1200" cap="none" spc="0" normalizeH="0" baseline="0" dirty="0">
                <a:ln>
                  <a:noFill/>
                </a:ln>
                <a:solidFill>
                  <a:srgbClr val="000000"/>
                </a:solidFill>
                <a:effectLst/>
                <a:uLnTx/>
                <a:uFillTx/>
                <a:latin typeface="Arial" panose="020B0604020202020204" pitchFamily="34" charset="0"/>
                <a:ea typeface="+mn-ea"/>
                <a:cs typeface="Arial" panose="020B0604020202020204" pitchFamily="34" charset="0"/>
              </a:rPr>
              <a:t>First patient randomized: Nov 2018​; last patient randomised: Mar 2020</a:t>
            </a:r>
          </a:p>
          <a:p>
            <a:pPr marL="0" marR="0" lvl="0" indent="0" algn="l" defTabSz="518373" rtl="0" eaLnBrk="1" fontAlgn="auto" latinLnBrk="0" hangingPunct="1">
              <a:lnSpc>
                <a:spcPct val="100000"/>
              </a:lnSpc>
              <a:spcBef>
                <a:spcPts val="200"/>
              </a:spcBef>
              <a:spcAft>
                <a:spcPts val="0"/>
              </a:spcAft>
              <a:buClrTx/>
              <a:buSzTx/>
              <a:buFontTx/>
              <a:buNone/>
              <a:tabLst/>
              <a:defRPr/>
            </a:pPr>
            <a:r>
              <a:rPr kumimoji="0" lang="en-GB" sz="900" b="0" i="0" u="none" strike="noStrike" kern="1200" cap="none" spc="0" normalizeH="0" baseline="0" dirty="0">
                <a:ln>
                  <a:noFill/>
                </a:ln>
                <a:solidFill>
                  <a:srgbClr val="000000"/>
                </a:solidFill>
                <a:effectLst/>
                <a:uLnTx/>
                <a:uFillTx/>
                <a:latin typeface="Arial" panose="020B0604020202020204" pitchFamily="34" charset="0"/>
                <a:ea typeface="+mn-ea"/>
                <a:cs typeface="Arial" panose="020B0604020202020204" pitchFamily="34" charset="0"/>
              </a:rPr>
              <a:t>Multiple testing procedure is used in this study: 1-sided alpha of 0.025 fully allocated to rPFS; if the rPFS result is statistically significant, OS to be tested in a hierarchical fashion with alpha passed on to OS </a:t>
            </a:r>
            <a:br>
              <a:rPr kumimoji="0" lang="en-GB" sz="900" b="0" i="0" u="none" strike="noStrike" kern="1200" cap="none" spc="0" normalizeH="0" baseline="0" dirty="0">
                <a:ln>
                  <a:noFill/>
                </a:ln>
                <a:solidFill>
                  <a:srgbClr val="000000"/>
                </a:solidFill>
                <a:effectLst/>
                <a:uLnTx/>
                <a:uFillTx/>
                <a:latin typeface="Arial" panose="020B0604020202020204" pitchFamily="34" charset="0"/>
                <a:ea typeface="+mn-ea"/>
                <a:cs typeface="Arial" panose="020B0604020202020204" pitchFamily="34" charset="0"/>
              </a:rPr>
            </a:br>
            <a:r>
              <a:rPr kumimoji="0" lang="en-GB" sz="900" b="0" i="0" u="none" strike="noStrike" kern="1200" cap="none" spc="0" normalizeH="0" baseline="30000" dirty="0">
                <a:ln>
                  <a:noFill/>
                </a:ln>
                <a:solidFill>
                  <a:srgbClr val="000000"/>
                </a:solidFill>
                <a:effectLst/>
                <a:uLnTx/>
                <a:uFillTx/>
                <a:latin typeface="Arial" panose="020B0604020202020204" pitchFamily="34" charset="0"/>
                <a:ea typeface="+mn-ea"/>
                <a:cs typeface="Arial" panose="020B0604020202020204" pitchFamily="34" charset="0"/>
              </a:rPr>
              <a:t>a </a:t>
            </a:r>
            <a:r>
              <a:rPr kumimoji="0" lang="en-GB" sz="900" b="0" i="0" u="none" strike="noStrike" kern="1200" cap="none" spc="0" normalizeH="0" baseline="0" dirty="0">
                <a:ln>
                  <a:noFill/>
                </a:ln>
                <a:solidFill>
                  <a:srgbClr val="000000"/>
                </a:solidFill>
                <a:effectLst/>
                <a:uLnTx/>
                <a:uFillTx/>
                <a:latin typeface="Arial" panose="020B0604020202020204" pitchFamily="34" charset="0"/>
                <a:ea typeface="+mn-ea"/>
                <a:cs typeface="Arial" panose="020B0604020202020204" pitchFamily="34" charset="0"/>
              </a:rPr>
              <a:t>abiraterone used in combination with prednisone or prednisolone 5 mg BID; </a:t>
            </a:r>
            <a:r>
              <a:rPr kumimoji="0" lang="en-GB" sz="900" b="0" i="0" u="none" strike="noStrike" kern="1200" cap="none" spc="0" normalizeH="0" baseline="30000" dirty="0">
                <a:ln>
                  <a:noFill/>
                </a:ln>
                <a:solidFill>
                  <a:srgbClr val="000000"/>
                </a:solidFill>
                <a:effectLst/>
                <a:uLnTx/>
                <a:uFillTx/>
                <a:latin typeface="Arial" panose="020B0604020202020204" pitchFamily="34" charset="0"/>
                <a:ea typeface="+mn-ea"/>
                <a:cs typeface="Arial" panose="020B0604020202020204" pitchFamily="34" charset="0"/>
              </a:rPr>
              <a:t>b</a:t>
            </a:r>
            <a:r>
              <a:rPr kumimoji="0" lang="en-GB" sz="900" b="0" i="0" u="none" strike="noStrike" kern="1200" cap="none" spc="0" normalizeH="0" baseline="0" dirty="0">
                <a:ln>
                  <a:noFill/>
                </a:ln>
                <a:solidFill>
                  <a:srgbClr val="000000"/>
                </a:solidFill>
                <a:effectLst/>
                <a:uLnTx/>
                <a:uFillTx/>
                <a:latin typeface="Arial" panose="020B0604020202020204" pitchFamily="34" charset="0"/>
                <a:ea typeface="+mn-ea"/>
                <a:cs typeface="Arial" panose="020B0604020202020204" pitchFamily="34" charset="0"/>
              </a:rPr>
              <a:t> HRR mutation, including 14-gene panel, using the FoundationOne</a:t>
            </a:r>
            <a:r>
              <a:rPr kumimoji="0" lang="en-GB" sz="900" b="0" i="0" u="none" strike="noStrike" kern="1200" cap="none" spc="0" normalizeH="0" baseline="30000" dirty="0">
                <a:ln>
                  <a:noFill/>
                </a:ln>
                <a:solidFill>
                  <a:srgbClr val="000000"/>
                </a:solidFill>
                <a:effectLst/>
                <a:uLnTx/>
                <a:uFillTx/>
                <a:latin typeface="Arial" panose="020B0604020202020204" pitchFamily="34" charset="0"/>
                <a:ea typeface="+mn-ea"/>
                <a:cs typeface="Arial" panose="020B0604020202020204" pitchFamily="34" charset="0"/>
              </a:rPr>
              <a:t>®</a:t>
            </a:r>
            <a:r>
              <a:rPr kumimoji="0" lang="en-GB" sz="900" b="0" i="0" u="none" strike="noStrike" kern="1200" cap="none" spc="0" normalizeH="0" baseline="0" dirty="0">
                <a:ln>
                  <a:noFill/>
                </a:ln>
                <a:solidFill>
                  <a:srgbClr val="000000"/>
                </a:solidFill>
                <a:effectLst/>
                <a:uLnTx/>
                <a:uFillTx/>
                <a:latin typeface="Arial" panose="020B0604020202020204" pitchFamily="34" charset="0"/>
                <a:ea typeface="+mn-ea"/>
                <a:cs typeface="Arial" panose="020B0604020202020204" pitchFamily="34" charset="0"/>
              </a:rPr>
              <a:t>CDx test and FoundationOne</a:t>
            </a:r>
            <a:r>
              <a:rPr kumimoji="0" lang="en-GB" sz="900" b="0" i="0" u="none" strike="noStrike" kern="1200" cap="none" spc="0" normalizeH="0" baseline="30000" dirty="0">
                <a:ln>
                  <a:noFill/>
                </a:ln>
                <a:solidFill>
                  <a:srgbClr val="000000"/>
                </a:solidFill>
                <a:effectLst/>
                <a:uLnTx/>
                <a:uFillTx/>
                <a:latin typeface="Arial" panose="020B0604020202020204" pitchFamily="34" charset="0"/>
                <a:ea typeface="+mn-ea"/>
                <a:cs typeface="Arial" panose="020B0604020202020204" pitchFamily="34" charset="0"/>
              </a:rPr>
              <a:t>®</a:t>
            </a:r>
            <a:r>
              <a:rPr kumimoji="0" lang="en-GB" sz="900" b="0" i="0" u="none" strike="noStrike" kern="1200" cap="none" spc="0" normalizeH="0" baseline="0" dirty="0">
                <a:ln>
                  <a:noFill/>
                </a:ln>
                <a:solidFill>
                  <a:srgbClr val="000000"/>
                </a:solidFill>
                <a:effectLst/>
                <a:uLnTx/>
                <a:uFillTx/>
                <a:latin typeface="Arial" panose="020B0604020202020204" pitchFamily="34" charset="0"/>
                <a:ea typeface="+mn-ea"/>
                <a:cs typeface="Arial" panose="020B0604020202020204" pitchFamily="34" charset="0"/>
              </a:rPr>
              <a:t>Liquid CDx test </a:t>
            </a:r>
          </a:p>
        </p:txBody>
      </p:sp>
      <p:grpSp>
        <p:nvGrpSpPr>
          <p:cNvPr id="4" name="Group 3">
            <a:extLst>
              <a:ext uri="{FF2B5EF4-FFF2-40B4-BE49-F238E27FC236}">
                <a16:creationId xmlns:a16="http://schemas.microsoft.com/office/drawing/2014/main" id="{00A401F4-AE9D-359F-BFCF-ED978CEF3B83}"/>
              </a:ext>
            </a:extLst>
          </p:cNvPr>
          <p:cNvGrpSpPr/>
          <p:nvPr/>
        </p:nvGrpSpPr>
        <p:grpSpPr>
          <a:xfrm>
            <a:off x="6711193" y="4932878"/>
            <a:ext cx="4677766" cy="252807"/>
            <a:chOff x="2693227" y="5248877"/>
            <a:chExt cx="7934173" cy="252807"/>
          </a:xfrm>
          <a:noFill/>
        </p:grpSpPr>
        <p:cxnSp>
          <p:nvCxnSpPr>
            <p:cNvPr id="5" name="Straight Connector 4">
              <a:extLst>
                <a:ext uri="{FF2B5EF4-FFF2-40B4-BE49-F238E27FC236}">
                  <a16:creationId xmlns:a16="http://schemas.microsoft.com/office/drawing/2014/main" id="{0ACE641F-7BE5-EF11-FE99-A7F28BA32234}"/>
                </a:ext>
              </a:extLst>
            </p:cNvPr>
            <p:cNvCxnSpPr>
              <a:cxnSpLocks/>
            </p:cNvCxnSpPr>
            <p:nvPr/>
          </p:nvCxnSpPr>
          <p:spPr>
            <a:xfrm>
              <a:off x="2693227" y="5365102"/>
              <a:ext cx="7933817" cy="0"/>
            </a:xfrm>
            <a:prstGeom prst="line">
              <a:avLst/>
            </a:prstGeom>
            <a:grpFill/>
            <a:ln w="38100" cap="flat" cmpd="sng" algn="ctr">
              <a:solidFill>
                <a:schemeClr val="tx1"/>
              </a:solidFill>
              <a:prstDash val="solid"/>
              <a:miter lim="800000"/>
            </a:ln>
            <a:effectLst/>
          </p:spPr>
        </p:cxnSp>
        <p:cxnSp>
          <p:nvCxnSpPr>
            <p:cNvPr id="6" name="Straight Connector 5">
              <a:extLst>
                <a:ext uri="{FF2B5EF4-FFF2-40B4-BE49-F238E27FC236}">
                  <a16:creationId xmlns:a16="http://schemas.microsoft.com/office/drawing/2014/main" id="{EFFA92AE-7A4A-5236-3F23-4BC9153F5FD2}"/>
                </a:ext>
              </a:extLst>
            </p:cNvPr>
            <p:cNvCxnSpPr>
              <a:cxnSpLocks/>
            </p:cNvCxnSpPr>
            <p:nvPr/>
          </p:nvCxnSpPr>
          <p:spPr>
            <a:xfrm>
              <a:off x="2693227" y="5252522"/>
              <a:ext cx="0" cy="232450"/>
            </a:xfrm>
            <a:prstGeom prst="line">
              <a:avLst/>
            </a:prstGeom>
            <a:grpFill/>
            <a:ln w="38100" cap="flat" cmpd="sng" algn="ctr">
              <a:solidFill>
                <a:schemeClr val="tx1"/>
              </a:solidFill>
              <a:prstDash val="solid"/>
              <a:miter lim="800000"/>
            </a:ln>
            <a:effectLst/>
          </p:spPr>
        </p:cxnSp>
        <p:cxnSp>
          <p:nvCxnSpPr>
            <p:cNvPr id="8" name="Straight Connector 7">
              <a:extLst>
                <a:ext uri="{FF2B5EF4-FFF2-40B4-BE49-F238E27FC236}">
                  <a16:creationId xmlns:a16="http://schemas.microsoft.com/office/drawing/2014/main" id="{6C033A17-AE2F-164C-E03C-AE1A8EF6E8DB}"/>
                </a:ext>
              </a:extLst>
            </p:cNvPr>
            <p:cNvCxnSpPr>
              <a:cxnSpLocks/>
            </p:cNvCxnSpPr>
            <p:nvPr/>
          </p:nvCxnSpPr>
          <p:spPr>
            <a:xfrm>
              <a:off x="6500945" y="5269234"/>
              <a:ext cx="0" cy="232450"/>
            </a:xfrm>
            <a:prstGeom prst="line">
              <a:avLst/>
            </a:prstGeom>
            <a:grpFill/>
            <a:ln w="38100" cap="flat" cmpd="sng" algn="ctr">
              <a:solidFill>
                <a:schemeClr val="tx1"/>
              </a:solidFill>
              <a:prstDash val="solid"/>
              <a:miter lim="800000"/>
            </a:ln>
            <a:effectLst/>
          </p:spPr>
        </p:cxnSp>
        <p:cxnSp>
          <p:nvCxnSpPr>
            <p:cNvPr id="9" name="Straight Connector 8">
              <a:extLst>
                <a:ext uri="{FF2B5EF4-FFF2-40B4-BE49-F238E27FC236}">
                  <a16:creationId xmlns:a16="http://schemas.microsoft.com/office/drawing/2014/main" id="{77D3AF57-CB32-4B70-2165-493A7C819C7A}"/>
                </a:ext>
              </a:extLst>
            </p:cNvPr>
            <p:cNvCxnSpPr>
              <a:cxnSpLocks/>
            </p:cNvCxnSpPr>
            <p:nvPr/>
          </p:nvCxnSpPr>
          <p:spPr>
            <a:xfrm>
              <a:off x="10627400" y="5248877"/>
              <a:ext cx="0" cy="232450"/>
            </a:xfrm>
            <a:prstGeom prst="line">
              <a:avLst/>
            </a:prstGeom>
            <a:grpFill/>
            <a:ln w="38100" cap="flat" cmpd="sng" algn="ctr">
              <a:solidFill>
                <a:schemeClr val="tx1"/>
              </a:solidFill>
              <a:prstDash val="solid"/>
              <a:miter lim="800000"/>
            </a:ln>
            <a:effectLst/>
          </p:spPr>
        </p:cxnSp>
      </p:grpSp>
      <p:sp>
        <p:nvSpPr>
          <p:cNvPr id="10" name="TextBox 9">
            <a:extLst>
              <a:ext uri="{FF2B5EF4-FFF2-40B4-BE49-F238E27FC236}">
                <a16:creationId xmlns:a16="http://schemas.microsoft.com/office/drawing/2014/main" id="{E6CC1542-3959-0E38-4346-9FF6227B3A0E}"/>
              </a:ext>
            </a:extLst>
          </p:cNvPr>
          <p:cNvSpPr txBox="1"/>
          <p:nvPr/>
        </p:nvSpPr>
        <p:spPr>
          <a:xfrm>
            <a:off x="5830879" y="4416552"/>
            <a:ext cx="1851655" cy="692497"/>
          </a:xfrm>
          <a:prstGeom prst="rect">
            <a:avLst/>
          </a:prstGeom>
          <a:noFill/>
          <a:ln>
            <a:noFill/>
          </a:ln>
        </p:spPr>
        <p:txBody>
          <a:bodyPr wrap="square" rtlCol="0">
            <a:spAutoFit/>
          </a:bodyPr>
          <a:lstStyle/>
          <a:p>
            <a:pPr algn="ctr">
              <a:defRPr/>
            </a:pPr>
            <a:r>
              <a:rPr lang="en-GB" sz="1300" b="1" dirty="0">
                <a:latin typeface="Arial" panose="020B0604020202020204"/>
              </a:rPr>
              <a:t>DCO1: 30 July 21</a:t>
            </a:r>
          </a:p>
          <a:p>
            <a:pPr algn="ctr">
              <a:defRPr/>
            </a:pPr>
            <a:r>
              <a:rPr lang="en-GB" sz="1300" dirty="0">
                <a:latin typeface="Arial" panose="020B0604020202020204"/>
              </a:rPr>
              <a:t>rPFS (primary)</a:t>
            </a:r>
          </a:p>
          <a:p>
            <a:pPr>
              <a:defRPr/>
            </a:pPr>
            <a:endParaRPr lang="en-GB" sz="1300" b="1" dirty="0">
              <a:latin typeface="Arial" panose="020B0604020202020204"/>
            </a:endParaRPr>
          </a:p>
        </p:txBody>
      </p:sp>
      <p:sp>
        <p:nvSpPr>
          <p:cNvPr id="12" name="TextBox 11">
            <a:extLst>
              <a:ext uri="{FF2B5EF4-FFF2-40B4-BE49-F238E27FC236}">
                <a16:creationId xmlns:a16="http://schemas.microsoft.com/office/drawing/2014/main" id="{AA718E45-F258-3423-7542-B42492C53407}"/>
              </a:ext>
            </a:extLst>
          </p:cNvPr>
          <p:cNvSpPr txBox="1"/>
          <p:nvPr/>
        </p:nvSpPr>
        <p:spPr>
          <a:xfrm>
            <a:off x="8030282" y="4443340"/>
            <a:ext cx="1707519" cy="492443"/>
          </a:xfrm>
          <a:prstGeom prst="rect">
            <a:avLst/>
          </a:prstGeom>
          <a:noFill/>
          <a:ln>
            <a:noFill/>
          </a:ln>
        </p:spPr>
        <p:txBody>
          <a:bodyPr wrap="none" rtlCol="0">
            <a:spAutoFit/>
          </a:bodyPr>
          <a:lstStyle/>
          <a:p>
            <a:pPr algn="ctr">
              <a:defRPr/>
            </a:pPr>
            <a:r>
              <a:rPr lang="en-GB" sz="1300" b="1" dirty="0">
                <a:latin typeface="Arial" panose="020B0604020202020204"/>
              </a:rPr>
              <a:t>DCO2: 14 March 22</a:t>
            </a:r>
          </a:p>
          <a:p>
            <a:pPr algn="ctr">
              <a:defRPr/>
            </a:pPr>
            <a:r>
              <a:rPr lang="en-GB" sz="1300" dirty="0">
                <a:latin typeface="Arial" panose="020B0604020202020204"/>
              </a:rPr>
              <a:t>OS (interim)</a:t>
            </a:r>
          </a:p>
        </p:txBody>
      </p:sp>
      <p:sp>
        <p:nvSpPr>
          <p:cNvPr id="13" name="TextBox 12">
            <a:extLst>
              <a:ext uri="{FF2B5EF4-FFF2-40B4-BE49-F238E27FC236}">
                <a16:creationId xmlns:a16="http://schemas.microsoft.com/office/drawing/2014/main" id="{9E5D421E-467C-9E83-2EE3-CD0182E87F76}"/>
              </a:ext>
            </a:extLst>
          </p:cNvPr>
          <p:cNvSpPr txBox="1"/>
          <p:nvPr/>
        </p:nvSpPr>
        <p:spPr>
          <a:xfrm>
            <a:off x="10030248" y="4443340"/>
            <a:ext cx="2162772" cy="492443"/>
          </a:xfrm>
          <a:prstGeom prst="rect">
            <a:avLst/>
          </a:prstGeom>
          <a:noFill/>
          <a:ln>
            <a:noFill/>
          </a:ln>
        </p:spPr>
        <p:txBody>
          <a:bodyPr wrap="none" rtlCol="0">
            <a:spAutoFit/>
          </a:bodyPr>
          <a:lstStyle/>
          <a:p>
            <a:pPr algn="ctr">
              <a:defRPr/>
            </a:pPr>
            <a:r>
              <a:rPr lang="en-GB" sz="1300" b="1" dirty="0">
                <a:latin typeface="Arial" panose="020B0604020202020204"/>
              </a:rPr>
              <a:t>DCO3: 12 October 22</a:t>
            </a:r>
          </a:p>
          <a:p>
            <a:pPr algn="ctr">
              <a:defRPr/>
            </a:pPr>
            <a:r>
              <a:rPr lang="en-GB" sz="1300" dirty="0">
                <a:latin typeface="Arial" panose="020B0604020202020204"/>
              </a:rPr>
              <a:t>OS (final pre-planned OS)</a:t>
            </a:r>
          </a:p>
        </p:txBody>
      </p:sp>
      <p:sp>
        <p:nvSpPr>
          <p:cNvPr id="14" name="TextBox 13">
            <a:extLst>
              <a:ext uri="{FF2B5EF4-FFF2-40B4-BE49-F238E27FC236}">
                <a16:creationId xmlns:a16="http://schemas.microsoft.com/office/drawing/2014/main" id="{C021D8A7-2C30-3672-BF36-0F54962C1F3C}"/>
              </a:ext>
            </a:extLst>
          </p:cNvPr>
          <p:cNvSpPr txBox="1"/>
          <p:nvPr/>
        </p:nvSpPr>
        <p:spPr>
          <a:xfrm>
            <a:off x="4982189" y="4938714"/>
            <a:ext cx="1606530" cy="292388"/>
          </a:xfrm>
          <a:prstGeom prst="rect">
            <a:avLst/>
          </a:prstGeom>
          <a:noFill/>
          <a:ln>
            <a:noFill/>
          </a:ln>
        </p:spPr>
        <p:txBody>
          <a:bodyPr wrap="none" rtlCol="0">
            <a:spAutoFit/>
          </a:bodyPr>
          <a:lstStyle/>
          <a:p>
            <a:pPr>
              <a:defRPr/>
            </a:pPr>
            <a:r>
              <a:rPr lang="en-GB" sz="1300" b="1" dirty="0">
                <a:latin typeface="Arial" panose="020B0604020202020204"/>
              </a:rPr>
              <a:t>Analysis timeline:</a:t>
            </a:r>
          </a:p>
        </p:txBody>
      </p:sp>
    </p:spTree>
    <p:extLst>
      <p:ext uri="{BB962C8B-B14F-4D97-AF65-F5344CB8AC3E}">
        <p14:creationId xmlns:p14="http://schemas.microsoft.com/office/powerpoint/2010/main" val="371630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Placeholder 11">
            <a:extLst>
              <a:ext uri="{FF2B5EF4-FFF2-40B4-BE49-F238E27FC236}">
                <a16:creationId xmlns:a16="http://schemas.microsoft.com/office/drawing/2014/main" id="{8B955382-E630-02E1-326A-FD022167D10B}"/>
              </a:ext>
            </a:extLst>
          </p:cNvPr>
          <p:cNvSpPr>
            <a:spLocks noGrp="1"/>
          </p:cNvSpPr>
          <p:nvPr>
            <p:ph type="body" idx="1"/>
          </p:nvPr>
        </p:nvSpPr>
        <p:spPr>
          <a:xfrm>
            <a:off x="609600" y="910800"/>
            <a:ext cx="9127364" cy="702470"/>
          </a:xfrm>
        </p:spPr>
        <p:txBody>
          <a:bodyPr/>
          <a:lstStyle/>
          <a:p>
            <a:r>
              <a:rPr lang="en-GB" dirty="0">
                <a:solidFill>
                  <a:schemeClr val="accent1"/>
                </a:solidFill>
              </a:rPr>
              <a:t>Abiraterone + Olaparib significantly prolonged </a:t>
            </a:r>
            <a:r>
              <a:rPr lang="en-GB" cap="none" dirty="0">
                <a:solidFill>
                  <a:schemeClr val="accent1"/>
                </a:solidFill>
              </a:rPr>
              <a:t>r</a:t>
            </a:r>
            <a:r>
              <a:rPr lang="en-GB" dirty="0">
                <a:solidFill>
                  <a:schemeClr val="accent1"/>
                </a:solidFill>
              </a:rPr>
              <a:t>pfs vs abiraterone + placebo in the itt population</a:t>
            </a:r>
          </a:p>
        </p:txBody>
      </p:sp>
      <p:sp>
        <p:nvSpPr>
          <p:cNvPr id="2" name="Title 1"/>
          <p:cNvSpPr>
            <a:spLocks noGrp="1"/>
          </p:cNvSpPr>
          <p:nvPr>
            <p:ph type="title"/>
          </p:nvPr>
        </p:nvSpPr>
        <p:spPr/>
        <p:txBody>
          <a:bodyPr/>
          <a:lstStyle/>
          <a:p>
            <a:r>
              <a:rPr lang="en-GB" dirty="0"/>
              <a:t>PRO</a:t>
            </a:r>
            <a:r>
              <a:rPr lang="en-GB" cap="none" dirty="0"/>
              <a:t>pel</a:t>
            </a:r>
            <a:r>
              <a:rPr lang="en-GB" dirty="0"/>
              <a:t>: primary </a:t>
            </a:r>
            <a:r>
              <a:rPr lang="en-GB" cap="none" dirty="0"/>
              <a:t>r</a:t>
            </a:r>
            <a:r>
              <a:rPr lang="en-GB" dirty="0"/>
              <a:t>PFS results (DCO1)</a:t>
            </a:r>
            <a:r>
              <a:rPr lang="en-GB" baseline="30000" dirty="0"/>
              <a:t>1</a:t>
            </a:r>
          </a:p>
        </p:txBody>
      </p:sp>
      <p:sp>
        <p:nvSpPr>
          <p:cNvPr id="5" name="Slide Number Placeholder 4">
            <a:extLst>
              <a:ext uri="{FF2B5EF4-FFF2-40B4-BE49-F238E27FC236}">
                <a16:creationId xmlns:a16="http://schemas.microsoft.com/office/drawing/2014/main" id="{FA50D18C-523D-991C-CDF6-4BD41617BE94}"/>
              </a:ext>
            </a:extLst>
          </p:cNvPr>
          <p:cNvSpPr>
            <a:spLocks noGrp="1"/>
          </p:cNvSpPr>
          <p:nvPr>
            <p:ph type="sldNum" sz="quarter" idx="4"/>
          </p:nvPr>
        </p:nvSpPr>
        <p:spPr/>
        <p:txBody>
          <a:bodyPr/>
          <a:lstStyle/>
          <a:p>
            <a:fld id="{7ADE861D-9CBA-455D-ADE6-C9707D229674}" type="slidenum">
              <a:rPr lang="en-GB" smtClean="0"/>
              <a:pPr/>
              <a:t>13</a:t>
            </a:fld>
            <a:endParaRPr lang="en-GB" dirty="0"/>
          </a:p>
        </p:txBody>
      </p:sp>
      <p:sp>
        <p:nvSpPr>
          <p:cNvPr id="14" name="Content Placeholder 13">
            <a:extLst>
              <a:ext uri="{FF2B5EF4-FFF2-40B4-BE49-F238E27FC236}">
                <a16:creationId xmlns:a16="http://schemas.microsoft.com/office/drawing/2014/main" id="{0CD63C56-EDD8-2116-6680-E8923B0D8002}"/>
              </a:ext>
            </a:extLst>
          </p:cNvPr>
          <p:cNvSpPr>
            <a:spLocks noGrp="1"/>
          </p:cNvSpPr>
          <p:nvPr>
            <p:ph sz="quarter" idx="15"/>
          </p:nvPr>
        </p:nvSpPr>
        <p:spPr>
          <a:xfrm>
            <a:off x="620183" y="6336000"/>
            <a:ext cx="10602789" cy="365125"/>
          </a:xfrm>
        </p:spPr>
        <p:txBody>
          <a:bodyPr/>
          <a:lstStyle/>
          <a:p>
            <a:r>
              <a:rPr lang="en-GB" sz="1050" dirty="0">
                <a:solidFill>
                  <a:schemeClr val="tx2"/>
                </a:solidFill>
              </a:rPr>
              <a:t>Abi, abiraterone; CI, confidence interval; DCO1, first data cut-off; HR, hazard ratio; ITT, intention-to-treat; Ola, olaparib; rPFS, radiographic progression-free survival</a:t>
            </a:r>
          </a:p>
          <a:p>
            <a:r>
              <a:rPr lang="en-GB" sz="1050" dirty="0">
                <a:solidFill>
                  <a:schemeClr val="tx2"/>
                </a:solidFill>
              </a:rPr>
              <a:t>Clarke N, et al. NEJM Evidence 2022;1(9): doi: </a:t>
            </a:r>
            <a:r>
              <a:rPr lang="en-GB" sz="1050" dirty="0">
                <a:solidFill>
                  <a:schemeClr val="tx2"/>
                </a:solidFill>
                <a:hlinkClick r:id="rId3" tooltip="DOI">
                  <a:extLst>
                    <a:ext uri="{A12FA001-AC4F-418D-AE19-62706E023703}">
                      <ahyp:hlinkClr xmlns:ahyp="http://schemas.microsoft.com/office/drawing/2018/hyperlinkcolor" val="tx"/>
                    </a:ext>
                  </a:extLst>
                </a:hlinkClick>
              </a:rPr>
              <a:t>https://doi.org/10.1056/EVIDoa2200043</a:t>
            </a:r>
            <a:r>
              <a:rPr lang="en-GB" sz="1050" dirty="0">
                <a:solidFill>
                  <a:schemeClr val="tx2"/>
                </a:solidFill>
              </a:rPr>
              <a:t>; Clarke N, et al. </a:t>
            </a:r>
            <a:r>
              <a:rPr lang="it-IT" sz="1050" dirty="0">
                <a:solidFill>
                  <a:schemeClr val="tx2"/>
                </a:solidFill>
              </a:rPr>
              <a:t>J Clin Oncol 41, 2023 (suppl 6; abstr LBA16) (ASCO GU 2023 oral presentation)</a:t>
            </a:r>
            <a:endParaRPr lang="en-GB" sz="1050" dirty="0">
              <a:solidFill>
                <a:schemeClr val="tx2"/>
              </a:solidFill>
            </a:endParaRPr>
          </a:p>
        </p:txBody>
      </p:sp>
      <p:sp>
        <p:nvSpPr>
          <p:cNvPr id="20" name="Rectangle 19">
            <a:extLst>
              <a:ext uri="{FF2B5EF4-FFF2-40B4-BE49-F238E27FC236}">
                <a16:creationId xmlns:a16="http://schemas.microsoft.com/office/drawing/2014/main" id="{97D3D365-4956-FCCA-7B2A-4022BA9D4B5E}"/>
              </a:ext>
            </a:extLst>
          </p:cNvPr>
          <p:cNvSpPr/>
          <p:nvPr/>
        </p:nvSpPr>
        <p:spPr>
          <a:xfrm>
            <a:off x="639626" y="5511072"/>
            <a:ext cx="11308461" cy="598163"/>
          </a:xfrm>
          <a:prstGeom prst="rect">
            <a:avLst/>
          </a:prstGeom>
        </p:spPr>
        <p:txBody>
          <a:bodyPr vert="horz" lIns="0" tIns="25919" rIns="51837" bIns="25919" rtlCol="0" anchor="t"/>
          <a:lstStyle/>
          <a:p>
            <a:pPr marL="0" marR="0" lvl="0" indent="0" algn="l" defTabSz="518373" rtl="0" eaLnBrk="1" fontAlgn="auto" latinLnBrk="0" hangingPunct="1">
              <a:lnSpc>
                <a:spcPct val="100000"/>
              </a:lnSpc>
              <a:spcBef>
                <a:spcPts val="200"/>
              </a:spcBef>
              <a:spcAft>
                <a:spcPts val="0"/>
              </a:spcAft>
              <a:buClrTx/>
              <a:buSzTx/>
              <a:buFontTx/>
              <a:buNone/>
              <a:tabLst/>
              <a:defRPr/>
            </a:pPr>
            <a:r>
              <a:rPr kumimoji="0" lang="en-GB" sz="900" b="0" i="0" u="none" strike="noStrike" kern="1200" cap="none" spc="0" normalizeH="0" baseline="0" dirty="0">
                <a:ln>
                  <a:noFill/>
                </a:ln>
                <a:solidFill>
                  <a:srgbClr val="000000"/>
                </a:solidFill>
                <a:effectLst/>
                <a:uLnTx/>
                <a:uFillTx/>
                <a:latin typeface="Arial" panose="020B0604020202020204" pitchFamily="34" charset="0"/>
                <a:ea typeface="+mn-ea"/>
                <a:cs typeface="Arial" panose="020B0604020202020204" pitchFamily="34" charset="0"/>
              </a:rPr>
              <a:t>DCO1: 30 July 2021</a:t>
            </a:r>
          </a:p>
          <a:p>
            <a:pPr marL="0" marR="0" lvl="0" indent="0" algn="l" defTabSz="518373" rtl="0" eaLnBrk="1" fontAlgn="auto" latinLnBrk="0" hangingPunct="1">
              <a:lnSpc>
                <a:spcPct val="100000"/>
              </a:lnSpc>
              <a:spcBef>
                <a:spcPts val="200"/>
              </a:spcBef>
              <a:spcAft>
                <a:spcPts val="0"/>
              </a:spcAft>
              <a:buClrTx/>
              <a:buSzTx/>
              <a:buFontTx/>
              <a:buNone/>
              <a:tabLst/>
              <a:defRPr/>
            </a:pPr>
            <a:r>
              <a:rPr kumimoji="0" lang="en-GB" sz="900" b="0" i="0" u="none" strike="noStrike" kern="1200" cap="none" spc="0" normalizeH="0" baseline="0" dirty="0">
                <a:ln>
                  <a:noFill/>
                </a:ln>
                <a:solidFill>
                  <a:srgbClr val="000000"/>
                </a:solidFill>
                <a:effectLst/>
                <a:uLnTx/>
                <a:uFillTx/>
                <a:latin typeface="Arial" panose="020B0604020202020204" pitchFamily="34" charset="0"/>
                <a:ea typeface="+mn-ea"/>
                <a:cs typeface="Arial" panose="020B0604020202020204" pitchFamily="34" charset="0"/>
              </a:rPr>
              <a:t>Median duration of follow-up for investigator-assessed rPFS for censored patients was 19.3 months in the abiraterone and olaparib arm, and 19.4 months in the abiraterone and placebo arm (19.3 and 19.2 months,</a:t>
            </a:r>
            <a:br>
              <a:rPr kumimoji="0" lang="en-GB" sz="900" b="0" i="0" u="none" strike="noStrike" kern="1200" cap="none" spc="0" normalizeH="0" baseline="0" dirty="0">
                <a:ln>
                  <a:noFill/>
                </a:ln>
                <a:solidFill>
                  <a:srgbClr val="000000"/>
                </a:solidFill>
                <a:effectLst/>
                <a:uLnTx/>
                <a:uFillTx/>
                <a:latin typeface="Arial" panose="020B0604020202020204" pitchFamily="34" charset="0"/>
                <a:ea typeface="+mn-ea"/>
                <a:cs typeface="Arial" panose="020B0604020202020204" pitchFamily="34" charset="0"/>
              </a:rPr>
            </a:br>
            <a:r>
              <a:rPr kumimoji="0" lang="en-GB" sz="900" b="0" i="0" u="none" strike="noStrike" kern="1200" cap="none" spc="0" normalizeH="0" baseline="0" dirty="0">
                <a:ln>
                  <a:noFill/>
                </a:ln>
                <a:solidFill>
                  <a:srgbClr val="000000"/>
                </a:solidFill>
                <a:effectLst/>
                <a:uLnTx/>
                <a:uFillTx/>
                <a:latin typeface="Arial" panose="020B0604020202020204" pitchFamily="34" charset="0"/>
                <a:ea typeface="+mn-ea"/>
                <a:cs typeface="Arial" panose="020B0604020202020204" pitchFamily="34" charset="0"/>
              </a:rPr>
              <a:t>respectively, for BICR)</a:t>
            </a:r>
          </a:p>
        </p:txBody>
      </p:sp>
      <p:sp>
        <p:nvSpPr>
          <p:cNvPr id="22" name="TextBox 21">
            <a:extLst>
              <a:ext uri="{FF2B5EF4-FFF2-40B4-BE49-F238E27FC236}">
                <a16:creationId xmlns:a16="http://schemas.microsoft.com/office/drawing/2014/main" id="{7EE76D90-CEEF-2263-41AF-D39696E45540}"/>
              </a:ext>
            </a:extLst>
          </p:cNvPr>
          <p:cNvSpPr txBox="1"/>
          <p:nvPr/>
        </p:nvSpPr>
        <p:spPr>
          <a:xfrm>
            <a:off x="1631504" y="1746540"/>
            <a:ext cx="3282950" cy="215444"/>
          </a:xfrm>
          <a:prstGeom prst="rect">
            <a:avLst/>
          </a:prstGeom>
          <a:noFill/>
        </p:spPr>
        <p:txBody>
          <a:bodyPr wrap="none" lIns="0" tIns="0" rIns="0" bIns="0" rtlCol="0">
            <a:spAutoFit/>
          </a:bodyPr>
          <a:lstStyle/>
          <a:p>
            <a:pPr algn="l"/>
            <a:r>
              <a:rPr lang="en-GB" sz="1400" b="1" dirty="0">
                <a:latin typeface="Arial" panose="020B0604020202020204" pitchFamily="34" charset="0"/>
                <a:ea typeface="Aileron" charset="0"/>
                <a:cs typeface="Arial" panose="020B0604020202020204" pitchFamily="34" charset="0"/>
              </a:rPr>
              <a:t>rPFS by investigator assessment (INV)</a:t>
            </a:r>
          </a:p>
        </p:txBody>
      </p:sp>
      <p:sp>
        <p:nvSpPr>
          <p:cNvPr id="23" name="TextBox 22">
            <a:extLst>
              <a:ext uri="{FF2B5EF4-FFF2-40B4-BE49-F238E27FC236}">
                <a16:creationId xmlns:a16="http://schemas.microsoft.com/office/drawing/2014/main" id="{358B738B-F4E0-AC19-B959-355EAB6F5143}"/>
              </a:ext>
            </a:extLst>
          </p:cNvPr>
          <p:cNvSpPr txBox="1"/>
          <p:nvPr/>
        </p:nvSpPr>
        <p:spPr>
          <a:xfrm>
            <a:off x="6960096" y="1746540"/>
            <a:ext cx="4324902" cy="215444"/>
          </a:xfrm>
          <a:prstGeom prst="rect">
            <a:avLst/>
          </a:prstGeom>
          <a:noFill/>
        </p:spPr>
        <p:txBody>
          <a:bodyPr wrap="none" lIns="0" tIns="0" rIns="0" bIns="0" rtlCol="0">
            <a:spAutoFit/>
          </a:bodyPr>
          <a:lstStyle/>
          <a:p>
            <a:pPr algn="l"/>
            <a:r>
              <a:rPr lang="en-GB" sz="1400" b="1" dirty="0">
                <a:latin typeface="Arial" panose="020B0604020202020204" pitchFamily="34" charset="0"/>
                <a:ea typeface="Aileron" charset="0"/>
                <a:cs typeface="Arial" panose="020B0604020202020204" pitchFamily="34" charset="0"/>
              </a:rPr>
              <a:t>rPFS by blinded independent central review (BICR)</a:t>
            </a:r>
          </a:p>
        </p:txBody>
      </p:sp>
      <p:sp>
        <p:nvSpPr>
          <p:cNvPr id="1041" name="TextBox 1040">
            <a:extLst>
              <a:ext uri="{FF2B5EF4-FFF2-40B4-BE49-F238E27FC236}">
                <a16:creationId xmlns:a16="http://schemas.microsoft.com/office/drawing/2014/main" id="{94A46857-8E8E-610E-1765-1F42392DD4F1}"/>
              </a:ext>
            </a:extLst>
          </p:cNvPr>
          <p:cNvSpPr txBox="1"/>
          <p:nvPr/>
        </p:nvSpPr>
        <p:spPr>
          <a:xfrm>
            <a:off x="608241" y="4961142"/>
            <a:ext cx="1210023" cy="290849"/>
          </a:xfrm>
          <a:prstGeom prst="rect">
            <a:avLst/>
          </a:prstGeom>
          <a:noFill/>
        </p:spPr>
        <p:txBody>
          <a:bodyPr wrap="square" lIns="0" tIns="0" rIns="0" bIns="0" rtlCol="0">
            <a:spAutoFit/>
          </a:bodyPr>
          <a:lstStyle/>
          <a:p>
            <a:pPr defTabSz="914400">
              <a:lnSpc>
                <a:spcPct val="90000"/>
              </a:lnSpc>
              <a:defRPr/>
            </a:pPr>
            <a:r>
              <a:rPr kumimoji="0" lang="en-GB" sz="700" b="1" i="0" u="none" strike="noStrike" kern="1200" cap="none" spc="0" normalizeH="0" baseline="0" dirty="0">
                <a:ln>
                  <a:noFill/>
                </a:ln>
                <a:solidFill>
                  <a:prstClr val="black"/>
                </a:solidFill>
                <a:effectLst/>
                <a:uLnTx/>
                <a:uFillTx/>
                <a:latin typeface="Arial" panose="020B0604020202020204"/>
                <a:ea typeface="+mn-ea"/>
                <a:cs typeface="+mn-cs"/>
              </a:rPr>
              <a:t>Number of patients at risk:</a:t>
            </a:r>
          </a:p>
          <a:p>
            <a:pPr marL="0" marR="0" lvl="0" indent="0" algn="l" defTabSz="914400" rtl="0" eaLnBrk="1" fontAlgn="auto" latinLnBrk="0" hangingPunct="1">
              <a:lnSpc>
                <a:spcPct val="90000"/>
              </a:lnSpc>
              <a:spcBef>
                <a:spcPts val="0"/>
              </a:spcBef>
              <a:spcAft>
                <a:spcPts val="0"/>
              </a:spcAft>
              <a:buClrTx/>
              <a:buSzTx/>
              <a:buFontTx/>
              <a:buNone/>
              <a:tabLst/>
              <a:defRPr/>
            </a:pPr>
            <a:r>
              <a:rPr lang="en-GB" sz="700" b="1" dirty="0">
                <a:solidFill>
                  <a:schemeClr val="tx2"/>
                </a:solidFill>
                <a:latin typeface="Arial" panose="020B0604020202020204"/>
              </a:rPr>
              <a:t>Abi + Ola</a:t>
            </a:r>
            <a:endParaRPr kumimoji="0" lang="en-GB" sz="700" b="1" i="0" u="none" strike="noStrike" kern="1200" cap="none" spc="0" normalizeH="0" baseline="0" dirty="0">
              <a:ln>
                <a:noFill/>
              </a:ln>
              <a:solidFill>
                <a:schemeClr val="tx2"/>
              </a:solidFill>
              <a:effectLst/>
              <a:uLnTx/>
              <a:uFillTx/>
              <a:latin typeface="Arial" panose="020B0604020202020204"/>
              <a:ea typeface="+mn-ea"/>
              <a:cs typeface="+mn-cs"/>
            </a:endParaRPr>
          </a:p>
          <a:p>
            <a:pPr marL="0" marR="0" lvl="0" indent="0" algn="l" defTabSz="914400" rtl="0" eaLnBrk="1" fontAlgn="auto" latinLnBrk="0" hangingPunct="1">
              <a:lnSpc>
                <a:spcPct val="90000"/>
              </a:lnSpc>
              <a:spcBef>
                <a:spcPts val="0"/>
              </a:spcBef>
              <a:spcAft>
                <a:spcPts val="0"/>
              </a:spcAft>
              <a:buClrTx/>
              <a:buSzTx/>
              <a:buFontTx/>
              <a:buNone/>
              <a:tabLst/>
              <a:defRPr/>
            </a:pPr>
            <a:r>
              <a:rPr kumimoji="0" lang="en-GB" sz="700" b="1" i="0" u="none" strike="noStrike" kern="1200" cap="none" spc="0" normalizeH="0" baseline="0" dirty="0">
                <a:ln>
                  <a:noFill/>
                </a:ln>
                <a:solidFill>
                  <a:schemeClr val="accent1"/>
                </a:solidFill>
                <a:effectLst/>
                <a:uLnTx/>
                <a:uFillTx/>
                <a:latin typeface="Arial" panose="020B0604020202020204"/>
                <a:ea typeface="+mn-ea"/>
                <a:cs typeface="+mn-cs"/>
              </a:rPr>
              <a:t>Abi + placebo</a:t>
            </a:r>
          </a:p>
        </p:txBody>
      </p:sp>
      <p:sp>
        <p:nvSpPr>
          <p:cNvPr id="1036" name="TextBox 1035">
            <a:extLst>
              <a:ext uri="{FF2B5EF4-FFF2-40B4-BE49-F238E27FC236}">
                <a16:creationId xmlns:a16="http://schemas.microsoft.com/office/drawing/2014/main" id="{EEF150F0-1A3F-54F6-4376-A03893C12EF2}"/>
              </a:ext>
            </a:extLst>
          </p:cNvPr>
          <p:cNvSpPr txBox="1"/>
          <p:nvPr/>
        </p:nvSpPr>
        <p:spPr>
          <a:xfrm>
            <a:off x="1259745" y="5058092"/>
            <a:ext cx="178286" cy="193899"/>
          </a:xfrm>
          <a:prstGeom prst="rect">
            <a:avLst/>
          </a:prstGeom>
          <a:noFill/>
        </p:spPr>
        <p:txBody>
          <a:bodyPr wrap="square" lIns="0" tIns="0" rIns="0" bIns="0" rtlCol="0">
            <a:sp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GB" sz="700" b="0" i="0" u="none" strike="noStrike" kern="1200" cap="none" spc="0" normalizeH="0" baseline="0" dirty="0">
                <a:ln>
                  <a:noFill/>
                </a:ln>
                <a:solidFill>
                  <a:prstClr val="black"/>
                </a:solidFill>
                <a:effectLst/>
                <a:uLnTx/>
                <a:uFillTx/>
                <a:latin typeface="Arial" panose="020B0604020202020204"/>
                <a:ea typeface="+mn-ea"/>
                <a:cs typeface="+mn-cs"/>
              </a:rPr>
              <a:t>399</a:t>
            </a:r>
          </a:p>
          <a:p>
            <a:pPr marL="0" marR="0" lvl="0" indent="0" algn="ctr" defTabSz="914400" rtl="0" eaLnBrk="1" fontAlgn="auto" latinLnBrk="0" hangingPunct="1">
              <a:lnSpc>
                <a:spcPct val="90000"/>
              </a:lnSpc>
              <a:spcBef>
                <a:spcPts val="0"/>
              </a:spcBef>
              <a:spcAft>
                <a:spcPts val="0"/>
              </a:spcAft>
              <a:buClrTx/>
              <a:buSzTx/>
              <a:buFontTx/>
              <a:buNone/>
              <a:tabLst/>
              <a:defRPr/>
            </a:pPr>
            <a:r>
              <a:rPr kumimoji="0" lang="en-GB" sz="700" b="0" i="0" u="none" strike="noStrike" kern="1200" cap="none" spc="0" normalizeH="0" baseline="0" dirty="0">
                <a:ln>
                  <a:noFill/>
                </a:ln>
                <a:solidFill>
                  <a:prstClr val="black"/>
                </a:solidFill>
                <a:effectLst/>
                <a:uLnTx/>
                <a:uFillTx/>
                <a:latin typeface="Arial" panose="020B0604020202020204"/>
                <a:ea typeface="+mn-ea"/>
                <a:cs typeface="+mn-cs"/>
              </a:rPr>
              <a:t>397</a:t>
            </a:r>
          </a:p>
        </p:txBody>
      </p:sp>
      <p:sp>
        <p:nvSpPr>
          <p:cNvPr id="1043" name="TextBox 1042">
            <a:extLst>
              <a:ext uri="{FF2B5EF4-FFF2-40B4-BE49-F238E27FC236}">
                <a16:creationId xmlns:a16="http://schemas.microsoft.com/office/drawing/2014/main" id="{B4F5D5E0-A98E-52F5-B592-C9F165AD1DD5}"/>
              </a:ext>
            </a:extLst>
          </p:cNvPr>
          <p:cNvSpPr txBox="1"/>
          <p:nvPr/>
        </p:nvSpPr>
        <p:spPr>
          <a:xfrm>
            <a:off x="1339072" y="4642635"/>
            <a:ext cx="57708" cy="123111"/>
          </a:xfrm>
          <a:prstGeom prst="rect">
            <a:avLst/>
          </a:prstGeom>
          <a:noFill/>
        </p:spPr>
        <p:txBody>
          <a:bodyPr wrap="none" lIns="0" tIns="0" rIns="0" bIns="0" rtlCol="0">
            <a:spAutoFit/>
          </a:bodyPr>
          <a:lstStyle/>
          <a:p>
            <a:pPr algn="ctr"/>
            <a:r>
              <a:rPr lang="en-GB" sz="800" dirty="0">
                <a:latin typeface="Arial" panose="020B0604020202020204" pitchFamily="34" charset="0"/>
                <a:ea typeface="Aileron" charset="0"/>
                <a:cs typeface="Arial" panose="020B0604020202020204" pitchFamily="34" charset="0"/>
              </a:rPr>
              <a:t>0</a:t>
            </a:r>
          </a:p>
        </p:txBody>
      </p:sp>
      <p:sp>
        <p:nvSpPr>
          <p:cNvPr id="1044" name="TextBox 1043">
            <a:extLst>
              <a:ext uri="{FF2B5EF4-FFF2-40B4-BE49-F238E27FC236}">
                <a16:creationId xmlns:a16="http://schemas.microsoft.com/office/drawing/2014/main" id="{EF8560ED-0A49-08F3-CFBE-74DF0D85FFF4}"/>
              </a:ext>
            </a:extLst>
          </p:cNvPr>
          <p:cNvSpPr txBox="1"/>
          <p:nvPr/>
        </p:nvSpPr>
        <p:spPr>
          <a:xfrm>
            <a:off x="2457377" y="4797152"/>
            <a:ext cx="1904367" cy="138499"/>
          </a:xfrm>
          <a:prstGeom prst="rect">
            <a:avLst/>
          </a:prstGeom>
          <a:noFill/>
        </p:spPr>
        <p:txBody>
          <a:bodyPr wrap="none" lIns="0" tIns="0" rIns="0" bIns="0" rtlCol="0">
            <a:spAutoFit/>
          </a:bodyPr>
          <a:lstStyle/>
          <a:p>
            <a:pPr algn="ctr"/>
            <a:r>
              <a:rPr lang="en-GB" sz="900" b="1" dirty="0">
                <a:latin typeface="Arial" panose="020B0604020202020204" pitchFamily="34" charset="0"/>
                <a:ea typeface="Aileron" charset="0"/>
                <a:cs typeface="Arial" panose="020B0604020202020204" pitchFamily="34" charset="0"/>
              </a:rPr>
              <a:t>Time from randomisation (months)</a:t>
            </a:r>
          </a:p>
        </p:txBody>
      </p:sp>
      <p:sp>
        <p:nvSpPr>
          <p:cNvPr id="1047" name="TextBox 1046">
            <a:extLst>
              <a:ext uri="{FF2B5EF4-FFF2-40B4-BE49-F238E27FC236}">
                <a16:creationId xmlns:a16="http://schemas.microsoft.com/office/drawing/2014/main" id="{75C5E6EC-2ECD-4A78-4265-2DFA61418BF6}"/>
              </a:ext>
            </a:extLst>
          </p:cNvPr>
          <p:cNvSpPr txBox="1"/>
          <p:nvPr/>
        </p:nvSpPr>
        <p:spPr>
          <a:xfrm rot="16200000">
            <a:off x="396268" y="3450812"/>
            <a:ext cx="1038746" cy="138499"/>
          </a:xfrm>
          <a:prstGeom prst="rect">
            <a:avLst/>
          </a:prstGeom>
          <a:noFill/>
        </p:spPr>
        <p:txBody>
          <a:bodyPr wrap="none" lIns="0" tIns="0" rIns="0" bIns="0" rtlCol="0">
            <a:spAutoFit/>
          </a:bodyPr>
          <a:lstStyle/>
          <a:p>
            <a:pPr algn="ctr"/>
            <a:r>
              <a:rPr lang="en-GB" sz="900" b="1" dirty="0">
                <a:latin typeface="Arial" panose="020B0604020202020204" pitchFamily="34" charset="0"/>
                <a:ea typeface="Aileron" charset="0"/>
                <a:cs typeface="Arial" panose="020B0604020202020204" pitchFamily="34" charset="0"/>
              </a:rPr>
              <a:t>Probability of rPFS</a:t>
            </a:r>
          </a:p>
        </p:txBody>
      </p:sp>
      <p:sp>
        <p:nvSpPr>
          <p:cNvPr id="1048" name="TextBox 1047">
            <a:extLst>
              <a:ext uri="{FF2B5EF4-FFF2-40B4-BE49-F238E27FC236}">
                <a16:creationId xmlns:a16="http://schemas.microsoft.com/office/drawing/2014/main" id="{507EE6A8-93C1-3677-7B3C-3E8D58EEDDF8}"/>
              </a:ext>
            </a:extLst>
          </p:cNvPr>
          <p:cNvSpPr txBox="1"/>
          <p:nvPr/>
        </p:nvSpPr>
        <p:spPr>
          <a:xfrm>
            <a:off x="1143320" y="2383684"/>
            <a:ext cx="144270" cy="123111"/>
          </a:xfrm>
          <a:prstGeom prst="rect">
            <a:avLst/>
          </a:prstGeom>
          <a:noFill/>
        </p:spPr>
        <p:txBody>
          <a:bodyPr wrap="none" lIns="0" tIns="0" rIns="0" bIns="0" rtlCol="0">
            <a:spAutoFit/>
          </a:bodyPr>
          <a:lstStyle/>
          <a:p>
            <a:pPr algn="r"/>
            <a:r>
              <a:rPr lang="en-GB" sz="800" dirty="0">
                <a:latin typeface="Arial" panose="020B0604020202020204" pitchFamily="34" charset="0"/>
                <a:ea typeface="Aileron" charset="0"/>
                <a:cs typeface="Arial" panose="020B0604020202020204" pitchFamily="34" charset="0"/>
              </a:rPr>
              <a:t>1.0</a:t>
            </a:r>
          </a:p>
        </p:txBody>
      </p:sp>
      <p:sp>
        <p:nvSpPr>
          <p:cNvPr id="1061" name="TextBox 1060">
            <a:extLst>
              <a:ext uri="{FF2B5EF4-FFF2-40B4-BE49-F238E27FC236}">
                <a16:creationId xmlns:a16="http://schemas.microsoft.com/office/drawing/2014/main" id="{17499B3C-1453-EF0A-9C52-F73CC8C7D3F1}"/>
              </a:ext>
            </a:extLst>
          </p:cNvPr>
          <p:cNvSpPr txBox="1"/>
          <p:nvPr/>
        </p:nvSpPr>
        <p:spPr>
          <a:xfrm>
            <a:off x="2573978" y="4642635"/>
            <a:ext cx="115416" cy="123111"/>
          </a:xfrm>
          <a:prstGeom prst="rect">
            <a:avLst/>
          </a:prstGeom>
          <a:noFill/>
        </p:spPr>
        <p:txBody>
          <a:bodyPr wrap="none" lIns="0" tIns="0" rIns="0" bIns="0" rtlCol="0">
            <a:spAutoFit/>
          </a:bodyPr>
          <a:lstStyle/>
          <a:p>
            <a:pPr algn="ctr"/>
            <a:r>
              <a:rPr lang="en-GB" sz="800" dirty="0">
                <a:latin typeface="Arial" panose="020B0604020202020204" pitchFamily="34" charset="0"/>
                <a:ea typeface="Aileron" charset="0"/>
                <a:cs typeface="Arial" panose="020B0604020202020204" pitchFamily="34" charset="0"/>
              </a:rPr>
              <a:t>10</a:t>
            </a:r>
          </a:p>
        </p:txBody>
      </p:sp>
      <p:sp>
        <p:nvSpPr>
          <p:cNvPr id="1062" name="TextBox 1061">
            <a:extLst>
              <a:ext uri="{FF2B5EF4-FFF2-40B4-BE49-F238E27FC236}">
                <a16:creationId xmlns:a16="http://schemas.microsoft.com/office/drawing/2014/main" id="{8FA20DC0-8640-D268-54AC-0239A4EFA7C8}"/>
              </a:ext>
            </a:extLst>
          </p:cNvPr>
          <p:cNvSpPr txBox="1"/>
          <p:nvPr/>
        </p:nvSpPr>
        <p:spPr>
          <a:xfrm>
            <a:off x="2358357" y="4642635"/>
            <a:ext cx="57708" cy="123111"/>
          </a:xfrm>
          <a:prstGeom prst="rect">
            <a:avLst/>
          </a:prstGeom>
          <a:noFill/>
        </p:spPr>
        <p:txBody>
          <a:bodyPr wrap="none" lIns="0" tIns="0" rIns="0" bIns="0" rtlCol="0">
            <a:spAutoFit/>
          </a:bodyPr>
          <a:lstStyle/>
          <a:p>
            <a:pPr algn="ctr"/>
            <a:r>
              <a:rPr lang="en-GB" sz="800" dirty="0">
                <a:latin typeface="Arial" panose="020B0604020202020204" pitchFamily="34" charset="0"/>
                <a:ea typeface="Aileron" charset="0"/>
                <a:cs typeface="Arial" panose="020B0604020202020204" pitchFamily="34" charset="0"/>
              </a:rPr>
              <a:t>8</a:t>
            </a:r>
          </a:p>
        </p:txBody>
      </p:sp>
      <p:sp>
        <p:nvSpPr>
          <p:cNvPr id="1063" name="TextBox 1062">
            <a:extLst>
              <a:ext uri="{FF2B5EF4-FFF2-40B4-BE49-F238E27FC236}">
                <a16:creationId xmlns:a16="http://schemas.microsoft.com/office/drawing/2014/main" id="{D6CAF1C2-A047-6722-0416-50B5D4CE52F2}"/>
              </a:ext>
            </a:extLst>
          </p:cNvPr>
          <p:cNvSpPr txBox="1"/>
          <p:nvPr/>
        </p:nvSpPr>
        <p:spPr>
          <a:xfrm>
            <a:off x="2101182" y="4642635"/>
            <a:ext cx="57708" cy="123111"/>
          </a:xfrm>
          <a:prstGeom prst="rect">
            <a:avLst/>
          </a:prstGeom>
          <a:noFill/>
        </p:spPr>
        <p:txBody>
          <a:bodyPr wrap="none" lIns="0" tIns="0" rIns="0" bIns="0" rtlCol="0">
            <a:spAutoFit/>
          </a:bodyPr>
          <a:lstStyle/>
          <a:p>
            <a:pPr algn="ctr"/>
            <a:r>
              <a:rPr lang="en-GB" sz="800" dirty="0">
                <a:latin typeface="Arial" panose="020B0604020202020204" pitchFamily="34" charset="0"/>
                <a:ea typeface="Aileron" charset="0"/>
                <a:cs typeface="Arial" panose="020B0604020202020204" pitchFamily="34" charset="0"/>
              </a:rPr>
              <a:t>6</a:t>
            </a:r>
          </a:p>
        </p:txBody>
      </p:sp>
      <p:sp>
        <p:nvSpPr>
          <p:cNvPr id="1064" name="TextBox 1063">
            <a:extLst>
              <a:ext uri="{FF2B5EF4-FFF2-40B4-BE49-F238E27FC236}">
                <a16:creationId xmlns:a16="http://schemas.microsoft.com/office/drawing/2014/main" id="{B395393B-39F4-9C5B-F51F-47294FEAD798}"/>
              </a:ext>
            </a:extLst>
          </p:cNvPr>
          <p:cNvSpPr txBox="1"/>
          <p:nvPr/>
        </p:nvSpPr>
        <p:spPr>
          <a:xfrm>
            <a:off x="1844007" y="4642635"/>
            <a:ext cx="57708" cy="123111"/>
          </a:xfrm>
          <a:prstGeom prst="rect">
            <a:avLst/>
          </a:prstGeom>
          <a:noFill/>
        </p:spPr>
        <p:txBody>
          <a:bodyPr wrap="none" lIns="0" tIns="0" rIns="0" bIns="0" rtlCol="0">
            <a:spAutoFit/>
          </a:bodyPr>
          <a:lstStyle/>
          <a:p>
            <a:pPr algn="ctr"/>
            <a:r>
              <a:rPr lang="en-GB" sz="800" dirty="0">
                <a:latin typeface="Arial" panose="020B0604020202020204" pitchFamily="34" charset="0"/>
                <a:ea typeface="Aileron" charset="0"/>
                <a:cs typeface="Arial" panose="020B0604020202020204" pitchFamily="34" charset="0"/>
              </a:rPr>
              <a:t>4</a:t>
            </a:r>
          </a:p>
        </p:txBody>
      </p:sp>
      <p:sp>
        <p:nvSpPr>
          <p:cNvPr id="1065" name="TextBox 1064">
            <a:extLst>
              <a:ext uri="{FF2B5EF4-FFF2-40B4-BE49-F238E27FC236}">
                <a16:creationId xmlns:a16="http://schemas.microsoft.com/office/drawing/2014/main" id="{96C4E921-4827-AA62-06AF-328C53D60036}"/>
              </a:ext>
            </a:extLst>
          </p:cNvPr>
          <p:cNvSpPr txBox="1"/>
          <p:nvPr/>
        </p:nvSpPr>
        <p:spPr>
          <a:xfrm>
            <a:off x="1586832" y="4642635"/>
            <a:ext cx="57708" cy="123111"/>
          </a:xfrm>
          <a:prstGeom prst="rect">
            <a:avLst/>
          </a:prstGeom>
          <a:noFill/>
        </p:spPr>
        <p:txBody>
          <a:bodyPr wrap="none" lIns="0" tIns="0" rIns="0" bIns="0" rtlCol="0">
            <a:spAutoFit/>
          </a:bodyPr>
          <a:lstStyle/>
          <a:p>
            <a:pPr algn="ctr"/>
            <a:r>
              <a:rPr lang="en-GB" sz="800" dirty="0">
                <a:latin typeface="Arial" panose="020B0604020202020204" pitchFamily="34" charset="0"/>
                <a:ea typeface="Aileron" charset="0"/>
                <a:cs typeface="Arial" panose="020B0604020202020204" pitchFamily="34" charset="0"/>
              </a:rPr>
              <a:t>2</a:t>
            </a:r>
          </a:p>
        </p:txBody>
      </p:sp>
      <p:sp>
        <p:nvSpPr>
          <p:cNvPr id="1066" name="TextBox 1065">
            <a:extLst>
              <a:ext uri="{FF2B5EF4-FFF2-40B4-BE49-F238E27FC236}">
                <a16:creationId xmlns:a16="http://schemas.microsoft.com/office/drawing/2014/main" id="{CFDDD7D9-AE82-0352-0FDA-EE1C35141EF5}"/>
              </a:ext>
            </a:extLst>
          </p:cNvPr>
          <p:cNvSpPr txBox="1"/>
          <p:nvPr/>
        </p:nvSpPr>
        <p:spPr>
          <a:xfrm>
            <a:off x="1143320" y="2602759"/>
            <a:ext cx="144270" cy="123111"/>
          </a:xfrm>
          <a:prstGeom prst="rect">
            <a:avLst/>
          </a:prstGeom>
          <a:noFill/>
        </p:spPr>
        <p:txBody>
          <a:bodyPr wrap="none" lIns="0" tIns="0" rIns="0" bIns="0" rtlCol="0">
            <a:spAutoFit/>
          </a:bodyPr>
          <a:lstStyle/>
          <a:p>
            <a:pPr algn="r"/>
            <a:r>
              <a:rPr lang="en-GB" sz="800" dirty="0">
                <a:latin typeface="Arial" panose="020B0604020202020204" pitchFamily="34" charset="0"/>
                <a:ea typeface="Aileron" charset="0"/>
                <a:cs typeface="Arial" panose="020B0604020202020204" pitchFamily="34" charset="0"/>
              </a:rPr>
              <a:t>0.9</a:t>
            </a:r>
          </a:p>
        </p:txBody>
      </p:sp>
      <p:sp>
        <p:nvSpPr>
          <p:cNvPr id="1067" name="TextBox 1066">
            <a:extLst>
              <a:ext uri="{FF2B5EF4-FFF2-40B4-BE49-F238E27FC236}">
                <a16:creationId xmlns:a16="http://schemas.microsoft.com/office/drawing/2014/main" id="{2860D26C-5222-059B-7F9F-38238D9DE3D7}"/>
              </a:ext>
            </a:extLst>
          </p:cNvPr>
          <p:cNvSpPr txBox="1"/>
          <p:nvPr/>
        </p:nvSpPr>
        <p:spPr>
          <a:xfrm>
            <a:off x="1143320" y="2812309"/>
            <a:ext cx="144270" cy="123111"/>
          </a:xfrm>
          <a:prstGeom prst="rect">
            <a:avLst/>
          </a:prstGeom>
          <a:noFill/>
        </p:spPr>
        <p:txBody>
          <a:bodyPr wrap="none" lIns="0" tIns="0" rIns="0" bIns="0" rtlCol="0">
            <a:spAutoFit/>
          </a:bodyPr>
          <a:lstStyle/>
          <a:p>
            <a:pPr algn="r"/>
            <a:r>
              <a:rPr lang="en-GB" sz="800" dirty="0">
                <a:latin typeface="Arial" panose="020B0604020202020204" pitchFamily="34" charset="0"/>
                <a:ea typeface="Aileron" charset="0"/>
                <a:cs typeface="Arial" panose="020B0604020202020204" pitchFamily="34" charset="0"/>
              </a:rPr>
              <a:t>0.8</a:t>
            </a:r>
          </a:p>
        </p:txBody>
      </p:sp>
      <p:sp>
        <p:nvSpPr>
          <p:cNvPr id="1068" name="TextBox 1067">
            <a:extLst>
              <a:ext uri="{FF2B5EF4-FFF2-40B4-BE49-F238E27FC236}">
                <a16:creationId xmlns:a16="http://schemas.microsoft.com/office/drawing/2014/main" id="{BAA01B86-8659-970F-1687-B3D656F92738}"/>
              </a:ext>
            </a:extLst>
          </p:cNvPr>
          <p:cNvSpPr txBox="1"/>
          <p:nvPr/>
        </p:nvSpPr>
        <p:spPr>
          <a:xfrm>
            <a:off x="1143320" y="3021859"/>
            <a:ext cx="144270" cy="123111"/>
          </a:xfrm>
          <a:prstGeom prst="rect">
            <a:avLst/>
          </a:prstGeom>
          <a:noFill/>
        </p:spPr>
        <p:txBody>
          <a:bodyPr wrap="none" lIns="0" tIns="0" rIns="0" bIns="0" rtlCol="0">
            <a:spAutoFit/>
          </a:bodyPr>
          <a:lstStyle/>
          <a:p>
            <a:pPr algn="r"/>
            <a:r>
              <a:rPr lang="en-GB" sz="800" dirty="0">
                <a:latin typeface="Arial" panose="020B0604020202020204" pitchFamily="34" charset="0"/>
                <a:ea typeface="Aileron" charset="0"/>
                <a:cs typeface="Arial" panose="020B0604020202020204" pitchFamily="34" charset="0"/>
              </a:rPr>
              <a:t>0.7</a:t>
            </a:r>
          </a:p>
        </p:txBody>
      </p:sp>
      <p:sp>
        <p:nvSpPr>
          <p:cNvPr id="1069" name="TextBox 1068">
            <a:extLst>
              <a:ext uri="{FF2B5EF4-FFF2-40B4-BE49-F238E27FC236}">
                <a16:creationId xmlns:a16="http://schemas.microsoft.com/office/drawing/2014/main" id="{8AECDF5F-5131-4B95-7B4D-A3A3A5D643E2}"/>
              </a:ext>
            </a:extLst>
          </p:cNvPr>
          <p:cNvSpPr txBox="1"/>
          <p:nvPr/>
        </p:nvSpPr>
        <p:spPr>
          <a:xfrm>
            <a:off x="1143320" y="3237759"/>
            <a:ext cx="144270" cy="123111"/>
          </a:xfrm>
          <a:prstGeom prst="rect">
            <a:avLst/>
          </a:prstGeom>
          <a:noFill/>
        </p:spPr>
        <p:txBody>
          <a:bodyPr wrap="none" lIns="0" tIns="0" rIns="0" bIns="0" rtlCol="0">
            <a:spAutoFit/>
          </a:bodyPr>
          <a:lstStyle/>
          <a:p>
            <a:pPr algn="r"/>
            <a:r>
              <a:rPr lang="en-GB" sz="800" dirty="0">
                <a:latin typeface="Arial" panose="020B0604020202020204" pitchFamily="34" charset="0"/>
                <a:ea typeface="Aileron" charset="0"/>
                <a:cs typeface="Arial" panose="020B0604020202020204" pitchFamily="34" charset="0"/>
              </a:rPr>
              <a:t>0.6</a:t>
            </a:r>
          </a:p>
        </p:txBody>
      </p:sp>
      <p:sp>
        <p:nvSpPr>
          <p:cNvPr id="1070" name="TextBox 1069">
            <a:extLst>
              <a:ext uri="{FF2B5EF4-FFF2-40B4-BE49-F238E27FC236}">
                <a16:creationId xmlns:a16="http://schemas.microsoft.com/office/drawing/2014/main" id="{ED67EA15-5B8A-3609-3F3A-2DF70EA2E194}"/>
              </a:ext>
            </a:extLst>
          </p:cNvPr>
          <p:cNvSpPr txBox="1"/>
          <p:nvPr/>
        </p:nvSpPr>
        <p:spPr>
          <a:xfrm>
            <a:off x="1143320" y="3447309"/>
            <a:ext cx="144270" cy="123111"/>
          </a:xfrm>
          <a:prstGeom prst="rect">
            <a:avLst/>
          </a:prstGeom>
          <a:noFill/>
        </p:spPr>
        <p:txBody>
          <a:bodyPr wrap="none" lIns="0" tIns="0" rIns="0" bIns="0" rtlCol="0">
            <a:spAutoFit/>
          </a:bodyPr>
          <a:lstStyle/>
          <a:p>
            <a:pPr algn="r"/>
            <a:r>
              <a:rPr lang="en-GB" sz="800" dirty="0">
                <a:latin typeface="Arial" panose="020B0604020202020204" pitchFamily="34" charset="0"/>
                <a:ea typeface="Aileron" charset="0"/>
                <a:cs typeface="Arial" panose="020B0604020202020204" pitchFamily="34" charset="0"/>
              </a:rPr>
              <a:t>0.5</a:t>
            </a:r>
          </a:p>
        </p:txBody>
      </p:sp>
      <p:sp>
        <p:nvSpPr>
          <p:cNvPr id="1071" name="TextBox 1070">
            <a:extLst>
              <a:ext uri="{FF2B5EF4-FFF2-40B4-BE49-F238E27FC236}">
                <a16:creationId xmlns:a16="http://schemas.microsoft.com/office/drawing/2014/main" id="{6005B885-94A6-5C78-39FA-8B4BEC84FE15}"/>
              </a:ext>
            </a:extLst>
          </p:cNvPr>
          <p:cNvSpPr txBox="1"/>
          <p:nvPr/>
        </p:nvSpPr>
        <p:spPr>
          <a:xfrm>
            <a:off x="1143320" y="3656859"/>
            <a:ext cx="144270" cy="123111"/>
          </a:xfrm>
          <a:prstGeom prst="rect">
            <a:avLst/>
          </a:prstGeom>
          <a:noFill/>
        </p:spPr>
        <p:txBody>
          <a:bodyPr wrap="none" lIns="0" tIns="0" rIns="0" bIns="0" rtlCol="0">
            <a:spAutoFit/>
          </a:bodyPr>
          <a:lstStyle/>
          <a:p>
            <a:pPr algn="r"/>
            <a:r>
              <a:rPr lang="en-GB" sz="800" dirty="0">
                <a:latin typeface="Arial" panose="020B0604020202020204" pitchFamily="34" charset="0"/>
                <a:ea typeface="Aileron" charset="0"/>
                <a:cs typeface="Arial" panose="020B0604020202020204" pitchFamily="34" charset="0"/>
              </a:rPr>
              <a:t>0.4</a:t>
            </a:r>
          </a:p>
        </p:txBody>
      </p:sp>
      <p:sp>
        <p:nvSpPr>
          <p:cNvPr id="1072" name="TextBox 1071">
            <a:extLst>
              <a:ext uri="{FF2B5EF4-FFF2-40B4-BE49-F238E27FC236}">
                <a16:creationId xmlns:a16="http://schemas.microsoft.com/office/drawing/2014/main" id="{27E5C8B4-DBB8-A48A-125B-F51FBBEED258}"/>
              </a:ext>
            </a:extLst>
          </p:cNvPr>
          <p:cNvSpPr txBox="1"/>
          <p:nvPr/>
        </p:nvSpPr>
        <p:spPr>
          <a:xfrm>
            <a:off x="1143320" y="3869584"/>
            <a:ext cx="144270" cy="123111"/>
          </a:xfrm>
          <a:prstGeom prst="rect">
            <a:avLst/>
          </a:prstGeom>
          <a:noFill/>
        </p:spPr>
        <p:txBody>
          <a:bodyPr wrap="none" lIns="0" tIns="0" rIns="0" bIns="0" rtlCol="0">
            <a:spAutoFit/>
          </a:bodyPr>
          <a:lstStyle/>
          <a:p>
            <a:pPr algn="r"/>
            <a:r>
              <a:rPr lang="en-GB" sz="800" dirty="0">
                <a:latin typeface="Arial" panose="020B0604020202020204" pitchFamily="34" charset="0"/>
                <a:ea typeface="Aileron" charset="0"/>
                <a:cs typeface="Arial" panose="020B0604020202020204" pitchFamily="34" charset="0"/>
              </a:rPr>
              <a:t>0.3</a:t>
            </a:r>
          </a:p>
        </p:txBody>
      </p:sp>
      <p:sp>
        <p:nvSpPr>
          <p:cNvPr id="1073" name="TextBox 1072">
            <a:extLst>
              <a:ext uri="{FF2B5EF4-FFF2-40B4-BE49-F238E27FC236}">
                <a16:creationId xmlns:a16="http://schemas.microsoft.com/office/drawing/2014/main" id="{52ABD083-7FB8-4058-5499-FDBF3A8B78C9}"/>
              </a:ext>
            </a:extLst>
          </p:cNvPr>
          <p:cNvSpPr txBox="1"/>
          <p:nvPr/>
        </p:nvSpPr>
        <p:spPr>
          <a:xfrm>
            <a:off x="1143320" y="4072784"/>
            <a:ext cx="144270" cy="123111"/>
          </a:xfrm>
          <a:prstGeom prst="rect">
            <a:avLst/>
          </a:prstGeom>
          <a:noFill/>
        </p:spPr>
        <p:txBody>
          <a:bodyPr wrap="none" lIns="0" tIns="0" rIns="0" bIns="0" rtlCol="0">
            <a:spAutoFit/>
          </a:bodyPr>
          <a:lstStyle/>
          <a:p>
            <a:pPr algn="r"/>
            <a:r>
              <a:rPr lang="en-GB" sz="800" dirty="0">
                <a:latin typeface="Arial" panose="020B0604020202020204" pitchFamily="34" charset="0"/>
                <a:ea typeface="Aileron" charset="0"/>
                <a:cs typeface="Arial" panose="020B0604020202020204" pitchFamily="34" charset="0"/>
              </a:rPr>
              <a:t>0.2</a:t>
            </a:r>
          </a:p>
        </p:txBody>
      </p:sp>
      <p:sp>
        <p:nvSpPr>
          <p:cNvPr id="1074" name="TextBox 1073">
            <a:extLst>
              <a:ext uri="{FF2B5EF4-FFF2-40B4-BE49-F238E27FC236}">
                <a16:creationId xmlns:a16="http://schemas.microsoft.com/office/drawing/2014/main" id="{C89051DA-497F-7AB6-50FF-7A8158827104}"/>
              </a:ext>
            </a:extLst>
          </p:cNvPr>
          <p:cNvSpPr txBox="1"/>
          <p:nvPr/>
        </p:nvSpPr>
        <p:spPr>
          <a:xfrm>
            <a:off x="1143320" y="4295034"/>
            <a:ext cx="144270" cy="123111"/>
          </a:xfrm>
          <a:prstGeom prst="rect">
            <a:avLst/>
          </a:prstGeom>
          <a:noFill/>
        </p:spPr>
        <p:txBody>
          <a:bodyPr wrap="none" lIns="0" tIns="0" rIns="0" bIns="0" rtlCol="0">
            <a:spAutoFit/>
          </a:bodyPr>
          <a:lstStyle/>
          <a:p>
            <a:pPr algn="r"/>
            <a:r>
              <a:rPr lang="en-GB" sz="800" dirty="0">
                <a:latin typeface="Arial" panose="020B0604020202020204" pitchFamily="34" charset="0"/>
                <a:ea typeface="Aileron" charset="0"/>
                <a:cs typeface="Arial" panose="020B0604020202020204" pitchFamily="34" charset="0"/>
              </a:rPr>
              <a:t>0.1</a:t>
            </a:r>
          </a:p>
        </p:txBody>
      </p:sp>
      <p:sp>
        <p:nvSpPr>
          <p:cNvPr id="1075" name="TextBox 1074">
            <a:extLst>
              <a:ext uri="{FF2B5EF4-FFF2-40B4-BE49-F238E27FC236}">
                <a16:creationId xmlns:a16="http://schemas.microsoft.com/office/drawing/2014/main" id="{BFCB98B8-D052-8E24-B515-5B7383ABFC0D}"/>
              </a:ext>
            </a:extLst>
          </p:cNvPr>
          <p:cNvSpPr txBox="1"/>
          <p:nvPr/>
        </p:nvSpPr>
        <p:spPr>
          <a:xfrm>
            <a:off x="1143320" y="4507759"/>
            <a:ext cx="144270" cy="123111"/>
          </a:xfrm>
          <a:prstGeom prst="rect">
            <a:avLst/>
          </a:prstGeom>
          <a:noFill/>
        </p:spPr>
        <p:txBody>
          <a:bodyPr wrap="none" lIns="0" tIns="0" rIns="0" bIns="0" rtlCol="0">
            <a:spAutoFit/>
          </a:bodyPr>
          <a:lstStyle/>
          <a:p>
            <a:pPr algn="r"/>
            <a:r>
              <a:rPr lang="en-GB" sz="800" dirty="0">
                <a:latin typeface="Arial" panose="020B0604020202020204" pitchFamily="34" charset="0"/>
                <a:ea typeface="Aileron" charset="0"/>
                <a:cs typeface="Arial" panose="020B0604020202020204" pitchFamily="34" charset="0"/>
              </a:rPr>
              <a:t>0.0</a:t>
            </a:r>
          </a:p>
        </p:txBody>
      </p:sp>
      <p:sp>
        <p:nvSpPr>
          <p:cNvPr id="1080" name="TextBox 1079">
            <a:extLst>
              <a:ext uri="{FF2B5EF4-FFF2-40B4-BE49-F238E27FC236}">
                <a16:creationId xmlns:a16="http://schemas.microsoft.com/office/drawing/2014/main" id="{A57CEC92-4AF4-C130-31D0-4926E044B9AA}"/>
              </a:ext>
            </a:extLst>
          </p:cNvPr>
          <p:cNvSpPr txBox="1"/>
          <p:nvPr/>
        </p:nvSpPr>
        <p:spPr>
          <a:xfrm>
            <a:off x="1539145" y="5058092"/>
            <a:ext cx="178286" cy="193899"/>
          </a:xfrm>
          <a:prstGeom prst="rect">
            <a:avLst/>
          </a:prstGeom>
          <a:noFill/>
        </p:spPr>
        <p:txBody>
          <a:bodyPr wrap="square" lIns="0" tIns="0" rIns="0" bIns="0" rtlCol="0">
            <a:sp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GB" sz="700" b="0" i="0" u="none" strike="noStrike" kern="1200" cap="none" spc="0" normalizeH="0" baseline="0" dirty="0">
                <a:ln>
                  <a:noFill/>
                </a:ln>
                <a:solidFill>
                  <a:prstClr val="black"/>
                </a:solidFill>
                <a:effectLst/>
                <a:uLnTx/>
                <a:uFillTx/>
                <a:latin typeface="Arial" panose="020B0604020202020204"/>
                <a:ea typeface="+mn-ea"/>
                <a:cs typeface="+mn-cs"/>
              </a:rPr>
              <a:t>367</a:t>
            </a:r>
          </a:p>
          <a:p>
            <a:pPr marL="0" marR="0" lvl="0" indent="0" algn="ctr" defTabSz="914400" rtl="0" eaLnBrk="1" fontAlgn="auto" latinLnBrk="0" hangingPunct="1">
              <a:lnSpc>
                <a:spcPct val="90000"/>
              </a:lnSpc>
              <a:spcBef>
                <a:spcPts val="0"/>
              </a:spcBef>
              <a:spcAft>
                <a:spcPts val="0"/>
              </a:spcAft>
              <a:buClrTx/>
              <a:buSzTx/>
              <a:buFontTx/>
              <a:buNone/>
              <a:tabLst/>
              <a:defRPr/>
            </a:pPr>
            <a:r>
              <a:rPr lang="en-GB" sz="700" dirty="0">
                <a:solidFill>
                  <a:prstClr val="black"/>
                </a:solidFill>
                <a:latin typeface="Arial" panose="020B0604020202020204"/>
              </a:rPr>
              <a:t>359</a:t>
            </a:r>
            <a:endParaRPr kumimoji="0" lang="en-GB" sz="700" b="0" i="0" u="none" strike="noStrike" kern="1200" cap="none" spc="0" normalizeH="0" baseline="0" dirty="0">
              <a:ln>
                <a:noFill/>
              </a:ln>
              <a:solidFill>
                <a:prstClr val="black"/>
              </a:solidFill>
              <a:effectLst/>
              <a:uLnTx/>
              <a:uFillTx/>
              <a:latin typeface="Arial" panose="020B0604020202020204"/>
              <a:ea typeface="+mn-ea"/>
              <a:cs typeface="+mn-cs"/>
            </a:endParaRPr>
          </a:p>
        </p:txBody>
      </p:sp>
      <p:sp>
        <p:nvSpPr>
          <p:cNvPr id="1081" name="TextBox 1080">
            <a:extLst>
              <a:ext uri="{FF2B5EF4-FFF2-40B4-BE49-F238E27FC236}">
                <a16:creationId xmlns:a16="http://schemas.microsoft.com/office/drawing/2014/main" id="{D8FFFDD9-5147-8D33-1DA4-22C88CA3BC6B}"/>
              </a:ext>
            </a:extLst>
          </p:cNvPr>
          <p:cNvSpPr txBox="1"/>
          <p:nvPr/>
        </p:nvSpPr>
        <p:spPr>
          <a:xfrm>
            <a:off x="1770920" y="5058092"/>
            <a:ext cx="178286" cy="193899"/>
          </a:xfrm>
          <a:prstGeom prst="rect">
            <a:avLst/>
          </a:prstGeom>
          <a:noFill/>
        </p:spPr>
        <p:txBody>
          <a:bodyPr wrap="square" lIns="0" tIns="0" rIns="0" bIns="0" rtlCol="0">
            <a:sp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GB" sz="700" b="0" i="0" u="none" strike="noStrike" kern="1200" cap="none" spc="0" normalizeH="0" baseline="0" dirty="0">
                <a:ln>
                  <a:noFill/>
                </a:ln>
                <a:solidFill>
                  <a:prstClr val="black"/>
                </a:solidFill>
                <a:effectLst/>
                <a:uLnTx/>
                <a:uFillTx/>
                <a:latin typeface="Arial" panose="020B0604020202020204"/>
                <a:ea typeface="+mn-ea"/>
                <a:cs typeface="+mn-cs"/>
              </a:rPr>
              <a:t>340</a:t>
            </a:r>
          </a:p>
          <a:p>
            <a:pPr marL="0" marR="0" lvl="0" indent="0" algn="ctr" defTabSz="914400" rtl="0" eaLnBrk="1" fontAlgn="auto" latinLnBrk="0" hangingPunct="1">
              <a:lnSpc>
                <a:spcPct val="90000"/>
              </a:lnSpc>
              <a:spcBef>
                <a:spcPts val="0"/>
              </a:spcBef>
              <a:spcAft>
                <a:spcPts val="0"/>
              </a:spcAft>
              <a:buClrTx/>
              <a:buSzTx/>
              <a:buFontTx/>
              <a:buNone/>
              <a:tabLst/>
              <a:defRPr/>
            </a:pPr>
            <a:r>
              <a:rPr lang="en-GB" sz="700" dirty="0">
                <a:solidFill>
                  <a:prstClr val="black"/>
                </a:solidFill>
                <a:latin typeface="Arial" panose="020B0604020202020204"/>
              </a:rPr>
              <a:t>338</a:t>
            </a:r>
            <a:endParaRPr kumimoji="0" lang="en-GB" sz="700" b="0" i="0" u="none" strike="noStrike" kern="1200" cap="none" spc="0" normalizeH="0" baseline="0" dirty="0">
              <a:ln>
                <a:noFill/>
              </a:ln>
              <a:solidFill>
                <a:prstClr val="black"/>
              </a:solidFill>
              <a:effectLst/>
              <a:uLnTx/>
              <a:uFillTx/>
              <a:latin typeface="Arial" panose="020B0604020202020204"/>
              <a:ea typeface="+mn-ea"/>
              <a:cs typeface="+mn-cs"/>
            </a:endParaRPr>
          </a:p>
        </p:txBody>
      </p:sp>
      <p:sp>
        <p:nvSpPr>
          <p:cNvPr id="1082" name="TextBox 1081">
            <a:extLst>
              <a:ext uri="{FF2B5EF4-FFF2-40B4-BE49-F238E27FC236}">
                <a16:creationId xmlns:a16="http://schemas.microsoft.com/office/drawing/2014/main" id="{0913F515-8B98-5F26-6BE9-9B0A6352FC5C}"/>
              </a:ext>
            </a:extLst>
          </p:cNvPr>
          <p:cNvSpPr txBox="1"/>
          <p:nvPr/>
        </p:nvSpPr>
        <p:spPr>
          <a:xfrm>
            <a:off x="2040795" y="5058092"/>
            <a:ext cx="178286" cy="193899"/>
          </a:xfrm>
          <a:prstGeom prst="rect">
            <a:avLst/>
          </a:prstGeom>
          <a:noFill/>
        </p:spPr>
        <p:txBody>
          <a:bodyPr wrap="square" lIns="0" tIns="0" rIns="0" bIns="0" rtlCol="0">
            <a:sp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GB" sz="700" b="0" i="0" u="none" strike="noStrike" kern="1200" cap="none" spc="0" normalizeH="0" baseline="0" dirty="0">
                <a:ln>
                  <a:noFill/>
                </a:ln>
                <a:solidFill>
                  <a:prstClr val="black"/>
                </a:solidFill>
                <a:effectLst/>
                <a:uLnTx/>
                <a:uFillTx/>
                <a:latin typeface="Arial" panose="020B0604020202020204"/>
                <a:ea typeface="+mn-ea"/>
                <a:cs typeface="+mn-cs"/>
              </a:rPr>
              <a:t>313</a:t>
            </a:r>
          </a:p>
          <a:p>
            <a:pPr marL="0" marR="0" lvl="0" indent="0" algn="ctr" defTabSz="914400" rtl="0" eaLnBrk="1" fontAlgn="auto" latinLnBrk="0" hangingPunct="1">
              <a:lnSpc>
                <a:spcPct val="90000"/>
              </a:lnSpc>
              <a:spcBef>
                <a:spcPts val="0"/>
              </a:spcBef>
              <a:spcAft>
                <a:spcPts val="0"/>
              </a:spcAft>
              <a:buClrTx/>
              <a:buSzTx/>
              <a:buFontTx/>
              <a:buNone/>
              <a:tabLst/>
              <a:defRPr/>
            </a:pPr>
            <a:r>
              <a:rPr lang="en-GB" sz="700" dirty="0">
                <a:solidFill>
                  <a:prstClr val="black"/>
                </a:solidFill>
                <a:latin typeface="Arial" panose="020B0604020202020204"/>
              </a:rPr>
              <a:t>306</a:t>
            </a:r>
            <a:endParaRPr kumimoji="0" lang="en-GB" sz="700" b="0" i="0" u="none" strike="noStrike" kern="1200" cap="none" spc="0" normalizeH="0" baseline="0" dirty="0">
              <a:ln>
                <a:noFill/>
              </a:ln>
              <a:solidFill>
                <a:prstClr val="black"/>
              </a:solidFill>
              <a:effectLst/>
              <a:uLnTx/>
              <a:uFillTx/>
              <a:latin typeface="Arial" panose="020B0604020202020204"/>
              <a:ea typeface="+mn-ea"/>
              <a:cs typeface="+mn-cs"/>
            </a:endParaRPr>
          </a:p>
        </p:txBody>
      </p:sp>
      <p:sp>
        <p:nvSpPr>
          <p:cNvPr id="1083" name="TextBox 1082">
            <a:extLst>
              <a:ext uri="{FF2B5EF4-FFF2-40B4-BE49-F238E27FC236}">
                <a16:creationId xmlns:a16="http://schemas.microsoft.com/office/drawing/2014/main" id="{7C2FDFEB-B2CC-F81A-55D4-76C0BE40264A}"/>
              </a:ext>
            </a:extLst>
          </p:cNvPr>
          <p:cNvSpPr txBox="1"/>
          <p:nvPr/>
        </p:nvSpPr>
        <p:spPr>
          <a:xfrm>
            <a:off x="2282095" y="5058092"/>
            <a:ext cx="178286" cy="193899"/>
          </a:xfrm>
          <a:prstGeom prst="rect">
            <a:avLst/>
          </a:prstGeom>
          <a:noFill/>
        </p:spPr>
        <p:txBody>
          <a:bodyPr wrap="square" lIns="0" tIns="0" rIns="0" bIns="0" rtlCol="0">
            <a:sp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GB" sz="700" b="0" i="0" u="none" strike="noStrike" kern="1200" cap="none" spc="0" normalizeH="0" baseline="0" dirty="0">
                <a:ln>
                  <a:noFill/>
                </a:ln>
                <a:solidFill>
                  <a:prstClr val="black"/>
                </a:solidFill>
                <a:effectLst/>
                <a:uLnTx/>
                <a:uFillTx/>
                <a:latin typeface="Arial" panose="020B0604020202020204"/>
                <a:ea typeface="+mn-ea"/>
                <a:cs typeface="+mn-cs"/>
              </a:rPr>
              <a:t>301</a:t>
            </a:r>
          </a:p>
          <a:p>
            <a:pPr marL="0" marR="0" lvl="0" indent="0" algn="ctr" defTabSz="914400" rtl="0" eaLnBrk="1" fontAlgn="auto" latinLnBrk="0" hangingPunct="1">
              <a:lnSpc>
                <a:spcPct val="90000"/>
              </a:lnSpc>
              <a:spcBef>
                <a:spcPts val="0"/>
              </a:spcBef>
              <a:spcAft>
                <a:spcPts val="0"/>
              </a:spcAft>
              <a:buClrTx/>
              <a:buSzTx/>
              <a:buFontTx/>
              <a:buNone/>
              <a:tabLst/>
              <a:defRPr/>
            </a:pPr>
            <a:r>
              <a:rPr lang="en-GB" sz="700" dirty="0">
                <a:solidFill>
                  <a:prstClr val="black"/>
                </a:solidFill>
                <a:latin typeface="Arial" panose="020B0604020202020204"/>
              </a:rPr>
              <a:t>297</a:t>
            </a:r>
            <a:endParaRPr kumimoji="0" lang="en-GB" sz="700" b="0" i="0" u="none" strike="noStrike" kern="1200" cap="none" spc="0" normalizeH="0" baseline="0" dirty="0">
              <a:ln>
                <a:noFill/>
              </a:ln>
              <a:solidFill>
                <a:prstClr val="black"/>
              </a:solidFill>
              <a:effectLst/>
              <a:uLnTx/>
              <a:uFillTx/>
              <a:latin typeface="Arial" panose="020B0604020202020204"/>
              <a:ea typeface="+mn-ea"/>
              <a:cs typeface="+mn-cs"/>
            </a:endParaRPr>
          </a:p>
        </p:txBody>
      </p:sp>
      <p:sp>
        <p:nvSpPr>
          <p:cNvPr id="1084" name="TextBox 1083">
            <a:extLst>
              <a:ext uri="{FF2B5EF4-FFF2-40B4-BE49-F238E27FC236}">
                <a16:creationId xmlns:a16="http://schemas.microsoft.com/office/drawing/2014/main" id="{619F489D-C43A-ECE8-0188-6BB4268CBEE7}"/>
              </a:ext>
            </a:extLst>
          </p:cNvPr>
          <p:cNvSpPr txBox="1"/>
          <p:nvPr/>
        </p:nvSpPr>
        <p:spPr>
          <a:xfrm>
            <a:off x="5117370" y="5058092"/>
            <a:ext cx="178286" cy="193899"/>
          </a:xfrm>
          <a:prstGeom prst="rect">
            <a:avLst/>
          </a:prstGeom>
          <a:noFill/>
        </p:spPr>
        <p:txBody>
          <a:bodyPr wrap="square" lIns="0" tIns="0" rIns="0" bIns="0" rtlCol="0">
            <a:sp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GB" sz="700" b="0" i="0" u="none" strike="noStrike" kern="1200" cap="none" spc="0" normalizeH="0" baseline="0" dirty="0">
                <a:ln>
                  <a:noFill/>
                </a:ln>
                <a:solidFill>
                  <a:prstClr val="black"/>
                </a:solidFill>
                <a:effectLst/>
                <a:uLnTx/>
                <a:uFillTx/>
                <a:latin typeface="Arial" panose="020B0604020202020204"/>
                <a:ea typeface="+mn-ea"/>
                <a:cs typeface="+mn-cs"/>
              </a:rPr>
              <a:t>4</a:t>
            </a:r>
          </a:p>
          <a:p>
            <a:pPr marL="0" marR="0" lvl="0" indent="0" algn="ctr" defTabSz="914400" rtl="0" eaLnBrk="1" fontAlgn="auto" latinLnBrk="0" hangingPunct="1">
              <a:lnSpc>
                <a:spcPct val="90000"/>
              </a:lnSpc>
              <a:spcBef>
                <a:spcPts val="0"/>
              </a:spcBef>
              <a:spcAft>
                <a:spcPts val="0"/>
              </a:spcAft>
              <a:buClrTx/>
              <a:buSzTx/>
              <a:buFontTx/>
              <a:buNone/>
              <a:tabLst/>
              <a:defRPr/>
            </a:pPr>
            <a:r>
              <a:rPr lang="en-GB" sz="700" dirty="0">
                <a:solidFill>
                  <a:prstClr val="black"/>
                </a:solidFill>
                <a:latin typeface="Arial" panose="020B0604020202020204"/>
              </a:rPr>
              <a:t>1</a:t>
            </a:r>
            <a:endParaRPr kumimoji="0" lang="en-GB" sz="700" b="0" i="0" u="none" strike="noStrike" kern="1200" cap="none" spc="0" normalizeH="0" baseline="0" dirty="0">
              <a:ln>
                <a:noFill/>
              </a:ln>
              <a:solidFill>
                <a:prstClr val="black"/>
              </a:solidFill>
              <a:effectLst/>
              <a:uLnTx/>
              <a:uFillTx/>
              <a:latin typeface="Arial" panose="020B0604020202020204"/>
              <a:ea typeface="+mn-ea"/>
              <a:cs typeface="+mn-cs"/>
            </a:endParaRPr>
          </a:p>
        </p:txBody>
      </p:sp>
      <p:sp>
        <p:nvSpPr>
          <p:cNvPr id="1085" name="TextBox 1084">
            <a:extLst>
              <a:ext uri="{FF2B5EF4-FFF2-40B4-BE49-F238E27FC236}">
                <a16:creationId xmlns:a16="http://schemas.microsoft.com/office/drawing/2014/main" id="{64295A04-74AA-3B24-7073-5B516C5D3523}"/>
              </a:ext>
            </a:extLst>
          </p:cNvPr>
          <p:cNvSpPr txBox="1"/>
          <p:nvPr/>
        </p:nvSpPr>
        <p:spPr>
          <a:xfrm>
            <a:off x="4853845" y="5058092"/>
            <a:ext cx="178286" cy="193899"/>
          </a:xfrm>
          <a:prstGeom prst="rect">
            <a:avLst/>
          </a:prstGeom>
          <a:noFill/>
        </p:spPr>
        <p:txBody>
          <a:bodyPr wrap="square" lIns="0" tIns="0" rIns="0" bIns="0" rtlCol="0">
            <a:sp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GB" sz="700" b="0" i="0" u="none" strike="noStrike" kern="1200" cap="none" spc="0" normalizeH="0" baseline="0" dirty="0">
                <a:ln>
                  <a:noFill/>
                </a:ln>
                <a:solidFill>
                  <a:prstClr val="black"/>
                </a:solidFill>
                <a:effectLst/>
                <a:uLnTx/>
                <a:uFillTx/>
                <a:latin typeface="Arial" panose="020B0604020202020204"/>
                <a:ea typeface="+mn-ea"/>
                <a:cs typeface="+mn-cs"/>
              </a:rPr>
              <a:t>5</a:t>
            </a:r>
          </a:p>
          <a:p>
            <a:pPr marL="0" marR="0" lvl="0" indent="0" algn="ctr" defTabSz="914400" rtl="0" eaLnBrk="1" fontAlgn="auto" latinLnBrk="0" hangingPunct="1">
              <a:lnSpc>
                <a:spcPct val="90000"/>
              </a:lnSpc>
              <a:spcBef>
                <a:spcPts val="0"/>
              </a:spcBef>
              <a:spcAft>
                <a:spcPts val="0"/>
              </a:spcAft>
              <a:buClrTx/>
              <a:buSzTx/>
              <a:buFontTx/>
              <a:buNone/>
              <a:tabLst/>
              <a:defRPr/>
            </a:pPr>
            <a:r>
              <a:rPr lang="en-GB" sz="700" dirty="0">
                <a:solidFill>
                  <a:prstClr val="black"/>
                </a:solidFill>
                <a:latin typeface="Arial" panose="020B0604020202020204"/>
              </a:rPr>
              <a:t>2</a:t>
            </a:r>
            <a:endParaRPr kumimoji="0" lang="en-GB" sz="700" b="0" i="0" u="none" strike="noStrike" kern="1200" cap="none" spc="0" normalizeH="0" baseline="0" dirty="0">
              <a:ln>
                <a:noFill/>
              </a:ln>
              <a:solidFill>
                <a:prstClr val="black"/>
              </a:solidFill>
              <a:effectLst/>
              <a:uLnTx/>
              <a:uFillTx/>
              <a:latin typeface="Arial" panose="020B0604020202020204"/>
              <a:ea typeface="+mn-ea"/>
              <a:cs typeface="+mn-cs"/>
            </a:endParaRPr>
          </a:p>
        </p:txBody>
      </p:sp>
      <p:sp>
        <p:nvSpPr>
          <p:cNvPr id="1086" name="TextBox 1085">
            <a:extLst>
              <a:ext uri="{FF2B5EF4-FFF2-40B4-BE49-F238E27FC236}">
                <a16:creationId xmlns:a16="http://schemas.microsoft.com/office/drawing/2014/main" id="{3EB82FA1-3CBD-E1F8-F1BF-4DF8005CBB6C}"/>
              </a:ext>
            </a:extLst>
          </p:cNvPr>
          <p:cNvSpPr txBox="1"/>
          <p:nvPr/>
        </p:nvSpPr>
        <p:spPr>
          <a:xfrm>
            <a:off x="4615720" y="5058092"/>
            <a:ext cx="178286" cy="193899"/>
          </a:xfrm>
          <a:prstGeom prst="rect">
            <a:avLst/>
          </a:prstGeom>
          <a:noFill/>
        </p:spPr>
        <p:txBody>
          <a:bodyPr wrap="square" lIns="0" tIns="0" rIns="0" bIns="0" rtlCol="0">
            <a:sp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GB" sz="700" b="0" i="0" u="none" strike="noStrike" kern="1200" cap="none" spc="0" normalizeH="0" baseline="0" dirty="0">
                <a:ln>
                  <a:noFill/>
                </a:ln>
                <a:solidFill>
                  <a:prstClr val="black"/>
                </a:solidFill>
                <a:effectLst/>
                <a:uLnTx/>
                <a:uFillTx/>
                <a:latin typeface="Arial" panose="020B0604020202020204"/>
                <a:ea typeface="+mn-ea"/>
                <a:cs typeface="+mn-cs"/>
              </a:rPr>
              <a:t>26</a:t>
            </a:r>
          </a:p>
          <a:p>
            <a:pPr marL="0" marR="0" lvl="0" indent="0" algn="ctr" defTabSz="914400" rtl="0" eaLnBrk="1" fontAlgn="auto" latinLnBrk="0" hangingPunct="1">
              <a:lnSpc>
                <a:spcPct val="90000"/>
              </a:lnSpc>
              <a:spcBef>
                <a:spcPts val="0"/>
              </a:spcBef>
              <a:spcAft>
                <a:spcPts val="0"/>
              </a:spcAft>
              <a:buClrTx/>
              <a:buSzTx/>
              <a:buFontTx/>
              <a:buNone/>
              <a:tabLst/>
              <a:defRPr/>
            </a:pPr>
            <a:r>
              <a:rPr lang="en-GB" sz="700" dirty="0">
                <a:solidFill>
                  <a:prstClr val="black"/>
                </a:solidFill>
                <a:latin typeface="Arial" panose="020B0604020202020204"/>
              </a:rPr>
              <a:t>17</a:t>
            </a:r>
            <a:endParaRPr kumimoji="0" lang="en-GB" sz="700" b="0" i="0" u="none" strike="noStrike" kern="1200" cap="none" spc="0" normalizeH="0" baseline="0" dirty="0">
              <a:ln>
                <a:noFill/>
              </a:ln>
              <a:solidFill>
                <a:prstClr val="black"/>
              </a:solidFill>
              <a:effectLst/>
              <a:uLnTx/>
              <a:uFillTx/>
              <a:latin typeface="Arial" panose="020B0604020202020204"/>
              <a:ea typeface="+mn-ea"/>
              <a:cs typeface="+mn-cs"/>
            </a:endParaRPr>
          </a:p>
        </p:txBody>
      </p:sp>
      <p:sp>
        <p:nvSpPr>
          <p:cNvPr id="1087" name="TextBox 1086">
            <a:extLst>
              <a:ext uri="{FF2B5EF4-FFF2-40B4-BE49-F238E27FC236}">
                <a16:creationId xmlns:a16="http://schemas.microsoft.com/office/drawing/2014/main" id="{6DA6CE63-8DCF-6845-2486-6342D94141B7}"/>
              </a:ext>
            </a:extLst>
          </p:cNvPr>
          <p:cNvSpPr txBox="1"/>
          <p:nvPr/>
        </p:nvSpPr>
        <p:spPr>
          <a:xfrm>
            <a:off x="4345845" y="5058092"/>
            <a:ext cx="178286" cy="193899"/>
          </a:xfrm>
          <a:prstGeom prst="rect">
            <a:avLst/>
          </a:prstGeom>
          <a:noFill/>
        </p:spPr>
        <p:txBody>
          <a:bodyPr wrap="square" lIns="0" tIns="0" rIns="0" bIns="0" rtlCol="0">
            <a:sp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GB" sz="700" b="0" i="0" u="none" strike="noStrike" kern="1200" cap="none" spc="0" normalizeH="0" baseline="0" dirty="0">
                <a:ln>
                  <a:noFill/>
                </a:ln>
                <a:solidFill>
                  <a:prstClr val="black"/>
                </a:solidFill>
                <a:effectLst/>
                <a:uLnTx/>
                <a:uFillTx/>
                <a:latin typeface="Arial" panose="020B0604020202020204"/>
                <a:ea typeface="+mn-ea"/>
                <a:cs typeface="+mn-cs"/>
              </a:rPr>
              <a:t>57</a:t>
            </a:r>
          </a:p>
          <a:p>
            <a:pPr marL="0" marR="0" lvl="0" indent="0" algn="ctr" defTabSz="914400" rtl="0" eaLnBrk="1" fontAlgn="auto" latinLnBrk="0" hangingPunct="1">
              <a:lnSpc>
                <a:spcPct val="90000"/>
              </a:lnSpc>
              <a:spcBef>
                <a:spcPts val="0"/>
              </a:spcBef>
              <a:spcAft>
                <a:spcPts val="0"/>
              </a:spcAft>
              <a:buClrTx/>
              <a:buSzTx/>
              <a:buFontTx/>
              <a:buNone/>
              <a:tabLst/>
              <a:defRPr/>
            </a:pPr>
            <a:r>
              <a:rPr lang="en-GB" sz="700" dirty="0">
                <a:solidFill>
                  <a:prstClr val="black"/>
                </a:solidFill>
                <a:latin typeface="Arial" panose="020B0604020202020204"/>
              </a:rPr>
              <a:t>43</a:t>
            </a:r>
            <a:endParaRPr kumimoji="0" lang="en-GB" sz="700" b="0" i="0" u="none" strike="noStrike" kern="1200" cap="none" spc="0" normalizeH="0" baseline="0" dirty="0">
              <a:ln>
                <a:noFill/>
              </a:ln>
              <a:solidFill>
                <a:prstClr val="black"/>
              </a:solidFill>
              <a:effectLst/>
              <a:uLnTx/>
              <a:uFillTx/>
              <a:latin typeface="Arial" panose="020B0604020202020204"/>
              <a:ea typeface="+mn-ea"/>
              <a:cs typeface="+mn-cs"/>
            </a:endParaRPr>
          </a:p>
        </p:txBody>
      </p:sp>
      <p:sp>
        <p:nvSpPr>
          <p:cNvPr id="1088" name="TextBox 1087">
            <a:extLst>
              <a:ext uri="{FF2B5EF4-FFF2-40B4-BE49-F238E27FC236}">
                <a16:creationId xmlns:a16="http://schemas.microsoft.com/office/drawing/2014/main" id="{CAFB0F79-F967-E4F1-CC5C-407CE3E7B63D}"/>
              </a:ext>
            </a:extLst>
          </p:cNvPr>
          <p:cNvSpPr txBox="1"/>
          <p:nvPr/>
        </p:nvSpPr>
        <p:spPr>
          <a:xfrm>
            <a:off x="4101370" y="5058092"/>
            <a:ext cx="178286" cy="193899"/>
          </a:xfrm>
          <a:prstGeom prst="rect">
            <a:avLst/>
          </a:prstGeom>
          <a:noFill/>
        </p:spPr>
        <p:txBody>
          <a:bodyPr wrap="square" lIns="0" tIns="0" rIns="0" bIns="0" rtlCol="0">
            <a:sp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GB" sz="700" b="0" i="0" u="none" strike="noStrike" kern="1200" cap="none" spc="0" normalizeH="0" baseline="0" dirty="0">
                <a:ln>
                  <a:noFill/>
                </a:ln>
                <a:solidFill>
                  <a:prstClr val="black"/>
                </a:solidFill>
                <a:effectLst/>
                <a:uLnTx/>
                <a:uFillTx/>
                <a:latin typeface="Arial" panose="020B0604020202020204"/>
                <a:ea typeface="+mn-ea"/>
                <a:cs typeface="+mn-cs"/>
              </a:rPr>
              <a:t>87</a:t>
            </a:r>
          </a:p>
          <a:p>
            <a:pPr marL="0" marR="0" lvl="0" indent="0" algn="ctr" defTabSz="914400" rtl="0" eaLnBrk="1" fontAlgn="auto" latinLnBrk="0" hangingPunct="1">
              <a:lnSpc>
                <a:spcPct val="90000"/>
              </a:lnSpc>
              <a:spcBef>
                <a:spcPts val="0"/>
              </a:spcBef>
              <a:spcAft>
                <a:spcPts val="0"/>
              </a:spcAft>
              <a:buClrTx/>
              <a:buSzTx/>
              <a:buFontTx/>
              <a:buNone/>
              <a:tabLst/>
              <a:defRPr/>
            </a:pPr>
            <a:r>
              <a:rPr lang="en-GB" sz="700" dirty="0">
                <a:solidFill>
                  <a:prstClr val="black"/>
                </a:solidFill>
                <a:latin typeface="Arial" panose="020B0604020202020204"/>
              </a:rPr>
              <a:t>73</a:t>
            </a:r>
            <a:endParaRPr kumimoji="0" lang="en-GB" sz="700" b="0" i="0" u="none" strike="noStrike" kern="1200" cap="none" spc="0" normalizeH="0" baseline="0" dirty="0">
              <a:ln>
                <a:noFill/>
              </a:ln>
              <a:solidFill>
                <a:prstClr val="black"/>
              </a:solidFill>
              <a:effectLst/>
              <a:uLnTx/>
              <a:uFillTx/>
              <a:latin typeface="Arial" panose="020B0604020202020204"/>
              <a:ea typeface="+mn-ea"/>
              <a:cs typeface="+mn-cs"/>
            </a:endParaRPr>
          </a:p>
        </p:txBody>
      </p:sp>
      <p:sp>
        <p:nvSpPr>
          <p:cNvPr id="1089" name="TextBox 1088">
            <a:extLst>
              <a:ext uri="{FF2B5EF4-FFF2-40B4-BE49-F238E27FC236}">
                <a16:creationId xmlns:a16="http://schemas.microsoft.com/office/drawing/2014/main" id="{DAD04FD2-0EA1-9868-9B3B-CB0E930E08C4}"/>
              </a:ext>
            </a:extLst>
          </p:cNvPr>
          <p:cNvSpPr txBox="1"/>
          <p:nvPr/>
        </p:nvSpPr>
        <p:spPr>
          <a:xfrm>
            <a:off x="3834670" y="5058092"/>
            <a:ext cx="178286" cy="193899"/>
          </a:xfrm>
          <a:prstGeom prst="rect">
            <a:avLst/>
          </a:prstGeom>
          <a:noFill/>
        </p:spPr>
        <p:txBody>
          <a:bodyPr wrap="square" lIns="0" tIns="0" rIns="0" bIns="0" rtlCol="0">
            <a:sp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GB" sz="700" b="0" i="0" u="none" strike="noStrike" kern="1200" cap="none" spc="0" normalizeH="0" baseline="0" dirty="0">
                <a:ln>
                  <a:noFill/>
                </a:ln>
                <a:solidFill>
                  <a:prstClr val="black"/>
                </a:solidFill>
                <a:effectLst/>
                <a:uLnTx/>
                <a:uFillTx/>
                <a:latin typeface="Arial" panose="020B0604020202020204"/>
                <a:ea typeface="+mn-ea"/>
                <a:cs typeface="+mn-cs"/>
              </a:rPr>
              <a:t>104</a:t>
            </a:r>
          </a:p>
          <a:p>
            <a:pPr marL="0" marR="0" lvl="0" indent="0" algn="ctr" defTabSz="914400" rtl="0" eaLnBrk="1" fontAlgn="auto" latinLnBrk="0" hangingPunct="1">
              <a:lnSpc>
                <a:spcPct val="90000"/>
              </a:lnSpc>
              <a:spcBef>
                <a:spcPts val="0"/>
              </a:spcBef>
              <a:spcAft>
                <a:spcPts val="0"/>
              </a:spcAft>
              <a:buClrTx/>
              <a:buSzTx/>
              <a:buFontTx/>
              <a:buNone/>
              <a:tabLst/>
              <a:defRPr/>
            </a:pPr>
            <a:r>
              <a:rPr lang="en-GB" sz="700" dirty="0">
                <a:solidFill>
                  <a:prstClr val="black"/>
                </a:solidFill>
                <a:latin typeface="Arial" panose="020B0604020202020204"/>
              </a:rPr>
              <a:t>87</a:t>
            </a:r>
            <a:endParaRPr kumimoji="0" lang="en-GB" sz="700" b="0" i="0" u="none" strike="noStrike" kern="1200" cap="none" spc="0" normalizeH="0" baseline="0" dirty="0">
              <a:ln>
                <a:noFill/>
              </a:ln>
              <a:solidFill>
                <a:prstClr val="black"/>
              </a:solidFill>
              <a:effectLst/>
              <a:uLnTx/>
              <a:uFillTx/>
              <a:latin typeface="Arial" panose="020B0604020202020204"/>
              <a:ea typeface="+mn-ea"/>
              <a:cs typeface="+mn-cs"/>
            </a:endParaRPr>
          </a:p>
        </p:txBody>
      </p:sp>
      <p:sp>
        <p:nvSpPr>
          <p:cNvPr id="1090" name="TextBox 1089">
            <a:extLst>
              <a:ext uri="{FF2B5EF4-FFF2-40B4-BE49-F238E27FC236}">
                <a16:creationId xmlns:a16="http://schemas.microsoft.com/office/drawing/2014/main" id="{8C6C9330-0A1C-F464-4793-23A89F392DAC}"/>
              </a:ext>
            </a:extLst>
          </p:cNvPr>
          <p:cNvSpPr txBox="1"/>
          <p:nvPr/>
        </p:nvSpPr>
        <p:spPr>
          <a:xfrm>
            <a:off x="3577495" y="5058092"/>
            <a:ext cx="178286" cy="193899"/>
          </a:xfrm>
          <a:prstGeom prst="rect">
            <a:avLst/>
          </a:prstGeom>
          <a:noFill/>
        </p:spPr>
        <p:txBody>
          <a:bodyPr wrap="square" lIns="0" tIns="0" rIns="0" bIns="0" rtlCol="0">
            <a:sp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GB" sz="700" b="0" i="0" u="none" strike="noStrike" kern="1200" cap="none" spc="0" normalizeH="0" baseline="0" dirty="0">
                <a:ln>
                  <a:noFill/>
                </a:ln>
                <a:solidFill>
                  <a:prstClr val="black"/>
                </a:solidFill>
                <a:effectLst/>
                <a:uLnTx/>
                <a:uFillTx/>
                <a:latin typeface="Arial" panose="020B0604020202020204"/>
                <a:ea typeface="+mn-ea"/>
                <a:cs typeface="+mn-cs"/>
              </a:rPr>
              <a:t>167</a:t>
            </a:r>
          </a:p>
          <a:p>
            <a:pPr marL="0" marR="0" lvl="0" indent="0" algn="ctr" defTabSz="914400" rtl="0" eaLnBrk="1" fontAlgn="auto" latinLnBrk="0" hangingPunct="1">
              <a:lnSpc>
                <a:spcPct val="90000"/>
              </a:lnSpc>
              <a:spcBef>
                <a:spcPts val="0"/>
              </a:spcBef>
              <a:spcAft>
                <a:spcPts val="0"/>
              </a:spcAft>
              <a:buClrTx/>
              <a:buSzTx/>
              <a:buFontTx/>
              <a:buNone/>
              <a:tabLst/>
              <a:defRPr/>
            </a:pPr>
            <a:r>
              <a:rPr lang="en-GB" sz="700" dirty="0">
                <a:solidFill>
                  <a:prstClr val="black"/>
                </a:solidFill>
                <a:latin typeface="Arial" panose="020B0604020202020204"/>
              </a:rPr>
              <a:t>141</a:t>
            </a:r>
            <a:endParaRPr kumimoji="0" lang="en-GB" sz="700" b="0" i="0" u="none" strike="noStrike" kern="1200" cap="none" spc="0" normalizeH="0" baseline="0" dirty="0">
              <a:ln>
                <a:noFill/>
              </a:ln>
              <a:solidFill>
                <a:prstClr val="black"/>
              </a:solidFill>
              <a:effectLst/>
              <a:uLnTx/>
              <a:uFillTx/>
              <a:latin typeface="Arial" panose="020B0604020202020204"/>
              <a:ea typeface="+mn-ea"/>
              <a:cs typeface="+mn-cs"/>
            </a:endParaRPr>
          </a:p>
        </p:txBody>
      </p:sp>
      <p:sp>
        <p:nvSpPr>
          <p:cNvPr id="1091" name="TextBox 1090">
            <a:extLst>
              <a:ext uri="{FF2B5EF4-FFF2-40B4-BE49-F238E27FC236}">
                <a16:creationId xmlns:a16="http://schemas.microsoft.com/office/drawing/2014/main" id="{8864A9C5-5B08-A181-30E0-924DF70E3FC2}"/>
              </a:ext>
            </a:extLst>
          </p:cNvPr>
          <p:cNvSpPr txBox="1"/>
          <p:nvPr/>
        </p:nvSpPr>
        <p:spPr>
          <a:xfrm>
            <a:off x="3326670" y="5058092"/>
            <a:ext cx="178286" cy="193899"/>
          </a:xfrm>
          <a:prstGeom prst="rect">
            <a:avLst/>
          </a:prstGeom>
          <a:noFill/>
        </p:spPr>
        <p:txBody>
          <a:bodyPr wrap="square" lIns="0" tIns="0" rIns="0" bIns="0" rtlCol="0">
            <a:sp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GB" sz="700" b="0" i="0" u="none" strike="noStrike" kern="1200" cap="none" spc="0" normalizeH="0" baseline="0" dirty="0">
                <a:ln>
                  <a:noFill/>
                </a:ln>
                <a:solidFill>
                  <a:prstClr val="black"/>
                </a:solidFill>
                <a:effectLst/>
                <a:uLnTx/>
                <a:uFillTx/>
                <a:latin typeface="Arial" panose="020B0604020202020204"/>
                <a:ea typeface="+mn-ea"/>
                <a:cs typeface="+mn-cs"/>
              </a:rPr>
              <a:t>219</a:t>
            </a:r>
          </a:p>
          <a:p>
            <a:pPr marL="0" marR="0" lvl="0" indent="0" algn="ctr" defTabSz="914400" rtl="0" eaLnBrk="1" fontAlgn="auto" latinLnBrk="0" hangingPunct="1">
              <a:lnSpc>
                <a:spcPct val="90000"/>
              </a:lnSpc>
              <a:spcBef>
                <a:spcPts val="0"/>
              </a:spcBef>
              <a:spcAft>
                <a:spcPts val="0"/>
              </a:spcAft>
              <a:buClrTx/>
              <a:buSzTx/>
              <a:buFontTx/>
              <a:buNone/>
              <a:tabLst/>
              <a:defRPr/>
            </a:pPr>
            <a:r>
              <a:rPr lang="en-GB" sz="700" dirty="0">
                <a:solidFill>
                  <a:prstClr val="black"/>
                </a:solidFill>
                <a:latin typeface="Arial" panose="020B0604020202020204"/>
              </a:rPr>
              <a:t>186</a:t>
            </a:r>
            <a:endParaRPr kumimoji="0" lang="en-GB" sz="700" b="0" i="0" u="none" strike="noStrike" kern="1200" cap="none" spc="0" normalizeH="0" baseline="0" dirty="0">
              <a:ln>
                <a:noFill/>
              </a:ln>
              <a:solidFill>
                <a:prstClr val="black"/>
              </a:solidFill>
              <a:effectLst/>
              <a:uLnTx/>
              <a:uFillTx/>
              <a:latin typeface="Arial" panose="020B0604020202020204"/>
              <a:ea typeface="+mn-ea"/>
              <a:cs typeface="+mn-cs"/>
            </a:endParaRPr>
          </a:p>
        </p:txBody>
      </p:sp>
      <p:sp>
        <p:nvSpPr>
          <p:cNvPr id="1092" name="TextBox 1091">
            <a:extLst>
              <a:ext uri="{FF2B5EF4-FFF2-40B4-BE49-F238E27FC236}">
                <a16:creationId xmlns:a16="http://schemas.microsoft.com/office/drawing/2014/main" id="{E8BC31DE-FCE8-B762-1ADD-A56A78E95139}"/>
              </a:ext>
            </a:extLst>
          </p:cNvPr>
          <p:cNvSpPr txBox="1"/>
          <p:nvPr/>
        </p:nvSpPr>
        <p:spPr>
          <a:xfrm>
            <a:off x="3056795" y="5058092"/>
            <a:ext cx="178286" cy="193899"/>
          </a:xfrm>
          <a:prstGeom prst="rect">
            <a:avLst/>
          </a:prstGeom>
          <a:noFill/>
        </p:spPr>
        <p:txBody>
          <a:bodyPr wrap="square" lIns="0" tIns="0" rIns="0" bIns="0" rtlCol="0">
            <a:sp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GB" sz="700" b="0" i="0" u="none" strike="noStrike" kern="1200" cap="none" spc="0" normalizeH="0" baseline="0" dirty="0">
                <a:ln>
                  <a:noFill/>
                </a:ln>
                <a:solidFill>
                  <a:prstClr val="black"/>
                </a:solidFill>
                <a:effectLst/>
                <a:uLnTx/>
                <a:uFillTx/>
                <a:latin typeface="Arial" panose="020B0604020202020204"/>
                <a:ea typeface="+mn-ea"/>
                <a:cs typeface="+mn-cs"/>
              </a:rPr>
              <a:t>227</a:t>
            </a:r>
          </a:p>
          <a:p>
            <a:pPr marL="0" marR="0" lvl="0" indent="0" algn="ctr" defTabSz="914400" rtl="0" eaLnBrk="1" fontAlgn="auto" latinLnBrk="0" hangingPunct="1">
              <a:lnSpc>
                <a:spcPct val="90000"/>
              </a:lnSpc>
              <a:spcBef>
                <a:spcPts val="0"/>
              </a:spcBef>
              <a:spcAft>
                <a:spcPts val="0"/>
              </a:spcAft>
              <a:buClrTx/>
              <a:buSzTx/>
              <a:buFontTx/>
              <a:buNone/>
              <a:tabLst/>
              <a:defRPr/>
            </a:pPr>
            <a:r>
              <a:rPr lang="en-GB" sz="700" dirty="0">
                <a:solidFill>
                  <a:prstClr val="black"/>
                </a:solidFill>
                <a:latin typeface="Arial" panose="020B0604020202020204"/>
              </a:rPr>
              <a:t>198</a:t>
            </a:r>
            <a:endParaRPr kumimoji="0" lang="en-GB" sz="700" b="0" i="0" u="none" strike="noStrike" kern="1200" cap="none" spc="0" normalizeH="0" baseline="0" dirty="0">
              <a:ln>
                <a:noFill/>
              </a:ln>
              <a:solidFill>
                <a:prstClr val="black"/>
              </a:solidFill>
              <a:effectLst/>
              <a:uLnTx/>
              <a:uFillTx/>
              <a:latin typeface="Arial" panose="020B0604020202020204"/>
              <a:ea typeface="+mn-ea"/>
              <a:cs typeface="+mn-cs"/>
            </a:endParaRPr>
          </a:p>
        </p:txBody>
      </p:sp>
      <p:sp>
        <p:nvSpPr>
          <p:cNvPr id="1093" name="TextBox 1092">
            <a:extLst>
              <a:ext uri="{FF2B5EF4-FFF2-40B4-BE49-F238E27FC236}">
                <a16:creationId xmlns:a16="http://schemas.microsoft.com/office/drawing/2014/main" id="{755EEA80-6252-DFBE-F05F-0024D953DAF2}"/>
              </a:ext>
            </a:extLst>
          </p:cNvPr>
          <p:cNvSpPr txBox="1"/>
          <p:nvPr/>
        </p:nvSpPr>
        <p:spPr>
          <a:xfrm>
            <a:off x="2793270" y="5058092"/>
            <a:ext cx="178286" cy="193899"/>
          </a:xfrm>
          <a:prstGeom prst="rect">
            <a:avLst/>
          </a:prstGeom>
          <a:noFill/>
        </p:spPr>
        <p:txBody>
          <a:bodyPr wrap="square" lIns="0" tIns="0" rIns="0" bIns="0" rtlCol="0">
            <a:sp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GB" sz="700" b="0" i="0" u="none" strike="noStrike" kern="1200" cap="none" spc="0" normalizeH="0" baseline="0" dirty="0">
                <a:ln>
                  <a:noFill/>
                </a:ln>
                <a:solidFill>
                  <a:prstClr val="black"/>
                </a:solidFill>
                <a:effectLst/>
                <a:uLnTx/>
                <a:uFillTx/>
                <a:latin typeface="Arial" panose="020B0604020202020204"/>
                <a:ea typeface="+mn-ea"/>
                <a:cs typeface="+mn-cs"/>
              </a:rPr>
              <a:t>251</a:t>
            </a:r>
          </a:p>
          <a:p>
            <a:pPr marL="0" marR="0" lvl="0" indent="0" algn="ctr" defTabSz="914400" rtl="0" eaLnBrk="1" fontAlgn="auto" latinLnBrk="0" hangingPunct="1">
              <a:lnSpc>
                <a:spcPct val="90000"/>
              </a:lnSpc>
              <a:spcBef>
                <a:spcPts val="0"/>
              </a:spcBef>
              <a:spcAft>
                <a:spcPts val="0"/>
              </a:spcAft>
              <a:buClrTx/>
              <a:buSzTx/>
              <a:buFontTx/>
              <a:buNone/>
              <a:tabLst/>
              <a:defRPr/>
            </a:pPr>
            <a:r>
              <a:rPr lang="en-GB" sz="700" dirty="0">
                <a:solidFill>
                  <a:prstClr val="black"/>
                </a:solidFill>
                <a:latin typeface="Arial" panose="020B0604020202020204"/>
              </a:rPr>
              <a:t>232</a:t>
            </a:r>
            <a:endParaRPr kumimoji="0" lang="en-GB" sz="700" b="0" i="0" u="none" strike="noStrike" kern="1200" cap="none" spc="0" normalizeH="0" baseline="0" dirty="0">
              <a:ln>
                <a:noFill/>
              </a:ln>
              <a:solidFill>
                <a:prstClr val="black"/>
              </a:solidFill>
              <a:effectLst/>
              <a:uLnTx/>
              <a:uFillTx/>
              <a:latin typeface="Arial" panose="020B0604020202020204"/>
              <a:ea typeface="+mn-ea"/>
              <a:cs typeface="+mn-cs"/>
            </a:endParaRPr>
          </a:p>
        </p:txBody>
      </p:sp>
      <p:sp>
        <p:nvSpPr>
          <p:cNvPr id="1094" name="TextBox 1093">
            <a:extLst>
              <a:ext uri="{FF2B5EF4-FFF2-40B4-BE49-F238E27FC236}">
                <a16:creationId xmlns:a16="http://schemas.microsoft.com/office/drawing/2014/main" id="{012A8E17-D2C1-3CB7-EA21-EA4F876AA827}"/>
              </a:ext>
            </a:extLst>
          </p:cNvPr>
          <p:cNvSpPr txBox="1"/>
          <p:nvPr/>
        </p:nvSpPr>
        <p:spPr>
          <a:xfrm>
            <a:off x="2529745" y="5058092"/>
            <a:ext cx="178286" cy="193899"/>
          </a:xfrm>
          <a:prstGeom prst="rect">
            <a:avLst/>
          </a:prstGeom>
          <a:noFill/>
        </p:spPr>
        <p:txBody>
          <a:bodyPr wrap="square" lIns="0" tIns="0" rIns="0" bIns="0" rtlCol="0">
            <a:sp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GB" sz="700" b="0" i="0" u="none" strike="noStrike" kern="1200" cap="none" spc="0" normalizeH="0" baseline="0" dirty="0">
                <a:ln>
                  <a:noFill/>
                </a:ln>
                <a:solidFill>
                  <a:prstClr val="black"/>
                </a:solidFill>
                <a:effectLst/>
                <a:uLnTx/>
                <a:uFillTx/>
                <a:latin typeface="Arial" panose="020B0604020202020204"/>
                <a:ea typeface="+mn-ea"/>
                <a:cs typeface="+mn-cs"/>
              </a:rPr>
              <a:t>274</a:t>
            </a:r>
          </a:p>
          <a:p>
            <a:pPr marL="0" marR="0" lvl="0" indent="0" algn="ctr" defTabSz="914400" rtl="0" eaLnBrk="1" fontAlgn="auto" latinLnBrk="0" hangingPunct="1">
              <a:lnSpc>
                <a:spcPct val="90000"/>
              </a:lnSpc>
              <a:spcBef>
                <a:spcPts val="0"/>
              </a:spcBef>
              <a:spcAft>
                <a:spcPts val="0"/>
              </a:spcAft>
              <a:buClrTx/>
              <a:buSzTx/>
              <a:buFontTx/>
              <a:buNone/>
              <a:tabLst/>
              <a:defRPr/>
            </a:pPr>
            <a:r>
              <a:rPr lang="en-GB" sz="700" dirty="0">
                <a:solidFill>
                  <a:prstClr val="black"/>
                </a:solidFill>
                <a:latin typeface="Arial" panose="020B0604020202020204"/>
              </a:rPr>
              <a:t>264</a:t>
            </a:r>
            <a:endParaRPr kumimoji="0" lang="en-GB" sz="700" b="0" i="0" u="none" strike="noStrike" kern="1200" cap="none" spc="0" normalizeH="0" baseline="0" dirty="0">
              <a:ln>
                <a:noFill/>
              </a:ln>
              <a:solidFill>
                <a:prstClr val="black"/>
              </a:solidFill>
              <a:effectLst/>
              <a:uLnTx/>
              <a:uFillTx/>
              <a:latin typeface="Arial" panose="020B0604020202020204"/>
              <a:ea typeface="+mn-ea"/>
              <a:cs typeface="+mn-cs"/>
            </a:endParaRPr>
          </a:p>
        </p:txBody>
      </p:sp>
      <p:sp>
        <p:nvSpPr>
          <p:cNvPr id="1096" name="TextBox 1095">
            <a:extLst>
              <a:ext uri="{FF2B5EF4-FFF2-40B4-BE49-F238E27FC236}">
                <a16:creationId xmlns:a16="http://schemas.microsoft.com/office/drawing/2014/main" id="{312FFC19-92E8-1678-F456-3266FFBE49AD}"/>
              </a:ext>
            </a:extLst>
          </p:cNvPr>
          <p:cNvSpPr txBox="1"/>
          <p:nvPr/>
        </p:nvSpPr>
        <p:spPr>
          <a:xfrm>
            <a:off x="6685485" y="4961143"/>
            <a:ext cx="1210023" cy="290849"/>
          </a:xfrm>
          <a:prstGeom prst="rect">
            <a:avLst/>
          </a:prstGeom>
          <a:noFill/>
        </p:spPr>
        <p:txBody>
          <a:bodyPr wrap="square" lIns="0" tIns="0" rIns="0" bIns="0" rtlCol="0">
            <a:spAutoFit/>
          </a:bodyPr>
          <a:lstStyle/>
          <a:p>
            <a:pPr defTabSz="914400">
              <a:lnSpc>
                <a:spcPct val="90000"/>
              </a:lnSpc>
              <a:defRPr/>
            </a:pPr>
            <a:r>
              <a:rPr kumimoji="0" lang="en-GB" sz="700" b="1" i="0" u="none" strike="noStrike" kern="1200" cap="none" spc="0" normalizeH="0" baseline="0" dirty="0">
                <a:ln>
                  <a:noFill/>
                </a:ln>
                <a:solidFill>
                  <a:prstClr val="black"/>
                </a:solidFill>
                <a:effectLst/>
                <a:uLnTx/>
                <a:uFillTx/>
                <a:latin typeface="Arial" panose="020B0604020202020204"/>
                <a:ea typeface="+mn-ea"/>
                <a:cs typeface="+mn-cs"/>
              </a:rPr>
              <a:t>Number of patients at risk:</a:t>
            </a:r>
          </a:p>
          <a:p>
            <a:pPr marL="0" marR="0" lvl="0" indent="0" algn="l" defTabSz="914400" rtl="0" eaLnBrk="1" fontAlgn="auto" latinLnBrk="0" hangingPunct="1">
              <a:lnSpc>
                <a:spcPct val="90000"/>
              </a:lnSpc>
              <a:spcBef>
                <a:spcPts val="0"/>
              </a:spcBef>
              <a:spcAft>
                <a:spcPts val="0"/>
              </a:spcAft>
              <a:buClrTx/>
              <a:buSzTx/>
              <a:buFontTx/>
              <a:buNone/>
              <a:tabLst/>
              <a:defRPr/>
            </a:pPr>
            <a:r>
              <a:rPr lang="en-GB" sz="700" b="1" dirty="0">
                <a:solidFill>
                  <a:schemeClr val="tx2"/>
                </a:solidFill>
                <a:latin typeface="Arial" panose="020B0604020202020204"/>
              </a:rPr>
              <a:t>Abi + Ola</a:t>
            </a:r>
            <a:endParaRPr kumimoji="0" lang="en-GB" sz="700" b="1" i="0" u="none" strike="noStrike" kern="1200" cap="none" spc="0" normalizeH="0" baseline="0" dirty="0">
              <a:ln>
                <a:noFill/>
              </a:ln>
              <a:solidFill>
                <a:schemeClr val="tx2"/>
              </a:solidFill>
              <a:effectLst/>
              <a:uLnTx/>
              <a:uFillTx/>
              <a:latin typeface="Arial" panose="020B0604020202020204"/>
              <a:ea typeface="+mn-ea"/>
              <a:cs typeface="+mn-cs"/>
            </a:endParaRPr>
          </a:p>
          <a:p>
            <a:pPr marL="0" marR="0" lvl="0" indent="0" algn="l" defTabSz="914400" rtl="0" eaLnBrk="1" fontAlgn="auto" latinLnBrk="0" hangingPunct="1">
              <a:lnSpc>
                <a:spcPct val="90000"/>
              </a:lnSpc>
              <a:spcBef>
                <a:spcPts val="0"/>
              </a:spcBef>
              <a:spcAft>
                <a:spcPts val="0"/>
              </a:spcAft>
              <a:buClrTx/>
              <a:buSzTx/>
              <a:buFontTx/>
              <a:buNone/>
              <a:tabLst/>
              <a:defRPr/>
            </a:pPr>
            <a:r>
              <a:rPr kumimoji="0" lang="en-GB" sz="700" b="1" i="0" u="none" strike="noStrike" kern="1200" cap="none" spc="0" normalizeH="0" baseline="0" dirty="0">
                <a:ln>
                  <a:noFill/>
                </a:ln>
                <a:solidFill>
                  <a:schemeClr val="accent1"/>
                </a:solidFill>
                <a:effectLst/>
                <a:uLnTx/>
                <a:uFillTx/>
                <a:latin typeface="Arial" panose="020B0604020202020204"/>
                <a:ea typeface="+mn-ea"/>
                <a:cs typeface="+mn-cs"/>
              </a:rPr>
              <a:t>Abi + placebo</a:t>
            </a:r>
          </a:p>
        </p:txBody>
      </p:sp>
      <p:sp>
        <p:nvSpPr>
          <p:cNvPr id="1097" name="TextBox 1096">
            <a:extLst>
              <a:ext uri="{FF2B5EF4-FFF2-40B4-BE49-F238E27FC236}">
                <a16:creationId xmlns:a16="http://schemas.microsoft.com/office/drawing/2014/main" id="{D7066776-265C-A001-7B97-2AA02692037C}"/>
              </a:ext>
            </a:extLst>
          </p:cNvPr>
          <p:cNvSpPr txBox="1"/>
          <p:nvPr/>
        </p:nvSpPr>
        <p:spPr>
          <a:xfrm>
            <a:off x="7336989" y="5058093"/>
            <a:ext cx="178286" cy="193899"/>
          </a:xfrm>
          <a:prstGeom prst="rect">
            <a:avLst/>
          </a:prstGeom>
          <a:noFill/>
        </p:spPr>
        <p:txBody>
          <a:bodyPr wrap="square" lIns="0" tIns="0" rIns="0" bIns="0" rtlCol="0">
            <a:sp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GB" sz="700" b="0" i="0" u="none" strike="noStrike" kern="1200" cap="none" spc="0" normalizeH="0" baseline="0" dirty="0">
                <a:ln>
                  <a:noFill/>
                </a:ln>
                <a:solidFill>
                  <a:prstClr val="black"/>
                </a:solidFill>
                <a:effectLst/>
                <a:uLnTx/>
                <a:uFillTx/>
                <a:latin typeface="Arial" panose="020B0604020202020204"/>
                <a:ea typeface="+mn-ea"/>
                <a:cs typeface="+mn-cs"/>
              </a:rPr>
              <a:t>399</a:t>
            </a:r>
          </a:p>
          <a:p>
            <a:pPr marL="0" marR="0" lvl="0" indent="0" algn="ctr" defTabSz="914400" rtl="0" eaLnBrk="1" fontAlgn="auto" latinLnBrk="0" hangingPunct="1">
              <a:lnSpc>
                <a:spcPct val="90000"/>
              </a:lnSpc>
              <a:spcBef>
                <a:spcPts val="0"/>
              </a:spcBef>
              <a:spcAft>
                <a:spcPts val="0"/>
              </a:spcAft>
              <a:buClrTx/>
              <a:buSzTx/>
              <a:buFontTx/>
              <a:buNone/>
              <a:tabLst/>
              <a:defRPr/>
            </a:pPr>
            <a:r>
              <a:rPr kumimoji="0" lang="en-GB" sz="700" b="0" i="0" u="none" strike="noStrike" kern="1200" cap="none" spc="0" normalizeH="0" baseline="0" dirty="0">
                <a:ln>
                  <a:noFill/>
                </a:ln>
                <a:solidFill>
                  <a:prstClr val="black"/>
                </a:solidFill>
                <a:effectLst/>
                <a:uLnTx/>
                <a:uFillTx/>
                <a:latin typeface="Arial" panose="020B0604020202020204"/>
                <a:ea typeface="+mn-ea"/>
                <a:cs typeface="+mn-cs"/>
              </a:rPr>
              <a:t>397</a:t>
            </a:r>
          </a:p>
        </p:txBody>
      </p:sp>
      <p:sp>
        <p:nvSpPr>
          <p:cNvPr id="1099" name="TextBox 1098">
            <a:extLst>
              <a:ext uri="{FF2B5EF4-FFF2-40B4-BE49-F238E27FC236}">
                <a16:creationId xmlns:a16="http://schemas.microsoft.com/office/drawing/2014/main" id="{D0B23BA0-C275-C288-EB3F-3BBA2FF83AF9}"/>
              </a:ext>
            </a:extLst>
          </p:cNvPr>
          <p:cNvSpPr txBox="1"/>
          <p:nvPr/>
        </p:nvSpPr>
        <p:spPr>
          <a:xfrm>
            <a:off x="8534621" y="4797153"/>
            <a:ext cx="1904367" cy="138499"/>
          </a:xfrm>
          <a:prstGeom prst="rect">
            <a:avLst/>
          </a:prstGeom>
          <a:noFill/>
        </p:spPr>
        <p:txBody>
          <a:bodyPr wrap="none" lIns="0" tIns="0" rIns="0" bIns="0" rtlCol="0">
            <a:spAutoFit/>
          </a:bodyPr>
          <a:lstStyle/>
          <a:p>
            <a:pPr algn="ctr"/>
            <a:r>
              <a:rPr lang="en-GB" sz="900" b="1" dirty="0">
                <a:latin typeface="Arial" panose="020B0604020202020204" pitchFamily="34" charset="0"/>
                <a:ea typeface="Aileron" charset="0"/>
                <a:cs typeface="Arial" panose="020B0604020202020204" pitchFamily="34" charset="0"/>
              </a:rPr>
              <a:t>Time from randomisation (months)</a:t>
            </a:r>
          </a:p>
        </p:txBody>
      </p:sp>
      <p:sp>
        <p:nvSpPr>
          <p:cNvPr id="1101" name="TextBox 1100">
            <a:extLst>
              <a:ext uri="{FF2B5EF4-FFF2-40B4-BE49-F238E27FC236}">
                <a16:creationId xmlns:a16="http://schemas.microsoft.com/office/drawing/2014/main" id="{BA7B1555-6F90-D3F2-E1EE-0F0B756E0879}"/>
              </a:ext>
            </a:extLst>
          </p:cNvPr>
          <p:cNvSpPr txBox="1"/>
          <p:nvPr/>
        </p:nvSpPr>
        <p:spPr>
          <a:xfrm>
            <a:off x="7220564" y="2383685"/>
            <a:ext cx="144270" cy="123111"/>
          </a:xfrm>
          <a:prstGeom prst="rect">
            <a:avLst/>
          </a:prstGeom>
          <a:noFill/>
        </p:spPr>
        <p:txBody>
          <a:bodyPr wrap="none" lIns="0" tIns="0" rIns="0" bIns="0" rtlCol="0">
            <a:spAutoFit/>
          </a:bodyPr>
          <a:lstStyle/>
          <a:p>
            <a:pPr algn="r"/>
            <a:r>
              <a:rPr lang="en-GB" sz="800" dirty="0">
                <a:latin typeface="Arial" panose="020B0604020202020204" pitchFamily="34" charset="0"/>
                <a:ea typeface="Aileron" charset="0"/>
                <a:cs typeface="Arial" panose="020B0604020202020204" pitchFamily="34" charset="0"/>
              </a:rPr>
              <a:t>1.0</a:t>
            </a:r>
          </a:p>
        </p:txBody>
      </p:sp>
      <p:sp>
        <p:nvSpPr>
          <p:cNvPr id="1118" name="TextBox 1117">
            <a:extLst>
              <a:ext uri="{FF2B5EF4-FFF2-40B4-BE49-F238E27FC236}">
                <a16:creationId xmlns:a16="http://schemas.microsoft.com/office/drawing/2014/main" id="{D5F49A0F-3247-E247-D9EE-0F4EFD51C52E}"/>
              </a:ext>
            </a:extLst>
          </p:cNvPr>
          <p:cNvSpPr txBox="1"/>
          <p:nvPr/>
        </p:nvSpPr>
        <p:spPr>
          <a:xfrm>
            <a:off x="7220564" y="2602760"/>
            <a:ext cx="144270" cy="123111"/>
          </a:xfrm>
          <a:prstGeom prst="rect">
            <a:avLst/>
          </a:prstGeom>
          <a:noFill/>
        </p:spPr>
        <p:txBody>
          <a:bodyPr wrap="none" lIns="0" tIns="0" rIns="0" bIns="0" rtlCol="0">
            <a:spAutoFit/>
          </a:bodyPr>
          <a:lstStyle/>
          <a:p>
            <a:pPr algn="r"/>
            <a:r>
              <a:rPr lang="en-GB" sz="800" dirty="0">
                <a:latin typeface="Arial" panose="020B0604020202020204" pitchFamily="34" charset="0"/>
                <a:ea typeface="Aileron" charset="0"/>
                <a:cs typeface="Arial" panose="020B0604020202020204" pitchFamily="34" charset="0"/>
              </a:rPr>
              <a:t>0.9</a:t>
            </a:r>
          </a:p>
        </p:txBody>
      </p:sp>
      <p:sp>
        <p:nvSpPr>
          <p:cNvPr id="1128" name="TextBox 1127">
            <a:extLst>
              <a:ext uri="{FF2B5EF4-FFF2-40B4-BE49-F238E27FC236}">
                <a16:creationId xmlns:a16="http://schemas.microsoft.com/office/drawing/2014/main" id="{B030E60E-573D-6314-033E-0E4179093F79}"/>
              </a:ext>
            </a:extLst>
          </p:cNvPr>
          <p:cNvSpPr txBox="1"/>
          <p:nvPr/>
        </p:nvSpPr>
        <p:spPr>
          <a:xfrm>
            <a:off x="7616389" y="5058093"/>
            <a:ext cx="178286" cy="193899"/>
          </a:xfrm>
          <a:prstGeom prst="rect">
            <a:avLst/>
          </a:prstGeom>
          <a:noFill/>
        </p:spPr>
        <p:txBody>
          <a:bodyPr wrap="square" lIns="0" tIns="0" rIns="0" bIns="0" rtlCol="0">
            <a:sp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GB" sz="700" b="0" i="0" u="none" strike="noStrike" kern="1200" cap="none" spc="0" normalizeH="0" baseline="0" dirty="0">
                <a:ln>
                  <a:noFill/>
                </a:ln>
                <a:solidFill>
                  <a:prstClr val="black"/>
                </a:solidFill>
                <a:effectLst/>
                <a:uLnTx/>
                <a:uFillTx/>
                <a:latin typeface="Arial" panose="020B0604020202020204"/>
                <a:ea typeface="+mn-ea"/>
                <a:cs typeface="+mn-cs"/>
              </a:rPr>
              <a:t>353</a:t>
            </a:r>
          </a:p>
          <a:p>
            <a:pPr marL="0" marR="0" lvl="0" indent="0" algn="ctr" defTabSz="914400" rtl="0" eaLnBrk="1" fontAlgn="auto" latinLnBrk="0" hangingPunct="1">
              <a:lnSpc>
                <a:spcPct val="90000"/>
              </a:lnSpc>
              <a:spcBef>
                <a:spcPts val="0"/>
              </a:spcBef>
              <a:spcAft>
                <a:spcPts val="0"/>
              </a:spcAft>
              <a:buClrTx/>
              <a:buSzTx/>
              <a:buFontTx/>
              <a:buNone/>
              <a:tabLst/>
              <a:defRPr/>
            </a:pPr>
            <a:r>
              <a:rPr lang="en-GB" sz="700" dirty="0">
                <a:solidFill>
                  <a:prstClr val="black"/>
                </a:solidFill>
                <a:latin typeface="Arial" panose="020B0604020202020204"/>
              </a:rPr>
              <a:t>345</a:t>
            </a:r>
            <a:endParaRPr kumimoji="0" lang="en-GB" sz="700" b="0" i="0" u="none" strike="noStrike" kern="1200" cap="none" spc="0" normalizeH="0" baseline="0" dirty="0">
              <a:ln>
                <a:noFill/>
              </a:ln>
              <a:solidFill>
                <a:prstClr val="black"/>
              </a:solidFill>
              <a:effectLst/>
              <a:uLnTx/>
              <a:uFillTx/>
              <a:latin typeface="Arial" panose="020B0604020202020204"/>
              <a:ea typeface="+mn-ea"/>
              <a:cs typeface="+mn-cs"/>
            </a:endParaRPr>
          </a:p>
        </p:txBody>
      </p:sp>
      <p:sp>
        <p:nvSpPr>
          <p:cNvPr id="1129" name="TextBox 1128">
            <a:extLst>
              <a:ext uri="{FF2B5EF4-FFF2-40B4-BE49-F238E27FC236}">
                <a16:creationId xmlns:a16="http://schemas.microsoft.com/office/drawing/2014/main" id="{176CE15F-5003-E3EF-5480-DA72A280C46C}"/>
              </a:ext>
            </a:extLst>
          </p:cNvPr>
          <p:cNvSpPr txBox="1"/>
          <p:nvPr/>
        </p:nvSpPr>
        <p:spPr>
          <a:xfrm>
            <a:off x="7848164" y="5058093"/>
            <a:ext cx="178286" cy="193899"/>
          </a:xfrm>
          <a:prstGeom prst="rect">
            <a:avLst/>
          </a:prstGeom>
          <a:noFill/>
        </p:spPr>
        <p:txBody>
          <a:bodyPr wrap="square" lIns="0" tIns="0" rIns="0" bIns="0" rtlCol="0">
            <a:sp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GB" sz="700" b="0" i="0" u="none" strike="noStrike" kern="1200" cap="none" spc="0" normalizeH="0" baseline="0" dirty="0">
                <a:ln>
                  <a:noFill/>
                </a:ln>
                <a:solidFill>
                  <a:prstClr val="black"/>
                </a:solidFill>
                <a:effectLst/>
                <a:uLnTx/>
                <a:uFillTx/>
                <a:latin typeface="Arial" panose="020B0604020202020204"/>
                <a:ea typeface="+mn-ea"/>
                <a:cs typeface="+mn-cs"/>
              </a:rPr>
              <a:t>332</a:t>
            </a:r>
          </a:p>
          <a:p>
            <a:pPr marL="0" marR="0" lvl="0" indent="0" algn="ctr" defTabSz="914400" rtl="0" eaLnBrk="1" fontAlgn="auto" latinLnBrk="0" hangingPunct="1">
              <a:lnSpc>
                <a:spcPct val="90000"/>
              </a:lnSpc>
              <a:spcBef>
                <a:spcPts val="0"/>
              </a:spcBef>
              <a:spcAft>
                <a:spcPts val="0"/>
              </a:spcAft>
              <a:buClrTx/>
              <a:buSzTx/>
              <a:buFontTx/>
              <a:buNone/>
              <a:tabLst/>
              <a:defRPr/>
            </a:pPr>
            <a:r>
              <a:rPr lang="en-GB" sz="700" dirty="0">
                <a:solidFill>
                  <a:prstClr val="black"/>
                </a:solidFill>
                <a:latin typeface="Arial" panose="020B0604020202020204"/>
              </a:rPr>
              <a:t>322</a:t>
            </a:r>
            <a:endParaRPr kumimoji="0" lang="en-GB" sz="700" b="0" i="0" u="none" strike="noStrike" kern="1200" cap="none" spc="0" normalizeH="0" baseline="0" dirty="0">
              <a:ln>
                <a:noFill/>
              </a:ln>
              <a:solidFill>
                <a:prstClr val="black"/>
              </a:solidFill>
              <a:effectLst/>
              <a:uLnTx/>
              <a:uFillTx/>
              <a:latin typeface="Arial" panose="020B0604020202020204"/>
              <a:ea typeface="+mn-ea"/>
              <a:cs typeface="+mn-cs"/>
            </a:endParaRPr>
          </a:p>
        </p:txBody>
      </p:sp>
      <p:sp>
        <p:nvSpPr>
          <p:cNvPr id="1130" name="TextBox 1129">
            <a:extLst>
              <a:ext uri="{FF2B5EF4-FFF2-40B4-BE49-F238E27FC236}">
                <a16:creationId xmlns:a16="http://schemas.microsoft.com/office/drawing/2014/main" id="{A2329DD6-A1D9-8B82-4140-70A5CECCA256}"/>
              </a:ext>
            </a:extLst>
          </p:cNvPr>
          <p:cNvSpPr txBox="1"/>
          <p:nvPr/>
        </p:nvSpPr>
        <p:spPr>
          <a:xfrm>
            <a:off x="8118039" y="5058093"/>
            <a:ext cx="178286" cy="193899"/>
          </a:xfrm>
          <a:prstGeom prst="rect">
            <a:avLst/>
          </a:prstGeom>
          <a:noFill/>
        </p:spPr>
        <p:txBody>
          <a:bodyPr wrap="square" lIns="0" tIns="0" rIns="0" bIns="0" rtlCol="0">
            <a:sp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GB" sz="700" b="0" i="0" u="none" strike="noStrike" kern="1200" cap="none" spc="0" normalizeH="0" baseline="0" dirty="0">
                <a:ln>
                  <a:noFill/>
                </a:ln>
                <a:solidFill>
                  <a:prstClr val="black"/>
                </a:solidFill>
                <a:effectLst/>
                <a:uLnTx/>
                <a:uFillTx/>
                <a:latin typeface="Arial" panose="020B0604020202020204"/>
                <a:ea typeface="+mn-ea"/>
                <a:cs typeface="+mn-cs"/>
              </a:rPr>
              <a:t>314</a:t>
            </a:r>
          </a:p>
          <a:p>
            <a:pPr marL="0" marR="0" lvl="0" indent="0" algn="ctr" defTabSz="914400" rtl="0" eaLnBrk="1" fontAlgn="auto" latinLnBrk="0" hangingPunct="1">
              <a:lnSpc>
                <a:spcPct val="90000"/>
              </a:lnSpc>
              <a:spcBef>
                <a:spcPts val="0"/>
              </a:spcBef>
              <a:spcAft>
                <a:spcPts val="0"/>
              </a:spcAft>
              <a:buClrTx/>
              <a:buSzTx/>
              <a:buFontTx/>
              <a:buNone/>
              <a:tabLst/>
              <a:defRPr/>
            </a:pPr>
            <a:r>
              <a:rPr lang="en-GB" sz="700" dirty="0">
                <a:solidFill>
                  <a:prstClr val="black"/>
                </a:solidFill>
                <a:latin typeface="Arial" panose="020B0604020202020204"/>
              </a:rPr>
              <a:t>294</a:t>
            </a:r>
            <a:endParaRPr kumimoji="0" lang="en-GB" sz="700" b="0" i="0" u="none" strike="noStrike" kern="1200" cap="none" spc="0" normalizeH="0" baseline="0" dirty="0">
              <a:ln>
                <a:noFill/>
              </a:ln>
              <a:solidFill>
                <a:prstClr val="black"/>
              </a:solidFill>
              <a:effectLst/>
              <a:uLnTx/>
              <a:uFillTx/>
              <a:latin typeface="Arial" panose="020B0604020202020204"/>
              <a:ea typeface="+mn-ea"/>
              <a:cs typeface="+mn-cs"/>
            </a:endParaRPr>
          </a:p>
        </p:txBody>
      </p:sp>
      <p:sp>
        <p:nvSpPr>
          <p:cNvPr id="1131" name="TextBox 1130">
            <a:extLst>
              <a:ext uri="{FF2B5EF4-FFF2-40B4-BE49-F238E27FC236}">
                <a16:creationId xmlns:a16="http://schemas.microsoft.com/office/drawing/2014/main" id="{803037E9-F79E-9A96-7C58-2C55CD1239E7}"/>
              </a:ext>
            </a:extLst>
          </p:cNvPr>
          <p:cNvSpPr txBox="1"/>
          <p:nvPr/>
        </p:nvSpPr>
        <p:spPr>
          <a:xfrm>
            <a:off x="8359339" y="5058093"/>
            <a:ext cx="178286" cy="193899"/>
          </a:xfrm>
          <a:prstGeom prst="rect">
            <a:avLst/>
          </a:prstGeom>
          <a:noFill/>
        </p:spPr>
        <p:txBody>
          <a:bodyPr wrap="square" lIns="0" tIns="0" rIns="0" bIns="0" rtlCol="0">
            <a:sp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GB" sz="700" b="0" i="0" u="none" strike="noStrike" kern="1200" cap="none" spc="0" normalizeH="0" baseline="0" dirty="0">
                <a:ln>
                  <a:noFill/>
                </a:ln>
                <a:solidFill>
                  <a:prstClr val="black"/>
                </a:solidFill>
                <a:effectLst/>
                <a:uLnTx/>
                <a:uFillTx/>
                <a:latin typeface="Arial" panose="020B0604020202020204"/>
                <a:ea typeface="+mn-ea"/>
                <a:cs typeface="+mn-cs"/>
              </a:rPr>
              <a:t>303</a:t>
            </a:r>
          </a:p>
          <a:p>
            <a:pPr marL="0" marR="0" lvl="0" indent="0" algn="ctr" defTabSz="914400" rtl="0" eaLnBrk="1" fontAlgn="auto" latinLnBrk="0" hangingPunct="1">
              <a:lnSpc>
                <a:spcPct val="90000"/>
              </a:lnSpc>
              <a:spcBef>
                <a:spcPts val="0"/>
              </a:spcBef>
              <a:spcAft>
                <a:spcPts val="0"/>
              </a:spcAft>
              <a:buClrTx/>
              <a:buSzTx/>
              <a:buFontTx/>
              <a:buNone/>
              <a:tabLst/>
              <a:defRPr/>
            </a:pPr>
            <a:r>
              <a:rPr lang="en-GB" sz="700" dirty="0">
                <a:solidFill>
                  <a:prstClr val="black"/>
                </a:solidFill>
                <a:latin typeface="Arial" panose="020B0604020202020204"/>
              </a:rPr>
              <a:t>282</a:t>
            </a:r>
            <a:endParaRPr kumimoji="0" lang="en-GB" sz="700" b="0" i="0" u="none" strike="noStrike" kern="1200" cap="none" spc="0" normalizeH="0" baseline="0" dirty="0">
              <a:ln>
                <a:noFill/>
              </a:ln>
              <a:solidFill>
                <a:prstClr val="black"/>
              </a:solidFill>
              <a:effectLst/>
              <a:uLnTx/>
              <a:uFillTx/>
              <a:latin typeface="Arial" panose="020B0604020202020204"/>
              <a:ea typeface="+mn-ea"/>
              <a:cs typeface="+mn-cs"/>
            </a:endParaRPr>
          </a:p>
        </p:txBody>
      </p:sp>
      <p:sp>
        <p:nvSpPr>
          <p:cNvPr id="1132" name="TextBox 1131">
            <a:extLst>
              <a:ext uri="{FF2B5EF4-FFF2-40B4-BE49-F238E27FC236}">
                <a16:creationId xmlns:a16="http://schemas.microsoft.com/office/drawing/2014/main" id="{0C4A2144-9DDC-E846-DB57-F8FB4F922CEA}"/>
              </a:ext>
            </a:extLst>
          </p:cNvPr>
          <p:cNvSpPr txBox="1"/>
          <p:nvPr/>
        </p:nvSpPr>
        <p:spPr>
          <a:xfrm>
            <a:off x="11194614" y="5058093"/>
            <a:ext cx="178286" cy="193899"/>
          </a:xfrm>
          <a:prstGeom prst="rect">
            <a:avLst/>
          </a:prstGeom>
          <a:noFill/>
        </p:spPr>
        <p:txBody>
          <a:bodyPr wrap="square" lIns="0" tIns="0" rIns="0" bIns="0" rtlCol="0">
            <a:sp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GB" sz="700" b="0" i="0" u="none" strike="noStrike" kern="1200" cap="none" spc="0" normalizeH="0" baseline="0" dirty="0">
                <a:ln>
                  <a:noFill/>
                </a:ln>
                <a:solidFill>
                  <a:prstClr val="black"/>
                </a:solidFill>
                <a:effectLst/>
                <a:uLnTx/>
                <a:uFillTx/>
                <a:latin typeface="Arial" panose="020B0604020202020204"/>
                <a:ea typeface="+mn-ea"/>
                <a:cs typeface="+mn-cs"/>
              </a:rPr>
              <a:t>4</a:t>
            </a:r>
          </a:p>
          <a:p>
            <a:pPr marL="0" marR="0" lvl="0" indent="0" algn="ctr" defTabSz="914400" rtl="0" eaLnBrk="1" fontAlgn="auto" latinLnBrk="0" hangingPunct="1">
              <a:lnSpc>
                <a:spcPct val="90000"/>
              </a:lnSpc>
              <a:spcBef>
                <a:spcPts val="0"/>
              </a:spcBef>
              <a:spcAft>
                <a:spcPts val="0"/>
              </a:spcAft>
              <a:buClrTx/>
              <a:buSzTx/>
              <a:buFontTx/>
              <a:buNone/>
              <a:tabLst/>
              <a:defRPr/>
            </a:pPr>
            <a:r>
              <a:rPr lang="en-GB" sz="700" dirty="0">
                <a:solidFill>
                  <a:prstClr val="black"/>
                </a:solidFill>
                <a:latin typeface="Arial" panose="020B0604020202020204"/>
              </a:rPr>
              <a:t>1</a:t>
            </a:r>
            <a:endParaRPr kumimoji="0" lang="en-GB" sz="700" b="0" i="0" u="none" strike="noStrike" kern="1200" cap="none" spc="0" normalizeH="0" baseline="0" dirty="0">
              <a:ln>
                <a:noFill/>
              </a:ln>
              <a:solidFill>
                <a:prstClr val="black"/>
              </a:solidFill>
              <a:effectLst/>
              <a:uLnTx/>
              <a:uFillTx/>
              <a:latin typeface="Arial" panose="020B0604020202020204"/>
              <a:ea typeface="+mn-ea"/>
              <a:cs typeface="+mn-cs"/>
            </a:endParaRPr>
          </a:p>
        </p:txBody>
      </p:sp>
      <p:sp>
        <p:nvSpPr>
          <p:cNvPr id="1133" name="TextBox 1132">
            <a:extLst>
              <a:ext uri="{FF2B5EF4-FFF2-40B4-BE49-F238E27FC236}">
                <a16:creationId xmlns:a16="http://schemas.microsoft.com/office/drawing/2014/main" id="{9C181D4C-C95A-644D-CBC6-208C4A1B3907}"/>
              </a:ext>
            </a:extLst>
          </p:cNvPr>
          <p:cNvSpPr txBox="1"/>
          <p:nvPr/>
        </p:nvSpPr>
        <p:spPr>
          <a:xfrm>
            <a:off x="10931089" y="5058093"/>
            <a:ext cx="178286" cy="193899"/>
          </a:xfrm>
          <a:prstGeom prst="rect">
            <a:avLst/>
          </a:prstGeom>
          <a:noFill/>
        </p:spPr>
        <p:txBody>
          <a:bodyPr wrap="square" lIns="0" tIns="0" rIns="0" bIns="0" rtlCol="0">
            <a:sp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GB" sz="700" b="0" i="0" u="none" strike="noStrike" kern="1200" cap="none" spc="0" normalizeH="0" baseline="0" dirty="0">
                <a:ln>
                  <a:noFill/>
                </a:ln>
                <a:solidFill>
                  <a:prstClr val="black"/>
                </a:solidFill>
                <a:effectLst/>
                <a:uLnTx/>
                <a:uFillTx/>
                <a:latin typeface="Arial" panose="020B0604020202020204"/>
                <a:ea typeface="+mn-ea"/>
                <a:cs typeface="+mn-cs"/>
              </a:rPr>
              <a:t>5</a:t>
            </a:r>
          </a:p>
          <a:p>
            <a:pPr marL="0" marR="0" lvl="0" indent="0" algn="ctr" defTabSz="914400" rtl="0" eaLnBrk="1" fontAlgn="auto" latinLnBrk="0" hangingPunct="1">
              <a:lnSpc>
                <a:spcPct val="90000"/>
              </a:lnSpc>
              <a:spcBef>
                <a:spcPts val="0"/>
              </a:spcBef>
              <a:spcAft>
                <a:spcPts val="0"/>
              </a:spcAft>
              <a:buClrTx/>
              <a:buSzTx/>
              <a:buFontTx/>
              <a:buNone/>
              <a:tabLst/>
              <a:defRPr/>
            </a:pPr>
            <a:r>
              <a:rPr lang="en-GB" sz="700" dirty="0">
                <a:solidFill>
                  <a:prstClr val="black"/>
                </a:solidFill>
                <a:latin typeface="Arial" panose="020B0604020202020204"/>
              </a:rPr>
              <a:t>2</a:t>
            </a:r>
            <a:endParaRPr kumimoji="0" lang="en-GB" sz="700" b="0" i="0" u="none" strike="noStrike" kern="1200" cap="none" spc="0" normalizeH="0" baseline="0" dirty="0">
              <a:ln>
                <a:noFill/>
              </a:ln>
              <a:solidFill>
                <a:prstClr val="black"/>
              </a:solidFill>
              <a:effectLst/>
              <a:uLnTx/>
              <a:uFillTx/>
              <a:latin typeface="Arial" panose="020B0604020202020204"/>
              <a:ea typeface="+mn-ea"/>
              <a:cs typeface="+mn-cs"/>
            </a:endParaRPr>
          </a:p>
        </p:txBody>
      </p:sp>
      <p:sp>
        <p:nvSpPr>
          <p:cNvPr id="1134" name="TextBox 1133">
            <a:extLst>
              <a:ext uri="{FF2B5EF4-FFF2-40B4-BE49-F238E27FC236}">
                <a16:creationId xmlns:a16="http://schemas.microsoft.com/office/drawing/2014/main" id="{53954846-5C5B-D24B-08B2-372BBA5FB72C}"/>
              </a:ext>
            </a:extLst>
          </p:cNvPr>
          <p:cNvSpPr txBox="1"/>
          <p:nvPr/>
        </p:nvSpPr>
        <p:spPr>
          <a:xfrm>
            <a:off x="10692964" y="5058093"/>
            <a:ext cx="178286" cy="193899"/>
          </a:xfrm>
          <a:prstGeom prst="rect">
            <a:avLst/>
          </a:prstGeom>
          <a:noFill/>
        </p:spPr>
        <p:txBody>
          <a:bodyPr wrap="square" lIns="0" tIns="0" rIns="0" bIns="0" rtlCol="0">
            <a:sp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lang="en-GB" sz="700" dirty="0">
                <a:solidFill>
                  <a:prstClr val="black"/>
                </a:solidFill>
                <a:latin typeface="Arial" panose="020B0604020202020204"/>
              </a:rPr>
              <a:t>2</a:t>
            </a:r>
            <a:r>
              <a:rPr kumimoji="0" lang="en-GB" sz="700" b="0" i="0" u="none" strike="noStrike" kern="1200" cap="none" spc="0" normalizeH="0" baseline="0" dirty="0">
                <a:ln>
                  <a:noFill/>
                </a:ln>
                <a:solidFill>
                  <a:prstClr val="black"/>
                </a:solidFill>
                <a:effectLst/>
                <a:uLnTx/>
                <a:uFillTx/>
                <a:latin typeface="Arial" panose="020B0604020202020204"/>
                <a:ea typeface="+mn-ea"/>
                <a:cs typeface="+mn-cs"/>
              </a:rPr>
              <a:t>8</a:t>
            </a:r>
          </a:p>
          <a:p>
            <a:pPr marL="0" marR="0" lvl="0" indent="0" algn="ctr" defTabSz="914400" rtl="0" eaLnBrk="1" fontAlgn="auto" latinLnBrk="0" hangingPunct="1">
              <a:lnSpc>
                <a:spcPct val="90000"/>
              </a:lnSpc>
              <a:spcBef>
                <a:spcPts val="0"/>
              </a:spcBef>
              <a:spcAft>
                <a:spcPts val="0"/>
              </a:spcAft>
              <a:buClrTx/>
              <a:buSzTx/>
              <a:buFontTx/>
              <a:buNone/>
              <a:tabLst/>
              <a:defRPr/>
            </a:pPr>
            <a:r>
              <a:rPr lang="en-GB" sz="700" dirty="0">
                <a:solidFill>
                  <a:prstClr val="black"/>
                </a:solidFill>
                <a:latin typeface="Arial" panose="020B0604020202020204"/>
              </a:rPr>
              <a:t>16</a:t>
            </a:r>
            <a:endParaRPr kumimoji="0" lang="en-GB" sz="700" b="0" i="0" u="none" strike="noStrike" kern="1200" cap="none" spc="0" normalizeH="0" baseline="0" dirty="0">
              <a:ln>
                <a:noFill/>
              </a:ln>
              <a:solidFill>
                <a:prstClr val="black"/>
              </a:solidFill>
              <a:effectLst/>
              <a:uLnTx/>
              <a:uFillTx/>
              <a:latin typeface="Arial" panose="020B0604020202020204"/>
              <a:ea typeface="+mn-ea"/>
              <a:cs typeface="+mn-cs"/>
            </a:endParaRPr>
          </a:p>
        </p:txBody>
      </p:sp>
      <p:sp>
        <p:nvSpPr>
          <p:cNvPr id="1135" name="TextBox 1134">
            <a:extLst>
              <a:ext uri="{FF2B5EF4-FFF2-40B4-BE49-F238E27FC236}">
                <a16:creationId xmlns:a16="http://schemas.microsoft.com/office/drawing/2014/main" id="{7B697E02-6047-C954-7188-F8EC1AB8CE81}"/>
              </a:ext>
            </a:extLst>
          </p:cNvPr>
          <p:cNvSpPr txBox="1"/>
          <p:nvPr/>
        </p:nvSpPr>
        <p:spPr>
          <a:xfrm>
            <a:off x="10423089" y="5058093"/>
            <a:ext cx="178286" cy="193899"/>
          </a:xfrm>
          <a:prstGeom prst="rect">
            <a:avLst/>
          </a:prstGeom>
          <a:noFill/>
        </p:spPr>
        <p:txBody>
          <a:bodyPr wrap="square" lIns="0" tIns="0" rIns="0" bIns="0" rtlCol="0">
            <a:sp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GB" sz="700" b="0" i="0" u="none" strike="noStrike" kern="1200" cap="none" spc="0" normalizeH="0" baseline="0" dirty="0">
                <a:ln>
                  <a:noFill/>
                </a:ln>
                <a:solidFill>
                  <a:prstClr val="black"/>
                </a:solidFill>
                <a:effectLst/>
                <a:uLnTx/>
                <a:uFillTx/>
                <a:latin typeface="Arial" panose="020B0604020202020204"/>
                <a:ea typeface="+mn-ea"/>
                <a:cs typeface="+mn-cs"/>
              </a:rPr>
              <a:t>53</a:t>
            </a:r>
          </a:p>
          <a:p>
            <a:pPr marL="0" marR="0" lvl="0" indent="0" algn="ctr" defTabSz="914400" rtl="0" eaLnBrk="1" fontAlgn="auto" latinLnBrk="0" hangingPunct="1">
              <a:lnSpc>
                <a:spcPct val="90000"/>
              </a:lnSpc>
              <a:spcBef>
                <a:spcPts val="0"/>
              </a:spcBef>
              <a:spcAft>
                <a:spcPts val="0"/>
              </a:spcAft>
              <a:buClrTx/>
              <a:buSzTx/>
              <a:buFontTx/>
              <a:buNone/>
              <a:tabLst/>
              <a:defRPr/>
            </a:pPr>
            <a:r>
              <a:rPr lang="en-GB" sz="700" dirty="0">
                <a:solidFill>
                  <a:prstClr val="black"/>
                </a:solidFill>
                <a:latin typeface="Arial" panose="020B0604020202020204"/>
              </a:rPr>
              <a:t>38</a:t>
            </a:r>
            <a:endParaRPr kumimoji="0" lang="en-GB" sz="700" b="0" i="0" u="none" strike="noStrike" kern="1200" cap="none" spc="0" normalizeH="0" baseline="0" dirty="0">
              <a:ln>
                <a:noFill/>
              </a:ln>
              <a:solidFill>
                <a:prstClr val="black"/>
              </a:solidFill>
              <a:effectLst/>
              <a:uLnTx/>
              <a:uFillTx/>
              <a:latin typeface="Arial" panose="020B0604020202020204"/>
              <a:ea typeface="+mn-ea"/>
              <a:cs typeface="+mn-cs"/>
            </a:endParaRPr>
          </a:p>
        </p:txBody>
      </p:sp>
      <p:sp>
        <p:nvSpPr>
          <p:cNvPr id="1136" name="TextBox 1135">
            <a:extLst>
              <a:ext uri="{FF2B5EF4-FFF2-40B4-BE49-F238E27FC236}">
                <a16:creationId xmlns:a16="http://schemas.microsoft.com/office/drawing/2014/main" id="{5975A795-2C75-3611-56EC-4BD4788E9C24}"/>
              </a:ext>
            </a:extLst>
          </p:cNvPr>
          <p:cNvSpPr txBox="1"/>
          <p:nvPr/>
        </p:nvSpPr>
        <p:spPr>
          <a:xfrm>
            <a:off x="10178614" y="5058093"/>
            <a:ext cx="178286" cy="193899"/>
          </a:xfrm>
          <a:prstGeom prst="rect">
            <a:avLst/>
          </a:prstGeom>
          <a:noFill/>
        </p:spPr>
        <p:txBody>
          <a:bodyPr wrap="square" lIns="0" tIns="0" rIns="0" bIns="0" rtlCol="0">
            <a:sp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GB" sz="700" b="0" i="0" u="none" strike="noStrike" kern="1200" cap="none" spc="0" normalizeH="0" baseline="0" dirty="0">
                <a:ln>
                  <a:noFill/>
                </a:ln>
                <a:solidFill>
                  <a:prstClr val="black"/>
                </a:solidFill>
                <a:effectLst/>
                <a:uLnTx/>
                <a:uFillTx/>
                <a:latin typeface="Arial" panose="020B0604020202020204"/>
                <a:ea typeface="+mn-ea"/>
                <a:cs typeface="+mn-cs"/>
              </a:rPr>
              <a:t>80</a:t>
            </a:r>
          </a:p>
          <a:p>
            <a:pPr marL="0" marR="0" lvl="0" indent="0" algn="ctr" defTabSz="914400" rtl="0" eaLnBrk="1" fontAlgn="auto" latinLnBrk="0" hangingPunct="1">
              <a:lnSpc>
                <a:spcPct val="90000"/>
              </a:lnSpc>
              <a:spcBef>
                <a:spcPts val="0"/>
              </a:spcBef>
              <a:spcAft>
                <a:spcPts val="0"/>
              </a:spcAft>
              <a:buClrTx/>
              <a:buSzTx/>
              <a:buFontTx/>
              <a:buNone/>
              <a:tabLst/>
              <a:defRPr/>
            </a:pPr>
            <a:r>
              <a:rPr lang="en-GB" sz="700" dirty="0">
                <a:solidFill>
                  <a:prstClr val="black"/>
                </a:solidFill>
                <a:latin typeface="Arial" panose="020B0604020202020204"/>
              </a:rPr>
              <a:t>62</a:t>
            </a:r>
            <a:endParaRPr kumimoji="0" lang="en-GB" sz="700" b="0" i="0" u="none" strike="noStrike" kern="1200" cap="none" spc="0" normalizeH="0" baseline="0" dirty="0">
              <a:ln>
                <a:noFill/>
              </a:ln>
              <a:solidFill>
                <a:prstClr val="black"/>
              </a:solidFill>
              <a:effectLst/>
              <a:uLnTx/>
              <a:uFillTx/>
              <a:latin typeface="Arial" panose="020B0604020202020204"/>
              <a:ea typeface="+mn-ea"/>
              <a:cs typeface="+mn-cs"/>
            </a:endParaRPr>
          </a:p>
        </p:txBody>
      </p:sp>
      <p:sp>
        <p:nvSpPr>
          <p:cNvPr id="1137" name="TextBox 1136">
            <a:extLst>
              <a:ext uri="{FF2B5EF4-FFF2-40B4-BE49-F238E27FC236}">
                <a16:creationId xmlns:a16="http://schemas.microsoft.com/office/drawing/2014/main" id="{DD8632AD-64D5-EF11-1E2B-327736289813}"/>
              </a:ext>
            </a:extLst>
          </p:cNvPr>
          <p:cNvSpPr txBox="1"/>
          <p:nvPr/>
        </p:nvSpPr>
        <p:spPr>
          <a:xfrm>
            <a:off x="9911914" y="5058093"/>
            <a:ext cx="178286" cy="193899"/>
          </a:xfrm>
          <a:prstGeom prst="rect">
            <a:avLst/>
          </a:prstGeom>
          <a:noFill/>
        </p:spPr>
        <p:txBody>
          <a:bodyPr wrap="square" lIns="0" tIns="0" rIns="0" bIns="0" rtlCol="0">
            <a:sp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GB" sz="700" b="0" i="0" u="none" strike="noStrike" kern="1200" cap="none" spc="0" normalizeH="0" baseline="0" dirty="0">
                <a:ln>
                  <a:noFill/>
                </a:ln>
                <a:solidFill>
                  <a:prstClr val="black"/>
                </a:solidFill>
                <a:effectLst/>
                <a:uLnTx/>
                <a:uFillTx/>
                <a:latin typeface="Arial" panose="020B0604020202020204"/>
                <a:ea typeface="+mn-ea"/>
                <a:cs typeface="+mn-cs"/>
              </a:rPr>
              <a:t>96</a:t>
            </a:r>
          </a:p>
          <a:p>
            <a:pPr marL="0" marR="0" lvl="0" indent="0" algn="ctr" defTabSz="914400" rtl="0" eaLnBrk="1" fontAlgn="auto" latinLnBrk="0" hangingPunct="1">
              <a:lnSpc>
                <a:spcPct val="90000"/>
              </a:lnSpc>
              <a:spcBef>
                <a:spcPts val="0"/>
              </a:spcBef>
              <a:spcAft>
                <a:spcPts val="0"/>
              </a:spcAft>
              <a:buClrTx/>
              <a:buSzTx/>
              <a:buFontTx/>
              <a:buNone/>
              <a:tabLst/>
              <a:defRPr/>
            </a:pPr>
            <a:r>
              <a:rPr lang="en-GB" sz="700" dirty="0">
                <a:solidFill>
                  <a:prstClr val="black"/>
                </a:solidFill>
                <a:latin typeface="Arial" panose="020B0604020202020204"/>
              </a:rPr>
              <a:t>73</a:t>
            </a:r>
            <a:endParaRPr kumimoji="0" lang="en-GB" sz="700" b="0" i="0" u="none" strike="noStrike" kern="1200" cap="none" spc="0" normalizeH="0" baseline="0" dirty="0">
              <a:ln>
                <a:noFill/>
              </a:ln>
              <a:solidFill>
                <a:prstClr val="black"/>
              </a:solidFill>
              <a:effectLst/>
              <a:uLnTx/>
              <a:uFillTx/>
              <a:latin typeface="Arial" panose="020B0604020202020204"/>
              <a:ea typeface="+mn-ea"/>
              <a:cs typeface="+mn-cs"/>
            </a:endParaRPr>
          </a:p>
        </p:txBody>
      </p:sp>
      <p:sp>
        <p:nvSpPr>
          <p:cNvPr id="1138" name="TextBox 1137">
            <a:extLst>
              <a:ext uri="{FF2B5EF4-FFF2-40B4-BE49-F238E27FC236}">
                <a16:creationId xmlns:a16="http://schemas.microsoft.com/office/drawing/2014/main" id="{D95AC63A-AAAB-E4BB-A7CE-1C334DAEFFAA}"/>
              </a:ext>
            </a:extLst>
          </p:cNvPr>
          <p:cNvSpPr txBox="1"/>
          <p:nvPr/>
        </p:nvSpPr>
        <p:spPr>
          <a:xfrm>
            <a:off x="9654739" y="5058093"/>
            <a:ext cx="178286" cy="193899"/>
          </a:xfrm>
          <a:prstGeom prst="rect">
            <a:avLst/>
          </a:prstGeom>
          <a:noFill/>
        </p:spPr>
        <p:txBody>
          <a:bodyPr wrap="square" lIns="0" tIns="0" rIns="0" bIns="0" rtlCol="0">
            <a:sp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GB" sz="700" b="0" i="0" u="none" strike="noStrike" kern="1200" cap="none" spc="0" normalizeH="0" baseline="0" dirty="0">
                <a:ln>
                  <a:noFill/>
                </a:ln>
                <a:solidFill>
                  <a:prstClr val="black"/>
                </a:solidFill>
                <a:effectLst/>
                <a:uLnTx/>
                <a:uFillTx/>
                <a:latin typeface="Arial" panose="020B0604020202020204"/>
                <a:ea typeface="+mn-ea"/>
                <a:cs typeface="+mn-cs"/>
              </a:rPr>
              <a:t>161</a:t>
            </a:r>
          </a:p>
          <a:p>
            <a:pPr marL="0" marR="0" lvl="0" indent="0" algn="ctr" defTabSz="914400" rtl="0" eaLnBrk="1" fontAlgn="auto" latinLnBrk="0" hangingPunct="1">
              <a:lnSpc>
                <a:spcPct val="90000"/>
              </a:lnSpc>
              <a:spcBef>
                <a:spcPts val="0"/>
              </a:spcBef>
              <a:spcAft>
                <a:spcPts val="0"/>
              </a:spcAft>
              <a:buClrTx/>
              <a:buSzTx/>
              <a:buFontTx/>
              <a:buNone/>
              <a:tabLst/>
              <a:defRPr/>
            </a:pPr>
            <a:r>
              <a:rPr lang="en-GB" sz="700" dirty="0">
                <a:solidFill>
                  <a:prstClr val="black"/>
                </a:solidFill>
                <a:latin typeface="Arial" panose="020B0604020202020204"/>
              </a:rPr>
              <a:t>126</a:t>
            </a:r>
            <a:endParaRPr kumimoji="0" lang="en-GB" sz="700" b="0" i="0" u="none" strike="noStrike" kern="1200" cap="none" spc="0" normalizeH="0" baseline="0" dirty="0">
              <a:ln>
                <a:noFill/>
              </a:ln>
              <a:solidFill>
                <a:prstClr val="black"/>
              </a:solidFill>
              <a:effectLst/>
              <a:uLnTx/>
              <a:uFillTx/>
              <a:latin typeface="Arial" panose="020B0604020202020204"/>
              <a:ea typeface="+mn-ea"/>
              <a:cs typeface="+mn-cs"/>
            </a:endParaRPr>
          </a:p>
        </p:txBody>
      </p:sp>
      <p:sp>
        <p:nvSpPr>
          <p:cNvPr id="1139" name="TextBox 1138">
            <a:extLst>
              <a:ext uri="{FF2B5EF4-FFF2-40B4-BE49-F238E27FC236}">
                <a16:creationId xmlns:a16="http://schemas.microsoft.com/office/drawing/2014/main" id="{134A0486-F73E-3DAA-736E-40FC830B127D}"/>
              </a:ext>
            </a:extLst>
          </p:cNvPr>
          <p:cNvSpPr txBox="1"/>
          <p:nvPr/>
        </p:nvSpPr>
        <p:spPr>
          <a:xfrm>
            <a:off x="9403914" y="5058093"/>
            <a:ext cx="178286" cy="193899"/>
          </a:xfrm>
          <a:prstGeom prst="rect">
            <a:avLst/>
          </a:prstGeom>
          <a:noFill/>
        </p:spPr>
        <p:txBody>
          <a:bodyPr wrap="square" lIns="0" tIns="0" rIns="0" bIns="0" rtlCol="0">
            <a:sp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GB" sz="700" b="0" i="0" u="none" strike="noStrike" kern="1200" cap="none" spc="0" normalizeH="0" baseline="0" dirty="0">
                <a:ln>
                  <a:noFill/>
                </a:ln>
                <a:solidFill>
                  <a:prstClr val="black"/>
                </a:solidFill>
                <a:effectLst/>
                <a:uLnTx/>
                <a:uFillTx/>
                <a:latin typeface="Arial" panose="020B0604020202020204"/>
                <a:ea typeface="+mn-ea"/>
                <a:cs typeface="+mn-cs"/>
              </a:rPr>
              <a:t>215</a:t>
            </a:r>
          </a:p>
          <a:p>
            <a:pPr marL="0" marR="0" lvl="0" indent="0" algn="ctr" defTabSz="914400" rtl="0" eaLnBrk="1" fontAlgn="auto" latinLnBrk="0" hangingPunct="1">
              <a:lnSpc>
                <a:spcPct val="90000"/>
              </a:lnSpc>
              <a:spcBef>
                <a:spcPts val="0"/>
              </a:spcBef>
              <a:spcAft>
                <a:spcPts val="0"/>
              </a:spcAft>
              <a:buClrTx/>
              <a:buSzTx/>
              <a:buFontTx/>
              <a:buNone/>
              <a:tabLst/>
              <a:defRPr/>
            </a:pPr>
            <a:r>
              <a:rPr lang="en-GB" sz="700" dirty="0">
                <a:solidFill>
                  <a:prstClr val="black"/>
                </a:solidFill>
                <a:latin typeface="Arial" panose="020B0604020202020204"/>
              </a:rPr>
              <a:t>168</a:t>
            </a:r>
            <a:endParaRPr kumimoji="0" lang="en-GB" sz="700" b="0" i="0" u="none" strike="noStrike" kern="1200" cap="none" spc="0" normalizeH="0" baseline="0" dirty="0">
              <a:ln>
                <a:noFill/>
              </a:ln>
              <a:solidFill>
                <a:prstClr val="black"/>
              </a:solidFill>
              <a:effectLst/>
              <a:uLnTx/>
              <a:uFillTx/>
              <a:latin typeface="Arial" panose="020B0604020202020204"/>
              <a:ea typeface="+mn-ea"/>
              <a:cs typeface="+mn-cs"/>
            </a:endParaRPr>
          </a:p>
        </p:txBody>
      </p:sp>
      <p:sp>
        <p:nvSpPr>
          <p:cNvPr id="1140" name="TextBox 1139">
            <a:extLst>
              <a:ext uri="{FF2B5EF4-FFF2-40B4-BE49-F238E27FC236}">
                <a16:creationId xmlns:a16="http://schemas.microsoft.com/office/drawing/2014/main" id="{6033010E-5909-6A60-598D-1A182AEE7DE4}"/>
              </a:ext>
            </a:extLst>
          </p:cNvPr>
          <p:cNvSpPr txBox="1"/>
          <p:nvPr/>
        </p:nvSpPr>
        <p:spPr>
          <a:xfrm>
            <a:off x="9134039" y="5058093"/>
            <a:ext cx="178286" cy="193899"/>
          </a:xfrm>
          <a:prstGeom prst="rect">
            <a:avLst/>
          </a:prstGeom>
          <a:noFill/>
        </p:spPr>
        <p:txBody>
          <a:bodyPr wrap="square" lIns="0" tIns="0" rIns="0" bIns="0" rtlCol="0">
            <a:sp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GB" sz="700" b="0" i="0" u="none" strike="noStrike" kern="1200" cap="none" spc="0" normalizeH="0" baseline="0" dirty="0">
                <a:ln>
                  <a:noFill/>
                </a:ln>
                <a:solidFill>
                  <a:prstClr val="black"/>
                </a:solidFill>
                <a:effectLst/>
                <a:uLnTx/>
                <a:uFillTx/>
                <a:latin typeface="Arial" panose="020B0604020202020204"/>
                <a:ea typeface="+mn-ea"/>
                <a:cs typeface="+mn-cs"/>
              </a:rPr>
              <a:t>221</a:t>
            </a:r>
          </a:p>
          <a:p>
            <a:pPr marL="0" marR="0" lvl="0" indent="0" algn="ctr" defTabSz="914400" rtl="0" eaLnBrk="1" fontAlgn="auto" latinLnBrk="0" hangingPunct="1">
              <a:lnSpc>
                <a:spcPct val="90000"/>
              </a:lnSpc>
              <a:spcBef>
                <a:spcPts val="0"/>
              </a:spcBef>
              <a:spcAft>
                <a:spcPts val="0"/>
              </a:spcAft>
              <a:buClrTx/>
              <a:buSzTx/>
              <a:buFontTx/>
              <a:buNone/>
              <a:tabLst/>
              <a:defRPr/>
            </a:pPr>
            <a:r>
              <a:rPr lang="en-GB" sz="700" dirty="0">
                <a:solidFill>
                  <a:prstClr val="black"/>
                </a:solidFill>
                <a:latin typeface="Arial" panose="020B0604020202020204"/>
              </a:rPr>
              <a:t>177</a:t>
            </a:r>
            <a:endParaRPr kumimoji="0" lang="en-GB" sz="700" b="0" i="0" u="none" strike="noStrike" kern="1200" cap="none" spc="0" normalizeH="0" baseline="0" dirty="0">
              <a:ln>
                <a:noFill/>
              </a:ln>
              <a:solidFill>
                <a:prstClr val="black"/>
              </a:solidFill>
              <a:effectLst/>
              <a:uLnTx/>
              <a:uFillTx/>
              <a:latin typeface="Arial" panose="020B0604020202020204"/>
              <a:ea typeface="+mn-ea"/>
              <a:cs typeface="+mn-cs"/>
            </a:endParaRPr>
          </a:p>
        </p:txBody>
      </p:sp>
      <p:sp>
        <p:nvSpPr>
          <p:cNvPr id="1141" name="TextBox 1140">
            <a:extLst>
              <a:ext uri="{FF2B5EF4-FFF2-40B4-BE49-F238E27FC236}">
                <a16:creationId xmlns:a16="http://schemas.microsoft.com/office/drawing/2014/main" id="{13E22DE8-AB2B-4E84-4CFA-8E1075C6C863}"/>
              </a:ext>
            </a:extLst>
          </p:cNvPr>
          <p:cNvSpPr txBox="1"/>
          <p:nvPr/>
        </p:nvSpPr>
        <p:spPr>
          <a:xfrm>
            <a:off x="8870514" y="5058093"/>
            <a:ext cx="178286" cy="193899"/>
          </a:xfrm>
          <a:prstGeom prst="rect">
            <a:avLst/>
          </a:prstGeom>
          <a:noFill/>
        </p:spPr>
        <p:txBody>
          <a:bodyPr wrap="square" lIns="0" tIns="0" rIns="0" bIns="0" rtlCol="0">
            <a:sp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GB" sz="700" b="0" i="0" u="none" strike="noStrike" kern="1200" cap="none" spc="0" normalizeH="0" baseline="0" dirty="0">
                <a:ln>
                  <a:noFill/>
                </a:ln>
                <a:solidFill>
                  <a:prstClr val="black"/>
                </a:solidFill>
                <a:effectLst/>
                <a:uLnTx/>
                <a:uFillTx/>
                <a:latin typeface="Arial" panose="020B0604020202020204"/>
                <a:ea typeface="+mn-ea"/>
                <a:cs typeface="+mn-cs"/>
              </a:rPr>
              <a:t>249</a:t>
            </a:r>
          </a:p>
          <a:p>
            <a:pPr marL="0" marR="0" lvl="0" indent="0" algn="ctr" defTabSz="914400" rtl="0" eaLnBrk="1" fontAlgn="auto" latinLnBrk="0" hangingPunct="1">
              <a:lnSpc>
                <a:spcPct val="90000"/>
              </a:lnSpc>
              <a:spcBef>
                <a:spcPts val="0"/>
              </a:spcBef>
              <a:spcAft>
                <a:spcPts val="0"/>
              </a:spcAft>
              <a:buClrTx/>
              <a:buSzTx/>
              <a:buFontTx/>
              <a:buNone/>
              <a:tabLst/>
              <a:defRPr/>
            </a:pPr>
            <a:r>
              <a:rPr lang="en-GB" sz="700" dirty="0">
                <a:solidFill>
                  <a:prstClr val="black"/>
                </a:solidFill>
                <a:latin typeface="Arial" panose="020B0604020202020204"/>
              </a:rPr>
              <a:t>209</a:t>
            </a:r>
            <a:endParaRPr kumimoji="0" lang="en-GB" sz="700" b="0" i="0" u="none" strike="noStrike" kern="1200" cap="none" spc="0" normalizeH="0" baseline="0" dirty="0">
              <a:ln>
                <a:noFill/>
              </a:ln>
              <a:solidFill>
                <a:prstClr val="black"/>
              </a:solidFill>
              <a:effectLst/>
              <a:uLnTx/>
              <a:uFillTx/>
              <a:latin typeface="Arial" panose="020B0604020202020204"/>
              <a:ea typeface="+mn-ea"/>
              <a:cs typeface="+mn-cs"/>
            </a:endParaRPr>
          </a:p>
        </p:txBody>
      </p:sp>
      <p:sp>
        <p:nvSpPr>
          <p:cNvPr id="1142" name="TextBox 1141">
            <a:extLst>
              <a:ext uri="{FF2B5EF4-FFF2-40B4-BE49-F238E27FC236}">
                <a16:creationId xmlns:a16="http://schemas.microsoft.com/office/drawing/2014/main" id="{17971CED-6BEA-AF3B-DC8C-0934E621B959}"/>
              </a:ext>
            </a:extLst>
          </p:cNvPr>
          <p:cNvSpPr txBox="1"/>
          <p:nvPr/>
        </p:nvSpPr>
        <p:spPr>
          <a:xfrm>
            <a:off x="8606989" y="5058093"/>
            <a:ext cx="178286" cy="193899"/>
          </a:xfrm>
          <a:prstGeom prst="rect">
            <a:avLst/>
          </a:prstGeom>
          <a:noFill/>
        </p:spPr>
        <p:txBody>
          <a:bodyPr wrap="square" lIns="0" tIns="0" rIns="0" bIns="0" rtlCol="0">
            <a:sp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GB" sz="700" b="0" i="0" u="none" strike="noStrike" kern="1200" cap="none" spc="0" normalizeH="0" baseline="0" dirty="0">
                <a:ln>
                  <a:noFill/>
                </a:ln>
                <a:solidFill>
                  <a:prstClr val="black"/>
                </a:solidFill>
                <a:effectLst/>
                <a:uLnTx/>
                <a:uFillTx/>
                <a:latin typeface="Arial" panose="020B0604020202020204"/>
                <a:ea typeface="+mn-ea"/>
                <a:cs typeface="+mn-cs"/>
              </a:rPr>
              <a:t>275</a:t>
            </a:r>
          </a:p>
          <a:p>
            <a:pPr marL="0" marR="0" lvl="0" indent="0" algn="ctr" defTabSz="914400" rtl="0" eaLnBrk="1" fontAlgn="auto" latinLnBrk="0" hangingPunct="1">
              <a:lnSpc>
                <a:spcPct val="90000"/>
              </a:lnSpc>
              <a:spcBef>
                <a:spcPts val="0"/>
              </a:spcBef>
              <a:spcAft>
                <a:spcPts val="0"/>
              </a:spcAft>
              <a:buClrTx/>
              <a:buSzTx/>
              <a:buFontTx/>
              <a:buNone/>
              <a:tabLst/>
              <a:defRPr/>
            </a:pPr>
            <a:r>
              <a:rPr lang="en-GB" sz="700" dirty="0">
                <a:solidFill>
                  <a:prstClr val="black"/>
                </a:solidFill>
                <a:latin typeface="Arial" panose="020B0604020202020204"/>
              </a:rPr>
              <a:t>245</a:t>
            </a:r>
            <a:endParaRPr kumimoji="0" lang="en-GB" sz="700" b="0" i="0" u="none" strike="noStrike" kern="1200" cap="none" spc="0" normalizeH="0" baseline="0" dirty="0">
              <a:ln>
                <a:noFill/>
              </a:ln>
              <a:solidFill>
                <a:prstClr val="black"/>
              </a:solidFill>
              <a:effectLst/>
              <a:uLnTx/>
              <a:uFillTx/>
              <a:latin typeface="Arial" panose="020B0604020202020204"/>
              <a:ea typeface="+mn-ea"/>
              <a:cs typeface="+mn-cs"/>
            </a:endParaRPr>
          </a:p>
        </p:txBody>
      </p:sp>
      <p:graphicFrame>
        <p:nvGraphicFramePr>
          <p:cNvPr id="1046" name="Table 1045">
            <a:extLst>
              <a:ext uri="{FF2B5EF4-FFF2-40B4-BE49-F238E27FC236}">
                <a16:creationId xmlns:a16="http://schemas.microsoft.com/office/drawing/2014/main" id="{D94EDB2D-B672-5AF7-26C7-5C9E8AA319EC}"/>
              </a:ext>
            </a:extLst>
          </p:cNvPr>
          <p:cNvGraphicFramePr>
            <a:graphicFrameLocks noGrp="1"/>
          </p:cNvGraphicFramePr>
          <p:nvPr/>
        </p:nvGraphicFramePr>
        <p:xfrm>
          <a:off x="8866157" y="2073087"/>
          <a:ext cx="2952327" cy="1151160"/>
        </p:xfrm>
        <a:graphic>
          <a:graphicData uri="http://schemas.openxmlformats.org/drawingml/2006/table">
            <a:tbl>
              <a:tblPr firstRow="1" bandRow="1"/>
              <a:tblGrid>
                <a:gridCol w="1117097">
                  <a:extLst>
                    <a:ext uri="{9D8B030D-6E8A-4147-A177-3AD203B41FA5}">
                      <a16:colId xmlns:a16="http://schemas.microsoft.com/office/drawing/2014/main" val="1256442069"/>
                    </a:ext>
                  </a:extLst>
                </a:gridCol>
                <a:gridCol w="917615">
                  <a:extLst>
                    <a:ext uri="{9D8B030D-6E8A-4147-A177-3AD203B41FA5}">
                      <a16:colId xmlns:a16="http://schemas.microsoft.com/office/drawing/2014/main" val="3362937906"/>
                    </a:ext>
                  </a:extLst>
                </a:gridCol>
                <a:gridCol w="917615">
                  <a:extLst>
                    <a:ext uri="{9D8B030D-6E8A-4147-A177-3AD203B41FA5}">
                      <a16:colId xmlns:a16="http://schemas.microsoft.com/office/drawing/2014/main" val="3272691983"/>
                    </a:ext>
                  </a:extLst>
                </a:gridCol>
              </a:tblGrid>
              <a:tr h="167248">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nSpc>
                          <a:spcPct val="80000"/>
                        </a:lnSpc>
                      </a:pPr>
                      <a:endParaRPr lang="en-US" sz="1000" dirty="0">
                        <a:latin typeface="Arial" panose="020B0604020202020204" pitchFamily="34" charset="0"/>
                        <a:cs typeface="Arial" panose="020B0604020202020204" pitchFamily="34" charset="0"/>
                      </a:endParaRPr>
                    </a:p>
                  </a:txBody>
                  <a:tcPr marT="36000" anchor="ctr">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a:lnSpc>
                          <a:spcPct val="80000"/>
                        </a:lnSpc>
                      </a:pPr>
                      <a:r>
                        <a:rPr lang="en-US" sz="1000" dirty="0">
                          <a:latin typeface="Arial" panose="020B0604020202020204" pitchFamily="34" charset="0"/>
                          <a:cs typeface="Arial" panose="020B0604020202020204" pitchFamily="34" charset="0"/>
                        </a:rPr>
                        <a:t>Abi + Ola</a:t>
                      </a:r>
                      <a:br>
                        <a:rPr lang="en-US" sz="1000" dirty="0">
                          <a:latin typeface="Arial" panose="020B0604020202020204" pitchFamily="34" charset="0"/>
                          <a:cs typeface="Arial" panose="020B0604020202020204" pitchFamily="34" charset="0"/>
                        </a:rPr>
                      </a:br>
                      <a:r>
                        <a:rPr lang="en-US" sz="1000" dirty="0">
                          <a:latin typeface="Arial" panose="020B0604020202020204" pitchFamily="34" charset="0"/>
                          <a:cs typeface="Arial" panose="020B0604020202020204" pitchFamily="34" charset="0"/>
                        </a:rPr>
                        <a:t>(N=399)</a:t>
                      </a:r>
                    </a:p>
                  </a:txBody>
                  <a:tcPr marT="36000" anchor="ctr">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5D8298"/>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a:lnSpc>
                          <a:spcPct val="80000"/>
                        </a:lnSpc>
                      </a:pPr>
                      <a:r>
                        <a:rPr lang="en-US" sz="1000" dirty="0">
                          <a:latin typeface="Arial" panose="020B0604020202020204" pitchFamily="34" charset="0"/>
                          <a:cs typeface="Arial" panose="020B0604020202020204" pitchFamily="34" charset="0"/>
                        </a:rPr>
                        <a:t>Abi + placebo</a:t>
                      </a:r>
                      <a:br>
                        <a:rPr lang="en-US" sz="1000" dirty="0">
                          <a:latin typeface="Arial" panose="020B0604020202020204" pitchFamily="34" charset="0"/>
                          <a:cs typeface="Arial" panose="020B0604020202020204" pitchFamily="34" charset="0"/>
                        </a:rPr>
                      </a:br>
                      <a:r>
                        <a:rPr lang="en-US" sz="1000" dirty="0">
                          <a:latin typeface="Arial" panose="020B0604020202020204" pitchFamily="34" charset="0"/>
                          <a:cs typeface="Arial" panose="020B0604020202020204" pitchFamily="34" charset="0"/>
                        </a:rPr>
                        <a:t>(N=397)</a:t>
                      </a:r>
                      <a:endParaRPr lang="en-US" sz="1000" dirty="0">
                        <a:solidFill>
                          <a:schemeClr val="bg1"/>
                        </a:solidFill>
                        <a:latin typeface="Arial" panose="020B0604020202020204" pitchFamily="34" charset="0"/>
                        <a:cs typeface="Arial" panose="020B0604020202020204" pitchFamily="34" charset="0"/>
                      </a:endParaRPr>
                    </a:p>
                  </a:txBody>
                  <a:tcPr marL="0" marR="0" marT="36000" anchor="ctr">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chemeClr val="accent1"/>
                    </a:solidFill>
                  </a:tcPr>
                </a:tc>
                <a:extLst>
                  <a:ext uri="{0D108BD9-81ED-4DB2-BD59-A6C34878D82A}">
                    <a16:rowId xmlns:a16="http://schemas.microsoft.com/office/drawing/2014/main" val="2665337196"/>
                  </a:ext>
                </a:extLst>
              </a:tr>
              <a:tr h="0">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nSpc>
                          <a:spcPct val="80000"/>
                        </a:lnSpc>
                      </a:pPr>
                      <a:r>
                        <a:rPr lang="en-US" sz="1000" b="1" dirty="0">
                          <a:latin typeface="Arial" panose="020B0604020202020204" pitchFamily="34" charset="0"/>
                          <a:cs typeface="Arial" panose="020B0604020202020204" pitchFamily="34" charset="0"/>
                        </a:rPr>
                        <a:t>Events, n (%)</a:t>
                      </a:r>
                    </a:p>
                  </a:txBody>
                  <a:tcPr marL="55440" marR="19440" marT="36000" marB="36000" anchor="ctr">
                    <a:lnL w="12700" cmpd="sng">
                      <a:solidFill>
                        <a:srgbClr val="FFFFFF"/>
                      </a:solidFill>
                    </a:lnL>
                    <a:lnR w="12700" cmpd="sng">
                      <a:solidFill>
                        <a:srgbClr val="FFFFFF"/>
                      </a:solidFill>
                    </a:lnR>
                    <a:lnT w="38100" cmpd="sng">
                      <a:solidFill>
                        <a:srgbClr val="FFFFFF"/>
                      </a:solidFill>
                    </a:lnT>
                    <a:lnB w="12700" cmpd="sng">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lnSpc>
                          <a:spcPct val="80000"/>
                        </a:lnSpc>
                      </a:pPr>
                      <a:r>
                        <a:rPr lang="en-US" sz="1000" b="1" dirty="0">
                          <a:latin typeface="Arial" panose="020B0604020202020204" pitchFamily="34" charset="0"/>
                          <a:cs typeface="Arial" panose="020B0604020202020204" pitchFamily="34" charset="0"/>
                        </a:rPr>
                        <a:t>157 (39.3)</a:t>
                      </a:r>
                    </a:p>
                  </a:txBody>
                  <a:tcPr marT="36000" marB="36000" anchor="ctr">
                    <a:lnL w="12700" cmpd="sng">
                      <a:solidFill>
                        <a:srgbClr val="FFFFFF"/>
                      </a:solidFill>
                    </a:lnL>
                    <a:lnR w="12700" cmpd="sng">
                      <a:solidFill>
                        <a:srgbClr val="FFFFFF"/>
                      </a:solidFill>
                    </a:lnR>
                    <a:lnT w="38100" cmpd="sng">
                      <a:solidFill>
                        <a:srgbClr val="FFFFFF"/>
                      </a:solidFill>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lnSpc>
                          <a:spcPct val="80000"/>
                        </a:lnSpc>
                      </a:pPr>
                      <a:r>
                        <a:rPr lang="en-US" sz="1000" b="1" dirty="0">
                          <a:latin typeface="Arial" panose="020B0604020202020204" pitchFamily="34" charset="0"/>
                          <a:cs typeface="Arial" panose="020B0604020202020204" pitchFamily="34" charset="0"/>
                        </a:rPr>
                        <a:t>218 (54.9)</a:t>
                      </a:r>
                    </a:p>
                  </a:txBody>
                  <a:tcPr marT="36000" marB="36000" anchor="ctr">
                    <a:lnL w="12700" cmpd="sng">
                      <a:solidFill>
                        <a:srgbClr val="FFFFFF"/>
                      </a:solidFill>
                    </a:lnL>
                    <a:lnR w="12700" cmpd="sng">
                      <a:solidFill>
                        <a:srgbClr val="FFFFFF"/>
                      </a:solidFill>
                    </a:lnR>
                    <a:lnT w="38100" cmpd="sng">
                      <a:solidFill>
                        <a:srgbClr val="FFFFFF"/>
                      </a:solidFill>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233098540"/>
                  </a:ext>
                </a:extLst>
              </a:tr>
              <a:tr h="0">
                <a:tc>
                  <a:txBody>
                    <a:bodyPr/>
                    <a:lstStyle/>
                    <a:p>
                      <a:pPr>
                        <a:lnSpc>
                          <a:spcPct val="80000"/>
                        </a:lnSpc>
                      </a:pPr>
                      <a:r>
                        <a:rPr lang="en-US" sz="1000" b="1" dirty="0">
                          <a:latin typeface="Arial" panose="020B0604020202020204" pitchFamily="34" charset="0"/>
                          <a:cs typeface="Arial" panose="020B0604020202020204" pitchFamily="34" charset="0"/>
                        </a:rPr>
                        <a:t>Median, months</a:t>
                      </a:r>
                    </a:p>
                  </a:txBody>
                  <a:tcPr marL="55440" marR="19440" marT="36000" marB="36000" anchor="ctr">
                    <a:lnL w="12700" cmpd="sng">
                      <a:solidFill>
                        <a:srgbClr val="FFFFFF"/>
                      </a:solidFill>
                    </a:lnL>
                    <a:lnR w="12700" cap="flat" cmpd="sng" algn="ctr">
                      <a:solidFill>
                        <a:srgbClr val="FFFFFF"/>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noFill/>
                  </a:tcPr>
                </a:tc>
                <a:tc>
                  <a:txBody>
                    <a:bodyPr/>
                    <a:lstStyle/>
                    <a:p>
                      <a:pPr algn="ctr">
                        <a:lnSpc>
                          <a:spcPct val="80000"/>
                        </a:lnSpc>
                      </a:pPr>
                      <a:r>
                        <a:rPr lang="en-US" sz="1000" b="1" dirty="0">
                          <a:solidFill>
                            <a:schemeClr val="tx2"/>
                          </a:solidFill>
                          <a:latin typeface="Arial" panose="020B0604020202020204" pitchFamily="34" charset="0"/>
                          <a:cs typeface="Arial" panose="020B0604020202020204" pitchFamily="34" charset="0"/>
                        </a:rPr>
                        <a:t>27.6</a:t>
                      </a:r>
                    </a:p>
                  </a:txBody>
                  <a:tcPr marT="36000" marB="3600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635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a:lnSpc>
                          <a:spcPct val="80000"/>
                        </a:lnSpc>
                      </a:pPr>
                      <a:r>
                        <a:rPr lang="en-US" sz="1000" b="1" dirty="0">
                          <a:solidFill>
                            <a:schemeClr val="accent1"/>
                          </a:solidFill>
                          <a:latin typeface="Arial" panose="020B0604020202020204" pitchFamily="34" charset="0"/>
                          <a:cs typeface="Arial" panose="020B0604020202020204" pitchFamily="34" charset="0"/>
                        </a:rPr>
                        <a:t>16.4</a:t>
                      </a:r>
                    </a:p>
                  </a:txBody>
                  <a:tcPr marT="36000" marB="36000" anchor="ctr">
                    <a:lnL w="12700" cap="flat" cmpd="sng" algn="ctr">
                      <a:solidFill>
                        <a:srgbClr val="FFFFFF"/>
                      </a:solidFill>
                      <a:prstDash val="solid"/>
                      <a:round/>
                      <a:headEnd type="none" w="med" len="med"/>
                      <a:tailEnd type="none" w="med" len="med"/>
                    </a:lnL>
                    <a:lnR w="12700" cmpd="sng">
                      <a:solidFill>
                        <a:srgbClr val="FFFFFF"/>
                      </a:solidFill>
                    </a:lnR>
                    <a:lnT w="635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588182055"/>
                  </a:ext>
                </a:extLst>
              </a:tr>
              <a:tr h="0">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nSpc>
                          <a:spcPct val="80000"/>
                        </a:lnSpc>
                      </a:pPr>
                      <a:endParaRPr lang="en-US" sz="1000" b="1" dirty="0">
                        <a:latin typeface="Arial" panose="020B0604020202020204" pitchFamily="34" charset="0"/>
                        <a:cs typeface="Arial" panose="020B0604020202020204" pitchFamily="34" charset="0"/>
                      </a:endParaRPr>
                    </a:p>
                  </a:txBody>
                  <a:tcPr marT="36000" marB="3600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gridSpan="2">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lnSpc>
                          <a:spcPct val="80000"/>
                        </a:lnSpc>
                      </a:pPr>
                      <a:r>
                        <a:rPr lang="en-US" sz="1000" b="1" dirty="0">
                          <a:latin typeface="Arial" panose="020B0604020202020204" pitchFamily="34" charset="0"/>
                          <a:cs typeface="Arial" panose="020B0604020202020204" pitchFamily="34" charset="0"/>
                        </a:rPr>
                        <a:t>HR 0.61</a:t>
                      </a:r>
                      <a:br>
                        <a:rPr lang="en-US" sz="1000" dirty="0">
                          <a:latin typeface="Arial" panose="020B0604020202020204" pitchFamily="34" charset="0"/>
                          <a:cs typeface="Arial" panose="020B0604020202020204" pitchFamily="34" charset="0"/>
                        </a:rPr>
                      </a:br>
                      <a:r>
                        <a:rPr lang="en-US" sz="1000" dirty="0">
                          <a:latin typeface="Arial" panose="020B0604020202020204" pitchFamily="34" charset="0"/>
                          <a:cs typeface="Arial" panose="020B0604020202020204" pitchFamily="34" charset="0"/>
                        </a:rPr>
                        <a:t>95% CI, 0.49-0.74; </a:t>
                      </a:r>
                      <a:br>
                        <a:rPr lang="en-US" sz="1000" dirty="0">
                          <a:latin typeface="Arial" panose="020B0604020202020204" pitchFamily="34" charset="0"/>
                          <a:cs typeface="Arial" panose="020B0604020202020204" pitchFamily="34" charset="0"/>
                        </a:rPr>
                      </a:br>
                      <a:r>
                        <a:rPr lang="en-US" sz="1000" dirty="0">
                          <a:latin typeface="Arial" panose="020B0604020202020204" pitchFamily="34" charset="0"/>
                          <a:cs typeface="Arial" panose="020B0604020202020204" pitchFamily="34" charset="0"/>
                        </a:rPr>
                        <a:t>P&lt;0.0001 (nominal)</a:t>
                      </a:r>
                    </a:p>
                  </a:txBody>
                  <a:tcPr marT="36000" marB="3600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5EAE8"/>
                    </a:solidFill>
                  </a:tcPr>
                </a:tc>
                <a:tc hMerge="1">
                  <a:txBody>
                    <a:bodyPr/>
                    <a:lstStyle/>
                    <a:p>
                      <a:pPr>
                        <a:lnSpc>
                          <a:spcPct val="90000"/>
                        </a:lnSpc>
                      </a:pPr>
                      <a:endParaRPr lang="en-US" sz="1000" dirty="0">
                        <a:latin typeface="Arial" panose="020B0604020202020204" pitchFamily="34" charset="0"/>
                        <a:cs typeface="Arial" panose="020B0604020202020204" pitchFamily="34" charset="0"/>
                      </a:endParaRPr>
                    </a:p>
                  </a:txBody>
                  <a:tcPr marT="36000" anchor="ctr"/>
                </a:tc>
                <a:extLst>
                  <a:ext uri="{0D108BD9-81ED-4DB2-BD59-A6C34878D82A}">
                    <a16:rowId xmlns:a16="http://schemas.microsoft.com/office/drawing/2014/main" val="3088031265"/>
                  </a:ext>
                </a:extLst>
              </a:tr>
            </a:tbl>
          </a:graphicData>
        </a:graphic>
      </p:graphicFrame>
      <p:sp>
        <p:nvSpPr>
          <p:cNvPr id="1095" name="TextBox 1094">
            <a:extLst>
              <a:ext uri="{FF2B5EF4-FFF2-40B4-BE49-F238E27FC236}">
                <a16:creationId xmlns:a16="http://schemas.microsoft.com/office/drawing/2014/main" id="{72B96252-0D15-9BF5-0DD2-F6574124E5CC}"/>
              </a:ext>
            </a:extLst>
          </p:cNvPr>
          <p:cNvSpPr txBox="1"/>
          <p:nvPr/>
        </p:nvSpPr>
        <p:spPr>
          <a:xfrm>
            <a:off x="9736964" y="4365105"/>
            <a:ext cx="1061585" cy="153888"/>
          </a:xfrm>
          <a:prstGeom prst="rect">
            <a:avLst/>
          </a:prstGeom>
          <a:noFill/>
        </p:spPr>
        <p:txBody>
          <a:bodyPr wrap="square" lIns="0" tIns="0" rIns="0" bIns="0" rtlCol="0">
            <a:spAutoFit/>
          </a:bodyPr>
          <a:lstStyle/>
          <a:p>
            <a:pPr algn="ctr">
              <a:defRPr/>
            </a:pPr>
            <a:r>
              <a:rPr lang="en-GB" sz="1000" b="1" dirty="0">
                <a:solidFill>
                  <a:prstClr val="black"/>
                </a:solidFill>
                <a:latin typeface="Arial" panose="020B0604020202020204"/>
              </a:rPr>
              <a:t>∆=11.2 months</a:t>
            </a:r>
          </a:p>
        </p:txBody>
      </p:sp>
      <p:sp>
        <p:nvSpPr>
          <p:cNvPr id="1098" name="TextBox 1097">
            <a:extLst>
              <a:ext uri="{FF2B5EF4-FFF2-40B4-BE49-F238E27FC236}">
                <a16:creationId xmlns:a16="http://schemas.microsoft.com/office/drawing/2014/main" id="{D13D851F-7BE1-FCEF-8440-523107CCDB3E}"/>
              </a:ext>
            </a:extLst>
          </p:cNvPr>
          <p:cNvSpPr txBox="1"/>
          <p:nvPr/>
        </p:nvSpPr>
        <p:spPr>
          <a:xfrm>
            <a:off x="7416316" y="4642636"/>
            <a:ext cx="57708" cy="123111"/>
          </a:xfrm>
          <a:prstGeom prst="rect">
            <a:avLst/>
          </a:prstGeom>
          <a:noFill/>
        </p:spPr>
        <p:txBody>
          <a:bodyPr wrap="none" lIns="0" tIns="0" rIns="0" bIns="0" rtlCol="0">
            <a:spAutoFit/>
          </a:bodyPr>
          <a:lstStyle/>
          <a:p>
            <a:pPr algn="ctr"/>
            <a:r>
              <a:rPr lang="en-GB" sz="800" dirty="0">
                <a:latin typeface="Arial" panose="020B0604020202020204" pitchFamily="34" charset="0"/>
                <a:ea typeface="Aileron" charset="0"/>
                <a:cs typeface="Arial" panose="020B0604020202020204" pitchFamily="34" charset="0"/>
              </a:rPr>
              <a:t>0</a:t>
            </a:r>
          </a:p>
        </p:txBody>
      </p:sp>
      <p:sp>
        <p:nvSpPr>
          <p:cNvPr id="1100" name="TextBox 1099">
            <a:extLst>
              <a:ext uri="{FF2B5EF4-FFF2-40B4-BE49-F238E27FC236}">
                <a16:creationId xmlns:a16="http://schemas.microsoft.com/office/drawing/2014/main" id="{5BA15FC8-7979-A19D-73CC-EBF2A5468A63}"/>
              </a:ext>
            </a:extLst>
          </p:cNvPr>
          <p:cNvSpPr txBox="1"/>
          <p:nvPr/>
        </p:nvSpPr>
        <p:spPr>
          <a:xfrm rot="16200000">
            <a:off x="6473512" y="3450813"/>
            <a:ext cx="1038746" cy="138499"/>
          </a:xfrm>
          <a:prstGeom prst="rect">
            <a:avLst/>
          </a:prstGeom>
          <a:noFill/>
        </p:spPr>
        <p:txBody>
          <a:bodyPr wrap="none" lIns="0" tIns="0" rIns="0" bIns="0" rtlCol="0">
            <a:spAutoFit/>
          </a:bodyPr>
          <a:lstStyle/>
          <a:p>
            <a:pPr algn="ctr"/>
            <a:r>
              <a:rPr lang="en-GB" sz="900" b="1" dirty="0">
                <a:latin typeface="Arial" panose="020B0604020202020204" pitchFamily="34" charset="0"/>
                <a:ea typeface="Aileron" charset="0"/>
                <a:cs typeface="Arial" panose="020B0604020202020204" pitchFamily="34" charset="0"/>
              </a:rPr>
              <a:t>Probability of rPFS</a:t>
            </a:r>
          </a:p>
        </p:txBody>
      </p:sp>
      <p:sp>
        <p:nvSpPr>
          <p:cNvPr id="1103" name="TextBox 1102">
            <a:extLst>
              <a:ext uri="{FF2B5EF4-FFF2-40B4-BE49-F238E27FC236}">
                <a16:creationId xmlns:a16="http://schemas.microsoft.com/office/drawing/2014/main" id="{CDDF6E7C-8785-B019-E709-2ADCD029C010}"/>
              </a:ext>
            </a:extLst>
          </p:cNvPr>
          <p:cNvSpPr txBox="1"/>
          <p:nvPr/>
        </p:nvSpPr>
        <p:spPr>
          <a:xfrm>
            <a:off x="11222972" y="4642636"/>
            <a:ext cx="115416" cy="123111"/>
          </a:xfrm>
          <a:prstGeom prst="rect">
            <a:avLst/>
          </a:prstGeom>
          <a:noFill/>
        </p:spPr>
        <p:txBody>
          <a:bodyPr wrap="none" lIns="0" tIns="0" rIns="0" bIns="0" rtlCol="0">
            <a:spAutoFit/>
          </a:bodyPr>
          <a:lstStyle/>
          <a:p>
            <a:pPr algn="ctr"/>
            <a:r>
              <a:rPr lang="en-GB" sz="800" dirty="0">
                <a:latin typeface="Arial" panose="020B0604020202020204" pitchFamily="34" charset="0"/>
                <a:ea typeface="Aileron" charset="0"/>
                <a:cs typeface="Arial" panose="020B0604020202020204" pitchFamily="34" charset="0"/>
              </a:rPr>
              <a:t>30</a:t>
            </a:r>
          </a:p>
        </p:txBody>
      </p:sp>
      <p:sp>
        <p:nvSpPr>
          <p:cNvPr id="1104" name="TextBox 1103">
            <a:extLst>
              <a:ext uri="{FF2B5EF4-FFF2-40B4-BE49-F238E27FC236}">
                <a16:creationId xmlns:a16="http://schemas.microsoft.com/office/drawing/2014/main" id="{6954B39C-8F68-751E-2B7D-454EEC2EEA5F}"/>
              </a:ext>
            </a:extLst>
          </p:cNvPr>
          <p:cNvSpPr txBox="1"/>
          <p:nvPr/>
        </p:nvSpPr>
        <p:spPr>
          <a:xfrm>
            <a:off x="10962622" y="4642636"/>
            <a:ext cx="115416" cy="123111"/>
          </a:xfrm>
          <a:prstGeom prst="rect">
            <a:avLst/>
          </a:prstGeom>
          <a:noFill/>
        </p:spPr>
        <p:txBody>
          <a:bodyPr wrap="none" lIns="0" tIns="0" rIns="0" bIns="0" rtlCol="0">
            <a:spAutoFit/>
          </a:bodyPr>
          <a:lstStyle/>
          <a:p>
            <a:pPr algn="ctr"/>
            <a:r>
              <a:rPr lang="en-GB" sz="800" dirty="0">
                <a:latin typeface="Arial" panose="020B0604020202020204" pitchFamily="34" charset="0"/>
                <a:ea typeface="Aileron" charset="0"/>
                <a:cs typeface="Arial" panose="020B0604020202020204" pitchFamily="34" charset="0"/>
              </a:rPr>
              <a:t>28</a:t>
            </a:r>
          </a:p>
        </p:txBody>
      </p:sp>
      <p:sp>
        <p:nvSpPr>
          <p:cNvPr id="1105" name="TextBox 1104">
            <a:extLst>
              <a:ext uri="{FF2B5EF4-FFF2-40B4-BE49-F238E27FC236}">
                <a16:creationId xmlns:a16="http://schemas.microsoft.com/office/drawing/2014/main" id="{5A66AA9C-9A80-604F-B5FB-EA67DC79D740}"/>
              </a:ext>
            </a:extLst>
          </p:cNvPr>
          <p:cNvSpPr txBox="1"/>
          <p:nvPr/>
        </p:nvSpPr>
        <p:spPr>
          <a:xfrm>
            <a:off x="10702272" y="4642636"/>
            <a:ext cx="115416" cy="123111"/>
          </a:xfrm>
          <a:prstGeom prst="rect">
            <a:avLst/>
          </a:prstGeom>
          <a:noFill/>
        </p:spPr>
        <p:txBody>
          <a:bodyPr wrap="none" lIns="0" tIns="0" rIns="0" bIns="0" rtlCol="0">
            <a:spAutoFit/>
          </a:bodyPr>
          <a:lstStyle/>
          <a:p>
            <a:pPr algn="ctr"/>
            <a:r>
              <a:rPr lang="en-GB" sz="800" dirty="0">
                <a:latin typeface="Arial" panose="020B0604020202020204" pitchFamily="34" charset="0"/>
                <a:ea typeface="Aileron" charset="0"/>
                <a:cs typeface="Arial" panose="020B0604020202020204" pitchFamily="34" charset="0"/>
              </a:rPr>
              <a:t>26</a:t>
            </a:r>
          </a:p>
        </p:txBody>
      </p:sp>
      <p:sp>
        <p:nvSpPr>
          <p:cNvPr id="1106" name="TextBox 1105">
            <a:extLst>
              <a:ext uri="{FF2B5EF4-FFF2-40B4-BE49-F238E27FC236}">
                <a16:creationId xmlns:a16="http://schemas.microsoft.com/office/drawing/2014/main" id="{1CC5023E-B4D6-E6A4-70D0-0C27D8978D17}"/>
              </a:ext>
            </a:extLst>
          </p:cNvPr>
          <p:cNvSpPr txBox="1"/>
          <p:nvPr/>
        </p:nvSpPr>
        <p:spPr>
          <a:xfrm>
            <a:off x="10441922" y="4642636"/>
            <a:ext cx="115416" cy="123111"/>
          </a:xfrm>
          <a:prstGeom prst="rect">
            <a:avLst/>
          </a:prstGeom>
          <a:noFill/>
        </p:spPr>
        <p:txBody>
          <a:bodyPr wrap="none" lIns="0" tIns="0" rIns="0" bIns="0" rtlCol="0">
            <a:spAutoFit/>
          </a:bodyPr>
          <a:lstStyle/>
          <a:p>
            <a:pPr algn="ctr"/>
            <a:r>
              <a:rPr lang="en-GB" sz="800" dirty="0">
                <a:latin typeface="Arial" panose="020B0604020202020204" pitchFamily="34" charset="0"/>
                <a:ea typeface="Aileron" charset="0"/>
                <a:cs typeface="Arial" panose="020B0604020202020204" pitchFamily="34" charset="0"/>
              </a:rPr>
              <a:t>24</a:t>
            </a:r>
          </a:p>
        </p:txBody>
      </p:sp>
      <p:sp>
        <p:nvSpPr>
          <p:cNvPr id="1107" name="TextBox 1106">
            <a:extLst>
              <a:ext uri="{FF2B5EF4-FFF2-40B4-BE49-F238E27FC236}">
                <a16:creationId xmlns:a16="http://schemas.microsoft.com/office/drawing/2014/main" id="{FAC057E3-5DD9-F132-2686-64BAE721A854}"/>
              </a:ext>
            </a:extLst>
          </p:cNvPr>
          <p:cNvSpPr txBox="1"/>
          <p:nvPr/>
        </p:nvSpPr>
        <p:spPr>
          <a:xfrm>
            <a:off x="10197447" y="4642636"/>
            <a:ext cx="115416" cy="123111"/>
          </a:xfrm>
          <a:prstGeom prst="rect">
            <a:avLst/>
          </a:prstGeom>
          <a:noFill/>
        </p:spPr>
        <p:txBody>
          <a:bodyPr wrap="none" lIns="0" tIns="0" rIns="0" bIns="0" rtlCol="0">
            <a:spAutoFit/>
          </a:bodyPr>
          <a:lstStyle/>
          <a:p>
            <a:pPr algn="ctr"/>
            <a:r>
              <a:rPr lang="en-GB" sz="800" dirty="0">
                <a:latin typeface="Arial" panose="020B0604020202020204" pitchFamily="34" charset="0"/>
                <a:ea typeface="Aileron" charset="0"/>
                <a:cs typeface="Arial" panose="020B0604020202020204" pitchFamily="34" charset="0"/>
              </a:rPr>
              <a:t>22</a:t>
            </a:r>
          </a:p>
        </p:txBody>
      </p:sp>
      <p:sp>
        <p:nvSpPr>
          <p:cNvPr id="1108" name="TextBox 1107">
            <a:extLst>
              <a:ext uri="{FF2B5EF4-FFF2-40B4-BE49-F238E27FC236}">
                <a16:creationId xmlns:a16="http://schemas.microsoft.com/office/drawing/2014/main" id="{0C8888E7-439C-6D70-754B-9A9BE344A6E6}"/>
              </a:ext>
            </a:extLst>
          </p:cNvPr>
          <p:cNvSpPr txBox="1"/>
          <p:nvPr/>
        </p:nvSpPr>
        <p:spPr>
          <a:xfrm>
            <a:off x="9933922" y="4642636"/>
            <a:ext cx="115416" cy="123111"/>
          </a:xfrm>
          <a:prstGeom prst="rect">
            <a:avLst/>
          </a:prstGeom>
          <a:noFill/>
        </p:spPr>
        <p:txBody>
          <a:bodyPr wrap="none" lIns="0" tIns="0" rIns="0" bIns="0" rtlCol="0">
            <a:spAutoFit/>
          </a:bodyPr>
          <a:lstStyle/>
          <a:p>
            <a:pPr algn="ctr"/>
            <a:r>
              <a:rPr lang="en-GB" sz="800" dirty="0">
                <a:latin typeface="Arial" panose="020B0604020202020204" pitchFamily="34" charset="0"/>
                <a:ea typeface="Aileron" charset="0"/>
                <a:cs typeface="Arial" panose="020B0604020202020204" pitchFamily="34" charset="0"/>
              </a:rPr>
              <a:t>20</a:t>
            </a:r>
          </a:p>
        </p:txBody>
      </p:sp>
      <p:sp>
        <p:nvSpPr>
          <p:cNvPr id="1109" name="TextBox 1108">
            <a:extLst>
              <a:ext uri="{FF2B5EF4-FFF2-40B4-BE49-F238E27FC236}">
                <a16:creationId xmlns:a16="http://schemas.microsoft.com/office/drawing/2014/main" id="{9F1D5390-0175-0776-9100-F7109E089400}"/>
              </a:ext>
            </a:extLst>
          </p:cNvPr>
          <p:cNvSpPr txBox="1"/>
          <p:nvPr/>
        </p:nvSpPr>
        <p:spPr>
          <a:xfrm>
            <a:off x="9683097" y="4642636"/>
            <a:ext cx="115416" cy="123111"/>
          </a:xfrm>
          <a:prstGeom prst="rect">
            <a:avLst/>
          </a:prstGeom>
          <a:noFill/>
        </p:spPr>
        <p:txBody>
          <a:bodyPr wrap="none" lIns="0" tIns="0" rIns="0" bIns="0" rtlCol="0">
            <a:spAutoFit/>
          </a:bodyPr>
          <a:lstStyle/>
          <a:p>
            <a:pPr algn="ctr"/>
            <a:r>
              <a:rPr lang="en-GB" sz="800" dirty="0">
                <a:latin typeface="Arial" panose="020B0604020202020204" pitchFamily="34" charset="0"/>
                <a:ea typeface="Aileron" charset="0"/>
                <a:cs typeface="Arial" panose="020B0604020202020204" pitchFamily="34" charset="0"/>
              </a:rPr>
              <a:t>18</a:t>
            </a:r>
          </a:p>
        </p:txBody>
      </p:sp>
      <p:sp>
        <p:nvSpPr>
          <p:cNvPr id="1110" name="TextBox 1109">
            <a:extLst>
              <a:ext uri="{FF2B5EF4-FFF2-40B4-BE49-F238E27FC236}">
                <a16:creationId xmlns:a16="http://schemas.microsoft.com/office/drawing/2014/main" id="{5C303316-D5D3-5323-AC69-EF6093123316}"/>
              </a:ext>
            </a:extLst>
          </p:cNvPr>
          <p:cNvSpPr txBox="1"/>
          <p:nvPr/>
        </p:nvSpPr>
        <p:spPr>
          <a:xfrm>
            <a:off x="9429097" y="4642636"/>
            <a:ext cx="115416" cy="123111"/>
          </a:xfrm>
          <a:prstGeom prst="rect">
            <a:avLst/>
          </a:prstGeom>
          <a:noFill/>
        </p:spPr>
        <p:txBody>
          <a:bodyPr wrap="none" lIns="0" tIns="0" rIns="0" bIns="0" rtlCol="0">
            <a:spAutoFit/>
          </a:bodyPr>
          <a:lstStyle/>
          <a:p>
            <a:pPr algn="ctr"/>
            <a:r>
              <a:rPr lang="en-GB" sz="800" dirty="0">
                <a:latin typeface="Arial" panose="020B0604020202020204" pitchFamily="34" charset="0"/>
                <a:ea typeface="Aileron" charset="0"/>
                <a:cs typeface="Arial" panose="020B0604020202020204" pitchFamily="34" charset="0"/>
              </a:rPr>
              <a:t>16</a:t>
            </a:r>
          </a:p>
        </p:txBody>
      </p:sp>
      <p:sp>
        <p:nvSpPr>
          <p:cNvPr id="1111" name="TextBox 1110">
            <a:extLst>
              <a:ext uri="{FF2B5EF4-FFF2-40B4-BE49-F238E27FC236}">
                <a16:creationId xmlns:a16="http://schemas.microsoft.com/office/drawing/2014/main" id="{BB48C928-58E5-07F2-3928-1E810B456230}"/>
              </a:ext>
            </a:extLst>
          </p:cNvPr>
          <p:cNvSpPr txBox="1"/>
          <p:nvPr/>
        </p:nvSpPr>
        <p:spPr>
          <a:xfrm>
            <a:off x="9175097" y="4642636"/>
            <a:ext cx="115416" cy="123111"/>
          </a:xfrm>
          <a:prstGeom prst="rect">
            <a:avLst/>
          </a:prstGeom>
          <a:noFill/>
        </p:spPr>
        <p:txBody>
          <a:bodyPr wrap="none" lIns="0" tIns="0" rIns="0" bIns="0" rtlCol="0">
            <a:spAutoFit/>
          </a:bodyPr>
          <a:lstStyle/>
          <a:p>
            <a:pPr algn="ctr"/>
            <a:r>
              <a:rPr lang="en-GB" sz="800" dirty="0">
                <a:latin typeface="Arial" panose="020B0604020202020204" pitchFamily="34" charset="0"/>
                <a:ea typeface="Aileron" charset="0"/>
                <a:cs typeface="Arial" panose="020B0604020202020204" pitchFamily="34" charset="0"/>
              </a:rPr>
              <a:t>14</a:t>
            </a:r>
          </a:p>
        </p:txBody>
      </p:sp>
      <p:sp>
        <p:nvSpPr>
          <p:cNvPr id="1112" name="TextBox 1111">
            <a:extLst>
              <a:ext uri="{FF2B5EF4-FFF2-40B4-BE49-F238E27FC236}">
                <a16:creationId xmlns:a16="http://schemas.microsoft.com/office/drawing/2014/main" id="{FA9833DC-729F-AA3F-C0EF-94BD2F1DBBF8}"/>
              </a:ext>
            </a:extLst>
          </p:cNvPr>
          <p:cNvSpPr txBox="1"/>
          <p:nvPr/>
        </p:nvSpPr>
        <p:spPr>
          <a:xfrm>
            <a:off x="8911572" y="4642636"/>
            <a:ext cx="115416" cy="123111"/>
          </a:xfrm>
          <a:prstGeom prst="rect">
            <a:avLst/>
          </a:prstGeom>
          <a:noFill/>
        </p:spPr>
        <p:txBody>
          <a:bodyPr wrap="none" lIns="0" tIns="0" rIns="0" bIns="0" rtlCol="0">
            <a:spAutoFit/>
          </a:bodyPr>
          <a:lstStyle/>
          <a:p>
            <a:pPr algn="ctr"/>
            <a:r>
              <a:rPr lang="en-GB" sz="800" dirty="0">
                <a:latin typeface="Arial" panose="020B0604020202020204" pitchFamily="34" charset="0"/>
                <a:ea typeface="Aileron" charset="0"/>
                <a:cs typeface="Arial" panose="020B0604020202020204" pitchFamily="34" charset="0"/>
              </a:rPr>
              <a:t>12</a:t>
            </a:r>
          </a:p>
        </p:txBody>
      </p:sp>
      <p:sp>
        <p:nvSpPr>
          <p:cNvPr id="1113" name="TextBox 1112">
            <a:extLst>
              <a:ext uri="{FF2B5EF4-FFF2-40B4-BE49-F238E27FC236}">
                <a16:creationId xmlns:a16="http://schemas.microsoft.com/office/drawing/2014/main" id="{395B4F29-51DC-A97A-4E30-D3E157DD6082}"/>
              </a:ext>
            </a:extLst>
          </p:cNvPr>
          <p:cNvSpPr txBox="1"/>
          <p:nvPr/>
        </p:nvSpPr>
        <p:spPr>
          <a:xfrm>
            <a:off x="8651222" y="4642636"/>
            <a:ext cx="115416" cy="123111"/>
          </a:xfrm>
          <a:prstGeom prst="rect">
            <a:avLst/>
          </a:prstGeom>
          <a:noFill/>
        </p:spPr>
        <p:txBody>
          <a:bodyPr wrap="none" lIns="0" tIns="0" rIns="0" bIns="0" rtlCol="0">
            <a:spAutoFit/>
          </a:bodyPr>
          <a:lstStyle/>
          <a:p>
            <a:pPr algn="ctr"/>
            <a:r>
              <a:rPr lang="en-GB" sz="800" dirty="0">
                <a:latin typeface="Arial" panose="020B0604020202020204" pitchFamily="34" charset="0"/>
                <a:ea typeface="Aileron" charset="0"/>
                <a:cs typeface="Arial" panose="020B0604020202020204" pitchFamily="34" charset="0"/>
              </a:rPr>
              <a:t>10</a:t>
            </a:r>
          </a:p>
        </p:txBody>
      </p:sp>
      <p:sp>
        <p:nvSpPr>
          <p:cNvPr id="1114" name="TextBox 1113">
            <a:extLst>
              <a:ext uri="{FF2B5EF4-FFF2-40B4-BE49-F238E27FC236}">
                <a16:creationId xmlns:a16="http://schemas.microsoft.com/office/drawing/2014/main" id="{4F60965D-E3FA-22EA-EFF3-48905D062CC7}"/>
              </a:ext>
            </a:extLst>
          </p:cNvPr>
          <p:cNvSpPr txBox="1"/>
          <p:nvPr/>
        </p:nvSpPr>
        <p:spPr>
          <a:xfrm>
            <a:off x="8435601" y="4642636"/>
            <a:ext cx="57708" cy="123111"/>
          </a:xfrm>
          <a:prstGeom prst="rect">
            <a:avLst/>
          </a:prstGeom>
          <a:noFill/>
        </p:spPr>
        <p:txBody>
          <a:bodyPr wrap="none" lIns="0" tIns="0" rIns="0" bIns="0" rtlCol="0">
            <a:spAutoFit/>
          </a:bodyPr>
          <a:lstStyle/>
          <a:p>
            <a:pPr algn="ctr"/>
            <a:r>
              <a:rPr lang="en-GB" sz="800" dirty="0">
                <a:latin typeface="Arial" panose="020B0604020202020204" pitchFamily="34" charset="0"/>
                <a:ea typeface="Aileron" charset="0"/>
                <a:cs typeface="Arial" panose="020B0604020202020204" pitchFamily="34" charset="0"/>
              </a:rPr>
              <a:t>8</a:t>
            </a:r>
          </a:p>
        </p:txBody>
      </p:sp>
      <p:sp>
        <p:nvSpPr>
          <p:cNvPr id="1115" name="TextBox 1114">
            <a:extLst>
              <a:ext uri="{FF2B5EF4-FFF2-40B4-BE49-F238E27FC236}">
                <a16:creationId xmlns:a16="http://schemas.microsoft.com/office/drawing/2014/main" id="{D0BB57B8-48C9-C310-4A8A-D5A81F1F78DA}"/>
              </a:ext>
            </a:extLst>
          </p:cNvPr>
          <p:cNvSpPr txBox="1"/>
          <p:nvPr/>
        </p:nvSpPr>
        <p:spPr>
          <a:xfrm>
            <a:off x="8178426" y="4642636"/>
            <a:ext cx="57708" cy="123111"/>
          </a:xfrm>
          <a:prstGeom prst="rect">
            <a:avLst/>
          </a:prstGeom>
          <a:noFill/>
        </p:spPr>
        <p:txBody>
          <a:bodyPr wrap="none" lIns="0" tIns="0" rIns="0" bIns="0" rtlCol="0">
            <a:spAutoFit/>
          </a:bodyPr>
          <a:lstStyle/>
          <a:p>
            <a:pPr algn="ctr"/>
            <a:r>
              <a:rPr lang="en-GB" sz="800" dirty="0">
                <a:latin typeface="Arial" panose="020B0604020202020204" pitchFamily="34" charset="0"/>
                <a:ea typeface="Aileron" charset="0"/>
                <a:cs typeface="Arial" panose="020B0604020202020204" pitchFamily="34" charset="0"/>
              </a:rPr>
              <a:t>6</a:t>
            </a:r>
          </a:p>
        </p:txBody>
      </p:sp>
      <p:sp>
        <p:nvSpPr>
          <p:cNvPr id="1116" name="TextBox 1115">
            <a:extLst>
              <a:ext uri="{FF2B5EF4-FFF2-40B4-BE49-F238E27FC236}">
                <a16:creationId xmlns:a16="http://schemas.microsoft.com/office/drawing/2014/main" id="{CF57C569-4391-6BDC-28AA-55721AEC1457}"/>
              </a:ext>
            </a:extLst>
          </p:cNvPr>
          <p:cNvSpPr txBox="1"/>
          <p:nvPr/>
        </p:nvSpPr>
        <p:spPr>
          <a:xfrm>
            <a:off x="7921251" y="4642636"/>
            <a:ext cx="57708" cy="123111"/>
          </a:xfrm>
          <a:prstGeom prst="rect">
            <a:avLst/>
          </a:prstGeom>
          <a:noFill/>
        </p:spPr>
        <p:txBody>
          <a:bodyPr wrap="none" lIns="0" tIns="0" rIns="0" bIns="0" rtlCol="0">
            <a:spAutoFit/>
          </a:bodyPr>
          <a:lstStyle/>
          <a:p>
            <a:pPr algn="ctr"/>
            <a:r>
              <a:rPr lang="en-GB" sz="800" dirty="0">
                <a:latin typeface="Arial" panose="020B0604020202020204" pitchFamily="34" charset="0"/>
                <a:ea typeface="Aileron" charset="0"/>
                <a:cs typeface="Arial" panose="020B0604020202020204" pitchFamily="34" charset="0"/>
              </a:rPr>
              <a:t>4</a:t>
            </a:r>
          </a:p>
        </p:txBody>
      </p:sp>
      <p:sp>
        <p:nvSpPr>
          <p:cNvPr id="1117" name="TextBox 1116">
            <a:extLst>
              <a:ext uri="{FF2B5EF4-FFF2-40B4-BE49-F238E27FC236}">
                <a16:creationId xmlns:a16="http://schemas.microsoft.com/office/drawing/2014/main" id="{0E056C87-7551-3A87-ED76-C4E74A2E6565}"/>
              </a:ext>
            </a:extLst>
          </p:cNvPr>
          <p:cNvSpPr txBox="1"/>
          <p:nvPr/>
        </p:nvSpPr>
        <p:spPr>
          <a:xfrm>
            <a:off x="7664076" y="4642636"/>
            <a:ext cx="57708" cy="123111"/>
          </a:xfrm>
          <a:prstGeom prst="rect">
            <a:avLst/>
          </a:prstGeom>
          <a:noFill/>
        </p:spPr>
        <p:txBody>
          <a:bodyPr wrap="none" lIns="0" tIns="0" rIns="0" bIns="0" rtlCol="0">
            <a:spAutoFit/>
          </a:bodyPr>
          <a:lstStyle/>
          <a:p>
            <a:pPr algn="ctr"/>
            <a:r>
              <a:rPr lang="en-GB" sz="800" dirty="0">
                <a:latin typeface="Arial" panose="020B0604020202020204" pitchFamily="34" charset="0"/>
                <a:ea typeface="Aileron" charset="0"/>
                <a:cs typeface="Arial" panose="020B0604020202020204" pitchFamily="34" charset="0"/>
              </a:rPr>
              <a:t>2</a:t>
            </a:r>
          </a:p>
        </p:txBody>
      </p:sp>
      <p:sp>
        <p:nvSpPr>
          <p:cNvPr id="1119" name="TextBox 1118">
            <a:extLst>
              <a:ext uri="{FF2B5EF4-FFF2-40B4-BE49-F238E27FC236}">
                <a16:creationId xmlns:a16="http://schemas.microsoft.com/office/drawing/2014/main" id="{85FBFC5B-C014-9936-E879-C864D0D26988}"/>
              </a:ext>
            </a:extLst>
          </p:cNvPr>
          <p:cNvSpPr txBox="1"/>
          <p:nvPr/>
        </p:nvSpPr>
        <p:spPr>
          <a:xfrm>
            <a:off x="7220564" y="2812310"/>
            <a:ext cx="144270" cy="123111"/>
          </a:xfrm>
          <a:prstGeom prst="rect">
            <a:avLst/>
          </a:prstGeom>
          <a:noFill/>
        </p:spPr>
        <p:txBody>
          <a:bodyPr wrap="none" lIns="0" tIns="0" rIns="0" bIns="0" rtlCol="0">
            <a:spAutoFit/>
          </a:bodyPr>
          <a:lstStyle/>
          <a:p>
            <a:pPr algn="r"/>
            <a:r>
              <a:rPr lang="en-GB" sz="800" dirty="0">
                <a:latin typeface="Arial" panose="020B0604020202020204" pitchFamily="34" charset="0"/>
                <a:ea typeface="Aileron" charset="0"/>
                <a:cs typeface="Arial" panose="020B0604020202020204" pitchFamily="34" charset="0"/>
              </a:rPr>
              <a:t>0.8</a:t>
            </a:r>
          </a:p>
        </p:txBody>
      </p:sp>
      <p:sp>
        <p:nvSpPr>
          <p:cNvPr id="1120" name="TextBox 1119">
            <a:extLst>
              <a:ext uri="{FF2B5EF4-FFF2-40B4-BE49-F238E27FC236}">
                <a16:creationId xmlns:a16="http://schemas.microsoft.com/office/drawing/2014/main" id="{8174DA59-C13D-AD43-0430-35935B149D14}"/>
              </a:ext>
            </a:extLst>
          </p:cNvPr>
          <p:cNvSpPr txBox="1"/>
          <p:nvPr/>
        </p:nvSpPr>
        <p:spPr>
          <a:xfrm>
            <a:off x="7220564" y="3021860"/>
            <a:ext cx="144270" cy="123111"/>
          </a:xfrm>
          <a:prstGeom prst="rect">
            <a:avLst/>
          </a:prstGeom>
          <a:noFill/>
        </p:spPr>
        <p:txBody>
          <a:bodyPr wrap="none" lIns="0" tIns="0" rIns="0" bIns="0" rtlCol="0">
            <a:spAutoFit/>
          </a:bodyPr>
          <a:lstStyle/>
          <a:p>
            <a:pPr algn="r"/>
            <a:r>
              <a:rPr lang="en-GB" sz="800" dirty="0">
                <a:latin typeface="Arial" panose="020B0604020202020204" pitchFamily="34" charset="0"/>
                <a:ea typeface="Aileron" charset="0"/>
                <a:cs typeface="Arial" panose="020B0604020202020204" pitchFamily="34" charset="0"/>
              </a:rPr>
              <a:t>0.7</a:t>
            </a:r>
          </a:p>
        </p:txBody>
      </p:sp>
      <p:sp>
        <p:nvSpPr>
          <p:cNvPr id="1121" name="TextBox 1120">
            <a:extLst>
              <a:ext uri="{FF2B5EF4-FFF2-40B4-BE49-F238E27FC236}">
                <a16:creationId xmlns:a16="http://schemas.microsoft.com/office/drawing/2014/main" id="{EFBE03A4-DA0E-613C-3853-BE134B74E677}"/>
              </a:ext>
            </a:extLst>
          </p:cNvPr>
          <p:cNvSpPr txBox="1"/>
          <p:nvPr/>
        </p:nvSpPr>
        <p:spPr>
          <a:xfrm>
            <a:off x="7220564" y="3237760"/>
            <a:ext cx="144270" cy="123111"/>
          </a:xfrm>
          <a:prstGeom prst="rect">
            <a:avLst/>
          </a:prstGeom>
          <a:noFill/>
        </p:spPr>
        <p:txBody>
          <a:bodyPr wrap="none" lIns="0" tIns="0" rIns="0" bIns="0" rtlCol="0">
            <a:spAutoFit/>
          </a:bodyPr>
          <a:lstStyle/>
          <a:p>
            <a:pPr algn="r"/>
            <a:r>
              <a:rPr lang="en-GB" sz="800" dirty="0">
                <a:latin typeface="Arial" panose="020B0604020202020204" pitchFamily="34" charset="0"/>
                <a:ea typeface="Aileron" charset="0"/>
                <a:cs typeface="Arial" panose="020B0604020202020204" pitchFamily="34" charset="0"/>
              </a:rPr>
              <a:t>0.6</a:t>
            </a:r>
          </a:p>
        </p:txBody>
      </p:sp>
      <p:sp>
        <p:nvSpPr>
          <p:cNvPr id="1122" name="TextBox 1121">
            <a:extLst>
              <a:ext uri="{FF2B5EF4-FFF2-40B4-BE49-F238E27FC236}">
                <a16:creationId xmlns:a16="http://schemas.microsoft.com/office/drawing/2014/main" id="{E41A8F11-2074-8CCE-6766-300D85D8B09A}"/>
              </a:ext>
            </a:extLst>
          </p:cNvPr>
          <p:cNvSpPr txBox="1"/>
          <p:nvPr/>
        </p:nvSpPr>
        <p:spPr>
          <a:xfrm>
            <a:off x="7220564" y="3447310"/>
            <a:ext cx="144270" cy="123111"/>
          </a:xfrm>
          <a:prstGeom prst="rect">
            <a:avLst/>
          </a:prstGeom>
          <a:noFill/>
        </p:spPr>
        <p:txBody>
          <a:bodyPr wrap="none" lIns="0" tIns="0" rIns="0" bIns="0" rtlCol="0">
            <a:spAutoFit/>
          </a:bodyPr>
          <a:lstStyle/>
          <a:p>
            <a:pPr algn="r"/>
            <a:r>
              <a:rPr lang="en-GB" sz="800" dirty="0">
                <a:latin typeface="Arial" panose="020B0604020202020204" pitchFamily="34" charset="0"/>
                <a:ea typeface="Aileron" charset="0"/>
                <a:cs typeface="Arial" panose="020B0604020202020204" pitchFamily="34" charset="0"/>
              </a:rPr>
              <a:t>0.5</a:t>
            </a:r>
          </a:p>
        </p:txBody>
      </p:sp>
      <p:sp>
        <p:nvSpPr>
          <p:cNvPr id="1123" name="TextBox 1122">
            <a:extLst>
              <a:ext uri="{FF2B5EF4-FFF2-40B4-BE49-F238E27FC236}">
                <a16:creationId xmlns:a16="http://schemas.microsoft.com/office/drawing/2014/main" id="{51BF8348-19F3-C153-7447-A3F4655EECC4}"/>
              </a:ext>
            </a:extLst>
          </p:cNvPr>
          <p:cNvSpPr txBox="1"/>
          <p:nvPr/>
        </p:nvSpPr>
        <p:spPr>
          <a:xfrm>
            <a:off x="7220564" y="3656860"/>
            <a:ext cx="144270" cy="123111"/>
          </a:xfrm>
          <a:prstGeom prst="rect">
            <a:avLst/>
          </a:prstGeom>
          <a:noFill/>
        </p:spPr>
        <p:txBody>
          <a:bodyPr wrap="none" lIns="0" tIns="0" rIns="0" bIns="0" rtlCol="0">
            <a:spAutoFit/>
          </a:bodyPr>
          <a:lstStyle/>
          <a:p>
            <a:pPr algn="r"/>
            <a:r>
              <a:rPr lang="en-GB" sz="800" dirty="0">
                <a:latin typeface="Arial" panose="020B0604020202020204" pitchFamily="34" charset="0"/>
                <a:ea typeface="Aileron" charset="0"/>
                <a:cs typeface="Arial" panose="020B0604020202020204" pitchFamily="34" charset="0"/>
              </a:rPr>
              <a:t>0.4</a:t>
            </a:r>
          </a:p>
        </p:txBody>
      </p:sp>
      <p:sp>
        <p:nvSpPr>
          <p:cNvPr id="1124" name="TextBox 1123">
            <a:extLst>
              <a:ext uri="{FF2B5EF4-FFF2-40B4-BE49-F238E27FC236}">
                <a16:creationId xmlns:a16="http://schemas.microsoft.com/office/drawing/2014/main" id="{07B22756-20D4-659A-15E7-1B6A1AA1FAED}"/>
              </a:ext>
            </a:extLst>
          </p:cNvPr>
          <p:cNvSpPr txBox="1"/>
          <p:nvPr/>
        </p:nvSpPr>
        <p:spPr>
          <a:xfrm>
            <a:off x="7220564" y="3869585"/>
            <a:ext cx="144270" cy="123111"/>
          </a:xfrm>
          <a:prstGeom prst="rect">
            <a:avLst/>
          </a:prstGeom>
          <a:noFill/>
        </p:spPr>
        <p:txBody>
          <a:bodyPr wrap="none" lIns="0" tIns="0" rIns="0" bIns="0" rtlCol="0">
            <a:spAutoFit/>
          </a:bodyPr>
          <a:lstStyle/>
          <a:p>
            <a:pPr algn="r"/>
            <a:r>
              <a:rPr lang="en-GB" sz="800" dirty="0">
                <a:latin typeface="Arial" panose="020B0604020202020204" pitchFamily="34" charset="0"/>
                <a:ea typeface="Aileron" charset="0"/>
                <a:cs typeface="Arial" panose="020B0604020202020204" pitchFamily="34" charset="0"/>
              </a:rPr>
              <a:t>0.3</a:t>
            </a:r>
          </a:p>
        </p:txBody>
      </p:sp>
      <p:sp>
        <p:nvSpPr>
          <p:cNvPr id="1125" name="TextBox 1124">
            <a:extLst>
              <a:ext uri="{FF2B5EF4-FFF2-40B4-BE49-F238E27FC236}">
                <a16:creationId xmlns:a16="http://schemas.microsoft.com/office/drawing/2014/main" id="{54B015ED-6619-0618-B2BF-EB67EF89CD46}"/>
              </a:ext>
            </a:extLst>
          </p:cNvPr>
          <p:cNvSpPr txBox="1"/>
          <p:nvPr/>
        </p:nvSpPr>
        <p:spPr>
          <a:xfrm>
            <a:off x="7220564" y="4072785"/>
            <a:ext cx="144270" cy="123111"/>
          </a:xfrm>
          <a:prstGeom prst="rect">
            <a:avLst/>
          </a:prstGeom>
          <a:noFill/>
        </p:spPr>
        <p:txBody>
          <a:bodyPr wrap="none" lIns="0" tIns="0" rIns="0" bIns="0" rtlCol="0">
            <a:spAutoFit/>
          </a:bodyPr>
          <a:lstStyle/>
          <a:p>
            <a:pPr algn="r"/>
            <a:r>
              <a:rPr lang="en-GB" sz="800" dirty="0">
                <a:latin typeface="Arial" panose="020B0604020202020204" pitchFamily="34" charset="0"/>
                <a:ea typeface="Aileron" charset="0"/>
                <a:cs typeface="Arial" panose="020B0604020202020204" pitchFamily="34" charset="0"/>
              </a:rPr>
              <a:t>0.2</a:t>
            </a:r>
          </a:p>
        </p:txBody>
      </p:sp>
      <p:sp>
        <p:nvSpPr>
          <p:cNvPr id="1126" name="TextBox 1125">
            <a:extLst>
              <a:ext uri="{FF2B5EF4-FFF2-40B4-BE49-F238E27FC236}">
                <a16:creationId xmlns:a16="http://schemas.microsoft.com/office/drawing/2014/main" id="{32534A4B-FF06-BE63-BDA1-9CCE4F2C6EBE}"/>
              </a:ext>
            </a:extLst>
          </p:cNvPr>
          <p:cNvSpPr txBox="1"/>
          <p:nvPr/>
        </p:nvSpPr>
        <p:spPr>
          <a:xfrm>
            <a:off x="7220564" y="4295035"/>
            <a:ext cx="144270" cy="123111"/>
          </a:xfrm>
          <a:prstGeom prst="rect">
            <a:avLst/>
          </a:prstGeom>
          <a:noFill/>
        </p:spPr>
        <p:txBody>
          <a:bodyPr wrap="none" lIns="0" tIns="0" rIns="0" bIns="0" rtlCol="0">
            <a:spAutoFit/>
          </a:bodyPr>
          <a:lstStyle/>
          <a:p>
            <a:pPr algn="r"/>
            <a:r>
              <a:rPr lang="en-GB" sz="800" dirty="0">
                <a:latin typeface="Arial" panose="020B0604020202020204" pitchFamily="34" charset="0"/>
                <a:ea typeface="Aileron" charset="0"/>
                <a:cs typeface="Arial" panose="020B0604020202020204" pitchFamily="34" charset="0"/>
              </a:rPr>
              <a:t>0.1</a:t>
            </a:r>
          </a:p>
        </p:txBody>
      </p:sp>
      <p:sp>
        <p:nvSpPr>
          <p:cNvPr id="1127" name="TextBox 1126">
            <a:extLst>
              <a:ext uri="{FF2B5EF4-FFF2-40B4-BE49-F238E27FC236}">
                <a16:creationId xmlns:a16="http://schemas.microsoft.com/office/drawing/2014/main" id="{455D755D-CEAE-1A2A-EBAA-F3F5BD6BEB8F}"/>
              </a:ext>
            </a:extLst>
          </p:cNvPr>
          <p:cNvSpPr txBox="1"/>
          <p:nvPr/>
        </p:nvSpPr>
        <p:spPr>
          <a:xfrm>
            <a:off x="7220564" y="4507760"/>
            <a:ext cx="144270" cy="123111"/>
          </a:xfrm>
          <a:prstGeom prst="rect">
            <a:avLst/>
          </a:prstGeom>
          <a:noFill/>
        </p:spPr>
        <p:txBody>
          <a:bodyPr wrap="none" lIns="0" tIns="0" rIns="0" bIns="0" rtlCol="0">
            <a:spAutoFit/>
          </a:bodyPr>
          <a:lstStyle/>
          <a:p>
            <a:pPr algn="r"/>
            <a:r>
              <a:rPr lang="en-GB" sz="800" dirty="0">
                <a:latin typeface="Arial" panose="020B0604020202020204" pitchFamily="34" charset="0"/>
                <a:ea typeface="Aileron" charset="0"/>
                <a:cs typeface="Arial" panose="020B0604020202020204" pitchFamily="34" charset="0"/>
              </a:rPr>
              <a:t>0.0</a:t>
            </a:r>
          </a:p>
        </p:txBody>
      </p:sp>
      <p:sp>
        <p:nvSpPr>
          <p:cNvPr id="24" name="TextBox 23">
            <a:extLst>
              <a:ext uri="{FF2B5EF4-FFF2-40B4-BE49-F238E27FC236}">
                <a16:creationId xmlns:a16="http://schemas.microsoft.com/office/drawing/2014/main" id="{EE16A8DC-DAEA-022E-3017-9AFB1D013B8F}"/>
              </a:ext>
            </a:extLst>
          </p:cNvPr>
          <p:cNvSpPr txBox="1"/>
          <p:nvPr/>
        </p:nvSpPr>
        <p:spPr>
          <a:xfrm>
            <a:off x="3450239" y="4365104"/>
            <a:ext cx="1061585" cy="153888"/>
          </a:xfrm>
          <a:prstGeom prst="rect">
            <a:avLst/>
          </a:prstGeom>
          <a:noFill/>
        </p:spPr>
        <p:txBody>
          <a:bodyPr wrap="square" lIns="0" tIns="0" rIns="0" bIns="0" rtlCol="0">
            <a:spAutoFit/>
          </a:bodyPr>
          <a:lstStyle/>
          <a:p>
            <a:pPr algn="ctr">
              <a:defRPr/>
            </a:pPr>
            <a:r>
              <a:rPr lang="en-GB" sz="1000" b="1" dirty="0">
                <a:solidFill>
                  <a:prstClr val="black"/>
                </a:solidFill>
                <a:latin typeface="Arial" panose="020B0604020202020204"/>
              </a:rPr>
              <a:t>∆=8.2 months</a:t>
            </a:r>
          </a:p>
        </p:txBody>
      </p:sp>
      <p:graphicFrame>
        <p:nvGraphicFramePr>
          <p:cNvPr id="1045" name="Table 1044">
            <a:extLst>
              <a:ext uri="{FF2B5EF4-FFF2-40B4-BE49-F238E27FC236}">
                <a16:creationId xmlns:a16="http://schemas.microsoft.com/office/drawing/2014/main" id="{40035E81-511F-E626-09D6-5BC729361F62}"/>
              </a:ext>
            </a:extLst>
          </p:cNvPr>
          <p:cNvGraphicFramePr>
            <a:graphicFrameLocks noGrp="1"/>
          </p:cNvGraphicFramePr>
          <p:nvPr/>
        </p:nvGraphicFramePr>
        <p:xfrm>
          <a:off x="3194831" y="2073087"/>
          <a:ext cx="2952327" cy="1345080"/>
        </p:xfrm>
        <a:graphic>
          <a:graphicData uri="http://schemas.openxmlformats.org/drawingml/2006/table">
            <a:tbl>
              <a:tblPr firstRow="1" bandRow="1"/>
              <a:tblGrid>
                <a:gridCol w="1117097">
                  <a:extLst>
                    <a:ext uri="{9D8B030D-6E8A-4147-A177-3AD203B41FA5}">
                      <a16:colId xmlns:a16="http://schemas.microsoft.com/office/drawing/2014/main" val="1256442069"/>
                    </a:ext>
                  </a:extLst>
                </a:gridCol>
                <a:gridCol w="917615">
                  <a:extLst>
                    <a:ext uri="{9D8B030D-6E8A-4147-A177-3AD203B41FA5}">
                      <a16:colId xmlns:a16="http://schemas.microsoft.com/office/drawing/2014/main" val="3362937906"/>
                    </a:ext>
                  </a:extLst>
                </a:gridCol>
                <a:gridCol w="917615">
                  <a:extLst>
                    <a:ext uri="{9D8B030D-6E8A-4147-A177-3AD203B41FA5}">
                      <a16:colId xmlns:a16="http://schemas.microsoft.com/office/drawing/2014/main" val="3272691983"/>
                    </a:ext>
                  </a:extLst>
                </a:gridCol>
              </a:tblGrid>
              <a:tr h="167248">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nSpc>
                          <a:spcPct val="80000"/>
                        </a:lnSpc>
                      </a:pPr>
                      <a:endParaRPr lang="en-US" sz="1000" dirty="0">
                        <a:latin typeface="Arial" panose="020B0604020202020204" pitchFamily="34" charset="0"/>
                        <a:cs typeface="Arial" panose="020B0604020202020204" pitchFamily="34" charset="0"/>
                      </a:endParaRPr>
                    </a:p>
                  </a:txBody>
                  <a:tcPr marT="36000" anchor="ctr">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a:lnSpc>
                          <a:spcPct val="80000"/>
                        </a:lnSpc>
                      </a:pPr>
                      <a:r>
                        <a:rPr lang="en-US" sz="1000" dirty="0">
                          <a:latin typeface="Arial" panose="020B0604020202020204" pitchFamily="34" charset="0"/>
                          <a:cs typeface="Arial" panose="020B0604020202020204" pitchFamily="34" charset="0"/>
                        </a:rPr>
                        <a:t>Abi + Ola</a:t>
                      </a:r>
                      <a:br>
                        <a:rPr lang="en-US" sz="1000" dirty="0">
                          <a:latin typeface="Arial" panose="020B0604020202020204" pitchFamily="34" charset="0"/>
                          <a:cs typeface="Arial" panose="020B0604020202020204" pitchFamily="34" charset="0"/>
                        </a:rPr>
                      </a:br>
                      <a:r>
                        <a:rPr lang="en-US" sz="1000" dirty="0">
                          <a:latin typeface="Arial" panose="020B0604020202020204" pitchFamily="34" charset="0"/>
                          <a:cs typeface="Arial" panose="020B0604020202020204" pitchFamily="34" charset="0"/>
                        </a:rPr>
                        <a:t>(N=399)</a:t>
                      </a:r>
                    </a:p>
                  </a:txBody>
                  <a:tcPr marT="36000" anchor="ctr">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5D8298"/>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a:lnSpc>
                          <a:spcPct val="80000"/>
                        </a:lnSpc>
                      </a:pPr>
                      <a:r>
                        <a:rPr lang="en-US" sz="1000" dirty="0">
                          <a:latin typeface="Arial" panose="020B0604020202020204" pitchFamily="34" charset="0"/>
                          <a:cs typeface="Arial" panose="020B0604020202020204" pitchFamily="34" charset="0"/>
                        </a:rPr>
                        <a:t>Abi + placebo</a:t>
                      </a:r>
                      <a:br>
                        <a:rPr lang="en-US" sz="1000" dirty="0">
                          <a:latin typeface="Arial" panose="020B0604020202020204" pitchFamily="34" charset="0"/>
                          <a:cs typeface="Arial" panose="020B0604020202020204" pitchFamily="34" charset="0"/>
                        </a:rPr>
                      </a:br>
                      <a:r>
                        <a:rPr lang="en-US" sz="1000" dirty="0">
                          <a:latin typeface="Arial" panose="020B0604020202020204" pitchFamily="34" charset="0"/>
                          <a:cs typeface="Arial" panose="020B0604020202020204" pitchFamily="34" charset="0"/>
                        </a:rPr>
                        <a:t>(N=397)</a:t>
                      </a:r>
                      <a:endParaRPr lang="en-US" sz="1000" dirty="0">
                        <a:solidFill>
                          <a:schemeClr val="bg1"/>
                        </a:solidFill>
                        <a:latin typeface="Arial" panose="020B0604020202020204" pitchFamily="34" charset="0"/>
                        <a:cs typeface="Arial" panose="020B0604020202020204" pitchFamily="34" charset="0"/>
                      </a:endParaRPr>
                    </a:p>
                  </a:txBody>
                  <a:tcPr marL="0" marR="0" marT="36000" anchor="ctr">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chemeClr val="accent1"/>
                    </a:solidFill>
                  </a:tcPr>
                </a:tc>
                <a:extLst>
                  <a:ext uri="{0D108BD9-81ED-4DB2-BD59-A6C34878D82A}">
                    <a16:rowId xmlns:a16="http://schemas.microsoft.com/office/drawing/2014/main" val="2665337196"/>
                  </a:ext>
                </a:extLst>
              </a:tr>
              <a:tr h="0">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nSpc>
                          <a:spcPct val="80000"/>
                        </a:lnSpc>
                      </a:pPr>
                      <a:r>
                        <a:rPr lang="en-US" sz="1000" b="1" dirty="0">
                          <a:latin typeface="Arial" panose="020B0604020202020204" pitchFamily="34" charset="0"/>
                          <a:cs typeface="Arial" panose="020B0604020202020204" pitchFamily="34" charset="0"/>
                        </a:rPr>
                        <a:t>Events, n (%)</a:t>
                      </a:r>
                    </a:p>
                  </a:txBody>
                  <a:tcPr marL="55440" marR="19440" marT="36000" marB="36000" anchor="ctr">
                    <a:lnL w="12700" cmpd="sng">
                      <a:solidFill>
                        <a:srgbClr val="FFFFFF"/>
                      </a:solidFill>
                    </a:lnL>
                    <a:lnR w="12700" cmpd="sng">
                      <a:solidFill>
                        <a:srgbClr val="FFFFFF"/>
                      </a:solidFill>
                    </a:lnR>
                    <a:lnT w="38100" cmpd="sng">
                      <a:solidFill>
                        <a:srgbClr val="FFFFFF"/>
                      </a:solidFill>
                    </a:lnT>
                    <a:lnB w="12700" cmpd="sng">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lnSpc>
                          <a:spcPct val="80000"/>
                        </a:lnSpc>
                      </a:pPr>
                      <a:r>
                        <a:rPr lang="en-US" sz="1000" b="1" dirty="0">
                          <a:latin typeface="Arial" panose="020B0604020202020204" pitchFamily="34" charset="0"/>
                          <a:cs typeface="Arial" panose="020B0604020202020204" pitchFamily="34" charset="0"/>
                        </a:rPr>
                        <a:t>168 (42.1)</a:t>
                      </a:r>
                    </a:p>
                  </a:txBody>
                  <a:tcPr marT="36000" marB="36000" anchor="ctr">
                    <a:lnL w="12700" cmpd="sng">
                      <a:solidFill>
                        <a:srgbClr val="FFFFFF"/>
                      </a:solidFill>
                    </a:lnL>
                    <a:lnR w="12700" cmpd="sng">
                      <a:solidFill>
                        <a:srgbClr val="FFFFFF"/>
                      </a:solidFill>
                    </a:lnR>
                    <a:lnT w="38100" cmpd="sng">
                      <a:solidFill>
                        <a:srgbClr val="FFFFFF"/>
                      </a:solidFill>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lnSpc>
                          <a:spcPct val="80000"/>
                        </a:lnSpc>
                      </a:pPr>
                      <a:r>
                        <a:rPr lang="en-US" sz="1000" b="1" dirty="0">
                          <a:latin typeface="Arial" panose="020B0604020202020204" pitchFamily="34" charset="0"/>
                          <a:cs typeface="Arial" panose="020B0604020202020204" pitchFamily="34" charset="0"/>
                        </a:rPr>
                        <a:t>226 (56.9)</a:t>
                      </a:r>
                    </a:p>
                  </a:txBody>
                  <a:tcPr marT="36000" marB="36000" anchor="ctr">
                    <a:lnL w="12700" cmpd="sng">
                      <a:solidFill>
                        <a:srgbClr val="FFFFFF"/>
                      </a:solidFill>
                    </a:lnL>
                    <a:lnR w="12700" cmpd="sng">
                      <a:solidFill>
                        <a:srgbClr val="FFFFFF"/>
                      </a:solidFill>
                    </a:lnR>
                    <a:lnT w="38100" cmpd="sng">
                      <a:solidFill>
                        <a:srgbClr val="FFFFFF"/>
                      </a:solidFill>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233098540"/>
                  </a:ext>
                </a:extLst>
              </a:tr>
              <a:tr h="0">
                <a:tc>
                  <a:txBody>
                    <a:bodyPr/>
                    <a:lstStyle/>
                    <a:p>
                      <a:pPr>
                        <a:lnSpc>
                          <a:spcPct val="80000"/>
                        </a:lnSpc>
                      </a:pPr>
                      <a:r>
                        <a:rPr lang="en-US" sz="1000" b="1" dirty="0">
                          <a:latin typeface="Arial" panose="020B0604020202020204" pitchFamily="34" charset="0"/>
                          <a:cs typeface="Arial" panose="020B0604020202020204" pitchFamily="34" charset="0"/>
                        </a:rPr>
                        <a:t>Median, months</a:t>
                      </a:r>
                    </a:p>
                  </a:txBody>
                  <a:tcPr marL="55440" marR="19440" marT="36000" marB="36000" anchor="ctr">
                    <a:lnL w="12700" cmpd="sng">
                      <a:solidFill>
                        <a:srgbClr val="FFFFFF"/>
                      </a:solidFill>
                    </a:lnL>
                    <a:lnR w="12700" cap="flat" cmpd="sng" algn="ctr">
                      <a:solidFill>
                        <a:srgbClr val="FFFFFF"/>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noFill/>
                  </a:tcPr>
                </a:tc>
                <a:tc>
                  <a:txBody>
                    <a:bodyPr/>
                    <a:lstStyle/>
                    <a:p>
                      <a:pPr algn="ctr">
                        <a:lnSpc>
                          <a:spcPct val="80000"/>
                        </a:lnSpc>
                      </a:pPr>
                      <a:r>
                        <a:rPr lang="en-US" sz="1000" b="1" dirty="0">
                          <a:solidFill>
                            <a:schemeClr val="tx2"/>
                          </a:solidFill>
                          <a:latin typeface="Arial" panose="020B0604020202020204" pitchFamily="34" charset="0"/>
                          <a:cs typeface="Arial" panose="020B0604020202020204" pitchFamily="34" charset="0"/>
                        </a:rPr>
                        <a:t>24.8</a:t>
                      </a:r>
                    </a:p>
                  </a:txBody>
                  <a:tcPr marT="36000" marB="3600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635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a:lnSpc>
                          <a:spcPct val="80000"/>
                        </a:lnSpc>
                      </a:pPr>
                      <a:r>
                        <a:rPr lang="en-US" sz="1000" b="1" dirty="0">
                          <a:solidFill>
                            <a:schemeClr val="accent1"/>
                          </a:solidFill>
                          <a:latin typeface="Arial" panose="020B0604020202020204" pitchFamily="34" charset="0"/>
                          <a:cs typeface="Arial" panose="020B0604020202020204" pitchFamily="34" charset="0"/>
                        </a:rPr>
                        <a:t>16.6</a:t>
                      </a:r>
                    </a:p>
                  </a:txBody>
                  <a:tcPr marT="36000" marB="36000" anchor="ctr">
                    <a:lnL w="12700" cap="flat" cmpd="sng" algn="ctr">
                      <a:solidFill>
                        <a:srgbClr val="FFFFFF"/>
                      </a:solidFill>
                      <a:prstDash val="solid"/>
                      <a:round/>
                      <a:headEnd type="none" w="med" len="med"/>
                      <a:tailEnd type="none" w="med" len="med"/>
                    </a:lnL>
                    <a:lnR w="12700" cmpd="sng">
                      <a:solidFill>
                        <a:srgbClr val="FFFFFF"/>
                      </a:solidFill>
                    </a:lnR>
                    <a:lnT w="635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588182055"/>
                  </a:ext>
                </a:extLst>
              </a:tr>
              <a:tr h="0">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nSpc>
                          <a:spcPct val="80000"/>
                        </a:lnSpc>
                      </a:pPr>
                      <a:endParaRPr lang="en-US" sz="1000" b="1" dirty="0">
                        <a:latin typeface="Arial" panose="020B0604020202020204" pitchFamily="34" charset="0"/>
                        <a:cs typeface="Arial" panose="020B0604020202020204" pitchFamily="34" charset="0"/>
                      </a:endParaRPr>
                    </a:p>
                  </a:txBody>
                  <a:tcPr marT="36000" marB="3600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gridSpan="2">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lnSpc>
                          <a:spcPct val="80000"/>
                        </a:lnSpc>
                      </a:pPr>
                      <a:r>
                        <a:rPr lang="en-US" sz="1000" b="1" dirty="0">
                          <a:latin typeface="Arial" panose="020B0604020202020204" pitchFamily="34" charset="0"/>
                          <a:cs typeface="Arial" panose="020B0604020202020204" pitchFamily="34" charset="0"/>
                        </a:rPr>
                        <a:t>HR 0.66</a:t>
                      </a:r>
                      <a:br>
                        <a:rPr lang="en-US" sz="1000" dirty="0">
                          <a:latin typeface="Arial" panose="020B0604020202020204" pitchFamily="34" charset="0"/>
                          <a:cs typeface="Arial" panose="020B0604020202020204" pitchFamily="34" charset="0"/>
                        </a:rPr>
                      </a:br>
                      <a:r>
                        <a:rPr lang="en-US" sz="1000" dirty="0">
                          <a:latin typeface="Arial" panose="020B0604020202020204" pitchFamily="34" charset="0"/>
                          <a:cs typeface="Arial" panose="020B0604020202020204" pitchFamily="34" charset="0"/>
                        </a:rPr>
                        <a:t>95% CI, 0.54-0.81; P&lt;0.001</a:t>
                      </a:r>
                    </a:p>
                  </a:txBody>
                  <a:tcPr marT="36000" marB="3600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5EAE8"/>
                    </a:solidFill>
                  </a:tcPr>
                </a:tc>
                <a:tc hMerge="1">
                  <a:txBody>
                    <a:bodyPr/>
                    <a:lstStyle/>
                    <a:p>
                      <a:pPr>
                        <a:lnSpc>
                          <a:spcPct val="90000"/>
                        </a:lnSpc>
                      </a:pPr>
                      <a:endParaRPr lang="en-US" sz="1000" dirty="0">
                        <a:latin typeface="Arial" panose="020B0604020202020204" pitchFamily="34" charset="0"/>
                        <a:cs typeface="Arial" panose="020B0604020202020204" pitchFamily="34" charset="0"/>
                      </a:endParaRPr>
                    </a:p>
                  </a:txBody>
                  <a:tcPr marT="36000" anchor="ctr"/>
                </a:tc>
                <a:extLst>
                  <a:ext uri="{0D108BD9-81ED-4DB2-BD59-A6C34878D82A}">
                    <a16:rowId xmlns:a16="http://schemas.microsoft.com/office/drawing/2014/main" val="3088031265"/>
                  </a:ext>
                </a:extLst>
              </a:tr>
              <a:tr h="0">
                <a:tc>
                  <a:txBody>
                    <a:bodyPr/>
                    <a:lstStyle/>
                    <a:p>
                      <a:pPr>
                        <a:lnSpc>
                          <a:spcPct val="80000"/>
                        </a:lnSpc>
                      </a:pPr>
                      <a:endParaRPr lang="en-US" sz="1000" b="1" dirty="0">
                        <a:latin typeface="Arial" panose="020B0604020202020204" pitchFamily="34" charset="0"/>
                        <a:cs typeface="Arial" panose="020B0604020202020204" pitchFamily="34" charset="0"/>
                      </a:endParaRPr>
                    </a:p>
                  </a:txBody>
                  <a:tcPr marT="36000" marB="3600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gridSpan="2">
                  <a:txBody>
                    <a:bodyPr/>
                    <a:lstStyle/>
                    <a:p>
                      <a:pPr algn="ctr">
                        <a:lnSpc>
                          <a:spcPct val="80000"/>
                        </a:lnSpc>
                      </a:pPr>
                      <a:r>
                        <a:rPr lang="en-US" sz="1000" dirty="0">
                          <a:latin typeface="Arial" panose="020B0604020202020204" pitchFamily="34" charset="0"/>
                          <a:cs typeface="Arial" panose="020B0604020202020204" pitchFamily="34" charset="0"/>
                        </a:rPr>
                        <a:t>2-sided boundary for significance 0.0324</a:t>
                      </a:r>
                    </a:p>
                  </a:txBody>
                  <a:tcPr marT="36000" marB="3600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hMerge="1">
                  <a:txBody>
                    <a:bodyPr/>
                    <a:lstStyle/>
                    <a:p>
                      <a:endParaRPr lang="en-US"/>
                    </a:p>
                  </a:txBody>
                  <a:tcPr/>
                </a:tc>
                <a:extLst>
                  <a:ext uri="{0D108BD9-81ED-4DB2-BD59-A6C34878D82A}">
                    <a16:rowId xmlns:a16="http://schemas.microsoft.com/office/drawing/2014/main" val="1817726848"/>
                  </a:ext>
                </a:extLst>
              </a:tr>
            </a:tbl>
          </a:graphicData>
        </a:graphic>
      </p:graphicFrame>
      <p:sp>
        <p:nvSpPr>
          <p:cNvPr id="1051" name="TextBox 1050">
            <a:extLst>
              <a:ext uri="{FF2B5EF4-FFF2-40B4-BE49-F238E27FC236}">
                <a16:creationId xmlns:a16="http://schemas.microsoft.com/office/drawing/2014/main" id="{2B37674A-DDBA-72C6-13C2-96FF8D9BBFF1}"/>
              </a:ext>
            </a:extLst>
          </p:cNvPr>
          <p:cNvSpPr txBox="1"/>
          <p:nvPr/>
        </p:nvSpPr>
        <p:spPr>
          <a:xfrm>
            <a:off x="5145728" y="4642635"/>
            <a:ext cx="115416" cy="123111"/>
          </a:xfrm>
          <a:prstGeom prst="rect">
            <a:avLst/>
          </a:prstGeom>
          <a:noFill/>
        </p:spPr>
        <p:txBody>
          <a:bodyPr wrap="none" lIns="0" tIns="0" rIns="0" bIns="0" rtlCol="0">
            <a:spAutoFit/>
          </a:bodyPr>
          <a:lstStyle/>
          <a:p>
            <a:pPr algn="ctr"/>
            <a:r>
              <a:rPr lang="en-GB" sz="800" dirty="0">
                <a:latin typeface="Arial" panose="020B0604020202020204" pitchFamily="34" charset="0"/>
                <a:ea typeface="Aileron" charset="0"/>
                <a:cs typeface="Arial" panose="020B0604020202020204" pitchFamily="34" charset="0"/>
              </a:rPr>
              <a:t>30</a:t>
            </a:r>
          </a:p>
        </p:txBody>
      </p:sp>
      <p:sp>
        <p:nvSpPr>
          <p:cNvPr id="1052" name="TextBox 1051">
            <a:extLst>
              <a:ext uri="{FF2B5EF4-FFF2-40B4-BE49-F238E27FC236}">
                <a16:creationId xmlns:a16="http://schemas.microsoft.com/office/drawing/2014/main" id="{E9F010E7-D4A7-E619-BAAB-7C30DC89F43C}"/>
              </a:ext>
            </a:extLst>
          </p:cNvPr>
          <p:cNvSpPr txBox="1"/>
          <p:nvPr/>
        </p:nvSpPr>
        <p:spPr>
          <a:xfrm>
            <a:off x="4885378" y="4642635"/>
            <a:ext cx="115416" cy="123111"/>
          </a:xfrm>
          <a:prstGeom prst="rect">
            <a:avLst/>
          </a:prstGeom>
          <a:noFill/>
        </p:spPr>
        <p:txBody>
          <a:bodyPr wrap="none" lIns="0" tIns="0" rIns="0" bIns="0" rtlCol="0">
            <a:spAutoFit/>
          </a:bodyPr>
          <a:lstStyle/>
          <a:p>
            <a:pPr algn="ctr"/>
            <a:r>
              <a:rPr lang="en-GB" sz="800" dirty="0">
                <a:latin typeface="Arial" panose="020B0604020202020204" pitchFamily="34" charset="0"/>
                <a:ea typeface="Aileron" charset="0"/>
                <a:cs typeface="Arial" panose="020B0604020202020204" pitchFamily="34" charset="0"/>
              </a:rPr>
              <a:t>28</a:t>
            </a:r>
          </a:p>
        </p:txBody>
      </p:sp>
      <p:sp>
        <p:nvSpPr>
          <p:cNvPr id="1053" name="TextBox 1052">
            <a:extLst>
              <a:ext uri="{FF2B5EF4-FFF2-40B4-BE49-F238E27FC236}">
                <a16:creationId xmlns:a16="http://schemas.microsoft.com/office/drawing/2014/main" id="{FA8EC6FB-B52C-D27B-F279-6F640927B490}"/>
              </a:ext>
            </a:extLst>
          </p:cNvPr>
          <p:cNvSpPr txBox="1"/>
          <p:nvPr/>
        </p:nvSpPr>
        <p:spPr>
          <a:xfrm>
            <a:off x="4625028" y="4642635"/>
            <a:ext cx="115416" cy="123111"/>
          </a:xfrm>
          <a:prstGeom prst="rect">
            <a:avLst/>
          </a:prstGeom>
          <a:noFill/>
        </p:spPr>
        <p:txBody>
          <a:bodyPr wrap="none" lIns="0" tIns="0" rIns="0" bIns="0" rtlCol="0">
            <a:spAutoFit/>
          </a:bodyPr>
          <a:lstStyle/>
          <a:p>
            <a:pPr algn="ctr"/>
            <a:r>
              <a:rPr lang="en-GB" sz="800" dirty="0">
                <a:latin typeface="Arial" panose="020B0604020202020204" pitchFamily="34" charset="0"/>
                <a:ea typeface="Aileron" charset="0"/>
                <a:cs typeface="Arial" panose="020B0604020202020204" pitchFamily="34" charset="0"/>
              </a:rPr>
              <a:t>26</a:t>
            </a:r>
          </a:p>
        </p:txBody>
      </p:sp>
      <p:sp>
        <p:nvSpPr>
          <p:cNvPr id="1054" name="TextBox 1053">
            <a:extLst>
              <a:ext uri="{FF2B5EF4-FFF2-40B4-BE49-F238E27FC236}">
                <a16:creationId xmlns:a16="http://schemas.microsoft.com/office/drawing/2014/main" id="{2A45C105-5387-2A8F-9852-4E4940027E5A}"/>
              </a:ext>
            </a:extLst>
          </p:cNvPr>
          <p:cNvSpPr txBox="1"/>
          <p:nvPr/>
        </p:nvSpPr>
        <p:spPr>
          <a:xfrm>
            <a:off x="4364678" y="4642635"/>
            <a:ext cx="115416" cy="123111"/>
          </a:xfrm>
          <a:prstGeom prst="rect">
            <a:avLst/>
          </a:prstGeom>
          <a:noFill/>
        </p:spPr>
        <p:txBody>
          <a:bodyPr wrap="none" lIns="0" tIns="0" rIns="0" bIns="0" rtlCol="0">
            <a:spAutoFit/>
          </a:bodyPr>
          <a:lstStyle/>
          <a:p>
            <a:pPr algn="ctr"/>
            <a:r>
              <a:rPr lang="en-GB" sz="800" dirty="0">
                <a:latin typeface="Arial" panose="020B0604020202020204" pitchFamily="34" charset="0"/>
                <a:ea typeface="Aileron" charset="0"/>
                <a:cs typeface="Arial" panose="020B0604020202020204" pitchFamily="34" charset="0"/>
              </a:rPr>
              <a:t>24</a:t>
            </a:r>
          </a:p>
        </p:txBody>
      </p:sp>
      <p:sp>
        <p:nvSpPr>
          <p:cNvPr id="1055" name="TextBox 1054">
            <a:extLst>
              <a:ext uri="{FF2B5EF4-FFF2-40B4-BE49-F238E27FC236}">
                <a16:creationId xmlns:a16="http://schemas.microsoft.com/office/drawing/2014/main" id="{02241B06-29BA-2F60-0D69-3D267D9F8246}"/>
              </a:ext>
            </a:extLst>
          </p:cNvPr>
          <p:cNvSpPr txBox="1"/>
          <p:nvPr/>
        </p:nvSpPr>
        <p:spPr>
          <a:xfrm>
            <a:off x="4120203" y="4642635"/>
            <a:ext cx="115416" cy="123111"/>
          </a:xfrm>
          <a:prstGeom prst="rect">
            <a:avLst/>
          </a:prstGeom>
          <a:noFill/>
        </p:spPr>
        <p:txBody>
          <a:bodyPr wrap="none" lIns="0" tIns="0" rIns="0" bIns="0" rtlCol="0">
            <a:spAutoFit/>
          </a:bodyPr>
          <a:lstStyle/>
          <a:p>
            <a:pPr algn="ctr"/>
            <a:r>
              <a:rPr lang="en-GB" sz="800" dirty="0">
                <a:latin typeface="Arial" panose="020B0604020202020204" pitchFamily="34" charset="0"/>
                <a:ea typeface="Aileron" charset="0"/>
                <a:cs typeface="Arial" panose="020B0604020202020204" pitchFamily="34" charset="0"/>
              </a:rPr>
              <a:t>22</a:t>
            </a:r>
          </a:p>
        </p:txBody>
      </p:sp>
      <p:sp>
        <p:nvSpPr>
          <p:cNvPr id="1056" name="TextBox 1055">
            <a:extLst>
              <a:ext uri="{FF2B5EF4-FFF2-40B4-BE49-F238E27FC236}">
                <a16:creationId xmlns:a16="http://schemas.microsoft.com/office/drawing/2014/main" id="{43165C5B-32E7-EE05-9B17-70EDF06990B2}"/>
              </a:ext>
            </a:extLst>
          </p:cNvPr>
          <p:cNvSpPr txBox="1"/>
          <p:nvPr/>
        </p:nvSpPr>
        <p:spPr>
          <a:xfrm>
            <a:off x="3856678" y="4642635"/>
            <a:ext cx="115416" cy="123111"/>
          </a:xfrm>
          <a:prstGeom prst="rect">
            <a:avLst/>
          </a:prstGeom>
          <a:noFill/>
        </p:spPr>
        <p:txBody>
          <a:bodyPr wrap="none" lIns="0" tIns="0" rIns="0" bIns="0" rtlCol="0">
            <a:spAutoFit/>
          </a:bodyPr>
          <a:lstStyle/>
          <a:p>
            <a:pPr algn="ctr"/>
            <a:r>
              <a:rPr lang="en-GB" sz="800" dirty="0">
                <a:latin typeface="Arial" panose="020B0604020202020204" pitchFamily="34" charset="0"/>
                <a:ea typeface="Aileron" charset="0"/>
                <a:cs typeface="Arial" panose="020B0604020202020204" pitchFamily="34" charset="0"/>
              </a:rPr>
              <a:t>20</a:t>
            </a:r>
          </a:p>
        </p:txBody>
      </p:sp>
      <p:sp>
        <p:nvSpPr>
          <p:cNvPr id="1057" name="TextBox 1056">
            <a:extLst>
              <a:ext uri="{FF2B5EF4-FFF2-40B4-BE49-F238E27FC236}">
                <a16:creationId xmlns:a16="http://schemas.microsoft.com/office/drawing/2014/main" id="{26D5558C-2412-EF78-B886-5B77954FBC26}"/>
              </a:ext>
            </a:extLst>
          </p:cNvPr>
          <p:cNvSpPr txBox="1"/>
          <p:nvPr/>
        </p:nvSpPr>
        <p:spPr>
          <a:xfrm>
            <a:off x="3605853" y="4642635"/>
            <a:ext cx="115416" cy="123111"/>
          </a:xfrm>
          <a:prstGeom prst="rect">
            <a:avLst/>
          </a:prstGeom>
          <a:noFill/>
        </p:spPr>
        <p:txBody>
          <a:bodyPr wrap="none" lIns="0" tIns="0" rIns="0" bIns="0" rtlCol="0">
            <a:spAutoFit/>
          </a:bodyPr>
          <a:lstStyle/>
          <a:p>
            <a:pPr algn="ctr"/>
            <a:r>
              <a:rPr lang="en-GB" sz="800" dirty="0">
                <a:latin typeface="Arial" panose="020B0604020202020204" pitchFamily="34" charset="0"/>
                <a:ea typeface="Aileron" charset="0"/>
                <a:cs typeface="Arial" panose="020B0604020202020204" pitchFamily="34" charset="0"/>
              </a:rPr>
              <a:t>18</a:t>
            </a:r>
          </a:p>
        </p:txBody>
      </p:sp>
      <p:sp>
        <p:nvSpPr>
          <p:cNvPr id="1058" name="TextBox 1057">
            <a:extLst>
              <a:ext uri="{FF2B5EF4-FFF2-40B4-BE49-F238E27FC236}">
                <a16:creationId xmlns:a16="http://schemas.microsoft.com/office/drawing/2014/main" id="{47477238-2581-879C-AB4E-33F598303C44}"/>
              </a:ext>
            </a:extLst>
          </p:cNvPr>
          <p:cNvSpPr txBox="1"/>
          <p:nvPr/>
        </p:nvSpPr>
        <p:spPr>
          <a:xfrm>
            <a:off x="3351853" y="4642635"/>
            <a:ext cx="115416" cy="123111"/>
          </a:xfrm>
          <a:prstGeom prst="rect">
            <a:avLst/>
          </a:prstGeom>
          <a:noFill/>
        </p:spPr>
        <p:txBody>
          <a:bodyPr wrap="none" lIns="0" tIns="0" rIns="0" bIns="0" rtlCol="0">
            <a:spAutoFit/>
          </a:bodyPr>
          <a:lstStyle/>
          <a:p>
            <a:pPr algn="ctr"/>
            <a:r>
              <a:rPr lang="en-GB" sz="800" dirty="0">
                <a:latin typeface="Arial" panose="020B0604020202020204" pitchFamily="34" charset="0"/>
                <a:ea typeface="Aileron" charset="0"/>
                <a:cs typeface="Arial" panose="020B0604020202020204" pitchFamily="34" charset="0"/>
              </a:rPr>
              <a:t>16</a:t>
            </a:r>
          </a:p>
        </p:txBody>
      </p:sp>
      <p:sp>
        <p:nvSpPr>
          <p:cNvPr id="1059" name="TextBox 1058">
            <a:extLst>
              <a:ext uri="{FF2B5EF4-FFF2-40B4-BE49-F238E27FC236}">
                <a16:creationId xmlns:a16="http://schemas.microsoft.com/office/drawing/2014/main" id="{EFBE41F5-DBBB-B313-83BF-B85EDD09482C}"/>
              </a:ext>
            </a:extLst>
          </p:cNvPr>
          <p:cNvSpPr txBox="1"/>
          <p:nvPr/>
        </p:nvSpPr>
        <p:spPr>
          <a:xfrm>
            <a:off x="3097853" y="4642635"/>
            <a:ext cx="115416" cy="123111"/>
          </a:xfrm>
          <a:prstGeom prst="rect">
            <a:avLst/>
          </a:prstGeom>
          <a:noFill/>
        </p:spPr>
        <p:txBody>
          <a:bodyPr wrap="none" lIns="0" tIns="0" rIns="0" bIns="0" rtlCol="0">
            <a:spAutoFit/>
          </a:bodyPr>
          <a:lstStyle/>
          <a:p>
            <a:pPr algn="ctr"/>
            <a:r>
              <a:rPr lang="en-GB" sz="800" dirty="0">
                <a:latin typeface="Arial" panose="020B0604020202020204" pitchFamily="34" charset="0"/>
                <a:ea typeface="Aileron" charset="0"/>
                <a:cs typeface="Arial" panose="020B0604020202020204" pitchFamily="34" charset="0"/>
              </a:rPr>
              <a:t>14</a:t>
            </a:r>
          </a:p>
        </p:txBody>
      </p:sp>
      <p:sp>
        <p:nvSpPr>
          <p:cNvPr id="1060" name="TextBox 1059">
            <a:extLst>
              <a:ext uri="{FF2B5EF4-FFF2-40B4-BE49-F238E27FC236}">
                <a16:creationId xmlns:a16="http://schemas.microsoft.com/office/drawing/2014/main" id="{D4AFB4B1-CCF5-3048-A179-D03F745EB6F1}"/>
              </a:ext>
            </a:extLst>
          </p:cNvPr>
          <p:cNvSpPr txBox="1"/>
          <p:nvPr/>
        </p:nvSpPr>
        <p:spPr>
          <a:xfrm>
            <a:off x="2834328" y="4642635"/>
            <a:ext cx="115416" cy="123111"/>
          </a:xfrm>
          <a:prstGeom prst="rect">
            <a:avLst/>
          </a:prstGeom>
          <a:noFill/>
        </p:spPr>
        <p:txBody>
          <a:bodyPr wrap="none" lIns="0" tIns="0" rIns="0" bIns="0" rtlCol="0">
            <a:spAutoFit/>
          </a:bodyPr>
          <a:lstStyle/>
          <a:p>
            <a:pPr algn="ctr"/>
            <a:r>
              <a:rPr lang="en-GB" sz="800" dirty="0">
                <a:latin typeface="Arial" panose="020B0604020202020204" pitchFamily="34" charset="0"/>
                <a:ea typeface="Aileron" charset="0"/>
                <a:cs typeface="Arial" panose="020B0604020202020204" pitchFamily="34" charset="0"/>
              </a:rPr>
              <a:t>12</a:t>
            </a:r>
          </a:p>
        </p:txBody>
      </p:sp>
      <p:pic>
        <p:nvPicPr>
          <p:cNvPr id="9" name="Picture 8" descr="A line graph with blue green and red lines&#10;&#10;Description automatically generated with medium confidence">
            <a:extLst>
              <a:ext uri="{FF2B5EF4-FFF2-40B4-BE49-F238E27FC236}">
                <a16:creationId xmlns:a16="http://schemas.microsoft.com/office/drawing/2014/main" id="{0EA48C57-76C0-2115-0E2C-68EF6586744B}"/>
              </a:ext>
            </a:extLst>
          </p:cNvPr>
          <p:cNvPicPr>
            <a:picLocks noChangeAspect="1"/>
          </p:cNvPicPr>
          <p:nvPr/>
        </p:nvPicPr>
        <p:blipFill>
          <a:blip r:embed="rId4"/>
          <a:stretch>
            <a:fillRect/>
          </a:stretch>
        </p:blipFill>
        <p:spPr>
          <a:xfrm>
            <a:off x="1145860" y="1707681"/>
            <a:ext cx="4376027" cy="3096000"/>
          </a:xfrm>
          <a:prstGeom prst="rect">
            <a:avLst/>
          </a:prstGeom>
        </p:spPr>
      </p:pic>
      <p:pic>
        <p:nvPicPr>
          <p:cNvPr id="11" name="Picture 10" descr="A graph of a graph&#10;&#10;Description automatically generated with medium confidence">
            <a:extLst>
              <a:ext uri="{FF2B5EF4-FFF2-40B4-BE49-F238E27FC236}">
                <a16:creationId xmlns:a16="http://schemas.microsoft.com/office/drawing/2014/main" id="{B3568D5A-29C9-930E-C72C-FF9711C24C26}"/>
              </a:ext>
            </a:extLst>
          </p:cNvPr>
          <p:cNvPicPr>
            <a:picLocks noChangeAspect="1"/>
          </p:cNvPicPr>
          <p:nvPr/>
        </p:nvPicPr>
        <p:blipFill>
          <a:blip r:embed="rId5"/>
          <a:stretch>
            <a:fillRect/>
          </a:stretch>
        </p:blipFill>
        <p:spPr>
          <a:xfrm>
            <a:off x="7213876" y="1715014"/>
            <a:ext cx="4376027" cy="3096000"/>
          </a:xfrm>
          <a:prstGeom prst="rect">
            <a:avLst/>
          </a:prstGeom>
        </p:spPr>
      </p:pic>
    </p:spTree>
    <p:extLst>
      <p:ext uri="{BB962C8B-B14F-4D97-AF65-F5344CB8AC3E}">
        <p14:creationId xmlns:p14="http://schemas.microsoft.com/office/powerpoint/2010/main" val="34809591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69" name="Picture 1168">
            <a:extLst>
              <a:ext uri="{FF2B5EF4-FFF2-40B4-BE49-F238E27FC236}">
                <a16:creationId xmlns:a16="http://schemas.microsoft.com/office/drawing/2014/main" id="{5C867E85-D5AF-C84D-9E52-3C0FC3A8B739}"/>
              </a:ext>
            </a:extLst>
          </p:cNvPr>
          <p:cNvPicPr>
            <a:picLocks noChangeAspect="1"/>
          </p:cNvPicPr>
          <p:nvPr/>
        </p:nvPicPr>
        <p:blipFill>
          <a:blip r:embed="rId3"/>
          <a:stretch>
            <a:fillRect/>
          </a:stretch>
        </p:blipFill>
        <p:spPr>
          <a:xfrm>
            <a:off x="6953905" y="1676605"/>
            <a:ext cx="4826000" cy="2095500"/>
          </a:xfrm>
          <a:prstGeom prst="rect">
            <a:avLst/>
          </a:prstGeom>
        </p:spPr>
      </p:pic>
      <p:sp>
        <p:nvSpPr>
          <p:cNvPr id="3" name="Title 2">
            <a:extLst>
              <a:ext uri="{FF2B5EF4-FFF2-40B4-BE49-F238E27FC236}">
                <a16:creationId xmlns:a16="http://schemas.microsoft.com/office/drawing/2014/main" id="{A1740EC1-AC4E-412E-A29C-D859508D3C53}"/>
              </a:ext>
            </a:extLst>
          </p:cNvPr>
          <p:cNvSpPr>
            <a:spLocks noGrp="1"/>
          </p:cNvSpPr>
          <p:nvPr>
            <p:ph type="title"/>
          </p:nvPr>
        </p:nvSpPr>
        <p:spPr>
          <a:xfrm>
            <a:off x="619200" y="246566"/>
            <a:ext cx="9313228" cy="807285"/>
          </a:xfrm>
        </p:spPr>
        <p:txBody>
          <a:bodyPr/>
          <a:lstStyle/>
          <a:p>
            <a:r>
              <a:rPr lang="en-GB" sz="2500" spc="70" dirty="0" err="1"/>
              <a:t>PRO</a:t>
            </a:r>
            <a:r>
              <a:rPr lang="en-GB" sz="2500" cap="none" spc="70" dirty="0" err="1"/>
              <a:t>pel</a:t>
            </a:r>
            <a:r>
              <a:rPr lang="en-GB" sz="2500" spc="70" dirty="0"/>
              <a:t>: </a:t>
            </a:r>
            <a:r>
              <a:rPr lang="en-GB" sz="2500" cap="none" spc="70" dirty="0" err="1"/>
              <a:t>r</a:t>
            </a:r>
            <a:r>
              <a:rPr lang="en-GB" sz="2500" spc="70" dirty="0" err="1"/>
              <a:t>PFS</a:t>
            </a:r>
            <a:r>
              <a:rPr lang="en-GB" sz="2500" spc="70" dirty="0"/>
              <a:t> for </a:t>
            </a:r>
            <a:r>
              <a:rPr lang="en-GB" sz="2500" spc="70" dirty="0" err="1"/>
              <a:t>HRR</a:t>
            </a:r>
            <a:r>
              <a:rPr lang="en-GB" sz="2500" cap="none" spc="70" dirty="0" err="1"/>
              <a:t>m</a:t>
            </a:r>
            <a:r>
              <a:rPr lang="en-GB" sz="2500" spc="70" dirty="0"/>
              <a:t> and non-</a:t>
            </a:r>
            <a:r>
              <a:rPr lang="en-GB" sz="2500" spc="70" dirty="0" err="1"/>
              <a:t>HRR</a:t>
            </a:r>
            <a:r>
              <a:rPr lang="en-GB" sz="2500" cap="none" spc="70" dirty="0" err="1"/>
              <a:t>m</a:t>
            </a:r>
            <a:r>
              <a:rPr lang="en-GB" sz="2500" spc="70" dirty="0"/>
              <a:t> subgroups</a:t>
            </a:r>
          </a:p>
        </p:txBody>
      </p:sp>
      <p:sp>
        <p:nvSpPr>
          <p:cNvPr id="7" name="Content Placeholder 6">
            <a:extLst>
              <a:ext uri="{FF2B5EF4-FFF2-40B4-BE49-F238E27FC236}">
                <a16:creationId xmlns:a16="http://schemas.microsoft.com/office/drawing/2014/main" id="{10D0BB0C-42C4-1445-8918-B38F6AAAAD21}"/>
              </a:ext>
            </a:extLst>
          </p:cNvPr>
          <p:cNvSpPr>
            <a:spLocks noGrp="1"/>
          </p:cNvSpPr>
          <p:nvPr>
            <p:ph sz="quarter" idx="15"/>
          </p:nvPr>
        </p:nvSpPr>
        <p:spPr>
          <a:xfrm>
            <a:off x="620183" y="6326855"/>
            <a:ext cx="11080203" cy="365125"/>
          </a:xfrm>
        </p:spPr>
        <p:txBody>
          <a:bodyPr/>
          <a:lstStyle/>
          <a:p>
            <a:pPr>
              <a:spcBef>
                <a:spcPts val="0"/>
              </a:spcBef>
            </a:pPr>
            <a:r>
              <a:rPr lang="en-GB" sz="900" dirty="0"/>
              <a:t>Patient enrolment was not based on </a:t>
            </a:r>
            <a:r>
              <a:rPr lang="en-GB" sz="900" dirty="0" err="1"/>
              <a:t>HRRm</a:t>
            </a:r>
            <a:r>
              <a:rPr lang="en-GB" sz="900" dirty="0"/>
              <a:t> status; however, </a:t>
            </a:r>
            <a:r>
              <a:rPr lang="en-GB" sz="900" dirty="0" err="1"/>
              <a:t>HRRm</a:t>
            </a:r>
            <a:r>
              <a:rPr lang="en-GB" sz="900" dirty="0"/>
              <a:t> testing was prespecified. HRR status was determined after randomisation and before primary analysis using results from tumour tissue and plasma </a:t>
            </a:r>
            <a:r>
              <a:rPr lang="en-GB" sz="900" dirty="0" err="1"/>
              <a:t>ctDNA</a:t>
            </a:r>
            <a:r>
              <a:rPr lang="en-GB" sz="900" dirty="0"/>
              <a:t> </a:t>
            </a:r>
            <a:r>
              <a:rPr lang="en-GB" sz="900" dirty="0" err="1"/>
              <a:t>HRRm</a:t>
            </a:r>
            <a:r>
              <a:rPr lang="en-GB" sz="900" dirty="0"/>
              <a:t> tests. A total of 18 patients did not have a valid HRR testing result from either a tumour tissue or </a:t>
            </a:r>
            <a:r>
              <a:rPr lang="en-GB" sz="900" dirty="0" err="1"/>
              <a:t>ctDNA</a:t>
            </a:r>
            <a:r>
              <a:rPr lang="en-GB" sz="900" dirty="0"/>
              <a:t> test and were excluded from the subgroup analysis. This subgroup analysis is post-hoc exploratory analysis. A circle indicates a censored observation </a:t>
            </a:r>
            <a:r>
              <a:rPr lang="en-GB" sz="900" dirty="0">
                <a:solidFill>
                  <a:schemeClr val="tx2"/>
                </a:solidFill>
              </a:rPr>
              <a:t>CI, confidence interval; </a:t>
            </a:r>
            <a:r>
              <a:rPr lang="en-GB" sz="900" dirty="0" err="1">
                <a:solidFill>
                  <a:schemeClr val="tx2"/>
                </a:solidFill>
              </a:rPr>
              <a:t>ctDNA</a:t>
            </a:r>
            <a:r>
              <a:rPr lang="en-GB" sz="900" dirty="0">
                <a:solidFill>
                  <a:schemeClr val="tx2"/>
                </a:solidFill>
              </a:rPr>
              <a:t>, circulating tumour DNA; DCO1, first data cut-off; HR, hazard ratio; </a:t>
            </a:r>
            <a:r>
              <a:rPr lang="en-GB" sz="900" dirty="0" err="1"/>
              <a:t>HRRm</a:t>
            </a:r>
            <a:r>
              <a:rPr lang="en-GB" sz="900" dirty="0"/>
              <a:t>, homologous recombination repair mutation; </a:t>
            </a:r>
            <a:r>
              <a:rPr lang="en-GB" sz="900" dirty="0">
                <a:solidFill>
                  <a:schemeClr val="tx2"/>
                </a:solidFill>
              </a:rPr>
              <a:t>NR, not reached; </a:t>
            </a:r>
            <a:r>
              <a:rPr lang="en-GB" sz="900" dirty="0" err="1">
                <a:solidFill>
                  <a:schemeClr val="tx2"/>
                </a:solidFill>
              </a:rPr>
              <a:t>rPFS</a:t>
            </a:r>
            <a:r>
              <a:rPr lang="en-GB" sz="900" dirty="0">
                <a:solidFill>
                  <a:schemeClr val="tx2"/>
                </a:solidFill>
              </a:rPr>
              <a:t>, radiographic progression-free survival</a:t>
            </a:r>
          </a:p>
          <a:p>
            <a:pPr>
              <a:spcBef>
                <a:spcPts val="0"/>
              </a:spcBef>
            </a:pPr>
            <a:r>
              <a:rPr lang="it-IT" sz="900" dirty="0"/>
              <a:t>Saad F, et al. </a:t>
            </a:r>
            <a:r>
              <a:rPr lang="en-US" sz="900" dirty="0"/>
              <a:t>Annals of Oncology 2022; 33 (suppl_7): S616-S652 (ESMO 2022 oral presentation)</a:t>
            </a:r>
            <a:endParaRPr lang="en-GB" sz="900" dirty="0"/>
          </a:p>
        </p:txBody>
      </p:sp>
      <p:sp>
        <p:nvSpPr>
          <p:cNvPr id="281" name="TextBox 280">
            <a:extLst>
              <a:ext uri="{FF2B5EF4-FFF2-40B4-BE49-F238E27FC236}">
                <a16:creationId xmlns:a16="http://schemas.microsoft.com/office/drawing/2014/main" id="{8BEDF49A-19D6-3DDF-485D-8154A61F8425}"/>
              </a:ext>
            </a:extLst>
          </p:cNvPr>
          <p:cNvSpPr txBox="1"/>
          <p:nvPr/>
        </p:nvSpPr>
        <p:spPr>
          <a:xfrm>
            <a:off x="1190596" y="5402611"/>
            <a:ext cx="4701120" cy="649041"/>
          </a:xfrm>
          <a:prstGeom prst="rect">
            <a:avLst/>
          </a:prstGeom>
          <a:solidFill>
            <a:schemeClr val="accent6">
              <a:lumMod val="20000"/>
              <a:lumOff val="80000"/>
            </a:schemeClr>
          </a:solidFill>
        </p:spPr>
        <p:txBody>
          <a:bodyPr wrap="square" tIns="144000" rIns="144000" bIns="144000" anchor="ctr">
            <a:noAutofit/>
          </a:bodyPr>
          <a:lstStyle/>
          <a:p>
            <a:pPr algn="ctr"/>
            <a:r>
              <a:rPr lang="en-US" sz="1467" b="1" dirty="0">
                <a:latin typeface="Arial Narrow" panose="020B0606020202030204" pitchFamily="34" charset="0"/>
                <a:ea typeface="MS Mincho" panose="02020609040205080304" pitchFamily="49" charset="-128"/>
              </a:rPr>
              <a:t>Sensitivity analysis by blinded independent central review:  </a:t>
            </a:r>
            <a:br>
              <a:rPr lang="en-US" sz="1467" b="1" dirty="0">
                <a:latin typeface="Arial Narrow" panose="020B0606020202030204" pitchFamily="34" charset="0"/>
                <a:ea typeface="MS Mincho" panose="02020609040205080304" pitchFamily="49" charset="-128"/>
              </a:rPr>
            </a:br>
            <a:r>
              <a:rPr lang="en-US" sz="1467" b="1" dirty="0">
                <a:latin typeface="Arial Narrow" panose="020B0606020202030204" pitchFamily="34" charset="0"/>
                <a:ea typeface="MS Mincho" panose="02020609040205080304" pitchFamily="49" charset="-128"/>
              </a:rPr>
              <a:t>Median 28.8 vs 13.8 months; </a:t>
            </a:r>
          </a:p>
          <a:p>
            <a:pPr algn="ctr"/>
            <a:r>
              <a:rPr lang="en-US" sz="1467" b="1" dirty="0">
                <a:latin typeface="Arial Narrow" panose="020B0606020202030204" pitchFamily="34" charset="0"/>
                <a:ea typeface="MS Mincho" panose="02020609040205080304" pitchFamily="49" charset="-128"/>
              </a:rPr>
              <a:t>HR 0.45, 95% CI 0.31-0.65</a:t>
            </a:r>
            <a:endParaRPr lang="en-GB" sz="1467" b="1" dirty="0">
              <a:latin typeface="Arial Narrow" panose="020B0606020202030204" pitchFamily="34" charset="0"/>
            </a:endParaRPr>
          </a:p>
        </p:txBody>
      </p:sp>
      <p:sp>
        <p:nvSpPr>
          <p:cNvPr id="283" name="TextBox 282">
            <a:extLst>
              <a:ext uri="{FF2B5EF4-FFF2-40B4-BE49-F238E27FC236}">
                <a16:creationId xmlns:a16="http://schemas.microsoft.com/office/drawing/2014/main" id="{409624D6-3CFC-2582-1E7C-9A6655040313}"/>
              </a:ext>
            </a:extLst>
          </p:cNvPr>
          <p:cNvSpPr txBox="1"/>
          <p:nvPr/>
        </p:nvSpPr>
        <p:spPr>
          <a:xfrm>
            <a:off x="6983856" y="5400198"/>
            <a:ext cx="4647568" cy="647724"/>
          </a:xfrm>
          <a:prstGeom prst="rect">
            <a:avLst/>
          </a:prstGeom>
          <a:solidFill>
            <a:schemeClr val="accent6">
              <a:lumMod val="20000"/>
              <a:lumOff val="80000"/>
            </a:schemeClr>
          </a:solidFill>
        </p:spPr>
        <p:txBody>
          <a:bodyPr wrap="square" tIns="144000" rIns="144000" bIns="144000" anchor="ctr">
            <a:noAutofit/>
          </a:bodyPr>
          <a:lstStyle/>
          <a:p>
            <a:pPr algn="ctr"/>
            <a:r>
              <a:rPr lang="en-US" sz="1467" b="1" dirty="0">
                <a:latin typeface="Arial Narrow" panose="020B0606020202030204" pitchFamily="34" charset="0"/>
                <a:ea typeface="MS Mincho" panose="02020609040205080304" pitchFamily="49" charset="-128"/>
              </a:rPr>
              <a:t>Sensitivity analysis by blinded independent central review:  </a:t>
            </a:r>
            <a:br>
              <a:rPr lang="en-US" sz="1467" b="1" dirty="0">
                <a:latin typeface="Arial Narrow" panose="020B0606020202030204" pitchFamily="34" charset="0"/>
                <a:ea typeface="MS Mincho" panose="02020609040205080304" pitchFamily="49" charset="-128"/>
              </a:rPr>
            </a:br>
            <a:r>
              <a:rPr lang="en-US" sz="1467" b="1" dirty="0">
                <a:latin typeface="Arial Narrow" panose="020B0606020202030204" pitchFamily="34" charset="0"/>
                <a:ea typeface="MS Mincho" panose="02020609040205080304" pitchFamily="49" charset="-128"/>
              </a:rPr>
              <a:t>Median 27.6 vs 19.1 months; </a:t>
            </a:r>
          </a:p>
          <a:p>
            <a:pPr algn="ctr"/>
            <a:r>
              <a:rPr lang="en-US" sz="1467" b="1" dirty="0">
                <a:latin typeface="Arial Narrow" panose="020B0606020202030204" pitchFamily="34" charset="0"/>
                <a:ea typeface="MS Mincho" panose="02020609040205080304" pitchFamily="49" charset="-128"/>
              </a:rPr>
              <a:t>HR 0.72, 95% CI 0.56-0.93</a:t>
            </a:r>
            <a:endParaRPr lang="en-GB" sz="1467" b="1" dirty="0">
              <a:latin typeface="Arial Narrow" panose="020B0606020202030204" pitchFamily="34" charset="0"/>
            </a:endParaRPr>
          </a:p>
        </p:txBody>
      </p:sp>
      <p:sp>
        <p:nvSpPr>
          <p:cNvPr id="280" name="TextBox 279">
            <a:extLst>
              <a:ext uri="{FF2B5EF4-FFF2-40B4-BE49-F238E27FC236}">
                <a16:creationId xmlns:a16="http://schemas.microsoft.com/office/drawing/2014/main" id="{2C6B5D3E-08D1-3255-986D-1209959A0DED}"/>
              </a:ext>
            </a:extLst>
          </p:cNvPr>
          <p:cNvSpPr txBox="1"/>
          <p:nvPr/>
        </p:nvSpPr>
        <p:spPr>
          <a:xfrm>
            <a:off x="209075" y="4966075"/>
            <a:ext cx="1319959" cy="369332"/>
          </a:xfrm>
          <a:prstGeom prst="rect">
            <a:avLst/>
          </a:prstGeom>
          <a:noFill/>
        </p:spPr>
        <p:txBody>
          <a:bodyPr wrap="square" lIns="0" tIns="0" rIns="0" bIns="0" rtlCol="0">
            <a:spAutoFit/>
          </a:bodyPr>
          <a:lstStyle/>
          <a:p>
            <a:r>
              <a:rPr lang="en-GB" sz="800" b="1" dirty="0">
                <a:latin typeface="Arial Narrow" panose="020B0606020202030204" pitchFamily="34" charset="0"/>
              </a:rPr>
              <a:t>Number of patients at risk:</a:t>
            </a:r>
          </a:p>
          <a:p>
            <a:r>
              <a:rPr lang="en-GB" sz="800" b="1" dirty="0">
                <a:solidFill>
                  <a:schemeClr val="tx2"/>
                </a:solidFill>
                <a:latin typeface="Arial Narrow" panose="020B0606020202030204" pitchFamily="34" charset="0"/>
              </a:rPr>
              <a:t>Abiraterone + olaparib</a:t>
            </a:r>
          </a:p>
          <a:p>
            <a:r>
              <a:rPr lang="en-GB" sz="800" b="1" dirty="0">
                <a:solidFill>
                  <a:schemeClr val="accent1"/>
                </a:solidFill>
                <a:latin typeface="Arial Narrow" panose="020B0606020202030204" pitchFamily="34" charset="0"/>
              </a:rPr>
              <a:t>Abiraterone + placebo</a:t>
            </a:r>
          </a:p>
        </p:txBody>
      </p:sp>
      <p:sp>
        <p:nvSpPr>
          <p:cNvPr id="282" name="Freeform: Shape 281">
            <a:extLst>
              <a:ext uri="{FF2B5EF4-FFF2-40B4-BE49-F238E27FC236}">
                <a16:creationId xmlns:a16="http://schemas.microsoft.com/office/drawing/2014/main" id="{446C5B47-C40B-32D2-2218-A559C112A438}"/>
              </a:ext>
            </a:extLst>
          </p:cNvPr>
          <p:cNvSpPr/>
          <p:nvPr/>
        </p:nvSpPr>
        <p:spPr>
          <a:xfrm>
            <a:off x="1250894" y="1699205"/>
            <a:ext cx="4797524" cy="2869719"/>
          </a:xfrm>
          <a:custGeom>
            <a:avLst/>
            <a:gdLst>
              <a:gd name="connsiteX0" fmla="*/ 0 w 5687367"/>
              <a:gd name="connsiteY0" fmla="*/ 0 h 2567354"/>
              <a:gd name="connsiteX1" fmla="*/ 0 w 5687367"/>
              <a:gd name="connsiteY1" fmla="*/ 2567354 h 2567354"/>
              <a:gd name="connsiteX2" fmla="*/ 5687367 w 5687367"/>
              <a:gd name="connsiteY2" fmla="*/ 2567354 h 2567354"/>
            </a:gdLst>
            <a:ahLst/>
            <a:cxnLst>
              <a:cxn ang="0">
                <a:pos x="connsiteX0" y="connsiteY0"/>
              </a:cxn>
              <a:cxn ang="0">
                <a:pos x="connsiteX1" y="connsiteY1"/>
              </a:cxn>
              <a:cxn ang="0">
                <a:pos x="connsiteX2" y="connsiteY2"/>
              </a:cxn>
            </a:cxnLst>
            <a:rect l="l" t="t" r="r" b="b"/>
            <a:pathLst>
              <a:path w="5687367" h="2567354">
                <a:moveTo>
                  <a:pt x="0" y="0"/>
                </a:moveTo>
                <a:lnTo>
                  <a:pt x="0" y="2567354"/>
                </a:lnTo>
                <a:lnTo>
                  <a:pt x="5687367" y="2567354"/>
                </a:lnTo>
              </a:path>
            </a:pathLst>
          </a:custGeom>
          <a:noFill/>
          <a:ln w="9525" cap="sq">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dirty="0">
              <a:solidFill>
                <a:schemeClr val="tx1"/>
              </a:solidFill>
            </a:endParaRPr>
          </a:p>
        </p:txBody>
      </p:sp>
      <p:sp>
        <p:nvSpPr>
          <p:cNvPr id="285" name="TextBox 284">
            <a:extLst>
              <a:ext uri="{FF2B5EF4-FFF2-40B4-BE49-F238E27FC236}">
                <a16:creationId xmlns:a16="http://schemas.microsoft.com/office/drawing/2014/main" id="{EB852CF3-D69A-9E6A-F3D2-76A71B83D8B9}"/>
              </a:ext>
            </a:extLst>
          </p:cNvPr>
          <p:cNvSpPr txBox="1"/>
          <p:nvPr/>
        </p:nvSpPr>
        <p:spPr>
          <a:xfrm rot="16200000">
            <a:off x="-744232" y="3041732"/>
            <a:ext cx="2869721" cy="184667"/>
          </a:xfrm>
          <a:prstGeom prst="rect">
            <a:avLst/>
          </a:prstGeom>
          <a:noFill/>
        </p:spPr>
        <p:txBody>
          <a:bodyPr wrap="square" lIns="0" tIns="0" rIns="0" bIns="0" rtlCol="0">
            <a:spAutoFit/>
          </a:bodyPr>
          <a:lstStyle/>
          <a:p>
            <a:pPr algn="ctr"/>
            <a:r>
              <a:rPr lang="en-GB" sz="1200" b="1" dirty="0">
                <a:latin typeface="Arial Narrow" panose="020B0606020202030204" pitchFamily="34" charset="0"/>
              </a:rPr>
              <a:t>Probability of </a:t>
            </a:r>
            <a:r>
              <a:rPr lang="en-GB" sz="1200" b="1" dirty="0" err="1">
                <a:latin typeface="Arial Narrow" panose="020B0606020202030204" pitchFamily="34" charset="0"/>
              </a:rPr>
              <a:t>rPFS</a:t>
            </a:r>
            <a:endParaRPr lang="en-GB" sz="1200" b="1" dirty="0">
              <a:latin typeface="Arial Narrow" panose="020B0606020202030204" pitchFamily="34" charset="0"/>
            </a:endParaRPr>
          </a:p>
        </p:txBody>
      </p:sp>
      <p:sp>
        <p:nvSpPr>
          <p:cNvPr id="287" name="TextBox 286">
            <a:extLst>
              <a:ext uri="{FF2B5EF4-FFF2-40B4-BE49-F238E27FC236}">
                <a16:creationId xmlns:a16="http://schemas.microsoft.com/office/drawing/2014/main" id="{DC2096B8-3115-D418-5C6B-6B01141B2ECD}"/>
              </a:ext>
            </a:extLst>
          </p:cNvPr>
          <p:cNvSpPr txBox="1"/>
          <p:nvPr/>
        </p:nvSpPr>
        <p:spPr>
          <a:xfrm>
            <a:off x="889189" y="1617130"/>
            <a:ext cx="261358" cy="143565"/>
          </a:xfrm>
          <a:prstGeom prst="rect">
            <a:avLst/>
          </a:prstGeom>
          <a:noFill/>
        </p:spPr>
        <p:txBody>
          <a:bodyPr wrap="square" lIns="0" tIns="0" rIns="0" bIns="0" rtlCol="0">
            <a:spAutoFit/>
          </a:bodyPr>
          <a:lstStyle/>
          <a:p>
            <a:pPr algn="r"/>
            <a:r>
              <a:rPr lang="en-GB" sz="933" dirty="0">
                <a:latin typeface="Arial Narrow" panose="020B0606020202030204" pitchFamily="34" charset="0"/>
              </a:rPr>
              <a:t>1.0</a:t>
            </a:r>
          </a:p>
        </p:txBody>
      </p:sp>
      <p:sp>
        <p:nvSpPr>
          <p:cNvPr id="288" name="TextBox 287">
            <a:extLst>
              <a:ext uri="{FF2B5EF4-FFF2-40B4-BE49-F238E27FC236}">
                <a16:creationId xmlns:a16="http://schemas.microsoft.com/office/drawing/2014/main" id="{395C7370-6125-3981-6D2D-B035871548DD}"/>
              </a:ext>
            </a:extLst>
          </p:cNvPr>
          <p:cNvSpPr txBox="1"/>
          <p:nvPr/>
        </p:nvSpPr>
        <p:spPr>
          <a:xfrm>
            <a:off x="889189" y="4479759"/>
            <a:ext cx="261358" cy="143565"/>
          </a:xfrm>
          <a:prstGeom prst="rect">
            <a:avLst/>
          </a:prstGeom>
          <a:noFill/>
        </p:spPr>
        <p:txBody>
          <a:bodyPr wrap="square" lIns="0" tIns="0" rIns="0" bIns="0" rtlCol="0">
            <a:spAutoFit/>
          </a:bodyPr>
          <a:lstStyle/>
          <a:p>
            <a:pPr algn="r"/>
            <a:r>
              <a:rPr lang="en-GB" sz="933" dirty="0">
                <a:latin typeface="Arial Narrow" panose="020B0606020202030204" pitchFamily="34" charset="0"/>
              </a:rPr>
              <a:t>0.0</a:t>
            </a:r>
          </a:p>
        </p:txBody>
      </p:sp>
      <p:cxnSp>
        <p:nvCxnSpPr>
          <p:cNvPr id="289" name="Straight Connector 288">
            <a:extLst>
              <a:ext uri="{FF2B5EF4-FFF2-40B4-BE49-F238E27FC236}">
                <a16:creationId xmlns:a16="http://schemas.microsoft.com/office/drawing/2014/main" id="{1D261758-5ED4-A66F-5317-90956A385E8F}"/>
              </a:ext>
            </a:extLst>
          </p:cNvPr>
          <p:cNvCxnSpPr>
            <a:cxnSpLocks/>
          </p:cNvCxnSpPr>
          <p:nvPr/>
        </p:nvCxnSpPr>
        <p:spPr>
          <a:xfrm flipH="1">
            <a:off x="1192448" y="1986177"/>
            <a:ext cx="53552" cy="0"/>
          </a:xfrm>
          <a:prstGeom prst="line">
            <a:avLst/>
          </a:prstGeom>
          <a:ln cap="sq">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0" name="Straight Connector 289">
            <a:extLst>
              <a:ext uri="{FF2B5EF4-FFF2-40B4-BE49-F238E27FC236}">
                <a16:creationId xmlns:a16="http://schemas.microsoft.com/office/drawing/2014/main" id="{AAD18F17-60C7-83B5-C325-7EBEE0399E1C}"/>
              </a:ext>
            </a:extLst>
          </p:cNvPr>
          <p:cNvCxnSpPr/>
          <p:nvPr/>
        </p:nvCxnSpPr>
        <p:spPr>
          <a:xfrm flipH="1">
            <a:off x="1192448" y="2560120"/>
            <a:ext cx="53552" cy="0"/>
          </a:xfrm>
          <a:prstGeom prst="line">
            <a:avLst/>
          </a:prstGeom>
          <a:ln cap="sq">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1" name="Straight Connector 290">
            <a:extLst>
              <a:ext uri="{FF2B5EF4-FFF2-40B4-BE49-F238E27FC236}">
                <a16:creationId xmlns:a16="http://schemas.microsoft.com/office/drawing/2014/main" id="{152B8E9D-AB16-FB11-388F-232F20B83994}"/>
              </a:ext>
            </a:extLst>
          </p:cNvPr>
          <p:cNvCxnSpPr>
            <a:cxnSpLocks/>
          </p:cNvCxnSpPr>
          <p:nvPr/>
        </p:nvCxnSpPr>
        <p:spPr>
          <a:xfrm flipH="1">
            <a:off x="1192448" y="1699205"/>
            <a:ext cx="53552" cy="0"/>
          </a:xfrm>
          <a:prstGeom prst="line">
            <a:avLst/>
          </a:prstGeom>
          <a:ln cap="sq">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2" name="Straight Connector 291">
            <a:extLst>
              <a:ext uri="{FF2B5EF4-FFF2-40B4-BE49-F238E27FC236}">
                <a16:creationId xmlns:a16="http://schemas.microsoft.com/office/drawing/2014/main" id="{EE834DFF-30E5-2AC0-6B3D-19DC803BC055}"/>
              </a:ext>
            </a:extLst>
          </p:cNvPr>
          <p:cNvCxnSpPr/>
          <p:nvPr/>
        </p:nvCxnSpPr>
        <p:spPr>
          <a:xfrm flipH="1">
            <a:off x="1192448" y="3134064"/>
            <a:ext cx="53552" cy="0"/>
          </a:xfrm>
          <a:prstGeom prst="line">
            <a:avLst/>
          </a:prstGeom>
          <a:ln cap="sq">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3" name="Straight Connector 292">
            <a:extLst>
              <a:ext uri="{FF2B5EF4-FFF2-40B4-BE49-F238E27FC236}">
                <a16:creationId xmlns:a16="http://schemas.microsoft.com/office/drawing/2014/main" id="{DF8876F1-C59C-BC81-DAFD-13107ACE3D90}"/>
              </a:ext>
            </a:extLst>
          </p:cNvPr>
          <p:cNvCxnSpPr>
            <a:cxnSpLocks/>
          </p:cNvCxnSpPr>
          <p:nvPr/>
        </p:nvCxnSpPr>
        <p:spPr>
          <a:xfrm flipH="1">
            <a:off x="1192448" y="2273149"/>
            <a:ext cx="53552" cy="0"/>
          </a:xfrm>
          <a:prstGeom prst="line">
            <a:avLst/>
          </a:prstGeom>
          <a:ln cap="sq">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4" name="Straight Connector 293">
            <a:extLst>
              <a:ext uri="{FF2B5EF4-FFF2-40B4-BE49-F238E27FC236}">
                <a16:creationId xmlns:a16="http://schemas.microsoft.com/office/drawing/2014/main" id="{9E5673DB-8F6A-EBB8-2582-487274F24B76}"/>
              </a:ext>
            </a:extLst>
          </p:cNvPr>
          <p:cNvCxnSpPr>
            <a:cxnSpLocks/>
          </p:cNvCxnSpPr>
          <p:nvPr/>
        </p:nvCxnSpPr>
        <p:spPr>
          <a:xfrm flipH="1">
            <a:off x="1192448" y="3708008"/>
            <a:ext cx="53552" cy="0"/>
          </a:xfrm>
          <a:prstGeom prst="line">
            <a:avLst/>
          </a:prstGeom>
          <a:ln cap="sq">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5" name="Straight Connector 294">
            <a:extLst>
              <a:ext uri="{FF2B5EF4-FFF2-40B4-BE49-F238E27FC236}">
                <a16:creationId xmlns:a16="http://schemas.microsoft.com/office/drawing/2014/main" id="{FED140B7-83FE-4D02-1866-27C2A4C30BB5}"/>
              </a:ext>
            </a:extLst>
          </p:cNvPr>
          <p:cNvCxnSpPr/>
          <p:nvPr/>
        </p:nvCxnSpPr>
        <p:spPr>
          <a:xfrm flipH="1">
            <a:off x="1192448" y="3994980"/>
            <a:ext cx="53552" cy="0"/>
          </a:xfrm>
          <a:prstGeom prst="line">
            <a:avLst/>
          </a:prstGeom>
          <a:ln cap="sq">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6" name="Straight Connector 295">
            <a:extLst>
              <a:ext uri="{FF2B5EF4-FFF2-40B4-BE49-F238E27FC236}">
                <a16:creationId xmlns:a16="http://schemas.microsoft.com/office/drawing/2014/main" id="{1B72E394-CE83-09A9-EA25-687EA091ED94}"/>
              </a:ext>
            </a:extLst>
          </p:cNvPr>
          <p:cNvCxnSpPr/>
          <p:nvPr/>
        </p:nvCxnSpPr>
        <p:spPr>
          <a:xfrm flipH="1">
            <a:off x="1192448" y="2847092"/>
            <a:ext cx="53552" cy="0"/>
          </a:xfrm>
          <a:prstGeom prst="line">
            <a:avLst/>
          </a:prstGeom>
          <a:ln cap="sq">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7" name="Straight Connector 296">
            <a:extLst>
              <a:ext uri="{FF2B5EF4-FFF2-40B4-BE49-F238E27FC236}">
                <a16:creationId xmlns:a16="http://schemas.microsoft.com/office/drawing/2014/main" id="{84CC0DB6-47F3-0736-E234-A217C6A87D4F}"/>
              </a:ext>
            </a:extLst>
          </p:cNvPr>
          <p:cNvCxnSpPr/>
          <p:nvPr/>
        </p:nvCxnSpPr>
        <p:spPr>
          <a:xfrm flipH="1">
            <a:off x="1192448" y="4281952"/>
            <a:ext cx="53552" cy="0"/>
          </a:xfrm>
          <a:prstGeom prst="line">
            <a:avLst/>
          </a:prstGeom>
          <a:ln cap="sq">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8" name="Straight Connector 297">
            <a:extLst>
              <a:ext uri="{FF2B5EF4-FFF2-40B4-BE49-F238E27FC236}">
                <a16:creationId xmlns:a16="http://schemas.microsoft.com/office/drawing/2014/main" id="{0491625D-35B5-3773-CC2C-76F49E4818BA}"/>
              </a:ext>
            </a:extLst>
          </p:cNvPr>
          <p:cNvCxnSpPr>
            <a:cxnSpLocks/>
          </p:cNvCxnSpPr>
          <p:nvPr/>
        </p:nvCxnSpPr>
        <p:spPr>
          <a:xfrm flipH="1">
            <a:off x="1192448" y="3421036"/>
            <a:ext cx="53552" cy="0"/>
          </a:xfrm>
          <a:prstGeom prst="line">
            <a:avLst/>
          </a:prstGeom>
          <a:ln cap="sq">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9" name="Straight Connector 298">
            <a:extLst>
              <a:ext uri="{FF2B5EF4-FFF2-40B4-BE49-F238E27FC236}">
                <a16:creationId xmlns:a16="http://schemas.microsoft.com/office/drawing/2014/main" id="{ACE0C1C2-0342-1C09-B220-3A91777DDE3C}"/>
              </a:ext>
            </a:extLst>
          </p:cNvPr>
          <p:cNvCxnSpPr>
            <a:cxnSpLocks/>
          </p:cNvCxnSpPr>
          <p:nvPr/>
        </p:nvCxnSpPr>
        <p:spPr>
          <a:xfrm flipH="1">
            <a:off x="1190597" y="4568923"/>
            <a:ext cx="53552" cy="0"/>
          </a:xfrm>
          <a:prstGeom prst="line">
            <a:avLst/>
          </a:prstGeom>
          <a:ln cap="sq">
            <a:solidFill>
              <a:schemeClr val="tx1"/>
            </a:solidFill>
          </a:ln>
        </p:spPr>
        <p:style>
          <a:lnRef idx="1">
            <a:schemeClr val="accent1"/>
          </a:lnRef>
          <a:fillRef idx="0">
            <a:schemeClr val="accent1"/>
          </a:fillRef>
          <a:effectRef idx="0">
            <a:schemeClr val="accent1"/>
          </a:effectRef>
          <a:fontRef idx="minor">
            <a:schemeClr val="tx1"/>
          </a:fontRef>
        </p:style>
      </p:cxnSp>
      <p:sp>
        <p:nvSpPr>
          <p:cNvPr id="300" name="TextBox 299">
            <a:extLst>
              <a:ext uri="{FF2B5EF4-FFF2-40B4-BE49-F238E27FC236}">
                <a16:creationId xmlns:a16="http://schemas.microsoft.com/office/drawing/2014/main" id="{0468513D-5AC6-C458-B98B-508D2B213FAC}"/>
              </a:ext>
            </a:extLst>
          </p:cNvPr>
          <p:cNvSpPr txBox="1"/>
          <p:nvPr/>
        </p:nvSpPr>
        <p:spPr>
          <a:xfrm>
            <a:off x="889189" y="1903393"/>
            <a:ext cx="261358" cy="143565"/>
          </a:xfrm>
          <a:prstGeom prst="rect">
            <a:avLst/>
          </a:prstGeom>
          <a:noFill/>
        </p:spPr>
        <p:txBody>
          <a:bodyPr wrap="square" lIns="0" tIns="0" rIns="0" bIns="0" rtlCol="0">
            <a:spAutoFit/>
          </a:bodyPr>
          <a:lstStyle/>
          <a:p>
            <a:pPr algn="r"/>
            <a:r>
              <a:rPr lang="en-GB" sz="933" dirty="0">
                <a:latin typeface="Arial Narrow" panose="020B0606020202030204" pitchFamily="34" charset="0"/>
              </a:rPr>
              <a:t>0.9</a:t>
            </a:r>
          </a:p>
        </p:txBody>
      </p:sp>
      <p:sp>
        <p:nvSpPr>
          <p:cNvPr id="301" name="TextBox 300">
            <a:extLst>
              <a:ext uri="{FF2B5EF4-FFF2-40B4-BE49-F238E27FC236}">
                <a16:creationId xmlns:a16="http://schemas.microsoft.com/office/drawing/2014/main" id="{1EC8EB71-1946-5C08-258A-E509A7401652}"/>
              </a:ext>
            </a:extLst>
          </p:cNvPr>
          <p:cNvSpPr txBox="1"/>
          <p:nvPr/>
        </p:nvSpPr>
        <p:spPr>
          <a:xfrm>
            <a:off x="889189" y="2189655"/>
            <a:ext cx="261358" cy="143565"/>
          </a:xfrm>
          <a:prstGeom prst="rect">
            <a:avLst/>
          </a:prstGeom>
          <a:noFill/>
        </p:spPr>
        <p:txBody>
          <a:bodyPr wrap="square" lIns="0" tIns="0" rIns="0" bIns="0" rtlCol="0">
            <a:spAutoFit/>
          </a:bodyPr>
          <a:lstStyle/>
          <a:p>
            <a:pPr algn="r"/>
            <a:r>
              <a:rPr lang="en-GB" sz="933" dirty="0">
                <a:latin typeface="Arial Narrow" panose="020B0606020202030204" pitchFamily="34" charset="0"/>
              </a:rPr>
              <a:t>0.8</a:t>
            </a:r>
          </a:p>
        </p:txBody>
      </p:sp>
      <p:sp>
        <p:nvSpPr>
          <p:cNvPr id="302" name="TextBox 301">
            <a:extLst>
              <a:ext uri="{FF2B5EF4-FFF2-40B4-BE49-F238E27FC236}">
                <a16:creationId xmlns:a16="http://schemas.microsoft.com/office/drawing/2014/main" id="{BE1339D3-A718-F38F-7032-7BB7C02726C9}"/>
              </a:ext>
            </a:extLst>
          </p:cNvPr>
          <p:cNvSpPr txBox="1"/>
          <p:nvPr/>
        </p:nvSpPr>
        <p:spPr>
          <a:xfrm>
            <a:off x="889189" y="2475918"/>
            <a:ext cx="261358" cy="143565"/>
          </a:xfrm>
          <a:prstGeom prst="rect">
            <a:avLst/>
          </a:prstGeom>
          <a:noFill/>
        </p:spPr>
        <p:txBody>
          <a:bodyPr wrap="square" lIns="0" tIns="0" rIns="0" bIns="0" rtlCol="0">
            <a:spAutoFit/>
          </a:bodyPr>
          <a:lstStyle/>
          <a:p>
            <a:pPr algn="r"/>
            <a:r>
              <a:rPr lang="en-GB" sz="933" dirty="0">
                <a:latin typeface="Arial Narrow" panose="020B0606020202030204" pitchFamily="34" charset="0"/>
              </a:rPr>
              <a:t>0.7</a:t>
            </a:r>
          </a:p>
        </p:txBody>
      </p:sp>
      <p:sp>
        <p:nvSpPr>
          <p:cNvPr id="303" name="TextBox 302">
            <a:extLst>
              <a:ext uri="{FF2B5EF4-FFF2-40B4-BE49-F238E27FC236}">
                <a16:creationId xmlns:a16="http://schemas.microsoft.com/office/drawing/2014/main" id="{6C3E19EC-F348-67CF-E86F-7EC19C47ED23}"/>
              </a:ext>
            </a:extLst>
          </p:cNvPr>
          <p:cNvSpPr txBox="1"/>
          <p:nvPr/>
        </p:nvSpPr>
        <p:spPr>
          <a:xfrm>
            <a:off x="889189" y="2762180"/>
            <a:ext cx="261358" cy="143565"/>
          </a:xfrm>
          <a:prstGeom prst="rect">
            <a:avLst/>
          </a:prstGeom>
          <a:noFill/>
        </p:spPr>
        <p:txBody>
          <a:bodyPr wrap="square" lIns="0" tIns="0" rIns="0" bIns="0" rtlCol="0">
            <a:spAutoFit/>
          </a:bodyPr>
          <a:lstStyle/>
          <a:p>
            <a:pPr algn="r"/>
            <a:r>
              <a:rPr lang="en-GB" sz="933" dirty="0">
                <a:latin typeface="Arial Narrow" panose="020B0606020202030204" pitchFamily="34" charset="0"/>
              </a:rPr>
              <a:t>0.6</a:t>
            </a:r>
          </a:p>
        </p:txBody>
      </p:sp>
      <p:sp>
        <p:nvSpPr>
          <p:cNvPr id="304" name="TextBox 303">
            <a:extLst>
              <a:ext uri="{FF2B5EF4-FFF2-40B4-BE49-F238E27FC236}">
                <a16:creationId xmlns:a16="http://schemas.microsoft.com/office/drawing/2014/main" id="{51D54CB7-E965-23A0-11C8-B7D1A93748F0}"/>
              </a:ext>
            </a:extLst>
          </p:cNvPr>
          <p:cNvSpPr txBox="1"/>
          <p:nvPr/>
        </p:nvSpPr>
        <p:spPr>
          <a:xfrm>
            <a:off x="889189" y="3048443"/>
            <a:ext cx="261358" cy="143565"/>
          </a:xfrm>
          <a:prstGeom prst="rect">
            <a:avLst/>
          </a:prstGeom>
          <a:noFill/>
        </p:spPr>
        <p:txBody>
          <a:bodyPr wrap="square" lIns="0" tIns="0" rIns="0" bIns="0" rtlCol="0">
            <a:spAutoFit/>
          </a:bodyPr>
          <a:lstStyle/>
          <a:p>
            <a:pPr algn="r"/>
            <a:r>
              <a:rPr lang="en-GB" sz="933" dirty="0">
                <a:latin typeface="Arial Narrow" panose="020B0606020202030204" pitchFamily="34" charset="0"/>
              </a:rPr>
              <a:t>0.5</a:t>
            </a:r>
          </a:p>
        </p:txBody>
      </p:sp>
      <p:sp>
        <p:nvSpPr>
          <p:cNvPr id="305" name="TextBox 304">
            <a:extLst>
              <a:ext uri="{FF2B5EF4-FFF2-40B4-BE49-F238E27FC236}">
                <a16:creationId xmlns:a16="http://schemas.microsoft.com/office/drawing/2014/main" id="{A8F3ED9F-04DE-B8D8-2594-A4E2265EB726}"/>
              </a:ext>
            </a:extLst>
          </p:cNvPr>
          <p:cNvSpPr txBox="1"/>
          <p:nvPr/>
        </p:nvSpPr>
        <p:spPr>
          <a:xfrm>
            <a:off x="889189" y="3334706"/>
            <a:ext cx="261358" cy="143565"/>
          </a:xfrm>
          <a:prstGeom prst="rect">
            <a:avLst/>
          </a:prstGeom>
          <a:noFill/>
        </p:spPr>
        <p:txBody>
          <a:bodyPr wrap="square" lIns="0" tIns="0" rIns="0" bIns="0" rtlCol="0">
            <a:spAutoFit/>
          </a:bodyPr>
          <a:lstStyle/>
          <a:p>
            <a:pPr algn="r"/>
            <a:r>
              <a:rPr lang="en-GB" sz="933" dirty="0">
                <a:latin typeface="Arial Narrow" panose="020B0606020202030204" pitchFamily="34" charset="0"/>
              </a:rPr>
              <a:t>0.4</a:t>
            </a:r>
          </a:p>
        </p:txBody>
      </p:sp>
      <p:sp>
        <p:nvSpPr>
          <p:cNvPr id="306" name="TextBox 305">
            <a:extLst>
              <a:ext uri="{FF2B5EF4-FFF2-40B4-BE49-F238E27FC236}">
                <a16:creationId xmlns:a16="http://schemas.microsoft.com/office/drawing/2014/main" id="{730B73F0-2250-3251-99B4-203BE314FF5C}"/>
              </a:ext>
            </a:extLst>
          </p:cNvPr>
          <p:cNvSpPr txBox="1"/>
          <p:nvPr/>
        </p:nvSpPr>
        <p:spPr>
          <a:xfrm>
            <a:off x="889189" y="3620968"/>
            <a:ext cx="261358" cy="143565"/>
          </a:xfrm>
          <a:prstGeom prst="rect">
            <a:avLst/>
          </a:prstGeom>
          <a:noFill/>
        </p:spPr>
        <p:txBody>
          <a:bodyPr wrap="square" lIns="0" tIns="0" rIns="0" bIns="0" rtlCol="0">
            <a:spAutoFit/>
          </a:bodyPr>
          <a:lstStyle/>
          <a:p>
            <a:pPr algn="r"/>
            <a:r>
              <a:rPr lang="en-GB" sz="933" dirty="0">
                <a:latin typeface="Arial Narrow" panose="020B0606020202030204" pitchFamily="34" charset="0"/>
              </a:rPr>
              <a:t>0.3</a:t>
            </a:r>
          </a:p>
        </p:txBody>
      </p:sp>
      <p:sp>
        <p:nvSpPr>
          <p:cNvPr id="307" name="TextBox 306">
            <a:extLst>
              <a:ext uri="{FF2B5EF4-FFF2-40B4-BE49-F238E27FC236}">
                <a16:creationId xmlns:a16="http://schemas.microsoft.com/office/drawing/2014/main" id="{D5E4A4E5-7142-EB70-249F-31278C312A7F}"/>
              </a:ext>
            </a:extLst>
          </p:cNvPr>
          <p:cNvSpPr txBox="1"/>
          <p:nvPr/>
        </p:nvSpPr>
        <p:spPr>
          <a:xfrm>
            <a:off x="889189" y="3907231"/>
            <a:ext cx="261358" cy="143565"/>
          </a:xfrm>
          <a:prstGeom prst="rect">
            <a:avLst/>
          </a:prstGeom>
          <a:noFill/>
        </p:spPr>
        <p:txBody>
          <a:bodyPr wrap="square" lIns="0" tIns="0" rIns="0" bIns="0" rtlCol="0">
            <a:spAutoFit/>
          </a:bodyPr>
          <a:lstStyle/>
          <a:p>
            <a:pPr algn="r"/>
            <a:r>
              <a:rPr lang="en-GB" sz="933" dirty="0">
                <a:latin typeface="Arial Narrow" panose="020B0606020202030204" pitchFamily="34" charset="0"/>
              </a:rPr>
              <a:t>0.2</a:t>
            </a:r>
          </a:p>
        </p:txBody>
      </p:sp>
      <p:sp>
        <p:nvSpPr>
          <p:cNvPr id="308" name="TextBox 307">
            <a:extLst>
              <a:ext uri="{FF2B5EF4-FFF2-40B4-BE49-F238E27FC236}">
                <a16:creationId xmlns:a16="http://schemas.microsoft.com/office/drawing/2014/main" id="{F28B45A5-5C08-D938-7162-5D6FACC5FDC6}"/>
              </a:ext>
            </a:extLst>
          </p:cNvPr>
          <p:cNvSpPr txBox="1"/>
          <p:nvPr/>
        </p:nvSpPr>
        <p:spPr>
          <a:xfrm>
            <a:off x="889189" y="4193493"/>
            <a:ext cx="261358" cy="143565"/>
          </a:xfrm>
          <a:prstGeom prst="rect">
            <a:avLst/>
          </a:prstGeom>
          <a:noFill/>
        </p:spPr>
        <p:txBody>
          <a:bodyPr wrap="square" lIns="0" tIns="0" rIns="0" bIns="0" rtlCol="0">
            <a:spAutoFit/>
          </a:bodyPr>
          <a:lstStyle/>
          <a:p>
            <a:pPr algn="r"/>
            <a:r>
              <a:rPr lang="en-GB" sz="933" dirty="0">
                <a:latin typeface="Arial Narrow" panose="020B0606020202030204" pitchFamily="34" charset="0"/>
              </a:rPr>
              <a:t>0.1</a:t>
            </a:r>
          </a:p>
        </p:txBody>
      </p:sp>
      <p:cxnSp>
        <p:nvCxnSpPr>
          <p:cNvPr id="309" name="Straight Connector 308">
            <a:extLst>
              <a:ext uri="{FF2B5EF4-FFF2-40B4-BE49-F238E27FC236}">
                <a16:creationId xmlns:a16="http://schemas.microsoft.com/office/drawing/2014/main" id="{E2DADCFF-245F-44F8-4331-375D803CE366}"/>
              </a:ext>
            </a:extLst>
          </p:cNvPr>
          <p:cNvCxnSpPr>
            <a:cxnSpLocks/>
          </p:cNvCxnSpPr>
          <p:nvPr/>
        </p:nvCxnSpPr>
        <p:spPr>
          <a:xfrm rot="5400000" flipH="1">
            <a:off x="1224117" y="4595699"/>
            <a:ext cx="53552" cy="0"/>
          </a:xfrm>
          <a:prstGeom prst="line">
            <a:avLst/>
          </a:prstGeom>
          <a:ln cap="sq">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0" name="Straight Connector 309">
            <a:extLst>
              <a:ext uri="{FF2B5EF4-FFF2-40B4-BE49-F238E27FC236}">
                <a16:creationId xmlns:a16="http://schemas.microsoft.com/office/drawing/2014/main" id="{FF5650D0-AAD6-C1A8-25FB-2518A22BB121}"/>
              </a:ext>
            </a:extLst>
          </p:cNvPr>
          <p:cNvCxnSpPr>
            <a:cxnSpLocks/>
          </p:cNvCxnSpPr>
          <p:nvPr/>
        </p:nvCxnSpPr>
        <p:spPr>
          <a:xfrm rot="5400000" flipH="1">
            <a:off x="2771064" y="4595699"/>
            <a:ext cx="53552" cy="0"/>
          </a:xfrm>
          <a:prstGeom prst="line">
            <a:avLst/>
          </a:prstGeom>
          <a:ln cap="sq">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1" name="Straight Connector 310">
            <a:extLst>
              <a:ext uri="{FF2B5EF4-FFF2-40B4-BE49-F238E27FC236}">
                <a16:creationId xmlns:a16="http://schemas.microsoft.com/office/drawing/2014/main" id="{A591AA8C-16BE-0104-1397-A4BCD84C3DE5}"/>
              </a:ext>
            </a:extLst>
          </p:cNvPr>
          <p:cNvCxnSpPr>
            <a:cxnSpLocks/>
          </p:cNvCxnSpPr>
          <p:nvPr/>
        </p:nvCxnSpPr>
        <p:spPr>
          <a:xfrm rot="5400000" flipH="1">
            <a:off x="4318011" y="4595699"/>
            <a:ext cx="53552" cy="0"/>
          </a:xfrm>
          <a:prstGeom prst="line">
            <a:avLst/>
          </a:prstGeom>
          <a:ln cap="sq">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2" name="Straight Connector 311">
            <a:extLst>
              <a:ext uri="{FF2B5EF4-FFF2-40B4-BE49-F238E27FC236}">
                <a16:creationId xmlns:a16="http://schemas.microsoft.com/office/drawing/2014/main" id="{11F01326-CDB3-72CC-554E-648C697ECDC0}"/>
              </a:ext>
            </a:extLst>
          </p:cNvPr>
          <p:cNvCxnSpPr>
            <a:cxnSpLocks/>
          </p:cNvCxnSpPr>
          <p:nvPr/>
        </p:nvCxnSpPr>
        <p:spPr>
          <a:xfrm rot="5400000" flipH="1">
            <a:off x="5864940" y="4595699"/>
            <a:ext cx="53552" cy="0"/>
          </a:xfrm>
          <a:prstGeom prst="line">
            <a:avLst/>
          </a:prstGeom>
          <a:ln cap="sq">
            <a:solidFill>
              <a:schemeClr val="tx1"/>
            </a:solidFill>
          </a:ln>
        </p:spPr>
        <p:style>
          <a:lnRef idx="1">
            <a:schemeClr val="accent1"/>
          </a:lnRef>
          <a:fillRef idx="0">
            <a:schemeClr val="accent1"/>
          </a:fillRef>
          <a:effectRef idx="0">
            <a:schemeClr val="accent1"/>
          </a:effectRef>
          <a:fontRef idx="minor">
            <a:schemeClr val="tx1"/>
          </a:fontRef>
        </p:style>
      </p:cxnSp>
      <p:sp>
        <p:nvSpPr>
          <p:cNvPr id="313" name="TextBox 312">
            <a:extLst>
              <a:ext uri="{FF2B5EF4-FFF2-40B4-BE49-F238E27FC236}">
                <a16:creationId xmlns:a16="http://schemas.microsoft.com/office/drawing/2014/main" id="{D51A92CE-CF56-C744-8832-686709CC5795}"/>
              </a:ext>
            </a:extLst>
          </p:cNvPr>
          <p:cNvSpPr txBox="1"/>
          <p:nvPr/>
        </p:nvSpPr>
        <p:spPr>
          <a:xfrm>
            <a:off x="2361016" y="4826332"/>
            <a:ext cx="2420577" cy="184666"/>
          </a:xfrm>
          <a:prstGeom prst="rect">
            <a:avLst/>
          </a:prstGeom>
          <a:noFill/>
        </p:spPr>
        <p:txBody>
          <a:bodyPr wrap="square" lIns="0" tIns="0" rIns="0" bIns="0" rtlCol="0">
            <a:spAutoFit/>
          </a:bodyPr>
          <a:lstStyle/>
          <a:p>
            <a:pPr algn="ctr"/>
            <a:r>
              <a:rPr lang="en-GB" sz="1200" b="1" dirty="0">
                <a:latin typeface="Arial Narrow" panose="020B0606020202030204" pitchFamily="34" charset="0"/>
              </a:rPr>
              <a:t>Time from randomisation (months)</a:t>
            </a:r>
          </a:p>
        </p:txBody>
      </p:sp>
      <p:sp>
        <p:nvSpPr>
          <p:cNvPr id="314" name="TextBox 313">
            <a:extLst>
              <a:ext uri="{FF2B5EF4-FFF2-40B4-BE49-F238E27FC236}">
                <a16:creationId xmlns:a16="http://schemas.microsoft.com/office/drawing/2014/main" id="{1657BBA5-2219-301C-B024-9BBA19960FFA}"/>
              </a:ext>
            </a:extLst>
          </p:cNvPr>
          <p:cNvSpPr txBox="1"/>
          <p:nvPr/>
        </p:nvSpPr>
        <p:spPr>
          <a:xfrm>
            <a:off x="1087805" y="4663342"/>
            <a:ext cx="321443" cy="143565"/>
          </a:xfrm>
          <a:prstGeom prst="rect">
            <a:avLst/>
          </a:prstGeom>
          <a:noFill/>
        </p:spPr>
        <p:txBody>
          <a:bodyPr wrap="square" lIns="0" tIns="0" rIns="0" bIns="0" rtlCol="0">
            <a:spAutoFit/>
          </a:bodyPr>
          <a:lstStyle/>
          <a:p>
            <a:pPr algn="ctr"/>
            <a:r>
              <a:rPr lang="en-GB" sz="933" dirty="0">
                <a:latin typeface="Arial Narrow" panose="020B0606020202030204" pitchFamily="34" charset="0"/>
              </a:rPr>
              <a:t>0</a:t>
            </a:r>
          </a:p>
        </p:txBody>
      </p:sp>
      <p:sp>
        <p:nvSpPr>
          <p:cNvPr id="315" name="TextBox 314">
            <a:extLst>
              <a:ext uri="{FF2B5EF4-FFF2-40B4-BE49-F238E27FC236}">
                <a16:creationId xmlns:a16="http://schemas.microsoft.com/office/drawing/2014/main" id="{869330DD-385A-BDB3-127D-AF68E91788BE}"/>
              </a:ext>
            </a:extLst>
          </p:cNvPr>
          <p:cNvSpPr txBox="1"/>
          <p:nvPr/>
        </p:nvSpPr>
        <p:spPr>
          <a:xfrm>
            <a:off x="1091101" y="5089186"/>
            <a:ext cx="321521" cy="246221"/>
          </a:xfrm>
          <a:prstGeom prst="rect">
            <a:avLst/>
          </a:prstGeom>
          <a:noFill/>
        </p:spPr>
        <p:txBody>
          <a:bodyPr wrap="square" lIns="0" tIns="0" rIns="0" bIns="0" rtlCol="0">
            <a:spAutoFit/>
          </a:bodyPr>
          <a:lstStyle/>
          <a:p>
            <a:pPr algn="ctr"/>
            <a:r>
              <a:rPr lang="en-GB" sz="800" spc="-67" dirty="0">
                <a:latin typeface="Arial Narrow" panose="020B0606020202030204" pitchFamily="34" charset="0"/>
              </a:rPr>
              <a:t>111</a:t>
            </a:r>
          </a:p>
          <a:p>
            <a:pPr algn="ctr"/>
            <a:r>
              <a:rPr lang="en-GB" sz="800" spc="-67" dirty="0">
                <a:latin typeface="Arial Narrow" panose="020B0606020202030204" pitchFamily="34" charset="0"/>
              </a:rPr>
              <a:t>115</a:t>
            </a:r>
          </a:p>
        </p:txBody>
      </p:sp>
      <p:cxnSp>
        <p:nvCxnSpPr>
          <p:cNvPr id="316" name="Straight Connector 315">
            <a:extLst>
              <a:ext uri="{FF2B5EF4-FFF2-40B4-BE49-F238E27FC236}">
                <a16:creationId xmlns:a16="http://schemas.microsoft.com/office/drawing/2014/main" id="{ED637B19-B09F-53D0-08C5-43D67C9065F5}"/>
              </a:ext>
            </a:extLst>
          </p:cNvPr>
          <p:cNvCxnSpPr>
            <a:cxnSpLocks/>
          </p:cNvCxnSpPr>
          <p:nvPr/>
        </p:nvCxnSpPr>
        <p:spPr>
          <a:xfrm rot="5400000" flipH="1">
            <a:off x="2461675" y="4595699"/>
            <a:ext cx="53552" cy="0"/>
          </a:xfrm>
          <a:prstGeom prst="line">
            <a:avLst/>
          </a:prstGeom>
          <a:ln cap="sq">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7" name="Straight Connector 316">
            <a:extLst>
              <a:ext uri="{FF2B5EF4-FFF2-40B4-BE49-F238E27FC236}">
                <a16:creationId xmlns:a16="http://schemas.microsoft.com/office/drawing/2014/main" id="{38C36AAE-C46D-8A2B-302D-131CE9666E33}"/>
              </a:ext>
            </a:extLst>
          </p:cNvPr>
          <p:cNvCxnSpPr>
            <a:cxnSpLocks/>
          </p:cNvCxnSpPr>
          <p:nvPr/>
        </p:nvCxnSpPr>
        <p:spPr>
          <a:xfrm rot="5400000" flipH="1">
            <a:off x="4008621" y="4595699"/>
            <a:ext cx="53552" cy="0"/>
          </a:xfrm>
          <a:prstGeom prst="line">
            <a:avLst/>
          </a:prstGeom>
          <a:ln cap="sq">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8" name="Straight Connector 317">
            <a:extLst>
              <a:ext uri="{FF2B5EF4-FFF2-40B4-BE49-F238E27FC236}">
                <a16:creationId xmlns:a16="http://schemas.microsoft.com/office/drawing/2014/main" id="{917813B5-0815-A08D-C070-971388840052}"/>
              </a:ext>
            </a:extLst>
          </p:cNvPr>
          <p:cNvCxnSpPr>
            <a:cxnSpLocks/>
          </p:cNvCxnSpPr>
          <p:nvPr/>
        </p:nvCxnSpPr>
        <p:spPr>
          <a:xfrm rot="5400000" flipH="1">
            <a:off x="5555568" y="4595699"/>
            <a:ext cx="53552" cy="0"/>
          </a:xfrm>
          <a:prstGeom prst="line">
            <a:avLst/>
          </a:prstGeom>
          <a:ln cap="sq">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9" name="Straight Connector 318">
            <a:extLst>
              <a:ext uri="{FF2B5EF4-FFF2-40B4-BE49-F238E27FC236}">
                <a16:creationId xmlns:a16="http://schemas.microsoft.com/office/drawing/2014/main" id="{FAB96FE1-658F-11ED-08FA-D81D2B1270FC}"/>
              </a:ext>
            </a:extLst>
          </p:cNvPr>
          <p:cNvCxnSpPr>
            <a:cxnSpLocks/>
          </p:cNvCxnSpPr>
          <p:nvPr/>
        </p:nvCxnSpPr>
        <p:spPr>
          <a:xfrm rot="5400000" flipH="1">
            <a:off x="2152285" y="4595699"/>
            <a:ext cx="53552" cy="0"/>
          </a:xfrm>
          <a:prstGeom prst="line">
            <a:avLst/>
          </a:prstGeom>
          <a:ln cap="sq">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0" name="Straight Connector 319">
            <a:extLst>
              <a:ext uri="{FF2B5EF4-FFF2-40B4-BE49-F238E27FC236}">
                <a16:creationId xmlns:a16="http://schemas.microsoft.com/office/drawing/2014/main" id="{EA667DE6-8AF6-C3F4-78B8-9533332E8684}"/>
              </a:ext>
            </a:extLst>
          </p:cNvPr>
          <p:cNvCxnSpPr>
            <a:cxnSpLocks/>
          </p:cNvCxnSpPr>
          <p:nvPr/>
        </p:nvCxnSpPr>
        <p:spPr>
          <a:xfrm rot="5400000" flipH="1">
            <a:off x="3699232" y="4595699"/>
            <a:ext cx="53552" cy="0"/>
          </a:xfrm>
          <a:prstGeom prst="line">
            <a:avLst/>
          </a:prstGeom>
          <a:ln cap="sq">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1" name="Straight Connector 320">
            <a:extLst>
              <a:ext uri="{FF2B5EF4-FFF2-40B4-BE49-F238E27FC236}">
                <a16:creationId xmlns:a16="http://schemas.microsoft.com/office/drawing/2014/main" id="{121B0B15-EDE4-66AE-77A3-52FEA7477736}"/>
              </a:ext>
            </a:extLst>
          </p:cNvPr>
          <p:cNvCxnSpPr>
            <a:cxnSpLocks/>
          </p:cNvCxnSpPr>
          <p:nvPr/>
        </p:nvCxnSpPr>
        <p:spPr>
          <a:xfrm rot="5400000" flipH="1">
            <a:off x="5246179" y="4595699"/>
            <a:ext cx="53552" cy="0"/>
          </a:xfrm>
          <a:prstGeom prst="line">
            <a:avLst/>
          </a:prstGeom>
          <a:ln cap="sq">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2" name="Straight Connector 321">
            <a:extLst>
              <a:ext uri="{FF2B5EF4-FFF2-40B4-BE49-F238E27FC236}">
                <a16:creationId xmlns:a16="http://schemas.microsoft.com/office/drawing/2014/main" id="{2F2BBC73-E128-250A-630F-36DD2C0CCD18}"/>
              </a:ext>
            </a:extLst>
          </p:cNvPr>
          <p:cNvCxnSpPr>
            <a:cxnSpLocks/>
          </p:cNvCxnSpPr>
          <p:nvPr/>
        </p:nvCxnSpPr>
        <p:spPr>
          <a:xfrm rot="5400000" flipH="1">
            <a:off x="1842896" y="4595699"/>
            <a:ext cx="53552" cy="0"/>
          </a:xfrm>
          <a:prstGeom prst="line">
            <a:avLst/>
          </a:prstGeom>
          <a:ln cap="sq">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3" name="Straight Connector 322">
            <a:extLst>
              <a:ext uri="{FF2B5EF4-FFF2-40B4-BE49-F238E27FC236}">
                <a16:creationId xmlns:a16="http://schemas.microsoft.com/office/drawing/2014/main" id="{CF9D3AE9-FF55-66C1-3714-FC4DB6CC35E7}"/>
              </a:ext>
            </a:extLst>
          </p:cNvPr>
          <p:cNvCxnSpPr>
            <a:cxnSpLocks/>
          </p:cNvCxnSpPr>
          <p:nvPr/>
        </p:nvCxnSpPr>
        <p:spPr>
          <a:xfrm rot="5400000" flipH="1">
            <a:off x="3389843" y="4595699"/>
            <a:ext cx="53552" cy="0"/>
          </a:xfrm>
          <a:prstGeom prst="line">
            <a:avLst/>
          </a:prstGeom>
          <a:ln cap="sq">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4" name="Straight Connector 323">
            <a:extLst>
              <a:ext uri="{FF2B5EF4-FFF2-40B4-BE49-F238E27FC236}">
                <a16:creationId xmlns:a16="http://schemas.microsoft.com/office/drawing/2014/main" id="{F42E1267-B7D1-3D3F-A329-B37259C5155B}"/>
              </a:ext>
            </a:extLst>
          </p:cNvPr>
          <p:cNvCxnSpPr>
            <a:cxnSpLocks/>
          </p:cNvCxnSpPr>
          <p:nvPr/>
        </p:nvCxnSpPr>
        <p:spPr>
          <a:xfrm rot="5400000" flipH="1">
            <a:off x="4936789" y="4595699"/>
            <a:ext cx="53552" cy="0"/>
          </a:xfrm>
          <a:prstGeom prst="line">
            <a:avLst/>
          </a:prstGeom>
          <a:ln cap="sq">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5" name="Straight Connector 324">
            <a:extLst>
              <a:ext uri="{FF2B5EF4-FFF2-40B4-BE49-F238E27FC236}">
                <a16:creationId xmlns:a16="http://schemas.microsoft.com/office/drawing/2014/main" id="{9D2575B6-A36D-CEDB-2158-59BE89F4EB7D}"/>
              </a:ext>
            </a:extLst>
          </p:cNvPr>
          <p:cNvCxnSpPr>
            <a:cxnSpLocks/>
          </p:cNvCxnSpPr>
          <p:nvPr/>
        </p:nvCxnSpPr>
        <p:spPr>
          <a:xfrm rot="5400000" flipH="1">
            <a:off x="1533507" y="4595699"/>
            <a:ext cx="53552" cy="0"/>
          </a:xfrm>
          <a:prstGeom prst="line">
            <a:avLst/>
          </a:prstGeom>
          <a:ln cap="sq">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6" name="Straight Connector 325">
            <a:extLst>
              <a:ext uri="{FF2B5EF4-FFF2-40B4-BE49-F238E27FC236}">
                <a16:creationId xmlns:a16="http://schemas.microsoft.com/office/drawing/2014/main" id="{CFAC408E-699E-83E7-57EF-1597EA763D79}"/>
              </a:ext>
            </a:extLst>
          </p:cNvPr>
          <p:cNvCxnSpPr>
            <a:cxnSpLocks/>
          </p:cNvCxnSpPr>
          <p:nvPr/>
        </p:nvCxnSpPr>
        <p:spPr>
          <a:xfrm rot="5400000" flipH="1">
            <a:off x="3080453" y="4595699"/>
            <a:ext cx="53552" cy="0"/>
          </a:xfrm>
          <a:prstGeom prst="line">
            <a:avLst/>
          </a:prstGeom>
          <a:ln cap="sq">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7" name="Straight Connector 326">
            <a:extLst>
              <a:ext uri="{FF2B5EF4-FFF2-40B4-BE49-F238E27FC236}">
                <a16:creationId xmlns:a16="http://schemas.microsoft.com/office/drawing/2014/main" id="{08240F43-0AB6-FFF9-D37C-6DF8181B1437}"/>
              </a:ext>
            </a:extLst>
          </p:cNvPr>
          <p:cNvCxnSpPr>
            <a:cxnSpLocks/>
          </p:cNvCxnSpPr>
          <p:nvPr/>
        </p:nvCxnSpPr>
        <p:spPr>
          <a:xfrm rot="5400000" flipH="1">
            <a:off x="4627400" y="4595699"/>
            <a:ext cx="53552" cy="0"/>
          </a:xfrm>
          <a:prstGeom prst="line">
            <a:avLst/>
          </a:prstGeom>
          <a:ln cap="sq">
            <a:solidFill>
              <a:schemeClr val="tx1"/>
            </a:solidFill>
          </a:ln>
        </p:spPr>
        <p:style>
          <a:lnRef idx="1">
            <a:schemeClr val="accent1"/>
          </a:lnRef>
          <a:fillRef idx="0">
            <a:schemeClr val="accent1"/>
          </a:fillRef>
          <a:effectRef idx="0">
            <a:schemeClr val="accent1"/>
          </a:effectRef>
          <a:fontRef idx="minor">
            <a:schemeClr val="tx1"/>
          </a:fontRef>
        </p:style>
      </p:cxnSp>
      <p:sp>
        <p:nvSpPr>
          <p:cNvPr id="328" name="TextBox 327">
            <a:extLst>
              <a:ext uri="{FF2B5EF4-FFF2-40B4-BE49-F238E27FC236}">
                <a16:creationId xmlns:a16="http://schemas.microsoft.com/office/drawing/2014/main" id="{A6EB7F20-906E-77BE-10B7-84AC7E698BA4}"/>
              </a:ext>
            </a:extLst>
          </p:cNvPr>
          <p:cNvSpPr txBox="1"/>
          <p:nvPr/>
        </p:nvSpPr>
        <p:spPr>
          <a:xfrm>
            <a:off x="1399561" y="4663342"/>
            <a:ext cx="321443" cy="143565"/>
          </a:xfrm>
          <a:prstGeom prst="rect">
            <a:avLst/>
          </a:prstGeom>
          <a:noFill/>
        </p:spPr>
        <p:txBody>
          <a:bodyPr wrap="square" lIns="0" tIns="0" rIns="0" bIns="0" rtlCol="0">
            <a:spAutoFit/>
          </a:bodyPr>
          <a:lstStyle/>
          <a:p>
            <a:pPr algn="ctr"/>
            <a:r>
              <a:rPr lang="en-GB" sz="933" dirty="0">
                <a:latin typeface="Arial Narrow" panose="020B0606020202030204" pitchFamily="34" charset="0"/>
              </a:rPr>
              <a:t>2</a:t>
            </a:r>
          </a:p>
        </p:txBody>
      </p:sp>
      <p:sp>
        <p:nvSpPr>
          <p:cNvPr id="329" name="TextBox 328">
            <a:extLst>
              <a:ext uri="{FF2B5EF4-FFF2-40B4-BE49-F238E27FC236}">
                <a16:creationId xmlns:a16="http://schemas.microsoft.com/office/drawing/2014/main" id="{BE88ACDB-128E-EA1D-7D2B-C28B287653FC}"/>
              </a:ext>
            </a:extLst>
          </p:cNvPr>
          <p:cNvSpPr txBox="1"/>
          <p:nvPr/>
        </p:nvSpPr>
        <p:spPr>
          <a:xfrm>
            <a:off x="1396268" y="5089186"/>
            <a:ext cx="321521" cy="246221"/>
          </a:xfrm>
          <a:prstGeom prst="rect">
            <a:avLst/>
          </a:prstGeom>
          <a:noFill/>
        </p:spPr>
        <p:txBody>
          <a:bodyPr wrap="square" lIns="0" tIns="0" rIns="0" bIns="0" rtlCol="0">
            <a:spAutoFit/>
          </a:bodyPr>
          <a:lstStyle/>
          <a:p>
            <a:pPr algn="ctr"/>
            <a:r>
              <a:rPr lang="en-GB" sz="800" spc="-67" dirty="0">
                <a:latin typeface="Arial Narrow" panose="020B0606020202030204" pitchFamily="34" charset="0"/>
              </a:rPr>
              <a:t>103</a:t>
            </a:r>
          </a:p>
          <a:p>
            <a:pPr algn="ctr"/>
            <a:r>
              <a:rPr lang="en-GB" sz="800" spc="-67" dirty="0">
                <a:latin typeface="Arial Narrow" panose="020B0606020202030204" pitchFamily="34" charset="0"/>
              </a:rPr>
              <a:t>103</a:t>
            </a:r>
          </a:p>
        </p:txBody>
      </p:sp>
      <p:sp>
        <p:nvSpPr>
          <p:cNvPr id="330" name="TextBox 329">
            <a:extLst>
              <a:ext uri="{FF2B5EF4-FFF2-40B4-BE49-F238E27FC236}">
                <a16:creationId xmlns:a16="http://schemas.microsoft.com/office/drawing/2014/main" id="{F1E50D00-1278-8BB4-E84A-3B8C67F6473B}"/>
              </a:ext>
            </a:extLst>
          </p:cNvPr>
          <p:cNvSpPr txBox="1"/>
          <p:nvPr/>
        </p:nvSpPr>
        <p:spPr>
          <a:xfrm>
            <a:off x="1712312" y="4663342"/>
            <a:ext cx="321443" cy="143565"/>
          </a:xfrm>
          <a:prstGeom prst="rect">
            <a:avLst/>
          </a:prstGeom>
          <a:noFill/>
        </p:spPr>
        <p:txBody>
          <a:bodyPr wrap="square" lIns="0" tIns="0" rIns="0" bIns="0" rtlCol="0">
            <a:spAutoFit/>
          </a:bodyPr>
          <a:lstStyle/>
          <a:p>
            <a:pPr algn="ctr"/>
            <a:r>
              <a:rPr lang="en-GB" sz="933" dirty="0">
                <a:latin typeface="Arial Narrow" panose="020B0606020202030204" pitchFamily="34" charset="0"/>
              </a:rPr>
              <a:t>4</a:t>
            </a:r>
          </a:p>
        </p:txBody>
      </p:sp>
      <p:sp>
        <p:nvSpPr>
          <p:cNvPr id="331" name="TextBox 330">
            <a:extLst>
              <a:ext uri="{FF2B5EF4-FFF2-40B4-BE49-F238E27FC236}">
                <a16:creationId xmlns:a16="http://schemas.microsoft.com/office/drawing/2014/main" id="{9512B73D-712D-8EE8-228D-1C9F6D8ABC5C}"/>
              </a:ext>
            </a:extLst>
          </p:cNvPr>
          <p:cNvSpPr txBox="1"/>
          <p:nvPr/>
        </p:nvSpPr>
        <p:spPr>
          <a:xfrm>
            <a:off x="1709018" y="5089186"/>
            <a:ext cx="321521" cy="246221"/>
          </a:xfrm>
          <a:prstGeom prst="rect">
            <a:avLst/>
          </a:prstGeom>
          <a:noFill/>
        </p:spPr>
        <p:txBody>
          <a:bodyPr wrap="square" lIns="0" tIns="0" rIns="0" bIns="0" rtlCol="0">
            <a:spAutoFit/>
          </a:bodyPr>
          <a:lstStyle/>
          <a:p>
            <a:pPr algn="ctr"/>
            <a:r>
              <a:rPr lang="en-GB" sz="800" spc="-67" dirty="0">
                <a:latin typeface="Arial Narrow" panose="020B0606020202030204" pitchFamily="34" charset="0"/>
              </a:rPr>
              <a:t>94</a:t>
            </a:r>
          </a:p>
          <a:p>
            <a:pPr algn="ctr"/>
            <a:r>
              <a:rPr lang="en-GB" sz="800" spc="-67" dirty="0">
                <a:latin typeface="Arial Narrow" panose="020B0606020202030204" pitchFamily="34" charset="0"/>
              </a:rPr>
              <a:t>94</a:t>
            </a:r>
          </a:p>
        </p:txBody>
      </p:sp>
      <p:sp>
        <p:nvSpPr>
          <p:cNvPr id="332" name="TextBox 331">
            <a:extLst>
              <a:ext uri="{FF2B5EF4-FFF2-40B4-BE49-F238E27FC236}">
                <a16:creationId xmlns:a16="http://schemas.microsoft.com/office/drawing/2014/main" id="{A093DF7A-4887-59C9-B49B-E736F29748BC}"/>
              </a:ext>
            </a:extLst>
          </p:cNvPr>
          <p:cNvSpPr txBox="1"/>
          <p:nvPr/>
        </p:nvSpPr>
        <p:spPr>
          <a:xfrm>
            <a:off x="2017073" y="4663342"/>
            <a:ext cx="321443" cy="143565"/>
          </a:xfrm>
          <a:prstGeom prst="rect">
            <a:avLst/>
          </a:prstGeom>
          <a:noFill/>
        </p:spPr>
        <p:txBody>
          <a:bodyPr wrap="square" lIns="0" tIns="0" rIns="0" bIns="0" rtlCol="0">
            <a:spAutoFit/>
          </a:bodyPr>
          <a:lstStyle/>
          <a:p>
            <a:pPr algn="ctr"/>
            <a:r>
              <a:rPr lang="en-GB" sz="933" dirty="0">
                <a:latin typeface="Arial Narrow" panose="020B0606020202030204" pitchFamily="34" charset="0"/>
              </a:rPr>
              <a:t>6</a:t>
            </a:r>
          </a:p>
        </p:txBody>
      </p:sp>
      <p:sp>
        <p:nvSpPr>
          <p:cNvPr id="333" name="TextBox 332">
            <a:extLst>
              <a:ext uri="{FF2B5EF4-FFF2-40B4-BE49-F238E27FC236}">
                <a16:creationId xmlns:a16="http://schemas.microsoft.com/office/drawing/2014/main" id="{B4C17AF5-3199-479B-283F-45852CC612EB}"/>
              </a:ext>
            </a:extLst>
          </p:cNvPr>
          <p:cNvSpPr txBox="1"/>
          <p:nvPr/>
        </p:nvSpPr>
        <p:spPr>
          <a:xfrm>
            <a:off x="2013780" y="5089186"/>
            <a:ext cx="321521" cy="246221"/>
          </a:xfrm>
          <a:prstGeom prst="rect">
            <a:avLst/>
          </a:prstGeom>
          <a:noFill/>
        </p:spPr>
        <p:txBody>
          <a:bodyPr wrap="square" lIns="0" tIns="0" rIns="0" bIns="0" rtlCol="0">
            <a:spAutoFit/>
          </a:bodyPr>
          <a:lstStyle/>
          <a:p>
            <a:pPr algn="ctr"/>
            <a:r>
              <a:rPr lang="en-GB" sz="800" spc="-67" dirty="0">
                <a:latin typeface="Arial Narrow" panose="020B0606020202030204" pitchFamily="34" charset="0"/>
              </a:rPr>
              <a:t>90</a:t>
            </a:r>
          </a:p>
          <a:p>
            <a:pPr algn="ctr"/>
            <a:r>
              <a:rPr lang="en-GB" sz="800" spc="-67" dirty="0">
                <a:latin typeface="Arial Narrow" panose="020B0606020202030204" pitchFamily="34" charset="0"/>
              </a:rPr>
              <a:t>81</a:t>
            </a:r>
          </a:p>
        </p:txBody>
      </p:sp>
      <p:sp>
        <p:nvSpPr>
          <p:cNvPr id="334" name="TextBox 333">
            <a:extLst>
              <a:ext uri="{FF2B5EF4-FFF2-40B4-BE49-F238E27FC236}">
                <a16:creationId xmlns:a16="http://schemas.microsoft.com/office/drawing/2014/main" id="{BF4F3004-1151-72BD-1C1D-2B2AD8B14B80}"/>
              </a:ext>
            </a:extLst>
          </p:cNvPr>
          <p:cNvSpPr txBox="1"/>
          <p:nvPr/>
        </p:nvSpPr>
        <p:spPr>
          <a:xfrm>
            <a:off x="2337580" y="4663342"/>
            <a:ext cx="321443" cy="143565"/>
          </a:xfrm>
          <a:prstGeom prst="rect">
            <a:avLst/>
          </a:prstGeom>
          <a:noFill/>
        </p:spPr>
        <p:txBody>
          <a:bodyPr wrap="square" lIns="0" tIns="0" rIns="0" bIns="0" rtlCol="0">
            <a:spAutoFit/>
          </a:bodyPr>
          <a:lstStyle/>
          <a:p>
            <a:pPr algn="ctr"/>
            <a:r>
              <a:rPr lang="en-GB" sz="933" dirty="0">
                <a:latin typeface="Arial Narrow" panose="020B0606020202030204" pitchFamily="34" charset="0"/>
              </a:rPr>
              <a:t>8</a:t>
            </a:r>
          </a:p>
        </p:txBody>
      </p:sp>
      <p:sp>
        <p:nvSpPr>
          <p:cNvPr id="335" name="TextBox 334">
            <a:extLst>
              <a:ext uri="{FF2B5EF4-FFF2-40B4-BE49-F238E27FC236}">
                <a16:creationId xmlns:a16="http://schemas.microsoft.com/office/drawing/2014/main" id="{2CC62E4B-C95B-A522-75CE-30AABA14AF85}"/>
              </a:ext>
            </a:extLst>
          </p:cNvPr>
          <p:cNvSpPr txBox="1"/>
          <p:nvPr/>
        </p:nvSpPr>
        <p:spPr>
          <a:xfrm>
            <a:off x="2334286" y="5089186"/>
            <a:ext cx="321521" cy="246221"/>
          </a:xfrm>
          <a:prstGeom prst="rect">
            <a:avLst/>
          </a:prstGeom>
          <a:noFill/>
        </p:spPr>
        <p:txBody>
          <a:bodyPr wrap="square" lIns="0" tIns="0" rIns="0" bIns="0" rtlCol="0">
            <a:spAutoFit/>
          </a:bodyPr>
          <a:lstStyle/>
          <a:p>
            <a:pPr algn="ctr"/>
            <a:r>
              <a:rPr lang="en-GB" sz="800" spc="-67" dirty="0">
                <a:latin typeface="Arial Narrow" panose="020B0606020202030204" pitchFamily="34" charset="0"/>
              </a:rPr>
              <a:t>87</a:t>
            </a:r>
          </a:p>
          <a:p>
            <a:pPr algn="ctr"/>
            <a:r>
              <a:rPr lang="en-GB" sz="800" spc="-67" dirty="0">
                <a:latin typeface="Arial Narrow" panose="020B0606020202030204" pitchFamily="34" charset="0"/>
              </a:rPr>
              <a:t>78</a:t>
            </a:r>
          </a:p>
        </p:txBody>
      </p:sp>
      <p:sp>
        <p:nvSpPr>
          <p:cNvPr id="336" name="TextBox 335">
            <a:extLst>
              <a:ext uri="{FF2B5EF4-FFF2-40B4-BE49-F238E27FC236}">
                <a16:creationId xmlns:a16="http://schemas.microsoft.com/office/drawing/2014/main" id="{4B5E9CFB-152D-0344-7B21-F66E7A09E128}"/>
              </a:ext>
            </a:extLst>
          </p:cNvPr>
          <p:cNvSpPr txBox="1"/>
          <p:nvPr/>
        </p:nvSpPr>
        <p:spPr>
          <a:xfrm>
            <a:off x="2635477" y="4663342"/>
            <a:ext cx="321443" cy="143565"/>
          </a:xfrm>
          <a:prstGeom prst="rect">
            <a:avLst/>
          </a:prstGeom>
          <a:noFill/>
        </p:spPr>
        <p:txBody>
          <a:bodyPr wrap="square" lIns="0" tIns="0" rIns="0" bIns="0" rtlCol="0">
            <a:spAutoFit/>
          </a:bodyPr>
          <a:lstStyle/>
          <a:p>
            <a:pPr algn="ctr"/>
            <a:r>
              <a:rPr lang="en-GB" sz="933" dirty="0">
                <a:latin typeface="Arial Narrow" panose="020B0606020202030204" pitchFamily="34" charset="0"/>
              </a:rPr>
              <a:t>10</a:t>
            </a:r>
          </a:p>
        </p:txBody>
      </p:sp>
      <p:sp>
        <p:nvSpPr>
          <p:cNvPr id="337" name="TextBox 336">
            <a:extLst>
              <a:ext uri="{FF2B5EF4-FFF2-40B4-BE49-F238E27FC236}">
                <a16:creationId xmlns:a16="http://schemas.microsoft.com/office/drawing/2014/main" id="{F37BCCB4-1089-64A5-AEB6-C12906923388}"/>
              </a:ext>
            </a:extLst>
          </p:cNvPr>
          <p:cNvSpPr txBox="1"/>
          <p:nvPr/>
        </p:nvSpPr>
        <p:spPr>
          <a:xfrm>
            <a:off x="2632184" y="5089186"/>
            <a:ext cx="321521" cy="246221"/>
          </a:xfrm>
          <a:prstGeom prst="rect">
            <a:avLst/>
          </a:prstGeom>
          <a:noFill/>
        </p:spPr>
        <p:txBody>
          <a:bodyPr wrap="square" lIns="0" tIns="0" rIns="0" bIns="0" rtlCol="0">
            <a:spAutoFit/>
          </a:bodyPr>
          <a:lstStyle/>
          <a:p>
            <a:pPr algn="ctr"/>
            <a:r>
              <a:rPr lang="en-GB" sz="800" spc="-67" dirty="0">
                <a:latin typeface="Arial Narrow" panose="020B0606020202030204" pitchFamily="34" charset="0"/>
              </a:rPr>
              <a:t>78</a:t>
            </a:r>
          </a:p>
          <a:p>
            <a:pPr algn="ctr"/>
            <a:r>
              <a:rPr lang="en-GB" sz="800" spc="-67" dirty="0">
                <a:latin typeface="Arial Narrow" panose="020B0606020202030204" pitchFamily="34" charset="0"/>
              </a:rPr>
              <a:t>68</a:t>
            </a:r>
          </a:p>
        </p:txBody>
      </p:sp>
      <p:sp>
        <p:nvSpPr>
          <p:cNvPr id="338" name="TextBox 337">
            <a:extLst>
              <a:ext uri="{FF2B5EF4-FFF2-40B4-BE49-F238E27FC236}">
                <a16:creationId xmlns:a16="http://schemas.microsoft.com/office/drawing/2014/main" id="{06A2F99D-0A0A-2CDD-C48A-8C0D5CD7903C}"/>
              </a:ext>
            </a:extLst>
          </p:cNvPr>
          <p:cNvSpPr txBox="1"/>
          <p:nvPr/>
        </p:nvSpPr>
        <p:spPr>
          <a:xfrm>
            <a:off x="2951451" y="4663342"/>
            <a:ext cx="321443" cy="143565"/>
          </a:xfrm>
          <a:prstGeom prst="rect">
            <a:avLst/>
          </a:prstGeom>
          <a:noFill/>
        </p:spPr>
        <p:txBody>
          <a:bodyPr wrap="square" lIns="0" tIns="0" rIns="0" bIns="0" rtlCol="0">
            <a:spAutoFit/>
          </a:bodyPr>
          <a:lstStyle/>
          <a:p>
            <a:pPr algn="ctr"/>
            <a:r>
              <a:rPr lang="en-GB" sz="933" dirty="0">
                <a:latin typeface="Arial Narrow" panose="020B0606020202030204" pitchFamily="34" charset="0"/>
              </a:rPr>
              <a:t>12</a:t>
            </a:r>
          </a:p>
        </p:txBody>
      </p:sp>
      <p:sp>
        <p:nvSpPr>
          <p:cNvPr id="339" name="TextBox 338">
            <a:extLst>
              <a:ext uri="{FF2B5EF4-FFF2-40B4-BE49-F238E27FC236}">
                <a16:creationId xmlns:a16="http://schemas.microsoft.com/office/drawing/2014/main" id="{03A04B3F-7BC4-1ABD-425C-3CE97AA6A239}"/>
              </a:ext>
            </a:extLst>
          </p:cNvPr>
          <p:cNvSpPr txBox="1"/>
          <p:nvPr/>
        </p:nvSpPr>
        <p:spPr>
          <a:xfrm>
            <a:off x="2948157" y="5089186"/>
            <a:ext cx="321521" cy="246221"/>
          </a:xfrm>
          <a:prstGeom prst="rect">
            <a:avLst/>
          </a:prstGeom>
          <a:noFill/>
        </p:spPr>
        <p:txBody>
          <a:bodyPr wrap="square" lIns="0" tIns="0" rIns="0" bIns="0" rtlCol="0">
            <a:spAutoFit/>
          </a:bodyPr>
          <a:lstStyle/>
          <a:p>
            <a:pPr algn="ctr"/>
            <a:r>
              <a:rPr lang="en-GB" sz="800" spc="-67" dirty="0">
                <a:latin typeface="Arial Narrow" panose="020B0606020202030204" pitchFamily="34" charset="0"/>
              </a:rPr>
              <a:t>72</a:t>
            </a:r>
          </a:p>
          <a:p>
            <a:pPr algn="ctr"/>
            <a:r>
              <a:rPr lang="en-GB" sz="800" spc="-67" dirty="0">
                <a:latin typeface="Arial Narrow" panose="020B0606020202030204" pitchFamily="34" charset="0"/>
              </a:rPr>
              <a:t>58</a:t>
            </a:r>
          </a:p>
        </p:txBody>
      </p:sp>
      <p:sp>
        <p:nvSpPr>
          <p:cNvPr id="340" name="TextBox 339">
            <a:extLst>
              <a:ext uri="{FF2B5EF4-FFF2-40B4-BE49-F238E27FC236}">
                <a16:creationId xmlns:a16="http://schemas.microsoft.com/office/drawing/2014/main" id="{77AAE6A3-322C-CD62-8579-7399D0A929CE}"/>
              </a:ext>
            </a:extLst>
          </p:cNvPr>
          <p:cNvSpPr txBox="1"/>
          <p:nvPr/>
        </p:nvSpPr>
        <p:spPr>
          <a:xfrm>
            <a:off x="3250311" y="4663342"/>
            <a:ext cx="321443" cy="143565"/>
          </a:xfrm>
          <a:prstGeom prst="rect">
            <a:avLst/>
          </a:prstGeom>
          <a:noFill/>
        </p:spPr>
        <p:txBody>
          <a:bodyPr wrap="square" lIns="0" tIns="0" rIns="0" bIns="0" rtlCol="0">
            <a:spAutoFit/>
          </a:bodyPr>
          <a:lstStyle/>
          <a:p>
            <a:pPr algn="ctr"/>
            <a:r>
              <a:rPr lang="en-GB" sz="933" dirty="0">
                <a:latin typeface="Arial Narrow" panose="020B0606020202030204" pitchFamily="34" charset="0"/>
              </a:rPr>
              <a:t>14</a:t>
            </a:r>
          </a:p>
        </p:txBody>
      </p:sp>
      <p:sp>
        <p:nvSpPr>
          <p:cNvPr id="341" name="TextBox 340">
            <a:extLst>
              <a:ext uri="{FF2B5EF4-FFF2-40B4-BE49-F238E27FC236}">
                <a16:creationId xmlns:a16="http://schemas.microsoft.com/office/drawing/2014/main" id="{4CEB84BC-0A51-35B5-1C00-99CA9FE3E0BC}"/>
              </a:ext>
            </a:extLst>
          </p:cNvPr>
          <p:cNvSpPr txBox="1"/>
          <p:nvPr/>
        </p:nvSpPr>
        <p:spPr>
          <a:xfrm>
            <a:off x="3247017" y="5089186"/>
            <a:ext cx="321521" cy="246221"/>
          </a:xfrm>
          <a:prstGeom prst="rect">
            <a:avLst/>
          </a:prstGeom>
          <a:noFill/>
        </p:spPr>
        <p:txBody>
          <a:bodyPr wrap="square" lIns="0" tIns="0" rIns="0" bIns="0" rtlCol="0">
            <a:spAutoFit/>
          </a:bodyPr>
          <a:lstStyle/>
          <a:p>
            <a:pPr algn="ctr"/>
            <a:r>
              <a:rPr lang="en-GB" sz="800" spc="-67" dirty="0">
                <a:latin typeface="Arial Narrow" panose="020B0606020202030204" pitchFamily="34" charset="0"/>
              </a:rPr>
              <a:t>66</a:t>
            </a:r>
          </a:p>
          <a:p>
            <a:pPr algn="ctr"/>
            <a:r>
              <a:rPr lang="en-GB" sz="800" spc="-67" dirty="0">
                <a:latin typeface="Arial Narrow" panose="020B0606020202030204" pitchFamily="34" charset="0"/>
              </a:rPr>
              <a:t>51</a:t>
            </a:r>
          </a:p>
        </p:txBody>
      </p:sp>
      <p:sp>
        <p:nvSpPr>
          <p:cNvPr id="342" name="TextBox 341">
            <a:extLst>
              <a:ext uri="{FF2B5EF4-FFF2-40B4-BE49-F238E27FC236}">
                <a16:creationId xmlns:a16="http://schemas.microsoft.com/office/drawing/2014/main" id="{5B77C1EE-1406-7F89-2CD0-B09905D921E6}"/>
              </a:ext>
            </a:extLst>
          </p:cNvPr>
          <p:cNvSpPr txBox="1"/>
          <p:nvPr/>
        </p:nvSpPr>
        <p:spPr>
          <a:xfrm>
            <a:off x="3563645" y="4663342"/>
            <a:ext cx="321443" cy="143565"/>
          </a:xfrm>
          <a:prstGeom prst="rect">
            <a:avLst/>
          </a:prstGeom>
          <a:noFill/>
        </p:spPr>
        <p:txBody>
          <a:bodyPr wrap="square" lIns="0" tIns="0" rIns="0" bIns="0" rtlCol="0">
            <a:spAutoFit/>
          </a:bodyPr>
          <a:lstStyle/>
          <a:p>
            <a:pPr algn="ctr"/>
            <a:r>
              <a:rPr lang="en-GB" sz="933" dirty="0">
                <a:latin typeface="Arial Narrow" panose="020B0606020202030204" pitchFamily="34" charset="0"/>
              </a:rPr>
              <a:t>16</a:t>
            </a:r>
          </a:p>
        </p:txBody>
      </p:sp>
      <p:sp>
        <p:nvSpPr>
          <p:cNvPr id="343" name="TextBox 342">
            <a:extLst>
              <a:ext uri="{FF2B5EF4-FFF2-40B4-BE49-F238E27FC236}">
                <a16:creationId xmlns:a16="http://schemas.microsoft.com/office/drawing/2014/main" id="{FF0B4909-71E4-CA35-4D0D-356E67DB9547}"/>
              </a:ext>
            </a:extLst>
          </p:cNvPr>
          <p:cNvSpPr txBox="1"/>
          <p:nvPr/>
        </p:nvSpPr>
        <p:spPr>
          <a:xfrm>
            <a:off x="3560352" y="5089186"/>
            <a:ext cx="321521" cy="246221"/>
          </a:xfrm>
          <a:prstGeom prst="rect">
            <a:avLst/>
          </a:prstGeom>
          <a:noFill/>
        </p:spPr>
        <p:txBody>
          <a:bodyPr wrap="square" lIns="0" tIns="0" rIns="0" bIns="0" rtlCol="0">
            <a:spAutoFit/>
          </a:bodyPr>
          <a:lstStyle/>
          <a:p>
            <a:pPr algn="ctr"/>
            <a:r>
              <a:rPr lang="en-GB" sz="800" spc="-67" dirty="0">
                <a:latin typeface="Arial Narrow" panose="020B0606020202030204" pitchFamily="34" charset="0"/>
              </a:rPr>
              <a:t>64</a:t>
            </a:r>
          </a:p>
          <a:p>
            <a:pPr algn="ctr"/>
            <a:r>
              <a:rPr lang="en-GB" sz="800" spc="-67" dirty="0">
                <a:latin typeface="Arial Narrow" panose="020B0606020202030204" pitchFamily="34" charset="0"/>
              </a:rPr>
              <a:t>49</a:t>
            </a:r>
          </a:p>
        </p:txBody>
      </p:sp>
      <p:sp>
        <p:nvSpPr>
          <p:cNvPr id="344" name="TextBox 343">
            <a:extLst>
              <a:ext uri="{FF2B5EF4-FFF2-40B4-BE49-F238E27FC236}">
                <a16:creationId xmlns:a16="http://schemas.microsoft.com/office/drawing/2014/main" id="{03F8D4BC-4C89-33A7-82D5-DA193113C707}"/>
              </a:ext>
            </a:extLst>
          </p:cNvPr>
          <p:cNvSpPr txBox="1"/>
          <p:nvPr/>
        </p:nvSpPr>
        <p:spPr>
          <a:xfrm>
            <a:off x="3871277" y="4663342"/>
            <a:ext cx="321443" cy="143565"/>
          </a:xfrm>
          <a:prstGeom prst="rect">
            <a:avLst/>
          </a:prstGeom>
          <a:noFill/>
        </p:spPr>
        <p:txBody>
          <a:bodyPr wrap="square" lIns="0" tIns="0" rIns="0" bIns="0" rtlCol="0">
            <a:spAutoFit/>
          </a:bodyPr>
          <a:lstStyle/>
          <a:p>
            <a:pPr algn="ctr"/>
            <a:r>
              <a:rPr lang="en-GB" sz="933" dirty="0">
                <a:latin typeface="Arial Narrow" panose="020B0606020202030204" pitchFamily="34" charset="0"/>
              </a:rPr>
              <a:t>18</a:t>
            </a:r>
          </a:p>
        </p:txBody>
      </p:sp>
      <p:sp>
        <p:nvSpPr>
          <p:cNvPr id="345" name="TextBox 344">
            <a:extLst>
              <a:ext uri="{FF2B5EF4-FFF2-40B4-BE49-F238E27FC236}">
                <a16:creationId xmlns:a16="http://schemas.microsoft.com/office/drawing/2014/main" id="{87B68520-FE00-AFB9-7644-AA074DF3A8F2}"/>
              </a:ext>
            </a:extLst>
          </p:cNvPr>
          <p:cNvSpPr txBox="1"/>
          <p:nvPr/>
        </p:nvSpPr>
        <p:spPr>
          <a:xfrm>
            <a:off x="3867984" y="5089186"/>
            <a:ext cx="321521" cy="246221"/>
          </a:xfrm>
          <a:prstGeom prst="rect">
            <a:avLst/>
          </a:prstGeom>
          <a:noFill/>
        </p:spPr>
        <p:txBody>
          <a:bodyPr wrap="square" lIns="0" tIns="0" rIns="0" bIns="0" rtlCol="0">
            <a:spAutoFit/>
          </a:bodyPr>
          <a:lstStyle/>
          <a:p>
            <a:pPr algn="ctr"/>
            <a:r>
              <a:rPr lang="en-GB" sz="800" spc="-67" dirty="0">
                <a:latin typeface="Arial Narrow" panose="020B0606020202030204" pitchFamily="34" charset="0"/>
              </a:rPr>
              <a:t>52</a:t>
            </a:r>
          </a:p>
          <a:p>
            <a:pPr algn="ctr"/>
            <a:r>
              <a:rPr lang="en-GB" sz="800" spc="-67" dirty="0">
                <a:latin typeface="Arial Narrow" panose="020B0606020202030204" pitchFamily="34" charset="0"/>
              </a:rPr>
              <a:t>39</a:t>
            </a:r>
          </a:p>
        </p:txBody>
      </p:sp>
      <p:sp>
        <p:nvSpPr>
          <p:cNvPr id="346" name="TextBox 345">
            <a:extLst>
              <a:ext uri="{FF2B5EF4-FFF2-40B4-BE49-F238E27FC236}">
                <a16:creationId xmlns:a16="http://schemas.microsoft.com/office/drawing/2014/main" id="{F8ECA09D-0643-308B-A12A-CA8C5CFD5AD6}"/>
              </a:ext>
            </a:extLst>
          </p:cNvPr>
          <p:cNvSpPr txBox="1"/>
          <p:nvPr/>
        </p:nvSpPr>
        <p:spPr>
          <a:xfrm>
            <a:off x="4186737" y="4663342"/>
            <a:ext cx="321443" cy="143565"/>
          </a:xfrm>
          <a:prstGeom prst="rect">
            <a:avLst/>
          </a:prstGeom>
          <a:noFill/>
        </p:spPr>
        <p:txBody>
          <a:bodyPr wrap="square" lIns="0" tIns="0" rIns="0" bIns="0" rtlCol="0">
            <a:spAutoFit/>
          </a:bodyPr>
          <a:lstStyle/>
          <a:p>
            <a:pPr algn="ctr"/>
            <a:r>
              <a:rPr lang="en-GB" sz="933" dirty="0">
                <a:latin typeface="Arial Narrow" panose="020B0606020202030204" pitchFamily="34" charset="0"/>
              </a:rPr>
              <a:t>20</a:t>
            </a:r>
          </a:p>
        </p:txBody>
      </p:sp>
      <p:sp>
        <p:nvSpPr>
          <p:cNvPr id="347" name="TextBox 346">
            <a:extLst>
              <a:ext uri="{FF2B5EF4-FFF2-40B4-BE49-F238E27FC236}">
                <a16:creationId xmlns:a16="http://schemas.microsoft.com/office/drawing/2014/main" id="{BEA32B61-4FF5-7241-1F63-09C010BB465A}"/>
              </a:ext>
            </a:extLst>
          </p:cNvPr>
          <p:cNvSpPr txBox="1"/>
          <p:nvPr/>
        </p:nvSpPr>
        <p:spPr>
          <a:xfrm>
            <a:off x="4183444" y="5089186"/>
            <a:ext cx="321521" cy="246221"/>
          </a:xfrm>
          <a:prstGeom prst="rect">
            <a:avLst/>
          </a:prstGeom>
          <a:noFill/>
        </p:spPr>
        <p:txBody>
          <a:bodyPr wrap="square" lIns="0" tIns="0" rIns="0" bIns="0" rtlCol="0">
            <a:spAutoFit/>
          </a:bodyPr>
          <a:lstStyle/>
          <a:p>
            <a:pPr algn="ctr"/>
            <a:r>
              <a:rPr lang="en-GB" sz="800" spc="-67" dirty="0">
                <a:latin typeface="Arial Narrow" panose="020B0606020202030204" pitchFamily="34" charset="0"/>
              </a:rPr>
              <a:t>34</a:t>
            </a:r>
          </a:p>
          <a:p>
            <a:pPr algn="ctr"/>
            <a:r>
              <a:rPr lang="en-GB" sz="800" spc="-67" dirty="0">
                <a:latin typeface="Arial Narrow" panose="020B0606020202030204" pitchFamily="34" charset="0"/>
              </a:rPr>
              <a:t>22</a:t>
            </a:r>
          </a:p>
        </p:txBody>
      </p:sp>
      <p:sp>
        <p:nvSpPr>
          <p:cNvPr id="348" name="TextBox 347">
            <a:extLst>
              <a:ext uri="{FF2B5EF4-FFF2-40B4-BE49-F238E27FC236}">
                <a16:creationId xmlns:a16="http://schemas.microsoft.com/office/drawing/2014/main" id="{168AFB9B-AB12-3B44-4B16-B3C9B5EFC6F6}"/>
              </a:ext>
            </a:extLst>
          </p:cNvPr>
          <p:cNvSpPr txBox="1"/>
          <p:nvPr/>
        </p:nvSpPr>
        <p:spPr>
          <a:xfrm>
            <a:off x="4498040" y="4663342"/>
            <a:ext cx="321443" cy="143565"/>
          </a:xfrm>
          <a:prstGeom prst="rect">
            <a:avLst/>
          </a:prstGeom>
          <a:noFill/>
        </p:spPr>
        <p:txBody>
          <a:bodyPr wrap="square" lIns="0" tIns="0" rIns="0" bIns="0" rtlCol="0">
            <a:spAutoFit/>
          </a:bodyPr>
          <a:lstStyle/>
          <a:p>
            <a:pPr algn="ctr"/>
            <a:r>
              <a:rPr lang="en-GB" sz="933" dirty="0">
                <a:latin typeface="Arial Narrow" panose="020B0606020202030204" pitchFamily="34" charset="0"/>
              </a:rPr>
              <a:t>22</a:t>
            </a:r>
          </a:p>
        </p:txBody>
      </p:sp>
      <p:sp>
        <p:nvSpPr>
          <p:cNvPr id="349" name="TextBox 348">
            <a:extLst>
              <a:ext uri="{FF2B5EF4-FFF2-40B4-BE49-F238E27FC236}">
                <a16:creationId xmlns:a16="http://schemas.microsoft.com/office/drawing/2014/main" id="{AA581DFA-6C2E-0622-BE5A-0E0723754D17}"/>
              </a:ext>
            </a:extLst>
          </p:cNvPr>
          <p:cNvSpPr txBox="1"/>
          <p:nvPr/>
        </p:nvSpPr>
        <p:spPr>
          <a:xfrm>
            <a:off x="4494746" y="5089186"/>
            <a:ext cx="321521" cy="246221"/>
          </a:xfrm>
          <a:prstGeom prst="rect">
            <a:avLst/>
          </a:prstGeom>
          <a:noFill/>
        </p:spPr>
        <p:txBody>
          <a:bodyPr wrap="square" lIns="0" tIns="0" rIns="0" bIns="0" rtlCol="0">
            <a:spAutoFit/>
          </a:bodyPr>
          <a:lstStyle/>
          <a:p>
            <a:pPr algn="ctr"/>
            <a:r>
              <a:rPr lang="en-GB" sz="800" spc="-67" dirty="0">
                <a:latin typeface="Arial Narrow" panose="020B0606020202030204" pitchFamily="34" charset="0"/>
              </a:rPr>
              <a:t>28</a:t>
            </a:r>
          </a:p>
          <a:p>
            <a:pPr algn="ctr"/>
            <a:r>
              <a:rPr lang="en-GB" sz="800" spc="-67" dirty="0">
                <a:latin typeface="Arial Narrow" panose="020B0606020202030204" pitchFamily="34" charset="0"/>
              </a:rPr>
              <a:t>20</a:t>
            </a:r>
          </a:p>
        </p:txBody>
      </p:sp>
      <p:sp>
        <p:nvSpPr>
          <p:cNvPr id="350" name="TextBox 349">
            <a:extLst>
              <a:ext uri="{FF2B5EF4-FFF2-40B4-BE49-F238E27FC236}">
                <a16:creationId xmlns:a16="http://schemas.microsoft.com/office/drawing/2014/main" id="{9CD9870E-222F-D33D-E3C9-F3C75975BB27}"/>
              </a:ext>
            </a:extLst>
          </p:cNvPr>
          <p:cNvSpPr txBox="1"/>
          <p:nvPr/>
        </p:nvSpPr>
        <p:spPr>
          <a:xfrm>
            <a:off x="4806519" y="4663342"/>
            <a:ext cx="321443" cy="143565"/>
          </a:xfrm>
          <a:prstGeom prst="rect">
            <a:avLst/>
          </a:prstGeom>
          <a:noFill/>
        </p:spPr>
        <p:txBody>
          <a:bodyPr wrap="square" lIns="0" tIns="0" rIns="0" bIns="0" rtlCol="0">
            <a:spAutoFit/>
          </a:bodyPr>
          <a:lstStyle/>
          <a:p>
            <a:pPr algn="ctr"/>
            <a:r>
              <a:rPr lang="en-GB" sz="933" dirty="0">
                <a:latin typeface="Arial Narrow" panose="020B0606020202030204" pitchFamily="34" charset="0"/>
              </a:rPr>
              <a:t>24</a:t>
            </a:r>
          </a:p>
        </p:txBody>
      </p:sp>
      <p:sp>
        <p:nvSpPr>
          <p:cNvPr id="351" name="TextBox 350">
            <a:extLst>
              <a:ext uri="{FF2B5EF4-FFF2-40B4-BE49-F238E27FC236}">
                <a16:creationId xmlns:a16="http://schemas.microsoft.com/office/drawing/2014/main" id="{AB2C8339-1516-D950-DA7D-1C86DEECD626}"/>
              </a:ext>
            </a:extLst>
          </p:cNvPr>
          <p:cNvSpPr txBox="1"/>
          <p:nvPr/>
        </p:nvSpPr>
        <p:spPr>
          <a:xfrm>
            <a:off x="4803225" y="5089186"/>
            <a:ext cx="321521" cy="246221"/>
          </a:xfrm>
          <a:prstGeom prst="rect">
            <a:avLst/>
          </a:prstGeom>
          <a:noFill/>
        </p:spPr>
        <p:txBody>
          <a:bodyPr wrap="square" lIns="0" tIns="0" rIns="0" bIns="0" rtlCol="0">
            <a:spAutoFit/>
          </a:bodyPr>
          <a:lstStyle/>
          <a:p>
            <a:pPr algn="ctr"/>
            <a:r>
              <a:rPr lang="en-GB" sz="800" spc="-67" dirty="0">
                <a:latin typeface="Arial Narrow" panose="020B0606020202030204" pitchFamily="34" charset="0"/>
              </a:rPr>
              <a:t>14</a:t>
            </a:r>
          </a:p>
          <a:p>
            <a:pPr algn="ctr"/>
            <a:r>
              <a:rPr lang="en-GB" sz="800" spc="-67" dirty="0">
                <a:latin typeface="Arial Narrow" panose="020B0606020202030204" pitchFamily="34" charset="0"/>
              </a:rPr>
              <a:t>11</a:t>
            </a:r>
          </a:p>
        </p:txBody>
      </p:sp>
      <p:sp>
        <p:nvSpPr>
          <p:cNvPr id="352" name="TextBox 351">
            <a:extLst>
              <a:ext uri="{FF2B5EF4-FFF2-40B4-BE49-F238E27FC236}">
                <a16:creationId xmlns:a16="http://schemas.microsoft.com/office/drawing/2014/main" id="{CE96B42D-37C4-6141-30B0-EF90B608D285}"/>
              </a:ext>
            </a:extLst>
          </p:cNvPr>
          <p:cNvSpPr txBox="1"/>
          <p:nvPr/>
        </p:nvSpPr>
        <p:spPr>
          <a:xfrm>
            <a:off x="5115037" y="4663342"/>
            <a:ext cx="321443" cy="143565"/>
          </a:xfrm>
          <a:prstGeom prst="rect">
            <a:avLst/>
          </a:prstGeom>
          <a:noFill/>
        </p:spPr>
        <p:txBody>
          <a:bodyPr wrap="square" lIns="0" tIns="0" rIns="0" bIns="0" rtlCol="0">
            <a:spAutoFit/>
          </a:bodyPr>
          <a:lstStyle/>
          <a:p>
            <a:pPr algn="ctr"/>
            <a:r>
              <a:rPr lang="en-GB" sz="933" dirty="0">
                <a:latin typeface="Arial Narrow" panose="020B0606020202030204" pitchFamily="34" charset="0"/>
              </a:rPr>
              <a:t>26</a:t>
            </a:r>
          </a:p>
        </p:txBody>
      </p:sp>
      <p:sp>
        <p:nvSpPr>
          <p:cNvPr id="353" name="TextBox 352">
            <a:extLst>
              <a:ext uri="{FF2B5EF4-FFF2-40B4-BE49-F238E27FC236}">
                <a16:creationId xmlns:a16="http://schemas.microsoft.com/office/drawing/2014/main" id="{02076EFA-5D21-D8E1-26A8-88FBEFC9C184}"/>
              </a:ext>
            </a:extLst>
          </p:cNvPr>
          <p:cNvSpPr txBox="1"/>
          <p:nvPr/>
        </p:nvSpPr>
        <p:spPr>
          <a:xfrm>
            <a:off x="5111744" y="5089186"/>
            <a:ext cx="321521" cy="246221"/>
          </a:xfrm>
          <a:prstGeom prst="rect">
            <a:avLst/>
          </a:prstGeom>
          <a:noFill/>
        </p:spPr>
        <p:txBody>
          <a:bodyPr wrap="square" lIns="0" tIns="0" rIns="0" bIns="0" rtlCol="0">
            <a:spAutoFit/>
          </a:bodyPr>
          <a:lstStyle/>
          <a:p>
            <a:pPr algn="ctr"/>
            <a:r>
              <a:rPr lang="en-GB" sz="800" spc="-67" dirty="0">
                <a:latin typeface="Arial Narrow" panose="020B0606020202030204" pitchFamily="34" charset="0"/>
              </a:rPr>
              <a:t>8</a:t>
            </a:r>
          </a:p>
          <a:p>
            <a:pPr algn="ctr"/>
            <a:r>
              <a:rPr lang="en-GB" sz="800" spc="-67" dirty="0">
                <a:latin typeface="Arial Narrow" panose="020B0606020202030204" pitchFamily="34" charset="0"/>
              </a:rPr>
              <a:t>2</a:t>
            </a:r>
          </a:p>
        </p:txBody>
      </p:sp>
      <p:sp>
        <p:nvSpPr>
          <p:cNvPr id="354" name="TextBox 353">
            <a:extLst>
              <a:ext uri="{FF2B5EF4-FFF2-40B4-BE49-F238E27FC236}">
                <a16:creationId xmlns:a16="http://schemas.microsoft.com/office/drawing/2014/main" id="{75851BEE-A6C6-273E-D43A-43B5A953F2EB}"/>
              </a:ext>
            </a:extLst>
          </p:cNvPr>
          <p:cNvSpPr txBox="1"/>
          <p:nvPr/>
        </p:nvSpPr>
        <p:spPr>
          <a:xfrm>
            <a:off x="5422572" y="4663342"/>
            <a:ext cx="321443" cy="143565"/>
          </a:xfrm>
          <a:prstGeom prst="rect">
            <a:avLst/>
          </a:prstGeom>
          <a:noFill/>
        </p:spPr>
        <p:txBody>
          <a:bodyPr wrap="square" lIns="0" tIns="0" rIns="0" bIns="0" rtlCol="0">
            <a:spAutoFit/>
          </a:bodyPr>
          <a:lstStyle/>
          <a:p>
            <a:pPr algn="ctr"/>
            <a:r>
              <a:rPr lang="en-GB" sz="933" dirty="0">
                <a:latin typeface="Arial Narrow" panose="020B0606020202030204" pitchFamily="34" charset="0"/>
              </a:rPr>
              <a:t>28</a:t>
            </a:r>
          </a:p>
        </p:txBody>
      </p:sp>
      <p:sp>
        <p:nvSpPr>
          <p:cNvPr id="355" name="TextBox 354">
            <a:extLst>
              <a:ext uri="{FF2B5EF4-FFF2-40B4-BE49-F238E27FC236}">
                <a16:creationId xmlns:a16="http://schemas.microsoft.com/office/drawing/2014/main" id="{30AEE67A-83DC-A3EF-D969-17B45149CEAA}"/>
              </a:ext>
            </a:extLst>
          </p:cNvPr>
          <p:cNvSpPr txBox="1"/>
          <p:nvPr/>
        </p:nvSpPr>
        <p:spPr>
          <a:xfrm>
            <a:off x="5419278" y="5089186"/>
            <a:ext cx="321521" cy="246221"/>
          </a:xfrm>
          <a:prstGeom prst="rect">
            <a:avLst/>
          </a:prstGeom>
          <a:noFill/>
        </p:spPr>
        <p:txBody>
          <a:bodyPr wrap="square" lIns="0" tIns="0" rIns="0" bIns="0" rtlCol="0">
            <a:spAutoFit/>
          </a:bodyPr>
          <a:lstStyle/>
          <a:p>
            <a:pPr algn="ctr"/>
            <a:r>
              <a:rPr lang="en-GB" sz="800" spc="-67" dirty="0">
                <a:latin typeface="Arial Narrow" panose="020B0606020202030204" pitchFamily="34" charset="0"/>
              </a:rPr>
              <a:t>2</a:t>
            </a:r>
          </a:p>
          <a:p>
            <a:pPr algn="ctr"/>
            <a:r>
              <a:rPr lang="en-GB" sz="800" spc="-67" dirty="0">
                <a:latin typeface="Arial Narrow" panose="020B0606020202030204" pitchFamily="34" charset="0"/>
              </a:rPr>
              <a:t>0</a:t>
            </a:r>
          </a:p>
        </p:txBody>
      </p:sp>
      <p:sp>
        <p:nvSpPr>
          <p:cNvPr id="356" name="TextBox 355">
            <a:extLst>
              <a:ext uri="{FF2B5EF4-FFF2-40B4-BE49-F238E27FC236}">
                <a16:creationId xmlns:a16="http://schemas.microsoft.com/office/drawing/2014/main" id="{13B9AAA9-D999-D1BB-5BC7-ABF6EF2B98C2}"/>
              </a:ext>
            </a:extLst>
          </p:cNvPr>
          <p:cNvSpPr txBox="1"/>
          <p:nvPr/>
        </p:nvSpPr>
        <p:spPr>
          <a:xfrm>
            <a:off x="5735561" y="4663342"/>
            <a:ext cx="321443" cy="143565"/>
          </a:xfrm>
          <a:prstGeom prst="rect">
            <a:avLst/>
          </a:prstGeom>
          <a:noFill/>
        </p:spPr>
        <p:txBody>
          <a:bodyPr wrap="square" lIns="0" tIns="0" rIns="0" bIns="0" rtlCol="0">
            <a:spAutoFit/>
          </a:bodyPr>
          <a:lstStyle/>
          <a:p>
            <a:pPr algn="ctr"/>
            <a:r>
              <a:rPr lang="en-GB" sz="933" dirty="0">
                <a:latin typeface="Arial Narrow" panose="020B0606020202030204" pitchFamily="34" charset="0"/>
              </a:rPr>
              <a:t>30</a:t>
            </a:r>
          </a:p>
        </p:txBody>
      </p:sp>
      <p:sp>
        <p:nvSpPr>
          <p:cNvPr id="357" name="TextBox 356">
            <a:extLst>
              <a:ext uri="{FF2B5EF4-FFF2-40B4-BE49-F238E27FC236}">
                <a16:creationId xmlns:a16="http://schemas.microsoft.com/office/drawing/2014/main" id="{D1691C13-0B03-075B-3A2A-22FB2C22F435}"/>
              </a:ext>
            </a:extLst>
          </p:cNvPr>
          <p:cNvSpPr txBox="1"/>
          <p:nvPr/>
        </p:nvSpPr>
        <p:spPr>
          <a:xfrm>
            <a:off x="5732268" y="5089186"/>
            <a:ext cx="321521" cy="246221"/>
          </a:xfrm>
          <a:prstGeom prst="rect">
            <a:avLst/>
          </a:prstGeom>
          <a:noFill/>
        </p:spPr>
        <p:txBody>
          <a:bodyPr wrap="square" lIns="0" tIns="0" rIns="0" bIns="0" rtlCol="0">
            <a:spAutoFit/>
          </a:bodyPr>
          <a:lstStyle/>
          <a:p>
            <a:pPr algn="ctr"/>
            <a:r>
              <a:rPr lang="en-GB" sz="800" spc="-67" dirty="0">
                <a:latin typeface="Arial Narrow" panose="020B0606020202030204" pitchFamily="34" charset="0"/>
              </a:rPr>
              <a:t>1</a:t>
            </a:r>
          </a:p>
          <a:p>
            <a:pPr algn="ctr"/>
            <a:r>
              <a:rPr lang="en-GB" sz="800" spc="-67" dirty="0">
                <a:latin typeface="Arial Narrow" panose="020B0606020202030204" pitchFamily="34" charset="0"/>
              </a:rPr>
              <a:t>0</a:t>
            </a:r>
          </a:p>
        </p:txBody>
      </p:sp>
      <p:sp>
        <p:nvSpPr>
          <p:cNvPr id="358" name="TextBox 357">
            <a:extLst>
              <a:ext uri="{FF2B5EF4-FFF2-40B4-BE49-F238E27FC236}">
                <a16:creationId xmlns:a16="http://schemas.microsoft.com/office/drawing/2014/main" id="{A0A82874-F9E9-D151-938C-4968C4EFCF47}"/>
              </a:ext>
            </a:extLst>
          </p:cNvPr>
          <p:cNvSpPr txBox="1"/>
          <p:nvPr/>
        </p:nvSpPr>
        <p:spPr>
          <a:xfrm>
            <a:off x="1018800" y="1393200"/>
            <a:ext cx="3482195" cy="246221"/>
          </a:xfrm>
          <a:prstGeom prst="rect">
            <a:avLst/>
          </a:prstGeom>
          <a:noFill/>
        </p:spPr>
        <p:txBody>
          <a:bodyPr wrap="square" lIns="0" tIns="0" rIns="0" bIns="0" rtlCol="0">
            <a:spAutoFit/>
          </a:bodyPr>
          <a:lstStyle/>
          <a:p>
            <a:r>
              <a:rPr lang="en-US" sz="1600" b="1" dirty="0">
                <a:solidFill>
                  <a:schemeClr val="tx2"/>
                </a:solidFill>
                <a:latin typeface="Arial Narrow" panose="020B0606020202030204" pitchFamily="34" charset="0"/>
              </a:rPr>
              <a:t>HRRm subgroup (investigator assessment)</a:t>
            </a:r>
          </a:p>
        </p:txBody>
      </p:sp>
      <p:sp>
        <p:nvSpPr>
          <p:cNvPr id="359" name="Freeform: Shape 358">
            <a:extLst>
              <a:ext uri="{FF2B5EF4-FFF2-40B4-BE49-F238E27FC236}">
                <a16:creationId xmlns:a16="http://schemas.microsoft.com/office/drawing/2014/main" id="{C1A981D0-9252-CA28-6A3F-429417CD0C68}"/>
              </a:ext>
            </a:extLst>
          </p:cNvPr>
          <p:cNvSpPr/>
          <p:nvPr/>
        </p:nvSpPr>
        <p:spPr>
          <a:xfrm>
            <a:off x="6990602" y="1699205"/>
            <a:ext cx="4797524" cy="2869719"/>
          </a:xfrm>
          <a:custGeom>
            <a:avLst/>
            <a:gdLst>
              <a:gd name="connsiteX0" fmla="*/ 0 w 5687367"/>
              <a:gd name="connsiteY0" fmla="*/ 0 h 2567354"/>
              <a:gd name="connsiteX1" fmla="*/ 0 w 5687367"/>
              <a:gd name="connsiteY1" fmla="*/ 2567354 h 2567354"/>
              <a:gd name="connsiteX2" fmla="*/ 5687367 w 5687367"/>
              <a:gd name="connsiteY2" fmla="*/ 2567354 h 2567354"/>
            </a:gdLst>
            <a:ahLst/>
            <a:cxnLst>
              <a:cxn ang="0">
                <a:pos x="connsiteX0" y="connsiteY0"/>
              </a:cxn>
              <a:cxn ang="0">
                <a:pos x="connsiteX1" y="connsiteY1"/>
              </a:cxn>
              <a:cxn ang="0">
                <a:pos x="connsiteX2" y="connsiteY2"/>
              </a:cxn>
            </a:cxnLst>
            <a:rect l="l" t="t" r="r" b="b"/>
            <a:pathLst>
              <a:path w="5687367" h="2567354">
                <a:moveTo>
                  <a:pt x="0" y="0"/>
                </a:moveTo>
                <a:lnTo>
                  <a:pt x="0" y="2567354"/>
                </a:lnTo>
                <a:lnTo>
                  <a:pt x="5687367" y="2567354"/>
                </a:lnTo>
              </a:path>
            </a:pathLst>
          </a:custGeom>
          <a:noFill/>
          <a:ln w="9525" cap="sq">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dirty="0">
              <a:solidFill>
                <a:schemeClr val="tx1"/>
              </a:solidFill>
            </a:endParaRPr>
          </a:p>
        </p:txBody>
      </p:sp>
      <p:sp>
        <p:nvSpPr>
          <p:cNvPr id="361" name="TextBox 360">
            <a:extLst>
              <a:ext uri="{FF2B5EF4-FFF2-40B4-BE49-F238E27FC236}">
                <a16:creationId xmlns:a16="http://schemas.microsoft.com/office/drawing/2014/main" id="{E117C1E3-6BAC-ABA0-EC7D-17E52B77DEC7}"/>
              </a:ext>
            </a:extLst>
          </p:cNvPr>
          <p:cNvSpPr txBox="1"/>
          <p:nvPr/>
        </p:nvSpPr>
        <p:spPr>
          <a:xfrm>
            <a:off x="6620915" y="1617130"/>
            <a:ext cx="261358" cy="143565"/>
          </a:xfrm>
          <a:prstGeom prst="rect">
            <a:avLst/>
          </a:prstGeom>
          <a:noFill/>
        </p:spPr>
        <p:txBody>
          <a:bodyPr wrap="square" lIns="0" tIns="0" rIns="0" bIns="0" rtlCol="0">
            <a:spAutoFit/>
          </a:bodyPr>
          <a:lstStyle/>
          <a:p>
            <a:pPr algn="r"/>
            <a:r>
              <a:rPr lang="en-GB" sz="933" dirty="0">
                <a:latin typeface="Arial Narrow" panose="020B0606020202030204" pitchFamily="34" charset="0"/>
              </a:rPr>
              <a:t>1.0</a:t>
            </a:r>
          </a:p>
        </p:txBody>
      </p:sp>
      <p:sp>
        <p:nvSpPr>
          <p:cNvPr id="362" name="TextBox 361">
            <a:extLst>
              <a:ext uri="{FF2B5EF4-FFF2-40B4-BE49-F238E27FC236}">
                <a16:creationId xmlns:a16="http://schemas.microsoft.com/office/drawing/2014/main" id="{DCD7A792-C3D1-DBF6-1FBC-39374231DFBD}"/>
              </a:ext>
            </a:extLst>
          </p:cNvPr>
          <p:cNvSpPr txBox="1"/>
          <p:nvPr/>
        </p:nvSpPr>
        <p:spPr>
          <a:xfrm>
            <a:off x="6620915" y="4479759"/>
            <a:ext cx="261358" cy="143565"/>
          </a:xfrm>
          <a:prstGeom prst="rect">
            <a:avLst/>
          </a:prstGeom>
          <a:noFill/>
        </p:spPr>
        <p:txBody>
          <a:bodyPr wrap="square" lIns="0" tIns="0" rIns="0" bIns="0" rtlCol="0">
            <a:spAutoFit/>
          </a:bodyPr>
          <a:lstStyle/>
          <a:p>
            <a:pPr algn="r"/>
            <a:r>
              <a:rPr lang="en-GB" sz="933" dirty="0">
                <a:latin typeface="Arial Narrow" panose="020B0606020202030204" pitchFamily="34" charset="0"/>
              </a:rPr>
              <a:t>0.0</a:t>
            </a:r>
          </a:p>
        </p:txBody>
      </p:sp>
      <p:cxnSp>
        <p:nvCxnSpPr>
          <p:cNvPr id="363" name="Straight Connector 362">
            <a:extLst>
              <a:ext uri="{FF2B5EF4-FFF2-40B4-BE49-F238E27FC236}">
                <a16:creationId xmlns:a16="http://schemas.microsoft.com/office/drawing/2014/main" id="{9C1988C5-E7F8-70D9-A5EC-D73F754E9378}"/>
              </a:ext>
            </a:extLst>
          </p:cNvPr>
          <p:cNvCxnSpPr>
            <a:cxnSpLocks/>
          </p:cNvCxnSpPr>
          <p:nvPr/>
        </p:nvCxnSpPr>
        <p:spPr>
          <a:xfrm flipH="1">
            <a:off x="6932155" y="1986177"/>
            <a:ext cx="53552" cy="0"/>
          </a:xfrm>
          <a:prstGeom prst="line">
            <a:avLst/>
          </a:prstGeom>
          <a:ln cap="sq">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4" name="Straight Connector 363">
            <a:extLst>
              <a:ext uri="{FF2B5EF4-FFF2-40B4-BE49-F238E27FC236}">
                <a16:creationId xmlns:a16="http://schemas.microsoft.com/office/drawing/2014/main" id="{DC0BEAB5-A48A-F5B8-A740-62F9B5E2062C}"/>
              </a:ext>
            </a:extLst>
          </p:cNvPr>
          <p:cNvCxnSpPr/>
          <p:nvPr/>
        </p:nvCxnSpPr>
        <p:spPr>
          <a:xfrm flipH="1">
            <a:off x="6932155" y="2560120"/>
            <a:ext cx="53552" cy="0"/>
          </a:xfrm>
          <a:prstGeom prst="line">
            <a:avLst/>
          </a:prstGeom>
          <a:ln cap="sq">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5" name="Straight Connector 364">
            <a:extLst>
              <a:ext uri="{FF2B5EF4-FFF2-40B4-BE49-F238E27FC236}">
                <a16:creationId xmlns:a16="http://schemas.microsoft.com/office/drawing/2014/main" id="{1B1CCD11-26CC-E560-A23B-1BBEE4DB9828}"/>
              </a:ext>
            </a:extLst>
          </p:cNvPr>
          <p:cNvCxnSpPr>
            <a:cxnSpLocks/>
          </p:cNvCxnSpPr>
          <p:nvPr/>
        </p:nvCxnSpPr>
        <p:spPr>
          <a:xfrm flipH="1">
            <a:off x="6932155" y="1699205"/>
            <a:ext cx="53552" cy="0"/>
          </a:xfrm>
          <a:prstGeom prst="line">
            <a:avLst/>
          </a:prstGeom>
          <a:ln cap="sq">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6" name="Straight Connector 365">
            <a:extLst>
              <a:ext uri="{FF2B5EF4-FFF2-40B4-BE49-F238E27FC236}">
                <a16:creationId xmlns:a16="http://schemas.microsoft.com/office/drawing/2014/main" id="{C87134CA-7DFD-461F-8213-BE1525B03BBD}"/>
              </a:ext>
            </a:extLst>
          </p:cNvPr>
          <p:cNvCxnSpPr/>
          <p:nvPr/>
        </p:nvCxnSpPr>
        <p:spPr>
          <a:xfrm flipH="1">
            <a:off x="6932155" y="3134064"/>
            <a:ext cx="53552" cy="0"/>
          </a:xfrm>
          <a:prstGeom prst="line">
            <a:avLst/>
          </a:prstGeom>
          <a:ln cap="sq">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7" name="Straight Connector 366">
            <a:extLst>
              <a:ext uri="{FF2B5EF4-FFF2-40B4-BE49-F238E27FC236}">
                <a16:creationId xmlns:a16="http://schemas.microsoft.com/office/drawing/2014/main" id="{C61D218E-40F3-5409-E949-DCB75CC8E669}"/>
              </a:ext>
            </a:extLst>
          </p:cNvPr>
          <p:cNvCxnSpPr>
            <a:cxnSpLocks/>
          </p:cNvCxnSpPr>
          <p:nvPr/>
        </p:nvCxnSpPr>
        <p:spPr>
          <a:xfrm flipH="1">
            <a:off x="6932155" y="2273149"/>
            <a:ext cx="53552" cy="0"/>
          </a:xfrm>
          <a:prstGeom prst="line">
            <a:avLst/>
          </a:prstGeom>
          <a:ln cap="sq">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8" name="Straight Connector 367">
            <a:extLst>
              <a:ext uri="{FF2B5EF4-FFF2-40B4-BE49-F238E27FC236}">
                <a16:creationId xmlns:a16="http://schemas.microsoft.com/office/drawing/2014/main" id="{EC6E2E95-142B-F795-3C69-9F31A636131E}"/>
              </a:ext>
            </a:extLst>
          </p:cNvPr>
          <p:cNvCxnSpPr>
            <a:cxnSpLocks/>
          </p:cNvCxnSpPr>
          <p:nvPr/>
        </p:nvCxnSpPr>
        <p:spPr>
          <a:xfrm flipH="1">
            <a:off x="6932155" y="3708008"/>
            <a:ext cx="53552" cy="0"/>
          </a:xfrm>
          <a:prstGeom prst="line">
            <a:avLst/>
          </a:prstGeom>
          <a:ln cap="sq">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9" name="Straight Connector 368">
            <a:extLst>
              <a:ext uri="{FF2B5EF4-FFF2-40B4-BE49-F238E27FC236}">
                <a16:creationId xmlns:a16="http://schemas.microsoft.com/office/drawing/2014/main" id="{756AB52C-B750-27D1-7E5D-624CB5C578CB}"/>
              </a:ext>
            </a:extLst>
          </p:cNvPr>
          <p:cNvCxnSpPr/>
          <p:nvPr/>
        </p:nvCxnSpPr>
        <p:spPr>
          <a:xfrm flipH="1">
            <a:off x="6932155" y="3994980"/>
            <a:ext cx="53552" cy="0"/>
          </a:xfrm>
          <a:prstGeom prst="line">
            <a:avLst/>
          </a:prstGeom>
          <a:ln cap="sq">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0" name="Straight Connector 369">
            <a:extLst>
              <a:ext uri="{FF2B5EF4-FFF2-40B4-BE49-F238E27FC236}">
                <a16:creationId xmlns:a16="http://schemas.microsoft.com/office/drawing/2014/main" id="{58000465-CDC5-B1DC-4A79-8CF9523F1732}"/>
              </a:ext>
            </a:extLst>
          </p:cNvPr>
          <p:cNvCxnSpPr/>
          <p:nvPr/>
        </p:nvCxnSpPr>
        <p:spPr>
          <a:xfrm flipH="1">
            <a:off x="6932155" y="2847092"/>
            <a:ext cx="53552" cy="0"/>
          </a:xfrm>
          <a:prstGeom prst="line">
            <a:avLst/>
          </a:prstGeom>
          <a:ln cap="sq">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1" name="Straight Connector 370">
            <a:extLst>
              <a:ext uri="{FF2B5EF4-FFF2-40B4-BE49-F238E27FC236}">
                <a16:creationId xmlns:a16="http://schemas.microsoft.com/office/drawing/2014/main" id="{8CB28979-4B9A-EA8A-DF6C-160B02A299EB}"/>
              </a:ext>
            </a:extLst>
          </p:cNvPr>
          <p:cNvCxnSpPr/>
          <p:nvPr/>
        </p:nvCxnSpPr>
        <p:spPr>
          <a:xfrm flipH="1">
            <a:off x="6932155" y="4281952"/>
            <a:ext cx="53552" cy="0"/>
          </a:xfrm>
          <a:prstGeom prst="line">
            <a:avLst/>
          </a:prstGeom>
          <a:ln cap="sq">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2" name="Straight Connector 371">
            <a:extLst>
              <a:ext uri="{FF2B5EF4-FFF2-40B4-BE49-F238E27FC236}">
                <a16:creationId xmlns:a16="http://schemas.microsoft.com/office/drawing/2014/main" id="{3348A008-FA01-96C7-8D4C-3AC384CE68F8}"/>
              </a:ext>
            </a:extLst>
          </p:cNvPr>
          <p:cNvCxnSpPr>
            <a:cxnSpLocks/>
          </p:cNvCxnSpPr>
          <p:nvPr/>
        </p:nvCxnSpPr>
        <p:spPr>
          <a:xfrm flipH="1">
            <a:off x="6932155" y="3421036"/>
            <a:ext cx="53552" cy="0"/>
          </a:xfrm>
          <a:prstGeom prst="line">
            <a:avLst/>
          </a:prstGeom>
          <a:ln cap="sq">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3" name="Straight Connector 372">
            <a:extLst>
              <a:ext uri="{FF2B5EF4-FFF2-40B4-BE49-F238E27FC236}">
                <a16:creationId xmlns:a16="http://schemas.microsoft.com/office/drawing/2014/main" id="{72DD0412-C6A1-D7BE-C159-7F12178D2F74}"/>
              </a:ext>
            </a:extLst>
          </p:cNvPr>
          <p:cNvCxnSpPr>
            <a:cxnSpLocks/>
          </p:cNvCxnSpPr>
          <p:nvPr/>
        </p:nvCxnSpPr>
        <p:spPr>
          <a:xfrm flipH="1">
            <a:off x="6930304" y="4568923"/>
            <a:ext cx="53552" cy="0"/>
          </a:xfrm>
          <a:prstGeom prst="line">
            <a:avLst/>
          </a:prstGeom>
          <a:ln cap="sq">
            <a:solidFill>
              <a:schemeClr val="tx1"/>
            </a:solidFill>
          </a:ln>
        </p:spPr>
        <p:style>
          <a:lnRef idx="1">
            <a:schemeClr val="accent1"/>
          </a:lnRef>
          <a:fillRef idx="0">
            <a:schemeClr val="accent1"/>
          </a:fillRef>
          <a:effectRef idx="0">
            <a:schemeClr val="accent1"/>
          </a:effectRef>
          <a:fontRef idx="minor">
            <a:schemeClr val="tx1"/>
          </a:fontRef>
        </p:style>
      </p:cxnSp>
      <p:sp>
        <p:nvSpPr>
          <p:cNvPr id="374" name="TextBox 373">
            <a:extLst>
              <a:ext uri="{FF2B5EF4-FFF2-40B4-BE49-F238E27FC236}">
                <a16:creationId xmlns:a16="http://schemas.microsoft.com/office/drawing/2014/main" id="{50535CDD-658D-3D91-0438-F192F5E4F2DA}"/>
              </a:ext>
            </a:extLst>
          </p:cNvPr>
          <p:cNvSpPr txBox="1"/>
          <p:nvPr/>
        </p:nvSpPr>
        <p:spPr>
          <a:xfrm>
            <a:off x="6620915" y="1903393"/>
            <a:ext cx="261358" cy="143565"/>
          </a:xfrm>
          <a:prstGeom prst="rect">
            <a:avLst/>
          </a:prstGeom>
          <a:noFill/>
        </p:spPr>
        <p:txBody>
          <a:bodyPr wrap="square" lIns="0" tIns="0" rIns="0" bIns="0" rtlCol="0">
            <a:spAutoFit/>
          </a:bodyPr>
          <a:lstStyle/>
          <a:p>
            <a:pPr algn="r"/>
            <a:r>
              <a:rPr lang="en-GB" sz="933" dirty="0">
                <a:latin typeface="Arial Narrow" panose="020B0606020202030204" pitchFamily="34" charset="0"/>
              </a:rPr>
              <a:t>0.9</a:t>
            </a:r>
          </a:p>
        </p:txBody>
      </p:sp>
      <p:sp>
        <p:nvSpPr>
          <p:cNvPr id="375" name="TextBox 374">
            <a:extLst>
              <a:ext uri="{FF2B5EF4-FFF2-40B4-BE49-F238E27FC236}">
                <a16:creationId xmlns:a16="http://schemas.microsoft.com/office/drawing/2014/main" id="{69C38036-CE59-F133-88A0-CAC023212473}"/>
              </a:ext>
            </a:extLst>
          </p:cNvPr>
          <p:cNvSpPr txBox="1"/>
          <p:nvPr/>
        </p:nvSpPr>
        <p:spPr>
          <a:xfrm>
            <a:off x="6620915" y="2189655"/>
            <a:ext cx="261358" cy="143565"/>
          </a:xfrm>
          <a:prstGeom prst="rect">
            <a:avLst/>
          </a:prstGeom>
          <a:noFill/>
        </p:spPr>
        <p:txBody>
          <a:bodyPr wrap="square" lIns="0" tIns="0" rIns="0" bIns="0" rtlCol="0">
            <a:spAutoFit/>
          </a:bodyPr>
          <a:lstStyle/>
          <a:p>
            <a:pPr algn="r"/>
            <a:r>
              <a:rPr lang="en-GB" sz="933" dirty="0">
                <a:latin typeface="Arial Narrow" panose="020B0606020202030204" pitchFamily="34" charset="0"/>
              </a:rPr>
              <a:t>0.8</a:t>
            </a:r>
          </a:p>
        </p:txBody>
      </p:sp>
      <p:sp>
        <p:nvSpPr>
          <p:cNvPr id="376" name="TextBox 375">
            <a:extLst>
              <a:ext uri="{FF2B5EF4-FFF2-40B4-BE49-F238E27FC236}">
                <a16:creationId xmlns:a16="http://schemas.microsoft.com/office/drawing/2014/main" id="{C6163F00-6F2A-4BCD-6A51-2624643E277A}"/>
              </a:ext>
            </a:extLst>
          </p:cNvPr>
          <p:cNvSpPr txBox="1"/>
          <p:nvPr/>
        </p:nvSpPr>
        <p:spPr>
          <a:xfrm>
            <a:off x="6620915" y="2475918"/>
            <a:ext cx="261358" cy="143565"/>
          </a:xfrm>
          <a:prstGeom prst="rect">
            <a:avLst/>
          </a:prstGeom>
          <a:noFill/>
        </p:spPr>
        <p:txBody>
          <a:bodyPr wrap="square" lIns="0" tIns="0" rIns="0" bIns="0" rtlCol="0">
            <a:spAutoFit/>
          </a:bodyPr>
          <a:lstStyle/>
          <a:p>
            <a:pPr algn="r"/>
            <a:r>
              <a:rPr lang="en-GB" sz="933" dirty="0">
                <a:latin typeface="Arial Narrow" panose="020B0606020202030204" pitchFamily="34" charset="0"/>
              </a:rPr>
              <a:t>0.7</a:t>
            </a:r>
          </a:p>
        </p:txBody>
      </p:sp>
      <p:sp>
        <p:nvSpPr>
          <p:cNvPr id="377" name="TextBox 376">
            <a:extLst>
              <a:ext uri="{FF2B5EF4-FFF2-40B4-BE49-F238E27FC236}">
                <a16:creationId xmlns:a16="http://schemas.microsoft.com/office/drawing/2014/main" id="{02BD0E12-2F69-75DE-54A8-87D5B1A24A9A}"/>
              </a:ext>
            </a:extLst>
          </p:cNvPr>
          <p:cNvSpPr txBox="1"/>
          <p:nvPr/>
        </p:nvSpPr>
        <p:spPr>
          <a:xfrm>
            <a:off x="6620915" y="2762180"/>
            <a:ext cx="261358" cy="143565"/>
          </a:xfrm>
          <a:prstGeom prst="rect">
            <a:avLst/>
          </a:prstGeom>
          <a:noFill/>
        </p:spPr>
        <p:txBody>
          <a:bodyPr wrap="square" lIns="0" tIns="0" rIns="0" bIns="0" rtlCol="0">
            <a:spAutoFit/>
          </a:bodyPr>
          <a:lstStyle/>
          <a:p>
            <a:pPr algn="r"/>
            <a:r>
              <a:rPr lang="en-GB" sz="933" dirty="0">
                <a:latin typeface="Arial Narrow" panose="020B0606020202030204" pitchFamily="34" charset="0"/>
              </a:rPr>
              <a:t>0.6</a:t>
            </a:r>
          </a:p>
        </p:txBody>
      </p:sp>
      <p:sp>
        <p:nvSpPr>
          <p:cNvPr id="378" name="TextBox 377">
            <a:extLst>
              <a:ext uri="{FF2B5EF4-FFF2-40B4-BE49-F238E27FC236}">
                <a16:creationId xmlns:a16="http://schemas.microsoft.com/office/drawing/2014/main" id="{6C5C65C9-AFF1-C9A6-1225-4390371AE950}"/>
              </a:ext>
            </a:extLst>
          </p:cNvPr>
          <p:cNvSpPr txBox="1"/>
          <p:nvPr/>
        </p:nvSpPr>
        <p:spPr>
          <a:xfrm>
            <a:off x="6620915" y="3048443"/>
            <a:ext cx="261358" cy="143565"/>
          </a:xfrm>
          <a:prstGeom prst="rect">
            <a:avLst/>
          </a:prstGeom>
          <a:noFill/>
        </p:spPr>
        <p:txBody>
          <a:bodyPr wrap="square" lIns="0" tIns="0" rIns="0" bIns="0" rtlCol="0">
            <a:spAutoFit/>
          </a:bodyPr>
          <a:lstStyle/>
          <a:p>
            <a:pPr algn="r"/>
            <a:r>
              <a:rPr lang="en-GB" sz="933" dirty="0">
                <a:latin typeface="Arial Narrow" panose="020B0606020202030204" pitchFamily="34" charset="0"/>
              </a:rPr>
              <a:t>0.5</a:t>
            </a:r>
          </a:p>
        </p:txBody>
      </p:sp>
      <p:sp>
        <p:nvSpPr>
          <p:cNvPr id="379" name="TextBox 378">
            <a:extLst>
              <a:ext uri="{FF2B5EF4-FFF2-40B4-BE49-F238E27FC236}">
                <a16:creationId xmlns:a16="http://schemas.microsoft.com/office/drawing/2014/main" id="{739DF708-B756-62FD-F2FD-BBE869831900}"/>
              </a:ext>
            </a:extLst>
          </p:cNvPr>
          <p:cNvSpPr txBox="1"/>
          <p:nvPr/>
        </p:nvSpPr>
        <p:spPr>
          <a:xfrm>
            <a:off x="6620915" y="3334706"/>
            <a:ext cx="261358" cy="143565"/>
          </a:xfrm>
          <a:prstGeom prst="rect">
            <a:avLst/>
          </a:prstGeom>
          <a:noFill/>
        </p:spPr>
        <p:txBody>
          <a:bodyPr wrap="square" lIns="0" tIns="0" rIns="0" bIns="0" rtlCol="0">
            <a:spAutoFit/>
          </a:bodyPr>
          <a:lstStyle/>
          <a:p>
            <a:pPr algn="r"/>
            <a:r>
              <a:rPr lang="en-GB" sz="933" dirty="0">
                <a:latin typeface="Arial Narrow" panose="020B0606020202030204" pitchFamily="34" charset="0"/>
              </a:rPr>
              <a:t>0.4</a:t>
            </a:r>
          </a:p>
        </p:txBody>
      </p:sp>
      <p:sp>
        <p:nvSpPr>
          <p:cNvPr id="380" name="TextBox 379">
            <a:extLst>
              <a:ext uri="{FF2B5EF4-FFF2-40B4-BE49-F238E27FC236}">
                <a16:creationId xmlns:a16="http://schemas.microsoft.com/office/drawing/2014/main" id="{ACB43BF1-40EF-525E-E7B7-BA5797783BA9}"/>
              </a:ext>
            </a:extLst>
          </p:cNvPr>
          <p:cNvSpPr txBox="1"/>
          <p:nvPr/>
        </p:nvSpPr>
        <p:spPr>
          <a:xfrm>
            <a:off x="6620915" y="3620968"/>
            <a:ext cx="261358" cy="143565"/>
          </a:xfrm>
          <a:prstGeom prst="rect">
            <a:avLst/>
          </a:prstGeom>
          <a:noFill/>
        </p:spPr>
        <p:txBody>
          <a:bodyPr wrap="square" lIns="0" tIns="0" rIns="0" bIns="0" rtlCol="0">
            <a:spAutoFit/>
          </a:bodyPr>
          <a:lstStyle/>
          <a:p>
            <a:pPr algn="r"/>
            <a:r>
              <a:rPr lang="en-GB" sz="933" dirty="0">
                <a:latin typeface="Arial Narrow" panose="020B0606020202030204" pitchFamily="34" charset="0"/>
              </a:rPr>
              <a:t>0.3</a:t>
            </a:r>
          </a:p>
        </p:txBody>
      </p:sp>
      <p:sp>
        <p:nvSpPr>
          <p:cNvPr id="381" name="TextBox 380">
            <a:extLst>
              <a:ext uri="{FF2B5EF4-FFF2-40B4-BE49-F238E27FC236}">
                <a16:creationId xmlns:a16="http://schemas.microsoft.com/office/drawing/2014/main" id="{EA8D9D5F-0159-CC4B-ABEC-7A5E8A40E4A7}"/>
              </a:ext>
            </a:extLst>
          </p:cNvPr>
          <p:cNvSpPr txBox="1"/>
          <p:nvPr/>
        </p:nvSpPr>
        <p:spPr>
          <a:xfrm>
            <a:off x="6620915" y="3907231"/>
            <a:ext cx="261358" cy="143565"/>
          </a:xfrm>
          <a:prstGeom prst="rect">
            <a:avLst/>
          </a:prstGeom>
          <a:noFill/>
        </p:spPr>
        <p:txBody>
          <a:bodyPr wrap="square" lIns="0" tIns="0" rIns="0" bIns="0" rtlCol="0">
            <a:spAutoFit/>
          </a:bodyPr>
          <a:lstStyle/>
          <a:p>
            <a:pPr algn="r"/>
            <a:r>
              <a:rPr lang="en-GB" sz="933" dirty="0">
                <a:latin typeface="Arial Narrow" panose="020B0606020202030204" pitchFamily="34" charset="0"/>
              </a:rPr>
              <a:t>0.2</a:t>
            </a:r>
          </a:p>
        </p:txBody>
      </p:sp>
      <p:sp>
        <p:nvSpPr>
          <p:cNvPr id="382" name="TextBox 381">
            <a:extLst>
              <a:ext uri="{FF2B5EF4-FFF2-40B4-BE49-F238E27FC236}">
                <a16:creationId xmlns:a16="http://schemas.microsoft.com/office/drawing/2014/main" id="{57D86C41-5D19-3203-A62F-4690379B034B}"/>
              </a:ext>
            </a:extLst>
          </p:cNvPr>
          <p:cNvSpPr txBox="1"/>
          <p:nvPr/>
        </p:nvSpPr>
        <p:spPr>
          <a:xfrm>
            <a:off x="6620915" y="4193493"/>
            <a:ext cx="261358" cy="143565"/>
          </a:xfrm>
          <a:prstGeom prst="rect">
            <a:avLst/>
          </a:prstGeom>
          <a:noFill/>
        </p:spPr>
        <p:txBody>
          <a:bodyPr wrap="square" lIns="0" tIns="0" rIns="0" bIns="0" rtlCol="0">
            <a:spAutoFit/>
          </a:bodyPr>
          <a:lstStyle/>
          <a:p>
            <a:pPr algn="r"/>
            <a:r>
              <a:rPr lang="en-GB" sz="933" dirty="0">
                <a:latin typeface="Arial Narrow" panose="020B0606020202030204" pitchFamily="34" charset="0"/>
              </a:rPr>
              <a:t>0.1</a:t>
            </a:r>
          </a:p>
        </p:txBody>
      </p:sp>
      <p:cxnSp>
        <p:nvCxnSpPr>
          <p:cNvPr id="383" name="Straight Connector 382">
            <a:extLst>
              <a:ext uri="{FF2B5EF4-FFF2-40B4-BE49-F238E27FC236}">
                <a16:creationId xmlns:a16="http://schemas.microsoft.com/office/drawing/2014/main" id="{F7605587-1690-F1BD-2734-C04C3C2C589A}"/>
              </a:ext>
            </a:extLst>
          </p:cNvPr>
          <p:cNvCxnSpPr>
            <a:cxnSpLocks/>
          </p:cNvCxnSpPr>
          <p:nvPr/>
        </p:nvCxnSpPr>
        <p:spPr>
          <a:xfrm rot="5400000" flipH="1">
            <a:off x="6963825" y="4595699"/>
            <a:ext cx="53552" cy="0"/>
          </a:xfrm>
          <a:prstGeom prst="line">
            <a:avLst/>
          </a:prstGeom>
          <a:ln cap="sq">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4" name="Straight Connector 383">
            <a:extLst>
              <a:ext uri="{FF2B5EF4-FFF2-40B4-BE49-F238E27FC236}">
                <a16:creationId xmlns:a16="http://schemas.microsoft.com/office/drawing/2014/main" id="{40569E3C-FEEF-E365-B0FB-DFC6C3D46F34}"/>
              </a:ext>
            </a:extLst>
          </p:cNvPr>
          <p:cNvCxnSpPr>
            <a:cxnSpLocks/>
          </p:cNvCxnSpPr>
          <p:nvPr/>
        </p:nvCxnSpPr>
        <p:spPr>
          <a:xfrm rot="5400000" flipH="1">
            <a:off x="8510772" y="4595699"/>
            <a:ext cx="53552" cy="0"/>
          </a:xfrm>
          <a:prstGeom prst="line">
            <a:avLst/>
          </a:prstGeom>
          <a:ln cap="sq">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5" name="Straight Connector 384">
            <a:extLst>
              <a:ext uri="{FF2B5EF4-FFF2-40B4-BE49-F238E27FC236}">
                <a16:creationId xmlns:a16="http://schemas.microsoft.com/office/drawing/2014/main" id="{A01B64B4-295E-5270-2372-1445DCC09B72}"/>
              </a:ext>
            </a:extLst>
          </p:cNvPr>
          <p:cNvCxnSpPr>
            <a:cxnSpLocks/>
          </p:cNvCxnSpPr>
          <p:nvPr/>
        </p:nvCxnSpPr>
        <p:spPr>
          <a:xfrm rot="5400000" flipH="1">
            <a:off x="10057719" y="4595699"/>
            <a:ext cx="53552" cy="0"/>
          </a:xfrm>
          <a:prstGeom prst="line">
            <a:avLst/>
          </a:prstGeom>
          <a:ln cap="sq">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6" name="Straight Connector 385">
            <a:extLst>
              <a:ext uri="{FF2B5EF4-FFF2-40B4-BE49-F238E27FC236}">
                <a16:creationId xmlns:a16="http://schemas.microsoft.com/office/drawing/2014/main" id="{FC88889E-EE6C-834F-EF18-866F186F581F}"/>
              </a:ext>
            </a:extLst>
          </p:cNvPr>
          <p:cNvCxnSpPr>
            <a:cxnSpLocks/>
          </p:cNvCxnSpPr>
          <p:nvPr/>
        </p:nvCxnSpPr>
        <p:spPr>
          <a:xfrm rot="5400000" flipH="1">
            <a:off x="11604648" y="4595699"/>
            <a:ext cx="53552" cy="0"/>
          </a:xfrm>
          <a:prstGeom prst="line">
            <a:avLst/>
          </a:prstGeom>
          <a:ln cap="sq">
            <a:solidFill>
              <a:schemeClr val="tx1"/>
            </a:solidFill>
          </a:ln>
        </p:spPr>
        <p:style>
          <a:lnRef idx="1">
            <a:schemeClr val="accent1"/>
          </a:lnRef>
          <a:fillRef idx="0">
            <a:schemeClr val="accent1"/>
          </a:fillRef>
          <a:effectRef idx="0">
            <a:schemeClr val="accent1"/>
          </a:effectRef>
          <a:fontRef idx="minor">
            <a:schemeClr val="tx1"/>
          </a:fontRef>
        </p:style>
      </p:cxnSp>
      <p:sp>
        <p:nvSpPr>
          <p:cNvPr id="387" name="TextBox 386">
            <a:extLst>
              <a:ext uri="{FF2B5EF4-FFF2-40B4-BE49-F238E27FC236}">
                <a16:creationId xmlns:a16="http://schemas.microsoft.com/office/drawing/2014/main" id="{F5C6E1FF-089A-EF8A-F4D6-364161B9F46D}"/>
              </a:ext>
            </a:extLst>
          </p:cNvPr>
          <p:cNvSpPr txBox="1"/>
          <p:nvPr/>
        </p:nvSpPr>
        <p:spPr>
          <a:xfrm>
            <a:off x="8100724" y="4826332"/>
            <a:ext cx="2420577" cy="184666"/>
          </a:xfrm>
          <a:prstGeom prst="rect">
            <a:avLst/>
          </a:prstGeom>
          <a:noFill/>
        </p:spPr>
        <p:txBody>
          <a:bodyPr wrap="square" lIns="0" tIns="0" rIns="0" bIns="0" rtlCol="0">
            <a:spAutoFit/>
          </a:bodyPr>
          <a:lstStyle/>
          <a:p>
            <a:pPr algn="ctr"/>
            <a:r>
              <a:rPr lang="en-GB" sz="1200" b="1" dirty="0">
                <a:latin typeface="Arial Narrow" panose="020B0606020202030204" pitchFamily="34" charset="0"/>
              </a:rPr>
              <a:t>Time from randomisation (months)</a:t>
            </a:r>
          </a:p>
        </p:txBody>
      </p:sp>
      <p:sp>
        <p:nvSpPr>
          <p:cNvPr id="388" name="TextBox 387">
            <a:extLst>
              <a:ext uri="{FF2B5EF4-FFF2-40B4-BE49-F238E27FC236}">
                <a16:creationId xmlns:a16="http://schemas.microsoft.com/office/drawing/2014/main" id="{F7685C4A-8980-25BB-F3E2-1C94A0387F41}"/>
              </a:ext>
            </a:extLst>
          </p:cNvPr>
          <p:cNvSpPr txBox="1"/>
          <p:nvPr/>
        </p:nvSpPr>
        <p:spPr>
          <a:xfrm>
            <a:off x="6827513" y="4663342"/>
            <a:ext cx="321443" cy="143565"/>
          </a:xfrm>
          <a:prstGeom prst="rect">
            <a:avLst/>
          </a:prstGeom>
          <a:noFill/>
        </p:spPr>
        <p:txBody>
          <a:bodyPr wrap="square" lIns="0" tIns="0" rIns="0" bIns="0" rtlCol="0">
            <a:spAutoFit/>
          </a:bodyPr>
          <a:lstStyle/>
          <a:p>
            <a:pPr algn="ctr"/>
            <a:r>
              <a:rPr lang="en-GB" sz="933" dirty="0">
                <a:latin typeface="Arial Narrow" panose="020B0606020202030204" pitchFamily="34" charset="0"/>
              </a:rPr>
              <a:t>0</a:t>
            </a:r>
          </a:p>
        </p:txBody>
      </p:sp>
      <p:sp>
        <p:nvSpPr>
          <p:cNvPr id="389" name="TextBox 388">
            <a:extLst>
              <a:ext uri="{FF2B5EF4-FFF2-40B4-BE49-F238E27FC236}">
                <a16:creationId xmlns:a16="http://schemas.microsoft.com/office/drawing/2014/main" id="{48BCAA01-0E1F-168B-5254-74BC7C85AA32}"/>
              </a:ext>
            </a:extLst>
          </p:cNvPr>
          <p:cNvSpPr txBox="1"/>
          <p:nvPr/>
        </p:nvSpPr>
        <p:spPr>
          <a:xfrm>
            <a:off x="6830809" y="5089186"/>
            <a:ext cx="321521" cy="246221"/>
          </a:xfrm>
          <a:prstGeom prst="rect">
            <a:avLst/>
          </a:prstGeom>
          <a:noFill/>
        </p:spPr>
        <p:txBody>
          <a:bodyPr wrap="square" lIns="0" tIns="0" rIns="0" bIns="0" rtlCol="0">
            <a:spAutoFit/>
          </a:bodyPr>
          <a:lstStyle/>
          <a:p>
            <a:pPr algn="ctr"/>
            <a:r>
              <a:rPr lang="en-GB" sz="800" spc="-67" dirty="0">
                <a:latin typeface="Arial Narrow" panose="020B0606020202030204" pitchFamily="34" charset="0"/>
              </a:rPr>
              <a:t>279</a:t>
            </a:r>
          </a:p>
          <a:p>
            <a:pPr algn="ctr"/>
            <a:r>
              <a:rPr lang="en-GB" sz="800" spc="-67" dirty="0">
                <a:latin typeface="Arial Narrow" panose="020B0606020202030204" pitchFamily="34" charset="0"/>
              </a:rPr>
              <a:t>273</a:t>
            </a:r>
          </a:p>
        </p:txBody>
      </p:sp>
      <p:cxnSp>
        <p:nvCxnSpPr>
          <p:cNvPr id="390" name="Straight Connector 389">
            <a:extLst>
              <a:ext uri="{FF2B5EF4-FFF2-40B4-BE49-F238E27FC236}">
                <a16:creationId xmlns:a16="http://schemas.microsoft.com/office/drawing/2014/main" id="{7E509B06-46BB-F0C7-6741-01D0B3202C6A}"/>
              </a:ext>
            </a:extLst>
          </p:cNvPr>
          <p:cNvCxnSpPr>
            <a:cxnSpLocks/>
          </p:cNvCxnSpPr>
          <p:nvPr/>
        </p:nvCxnSpPr>
        <p:spPr>
          <a:xfrm rot="5400000" flipH="1">
            <a:off x="8201383" y="4595699"/>
            <a:ext cx="53552" cy="0"/>
          </a:xfrm>
          <a:prstGeom prst="line">
            <a:avLst/>
          </a:prstGeom>
          <a:ln cap="sq">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1" name="Straight Connector 390">
            <a:extLst>
              <a:ext uri="{FF2B5EF4-FFF2-40B4-BE49-F238E27FC236}">
                <a16:creationId xmlns:a16="http://schemas.microsoft.com/office/drawing/2014/main" id="{DC76771D-D556-40A8-163D-4D4453F9229A}"/>
              </a:ext>
            </a:extLst>
          </p:cNvPr>
          <p:cNvCxnSpPr>
            <a:cxnSpLocks/>
          </p:cNvCxnSpPr>
          <p:nvPr/>
        </p:nvCxnSpPr>
        <p:spPr>
          <a:xfrm rot="5400000" flipH="1">
            <a:off x="9748329" y="4595699"/>
            <a:ext cx="53552" cy="0"/>
          </a:xfrm>
          <a:prstGeom prst="line">
            <a:avLst/>
          </a:prstGeom>
          <a:ln cap="sq">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2" name="Straight Connector 391">
            <a:extLst>
              <a:ext uri="{FF2B5EF4-FFF2-40B4-BE49-F238E27FC236}">
                <a16:creationId xmlns:a16="http://schemas.microsoft.com/office/drawing/2014/main" id="{631FA577-EF04-0EE5-B7C6-FB0440968F29}"/>
              </a:ext>
            </a:extLst>
          </p:cNvPr>
          <p:cNvCxnSpPr>
            <a:cxnSpLocks/>
          </p:cNvCxnSpPr>
          <p:nvPr/>
        </p:nvCxnSpPr>
        <p:spPr>
          <a:xfrm rot="5400000" flipH="1">
            <a:off x="11295276" y="4595699"/>
            <a:ext cx="53552" cy="0"/>
          </a:xfrm>
          <a:prstGeom prst="line">
            <a:avLst/>
          </a:prstGeom>
          <a:ln cap="sq">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3" name="Straight Connector 392">
            <a:extLst>
              <a:ext uri="{FF2B5EF4-FFF2-40B4-BE49-F238E27FC236}">
                <a16:creationId xmlns:a16="http://schemas.microsoft.com/office/drawing/2014/main" id="{4BDF7952-5D1E-5192-3F24-3460A5BD077B}"/>
              </a:ext>
            </a:extLst>
          </p:cNvPr>
          <p:cNvCxnSpPr>
            <a:cxnSpLocks/>
          </p:cNvCxnSpPr>
          <p:nvPr/>
        </p:nvCxnSpPr>
        <p:spPr>
          <a:xfrm rot="5400000" flipH="1">
            <a:off x="7891993" y="4595699"/>
            <a:ext cx="53552" cy="0"/>
          </a:xfrm>
          <a:prstGeom prst="line">
            <a:avLst/>
          </a:prstGeom>
          <a:ln cap="sq">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4" name="Straight Connector 393">
            <a:extLst>
              <a:ext uri="{FF2B5EF4-FFF2-40B4-BE49-F238E27FC236}">
                <a16:creationId xmlns:a16="http://schemas.microsoft.com/office/drawing/2014/main" id="{9E562C1F-2EFE-E847-77C1-AD3877A74F9E}"/>
              </a:ext>
            </a:extLst>
          </p:cNvPr>
          <p:cNvCxnSpPr>
            <a:cxnSpLocks/>
          </p:cNvCxnSpPr>
          <p:nvPr/>
        </p:nvCxnSpPr>
        <p:spPr>
          <a:xfrm rot="5400000" flipH="1">
            <a:off x="9438940" y="4595699"/>
            <a:ext cx="53552" cy="0"/>
          </a:xfrm>
          <a:prstGeom prst="line">
            <a:avLst/>
          </a:prstGeom>
          <a:ln cap="sq">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5" name="Straight Connector 394">
            <a:extLst>
              <a:ext uri="{FF2B5EF4-FFF2-40B4-BE49-F238E27FC236}">
                <a16:creationId xmlns:a16="http://schemas.microsoft.com/office/drawing/2014/main" id="{76AC049D-8C51-CFFC-9D9A-9B822DD85736}"/>
              </a:ext>
            </a:extLst>
          </p:cNvPr>
          <p:cNvCxnSpPr>
            <a:cxnSpLocks/>
          </p:cNvCxnSpPr>
          <p:nvPr/>
        </p:nvCxnSpPr>
        <p:spPr>
          <a:xfrm rot="5400000" flipH="1">
            <a:off x="10985887" y="4595699"/>
            <a:ext cx="53552" cy="0"/>
          </a:xfrm>
          <a:prstGeom prst="line">
            <a:avLst/>
          </a:prstGeom>
          <a:ln cap="sq">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6" name="Straight Connector 395">
            <a:extLst>
              <a:ext uri="{FF2B5EF4-FFF2-40B4-BE49-F238E27FC236}">
                <a16:creationId xmlns:a16="http://schemas.microsoft.com/office/drawing/2014/main" id="{1B7DEBCE-987B-7437-95A6-A8BF138BB73E}"/>
              </a:ext>
            </a:extLst>
          </p:cNvPr>
          <p:cNvCxnSpPr>
            <a:cxnSpLocks/>
          </p:cNvCxnSpPr>
          <p:nvPr/>
        </p:nvCxnSpPr>
        <p:spPr>
          <a:xfrm rot="5400000" flipH="1">
            <a:off x="7582604" y="4595699"/>
            <a:ext cx="53552" cy="0"/>
          </a:xfrm>
          <a:prstGeom prst="line">
            <a:avLst/>
          </a:prstGeom>
          <a:ln cap="sq">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7" name="Straight Connector 396">
            <a:extLst>
              <a:ext uri="{FF2B5EF4-FFF2-40B4-BE49-F238E27FC236}">
                <a16:creationId xmlns:a16="http://schemas.microsoft.com/office/drawing/2014/main" id="{CAB860D0-713E-9921-C5C4-188582DEE350}"/>
              </a:ext>
            </a:extLst>
          </p:cNvPr>
          <p:cNvCxnSpPr>
            <a:cxnSpLocks/>
          </p:cNvCxnSpPr>
          <p:nvPr/>
        </p:nvCxnSpPr>
        <p:spPr>
          <a:xfrm rot="5400000" flipH="1">
            <a:off x="9129551" y="4595699"/>
            <a:ext cx="53552" cy="0"/>
          </a:xfrm>
          <a:prstGeom prst="line">
            <a:avLst/>
          </a:prstGeom>
          <a:ln cap="sq">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8" name="Straight Connector 397">
            <a:extLst>
              <a:ext uri="{FF2B5EF4-FFF2-40B4-BE49-F238E27FC236}">
                <a16:creationId xmlns:a16="http://schemas.microsoft.com/office/drawing/2014/main" id="{24A9A7F2-F56C-EBB7-864A-80B6063FA444}"/>
              </a:ext>
            </a:extLst>
          </p:cNvPr>
          <p:cNvCxnSpPr>
            <a:cxnSpLocks/>
          </p:cNvCxnSpPr>
          <p:nvPr/>
        </p:nvCxnSpPr>
        <p:spPr>
          <a:xfrm rot="5400000" flipH="1">
            <a:off x="10676497" y="4595699"/>
            <a:ext cx="53552" cy="0"/>
          </a:xfrm>
          <a:prstGeom prst="line">
            <a:avLst/>
          </a:prstGeom>
          <a:ln cap="sq">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9" name="Straight Connector 398">
            <a:extLst>
              <a:ext uri="{FF2B5EF4-FFF2-40B4-BE49-F238E27FC236}">
                <a16:creationId xmlns:a16="http://schemas.microsoft.com/office/drawing/2014/main" id="{B5E5A287-D65F-4408-21CA-179FAF8CD3C6}"/>
              </a:ext>
            </a:extLst>
          </p:cNvPr>
          <p:cNvCxnSpPr>
            <a:cxnSpLocks/>
          </p:cNvCxnSpPr>
          <p:nvPr/>
        </p:nvCxnSpPr>
        <p:spPr>
          <a:xfrm rot="5400000" flipH="1">
            <a:off x="7273215" y="4595699"/>
            <a:ext cx="53552" cy="0"/>
          </a:xfrm>
          <a:prstGeom prst="line">
            <a:avLst/>
          </a:prstGeom>
          <a:ln cap="sq">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0" name="Straight Connector 399">
            <a:extLst>
              <a:ext uri="{FF2B5EF4-FFF2-40B4-BE49-F238E27FC236}">
                <a16:creationId xmlns:a16="http://schemas.microsoft.com/office/drawing/2014/main" id="{66987326-67A1-0323-1A00-5E6766013E79}"/>
              </a:ext>
            </a:extLst>
          </p:cNvPr>
          <p:cNvCxnSpPr>
            <a:cxnSpLocks/>
          </p:cNvCxnSpPr>
          <p:nvPr/>
        </p:nvCxnSpPr>
        <p:spPr>
          <a:xfrm rot="5400000" flipH="1">
            <a:off x="8820161" y="4595699"/>
            <a:ext cx="53552" cy="0"/>
          </a:xfrm>
          <a:prstGeom prst="line">
            <a:avLst/>
          </a:prstGeom>
          <a:ln cap="sq">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1" name="Straight Connector 400">
            <a:extLst>
              <a:ext uri="{FF2B5EF4-FFF2-40B4-BE49-F238E27FC236}">
                <a16:creationId xmlns:a16="http://schemas.microsoft.com/office/drawing/2014/main" id="{FCE3ED0F-F24C-7492-2E5A-7452B419CF34}"/>
              </a:ext>
            </a:extLst>
          </p:cNvPr>
          <p:cNvCxnSpPr>
            <a:cxnSpLocks/>
          </p:cNvCxnSpPr>
          <p:nvPr/>
        </p:nvCxnSpPr>
        <p:spPr>
          <a:xfrm rot="5400000" flipH="1">
            <a:off x="10367108" y="4595699"/>
            <a:ext cx="53552" cy="0"/>
          </a:xfrm>
          <a:prstGeom prst="line">
            <a:avLst/>
          </a:prstGeom>
          <a:ln cap="sq">
            <a:solidFill>
              <a:schemeClr val="tx1"/>
            </a:solidFill>
          </a:ln>
        </p:spPr>
        <p:style>
          <a:lnRef idx="1">
            <a:schemeClr val="accent1"/>
          </a:lnRef>
          <a:fillRef idx="0">
            <a:schemeClr val="accent1"/>
          </a:fillRef>
          <a:effectRef idx="0">
            <a:schemeClr val="accent1"/>
          </a:effectRef>
          <a:fontRef idx="minor">
            <a:schemeClr val="tx1"/>
          </a:fontRef>
        </p:style>
      </p:cxnSp>
      <p:sp>
        <p:nvSpPr>
          <p:cNvPr id="402" name="TextBox 401">
            <a:extLst>
              <a:ext uri="{FF2B5EF4-FFF2-40B4-BE49-F238E27FC236}">
                <a16:creationId xmlns:a16="http://schemas.microsoft.com/office/drawing/2014/main" id="{F34C6CF3-52FA-7755-19B8-B312D4222CAA}"/>
              </a:ext>
            </a:extLst>
          </p:cNvPr>
          <p:cNvSpPr txBox="1"/>
          <p:nvPr/>
        </p:nvSpPr>
        <p:spPr>
          <a:xfrm>
            <a:off x="7139269" y="4663342"/>
            <a:ext cx="321443" cy="143565"/>
          </a:xfrm>
          <a:prstGeom prst="rect">
            <a:avLst/>
          </a:prstGeom>
          <a:noFill/>
        </p:spPr>
        <p:txBody>
          <a:bodyPr wrap="square" lIns="0" tIns="0" rIns="0" bIns="0" rtlCol="0">
            <a:spAutoFit/>
          </a:bodyPr>
          <a:lstStyle/>
          <a:p>
            <a:pPr algn="ctr"/>
            <a:r>
              <a:rPr lang="en-GB" sz="933" dirty="0">
                <a:latin typeface="Arial Narrow" panose="020B0606020202030204" pitchFamily="34" charset="0"/>
              </a:rPr>
              <a:t>2</a:t>
            </a:r>
          </a:p>
        </p:txBody>
      </p:sp>
      <p:sp>
        <p:nvSpPr>
          <p:cNvPr id="403" name="TextBox 402">
            <a:extLst>
              <a:ext uri="{FF2B5EF4-FFF2-40B4-BE49-F238E27FC236}">
                <a16:creationId xmlns:a16="http://schemas.microsoft.com/office/drawing/2014/main" id="{EC6F2EF4-DB1F-1162-77D7-4ED063FAB7FF}"/>
              </a:ext>
            </a:extLst>
          </p:cNvPr>
          <p:cNvSpPr txBox="1"/>
          <p:nvPr/>
        </p:nvSpPr>
        <p:spPr>
          <a:xfrm>
            <a:off x="7135976" y="5089186"/>
            <a:ext cx="321521" cy="246221"/>
          </a:xfrm>
          <a:prstGeom prst="rect">
            <a:avLst/>
          </a:prstGeom>
          <a:noFill/>
        </p:spPr>
        <p:txBody>
          <a:bodyPr wrap="square" lIns="0" tIns="0" rIns="0" bIns="0" rtlCol="0">
            <a:spAutoFit/>
          </a:bodyPr>
          <a:lstStyle/>
          <a:p>
            <a:pPr algn="ctr"/>
            <a:r>
              <a:rPr lang="en-GB" sz="800" spc="-67" dirty="0">
                <a:latin typeface="Arial Narrow" panose="020B0606020202030204" pitchFamily="34" charset="0"/>
              </a:rPr>
              <a:t>255</a:t>
            </a:r>
          </a:p>
          <a:p>
            <a:pPr algn="ctr"/>
            <a:r>
              <a:rPr lang="en-GB" sz="800" spc="-67" dirty="0">
                <a:latin typeface="Arial Narrow" panose="020B0606020202030204" pitchFamily="34" charset="0"/>
              </a:rPr>
              <a:t>248</a:t>
            </a:r>
          </a:p>
        </p:txBody>
      </p:sp>
      <p:sp>
        <p:nvSpPr>
          <p:cNvPr id="404" name="TextBox 403">
            <a:extLst>
              <a:ext uri="{FF2B5EF4-FFF2-40B4-BE49-F238E27FC236}">
                <a16:creationId xmlns:a16="http://schemas.microsoft.com/office/drawing/2014/main" id="{C7D7C739-065F-1419-A4E8-1F1E7A7608DF}"/>
              </a:ext>
            </a:extLst>
          </p:cNvPr>
          <p:cNvSpPr txBox="1"/>
          <p:nvPr/>
        </p:nvSpPr>
        <p:spPr>
          <a:xfrm>
            <a:off x="7452020" y="4663342"/>
            <a:ext cx="321443" cy="143565"/>
          </a:xfrm>
          <a:prstGeom prst="rect">
            <a:avLst/>
          </a:prstGeom>
          <a:noFill/>
        </p:spPr>
        <p:txBody>
          <a:bodyPr wrap="square" lIns="0" tIns="0" rIns="0" bIns="0" rtlCol="0">
            <a:spAutoFit/>
          </a:bodyPr>
          <a:lstStyle/>
          <a:p>
            <a:pPr algn="ctr"/>
            <a:r>
              <a:rPr lang="en-GB" sz="933" dirty="0">
                <a:latin typeface="Arial Narrow" panose="020B0606020202030204" pitchFamily="34" charset="0"/>
              </a:rPr>
              <a:t>4</a:t>
            </a:r>
          </a:p>
        </p:txBody>
      </p:sp>
      <p:sp>
        <p:nvSpPr>
          <p:cNvPr id="405" name="TextBox 404">
            <a:extLst>
              <a:ext uri="{FF2B5EF4-FFF2-40B4-BE49-F238E27FC236}">
                <a16:creationId xmlns:a16="http://schemas.microsoft.com/office/drawing/2014/main" id="{34973043-AE65-F8D3-4EC7-E298B8A4EEAC}"/>
              </a:ext>
            </a:extLst>
          </p:cNvPr>
          <p:cNvSpPr txBox="1"/>
          <p:nvPr/>
        </p:nvSpPr>
        <p:spPr>
          <a:xfrm>
            <a:off x="7448726" y="5089186"/>
            <a:ext cx="321521" cy="246221"/>
          </a:xfrm>
          <a:prstGeom prst="rect">
            <a:avLst/>
          </a:prstGeom>
          <a:noFill/>
        </p:spPr>
        <p:txBody>
          <a:bodyPr wrap="square" lIns="0" tIns="0" rIns="0" bIns="0" rtlCol="0">
            <a:spAutoFit/>
          </a:bodyPr>
          <a:lstStyle/>
          <a:p>
            <a:pPr algn="ctr"/>
            <a:r>
              <a:rPr lang="en-GB" sz="800" spc="-67" dirty="0">
                <a:latin typeface="Arial Narrow" panose="020B0606020202030204" pitchFamily="34" charset="0"/>
              </a:rPr>
              <a:t>238</a:t>
            </a:r>
          </a:p>
          <a:p>
            <a:pPr algn="ctr"/>
            <a:r>
              <a:rPr lang="en-GB" sz="800" spc="-67" dirty="0">
                <a:latin typeface="Arial Narrow" panose="020B0606020202030204" pitchFamily="34" charset="0"/>
              </a:rPr>
              <a:t>236</a:t>
            </a:r>
          </a:p>
        </p:txBody>
      </p:sp>
      <p:sp>
        <p:nvSpPr>
          <p:cNvPr id="406" name="TextBox 405">
            <a:extLst>
              <a:ext uri="{FF2B5EF4-FFF2-40B4-BE49-F238E27FC236}">
                <a16:creationId xmlns:a16="http://schemas.microsoft.com/office/drawing/2014/main" id="{3DD5BC98-DAFC-795C-105B-FA9CEFEAC05C}"/>
              </a:ext>
            </a:extLst>
          </p:cNvPr>
          <p:cNvSpPr txBox="1"/>
          <p:nvPr/>
        </p:nvSpPr>
        <p:spPr>
          <a:xfrm>
            <a:off x="7756781" y="4663342"/>
            <a:ext cx="321443" cy="143565"/>
          </a:xfrm>
          <a:prstGeom prst="rect">
            <a:avLst/>
          </a:prstGeom>
          <a:noFill/>
        </p:spPr>
        <p:txBody>
          <a:bodyPr wrap="square" lIns="0" tIns="0" rIns="0" bIns="0" rtlCol="0">
            <a:spAutoFit/>
          </a:bodyPr>
          <a:lstStyle/>
          <a:p>
            <a:pPr algn="ctr"/>
            <a:r>
              <a:rPr lang="en-GB" sz="933" dirty="0">
                <a:latin typeface="Arial Narrow" panose="020B0606020202030204" pitchFamily="34" charset="0"/>
              </a:rPr>
              <a:t>6</a:t>
            </a:r>
          </a:p>
        </p:txBody>
      </p:sp>
      <p:sp>
        <p:nvSpPr>
          <p:cNvPr id="407" name="TextBox 406">
            <a:extLst>
              <a:ext uri="{FF2B5EF4-FFF2-40B4-BE49-F238E27FC236}">
                <a16:creationId xmlns:a16="http://schemas.microsoft.com/office/drawing/2014/main" id="{D728D9FB-DFCA-A20D-B6E6-0E74ECE34C77}"/>
              </a:ext>
            </a:extLst>
          </p:cNvPr>
          <p:cNvSpPr txBox="1"/>
          <p:nvPr/>
        </p:nvSpPr>
        <p:spPr>
          <a:xfrm>
            <a:off x="7753488" y="5089186"/>
            <a:ext cx="321521" cy="246221"/>
          </a:xfrm>
          <a:prstGeom prst="rect">
            <a:avLst/>
          </a:prstGeom>
          <a:noFill/>
        </p:spPr>
        <p:txBody>
          <a:bodyPr wrap="square" lIns="0" tIns="0" rIns="0" bIns="0" rtlCol="0">
            <a:spAutoFit/>
          </a:bodyPr>
          <a:lstStyle/>
          <a:p>
            <a:pPr algn="ctr"/>
            <a:r>
              <a:rPr lang="en-GB" sz="800" spc="-67" dirty="0">
                <a:latin typeface="Arial Narrow" panose="020B0606020202030204" pitchFamily="34" charset="0"/>
              </a:rPr>
              <a:t>216</a:t>
            </a:r>
          </a:p>
          <a:p>
            <a:pPr algn="ctr"/>
            <a:r>
              <a:rPr lang="en-GB" sz="800" spc="-67" dirty="0">
                <a:latin typeface="Arial Narrow" panose="020B0606020202030204" pitchFamily="34" charset="0"/>
              </a:rPr>
              <a:t>218</a:t>
            </a:r>
          </a:p>
        </p:txBody>
      </p:sp>
      <p:sp>
        <p:nvSpPr>
          <p:cNvPr id="408" name="TextBox 407">
            <a:extLst>
              <a:ext uri="{FF2B5EF4-FFF2-40B4-BE49-F238E27FC236}">
                <a16:creationId xmlns:a16="http://schemas.microsoft.com/office/drawing/2014/main" id="{BF88DC3C-8C5E-AE5E-9C8E-0F685D60047B}"/>
              </a:ext>
            </a:extLst>
          </p:cNvPr>
          <p:cNvSpPr txBox="1"/>
          <p:nvPr/>
        </p:nvSpPr>
        <p:spPr>
          <a:xfrm>
            <a:off x="8077288" y="4663342"/>
            <a:ext cx="321443" cy="143565"/>
          </a:xfrm>
          <a:prstGeom prst="rect">
            <a:avLst/>
          </a:prstGeom>
          <a:noFill/>
        </p:spPr>
        <p:txBody>
          <a:bodyPr wrap="square" lIns="0" tIns="0" rIns="0" bIns="0" rtlCol="0">
            <a:spAutoFit/>
          </a:bodyPr>
          <a:lstStyle/>
          <a:p>
            <a:pPr algn="ctr"/>
            <a:r>
              <a:rPr lang="en-GB" sz="933" dirty="0">
                <a:latin typeface="Arial Narrow" panose="020B0606020202030204" pitchFamily="34" charset="0"/>
              </a:rPr>
              <a:t>8</a:t>
            </a:r>
          </a:p>
        </p:txBody>
      </p:sp>
      <p:sp>
        <p:nvSpPr>
          <p:cNvPr id="409" name="TextBox 408">
            <a:extLst>
              <a:ext uri="{FF2B5EF4-FFF2-40B4-BE49-F238E27FC236}">
                <a16:creationId xmlns:a16="http://schemas.microsoft.com/office/drawing/2014/main" id="{F19B368F-672A-BF0C-6F39-34BFC79268A4}"/>
              </a:ext>
            </a:extLst>
          </p:cNvPr>
          <p:cNvSpPr txBox="1"/>
          <p:nvPr/>
        </p:nvSpPr>
        <p:spPr>
          <a:xfrm>
            <a:off x="8073994" y="5089186"/>
            <a:ext cx="321521" cy="246221"/>
          </a:xfrm>
          <a:prstGeom prst="rect">
            <a:avLst/>
          </a:prstGeom>
          <a:noFill/>
        </p:spPr>
        <p:txBody>
          <a:bodyPr wrap="square" lIns="0" tIns="0" rIns="0" bIns="0" rtlCol="0">
            <a:spAutoFit/>
          </a:bodyPr>
          <a:lstStyle/>
          <a:p>
            <a:pPr algn="ctr"/>
            <a:r>
              <a:rPr lang="en-GB" sz="800" spc="-67" dirty="0">
                <a:latin typeface="Arial Narrow" panose="020B0606020202030204" pitchFamily="34" charset="0"/>
              </a:rPr>
              <a:t>207</a:t>
            </a:r>
          </a:p>
          <a:p>
            <a:pPr algn="ctr"/>
            <a:r>
              <a:rPr lang="en-GB" sz="800" spc="-67" dirty="0">
                <a:latin typeface="Arial Narrow" panose="020B0606020202030204" pitchFamily="34" charset="0"/>
              </a:rPr>
              <a:t>212</a:t>
            </a:r>
          </a:p>
        </p:txBody>
      </p:sp>
      <p:sp>
        <p:nvSpPr>
          <p:cNvPr id="410" name="TextBox 409">
            <a:extLst>
              <a:ext uri="{FF2B5EF4-FFF2-40B4-BE49-F238E27FC236}">
                <a16:creationId xmlns:a16="http://schemas.microsoft.com/office/drawing/2014/main" id="{85AB73D5-9579-D873-32FE-BA3450F78770}"/>
              </a:ext>
            </a:extLst>
          </p:cNvPr>
          <p:cNvSpPr txBox="1"/>
          <p:nvPr/>
        </p:nvSpPr>
        <p:spPr>
          <a:xfrm>
            <a:off x="8375185" y="4663342"/>
            <a:ext cx="321443" cy="143565"/>
          </a:xfrm>
          <a:prstGeom prst="rect">
            <a:avLst/>
          </a:prstGeom>
          <a:noFill/>
        </p:spPr>
        <p:txBody>
          <a:bodyPr wrap="square" lIns="0" tIns="0" rIns="0" bIns="0" rtlCol="0">
            <a:spAutoFit/>
          </a:bodyPr>
          <a:lstStyle/>
          <a:p>
            <a:pPr algn="ctr"/>
            <a:r>
              <a:rPr lang="en-GB" sz="933" dirty="0">
                <a:latin typeface="Arial Narrow" panose="020B0606020202030204" pitchFamily="34" charset="0"/>
              </a:rPr>
              <a:t>10</a:t>
            </a:r>
          </a:p>
        </p:txBody>
      </p:sp>
      <p:sp>
        <p:nvSpPr>
          <p:cNvPr id="411" name="TextBox 410">
            <a:extLst>
              <a:ext uri="{FF2B5EF4-FFF2-40B4-BE49-F238E27FC236}">
                <a16:creationId xmlns:a16="http://schemas.microsoft.com/office/drawing/2014/main" id="{FDFD9C6D-1911-875E-F8B5-69AFB41F1D94}"/>
              </a:ext>
            </a:extLst>
          </p:cNvPr>
          <p:cNvSpPr txBox="1"/>
          <p:nvPr/>
        </p:nvSpPr>
        <p:spPr>
          <a:xfrm>
            <a:off x="8371892" y="5089186"/>
            <a:ext cx="321521" cy="246221"/>
          </a:xfrm>
          <a:prstGeom prst="rect">
            <a:avLst/>
          </a:prstGeom>
          <a:noFill/>
        </p:spPr>
        <p:txBody>
          <a:bodyPr wrap="square" lIns="0" tIns="0" rIns="0" bIns="0" rtlCol="0">
            <a:spAutoFit/>
          </a:bodyPr>
          <a:lstStyle/>
          <a:p>
            <a:pPr algn="ctr"/>
            <a:r>
              <a:rPr lang="en-GB" sz="800" spc="-67" dirty="0">
                <a:latin typeface="Arial Narrow" panose="020B0606020202030204" pitchFamily="34" charset="0"/>
              </a:rPr>
              <a:t>190</a:t>
            </a:r>
          </a:p>
          <a:p>
            <a:pPr algn="ctr"/>
            <a:r>
              <a:rPr lang="en-GB" sz="800" spc="-67" dirty="0">
                <a:latin typeface="Arial Narrow" panose="020B0606020202030204" pitchFamily="34" charset="0"/>
              </a:rPr>
              <a:t>190</a:t>
            </a:r>
          </a:p>
        </p:txBody>
      </p:sp>
      <p:sp>
        <p:nvSpPr>
          <p:cNvPr id="412" name="TextBox 411">
            <a:extLst>
              <a:ext uri="{FF2B5EF4-FFF2-40B4-BE49-F238E27FC236}">
                <a16:creationId xmlns:a16="http://schemas.microsoft.com/office/drawing/2014/main" id="{0C849BAE-EA6B-6AF9-0FA5-308526C68100}"/>
              </a:ext>
            </a:extLst>
          </p:cNvPr>
          <p:cNvSpPr txBox="1"/>
          <p:nvPr/>
        </p:nvSpPr>
        <p:spPr>
          <a:xfrm>
            <a:off x="8691159" y="4663342"/>
            <a:ext cx="321443" cy="143565"/>
          </a:xfrm>
          <a:prstGeom prst="rect">
            <a:avLst/>
          </a:prstGeom>
          <a:noFill/>
        </p:spPr>
        <p:txBody>
          <a:bodyPr wrap="square" lIns="0" tIns="0" rIns="0" bIns="0" rtlCol="0">
            <a:spAutoFit/>
          </a:bodyPr>
          <a:lstStyle/>
          <a:p>
            <a:pPr algn="ctr"/>
            <a:r>
              <a:rPr lang="en-GB" sz="933" dirty="0">
                <a:latin typeface="Arial Narrow" panose="020B0606020202030204" pitchFamily="34" charset="0"/>
              </a:rPr>
              <a:t>12</a:t>
            </a:r>
          </a:p>
        </p:txBody>
      </p:sp>
      <p:sp>
        <p:nvSpPr>
          <p:cNvPr id="413" name="TextBox 412">
            <a:extLst>
              <a:ext uri="{FF2B5EF4-FFF2-40B4-BE49-F238E27FC236}">
                <a16:creationId xmlns:a16="http://schemas.microsoft.com/office/drawing/2014/main" id="{30F6CD6F-7C3E-0995-11EF-ABF1BD0DCBAA}"/>
              </a:ext>
            </a:extLst>
          </p:cNvPr>
          <p:cNvSpPr txBox="1"/>
          <p:nvPr/>
        </p:nvSpPr>
        <p:spPr>
          <a:xfrm>
            <a:off x="8687865" y="5089186"/>
            <a:ext cx="321521" cy="246221"/>
          </a:xfrm>
          <a:prstGeom prst="rect">
            <a:avLst/>
          </a:prstGeom>
          <a:noFill/>
        </p:spPr>
        <p:txBody>
          <a:bodyPr wrap="square" lIns="0" tIns="0" rIns="0" bIns="0" rtlCol="0">
            <a:spAutoFit/>
          </a:bodyPr>
          <a:lstStyle/>
          <a:p>
            <a:pPr algn="ctr"/>
            <a:r>
              <a:rPr lang="en-GB" sz="800" spc="-67" dirty="0">
                <a:latin typeface="Arial Narrow" panose="020B0606020202030204" pitchFamily="34" charset="0"/>
              </a:rPr>
              <a:t>175</a:t>
            </a:r>
          </a:p>
          <a:p>
            <a:pPr algn="ctr"/>
            <a:r>
              <a:rPr lang="en-GB" sz="800" spc="-67" dirty="0">
                <a:latin typeface="Arial Narrow" panose="020B0606020202030204" pitchFamily="34" charset="0"/>
              </a:rPr>
              <a:t>169</a:t>
            </a:r>
          </a:p>
        </p:txBody>
      </p:sp>
      <p:sp>
        <p:nvSpPr>
          <p:cNvPr id="414" name="TextBox 413">
            <a:extLst>
              <a:ext uri="{FF2B5EF4-FFF2-40B4-BE49-F238E27FC236}">
                <a16:creationId xmlns:a16="http://schemas.microsoft.com/office/drawing/2014/main" id="{D8F77BBC-79EB-8F96-3957-538BAD4A3ADA}"/>
              </a:ext>
            </a:extLst>
          </p:cNvPr>
          <p:cNvSpPr txBox="1"/>
          <p:nvPr/>
        </p:nvSpPr>
        <p:spPr>
          <a:xfrm>
            <a:off x="8990019" y="4663342"/>
            <a:ext cx="321443" cy="143565"/>
          </a:xfrm>
          <a:prstGeom prst="rect">
            <a:avLst/>
          </a:prstGeom>
          <a:noFill/>
        </p:spPr>
        <p:txBody>
          <a:bodyPr wrap="square" lIns="0" tIns="0" rIns="0" bIns="0" rtlCol="0">
            <a:spAutoFit/>
          </a:bodyPr>
          <a:lstStyle/>
          <a:p>
            <a:pPr algn="ctr"/>
            <a:r>
              <a:rPr lang="en-GB" sz="933" dirty="0">
                <a:latin typeface="Arial Narrow" panose="020B0606020202030204" pitchFamily="34" charset="0"/>
              </a:rPr>
              <a:t>14</a:t>
            </a:r>
          </a:p>
        </p:txBody>
      </p:sp>
      <p:sp>
        <p:nvSpPr>
          <p:cNvPr id="415" name="TextBox 414">
            <a:extLst>
              <a:ext uri="{FF2B5EF4-FFF2-40B4-BE49-F238E27FC236}">
                <a16:creationId xmlns:a16="http://schemas.microsoft.com/office/drawing/2014/main" id="{C4BBA46D-9935-408B-F579-331F206A5A86}"/>
              </a:ext>
            </a:extLst>
          </p:cNvPr>
          <p:cNvSpPr txBox="1"/>
          <p:nvPr/>
        </p:nvSpPr>
        <p:spPr>
          <a:xfrm>
            <a:off x="8986725" y="5089186"/>
            <a:ext cx="321521" cy="246221"/>
          </a:xfrm>
          <a:prstGeom prst="rect">
            <a:avLst/>
          </a:prstGeom>
          <a:noFill/>
        </p:spPr>
        <p:txBody>
          <a:bodyPr wrap="square" lIns="0" tIns="0" rIns="0" bIns="0" rtlCol="0">
            <a:spAutoFit/>
          </a:bodyPr>
          <a:lstStyle/>
          <a:p>
            <a:pPr algn="ctr"/>
            <a:r>
              <a:rPr lang="en-GB" sz="800" spc="-67" dirty="0">
                <a:latin typeface="Arial Narrow" panose="020B0606020202030204" pitchFamily="34" charset="0"/>
              </a:rPr>
              <a:t>157</a:t>
            </a:r>
          </a:p>
          <a:p>
            <a:pPr algn="ctr"/>
            <a:r>
              <a:rPr lang="en-GB" sz="800" spc="-67" dirty="0">
                <a:latin typeface="Arial Narrow" panose="020B0606020202030204" pitchFamily="34" charset="0"/>
              </a:rPr>
              <a:t>143</a:t>
            </a:r>
          </a:p>
        </p:txBody>
      </p:sp>
      <p:sp>
        <p:nvSpPr>
          <p:cNvPr id="416" name="TextBox 415">
            <a:extLst>
              <a:ext uri="{FF2B5EF4-FFF2-40B4-BE49-F238E27FC236}">
                <a16:creationId xmlns:a16="http://schemas.microsoft.com/office/drawing/2014/main" id="{8582456E-C92E-5EEB-1CA0-DE2FAB339CCF}"/>
              </a:ext>
            </a:extLst>
          </p:cNvPr>
          <p:cNvSpPr txBox="1"/>
          <p:nvPr/>
        </p:nvSpPr>
        <p:spPr>
          <a:xfrm>
            <a:off x="9303353" y="4663342"/>
            <a:ext cx="321443" cy="143565"/>
          </a:xfrm>
          <a:prstGeom prst="rect">
            <a:avLst/>
          </a:prstGeom>
          <a:noFill/>
        </p:spPr>
        <p:txBody>
          <a:bodyPr wrap="square" lIns="0" tIns="0" rIns="0" bIns="0" rtlCol="0">
            <a:spAutoFit/>
          </a:bodyPr>
          <a:lstStyle/>
          <a:p>
            <a:pPr algn="ctr"/>
            <a:r>
              <a:rPr lang="en-GB" sz="933" dirty="0">
                <a:latin typeface="Arial Narrow" panose="020B0606020202030204" pitchFamily="34" charset="0"/>
              </a:rPr>
              <a:t>16</a:t>
            </a:r>
          </a:p>
        </p:txBody>
      </p:sp>
      <p:sp>
        <p:nvSpPr>
          <p:cNvPr id="417" name="TextBox 416">
            <a:extLst>
              <a:ext uri="{FF2B5EF4-FFF2-40B4-BE49-F238E27FC236}">
                <a16:creationId xmlns:a16="http://schemas.microsoft.com/office/drawing/2014/main" id="{D888F7C7-8298-FF40-7AE6-9E063C057C91}"/>
              </a:ext>
            </a:extLst>
          </p:cNvPr>
          <p:cNvSpPr txBox="1"/>
          <p:nvPr/>
        </p:nvSpPr>
        <p:spPr>
          <a:xfrm>
            <a:off x="9300060" y="5089186"/>
            <a:ext cx="321521" cy="246221"/>
          </a:xfrm>
          <a:prstGeom prst="rect">
            <a:avLst/>
          </a:prstGeom>
          <a:noFill/>
        </p:spPr>
        <p:txBody>
          <a:bodyPr wrap="square" lIns="0" tIns="0" rIns="0" bIns="0" rtlCol="0">
            <a:spAutoFit/>
          </a:bodyPr>
          <a:lstStyle/>
          <a:p>
            <a:pPr algn="ctr"/>
            <a:r>
              <a:rPr lang="en-GB" sz="800" spc="-67" dirty="0">
                <a:latin typeface="Arial Narrow" panose="020B0606020202030204" pitchFamily="34" charset="0"/>
              </a:rPr>
              <a:t>151</a:t>
            </a:r>
          </a:p>
          <a:p>
            <a:pPr algn="ctr"/>
            <a:r>
              <a:rPr lang="en-GB" sz="800" spc="-67" dirty="0">
                <a:latin typeface="Arial Narrow" panose="020B0606020202030204" pitchFamily="34" charset="0"/>
              </a:rPr>
              <a:t>133</a:t>
            </a:r>
          </a:p>
        </p:txBody>
      </p:sp>
      <p:sp>
        <p:nvSpPr>
          <p:cNvPr id="418" name="TextBox 417">
            <a:extLst>
              <a:ext uri="{FF2B5EF4-FFF2-40B4-BE49-F238E27FC236}">
                <a16:creationId xmlns:a16="http://schemas.microsoft.com/office/drawing/2014/main" id="{4E00ED66-43CA-63E9-C577-5D84AF73A863}"/>
              </a:ext>
            </a:extLst>
          </p:cNvPr>
          <p:cNvSpPr txBox="1"/>
          <p:nvPr/>
        </p:nvSpPr>
        <p:spPr>
          <a:xfrm>
            <a:off x="9610985" y="4663342"/>
            <a:ext cx="321443" cy="143565"/>
          </a:xfrm>
          <a:prstGeom prst="rect">
            <a:avLst/>
          </a:prstGeom>
          <a:noFill/>
        </p:spPr>
        <p:txBody>
          <a:bodyPr wrap="square" lIns="0" tIns="0" rIns="0" bIns="0" rtlCol="0">
            <a:spAutoFit/>
          </a:bodyPr>
          <a:lstStyle/>
          <a:p>
            <a:pPr algn="ctr"/>
            <a:r>
              <a:rPr lang="en-GB" sz="933" dirty="0">
                <a:latin typeface="Arial Narrow" panose="020B0606020202030204" pitchFamily="34" charset="0"/>
              </a:rPr>
              <a:t>18</a:t>
            </a:r>
          </a:p>
        </p:txBody>
      </p:sp>
      <p:sp>
        <p:nvSpPr>
          <p:cNvPr id="419" name="TextBox 418">
            <a:extLst>
              <a:ext uri="{FF2B5EF4-FFF2-40B4-BE49-F238E27FC236}">
                <a16:creationId xmlns:a16="http://schemas.microsoft.com/office/drawing/2014/main" id="{C69FB003-749E-5144-F214-281620388976}"/>
              </a:ext>
            </a:extLst>
          </p:cNvPr>
          <p:cNvSpPr txBox="1"/>
          <p:nvPr/>
        </p:nvSpPr>
        <p:spPr>
          <a:xfrm>
            <a:off x="9607692" y="5089186"/>
            <a:ext cx="321521" cy="246221"/>
          </a:xfrm>
          <a:prstGeom prst="rect">
            <a:avLst/>
          </a:prstGeom>
          <a:noFill/>
        </p:spPr>
        <p:txBody>
          <a:bodyPr wrap="square" lIns="0" tIns="0" rIns="0" bIns="0" rtlCol="0">
            <a:spAutoFit/>
          </a:bodyPr>
          <a:lstStyle/>
          <a:p>
            <a:pPr algn="ctr"/>
            <a:r>
              <a:rPr lang="en-GB" sz="800" spc="-67" dirty="0">
                <a:latin typeface="Arial Narrow" panose="020B0606020202030204" pitchFamily="34" charset="0"/>
              </a:rPr>
              <a:t>112</a:t>
            </a:r>
          </a:p>
          <a:p>
            <a:pPr algn="ctr"/>
            <a:r>
              <a:rPr lang="en-GB" sz="800" spc="-67" dirty="0">
                <a:latin typeface="Arial Narrow" panose="020B0606020202030204" pitchFamily="34" charset="0"/>
              </a:rPr>
              <a:t>100</a:t>
            </a:r>
          </a:p>
        </p:txBody>
      </p:sp>
      <p:sp>
        <p:nvSpPr>
          <p:cNvPr id="420" name="TextBox 419">
            <a:extLst>
              <a:ext uri="{FF2B5EF4-FFF2-40B4-BE49-F238E27FC236}">
                <a16:creationId xmlns:a16="http://schemas.microsoft.com/office/drawing/2014/main" id="{B70D8BE7-2134-06A8-53C7-C0D347A2CFE1}"/>
              </a:ext>
            </a:extLst>
          </p:cNvPr>
          <p:cNvSpPr txBox="1"/>
          <p:nvPr/>
        </p:nvSpPr>
        <p:spPr>
          <a:xfrm>
            <a:off x="9926445" y="4663342"/>
            <a:ext cx="321443" cy="143565"/>
          </a:xfrm>
          <a:prstGeom prst="rect">
            <a:avLst/>
          </a:prstGeom>
          <a:noFill/>
        </p:spPr>
        <p:txBody>
          <a:bodyPr wrap="square" lIns="0" tIns="0" rIns="0" bIns="0" rtlCol="0">
            <a:spAutoFit/>
          </a:bodyPr>
          <a:lstStyle/>
          <a:p>
            <a:pPr algn="ctr"/>
            <a:r>
              <a:rPr lang="en-GB" sz="933" dirty="0">
                <a:latin typeface="Arial Narrow" panose="020B0606020202030204" pitchFamily="34" charset="0"/>
              </a:rPr>
              <a:t>20</a:t>
            </a:r>
          </a:p>
        </p:txBody>
      </p:sp>
      <p:sp>
        <p:nvSpPr>
          <p:cNvPr id="421" name="TextBox 420">
            <a:extLst>
              <a:ext uri="{FF2B5EF4-FFF2-40B4-BE49-F238E27FC236}">
                <a16:creationId xmlns:a16="http://schemas.microsoft.com/office/drawing/2014/main" id="{C86B8350-26AF-0AD1-C4DB-11106269275E}"/>
              </a:ext>
            </a:extLst>
          </p:cNvPr>
          <p:cNvSpPr txBox="1"/>
          <p:nvPr/>
        </p:nvSpPr>
        <p:spPr>
          <a:xfrm>
            <a:off x="9923152" y="5089186"/>
            <a:ext cx="321521" cy="246221"/>
          </a:xfrm>
          <a:prstGeom prst="rect">
            <a:avLst/>
          </a:prstGeom>
          <a:noFill/>
        </p:spPr>
        <p:txBody>
          <a:bodyPr wrap="square" lIns="0" tIns="0" rIns="0" bIns="0" rtlCol="0">
            <a:spAutoFit/>
          </a:bodyPr>
          <a:lstStyle/>
          <a:p>
            <a:pPr algn="ctr"/>
            <a:r>
              <a:rPr lang="en-GB" sz="800" spc="-67" dirty="0">
                <a:latin typeface="Arial Narrow" panose="020B0606020202030204" pitchFamily="34" charset="0"/>
              </a:rPr>
              <a:t>69</a:t>
            </a:r>
          </a:p>
          <a:p>
            <a:pPr algn="ctr"/>
            <a:r>
              <a:rPr lang="en-GB" sz="800" spc="-67" dirty="0">
                <a:latin typeface="Arial Narrow" panose="020B0606020202030204" pitchFamily="34" charset="0"/>
              </a:rPr>
              <a:t>64</a:t>
            </a:r>
          </a:p>
        </p:txBody>
      </p:sp>
      <p:sp>
        <p:nvSpPr>
          <p:cNvPr id="422" name="TextBox 421">
            <a:extLst>
              <a:ext uri="{FF2B5EF4-FFF2-40B4-BE49-F238E27FC236}">
                <a16:creationId xmlns:a16="http://schemas.microsoft.com/office/drawing/2014/main" id="{72D8C474-FDCB-76FD-10D1-322390A286D0}"/>
              </a:ext>
            </a:extLst>
          </p:cNvPr>
          <p:cNvSpPr txBox="1"/>
          <p:nvPr/>
        </p:nvSpPr>
        <p:spPr>
          <a:xfrm>
            <a:off x="10237748" y="4663342"/>
            <a:ext cx="321443" cy="143565"/>
          </a:xfrm>
          <a:prstGeom prst="rect">
            <a:avLst/>
          </a:prstGeom>
          <a:noFill/>
        </p:spPr>
        <p:txBody>
          <a:bodyPr wrap="square" lIns="0" tIns="0" rIns="0" bIns="0" rtlCol="0">
            <a:spAutoFit/>
          </a:bodyPr>
          <a:lstStyle/>
          <a:p>
            <a:pPr algn="ctr"/>
            <a:r>
              <a:rPr lang="en-GB" sz="933" dirty="0">
                <a:latin typeface="Arial Narrow" panose="020B0606020202030204" pitchFamily="34" charset="0"/>
              </a:rPr>
              <a:t>22</a:t>
            </a:r>
          </a:p>
        </p:txBody>
      </p:sp>
      <p:sp>
        <p:nvSpPr>
          <p:cNvPr id="423" name="TextBox 422">
            <a:extLst>
              <a:ext uri="{FF2B5EF4-FFF2-40B4-BE49-F238E27FC236}">
                <a16:creationId xmlns:a16="http://schemas.microsoft.com/office/drawing/2014/main" id="{E1B6FEC5-1FDD-E1BF-4A18-26E917A60561}"/>
              </a:ext>
            </a:extLst>
          </p:cNvPr>
          <p:cNvSpPr txBox="1"/>
          <p:nvPr/>
        </p:nvSpPr>
        <p:spPr>
          <a:xfrm>
            <a:off x="10234454" y="5089186"/>
            <a:ext cx="321521" cy="246221"/>
          </a:xfrm>
          <a:prstGeom prst="rect">
            <a:avLst/>
          </a:prstGeom>
          <a:noFill/>
        </p:spPr>
        <p:txBody>
          <a:bodyPr wrap="square" lIns="0" tIns="0" rIns="0" bIns="0" rtlCol="0">
            <a:spAutoFit/>
          </a:bodyPr>
          <a:lstStyle/>
          <a:p>
            <a:pPr algn="ctr"/>
            <a:r>
              <a:rPr lang="en-GB" sz="800" spc="-67" dirty="0">
                <a:latin typeface="Arial Narrow" panose="020B0606020202030204" pitchFamily="34" charset="0"/>
              </a:rPr>
              <a:t>59</a:t>
            </a:r>
          </a:p>
          <a:p>
            <a:pPr algn="ctr"/>
            <a:r>
              <a:rPr lang="en-GB" sz="800" spc="-67" dirty="0">
                <a:latin typeface="Arial Narrow" panose="020B0606020202030204" pitchFamily="34" charset="0"/>
              </a:rPr>
              <a:t>52</a:t>
            </a:r>
          </a:p>
        </p:txBody>
      </p:sp>
      <p:sp>
        <p:nvSpPr>
          <p:cNvPr id="424" name="TextBox 423">
            <a:extLst>
              <a:ext uri="{FF2B5EF4-FFF2-40B4-BE49-F238E27FC236}">
                <a16:creationId xmlns:a16="http://schemas.microsoft.com/office/drawing/2014/main" id="{F1AEA0AB-EE3E-C02E-C4A2-BB7D972B1C57}"/>
              </a:ext>
            </a:extLst>
          </p:cNvPr>
          <p:cNvSpPr txBox="1"/>
          <p:nvPr/>
        </p:nvSpPr>
        <p:spPr>
          <a:xfrm>
            <a:off x="10546227" y="4663342"/>
            <a:ext cx="321443" cy="143565"/>
          </a:xfrm>
          <a:prstGeom prst="rect">
            <a:avLst/>
          </a:prstGeom>
          <a:noFill/>
        </p:spPr>
        <p:txBody>
          <a:bodyPr wrap="square" lIns="0" tIns="0" rIns="0" bIns="0" rtlCol="0">
            <a:spAutoFit/>
          </a:bodyPr>
          <a:lstStyle/>
          <a:p>
            <a:pPr algn="ctr"/>
            <a:r>
              <a:rPr lang="en-GB" sz="933" dirty="0">
                <a:latin typeface="Arial Narrow" panose="020B0606020202030204" pitchFamily="34" charset="0"/>
              </a:rPr>
              <a:t>24</a:t>
            </a:r>
          </a:p>
        </p:txBody>
      </p:sp>
      <p:sp>
        <p:nvSpPr>
          <p:cNvPr id="425" name="TextBox 424">
            <a:extLst>
              <a:ext uri="{FF2B5EF4-FFF2-40B4-BE49-F238E27FC236}">
                <a16:creationId xmlns:a16="http://schemas.microsoft.com/office/drawing/2014/main" id="{145CF256-72CC-5B6E-9B4D-B12AA103CCAE}"/>
              </a:ext>
            </a:extLst>
          </p:cNvPr>
          <p:cNvSpPr txBox="1"/>
          <p:nvPr/>
        </p:nvSpPr>
        <p:spPr>
          <a:xfrm>
            <a:off x="10542933" y="5089186"/>
            <a:ext cx="321521" cy="246221"/>
          </a:xfrm>
          <a:prstGeom prst="rect">
            <a:avLst/>
          </a:prstGeom>
          <a:noFill/>
        </p:spPr>
        <p:txBody>
          <a:bodyPr wrap="square" lIns="0" tIns="0" rIns="0" bIns="0" rtlCol="0">
            <a:spAutoFit/>
          </a:bodyPr>
          <a:lstStyle/>
          <a:p>
            <a:pPr algn="ctr"/>
            <a:r>
              <a:rPr lang="en-GB" sz="800" spc="-67" dirty="0">
                <a:latin typeface="Arial Narrow" panose="020B0606020202030204" pitchFamily="34" charset="0"/>
              </a:rPr>
              <a:t>43</a:t>
            </a:r>
          </a:p>
          <a:p>
            <a:pPr algn="ctr"/>
            <a:r>
              <a:rPr lang="en-GB" sz="800" spc="-67" dirty="0">
                <a:latin typeface="Arial Narrow" panose="020B0606020202030204" pitchFamily="34" charset="0"/>
              </a:rPr>
              <a:t>31</a:t>
            </a:r>
          </a:p>
        </p:txBody>
      </p:sp>
      <p:sp>
        <p:nvSpPr>
          <p:cNvPr id="426" name="TextBox 425">
            <a:extLst>
              <a:ext uri="{FF2B5EF4-FFF2-40B4-BE49-F238E27FC236}">
                <a16:creationId xmlns:a16="http://schemas.microsoft.com/office/drawing/2014/main" id="{AC9956D0-C895-2BE3-F6E0-7FC12FA64A07}"/>
              </a:ext>
            </a:extLst>
          </p:cNvPr>
          <p:cNvSpPr txBox="1"/>
          <p:nvPr/>
        </p:nvSpPr>
        <p:spPr>
          <a:xfrm>
            <a:off x="10854745" y="4663342"/>
            <a:ext cx="321443" cy="143565"/>
          </a:xfrm>
          <a:prstGeom prst="rect">
            <a:avLst/>
          </a:prstGeom>
          <a:noFill/>
        </p:spPr>
        <p:txBody>
          <a:bodyPr wrap="square" lIns="0" tIns="0" rIns="0" bIns="0" rtlCol="0">
            <a:spAutoFit/>
          </a:bodyPr>
          <a:lstStyle/>
          <a:p>
            <a:pPr algn="ctr"/>
            <a:r>
              <a:rPr lang="en-GB" sz="933" dirty="0">
                <a:latin typeface="Arial Narrow" panose="020B0606020202030204" pitchFamily="34" charset="0"/>
              </a:rPr>
              <a:t>26</a:t>
            </a:r>
          </a:p>
        </p:txBody>
      </p:sp>
      <p:sp>
        <p:nvSpPr>
          <p:cNvPr id="427" name="TextBox 426">
            <a:extLst>
              <a:ext uri="{FF2B5EF4-FFF2-40B4-BE49-F238E27FC236}">
                <a16:creationId xmlns:a16="http://schemas.microsoft.com/office/drawing/2014/main" id="{1CCE4843-7004-F0EF-6D00-6E7B88A7C450}"/>
              </a:ext>
            </a:extLst>
          </p:cNvPr>
          <p:cNvSpPr txBox="1"/>
          <p:nvPr/>
        </p:nvSpPr>
        <p:spPr>
          <a:xfrm>
            <a:off x="10851452" y="5089186"/>
            <a:ext cx="321521" cy="246221"/>
          </a:xfrm>
          <a:prstGeom prst="rect">
            <a:avLst/>
          </a:prstGeom>
          <a:noFill/>
        </p:spPr>
        <p:txBody>
          <a:bodyPr wrap="square" lIns="0" tIns="0" rIns="0" bIns="0" rtlCol="0">
            <a:spAutoFit/>
          </a:bodyPr>
          <a:lstStyle/>
          <a:p>
            <a:pPr algn="ctr"/>
            <a:r>
              <a:rPr lang="en-GB" sz="800" spc="-67" dirty="0">
                <a:latin typeface="Arial Narrow" panose="020B0606020202030204" pitchFamily="34" charset="0"/>
              </a:rPr>
              <a:t>18</a:t>
            </a:r>
          </a:p>
          <a:p>
            <a:pPr algn="ctr"/>
            <a:r>
              <a:rPr lang="en-GB" sz="800" spc="-67" dirty="0">
                <a:latin typeface="Arial Narrow" panose="020B0606020202030204" pitchFamily="34" charset="0"/>
              </a:rPr>
              <a:t>15</a:t>
            </a:r>
          </a:p>
        </p:txBody>
      </p:sp>
      <p:sp>
        <p:nvSpPr>
          <p:cNvPr id="428" name="TextBox 427">
            <a:extLst>
              <a:ext uri="{FF2B5EF4-FFF2-40B4-BE49-F238E27FC236}">
                <a16:creationId xmlns:a16="http://schemas.microsoft.com/office/drawing/2014/main" id="{41E99A95-D6FE-32D7-EA69-71A8166A2AAF}"/>
              </a:ext>
            </a:extLst>
          </p:cNvPr>
          <p:cNvSpPr txBox="1"/>
          <p:nvPr/>
        </p:nvSpPr>
        <p:spPr>
          <a:xfrm>
            <a:off x="11162280" y="4663342"/>
            <a:ext cx="321443" cy="143565"/>
          </a:xfrm>
          <a:prstGeom prst="rect">
            <a:avLst/>
          </a:prstGeom>
          <a:noFill/>
        </p:spPr>
        <p:txBody>
          <a:bodyPr wrap="square" lIns="0" tIns="0" rIns="0" bIns="0" rtlCol="0">
            <a:spAutoFit/>
          </a:bodyPr>
          <a:lstStyle/>
          <a:p>
            <a:pPr algn="ctr"/>
            <a:r>
              <a:rPr lang="en-GB" sz="933" dirty="0">
                <a:latin typeface="Arial Narrow" panose="020B0606020202030204" pitchFamily="34" charset="0"/>
              </a:rPr>
              <a:t>28</a:t>
            </a:r>
          </a:p>
        </p:txBody>
      </p:sp>
      <p:sp>
        <p:nvSpPr>
          <p:cNvPr id="429" name="TextBox 428">
            <a:extLst>
              <a:ext uri="{FF2B5EF4-FFF2-40B4-BE49-F238E27FC236}">
                <a16:creationId xmlns:a16="http://schemas.microsoft.com/office/drawing/2014/main" id="{C2EF2D2A-99E6-F8B4-A26E-5CE0FE4953A6}"/>
              </a:ext>
            </a:extLst>
          </p:cNvPr>
          <p:cNvSpPr txBox="1"/>
          <p:nvPr/>
        </p:nvSpPr>
        <p:spPr>
          <a:xfrm>
            <a:off x="11158986" y="5089186"/>
            <a:ext cx="321521" cy="246221"/>
          </a:xfrm>
          <a:prstGeom prst="rect">
            <a:avLst/>
          </a:prstGeom>
          <a:noFill/>
        </p:spPr>
        <p:txBody>
          <a:bodyPr wrap="square" lIns="0" tIns="0" rIns="0" bIns="0" rtlCol="0">
            <a:spAutoFit/>
          </a:bodyPr>
          <a:lstStyle/>
          <a:p>
            <a:pPr algn="ctr"/>
            <a:r>
              <a:rPr lang="en-GB" sz="800" spc="-67" dirty="0">
                <a:latin typeface="Arial Narrow" panose="020B0606020202030204" pitchFamily="34" charset="0"/>
              </a:rPr>
              <a:t>3</a:t>
            </a:r>
          </a:p>
          <a:p>
            <a:pPr algn="ctr"/>
            <a:r>
              <a:rPr lang="en-GB" sz="800" spc="-67" dirty="0">
                <a:latin typeface="Arial Narrow" panose="020B0606020202030204" pitchFamily="34" charset="0"/>
              </a:rPr>
              <a:t>2</a:t>
            </a:r>
          </a:p>
        </p:txBody>
      </p:sp>
      <p:sp>
        <p:nvSpPr>
          <p:cNvPr id="430" name="TextBox 429">
            <a:extLst>
              <a:ext uri="{FF2B5EF4-FFF2-40B4-BE49-F238E27FC236}">
                <a16:creationId xmlns:a16="http://schemas.microsoft.com/office/drawing/2014/main" id="{8CEDF941-9927-9581-E0BC-AE4CD50F2D1D}"/>
              </a:ext>
            </a:extLst>
          </p:cNvPr>
          <p:cNvSpPr txBox="1"/>
          <p:nvPr/>
        </p:nvSpPr>
        <p:spPr>
          <a:xfrm>
            <a:off x="11480507" y="4663342"/>
            <a:ext cx="321443" cy="143565"/>
          </a:xfrm>
          <a:prstGeom prst="rect">
            <a:avLst/>
          </a:prstGeom>
          <a:noFill/>
        </p:spPr>
        <p:txBody>
          <a:bodyPr wrap="square" lIns="0" tIns="0" rIns="0" bIns="0" rtlCol="0">
            <a:spAutoFit/>
          </a:bodyPr>
          <a:lstStyle/>
          <a:p>
            <a:pPr algn="ctr"/>
            <a:r>
              <a:rPr lang="en-GB" sz="933" dirty="0">
                <a:latin typeface="Arial Narrow" panose="020B0606020202030204" pitchFamily="34" charset="0"/>
              </a:rPr>
              <a:t>30</a:t>
            </a:r>
          </a:p>
        </p:txBody>
      </p:sp>
      <p:sp>
        <p:nvSpPr>
          <p:cNvPr id="431" name="TextBox 430">
            <a:extLst>
              <a:ext uri="{FF2B5EF4-FFF2-40B4-BE49-F238E27FC236}">
                <a16:creationId xmlns:a16="http://schemas.microsoft.com/office/drawing/2014/main" id="{A4DBAC77-5A01-D8CE-7C7E-A815BC4236DC}"/>
              </a:ext>
            </a:extLst>
          </p:cNvPr>
          <p:cNvSpPr txBox="1"/>
          <p:nvPr/>
        </p:nvSpPr>
        <p:spPr>
          <a:xfrm>
            <a:off x="11471976" y="5089186"/>
            <a:ext cx="321521" cy="246221"/>
          </a:xfrm>
          <a:prstGeom prst="rect">
            <a:avLst/>
          </a:prstGeom>
          <a:noFill/>
        </p:spPr>
        <p:txBody>
          <a:bodyPr wrap="square" lIns="0" tIns="0" rIns="0" bIns="0" rtlCol="0">
            <a:spAutoFit/>
          </a:bodyPr>
          <a:lstStyle/>
          <a:p>
            <a:pPr algn="ctr"/>
            <a:r>
              <a:rPr lang="en-GB" sz="800" spc="-67" dirty="0">
                <a:latin typeface="Arial Narrow" panose="020B0606020202030204" pitchFamily="34" charset="0"/>
              </a:rPr>
              <a:t>3</a:t>
            </a:r>
          </a:p>
          <a:p>
            <a:pPr algn="ctr"/>
            <a:r>
              <a:rPr lang="en-GB" sz="800" spc="-67" dirty="0">
                <a:latin typeface="Arial Narrow" panose="020B0606020202030204" pitchFamily="34" charset="0"/>
              </a:rPr>
              <a:t>1</a:t>
            </a:r>
          </a:p>
        </p:txBody>
      </p:sp>
      <p:sp>
        <p:nvSpPr>
          <p:cNvPr id="432" name="TextBox 431">
            <a:extLst>
              <a:ext uri="{FF2B5EF4-FFF2-40B4-BE49-F238E27FC236}">
                <a16:creationId xmlns:a16="http://schemas.microsoft.com/office/drawing/2014/main" id="{47B2ECC6-AC31-102C-5AD3-40EB64EDBA5C}"/>
              </a:ext>
            </a:extLst>
          </p:cNvPr>
          <p:cNvSpPr txBox="1"/>
          <p:nvPr/>
        </p:nvSpPr>
        <p:spPr>
          <a:xfrm>
            <a:off x="6710400" y="1393200"/>
            <a:ext cx="3826357" cy="246221"/>
          </a:xfrm>
          <a:prstGeom prst="rect">
            <a:avLst/>
          </a:prstGeom>
          <a:noFill/>
        </p:spPr>
        <p:txBody>
          <a:bodyPr wrap="square" lIns="0" tIns="0" rIns="0" bIns="0" rtlCol="0">
            <a:spAutoFit/>
          </a:bodyPr>
          <a:lstStyle/>
          <a:p>
            <a:r>
              <a:rPr lang="en-US" sz="1600" b="1" dirty="0">
                <a:solidFill>
                  <a:schemeClr val="tx2"/>
                </a:solidFill>
                <a:latin typeface="Arial Narrow" panose="020B0606020202030204" pitchFamily="34" charset="0"/>
              </a:rPr>
              <a:t>Non-</a:t>
            </a:r>
            <a:r>
              <a:rPr lang="en-US" sz="1600" b="1" dirty="0" err="1">
                <a:solidFill>
                  <a:schemeClr val="tx2"/>
                </a:solidFill>
                <a:latin typeface="Arial Narrow" panose="020B0606020202030204" pitchFamily="34" charset="0"/>
              </a:rPr>
              <a:t>HRRm</a:t>
            </a:r>
            <a:r>
              <a:rPr lang="en-US" sz="1600" b="1" dirty="0">
                <a:solidFill>
                  <a:schemeClr val="tx2"/>
                </a:solidFill>
                <a:latin typeface="Arial Narrow" panose="020B0606020202030204" pitchFamily="34" charset="0"/>
              </a:rPr>
              <a:t> subgroup (investigator assessment)</a:t>
            </a:r>
          </a:p>
        </p:txBody>
      </p:sp>
      <p:sp>
        <p:nvSpPr>
          <p:cNvPr id="2" name="Subtitle 1">
            <a:extLst>
              <a:ext uri="{FF2B5EF4-FFF2-40B4-BE49-F238E27FC236}">
                <a16:creationId xmlns:a16="http://schemas.microsoft.com/office/drawing/2014/main" id="{DB5432FB-3FC2-4292-AE80-628E188029CD}"/>
              </a:ext>
            </a:extLst>
          </p:cNvPr>
          <p:cNvSpPr>
            <a:spLocks noGrp="1"/>
          </p:cNvSpPr>
          <p:nvPr>
            <p:ph type="body" idx="1"/>
          </p:nvPr>
        </p:nvSpPr>
        <p:spPr>
          <a:xfrm>
            <a:off x="609600" y="730599"/>
            <a:ext cx="10972800" cy="702470"/>
          </a:xfrm>
        </p:spPr>
        <p:txBody>
          <a:bodyPr/>
          <a:lstStyle/>
          <a:p>
            <a:r>
              <a:rPr lang="en-GB" dirty="0"/>
              <a:t>A benefit was observed with abiraterone + </a:t>
            </a:r>
            <a:r>
              <a:rPr lang="en-GB" dirty="0" err="1"/>
              <a:t>olaparib</a:t>
            </a:r>
            <a:r>
              <a:rPr lang="en-GB" dirty="0"/>
              <a:t> </a:t>
            </a:r>
            <a:br>
              <a:rPr lang="en-GB" dirty="0"/>
            </a:br>
            <a:r>
              <a:rPr lang="en-GB" dirty="0"/>
              <a:t>across </a:t>
            </a:r>
            <a:r>
              <a:rPr lang="en-GB" dirty="0" err="1"/>
              <a:t>HRR</a:t>
            </a:r>
            <a:r>
              <a:rPr lang="en-GB" cap="none" dirty="0" err="1"/>
              <a:t>m</a:t>
            </a:r>
            <a:r>
              <a:rPr lang="en-GB" dirty="0"/>
              <a:t> and non-</a:t>
            </a:r>
            <a:r>
              <a:rPr lang="en-GB" dirty="0" err="1"/>
              <a:t>HRR</a:t>
            </a:r>
            <a:r>
              <a:rPr lang="en-GB" cap="none" dirty="0" err="1"/>
              <a:t>m</a:t>
            </a:r>
            <a:r>
              <a:rPr lang="en-GB" dirty="0"/>
              <a:t> subgroups (DCO1)</a:t>
            </a:r>
            <a:endParaRPr lang="en-GB" baseline="30000" dirty="0"/>
          </a:p>
        </p:txBody>
      </p:sp>
      <p:graphicFrame>
        <p:nvGraphicFramePr>
          <p:cNvPr id="173" name="Table 5">
            <a:extLst>
              <a:ext uri="{FF2B5EF4-FFF2-40B4-BE49-F238E27FC236}">
                <a16:creationId xmlns:a16="http://schemas.microsoft.com/office/drawing/2014/main" id="{19CDA00A-AB4E-7140-87F5-8B92B7A9D4F3}"/>
              </a:ext>
            </a:extLst>
          </p:cNvPr>
          <p:cNvGraphicFramePr>
            <a:graphicFrameLocks noGrp="1"/>
          </p:cNvGraphicFramePr>
          <p:nvPr>
            <p:extLst>
              <p:ext uri="{D42A27DB-BD31-4B8C-83A1-F6EECF244321}">
                <p14:modId xmlns:p14="http://schemas.microsoft.com/office/powerpoint/2010/main" val="1233319501"/>
              </p:ext>
            </p:extLst>
          </p:nvPr>
        </p:nvGraphicFramePr>
        <p:xfrm>
          <a:off x="7109734" y="3425096"/>
          <a:ext cx="2648403" cy="1098780"/>
        </p:xfrm>
        <a:graphic>
          <a:graphicData uri="http://schemas.openxmlformats.org/drawingml/2006/table">
            <a:tbl>
              <a:tblPr firstRow="1" bandRow="1">
                <a:tableStyleId>{5C22544A-7EE6-4342-B048-85BDC9FD1C3A}</a:tableStyleId>
              </a:tblPr>
              <a:tblGrid>
                <a:gridCol w="1002445">
                  <a:extLst>
                    <a:ext uri="{9D8B030D-6E8A-4147-A177-3AD203B41FA5}">
                      <a16:colId xmlns:a16="http://schemas.microsoft.com/office/drawing/2014/main" val="567805135"/>
                    </a:ext>
                  </a:extLst>
                </a:gridCol>
                <a:gridCol w="822979">
                  <a:extLst>
                    <a:ext uri="{9D8B030D-6E8A-4147-A177-3AD203B41FA5}">
                      <a16:colId xmlns:a16="http://schemas.microsoft.com/office/drawing/2014/main" val="1587759811"/>
                    </a:ext>
                  </a:extLst>
                </a:gridCol>
                <a:gridCol w="822979">
                  <a:extLst>
                    <a:ext uri="{9D8B030D-6E8A-4147-A177-3AD203B41FA5}">
                      <a16:colId xmlns:a16="http://schemas.microsoft.com/office/drawing/2014/main" val="1552239478"/>
                    </a:ext>
                  </a:extLst>
                </a:gridCol>
              </a:tblGrid>
              <a:tr h="230770">
                <a:tc>
                  <a:txBody>
                    <a:bodyPr/>
                    <a:lstStyle/>
                    <a:p>
                      <a:pPr>
                        <a:lnSpc>
                          <a:spcPct val="85000"/>
                        </a:lnSpc>
                      </a:pPr>
                      <a:endParaRPr lang="en-GB" sz="1000" spc="0" dirty="0">
                        <a:latin typeface="Arial" panose="020B0604020202020204" pitchFamily="34" charset="0"/>
                        <a:cs typeface="Arial" panose="020B0604020202020204" pitchFamily="34" charset="0"/>
                      </a:endParaRPr>
                    </a:p>
                  </a:txBody>
                  <a:tcPr marL="0" marR="0" marT="0" marB="0" anchor="ctr">
                    <a:noFill/>
                  </a:tcPr>
                </a:tc>
                <a:tc>
                  <a:txBody>
                    <a:bodyPr/>
                    <a:lstStyle/>
                    <a:p>
                      <a:pPr marL="0" marR="0" lvl="0" indent="0" algn="ctr" defTabSz="914400" rtl="0" eaLnBrk="1" fontAlgn="auto" latinLnBrk="0" hangingPunct="1">
                        <a:lnSpc>
                          <a:spcPct val="85000"/>
                        </a:lnSpc>
                        <a:spcBef>
                          <a:spcPts val="0"/>
                        </a:spcBef>
                        <a:spcAft>
                          <a:spcPts val="0"/>
                        </a:spcAft>
                        <a:buClr>
                          <a:srgbClr val="000000"/>
                        </a:buClr>
                        <a:buSzTx/>
                        <a:buFont typeface="Arial"/>
                        <a:buNone/>
                        <a:tabLst/>
                        <a:defRPr/>
                      </a:pPr>
                      <a:r>
                        <a:rPr lang="en-GB" sz="1000" spc="0" dirty="0">
                          <a:latin typeface="Arial" panose="020B0604020202020204" pitchFamily="34" charset="0"/>
                          <a:cs typeface="Arial" panose="020B0604020202020204" pitchFamily="34" charset="0"/>
                        </a:rPr>
                        <a:t>Abiraterone </a:t>
                      </a:r>
                      <a:br>
                        <a:rPr lang="en-GB" sz="1000" spc="0" dirty="0">
                          <a:latin typeface="Arial" panose="020B0604020202020204" pitchFamily="34" charset="0"/>
                          <a:cs typeface="Arial" panose="020B0604020202020204" pitchFamily="34" charset="0"/>
                        </a:rPr>
                      </a:br>
                      <a:r>
                        <a:rPr lang="en-GB" sz="1000" spc="0" dirty="0">
                          <a:latin typeface="Arial" panose="020B0604020202020204" pitchFamily="34" charset="0"/>
                          <a:cs typeface="Arial" panose="020B0604020202020204" pitchFamily="34" charset="0"/>
                        </a:rPr>
                        <a:t>+ olaparib (n=279)</a:t>
                      </a:r>
                      <a:endParaRPr lang="en-GB" sz="1000" spc="0" dirty="0">
                        <a:solidFill>
                          <a:schemeClr val="bg1"/>
                        </a:solidFill>
                        <a:latin typeface="Arial" panose="020B0604020202020204" pitchFamily="34" charset="0"/>
                        <a:cs typeface="Arial" panose="020B0604020202020204" pitchFamily="34" charset="0"/>
                      </a:endParaRPr>
                    </a:p>
                  </a:txBody>
                  <a:tcPr marL="0" marR="0" marT="48000" marB="48000" anchor="ctr">
                    <a:solidFill>
                      <a:schemeClr val="tx2"/>
                    </a:solidFill>
                  </a:tcPr>
                </a:tc>
                <a:tc>
                  <a:txBody>
                    <a:bodyPr/>
                    <a:lstStyle/>
                    <a:p>
                      <a:pPr marL="0" marR="0" lvl="0" indent="0" algn="ctr" defTabSz="914400" rtl="0" eaLnBrk="1" fontAlgn="auto" latinLnBrk="0" hangingPunct="1">
                        <a:lnSpc>
                          <a:spcPct val="85000"/>
                        </a:lnSpc>
                        <a:spcBef>
                          <a:spcPts val="0"/>
                        </a:spcBef>
                        <a:spcAft>
                          <a:spcPts val="0"/>
                        </a:spcAft>
                        <a:buClr>
                          <a:srgbClr val="000000"/>
                        </a:buClr>
                        <a:buSzTx/>
                        <a:buFont typeface="Arial"/>
                        <a:buNone/>
                        <a:tabLst/>
                        <a:defRPr/>
                      </a:pPr>
                      <a:r>
                        <a:rPr kumimoji="0" lang="en-GB" sz="1000" u="none" strike="noStrike" kern="0" cap="none" spc="0" normalizeH="0" baseline="0" noProof="0" dirty="0">
                          <a:ln>
                            <a:noFill/>
                          </a:ln>
                          <a:effectLst/>
                          <a:uLnTx/>
                          <a:uFillTx/>
                          <a:latin typeface="Arial" panose="020B0604020202020204" pitchFamily="34" charset="0"/>
                          <a:cs typeface="Arial" panose="020B0604020202020204" pitchFamily="34" charset="0"/>
                          <a:sym typeface="Arial"/>
                        </a:rPr>
                        <a:t>Abiraterone </a:t>
                      </a:r>
                      <a:br>
                        <a:rPr kumimoji="0" lang="en-GB" sz="1000" u="none" strike="noStrike" kern="0" cap="none" spc="0" normalizeH="0" baseline="0" noProof="0" dirty="0">
                          <a:ln>
                            <a:noFill/>
                          </a:ln>
                          <a:effectLst/>
                          <a:uLnTx/>
                          <a:uFillTx/>
                          <a:latin typeface="Arial" panose="020B0604020202020204" pitchFamily="34" charset="0"/>
                          <a:cs typeface="Arial" panose="020B0604020202020204" pitchFamily="34" charset="0"/>
                          <a:sym typeface="Arial"/>
                        </a:rPr>
                      </a:br>
                      <a:r>
                        <a:rPr kumimoji="0" lang="en-GB" sz="1000" u="none" strike="noStrike" kern="0" cap="none" spc="0" normalizeH="0" baseline="0" noProof="0" dirty="0">
                          <a:ln>
                            <a:noFill/>
                          </a:ln>
                          <a:effectLst/>
                          <a:uLnTx/>
                          <a:uFillTx/>
                          <a:latin typeface="Arial" panose="020B0604020202020204" pitchFamily="34" charset="0"/>
                          <a:cs typeface="Arial" panose="020B0604020202020204" pitchFamily="34" charset="0"/>
                          <a:sym typeface="Arial"/>
                        </a:rPr>
                        <a:t>+ placebo (n=273)</a:t>
                      </a:r>
                      <a:endParaRPr kumimoji="0" lang="en-GB" sz="1000" b="0"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sym typeface="Arial"/>
                      </a:endParaRPr>
                    </a:p>
                  </a:txBody>
                  <a:tcPr marL="0" marR="0" marT="48000" marB="48000" anchor="ctr"/>
                </a:tc>
                <a:extLst>
                  <a:ext uri="{0D108BD9-81ED-4DB2-BD59-A6C34878D82A}">
                    <a16:rowId xmlns:a16="http://schemas.microsoft.com/office/drawing/2014/main" val="159315112"/>
                  </a:ext>
                </a:extLst>
              </a:tr>
              <a:tr h="84542">
                <a:tc>
                  <a:txBody>
                    <a:bodyPr/>
                    <a:lstStyle/>
                    <a:p>
                      <a:pPr>
                        <a:lnSpc>
                          <a:spcPct val="85000"/>
                        </a:lnSpc>
                      </a:pPr>
                      <a:r>
                        <a:rPr lang="en-GB" sz="1000" b="1" spc="0" dirty="0">
                          <a:latin typeface="Arial" panose="020B0604020202020204" pitchFamily="34" charset="0"/>
                          <a:cs typeface="Arial" panose="020B0604020202020204" pitchFamily="34" charset="0"/>
                        </a:rPr>
                        <a:t>Events, n (%)</a:t>
                      </a:r>
                    </a:p>
                  </a:txBody>
                  <a:tcPr marL="36000" marR="0" marT="24000" marB="24000" anchor="ctr"/>
                </a:tc>
                <a:tc>
                  <a:txBody>
                    <a:bodyPr/>
                    <a:lstStyle/>
                    <a:p>
                      <a:pPr algn="ctr">
                        <a:lnSpc>
                          <a:spcPct val="85000"/>
                        </a:lnSpc>
                      </a:pPr>
                      <a:r>
                        <a:rPr lang="en-GB" sz="1000" spc="0" dirty="0">
                          <a:latin typeface="Arial" panose="020B0604020202020204" pitchFamily="34" charset="0"/>
                          <a:cs typeface="Arial" panose="020B0604020202020204" pitchFamily="34" charset="0"/>
                        </a:rPr>
                        <a:t>119 (42.7)</a:t>
                      </a:r>
                      <a:endParaRPr lang="en-GB" sz="1000" b="1" spc="0" dirty="0">
                        <a:latin typeface="Arial" panose="020B0604020202020204" pitchFamily="34" charset="0"/>
                        <a:cs typeface="Arial" panose="020B0604020202020204" pitchFamily="34" charset="0"/>
                      </a:endParaRPr>
                    </a:p>
                  </a:txBody>
                  <a:tcPr marL="0" marR="0" marT="24000" marB="24000" anchor="ctr"/>
                </a:tc>
                <a:tc>
                  <a:txBody>
                    <a:bodyPr/>
                    <a:lstStyle/>
                    <a:p>
                      <a:pPr algn="ctr">
                        <a:lnSpc>
                          <a:spcPct val="85000"/>
                        </a:lnSpc>
                      </a:pPr>
                      <a:r>
                        <a:rPr lang="en-GB" sz="1000" spc="0" dirty="0">
                          <a:latin typeface="Arial" panose="020B0604020202020204" pitchFamily="34" charset="0"/>
                          <a:cs typeface="Arial" panose="020B0604020202020204" pitchFamily="34" charset="0"/>
                        </a:rPr>
                        <a:t>149 (54.6)</a:t>
                      </a:r>
                      <a:endParaRPr lang="en-GB" sz="1000" b="1" spc="0" dirty="0">
                        <a:latin typeface="Arial" panose="020B0604020202020204" pitchFamily="34" charset="0"/>
                        <a:cs typeface="Arial" panose="020B0604020202020204" pitchFamily="34" charset="0"/>
                      </a:endParaRPr>
                    </a:p>
                  </a:txBody>
                  <a:tcPr marL="0" marR="0" marT="24000" marB="24000" anchor="ctr"/>
                </a:tc>
                <a:extLst>
                  <a:ext uri="{0D108BD9-81ED-4DB2-BD59-A6C34878D82A}">
                    <a16:rowId xmlns:a16="http://schemas.microsoft.com/office/drawing/2014/main" val="4124857010"/>
                  </a:ext>
                </a:extLst>
              </a:tr>
              <a:tr h="123371">
                <a:tc>
                  <a:txBody>
                    <a:bodyPr/>
                    <a:lstStyle/>
                    <a:p>
                      <a:pPr>
                        <a:lnSpc>
                          <a:spcPct val="85000"/>
                        </a:lnSpc>
                      </a:pPr>
                      <a:r>
                        <a:rPr lang="en-GB" sz="1000" b="1" spc="0" dirty="0">
                          <a:latin typeface="Arial" panose="020B0604020202020204" pitchFamily="34" charset="0"/>
                          <a:cs typeface="Arial" panose="020B0604020202020204" pitchFamily="34" charset="0"/>
                        </a:rPr>
                        <a:t>Median </a:t>
                      </a:r>
                      <a:r>
                        <a:rPr lang="en-GB" sz="1000" b="1" spc="0" dirty="0" err="1">
                          <a:latin typeface="Arial" panose="020B0604020202020204" pitchFamily="34" charset="0"/>
                          <a:cs typeface="Arial" panose="020B0604020202020204" pitchFamily="34" charset="0"/>
                        </a:rPr>
                        <a:t>rPFS</a:t>
                      </a:r>
                      <a:r>
                        <a:rPr lang="en-GB" sz="1000" b="1" spc="0" dirty="0">
                          <a:latin typeface="Arial" panose="020B0604020202020204" pitchFamily="34" charset="0"/>
                          <a:cs typeface="Arial" panose="020B0604020202020204" pitchFamily="34" charset="0"/>
                        </a:rPr>
                        <a:t> (months)</a:t>
                      </a:r>
                    </a:p>
                  </a:txBody>
                  <a:tcPr marL="36000" marR="0" marT="0" marB="0" anchor="ctr"/>
                </a:tc>
                <a:tc>
                  <a:txBody>
                    <a:bodyPr/>
                    <a:lstStyle/>
                    <a:p>
                      <a:pPr algn="ctr">
                        <a:lnSpc>
                          <a:spcPct val="85000"/>
                        </a:lnSpc>
                      </a:pPr>
                      <a:r>
                        <a:rPr lang="en-GB" sz="1000" spc="0" dirty="0">
                          <a:latin typeface="Arial" panose="020B0604020202020204" pitchFamily="34" charset="0"/>
                          <a:cs typeface="Arial" panose="020B0604020202020204" pitchFamily="34" charset="0"/>
                        </a:rPr>
                        <a:t>24.1</a:t>
                      </a:r>
                      <a:endParaRPr lang="en-GB" sz="1000" b="1" spc="0" dirty="0">
                        <a:latin typeface="Arial" panose="020B0604020202020204" pitchFamily="34" charset="0"/>
                        <a:cs typeface="Arial" panose="020B0604020202020204" pitchFamily="34" charset="0"/>
                      </a:endParaRPr>
                    </a:p>
                  </a:txBody>
                  <a:tcPr marL="0" marR="0" marT="0" marB="0" anchor="ctr"/>
                </a:tc>
                <a:tc>
                  <a:txBody>
                    <a:bodyPr/>
                    <a:lstStyle/>
                    <a:p>
                      <a:pPr algn="ctr">
                        <a:lnSpc>
                          <a:spcPct val="85000"/>
                        </a:lnSpc>
                      </a:pPr>
                      <a:r>
                        <a:rPr lang="en-GB" sz="1000" spc="0" dirty="0">
                          <a:latin typeface="Arial" panose="020B0604020202020204" pitchFamily="34" charset="0"/>
                          <a:cs typeface="Arial" panose="020B0604020202020204" pitchFamily="34" charset="0"/>
                        </a:rPr>
                        <a:t>19.0</a:t>
                      </a:r>
                      <a:endParaRPr lang="en-GB" sz="1000" b="1" spc="0" dirty="0">
                        <a:latin typeface="Arial" panose="020B0604020202020204" pitchFamily="34" charset="0"/>
                        <a:cs typeface="Arial" panose="020B0604020202020204" pitchFamily="34" charset="0"/>
                      </a:endParaRPr>
                    </a:p>
                  </a:txBody>
                  <a:tcPr marL="0" marR="0" marT="0" marB="0" anchor="ctr"/>
                </a:tc>
                <a:extLst>
                  <a:ext uri="{0D108BD9-81ED-4DB2-BD59-A6C34878D82A}">
                    <a16:rowId xmlns:a16="http://schemas.microsoft.com/office/drawing/2014/main" val="2455519460"/>
                  </a:ext>
                </a:extLst>
              </a:tr>
              <a:tr h="84542">
                <a:tc>
                  <a:txBody>
                    <a:bodyPr/>
                    <a:lstStyle/>
                    <a:p>
                      <a:pPr>
                        <a:lnSpc>
                          <a:spcPct val="85000"/>
                        </a:lnSpc>
                      </a:pPr>
                      <a:r>
                        <a:rPr lang="en-GB" sz="1000" b="1" spc="0" dirty="0">
                          <a:latin typeface="Arial" panose="020B0604020202020204" pitchFamily="34" charset="0"/>
                          <a:cs typeface="Arial" panose="020B0604020202020204" pitchFamily="34" charset="0"/>
                        </a:rPr>
                        <a:t>HR (95% CI)</a:t>
                      </a:r>
                    </a:p>
                  </a:txBody>
                  <a:tcPr marL="36000" marR="0" marT="24000" marB="24000" anchor="ctr"/>
                </a:tc>
                <a:tc gridSpan="2">
                  <a:txBody>
                    <a:bodyPr/>
                    <a:lstStyle/>
                    <a:p>
                      <a:pPr algn="ctr">
                        <a:lnSpc>
                          <a:spcPct val="85000"/>
                        </a:lnSpc>
                      </a:pPr>
                      <a:r>
                        <a:rPr lang="en-GB" sz="1000" spc="0" dirty="0">
                          <a:latin typeface="Arial" panose="020B0604020202020204" pitchFamily="34" charset="0"/>
                          <a:cs typeface="Arial" panose="020B0604020202020204" pitchFamily="34" charset="0"/>
                        </a:rPr>
                        <a:t>0.76 (0.60-0.97)</a:t>
                      </a:r>
                      <a:endParaRPr lang="en-GB" sz="1000" b="1" spc="0" dirty="0">
                        <a:latin typeface="Arial" panose="020B0604020202020204" pitchFamily="34" charset="0"/>
                        <a:cs typeface="Arial" panose="020B0604020202020204" pitchFamily="34" charset="0"/>
                      </a:endParaRPr>
                    </a:p>
                  </a:txBody>
                  <a:tcPr marL="0" marR="0" marT="24000" marB="24000" anchor="ctr"/>
                </a:tc>
                <a:tc hMerge="1">
                  <a:txBody>
                    <a:bodyPr/>
                    <a:lstStyle/>
                    <a:p>
                      <a:pPr algn="ctr"/>
                      <a:endParaRPr lang="en-GB" sz="800" dirty="0">
                        <a:latin typeface="Arial Narrow" panose="020B0606020202030204" pitchFamily="34" charset="0"/>
                      </a:endParaRPr>
                    </a:p>
                  </a:txBody>
                  <a:tcPr>
                    <a:lnR w="12700" cmpd="sng">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BE5D6"/>
                    </a:solidFill>
                  </a:tcPr>
                </a:tc>
                <a:extLst>
                  <a:ext uri="{0D108BD9-81ED-4DB2-BD59-A6C34878D82A}">
                    <a16:rowId xmlns:a16="http://schemas.microsoft.com/office/drawing/2014/main" val="570848091"/>
                  </a:ext>
                </a:extLst>
              </a:tr>
            </a:tbl>
          </a:graphicData>
        </a:graphic>
      </p:graphicFrame>
      <p:pic>
        <p:nvPicPr>
          <p:cNvPr id="159" name="Picture 158">
            <a:extLst>
              <a:ext uri="{FF2B5EF4-FFF2-40B4-BE49-F238E27FC236}">
                <a16:creationId xmlns:a16="http://schemas.microsoft.com/office/drawing/2014/main" id="{783074C6-849C-C14C-801F-BBA8887EB2F3}"/>
              </a:ext>
            </a:extLst>
          </p:cNvPr>
          <p:cNvPicPr>
            <a:picLocks noChangeAspect="1"/>
          </p:cNvPicPr>
          <p:nvPr/>
        </p:nvPicPr>
        <p:blipFill>
          <a:blip r:embed="rId4"/>
          <a:stretch>
            <a:fillRect/>
          </a:stretch>
        </p:blipFill>
        <p:spPr>
          <a:xfrm>
            <a:off x="1252894" y="1676605"/>
            <a:ext cx="4741505" cy="2155620"/>
          </a:xfrm>
          <a:prstGeom prst="rect">
            <a:avLst/>
          </a:prstGeom>
        </p:spPr>
      </p:pic>
      <p:graphicFrame>
        <p:nvGraphicFramePr>
          <p:cNvPr id="171" name="Table 5">
            <a:extLst>
              <a:ext uri="{FF2B5EF4-FFF2-40B4-BE49-F238E27FC236}">
                <a16:creationId xmlns:a16="http://schemas.microsoft.com/office/drawing/2014/main" id="{81C278F6-A68F-A747-B67A-BEB10EDB20C2}"/>
              </a:ext>
            </a:extLst>
          </p:cNvPr>
          <p:cNvGraphicFramePr>
            <a:graphicFrameLocks noGrp="1"/>
          </p:cNvGraphicFramePr>
          <p:nvPr>
            <p:extLst>
              <p:ext uri="{D42A27DB-BD31-4B8C-83A1-F6EECF244321}">
                <p14:modId xmlns:p14="http://schemas.microsoft.com/office/powerpoint/2010/main" val="2009298439"/>
              </p:ext>
            </p:extLst>
          </p:nvPr>
        </p:nvGraphicFramePr>
        <p:xfrm>
          <a:off x="1348031" y="3425096"/>
          <a:ext cx="2648403" cy="1098780"/>
        </p:xfrm>
        <a:graphic>
          <a:graphicData uri="http://schemas.openxmlformats.org/drawingml/2006/table">
            <a:tbl>
              <a:tblPr firstRow="1" bandRow="1">
                <a:tableStyleId>{5C22544A-7EE6-4342-B048-85BDC9FD1C3A}</a:tableStyleId>
              </a:tblPr>
              <a:tblGrid>
                <a:gridCol w="1002445">
                  <a:extLst>
                    <a:ext uri="{9D8B030D-6E8A-4147-A177-3AD203B41FA5}">
                      <a16:colId xmlns:a16="http://schemas.microsoft.com/office/drawing/2014/main" val="567805135"/>
                    </a:ext>
                  </a:extLst>
                </a:gridCol>
                <a:gridCol w="822979">
                  <a:extLst>
                    <a:ext uri="{9D8B030D-6E8A-4147-A177-3AD203B41FA5}">
                      <a16:colId xmlns:a16="http://schemas.microsoft.com/office/drawing/2014/main" val="1587759811"/>
                    </a:ext>
                  </a:extLst>
                </a:gridCol>
                <a:gridCol w="822979">
                  <a:extLst>
                    <a:ext uri="{9D8B030D-6E8A-4147-A177-3AD203B41FA5}">
                      <a16:colId xmlns:a16="http://schemas.microsoft.com/office/drawing/2014/main" val="1552239478"/>
                    </a:ext>
                  </a:extLst>
                </a:gridCol>
              </a:tblGrid>
              <a:tr h="230770">
                <a:tc>
                  <a:txBody>
                    <a:bodyPr/>
                    <a:lstStyle/>
                    <a:p>
                      <a:pPr>
                        <a:lnSpc>
                          <a:spcPct val="85000"/>
                        </a:lnSpc>
                      </a:pPr>
                      <a:endParaRPr lang="en-GB" sz="1000" spc="0" dirty="0">
                        <a:latin typeface="Arial" panose="020B0604020202020204" pitchFamily="34" charset="0"/>
                        <a:cs typeface="Arial" panose="020B0604020202020204" pitchFamily="34" charset="0"/>
                      </a:endParaRPr>
                    </a:p>
                  </a:txBody>
                  <a:tcPr marL="0" marR="0" marT="0" marB="0" anchor="ctr">
                    <a:noFill/>
                  </a:tcPr>
                </a:tc>
                <a:tc>
                  <a:txBody>
                    <a:bodyPr/>
                    <a:lstStyle/>
                    <a:p>
                      <a:pPr marL="0" marR="0" lvl="0" indent="0" algn="ctr" defTabSz="914400" rtl="0" eaLnBrk="1" fontAlgn="auto" latinLnBrk="0" hangingPunct="1">
                        <a:lnSpc>
                          <a:spcPct val="85000"/>
                        </a:lnSpc>
                        <a:spcBef>
                          <a:spcPts val="0"/>
                        </a:spcBef>
                        <a:spcAft>
                          <a:spcPts val="0"/>
                        </a:spcAft>
                        <a:buClr>
                          <a:srgbClr val="000000"/>
                        </a:buClr>
                        <a:buSzTx/>
                        <a:buFont typeface="Arial"/>
                        <a:buNone/>
                        <a:tabLst/>
                        <a:defRPr/>
                      </a:pPr>
                      <a:r>
                        <a:rPr lang="en-GB" sz="1000" spc="0" dirty="0">
                          <a:latin typeface="Arial" panose="020B0604020202020204" pitchFamily="34" charset="0"/>
                          <a:cs typeface="Arial" panose="020B0604020202020204" pitchFamily="34" charset="0"/>
                        </a:rPr>
                        <a:t>Abiraterone </a:t>
                      </a:r>
                      <a:br>
                        <a:rPr lang="en-GB" sz="1000" spc="0" dirty="0">
                          <a:latin typeface="Arial" panose="020B0604020202020204" pitchFamily="34" charset="0"/>
                          <a:cs typeface="Arial" panose="020B0604020202020204" pitchFamily="34" charset="0"/>
                        </a:rPr>
                      </a:br>
                      <a:r>
                        <a:rPr lang="en-GB" sz="1000" spc="0" dirty="0">
                          <a:latin typeface="Arial" panose="020B0604020202020204" pitchFamily="34" charset="0"/>
                          <a:cs typeface="Arial" panose="020B0604020202020204" pitchFamily="34" charset="0"/>
                        </a:rPr>
                        <a:t>+ olaparib (n=111)</a:t>
                      </a:r>
                      <a:endParaRPr lang="en-GB" sz="1000" spc="0" dirty="0">
                        <a:solidFill>
                          <a:schemeClr val="bg1"/>
                        </a:solidFill>
                        <a:latin typeface="Arial" panose="020B0604020202020204" pitchFamily="34" charset="0"/>
                        <a:cs typeface="Arial" panose="020B0604020202020204" pitchFamily="34" charset="0"/>
                      </a:endParaRPr>
                    </a:p>
                  </a:txBody>
                  <a:tcPr marL="0" marR="0" marT="48000" marB="48000" anchor="ctr">
                    <a:solidFill>
                      <a:schemeClr val="tx2"/>
                    </a:solidFill>
                  </a:tcPr>
                </a:tc>
                <a:tc>
                  <a:txBody>
                    <a:bodyPr/>
                    <a:lstStyle/>
                    <a:p>
                      <a:pPr marL="0" marR="0" lvl="0" indent="0" algn="ctr" defTabSz="914400" rtl="0" eaLnBrk="1" fontAlgn="auto" latinLnBrk="0" hangingPunct="1">
                        <a:lnSpc>
                          <a:spcPct val="85000"/>
                        </a:lnSpc>
                        <a:spcBef>
                          <a:spcPts val="0"/>
                        </a:spcBef>
                        <a:spcAft>
                          <a:spcPts val="0"/>
                        </a:spcAft>
                        <a:buClr>
                          <a:srgbClr val="000000"/>
                        </a:buClr>
                        <a:buSzTx/>
                        <a:buFont typeface="Arial"/>
                        <a:buNone/>
                        <a:tabLst/>
                        <a:defRPr/>
                      </a:pPr>
                      <a:r>
                        <a:rPr kumimoji="0" lang="en-GB" sz="1000" u="none" strike="noStrike" kern="0" cap="none" spc="0" normalizeH="0" baseline="0" noProof="0" dirty="0">
                          <a:ln>
                            <a:noFill/>
                          </a:ln>
                          <a:effectLst/>
                          <a:uLnTx/>
                          <a:uFillTx/>
                          <a:latin typeface="Arial" panose="020B0604020202020204" pitchFamily="34" charset="0"/>
                          <a:cs typeface="Arial" panose="020B0604020202020204" pitchFamily="34" charset="0"/>
                          <a:sym typeface="Arial"/>
                        </a:rPr>
                        <a:t>Abiraterone </a:t>
                      </a:r>
                      <a:br>
                        <a:rPr kumimoji="0" lang="en-GB" sz="1000" u="none" strike="noStrike" kern="0" cap="none" spc="0" normalizeH="0" baseline="0" noProof="0" dirty="0">
                          <a:ln>
                            <a:noFill/>
                          </a:ln>
                          <a:effectLst/>
                          <a:uLnTx/>
                          <a:uFillTx/>
                          <a:latin typeface="Arial" panose="020B0604020202020204" pitchFamily="34" charset="0"/>
                          <a:cs typeface="Arial" panose="020B0604020202020204" pitchFamily="34" charset="0"/>
                          <a:sym typeface="Arial"/>
                        </a:rPr>
                      </a:br>
                      <a:r>
                        <a:rPr kumimoji="0" lang="en-GB" sz="1000" u="none" strike="noStrike" kern="0" cap="none" spc="0" normalizeH="0" baseline="0" noProof="0" dirty="0">
                          <a:ln>
                            <a:noFill/>
                          </a:ln>
                          <a:effectLst/>
                          <a:uLnTx/>
                          <a:uFillTx/>
                          <a:latin typeface="Arial" panose="020B0604020202020204" pitchFamily="34" charset="0"/>
                          <a:cs typeface="Arial" panose="020B0604020202020204" pitchFamily="34" charset="0"/>
                          <a:sym typeface="Arial"/>
                        </a:rPr>
                        <a:t>+ placebo (n=115)</a:t>
                      </a:r>
                      <a:endParaRPr kumimoji="0" lang="en-GB" sz="1000" b="0"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sym typeface="Arial"/>
                      </a:endParaRPr>
                    </a:p>
                  </a:txBody>
                  <a:tcPr marL="0" marR="0" marT="48000" marB="48000" anchor="ctr"/>
                </a:tc>
                <a:extLst>
                  <a:ext uri="{0D108BD9-81ED-4DB2-BD59-A6C34878D82A}">
                    <a16:rowId xmlns:a16="http://schemas.microsoft.com/office/drawing/2014/main" val="159315112"/>
                  </a:ext>
                </a:extLst>
              </a:tr>
              <a:tr h="84542">
                <a:tc>
                  <a:txBody>
                    <a:bodyPr/>
                    <a:lstStyle/>
                    <a:p>
                      <a:pPr>
                        <a:lnSpc>
                          <a:spcPct val="85000"/>
                        </a:lnSpc>
                      </a:pPr>
                      <a:r>
                        <a:rPr lang="en-GB" sz="1000" b="1" spc="0" dirty="0">
                          <a:latin typeface="Arial" panose="020B0604020202020204" pitchFamily="34" charset="0"/>
                          <a:cs typeface="Arial" panose="020B0604020202020204" pitchFamily="34" charset="0"/>
                        </a:rPr>
                        <a:t>Events, n (%)</a:t>
                      </a:r>
                    </a:p>
                  </a:txBody>
                  <a:tcPr marL="36000" marR="0" marT="24000" marB="24000" anchor="ctr"/>
                </a:tc>
                <a:tc>
                  <a:txBody>
                    <a:bodyPr/>
                    <a:lstStyle/>
                    <a:p>
                      <a:pPr algn="ctr">
                        <a:lnSpc>
                          <a:spcPct val="85000"/>
                        </a:lnSpc>
                      </a:pPr>
                      <a:r>
                        <a:rPr lang="en-GB" sz="1000" spc="0" dirty="0">
                          <a:latin typeface="Arial" panose="020B0604020202020204" pitchFamily="34" charset="0"/>
                          <a:cs typeface="Arial" panose="020B0604020202020204" pitchFamily="34" charset="0"/>
                        </a:rPr>
                        <a:t>43 (38.7)</a:t>
                      </a:r>
                      <a:endParaRPr lang="en-GB" sz="1000" b="1" spc="0" dirty="0">
                        <a:latin typeface="Arial" panose="020B0604020202020204" pitchFamily="34" charset="0"/>
                        <a:cs typeface="Arial" panose="020B0604020202020204" pitchFamily="34" charset="0"/>
                      </a:endParaRPr>
                    </a:p>
                  </a:txBody>
                  <a:tcPr marL="0" marR="0" marT="24000" marB="24000" anchor="ctr"/>
                </a:tc>
                <a:tc>
                  <a:txBody>
                    <a:bodyPr/>
                    <a:lstStyle/>
                    <a:p>
                      <a:pPr algn="ctr">
                        <a:lnSpc>
                          <a:spcPct val="85000"/>
                        </a:lnSpc>
                      </a:pPr>
                      <a:r>
                        <a:rPr lang="en-GB" sz="1000" spc="0" dirty="0">
                          <a:latin typeface="Arial" panose="020B0604020202020204" pitchFamily="34" charset="0"/>
                          <a:cs typeface="Arial" panose="020B0604020202020204" pitchFamily="34" charset="0"/>
                        </a:rPr>
                        <a:t>73 (63.5)</a:t>
                      </a:r>
                      <a:endParaRPr lang="en-GB" sz="1000" b="1" spc="0" dirty="0">
                        <a:latin typeface="Arial" panose="020B0604020202020204" pitchFamily="34" charset="0"/>
                        <a:cs typeface="Arial" panose="020B0604020202020204" pitchFamily="34" charset="0"/>
                      </a:endParaRPr>
                    </a:p>
                  </a:txBody>
                  <a:tcPr marL="0" marR="0" marT="24000" marB="24000" anchor="ctr"/>
                </a:tc>
                <a:extLst>
                  <a:ext uri="{0D108BD9-81ED-4DB2-BD59-A6C34878D82A}">
                    <a16:rowId xmlns:a16="http://schemas.microsoft.com/office/drawing/2014/main" val="4124857010"/>
                  </a:ext>
                </a:extLst>
              </a:tr>
              <a:tr h="123371">
                <a:tc>
                  <a:txBody>
                    <a:bodyPr/>
                    <a:lstStyle/>
                    <a:p>
                      <a:pPr>
                        <a:lnSpc>
                          <a:spcPct val="85000"/>
                        </a:lnSpc>
                      </a:pPr>
                      <a:r>
                        <a:rPr lang="en-GB" sz="1000" b="1" spc="0" dirty="0">
                          <a:latin typeface="Arial" panose="020B0604020202020204" pitchFamily="34" charset="0"/>
                          <a:cs typeface="Arial" panose="020B0604020202020204" pitchFamily="34" charset="0"/>
                        </a:rPr>
                        <a:t>Median </a:t>
                      </a:r>
                      <a:r>
                        <a:rPr lang="en-GB" sz="1000" b="1" spc="0" dirty="0" err="1">
                          <a:latin typeface="Arial" panose="020B0604020202020204" pitchFamily="34" charset="0"/>
                          <a:cs typeface="Arial" panose="020B0604020202020204" pitchFamily="34" charset="0"/>
                        </a:rPr>
                        <a:t>rPFS</a:t>
                      </a:r>
                      <a:r>
                        <a:rPr lang="en-GB" sz="1000" b="1" spc="0" dirty="0">
                          <a:latin typeface="Arial" panose="020B0604020202020204" pitchFamily="34" charset="0"/>
                          <a:cs typeface="Arial" panose="020B0604020202020204" pitchFamily="34" charset="0"/>
                        </a:rPr>
                        <a:t> (months)</a:t>
                      </a:r>
                    </a:p>
                  </a:txBody>
                  <a:tcPr marL="36000" marR="0" marT="0" marB="0" anchor="ctr"/>
                </a:tc>
                <a:tc>
                  <a:txBody>
                    <a:bodyPr/>
                    <a:lstStyle/>
                    <a:p>
                      <a:pPr algn="ctr">
                        <a:lnSpc>
                          <a:spcPct val="85000"/>
                        </a:lnSpc>
                      </a:pPr>
                      <a:r>
                        <a:rPr lang="en-GB" sz="1000" spc="0" dirty="0">
                          <a:latin typeface="Arial" panose="020B0604020202020204" pitchFamily="34" charset="0"/>
                          <a:cs typeface="Arial" panose="020B0604020202020204" pitchFamily="34" charset="0"/>
                        </a:rPr>
                        <a:t>NR</a:t>
                      </a:r>
                      <a:endParaRPr lang="en-GB" sz="1000" b="1" spc="0" dirty="0">
                        <a:latin typeface="Arial" panose="020B0604020202020204" pitchFamily="34" charset="0"/>
                        <a:cs typeface="Arial" panose="020B0604020202020204" pitchFamily="34" charset="0"/>
                      </a:endParaRPr>
                    </a:p>
                  </a:txBody>
                  <a:tcPr marL="0" marR="0" marT="0" marB="0" anchor="ctr"/>
                </a:tc>
                <a:tc>
                  <a:txBody>
                    <a:bodyPr/>
                    <a:lstStyle/>
                    <a:p>
                      <a:pPr algn="ctr">
                        <a:lnSpc>
                          <a:spcPct val="85000"/>
                        </a:lnSpc>
                      </a:pPr>
                      <a:r>
                        <a:rPr lang="en-GB" sz="1000" spc="0" dirty="0">
                          <a:latin typeface="Arial" panose="020B0604020202020204" pitchFamily="34" charset="0"/>
                          <a:cs typeface="Arial" panose="020B0604020202020204" pitchFamily="34" charset="0"/>
                        </a:rPr>
                        <a:t>13.9</a:t>
                      </a:r>
                      <a:endParaRPr lang="en-GB" sz="1000" b="1" spc="0" dirty="0">
                        <a:latin typeface="Arial" panose="020B0604020202020204" pitchFamily="34" charset="0"/>
                        <a:cs typeface="Arial" panose="020B0604020202020204" pitchFamily="34" charset="0"/>
                      </a:endParaRPr>
                    </a:p>
                  </a:txBody>
                  <a:tcPr marL="0" marR="0" marT="0" marB="0" anchor="ctr"/>
                </a:tc>
                <a:extLst>
                  <a:ext uri="{0D108BD9-81ED-4DB2-BD59-A6C34878D82A}">
                    <a16:rowId xmlns:a16="http://schemas.microsoft.com/office/drawing/2014/main" val="2455519460"/>
                  </a:ext>
                </a:extLst>
              </a:tr>
              <a:tr h="84542">
                <a:tc>
                  <a:txBody>
                    <a:bodyPr/>
                    <a:lstStyle/>
                    <a:p>
                      <a:pPr>
                        <a:lnSpc>
                          <a:spcPct val="85000"/>
                        </a:lnSpc>
                      </a:pPr>
                      <a:r>
                        <a:rPr lang="en-GB" sz="1000" b="1" spc="0" dirty="0">
                          <a:latin typeface="Arial" panose="020B0604020202020204" pitchFamily="34" charset="0"/>
                          <a:cs typeface="Arial" panose="020B0604020202020204" pitchFamily="34" charset="0"/>
                        </a:rPr>
                        <a:t>HR (95% CI)</a:t>
                      </a:r>
                    </a:p>
                  </a:txBody>
                  <a:tcPr marL="36000" marR="0" marT="24000" marB="24000" anchor="ctr"/>
                </a:tc>
                <a:tc gridSpan="2">
                  <a:txBody>
                    <a:bodyPr/>
                    <a:lstStyle/>
                    <a:p>
                      <a:pPr algn="ctr">
                        <a:lnSpc>
                          <a:spcPct val="85000"/>
                        </a:lnSpc>
                      </a:pPr>
                      <a:r>
                        <a:rPr lang="en-GB" sz="1000" spc="0" dirty="0">
                          <a:latin typeface="Arial" panose="020B0604020202020204" pitchFamily="34" charset="0"/>
                          <a:cs typeface="Arial" panose="020B0604020202020204" pitchFamily="34" charset="0"/>
                        </a:rPr>
                        <a:t>0.50 (0.34-0.73)</a:t>
                      </a:r>
                      <a:endParaRPr lang="en-GB" sz="1000" b="1" spc="0" dirty="0">
                        <a:latin typeface="Arial" panose="020B0604020202020204" pitchFamily="34" charset="0"/>
                        <a:cs typeface="Arial" panose="020B0604020202020204" pitchFamily="34" charset="0"/>
                      </a:endParaRPr>
                    </a:p>
                  </a:txBody>
                  <a:tcPr marL="0" marR="0" marT="24000" marB="24000" anchor="ctr"/>
                </a:tc>
                <a:tc hMerge="1">
                  <a:txBody>
                    <a:bodyPr/>
                    <a:lstStyle/>
                    <a:p>
                      <a:pPr algn="ctr"/>
                      <a:endParaRPr lang="en-GB" sz="800" dirty="0">
                        <a:latin typeface="Arial Narrow" panose="020B0606020202030204" pitchFamily="34" charset="0"/>
                      </a:endParaRPr>
                    </a:p>
                  </a:txBody>
                  <a:tcPr>
                    <a:lnR w="12700" cmpd="sng">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BE5D6"/>
                    </a:solidFill>
                  </a:tcPr>
                </a:tc>
                <a:extLst>
                  <a:ext uri="{0D108BD9-81ED-4DB2-BD59-A6C34878D82A}">
                    <a16:rowId xmlns:a16="http://schemas.microsoft.com/office/drawing/2014/main" val="570848091"/>
                  </a:ext>
                </a:extLst>
              </a:tr>
            </a:tbl>
          </a:graphicData>
        </a:graphic>
      </p:graphicFrame>
      <p:sp>
        <p:nvSpPr>
          <p:cNvPr id="1170" name="Slide Number Placeholder 1169">
            <a:extLst>
              <a:ext uri="{FF2B5EF4-FFF2-40B4-BE49-F238E27FC236}">
                <a16:creationId xmlns:a16="http://schemas.microsoft.com/office/drawing/2014/main" id="{BF6DC726-3848-3643-87BA-1DE2A712FEED}"/>
              </a:ext>
            </a:extLst>
          </p:cNvPr>
          <p:cNvSpPr>
            <a:spLocks noGrp="1"/>
          </p:cNvSpPr>
          <p:nvPr>
            <p:ph type="sldNum" sz="quarter" idx="4"/>
          </p:nvPr>
        </p:nvSpPr>
        <p:spPr/>
        <p:txBody>
          <a:bodyPr/>
          <a:lstStyle/>
          <a:p>
            <a:fld id="{FCE43C0F-8A7B-3A4B-9DB5-B3472E36E833}" type="slidenum">
              <a:rPr lang="en-GB" smtClean="0"/>
              <a:pPr/>
              <a:t>14</a:t>
            </a:fld>
            <a:endParaRPr lang="en-GB" dirty="0"/>
          </a:p>
        </p:txBody>
      </p:sp>
    </p:spTree>
    <p:extLst>
      <p:ext uri="{BB962C8B-B14F-4D97-AF65-F5344CB8AC3E}">
        <p14:creationId xmlns:p14="http://schemas.microsoft.com/office/powerpoint/2010/main" val="344163058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1" name="Picture 220">
            <a:extLst>
              <a:ext uri="{FF2B5EF4-FFF2-40B4-BE49-F238E27FC236}">
                <a16:creationId xmlns:a16="http://schemas.microsoft.com/office/drawing/2014/main" id="{FA458C00-67C8-1B4B-BFE8-70D1A163645B}"/>
              </a:ext>
            </a:extLst>
          </p:cNvPr>
          <p:cNvPicPr>
            <a:picLocks noChangeAspect="1"/>
          </p:cNvPicPr>
          <p:nvPr/>
        </p:nvPicPr>
        <p:blipFill>
          <a:blip r:embed="rId3"/>
          <a:stretch>
            <a:fillRect/>
          </a:stretch>
        </p:blipFill>
        <p:spPr>
          <a:xfrm>
            <a:off x="6957746" y="1683047"/>
            <a:ext cx="4800600" cy="2019300"/>
          </a:xfrm>
          <a:prstGeom prst="rect">
            <a:avLst/>
          </a:prstGeom>
        </p:spPr>
      </p:pic>
      <p:pic>
        <p:nvPicPr>
          <p:cNvPr id="219" name="Picture 218">
            <a:extLst>
              <a:ext uri="{FF2B5EF4-FFF2-40B4-BE49-F238E27FC236}">
                <a16:creationId xmlns:a16="http://schemas.microsoft.com/office/drawing/2014/main" id="{EB585C2C-6084-FF4E-85C8-28EE9CDAC869}"/>
              </a:ext>
            </a:extLst>
          </p:cNvPr>
          <p:cNvPicPr>
            <a:picLocks noChangeAspect="1"/>
          </p:cNvPicPr>
          <p:nvPr/>
        </p:nvPicPr>
        <p:blipFill>
          <a:blip r:embed="rId4"/>
          <a:stretch>
            <a:fillRect/>
          </a:stretch>
        </p:blipFill>
        <p:spPr>
          <a:xfrm>
            <a:off x="1259881" y="1675391"/>
            <a:ext cx="4318000" cy="2476500"/>
          </a:xfrm>
          <a:prstGeom prst="rect">
            <a:avLst/>
          </a:prstGeom>
        </p:spPr>
      </p:pic>
      <p:sp>
        <p:nvSpPr>
          <p:cNvPr id="2" name="Subtitle 1">
            <a:extLst>
              <a:ext uri="{FF2B5EF4-FFF2-40B4-BE49-F238E27FC236}">
                <a16:creationId xmlns:a16="http://schemas.microsoft.com/office/drawing/2014/main" id="{DB5432FB-3FC2-4292-AE80-628E188029CD}"/>
              </a:ext>
            </a:extLst>
          </p:cNvPr>
          <p:cNvSpPr>
            <a:spLocks noGrp="1"/>
          </p:cNvSpPr>
          <p:nvPr>
            <p:ph type="body" idx="1"/>
          </p:nvPr>
        </p:nvSpPr>
        <p:spPr>
          <a:xfrm>
            <a:off x="609600" y="730800"/>
            <a:ext cx="10972800" cy="702470"/>
          </a:xfrm>
        </p:spPr>
        <p:txBody>
          <a:bodyPr/>
          <a:lstStyle/>
          <a:p>
            <a:r>
              <a:rPr lang="en-GB" dirty="0"/>
              <a:t>A benefit was observed with abiraterone + </a:t>
            </a:r>
            <a:r>
              <a:rPr lang="en-GB" dirty="0" err="1"/>
              <a:t>olaparib</a:t>
            </a:r>
            <a:r>
              <a:rPr lang="en-GB" dirty="0"/>
              <a:t> </a:t>
            </a:r>
            <a:br>
              <a:rPr lang="en-GB" dirty="0"/>
            </a:br>
            <a:r>
              <a:rPr lang="en-GB" dirty="0"/>
              <a:t>across </a:t>
            </a:r>
            <a:r>
              <a:rPr lang="en-GB" i="1" dirty="0" err="1"/>
              <a:t>BRCA</a:t>
            </a:r>
            <a:r>
              <a:rPr lang="en-GB" cap="none" dirty="0" err="1"/>
              <a:t>m</a:t>
            </a:r>
            <a:r>
              <a:rPr lang="en-GB" dirty="0"/>
              <a:t>, non-</a:t>
            </a:r>
            <a:r>
              <a:rPr lang="en-GB" i="1" dirty="0" err="1"/>
              <a:t>BRCA</a:t>
            </a:r>
            <a:r>
              <a:rPr lang="en-GB" cap="none" dirty="0" err="1"/>
              <a:t>m</a:t>
            </a:r>
            <a:r>
              <a:rPr lang="en-GB" dirty="0"/>
              <a:t>, </a:t>
            </a:r>
            <a:r>
              <a:rPr lang="en-GB" i="1" dirty="0"/>
              <a:t>BRCA2</a:t>
            </a:r>
            <a:r>
              <a:rPr lang="en-GB" dirty="0"/>
              <a:t> and non-</a:t>
            </a:r>
            <a:r>
              <a:rPr lang="en-GB" i="1" dirty="0"/>
              <a:t>BRCA2</a:t>
            </a:r>
            <a:r>
              <a:rPr lang="en-GB" dirty="0"/>
              <a:t> subgroups (DCO1)</a:t>
            </a:r>
            <a:r>
              <a:rPr lang="en-GB" cap="none" baseline="30000" dirty="0"/>
              <a:t>a</a:t>
            </a:r>
          </a:p>
          <a:p>
            <a:endParaRPr lang="en-GB" dirty="0"/>
          </a:p>
        </p:txBody>
      </p:sp>
      <p:sp>
        <p:nvSpPr>
          <p:cNvPr id="3" name="Title 2">
            <a:extLst>
              <a:ext uri="{FF2B5EF4-FFF2-40B4-BE49-F238E27FC236}">
                <a16:creationId xmlns:a16="http://schemas.microsoft.com/office/drawing/2014/main" id="{A1740EC1-AC4E-412E-A29C-D859508D3C53}"/>
              </a:ext>
            </a:extLst>
          </p:cNvPr>
          <p:cNvSpPr>
            <a:spLocks noGrp="1"/>
          </p:cNvSpPr>
          <p:nvPr>
            <p:ph type="title"/>
          </p:nvPr>
        </p:nvSpPr>
        <p:spPr>
          <a:xfrm>
            <a:off x="619200" y="246566"/>
            <a:ext cx="10456076" cy="807285"/>
          </a:xfrm>
        </p:spPr>
        <p:txBody>
          <a:bodyPr/>
          <a:lstStyle/>
          <a:p>
            <a:r>
              <a:rPr lang="en-GB" sz="2400" spc="40" dirty="0" err="1"/>
              <a:t>PRO</a:t>
            </a:r>
            <a:r>
              <a:rPr lang="en-GB" sz="2400" cap="none" spc="40" dirty="0" err="1"/>
              <a:t>pel</a:t>
            </a:r>
            <a:r>
              <a:rPr lang="en-GB" sz="2400" spc="40" dirty="0"/>
              <a:t>: </a:t>
            </a:r>
            <a:r>
              <a:rPr lang="en-GB" sz="2400" cap="none" spc="40" dirty="0" err="1"/>
              <a:t>r</a:t>
            </a:r>
            <a:r>
              <a:rPr lang="en-GB" sz="2400" spc="40" dirty="0" err="1"/>
              <a:t>PFS</a:t>
            </a:r>
            <a:r>
              <a:rPr lang="en-GB" sz="2400" spc="40" dirty="0"/>
              <a:t> for </a:t>
            </a:r>
            <a:r>
              <a:rPr lang="en-GB" sz="2400" i="1" spc="40" dirty="0" err="1"/>
              <a:t>BRCA</a:t>
            </a:r>
            <a:r>
              <a:rPr lang="en-GB" sz="2400" cap="none" spc="40" dirty="0" err="1"/>
              <a:t>m</a:t>
            </a:r>
            <a:r>
              <a:rPr lang="en-GB" sz="2400" spc="40" dirty="0"/>
              <a:t> and non-</a:t>
            </a:r>
            <a:r>
              <a:rPr lang="en-GB" sz="2400" i="1" spc="40" dirty="0" err="1"/>
              <a:t>BRCA</a:t>
            </a:r>
            <a:r>
              <a:rPr lang="en-GB" sz="2400" cap="none" spc="40" dirty="0" err="1"/>
              <a:t>m</a:t>
            </a:r>
            <a:r>
              <a:rPr lang="en-GB" sz="2400" spc="40" dirty="0"/>
              <a:t> subgroups</a:t>
            </a:r>
          </a:p>
        </p:txBody>
      </p:sp>
      <p:sp>
        <p:nvSpPr>
          <p:cNvPr id="11" name="Content Placeholder 10">
            <a:extLst>
              <a:ext uri="{FF2B5EF4-FFF2-40B4-BE49-F238E27FC236}">
                <a16:creationId xmlns:a16="http://schemas.microsoft.com/office/drawing/2014/main" id="{A2FE480C-448E-3E4E-98C4-CBD64735D51D}"/>
              </a:ext>
            </a:extLst>
          </p:cNvPr>
          <p:cNvSpPr>
            <a:spLocks noGrp="1"/>
          </p:cNvSpPr>
          <p:nvPr>
            <p:ph sz="quarter" idx="15"/>
          </p:nvPr>
        </p:nvSpPr>
        <p:spPr>
          <a:xfrm>
            <a:off x="620184" y="6309053"/>
            <a:ext cx="10393144" cy="365125"/>
          </a:xfrm>
        </p:spPr>
        <p:txBody>
          <a:bodyPr/>
          <a:lstStyle/>
          <a:p>
            <a:r>
              <a:rPr lang="en-GB" sz="800" baseline="30000" dirty="0"/>
              <a:t>a</a:t>
            </a:r>
            <a:r>
              <a:rPr lang="en-GB" sz="800" dirty="0"/>
              <a:t> </a:t>
            </a:r>
            <a:r>
              <a:rPr lang="en-GB" sz="800" i="1" dirty="0"/>
              <a:t>BRCA2</a:t>
            </a:r>
            <a:r>
              <a:rPr lang="en-GB" sz="800" dirty="0"/>
              <a:t>m: HR 0.25, 95% CI 0.12-0.48. Non-</a:t>
            </a:r>
            <a:r>
              <a:rPr lang="en-GB" sz="800" i="1" dirty="0"/>
              <a:t>BRCA2</a:t>
            </a:r>
            <a:r>
              <a:rPr lang="en-GB" sz="800" dirty="0"/>
              <a:t>m: HR 0.74, 95% CI 0.60-0.92. Patient enrolment was not based on </a:t>
            </a:r>
            <a:r>
              <a:rPr lang="en-GB" sz="800" dirty="0" err="1"/>
              <a:t>HRRm</a:t>
            </a:r>
            <a:r>
              <a:rPr lang="en-GB" sz="800" dirty="0"/>
              <a:t> status; however, the </a:t>
            </a:r>
            <a:r>
              <a:rPr lang="en-GB" sz="800" dirty="0" err="1"/>
              <a:t>HRRm</a:t>
            </a:r>
            <a:r>
              <a:rPr lang="en-GB" sz="800" dirty="0"/>
              <a:t> and </a:t>
            </a:r>
            <a:r>
              <a:rPr lang="en-GB" sz="800" i="1" dirty="0" err="1"/>
              <a:t>BRCA</a:t>
            </a:r>
            <a:r>
              <a:rPr lang="en-GB" sz="800" dirty="0" err="1"/>
              <a:t>m</a:t>
            </a:r>
            <a:r>
              <a:rPr lang="en-GB" sz="800" dirty="0"/>
              <a:t> status of patients in </a:t>
            </a:r>
            <a:r>
              <a:rPr lang="en-GB" sz="800" dirty="0" err="1"/>
              <a:t>PROpel</a:t>
            </a:r>
            <a:r>
              <a:rPr lang="en-GB" sz="800" dirty="0"/>
              <a:t> was determined after randomisation and before primary analysis using aggregated results from tumour tissue and plasma </a:t>
            </a:r>
            <a:r>
              <a:rPr lang="en-GB" sz="800" dirty="0" err="1"/>
              <a:t>ctDNA</a:t>
            </a:r>
            <a:r>
              <a:rPr lang="en-GB" sz="800" dirty="0"/>
              <a:t> </a:t>
            </a:r>
            <a:r>
              <a:rPr lang="en-GB" sz="800" dirty="0" err="1"/>
              <a:t>HRRm</a:t>
            </a:r>
            <a:r>
              <a:rPr lang="en-GB" sz="800" dirty="0"/>
              <a:t> tests. This subgroup analysis is post-hoc exploratory analysis. A circle indicates a censored observation</a:t>
            </a:r>
          </a:p>
          <a:p>
            <a:pPr>
              <a:spcBef>
                <a:spcPts val="0"/>
              </a:spcBef>
            </a:pPr>
            <a:r>
              <a:rPr lang="en-GB" sz="800" i="1" dirty="0">
                <a:solidFill>
                  <a:schemeClr val="tx2"/>
                </a:solidFill>
              </a:rPr>
              <a:t>BRCA2</a:t>
            </a:r>
            <a:r>
              <a:rPr lang="en-GB" sz="800" dirty="0">
                <a:solidFill>
                  <a:schemeClr val="tx2"/>
                </a:solidFill>
              </a:rPr>
              <a:t>, breast cancer gene 2; </a:t>
            </a:r>
            <a:r>
              <a:rPr lang="en-GB" sz="800" i="1" dirty="0" err="1"/>
              <a:t>BRCA</a:t>
            </a:r>
            <a:r>
              <a:rPr lang="en-GB" sz="800" dirty="0" err="1"/>
              <a:t>m</a:t>
            </a:r>
            <a:r>
              <a:rPr lang="en-GB" sz="800" dirty="0"/>
              <a:t>, breast cancer gene mutation; </a:t>
            </a:r>
            <a:r>
              <a:rPr lang="en-GB" sz="800" dirty="0">
                <a:solidFill>
                  <a:schemeClr val="tx2"/>
                </a:solidFill>
              </a:rPr>
              <a:t>CI, confidence interval; </a:t>
            </a:r>
            <a:r>
              <a:rPr lang="en-GB" sz="800" dirty="0" err="1">
                <a:solidFill>
                  <a:schemeClr val="tx2"/>
                </a:solidFill>
              </a:rPr>
              <a:t>ctDNA</a:t>
            </a:r>
            <a:r>
              <a:rPr lang="en-GB" sz="800" dirty="0">
                <a:solidFill>
                  <a:schemeClr val="tx2"/>
                </a:solidFill>
              </a:rPr>
              <a:t>, circulating tumour DNA; DCO1, first data cut-off; HR, hazard ratio; </a:t>
            </a:r>
            <a:r>
              <a:rPr lang="en-GB" sz="800" dirty="0" err="1"/>
              <a:t>HRRm</a:t>
            </a:r>
            <a:r>
              <a:rPr lang="en-GB" sz="800" dirty="0"/>
              <a:t>, homologous recombination repair mutation; </a:t>
            </a:r>
            <a:r>
              <a:rPr lang="en-GB" sz="800" dirty="0">
                <a:solidFill>
                  <a:schemeClr val="tx2"/>
                </a:solidFill>
              </a:rPr>
              <a:t>NR, not reached; </a:t>
            </a:r>
            <a:r>
              <a:rPr lang="en-GB" sz="800" dirty="0" err="1">
                <a:solidFill>
                  <a:schemeClr val="tx2"/>
                </a:solidFill>
              </a:rPr>
              <a:t>rPFS</a:t>
            </a:r>
            <a:r>
              <a:rPr lang="en-GB" sz="800" dirty="0">
                <a:solidFill>
                  <a:schemeClr val="tx2"/>
                </a:solidFill>
              </a:rPr>
              <a:t>, radiographic progression-free survival</a:t>
            </a:r>
          </a:p>
          <a:p>
            <a:pPr>
              <a:spcBef>
                <a:spcPts val="0"/>
              </a:spcBef>
            </a:pPr>
            <a:r>
              <a:rPr lang="it-IT" sz="800" dirty="0"/>
              <a:t>Saad F, et al. </a:t>
            </a:r>
            <a:r>
              <a:rPr lang="en-US" sz="800" dirty="0"/>
              <a:t>Annals of Oncology 2022; 33 (suppl_7): S616-S652 (ESMO 2022 oral presentation)</a:t>
            </a:r>
            <a:endParaRPr lang="en-GB" sz="800" strike="sngStrike" dirty="0">
              <a:solidFill>
                <a:srgbClr val="FF0000"/>
              </a:solidFill>
            </a:endParaRPr>
          </a:p>
        </p:txBody>
      </p:sp>
      <p:sp>
        <p:nvSpPr>
          <p:cNvPr id="280" name="TextBox 279">
            <a:extLst>
              <a:ext uri="{FF2B5EF4-FFF2-40B4-BE49-F238E27FC236}">
                <a16:creationId xmlns:a16="http://schemas.microsoft.com/office/drawing/2014/main" id="{920CB84A-6B18-BA73-1DED-5B0AEC15AFC5}"/>
              </a:ext>
            </a:extLst>
          </p:cNvPr>
          <p:cNvSpPr txBox="1"/>
          <p:nvPr/>
        </p:nvSpPr>
        <p:spPr>
          <a:xfrm>
            <a:off x="1250104" y="5430618"/>
            <a:ext cx="4574963" cy="648000"/>
          </a:xfrm>
          <a:prstGeom prst="rect">
            <a:avLst/>
          </a:prstGeom>
          <a:solidFill>
            <a:schemeClr val="accent6">
              <a:lumMod val="20000"/>
              <a:lumOff val="80000"/>
            </a:schemeClr>
          </a:solidFill>
        </p:spPr>
        <p:txBody>
          <a:bodyPr wrap="square" tIns="144000" rIns="144000" bIns="144000" anchor="ctr">
            <a:noAutofit/>
          </a:bodyPr>
          <a:lstStyle/>
          <a:p>
            <a:pPr algn="ctr"/>
            <a:r>
              <a:rPr lang="en-US" sz="1467" b="1" dirty="0">
                <a:latin typeface="Arial Narrow" panose="020B0606020202030204" pitchFamily="34" charset="0"/>
                <a:ea typeface="MS Mincho" panose="02020609040205080304" pitchFamily="49" charset="-128"/>
              </a:rPr>
              <a:t>Sensitivity analysis by blinded independent central review:  </a:t>
            </a:r>
            <a:br>
              <a:rPr lang="en-US" sz="1467" b="1" dirty="0">
                <a:latin typeface="Arial Narrow" panose="020B0606020202030204" pitchFamily="34" charset="0"/>
                <a:ea typeface="MS Mincho" panose="02020609040205080304" pitchFamily="49" charset="-128"/>
              </a:rPr>
            </a:br>
            <a:r>
              <a:rPr lang="en-US" sz="1467" b="1" dirty="0">
                <a:latin typeface="Arial Narrow" panose="020B0606020202030204" pitchFamily="34" charset="0"/>
                <a:ea typeface="MS Mincho" panose="02020609040205080304" pitchFamily="49" charset="-128"/>
              </a:rPr>
              <a:t>Median NR vs 8.4 months; </a:t>
            </a:r>
          </a:p>
          <a:p>
            <a:pPr algn="ctr"/>
            <a:r>
              <a:rPr lang="en-US" sz="1467" b="1" dirty="0">
                <a:latin typeface="Arial Narrow" panose="020B0606020202030204" pitchFamily="34" charset="0"/>
                <a:ea typeface="MS Mincho" panose="02020609040205080304" pitchFamily="49" charset="-128"/>
              </a:rPr>
              <a:t>HR 0.18, 95% CI 0.09-0.34</a:t>
            </a:r>
            <a:endParaRPr lang="en-GB" sz="1467" b="1" dirty="0">
              <a:latin typeface="Arial Narrow" panose="020B0606020202030204" pitchFamily="34" charset="0"/>
            </a:endParaRPr>
          </a:p>
        </p:txBody>
      </p:sp>
      <p:sp>
        <p:nvSpPr>
          <p:cNvPr id="281" name="TextBox 280">
            <a:extLst>
              <a:ext uri="{FF2B5EF4-FFF2-40B4-BE49-F238E27FC236}">
                <a16:creationId xmlns:a16="http://schemas.microsoft.com/office/drawing/2014/main" id="{75450C59-CCCB-247A-AF5E-660188356B40}"/>
              </a:ext>
            </a:extLst>
          </p:cNvPr>
          <p:cNvSpPr txBox="1"/>
          <p:nvPr/>
        </p:nvSpPr>
        <p:spPr>
          <a:xfrm>
            <a:off x="6984521" y="5430618"/>
            <a:ext cx="4647568" cy="648000"/>
          </a:xfrm>
          <a:prstGeom prst="rect">
            <a:avLst/>
          </a:prstGeom>
          <a:solidFill>
            <a:schemeClr val="accent6">
              <a:lumMod val="20000"/>
              <a:lumOff val="80000"/>
            </a:schemeClr>
          </a:solidFill>
        </p:spPr>
        <p:txBody>
          <a:bodyPr wrap="square" tIns="144000" rIns="144000" bIns="144000" anchor="ctr">
            <a:noAutofit/>
          </a:bodyPr>
          <a:lstStyle/>
          <a:p>
            <a:pPr algn="ctr"/>
            <a:r>
              <a:rPr lang="en-US" sz="1467" b="1" dirty="0">
                <a:latin typeface="Arial Narrow" panose="020B0606020202030204" pitchFamily="34" charset="0"/>
                <a:ea typeface="MS Mincho" panose="02020609040205080304" pitchFamily="49" charset="-128"/>
              </a:rPr>
              <a:t>Sensitivity analysis by blinded independent central review:  </a:t>
            </a:r>
            <a:br>
              <a:rPr lang="en-US" sz="1467" b="1" dirty="0">
                <a:latin typeface="Arial Narrow" panose="020B0606020202030204" pitchFamily="34" charset="0"/>
                <a:ea typeface="MS Mincho" panose="02020609040205080304" pitchFamily="49" charset="-128"/>
              </a:rPr>
            </a:br>
            <a:r>
              <a:rPr lang="en-US" sz="1467" b="1" dirty="0">
                <a:latin typeface="Arial Narrow" panose="020B0606020202030204" pitchFamily="34" charset="0"/>
                <a:ea typeface="MS Mincho" panose="02020609040205080304" pitchFamily="49" charset="-128"/>
              </a:rPr>
              <a:t>Median 27.6 vs 16.6 months; </a:t>
            </a:r>
          </a:p>
          <a:p>
            <a:pPr algn="ctr"/>
            <a:r>
              <a:rPr lang="en-US" sz="1467" b="1" dirty="0">
                <a:latin typeface="Arial Narrow" panose="020B0606020202030204" pitchFamily="34" charset="0"/>
                <a:ea typeface="MS Mincho" panose="02020609040205080304" pitchFamily="49" charset="-128"/>
              </a:rPr>
              <a:t>HR 0.72, 95% CI 0.58-0.90</a:t>
            </a:r>
            <a:endParaRPr lang="en-GB" sz="1467" b="1" dirty="0">
              <a:latin typeface="Arial Narrow" panose="020B0606020202030204" pitchFamily="34" charset="0"/>
            </a:endParaRPr>
          </a:p>
        </p:txBody>
      </p:sp>
      <p:sp>
        <p:nvSpPr>
          <p:cNvPr id="252" name="TextBox 251">
            <a:extLst>
              <a:ext uri="{FF2B5EF4-FFF2-40B4-BE49-F238E27FC236}">
                <a16:creationId xmlns:a16="http://schemas.microsoft.com/office/drawing/2014/main" id="{7CE170EA-7023-E9A9-F603-592263A46724}"/>
              </a:ext>
            </a:extLst>
          </p:cNvPr>
          <p:cNvSpPr txBox="1"/>
          <p:nvPr/>
        </p:nvSpPr>
        <p:spPr>
          <a:xfrm>
            <a:off x="212587" y="4969244"/>
            <a:ext cx="1319959" cy="369332"/>
          </a:xfrm>
          <a:prstGeom prst="rect">
            <a:avLst/>
          </a:prstGeom>
          <a:noFill/>
        </p:spPr>
        <p:txBody>
          <a:bodyPr wrap="square" lIns="0" tIns="0" rIns="0" bIns="0" rtlCol="0">
            <a:spAutoFit/>
          </a:bodyPr>
          <a:lstStyle/>
          <a:p>
            <a:r>
              <a:rPr lang="en-GB" sz="800" b="1" dirty="0">
                <a:latin typeface="Arial Narrow" panose="020B0606020202030204" pitchFamily="34" charset="0"/>
              </a:rPr>
              <a:t>Number of patients at risk:</a:t>
            </a:r>
          </a:p>
          <a:p>
            <a:r>
              <a:rPr lang="en-GB" sz="800" b="1" dirty="0">
                <a:solidFill>
                  <a:schemeClr val="tx2"/>
                </a:solidFill>
                <a:latin typeface="Arial Narrow" panose="020B0606020202030204" pitchFamily="34" charset="0"/>
              </a:rPr>
              <a:t>Abiraterone + olaparib</a:t>
            </a:r>
          </a:p>
          <a:p>
            <a:r>
              <a:rPr lang="en-GB" sz="800" b="1" dirty="0">
                <a:solidFill>
                  <a:schemeClr val="accent1"/>
                </a:solidFill>
                <a:latin typeface="Arial Narrow" panose="020B0606020202030204" pitchFamily="34" charset="0"/>
              </a:rPr>
              <a:t>Abiraterone + placebo</a:t>
            </a:r>
          </a:p>
        </p:txBody>
      </p:sp>
      <p:sp>
        <p:nvSpPr>
          <p:cNvPr id="253" name="Freeform: Shape 252">
            <a:extLst>
              <a:ext uri="{FF2B5EF4-FFF2-40B4-BE49-F238E27FC236}">
                <a16:creationId xmlns:a16="http://schemas.microsoft.com/office/drawing/2014/main" id="{E12760F8-F23B-258B-A9E0-3F624009B00F}"/>
              </a:ext>
            </a:extLst>
          </p:cNvPr>
          <p:cNvSpPr/>
          <p:nvPr/>
        </p:nvSpPr>
        <p:spPr>
          <a:xfrm>
            <a:off x="1256851" y="1705822"/>
            <a:ext cx="4331451" cy="2869719"/>
          </a:xfrm>
          <a:custGeom>
            <a:avLst/>
            <a:gdLst>
              <a:gd name="connsiteX0" fmla="*/ 0 w 5687367"/>
              <a:gd name="connsiteY0" fmla="*/ 0 h 2567354"/>
              <a:gd name="connsiteX1" fmla="*/ 0 w 5687367"/>
              <a:gd name="connsiteY1" fmla="*/ 2567354 h 2567354"/>
              <a:gd name="connsiteX2" fmla="*/ 5687367 w 5687367"/>
              <a:gd name="connsiteY2" fmla="*/ 2567354 h 2567354"/>
            </a:gdLst>
            <a:ahLst/>
            <a:cxnLst>
              <a:cxn ang="0">
                <a:pos x="connsiteX0" y="connsiteY0"/>
              </a:cxn>
              <a:cxn ang="0">
                <a:pos x="connsiteX1" y="connsiteY1"/>
              </a:cxn>
              <a:cxn ang="0">
                <a:pos x="connsiteX2" y="connsiteY2"/>
              </a:cxn>
            </a:cxnLst>
            <a:rect l="l" t="t" r="r" b="b"/>
            <a:pathLst>
              <a:path w="5687367" h="2567354">
                <a:moveTo>
                  <a:pt x="0" y="0"/>
                </a:moveTo>
                <a:lnTo>
                  <a:pt x="0" y="2567354"/>
                </a:lnTo>
                <a:lnTo>
                  <a:pt x="5687367" y="2567354"/>
                </a:lnTo>
              </a:path>
            </a:pathLst>
          </a:custGeom>
          <a:noFill/>
          <a:ln w="9525" cap="sq">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dirty="0"/>
          </a:p>
        </p:txBody>
      </p:sp>
      <p:sp>
        <p:nvSpPr>
          <p:cNvPr id="283" name="TextBox 282">
            <a:extLst>
              <a:ext uri="{FF2B5EF4-FFF2-40B4-BE49-F238E27FC236}">
                <a16:creationId xmlns:a16="http://schemas.microsoft.com/office/drawing/2014/main" id="{C2056918-49FE-1254-4A7F-3E77A6DD55C6}"/>
              </a:ext>
            </a:extLst>
          </p:cNvPr>
          <p:cNvSpPr txBox="1"/>
          <p:nvPr/>
        </p:nvSpPr>
        <p:spPr>
          <a:xfrm rot="16200000">
            <a:off x="-738276" y="3048350"/>
            <a:ext cx="2869721" cy="184667"/>
          </a:xfrm>
          <a:prstGeom prst="rect">
            <a:avLst/>
          </a:prstGeom>
          <a:noFill/>
        </p:spPr>
        <p:txBody>
          <a:bodyPr wrap="square" lIns="0" tIns="0" rIns="0" bIns="0" rtlCol="0">
            <a:spAutoFit/>
          </a:bodyPr>
          <a:lstStyle/>
          <a:p>
            <a:pPr algn="ctr"/>
            <a:r>
              <a:rPr lang="en-GB" sz="1200" b="1" dirty="0">
                <a:latin typeface="Arial Narrow" panose="020B0606020202030204" pitchFamily="34" charset="0"/>
              </a:rPr>
              <a:t>Probability of </a:t>
            </a:r>
            <a:r>
              <a:rPr lang="en-GB" sz="1200" b="1" dirty="0" err="1">
                <a:latin typeface="Arial Narrow" panose="020B0606020202030204" pitchFamily="34" charset="0"/>
              </a:rPr>
              <a:t>rPFS</a:t>
            </a:r>
            <a:endParaRPr lang="en-GB" sz="1200" b="1" dirty="0">
              <a:latin typeface="Arial Narrow" panose="020B0606020202030204" pitchFamily="34" charset="0"/>
            </a:endParaRPr>
          </a:p>
        </p:txBody>
      </p:sp>
      <p:sp>
        <p:nvSpPr>
          <p:cNvPr id="285" name="TextBox 284">
            <a:extLst>
              <a:ext uri="{FF2B5EF4-FFF2-40B4-BE49-F238E27FC236}">
                <a16:creationId xmlns:a16="http://schemas.microsoft.com/office/drawing/2014/main" id="{9658D640-F211-38A2-AB75-1FC2ABC45E0A}"/>
              </a:ext>
            </a:extLst>
          </p:cNvPr>
          <p:cNvSpPr txBox="1"/>
          <p:nvPr/>
        </p:nvSpPr>
        <p:spPr>
          <a:xfrm>
            <a:off x="893382" y="1623748"/>
            <a:ext cx="261358" cy="143565"/>
          </a:xfrm>
          <a:prstGeom prst="rect">
            <a:avLst/>
          </a:prstGeom>
          <a:noFill/>
        </p:spPr>
        <p:txBody>
          <a:bodyPr wrap="square" lIns="0" tIns="0" rIns="0" bIns="0" rtlCol="0">
            <a:spAutoFit/>
          </a:bodyPr>
          <a:lstStyle/>
          <a:p>
            <a:pPr algn="r"/>
            <a:r>
              <a:rPr lang="en-GB" sz="933" dirty="0">
                <a:latin typeface="Arial Narrow" panose="020B0606020202030204" pitchFamily="34" charset="0"/>
              </a:rPr>
              <a:t>1.0</a:t>
            </a:r>
          </a:p>
        </p:txBody>
      </p:sp>
      <p:sp>
        <p:nvSpPr>
          <p:cNvPr id="286" name="TextBox 285">
            <a:extLst>
              <a:ext uri="{FF2B5EF4-FFF2-40B4-BE49-F238E27FC236}">
                <a16:creationId xmlns:a16="http://schemas.microsoft.com/office/drawing/2014/main" id="{61CFE421-8304-08F3-371A-055650616647}"/>
              </a:ext>
            </a:extLst>
          </p:cNvPr>
          <p:cNvSpPr txBox="1"/>
          <p:nvPr/>
        </p:nvSpPr>
        <p:spPr>
          <a:xfrm>
            <a:off x="893382" y="4486377"/>
            <a:ext cx="261358" cy="143565"/>
          </a:xfrm>
          <a:prstGeom prst="rect">
            <a:avLst/>
          </a:prstGeom>
          <a:noFill/>
        </p:spPr>
        <p:txBody>
          <a:bodyPr wrap="square" lIns="0" tIns="0" rIns="0" bIns="0" rtlCol="0">
            <a:spAutoFit/>
          </a:bodyPr>
          <a:lstStyle/>
          <a:p>
            <a:pPr algn="r"/>
            <a:r>
              <a:rPr lang="en-GB" sz="933" dirty="0">
                <a:latin typeface="Arial Narrow" panose="020B0606020202030204" pitchFamily="34" charset="0"/>
              </a:rPr>
              <a:t>0.0</a:t>
            </a:r>
          </a:p>
        </p:txBody>
      </p:sp>
      <p:cxnSp>
        <p:nvCxnSpPr>
          <p:cNvPr id="287" name="Straight Connector 286">
            <a:extLst>
              <a:ext uri="{FF2B5EF4-FFF2-40B4-BE49-F238E27FC236}">
                <a16:creationId xmlns:a16="http://schemas.microsoft.com/office/drawing/2014/main" id="{C1CF5A70-7B36-6B35-E5F0-C8B1AD39C437}"/>
              </a:ext>
            </a:extLst>
          </p:cNvPr>
          <p:cNvCxnSpPr>
            <a:cxnSpLocks/>
          </p:cNvCxnSpPr>
          <p:nvPr/>
        </p:nvCxnSpPr>
        <p:spPr>
          <a:xfrm flipH="1">
            <a:off x="1198404" y="1992795"/>
            <a:ext cx="53552" cy="0"/>
          </a:xfrm>
          <a:prstGeom prst="line">
            <a:avLst/>
          </a:prstGeom>
          <a:ln cap="sq">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8" name="Straight Connector 287">
            <a:extLst>
              <a:ext uri="{FF2B5EF4-FFF2-40B4-BE49-F238E27FC236}">
                <a16:creationId xmlns:a16="http://schemas.microsoft.com/office/drawing/2014/main" id="{82FAD5C5-1838-7132-0681-9A68B389B7FC}"/>
              </a:ext>
            </a:extLst>
          </p:cNvPr>
          <p:cNvCxnSpPr/>
          <p:nvPr/>
        </p:nvCxnSpPr>
        <p:spPr>
          <a:xfrm flipH="1">
            <a:off x="1198404" y="2566738"/>
            <a:ext cx="53552" cy="0"/>
          </a:xfrm>
          <a:prstGeom prst="line">
            <a:avLst/>
          </a:prstGeom>
          <a:ln cap="sq">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9" name="Straight Connector 288">
            <a:extLst>
              <a:ext uri="{FF2B5EF4-FFF2-40B4-BE49-F238E27FC236}">
                <a16:creationId xmlns:a16="http://schemas.microsoft.com/office/drawing/2014/main" id="{331B6FAC-8388-A499-74E5-68724D6201D3}"/>
              </a:ext>
            </a:extLst>
          </p:cNvPr>
          <p:cNvCxnSpPr>
            <a:cxnSpLocks/>
          </p:cNvCxnSpPr>
          <p:nvPr/>
        </p:nvCxnSpPr>
        <p:spPr>
          <a:xfrm flipH="1">
            <a:off x="1198404" y="1705823"/>
            <a:ext cx="53552" cy="0"/>
          </a:xfrm>
          <a:prstGeom prst="line">
            <a:avLst/>
          </a:prstGeom>
          <a:ln cap="sq">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0" name="Straight Connector 289">
            <a:extLst>
              <a:ext uri="{FF2B5EF4-FFF2-40B4-BE49-F238E27FC236}">
                <a16:creationId xmlns:a16="http://schemas.microsoft.com/office/drawing/2014/main" id="{9DA7C217-3E28-2E8E-5704-30862BC9F333}"/>
              </a:ext>
            </a:extLst>
          </p:cNvPr>
          <p:cNvCxnSpPr/>
          <p:nvPr/>
        </p:nvCxnSpPr>
        <p:spPr>
          <a:xfrm flipH="1">
            <a:off x="1198404" y="3140682"/>
            <a:ext cx="53552" cy="0"/>
          </a:xfrm>
          <a:prstGeom prst="line">
            <a:avLst/>
          </a:prstGeom>
          <a:ln cap="sq">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1" name="Straight Connector 290">
            <a:extLst>
              <a:ext uri="{FF2B5EF4-FFF2-40B4-BE49-F238E27FC236}">
                <a16:creationId xmlns:a16="http://schemas.microsoft.com/office/drawing/2014/main" id="{0A276B69-9B45-FBDB-EF7F-13C77419A3D7}"/>
              </a:ext>
            </a:extLst>
          </p:cNvPr>
          <p:cNvCxnSpPr>
            <a:cxnSpLocks/>
          </p:cNvCxnSpPr>
          <p:nvPr/>
        </p:nvCxnSpPr>
        <p:spPr>
          <a:xfrm flipH="1">
            <a:off x="1198404" y="2279767"/>
            <a:ext cx="53552" cy="0"/>
          </a:xfrm>
          <a:prstGeom prst="line">
            <a:avLst/>
          </a:prstGeom>
          <a:ln cap="sq">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2" name="Straight Connector 291">
            <a:extLst>
              <a:ext uri="{FF2B5EF4-FFF2-40B4-BE49-F238E27FC236}">
                <a16:creationId xmlns:a16="http://schemas.microsoft.com/office/drawing/2014/main" id="{7769A204-CF4A-9B6A-B9B4-6F9F68826DDA}"/>
              </a:ext>
            </a:extLst>
          </p:cNvPr>
          <p:cNvCxnSpPr>
            <a:cxnSpLocks/>
          </p:cNvCxnSpPr>
          <p:nvPr/>
        </p:nvCxnSpPr>
        <p:spPr>
          <a:xfrm flipH="1">
            <a:off x="1198404" y="3714626"/>
            <a:ext cx="53552" cy="0"/>
          </a:xfrm>
          <a:prstGeom prst="line">
            <a:avLst/>
          </a:prstGeom>
          <a:ln cap="sq">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3" name="Straight Connector 292">
            <a:extLst>
              <a:ext uri="{FF2B5EF4-FFF2-40B4-BE49-F238E27FC236}">
                <a16:creationId xmlns:a16="http://schemas.microsoft.com/office/drawing/2014/main" id="{706AB7AD-7566-8391-4669-CB627F117B61}"/>
              </a:ext>
            </a:extLst>
          </p:cNvPr>
          <p:cNvCxnSpPr/>
          <p:nvPr/>
        </p:nvCxnSpPr>
        <p:spPr>
          <a:xfrm flipH="1">
            <a:off x="1198404" y="4001598"/>
            <a:ext cx="53552" cy="0"/>
          </a:xfrm>
          <a:prstGeom prst="line">
            <a:avLst/>
          </a:prstGeom>
          <a:ln cap="sq">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4" name="Straight Connector 293">
            <a:extLst>
              <a:ext uri="{FF2B5EF4-FFF2-40B4-BE49-F238E27FC236}">
                <a16:creationId xmlns:a16="http://schemas.microsoft.com/office/drawing/2014/main" id="{DDABB711-DABC-C5C2-3588-DF1D91032579}"/>
              </a:ext>
            </a:extLst>
          </p:cNvPr>
          <p:cNvCxnSpPr/>
          <p:nvPr/>
        </p:nvCxnSpPr>
        <p:spPr>
          <a:xfrm flipH="1">
            <a:off x="1198404" y="2853710"/>
            <a:ext cx="53552" cy="0"/>
          </a:xfrm>
          <a:prstGeom prst="line">
            <a:avLst/>
          </a:prstGeom>
          <a:ln cap="sq">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5" name="Straight Connector 294">
            <a:extLst>
              <a:ext uri="{FF2B5EF4-FFF2-40B4-BE49-F238E27FC236}">
                <a16:creationId xmlns:a16="http://schemas.microsoft.com/office/drawing/2014/main" id="{632CED48-6799-DB52-E604-BB42008A4E37}"/>
              </a:ext>
            </a:extLst>
          </p:cNvPr>
          <p:cNvCxnSpPr/>
          <p:nvPr/>
        </p:nvCxnSpPr>
        <p:spPr>
          <a:xfrm flipH="1">
            <a:off x="1198404" y="4288570"/>
            <a:ext cx="53552" cy="0"/>
          </a:xfrm>
          <a:prstGeom prst="line">
            <a:avLst/>
          </a:prstGeom>
          <a:ln cap="sq">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6" name="Straight Connector 295">
            <a:extLst>
              <a:ext uri="{FF2B5EF4-FFF2-40B4-BE49-F238E27FC236}">
                <a16:creationId xmlns:a16="http://schemas.microsoft.com/office/drawing/2014/main" id="{9E0E1091-BC6C-BEBD-0648-D0DC843D3491}"/>
              </a:ext>
            </a:extLst>
          </p:cNvPr>
          <p:cNvCxnSpPr>
            <a:cxnSpLocks/>
          </p:cNvCxnSpPr>
          <p:nvPr/>
        </p:nvCxnSpPr>
        <p:spPr>
          <a:xfrm flipH="1">
            <a:off x="1198404" y="3427654"/>
            <a:ext cx="53552" cy="0"/>
          </a:xfrm>
          <a:prstGeom prst="line">
            <a:avLst/>
          </a:prstGeom>
          <a:ln cap="sq">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7" name="Straight Connector 296">
            <a:extLst>
              <a:ext uri="{FF2B5EF4-FFF2-40B4-BE49-F238E27FC236}">
                <a16:creationId xmlns:a16="http://schemas.microsoft.com/office/drawing/2014/main" id="{43FBD052-4059-F772-F75C-02511294ABDA}"/>
              </a:ext>
            </a:extLst>
          </p:cNvPr>
          <p:cNvCxnSpPr>
            <a:cxnSpLocks/>
          </p:cNvCxnSpPr>
          <p:nvPr/>
        </p:nvCxnSpPr>
        <p:spPr>
          <a:xfrm flipH="1">
            <a:off x="1196553" y="4575541"/>
            <a:ext cx="53552" cy="0"/>
          </a:xfrm>
          <a:prstGeom prst="line">
            <a:avLst/>
          </a:prstGeom>
          <a:ln cap="sq">
            <a:solidFill>
              <a:schemeClr val="tx1"/>
            </a:solidFill>
          </a:ln>
        </p:spPr>
        <p:style>
          <a:lnRef idx="1">
            <a:schemeClr val="accent1"/>
          </a:lnRef>
          <a:fillRef idx="0">
            <a:schemeClr val="accent1"/>
          </a:fillRef>
          <a:effectRef idx="0">
            <a:schemeClr val="accent1"/>
          </a:effectRef>
          <a:fontRef idx="minor">
            <a:schemeClr val="tx1"/>
          </a:fontRef>
        </p:style>
      </p:cxnSp>
      <p:sp>
        <p:nvSpPr>
          <p:cNvPr id="298" name="TextBox 297">
            <a:extLst>
              <a:ext uri="{FF2B5EF4-FFF2-40B4-BE49-F238E27FC236}">
                <a16:creationId xmlns:a16="http://schemas.microsoft.com/office/drawing/2014/main" id="{5A4BCF43-80E9-B5FF-B12F-2123CD70ACC2}"/>
              </a:ext>
            </a:extLst>
          </p:cNvPr>
          <p:cNvSpPr txBox="1"/>
          <p:nvPr/>
        </p:nvSpPr>
        <p:spPr>
          <a:xfrm>
            <a:off x="893382" y="1910011"/>
            <a:ext cx="261358" cy="143565"/>
          </a:xfrm>
          <a:prstGeom prst="rect">
            <a:avLst/>
          </a:prstGeom>
          <a:noFill/>
        </p:spPr>
        <p:txBody>
          <a:bodyPr wrap="square" lIns="0" tIns="0" rIns="0" bIns="0" rtlCol="0">
            <a:spAutoFit/>
          </a:bodyPr>
          <a:lstStyle/>
          <a:p>
            <a:pPr algn="r"/>
            <a:r>
              <a:rPr lang="en-GB" sz="933" dirty="0">
                <a:latin typeface="Arial Narrow" panose="020B0606020202030204" pitchFamily="34" charset="0"/>
              </a:rPr>
              <a:t>0.9</a:t>
            </a:r>
          </a:p>
        </p:txBody>
      </p:sp>
      <p:sp>
        <p:nvSpPr>
          <p:cNvPr id="299" name="TextBox 298">
            <a:extLst>
              <a:ext uri="{FF2B5EF4-FFF2-40B4-BE49-F238E27FC236}">
                <a16:creationId xmlns:a16="http://schemas.microsoft.com/office/drawing/2014/main" id="{8F6126A3-8ADE-4BC6-5584-C87B70FFCA82}"/>
              </a:ext>
            </a:extLst>
          </p:cNvPr>
          <p:cNvSpPr txBox="1"/>
          <p:nvPr/>
        </p:nvSpPr>
        <p:spPr>
          <a:xfrm>
            <a:off x="893382" y="2196273"/>
            <a:ext cx="261358" cy="143565"/>
          </a:xfrm>
          <a:prstGeom prst="rect">
            <a:avLst/>
          </a:prstGeom>
          <a:noFill/>
        </p:spPr>
        <p:txBody>
          <a:bodyPr wrap="square" lIns="0" tIns="0" rIns="0" bIns="0" rtlCol="0">
            <a:spAutoFit/>
          </a:bodyPr>
          <a:lstStyle/>
          <a:p>
            <a:pPr algn="r"/>
            <a:r>
              <a:rPr lang="en-GB" sz="933" dirty="0">
                <a:latin typeface="Arial Narrow" panose="020B0606020202030204" pitchFamily="34" charset="0"/>
              </a:rPr>
              <a:t>0.8</a:t>
            </a:r>
          </a:p>
        </p:txBody>
      </p:sp>
      <p:sp>
        <p:nvSpPr>
          <p:cNvPr id="300" name="TextBox 299">
            <a:extLst>
              <a:ext uri="{FF2B5EF4-FFF2-40B4-BE49-F238E27FC236}">
                <a16:creationId xmlns:a16="http://schemas.microsoft.com/office/drawing/2014/main" id="{545FACD1-9CDC-3DD6-1F15-D0A0F7A351D1}"/>
              </a:ext>
            </a:extLst>
          </p:cNvPr>
          <p:cNvSpPr txBox="1"/>
          <p:nvPr/>
        </p:nvSpPr>
        <p:spPr>
          <a:xfrm>
            <a:off x="893382" y="2482536"/>
            <a:ext cx="261358" cy="143565"/>
          </a:xfrm>
          <a:prstGeom prst="rect">
            <a:avLst/>
          </a:prstGeom>
          <a:noFill/>
        </p:spPr>
        <p:txBody>
          <a:bodyPr wrap="square" lIns="0" tIns="0" rIns="0" bIns="0" rtlCol="0">
            <a:spAutoFit/>
          </a:bodyPr>
          <a:lstStyle/>
          <a:p>
            <a:pPr algn="r"/>
            <a:r>
              <a:rPr lang="en-GB" sz="933" dirty="0">
                <a:latin typeface="Arial Narrow" panose="020B0606020202030204" pitchFamily="34" charset="0"/>
              </a:rPr>
              <a:t>0.7</a:t>
            </a:r>
          </a:p>
        </p:txBody>
      </p:sp>
      <p:sp>
        <p:nvSpPr>
          <p:cNvPr id="301" name="TextBox 300">
            <a:extLst>
              <a:ext uri="{FF2B5EF4-FFF2-40B4-BE49-F238E27FC236}">
                <a16:creationId xmlns:a16="http://schemas.microsoft.com/office/drawing/2014/main" id="{404E4022-13F2-9675-3E21-46E4BCE8FF69}"/>
              </a:ext>
            </a:extLst>
          </p:cNvPr>
          <p:cNvSpPr txBox="1"/>
          <p:nvPr/>
        </p:nvSpPr>
        <p:spPr>
          <a:xfrm>
            <a:off x="893382" y="2768798"/>
            <a:ext cx="261358" cy="143565"/>
          </a:xfrm>
          <a:prstGeom prst="rect">
            <a:avLst/>
          </a:prstGeom>
          <a:noFill/>
        </p:spPr>
        <p:txBody>
          <a:bodyPr wrap="square" lIns="0" tIns="0" rIns="0" bIns="0" rtlCol="0">
            <a:spAutoFit/>
          </a:bodyPr>
          <a:lstStyle/>
          <a:p>
            <a:pPr algn="r"/>
            <a:r>
              <a:rPr lang="en-GB" sz="933" dirty="0">
                <a:latin typeface="Arial Narrow" panose="020B0606020202030204" pitchFamily="34" charset="0"/>
              </a:rPr>
              <a:t>0.6</a:t>
            </a:r>
          </a:p>
        </p:txBody>
      </p:sp>
      <p:sp>
        <p:nvSpPr>
          <p:cNvPr id="302" name="TextBox 301">
            <a:extLst>
              <a:ext uri="{FF2B5EF4-FFF2-40B4-BE49-F238E27FC236}">
                <a16:creationId xmlns:a16="http://schemas.microsoft.com/office/drawing/2014/main" id="{0EB42F12-E630-A4FC-1856-B73473DA92FE}"/>
              </a:ext>
            </a:extLst>
          </p:cNvPr>
          <p:cNvSpPr txBox="1"/>
          <p:nvPr/>
        </p:nvSpPr>
        <p:spPr>
          <a:xfrm>
            <a:off x="893382" y="3055061"/>
            <a:ext cx="261358" cy="143565"/>
          </a:xfrm>
          <a:prstGeom prst="rect">
            <a:avLst/>
          </a:prstGeom>
          <a:noFill/>
        </p:spPr>
        <p:txBody>
          <a:bodyPr wrap="square" lIns="0" tIns="0" rIns="0" bIns="0" rtlCol="0">
            <a:spAutoFit/>
          </a:bodyPr>
          <a:lstStyle/>
          <a:p>
            <a:pPr algn="r"/>
            <a:r>
              <a:rPr lang="en-GB" sz="933" dirty="0">
                <a:latin typeface="Arial Narrow" panose="020B0606020202030204" pitchFamily="34" charset="0"/>
              </a:rPr>
              <a:t>0.5</a:t>
            </a:r>
          </a:p>
        </p:txBody>
      </p:sp>
      <p:sp>
        <p:nvSpPr>
          <p:cNvPr id="303" name="TextBox 302">
            <a:extLst>
              <a:ext uri="{FF2B5EF4-FFF2-40B4-BE49-F238E27FC236}">
                <a16:creationId xmlns:a16="http://schemas.microsoft.com/office/drawing/2014/main" id="{58D9872C-E96C-764D-7185-95F3A587CB82}"/>
              </a:ext>
            </a:extLst>
          </p:cNvPr>
          <p:cNvSpPr txBox="1"/>
          <p:nvPr/>
        </p:nvSpPr>
        <p:spPr>
          <a:xfrm>
            <a:off x="893382" y="3341324"/>
            <a:ext cx="261358" cy="143565"/>
          </a:xfrm>
          <a:prstGeom prst="rect">
            <a:avLst/>
          </a:prstGeom>
          <a:noFill/>
        </p:spPr>
        <p:txBody>
          <a:bodyPr wrap="square" lIns="0" tIns="0" rIns="0" bIns="0" rtlCol="0">
            <a:spAutoFit/>
          </a:bodyPr>
          <a:lstStyle/>
          <a:p>
            <a:pPr algn="r"/>
            <a:r>
              <a:rPr lang="en-GB" sz="933" dirty="0">
                <a:latin typeface="Arial Narrow" panose="020B0606020202030204" pitchFamily="34" charset="0"/>
              </a:rPr>
              <a:t>0.4</a:t>
            </a:r>
          </a:p>
        </p:txBody>
      </p:sp>
      <p:sp>
        <p:nvSpPr>
          <p:cNvPr id="304" name="TextBox 303">
            <a:extLst>
              <a:ext uri="{FF2B5EF4-FFF2-40B4-BE49-F238E27FC236}">
                <a16:creationId xmlns:a16="http://schemas.microsoft.com/office/drawing/2014/main" id="{129A3ED2-2E88-03F2-6497-71600072C925}"/>
              </a:ext>
            </a:extLst>
          </p:cNvPr>
          <p:cNvSpPr txBox="1"/>
          <p:nvPr/>
        </p:nvSpPr>
        <p:spPr>
          <a:xfrm>
            <a:off x="893382" y="3627586"/>
            <a:ext cx="261358" cy="143565"/>
          </a:xfrm>
          <a:prstGeom prst="rect">
            <a:avLst/>
          </a:prstGeom>
          <a:noFill/>
        </p:spPr>
        <p:txBody>
          <a:bodyPr wrap="square" lIns="0" tIns="0" rIns="0" bIns="0" rtlCol="0">
            <a:spAutoFit/>
          </a:bodyPr>
          <a:lstStyle/>
          <a:p>
            <a:pPr algn="r"/>
            <a:r>
              <a:rPr lang="en-GB" sz="933" dirty="0">
                <a:latin typeface="Arial Narrow" panose="020B0606020202030204" pitchFamily="34" charset="0"/>
              </a:rPr>
              <a:t>0.3</a:t>
            </a:r>
          </a:p>
        </p:txBody>
      </p:sp>
      <p:sp>
        <p:nvSpPr>
          <p:cNvPr id="305" name="TextBox 304">
            <a:extLst>
              <a:ext uri="{FF2B5EF4-FFF2-40B4-BE49-F238E27FC236}">
                <a16:creationId xmlns:a16="http://schemas.microsoft.com/office/drawing/2014/main" id="{F268F0A5-6657-70F7-EC5F-DFD673C519E4}"/>
              </a:ext>
            </a:extLst>
          </p:cNvPr>
          <p:cNvSpPr txBox="1"/>
          <p:nvPr/>
        </p:nvSpPr>
        <p:spPr>
          <a:xfrm>
            <a:off x="893382" y="3913849"/>
            <a:ext cx="261358" cy="143565"/>
          </a:xfrm>
          <a:prstGeom prst="rect">
            <a:avLst/>
          </a:prstGeom>
          <a:noFill/>
        </p:spPr>
        <p:txBody>
          <a:bodyPr wrap="square" lIns="0" tIns="0" rIns="0" bIns="0" rtlCol="0">
            <a:spAutoFit/>
          </a:bodyPr>
          <a:lstStyle/>
          <a:p>
            <a:pPr algn="r"/>
            <a:r>
              <a:rPr lang="en-GB" sz="933" dirty="0">
                <a:latin typeface="Arial Narrow" panose="020B0606020202030204" pitchFamily="34" charset="0"/>
              </a:rPr>
              <a:t>0.2</a:t>
            </a:r>
          </a:p>
        </p:txBody>
      </p:sp>
      <p:sp>
        <p:nvSpPr>
          <p:cNvPr id="306" name="TextBox 305">
            <a:extLst>
              <a:ext uri="{FF2B5EF4-FFF2-40B4-BE49-F238E27FC236}">
                <a16:creationId xmlns:a16="http://schemas.microsoft.com/office/drawing/2014/main" id="{774F1C5B-B68A-3674-F6B0-0A8243F62C63}"/>
              </a:ext>
            </a:extLst>
          </p:cNvPr>
          <p:cNvSpPr txBox="1"/>
          <p:nvPr/>
        </p:nvSpPr>
        <p:spPr>
          <a:xfrm>
            <a:off x="893382" y="4200111"/>
            <a:ext cx="261358" cy="143565"/>
          </a:xfrm>
          <a:prstGeom prst="rect">
            <a:avLst/>
          </a:prstGeom>
          <a:noFill/>
        </p:spPr>
        <p:txBody>
          <a:bodyPr wrap="square" lIns="0" tIns="0" rIns="0" bIns="0" rtlCol="0">
            <a:spAutoFit/>
          </a:bodyPr>
          <a:lstStyle/>
          <a:p>
            <a:pPr algn="r"/>
            <a:r>
              <a:rPr lang="en-GB" sz="933" dirty="0">
                <a:latin typeface="Arial Narrow" panose="020B0606020202030204" pitchFamily="34" charset="0"/>
              </a:rPr>
              <a:t>0.1</a:t>
            </a:r>
          </a:p>
        </p:txBody>
      </p:sp>
      <p:cxnSp>
        <p:nvCxnSpPr>
          <p:cNvPr id="307" name="Straight Connector 306">
            <a:extLst>
              <a:ext uri="{FF2B5EF4-FFF2-40B4-BE49-F238E27FC236}">
                <a16:creationId xmlns:a16="http://schemas.microsoft.com/office/drawing/2014/main" id="{8CB6A772-516B-CAE7-BFC2-9857EEBE09B0}"/>
              </a:ext>
            </a:extLst>
          </p:cNvPr>
          <p:cNvCxnSpPr>
            <a:cxnSpLocks/>
          </p:cNvCxnSpPr>
          <p:nvPr/>
        </p:nvCxnSpPr>
        <p:spPr>
          <a:xfrm rot="5400000" flipH="1">
            <a:off x="1230073" y="4602316"/>
            <a:ext cx="53552" cy="0"/>
          </a:xfrm>
          <a:prstGeom prst="line">
            <a:avLst/>
          </a:prstGeom>
          <a:ln cap="sq">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8" name="Straight Connector 307">
            <a:extLst>
              <a:ext uri="{FF2B5EF4-FFF2-40B4-BE49-F238E27FC236}">
                <a16:creationId xmlns:a16="http://schemas.microsoft.com/office/drawing/2014/main" id="{71F34621-DA1B-D632-E523-2F9A2AA8C80C}"/>
              </a:ext>
            </a:extLst>
          </p:cNvPr>
          <p:cNvCxnSpPr>
            <a:cxnSpLocks/>
          </p:cNvCxnSpPr>
          <p:nvPr/>
        </p:nvCxnSpPr>
        <p:spPr>
          <a:xfrm rot="5400000" flipH="1">
            <a:off x="2777020" y="4602316"/>
            <a:ext cx="53552" cy="0"/>
          </a:xfrm>
          <a:prstGeom prst="line">
            <a:avLst/>
          </a:prstGeom>
          <a:ln cap="sq">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9" name="Straight Connector 308">
            <a:extLst>
              <a:ext uri="{FF2B5EF4-FFF2-40B4-BE49-F238E27FC236}">
                <a16:creationId xmlns:a16="http://schemas.microsoft.com/office/drawing/2014/main" id="{412EBEBE-574D-EAEE-6707-EA3A95C7A105}"/>
              </a:ext>
            </a:extLst>
          </p:cNvPr>
          <p:cNvCxnSpPr>
            <a:cxnSpLocks/>
          </p:cNvCxnSpPr>
          <p:nvPr/>
        </p:nvCxnSpPr>
        <p:spPr>
          <a:xfrm rot="5400000" flipH="1">
            <a:off x="4323967" y="4602316"/>
            <a:ext cx="53552" cy="0"/>
          </a:xfrm>
          <a:prstGeom prst="line">
            <a:avLst/>
          </a:prstGeom>
          <a:ln cap="sq">
            <a:solidFill>
              <a:schemeClr val="tx1"/>
            </a:solidFill>
          </a:ln>
        </p:spPr>
        <p:style>
          <a:lnRef idx="1">
            <a:schemeClr val="accent1"/>
          </a:lnRef>
          <a:fillRef idx="0">
            <a:schemeClr val="accent1"/>
          </a:fillRef>
          <a:effectRef idx="0">
            <a:schemeClr val="accent1"/>
          </a:effectRef>
          <a:fontRef idx="minor">
            <a:schemeClr val="tx1"/>
          </a:fontRef>
        </p:style>
      </p:cxnSp>
      <p:sp>
        <p:nvSpPr>
          <p:cNvPr id="310" name="TextBox 309">
            <a:extLst>
              <a:ext uri="{FF2B5EF4-FFF2-40B4-BE49-F238E27FC236}">
                <a16:creationId xmlns:a16="http://schemas.microsoft.com/office/drawing/2014/main" id="{FF4F8B7D-D25B-2D8B-2B5B-A958440FDE7D}"/>
              </a:ext>
            </a:extLst>
          </p:cNvPr>
          <p:cNvSpPr txBox="1"/>
          <p:nvPr/>
        </p:nvSpPr>
        <p:spPr>
          <a:xfrm>
            <a:off x="1093761" y="4669959"/>
            <a:ext cx="321443" cy="143565"/>
          </a:xfrm>
          <a:prstGeom prst="rect">
            <a:avLst/>
          </a:prstGeom>
          <a:noFill/>
        </p:spPr>
        <p:txBody>
          <a:bodyPr wrap="square" lIns="0" tIns="0" rIns="0" bIns="0" rtlCol="0">
            <a:spAutoFit/>
          </a:bodyPr>
          <a:lstStyle/>
          <a:p>
            <a:pPr algn="ctr"/>
            <a:r>
              <a:rPr lang="en-GB" sz="933" dirty="0">
                <a:latin typeface="Arial Narrow" panose="020B0606020202030204" pitchFamily="34" charset="0"/>
              </a:rPr>
              <a:t>0</a:t>
            </a:r>
          </a:p>
        </p:txBody>
      </p:sp>
      <p:sp>
        <p:nvSpPr>
          <p:cNvPr id="311" name="TextBox 310">
            <a:extLst>
              <a:ext uri="{FF2B5EF4-FFF2-40B4-BE49-F238E27FC236}">
                <a16:creationId xmlns:a16="http://schemas.microsoft.com/office/drawing/2014/main" id="{7FAB11FC-6311-5973-7568-82250692D921}"/>
              </a:ext>
            </a:extLst>
          </p:cNvPr>
          <p:cNvSpPr txBox="1"/>
          <p:nvPr/>
        </p:nvSpPr>
        <p:spPr>
          <a:xfrm>
            <a:off x="1098436" y="5102267"/>
            <a:ext cx="321521" cy="246221"/>
          </a:xfrm>
          <a:prstGeom prst="rect">
            <a:avLst/>
          </a:prstGeom>
          <a:noFill/>
        </p:spPr>
        <p:txBody>
          <a:bodyPr wrap="square" lIns="0" tIns="0" rIns="0" bIns="0" rtlCol="0">
            <a:spAutoFit/>
          </a:bodyPr>
          <a:lstStyle/>
          <a:p>
            <a:pPr algn="ctr"/>
            <a:r>
              <a:rPr lang="en-GB" sz="800" spc="-67" dirty="0">
                <a:latin typeface="Arial Narrow" panose="020B0606020202030204" pitchFamily="34" charset="0"/>
              </a:rPr>
              <a:t>47</a:t>
            </a:r>
          </a:p>
          <a:p>
            <a:pPr algn="ctr"/>
            <a:r>
              <a:rPr lang="en-GB" sz="800" spc="-67" dirty="0">
                <a:latin typeface="Arial Narrow" panose="020B0606020202030204" pitchFamily="34" charset="0"/>
              </a:rPr>
              <a:t>38</a:t>
            </a:r>
          </a:p>
        </p:txBody>
      </p:sp>
      <p:cxnSp>
        <p:nvCxnSpPr>
          <p:cNvPr id="312" name="Straight Connector 311">
            <a:extLst>
              <a:ext uri="{FF2B5EF4-FFF2-40B4-BE49-F238E27FC236}">
                <a16:creationId xmlns:a16="http://schemas.microsoft.com/office/drawing/2014/main" id="{19EFB8C3-2A64-05E9-4791-B6CE5B924B36}"/>
              </a:ext>
            </a:extLst>
          </p:cNvPr>
          <p:cNvCxnSpPr>
            <a:cxnSpLocks/>
          </p:cNvCxnSpPr>
          <p:nvPr/>
        </p:nvCxnSpPr>
        <p:spPr>
          <a:xfrm rot="5400000" flipH="1">
            <a:off x="2467631" y="4602316"/>
            <a:ext cx="53552" cy="0"/>
          </a:xfrm>
          <a:prstGeom prst="line">
            <a:avLst/>
          </a:prstGeom>
          <a:ln cap="sq">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3" name="Straight Connector 312">
            <a:extLst>
              <a:ext uri="{FF2B5EF4-FFF2-40B4-BE49-F238E27FC236}">
                <a16:creationId xmlns:a16="http://schemas.microsoft.com/office/drawing/2014/main" id="{4F443BC8-0787-583E-D7EB-3ACD38B9BA7C}"/>
              </a:ext>
            </a:extLst>
          </p:cNvPr>
          <p:cNvCxnSpPr>
            <a:cxnSpLocks/>
          </p:cNvCxnSpPr>
          <p:nvPr/>
        </p:nvCxnSpPr>
        <p:spPr>
          <a:xfrm rot="5400000" flipH="1">
            <a:off x="4014577" y="4602316"/>
            <a:ext cx="53552" cy="0"/>
          </a:xfrm>
          <a:prstGeom prst="line">
            <a:avLst/>
          </a:prstGeom>
          <a:ln cap="sq">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4" name="Straight Connector 313">
            <a:extLst>
              <a:ext uri="{FF2B5EF4-FFF2-40B4-BE49-F238E27FC236}">
                <a16:creationId xmlns:a16="http://schemas.microsoft.com/office/drawing/2014/main" id="{BB6317BE-EF4E-7F2A-9C7C-820C92E8299D}"/>
              </a:ext>
            </a:extLst>
          </p:cNvPr>
          <p:cNvCxnSpPr>
            <a:cxnSpLocks/>
          </p:cNvCxnSpPr>
          <p:nvPr/>
        </p:nvCxnSpPr>
        <p:spPr>
          <a:xfrm rot="5400000" flipH="1">
            <a:off x="5561524" y="4602316"/>
            <a:ext cx="53552" cy="0"/>
          </a:xfrm>
          <a:prstGeom prst="line">
            <a:avLst/>
          </a:prstGeom>
          <a:ln cap="sq">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5" name="Straight Connector 314">
            <a:extLst>
              <a:ext uri="{FF2B5EF4-FFF2-40B4-BE49-F238E27FC236}">
                <a16:creationId xmlns:a16="http://schemas.microsoft.com/office/drawing/2014/main" id="{5CB5EC4D-77F4-2F52-F72E-7364808088E6}"/>
              </a:ext>
            </a:extLst>
          </p:cNvPr>
          <p:cNvCxnSpPr>
            <a:cxnSpLocks/>
          </p:cNvCxnSpPr>
          <p:nvPr/>
        </p:nvCxnSpPr>
        <p:spPr>
          <a:xfrm rot="5400000" flipH="1">
            <a:off x="2158241" y="4602316"/>
            <a:ext cx="53552" cy="0"/>
          </a:xfrm>
          <a:prstGeom prst="line">
            <a:avLst/>
          </a:prstGeom>
          <a:ln cap="sq">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6" name="Straight Connector 315">
            <a:extLst>
              <a:ext uri="{FF2B5EF4-FFF2-40B4-BE49-F238E27FC236}">
                <a16:creationId xmlns:a16="http://schemas.microsoft.com/office/drawing/2014/main" id="{AEEB2AC9-31F8-BA34-EB18-C7FEB327AFF5}"/>
              </a:ext>
            </a:extLst>
          </p:cNvPr>
          <p:cNvCxnSpPr>
            <a:cxnSpLocks/>
          </p:cNvCxnSpPr>
          <p:nvPr/>
        </p:nvCxnSpPr>
        <p:spPr>
          <a:xfrm rot="5400000" flipH="1">
            <a:off x="3705188" y="4602316"/>
            <a:ext cx="53552" cy="0"/>
          </a:xfrm>
          <a:prstGeom prst="line">
            <a:avLst/>
          </a:prstGeom>
          <a:ln cap="sq">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7" name="Straight Connector 316">
            <a:extLst>
              <a:ext uri="{FF2B5EF4-FFF2-40B4-BE49-F238E27FC236}">
                <a16:creationId xmlns:a16="http://schemas.microsoft.com/office/drawing/2014/main" id="{E1DD87E9-74DC-B5C7-6D41-E8A0E39D4490}"/>
              </a:ext>
            </a:extLst>
          </p:cNvPr>
          <p:cNvCxnSpPr>
            <a:cxnSpLocks/>
          </p:cNvCxnSpPr>
          <p:nvPr/>
        </p:nvCxnSpPr>
        <p:spPr>
          <a:xfrm rot="5400000" flipH="1">
            <a:off x="5252135" y="4602316"/>
            <a:ext cx="53552" cy="0"/>
          </a:xfrm>
          <a:prstGeom prst="line">
            <a:avLst/>
          </a:prstGeom>
          <a:ln cap="sq">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8" name="Straight Connector 317">
            <a:extLst>
              <a:ext uri="{FF2B5EF4-FFF2-40B4-BE49-F238E27FC236}">
                <a16:creationId xmlns:a16="http://schemas.microsoft.com/office/drawing/2014/main" id="{5ED8179F-010B-C9E6-7B94-81044320641B}"/>
              </a:ext>
            </a:extLst>
          </p:cNvPr>
          <p:cNvCxnSpPr>
            <a:cxnSpLocks/>
          </p:cNvCxnSpPr>
          <p:nvPr/>
        </p:nvCxnSpPr>
        <p:spPr>
          <a:xfrm rot="5400000" flipH="1">
            <a:off x="1848852" y="4602316"/>
            <a:ext cx="53552" cy="0"/>
          </a:xfrm>
          <a:prstGeom prst="line">
            <a:avLst/>
          </a:prstGeom>
          <a:ln cap="sq">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9" name="Straight Connector 318">
            <a:extLst>
              <a:ext uri="{FF2B5EF4-FFF2-40B4-BE49-F238E27FC236}">
                <a16:creationId xmlns:a16="http://schemas.microsoft.com/office/drawing/2014/main" id="{86EB255C-0BA8-33F9-2215-DD65A8BFCF21}"/>
              </a:ext>
            </a:extLst>
          </p:cNvPr>
          <p:cNvCxnSpPr>
            <a:cxnSpLocks/>
          </p:cNvCxnSpPr>
          <p:nvPr/>
        </p:nvCxnSpPr>
        <p:spPr>
          <a:xfrm rot="5400000" flipH="1">
            <a:off x="3395799" y="4602316"/>
            <a:ext cx="53552" cy="0"/>
          </a:xfrm>
          <a:prstGeom prst="line">
            <a:avLst/>
          </a:prstGeom>
          <a:ln cap="sq">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0" name="Straight Connector 319">
            <a:extLst>
              <a:ext uri="{FF2B5EF4-FFF2-40B4-BE49-F238E27FC236}">
                <a16:creationId xmlns:a16="http://schemas.microsoft.com/office/drawing/2014/main" id="{2D285E62-17D2-BD9F-8985-85803F294668}"/>
              </a:ext>
            </a:extLst>
          </p:cNvPr>
          <p:cNvCxnSpPr>
            <a:cxnSpLocks/>
          </p:cNvCxnSpPr>
          <p:nvPr/>
        </p:nvCxnSpPr>
        <p:spPr>
          <a:xfrm rot="5400000" flipH="1">
            <a:off x="4942745" y="4602316"/>
            <a:ext cx="53552" cy="0"/>
          </a:xfrm>
          <a:prstGeom prst="line">
            <a:avLst/>
          </a:prstGeom>
          <a:ln cap="sq">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1" name="Straight Connector 320">
            <a:extLst>
              <a:ext uri="{FF2B5EF4-FFF2-40B4-BE49-F238E27FC236}">
                <a16:creationId xmlns:a16="http://schemas.microsoft.com/office/drawing/2014/main" id="{C4F350B8-5DCD-B946-520C-D9EA3760F78E}"/>
              </a:ext>
            </a:extLst>
          </p:cNvPr>
          <p:cNvCxnSpPr>
            <a:cxnSpLocks/>
          </p:cNvCxnSpPr>
          <p:nvPr/>
        </p:nvCxnSpPr>
        <p:spPr>
          <a:xfrm rot="5400000" flipH="1">
            <a:off x="1539463" y="4602316"/>
            <a:ext cx="53552" cy="0"/>
          </a:xfrm>
          <a:prstGeom prst="line">
            <a:avLst/>
          </a:prstGeom>
          <a:ln cap="sq">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2" name="Straight Connector 321">
            <a:extLst>
              <a:ext uri="{FF2B5EF4-FFF2-40B4-BE49-F238E27FC236}">
                <a16:creationId xmlns:a16="http://schemas.microsoft.com/office/drawing/2014/main" id="{61C69DD3-6803-909C-6B0E-C55C00E16C02}"/>
              </a:ext>
            </a:extLst>
          </p:cNvPr>
          <p:cNvCxnSpPr>
            <a:cxnSpLocks/>
          </p:cNvCxnSpPr>
          <p:nvPr/>
        </p:nvCxnSpPr>
        <p:spPr>
          <a:xfrm rot="5400000" flipH="1">
            <a:off x="3086409" y="4602316"/>
            <a:ext cx="53552" cy="0"/>
          </a:xfrm>
          <a:prstGeom prst="line">
            <a:avLst/>
          </a:prstGeom>
          <a:ln cap="sq">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3" name="Straight Connector 322">
            <a:extLst>
              <a:ext uri="{FF2B5EF4-FFF2-40B4-BE49-F238E27FC236}">
                <a16:creationId xmlns:a16="http://schemas.microsoft.com/office/drawing/2014/main" id="{DA39CCAB-F628-0E6F-D787-021ABC59A574}"/>
              </a:ext>
            </a:extLst>
          </p:cNvPr>
          <p:cNvCxnSpPr>
            <a:cxnSpLocks/>
          </p:cNvCxnSpPr>
          <p:nvPr/>
        </p:nvCxnSpPr>
        <p:spPr>
          <a:xfrm rot="5400000" flipH="1">
            <a:off x="4633356" y="4602316"/>
            <a:ext cx="53552" cy="0"/>
          </a:xfrm>
          <a:prstGeom prst="line">
            <a:avLst/>
          </a:prstGeom>
          <a:ln cap="sq">
            <a:solidFill>
              <a:schemeClr val="tx1"/>
            </a:solidFill>
          </a:ln>
        </p:spPr>
        <p:style>
          <a:lnRef idx="1">
            <a:schemeClr val="accent1"/>
          </a:lnRef>
          <a:fillRef idx="0">
            <a:schemeClr val="accent1"/>
          </a:fillRef>
          <a:effectRef idx="0">
            <a:schemeClr val="accent1"/>
          </a:effectRef>
          <a:fontRef idx="minor">
            <a:schemeClr val="tx1"/>
          </a:fontRef>
        </p:style>
      </p:cxnSp>
      <p:sp>
        <p:nvSpPr>
          <p:cNvPr id="324" name="TextBox 323">
            <a:extLst>
              <a:ext uri="{FF2B5EF4-FFF2-40B4-BE49-F238E27FC236}">
                <a16:creationId xmlns:a16="http://schemas.microsoft.com/office/drawing/2014/main" id="{C981AB7A-7582-17CD-EB74-B82E4EE30DA0}"/>
              </a:ext>
            </a:extLst>
          </p:cNvPr>
          <p:cNvSpPr txBox="1"/>
          <p:nvPr/>
        </p:nvSpPr>
        <p:spPr>
          <a:xfrm>
            <a:off x="1405517" y="4669959"/>
            <a:ext cx="321443" cy="143565"/>
          </a:xfrm>
          <a:prstGeom prst="rect">
            <a:avLst/>
          </a:prstGeom>
          <a:noFill/>
        </p:spPr>
        <p:txBody>
          <a:bodyPr wrap="square" lIns="0" tIns="0" rIns="0" bIns="0" rtlCol="0">
            <a:spAutoFit/>
          </a:bodyPr>
          <a:lstStyle/>
          <a:p>
            <a:pPr algn="ctr"/>
            <a:r>
              <a:rPr lang="en-GB" sz="933" dirty="0">
                <a:latin typeface="Arial Narrow" panose="020B0606020202030204" pitchFamily="34" charset="0"/>
              </a:rPr>
              <a:t>2</a:t>
            </a:r>
          </a:p>
        </p:txBody>
      </p:sp>
      <p:sp>
        <p:nvSpPr>
          <p:cNvPr id="325" name="TextBox 324">
            <a:extLst>
              <a:ext uri="{FF2B5EF4-FFF2-40B4-BE49-F238E27FC236}">
                <a16:creationId xmlns:a16="http://schemas.microsoft.com/office/drawing/2014/main" id="{39BDCA88-4007-2154-5C0F-D203CDDA194F}"/>
              </a:ext>
            </a:extLst>
          </p:cNvPr>
          <p:cNvSpPr txBox="1"/>
          <p:nvPr/>
        </p:nvSpPr>
        <p:spPr>
          <a:xfrm>
            <a:off x="1403602" y="5102267"/>
            <a:ext cx="321521" cy="246221"/>
          </a:xfrm>
          <a:prstGeom prst="rect">
            <a:avLst/>
          </a:prstGeom>
          <a:noFill/>
        </p:spPr>
        <p:txBody>
          <a:bodyPr wrap="square" lIns="0" tIns="0" rIns="0" bIns="0" rtlCol="0">
            <a:spAutoFit/>
          </a:bodyPr>
          <a:lstStyle/>
          <a:p>
            <a:pPr algn="ctr"/>
            <a:r>
              <a:rPr lang="en-GB" sz="800" spc="-67" dirty="0">
                <a:latin typeface="Arial Narrow" panose="020B0606020202030204" pitchFamily="34" charset="0"/>
              </a:rPr>
              <a:t>44</a:t>
            </a:r>
          </a:p>
          <a:p>
            <a:pPr algn="ctr"/>
            <a:r>
              <a:rPr lang="en-GB" sz="800" spc="-67" dirty="0">
                <a:latin typeface="Arial Narrow" panose="020B0606020202030204" pitchFamily="34" charset="0"/>
              </a:rPr>
              <a:t>33</a:t>
            </a:r>
          </a:p>
        </p:txBody>
      </p:sp>
      <p:sp>
        <p:nvSpPr>
          <p:cNvPr id="326" name="TextBox 325">
            <a:extLst>
              <a:ext uri="{FF2B5EF4-FFF2-40B4-BE49-F238E27FC236}">
                <a16:creationId xmlns:a16="http://schemas.microsoft.com/office/drawing/2014/main" id="{FF281859-E425-A485-590B-0A4A97199F60}"/>
              </a:ext>
            </a:extLst>
          </p:cNvPr>
          <p:cNvSpPr txBox="1"/>
          <p:nvPr/>
        </p:nvSpPr>
        <p:spPr>
          <a:xfrm>
            <a:off x="1718268" y="4669959"/>
            <a:ext cx="321443" cy="143565"/>
          </a:xfrm>
          <a:prstGeom prst="rect">
            <a:avLst/>
          </a:prstGeom>
          <a:noFill/>
        </p:spPr>
        <p:txBody>
          <a:bodyPr wrap="square" lIns="0" tIns="0" rIns="0" bIns="0" rtlCol="0">
            <a:spAutoFit/>
          </a:bodyPr>
          <a:lstStyle/>
          <a:p>
            <a:pPr algn="ctr"/>
            <a:r>
              <a:rPr lang="en-GB" sz="933" dirty="0">
                <a:latin typeface="Arial Narrow" panose="020B0606020202030204" pitchFamily="34" charset="0"/>
              </a:rPr>
              <a:t>4</a:t>
            </a:r>
          </a:p>
        </p:txBody>
      </p:sp>
      <p:sp>
        <p:nvSpPr>
          <p:cNvPr id="327" name="TextBox 326">
            <a:extLst>
              <a:ext uri="{FF2B5EF4-FFF2-40B4-BE49-F238E27FC236}">
                <a16:creationId xmlns:a16="http://schemas.microsoft.com/office/drawing/2014/main" id="{FE42D7E4-7110-0E85-D4EC-B884AFEECE01}"/>
              </a:ext>
            </a:extLst>
          </p:cNvPr>
          <p:cNvSpPr txBox="1"/>
          <p:nvPr/>
        </p:nvSpPr>
        <p:spPr>
          <a:xfrm>
            <a:off x="1716353" y="5102267"/>
            <a:ext cx="321521" cy="246221"/>
          </a:xfrm>
          <a:prstGeom prst="rect">
            <a:avLst/>
          </a:prstGeom>
          <a:noFill/>
        </p:spPr>
        <p:txBody>
          <a:bodyPr wrap="square" lIns="0" tIns="0" rIns="0" bIns="0" rtlCol="0">
            <a:spAutoFit/>
          </a:bodyPr>
          <a:lstStyle/>
          <a:p>
            <a:pPr algn="ctr"/>
            <a:r>
              <a:rPr lang="en-GB" sz="800" spc="-67" dirty="0">
                <a:latin typeface="Arial Narrow" panose="020B0606020202030204" pitchFamily="34" charset="0"/>
              </a:rPr>
              <a:t>43</a:t>
            </a:r>
          </a:p>
          <a:p>
            <a:pPr algn="ctr"/>
            <a:r>
              <a:rPr lang="en-GB" sz="800" spc="-67" dirty="0">
                <a:latin typeface="Arial Narrow" panose="020B0606020202030204" pitchFamily="34" charset="0"/>
              </a:rPr>
              <a:t>29</a:t>
            </a:r>
          </a:p>
        </p:txBody>
      </p:sp>
      <p:sp>
        <p:nvSpPr>
          <p:cNvPr id="328" name="TextBox 327">
            <a:extLst>
              <a:ext uri="{FF2B5EF4-FFF2-40B4-BE49-F238E27FC236}">
                <a16:creationId xmlns:a16="http://schemas.microsoft.com/office/drawing/2014/main" id="{E68E763B-E08E-DA4A-64DB-DAAB0BDE27EB}"/>
              </a:ext>
            </a:extLst>
          </p:cNvPr>
          <p:cNvSpPr txBox="1"/>
          <p:nvPr/>
        </p:nvSpPr>
        <p:spPr>
          <a:xfrm>
            <a:off x="2023029" y="4669959"/>
            <a:ext cx="321443" cy="143565"/>
          </a:xfrm>
          <a:prstGeom prst="rect">
            <a:avLst/>
          </a:prstGeom>
          <a:noFill/>
        </p:spPr>
        <p:txBody>
          <a:bodyPr wrap="square" lIns="0" tIns="0" rIns="0" bIns="0" rtlCol="0">
            <a:spAutoFit/>
          </a:bodyPr>
          <a:lstStyle/>
          <a:p>
            <a:pPr algn="ctr"/>
            <a:r>
              <a:rPr lang="en-GB" sz="933" dirty="0">
                <a:latin typeface="Arial Narrow" panose="020B0606020202030204" pitchFamily="34" charset="0"/>
              </a:rPr>
              <a:t>6</a:t>
            </a:r>
          </a:p>
        </p:txBody>
      </p:sp>
      <p:sp>
        <p:nvSpPr>
          <p:cNvPr id="329" name="TextBox 328">
            <a:extLst>
              <a:ext uri="{FF2B5EF4-FFF2-40B4-BE49-F238E27FC236}">
                <a16:creationId xmlns:a16="http://schemas.microsoft.com/office/drawing/2014/main" id="{EF4CE6D7-1C1A-27DB-688E-C87B89929E7C}"/>
              </a:ext>
            </a:extLst>
          </p:cNvPr>
          <p:cNvSpPr txBox="1"/>
          <p:nvPr/>
        </p:nvSpPr>
        <p:spPr>
          <a:xfrm>
            <a:off x="2021114" y="5102267"/>
            <a:ext cx="321521" cy="246221"/>
          </a:xfrm>
          <a:prstGeom prst="rect">
            <a:avLst/>
          </a:prstGeom>
          <a:noFill/>
        </p:spPr>
        <p:txBody>
          <a:bodyPr wrap="square" lIns="0" tIns="0" rIns="0" bIns="0" rtlCol="0">
            <a:spAutoFit/>
          </a:bodyPr>
          <a:lstStyle/>
          <a:p>
            <a:pPr algn="ctr"/>
            <a:r>
              <a:rPr lang="en-GB" sz="800" spc="-67" dirty="0">
                <a:latin typeface="Arial Narrow" panose="020B0606020202030204" pitchFamily="34" charset="0"/>
              </a:rPr>
              <a:t>40</a:t>
            </a:r>
          </a:p>
          <a:p>
            <a:pPr algn="ctr"/>
            <a:r>
              <a:rPr lang="en-GB" sz="800" spc="-67" dirty="0">
                <a:latin typeface="Arial Narrow" panose="020B0606020202030204" pitchFamily="34" charset="0"/>
              </a:rPr>
              <a:t>22</a:t>
            </a:r>
          </a:p>
        </p:txBody>
      </p:sp>
      <p:sp>
        <p:nvSpPr>
          <p:cNvPr id="330" name="TextBox 329">
            <a:extLst>
              <a:ext uri="{FF2B5EF4-FFF2-40B4-BE49-F238E27FC236}">
                <a16:creationId xmlns:a16="http://schemas.microsoft.com/office/drawing/2014/main" id="{3224CB6E-0FEC-E636-BF6C-FCE5057EAFCB}"/>
              </a:ext>
            </a:extLst>
          </p:cNvPr>
          <p:cNvSpPr txBox="1"/>
          <p:nvPr/>
        </p:nvSpPr>
        <p:spPr>
          <a:xfrm>
            <a:off x="2343536" y="4669959"/>
            <a:ext cx="321443" cy="143565"/>
          </a:xfrm>
          <a:prstGeom prst="rect">
            <a:avLst/>
          </a:prstGeom>
          <a:noFill/>
        </p:spPr>
        <p:txBody>
          <a:bodyPr wrap="square" lIns="0" tIns="0" rIns="0" bIns="0" rtlCol="0">
            <a:spAutoFit/>
          </a:bodyPr>
          <a:lstStyle/>
          <a:p>
            <a:pPr algn="ctr"/>
            <a:r>
              <a:rPr lang="en-GB" sz="933" dirty="0">
                <a:latin typeface="Arial Narrow" panose="020B0606020202030204" pitchFamily="34" charset="0"/>
              </a:rPr>
              <a:t>8</a:t>
            </a:r>
          </a:p>
        </p:txBody>
      </p:sp>
      <p:sp>
        <p:nvSpPr>
          <p:cNvPr id="331" name="TextBox 330">
            <a:extLst>
              <a:ext uri="{FF2B5EF4-FFF2-40B4-BE49-F238E27FC236}">
                <a16:creationId xmlns:a16="http://schemas.microsoft.com/office/drawing/2014/main" id="{C9AA46AE-562D-5186-1A43-44DE09E97140}"/>
              </a:ext>
            </a:extLst>
          </p:cNvPr>
          <p:cNvSpPr txBox="1"/>
          <p:nvPr/>
        </p:nvSpPr>
        <p:spPr>
          <a:xfrm>
            <a:off x="2341621" y="5102267"/>
            <a:ext cx="321521" cy="246221"/>
          </a:xfrm>
          <a:prstGeom prst="rect">
            <a:avLst/>
          </a:prstGeom>
          <a:noFill/>
        </p:spPr>
        <p:txBody>
          <a:bodyPr wrap="square" lIns="0" tIns="0" rIns="0" bIns="0" rtlCol="0">
            <a:spAutoFit/>
          </a:bodyPr>
          <a:lstStyle/>
          <a:p>
            <a:pPr algn="ctr"/>
            <a:r>
              <a:rPr lang="en-GB" sz="800" spc="-67" dirty="0">
                <a:latin typeface="Arial Narrow" panose="020B0606020202030204" pitchFamily="34" charset="0"/>
              </a:rPr>
              <a:t>40</a:t>
            </a:r>
          </a:p>
          <a:p>
            <a:pPr algn="ctr"/>
            <a:r>
              <a:rPr lang="en-GB" sz="800" spc="-67" dirty="0">
                <a:latin typeface="Arial Narrow" panose="020B0606020202030204" pitchFamily="34" charset="0"/>
              </a:rPr>
              <a:t>20</a:t>
            </a:r>
          </a:p>
        </p:txBody>
      </p:sp>
      <p:sp>
        <p:nvSpPr>
          <p:cNvPr id="332" name="TextBox 331">
            <a:extLst>
              <a:ext uri="{FF2B5EF4-FFF2-40B4-BE49-F238E27FC236}">
                <a16:creationId xmlns:a16="http://schemas.microsoft.com/office/drawing/2014/main" id="{2156D3D1-C858-3B28-E688-E6C67290ECE1}"/>
              </a:ext>
            </a:extLst>
          </p:cNvPr>
          <p:cNvSpPr txBox="1"/>
          <p:nvPr/>
        </p:nvSpPr>
        <p:spPr>
          <a:xfrm>
            <a:off x="2641433" y="4669959"/>
            <a:ext cx="321443" cy="143565"/>
          </a:xfrm>
          <a:prstGeom prst="rect">
            <a:avLst/>
          </a:prstGeom>
          <a:noFill/>
        </p:spPr>
        <p:txBody>
          <a:bodyPr wrap="square" lIns="0" tIns="0" rIns="0" bIns="0" rtlCol="0">
            <a:spAutoFit/>
          </a:bodyPr>
          <a:lstStyle/>
          <a:p>
            <a:pPr algn="ctr"/>
            <a:r>
              <a:rPr lang="en-GB" sz="933" dirty="0">
                <a:latin typeface="Arial Narrow" panose="020B0606020202030204" pitchFamily="34" charset="0"/>
              </a:rPr>
              <a:t>10</a:t>
            </a:r>
          </a:p>
        </p:txBody>
      </p:sp>
      <p:sp>
        <p:nvSpPr>
          <p:cNvPr id="333" name="TextBox 332">
            <a:extLst>
              <a:ext uri="{FF2B5EF4-FFF2-40B4-BE49-F238E27FC236}">
                <a16:creationId xmlns:a16="http://schemas.microsoft.com/office/drawing/2014/main" id="{6CFE5840-556A-9795-080E-32C14CF16850}"/>
              </a:ext>
            </a:extLst>
          </p:cNvPr>
          <p:cNvSpPr txBox="1"/>
          <p:nvPr/>
        </p:nvSpPr>
        <p:spPr>
          <a:xfrm>
            <a:off x="2639518" y="5102267"/>
            <a:ext cx="321521" cy="246221"/>
          </a:xfrm>
          <a:prstGeom prst="rect">
            <a:avLst/>
          </a:prstGeom>
          <a:noFill/>
        </p:spPr>
        <p:txBody>
          <a:bodyPr wrap="square" lIns="0" tIns="0" rIns="0" bIns="0" rtlCol="0">
            <a:spAutoFit/>
          </a:bodyPr>
          <a:lstStyle/>
          <a:p>
            <a:pPr algn="ctr"/>
            <a:r>
              <a:rPr lang="en-GB" sz="800" spc="-67" dirty="0">
                <a:latin typeface="Arial Narrow" panose="020B0606020202030204" pitchFamily="34" charset="0"/>
              </a:rPr>
              <a:t>38</a:t>
            </a:r>
          </a:p>
          <a:p>
            <a:pPr algn="ctr"/>
            <a:r>
              <a:rPr lang="en-GB" sz="800" spc="-67" dirty="0">
                <a:latin typeface="Arial Narrow" panose="020B0606020202030204" pitchFamily="34" charset="0"/>
              </a:rPr>
              <a:t>16</a:t>
            </a:r>
          </a:p>
        </p:txBody>
      </p:sp>
      <p:sp>
        <p:nvSpPr>
          <p:cNvPr id="334" name="TextBox 333">
            <a:extLst>
              <a:ext uri="{FF2B5EF4-FFF2-40B4-BE49-F238E27FC236}">
                <a16:creationId xmlns:a16="http://schemas.microsoft.com/office/drawing/2014/main" id="{82E85DB6-22F8-338D-688C-259BBC1D90C3}"/>
              </a:ext>
            </a:extLst>
          </p:cNvPr>
          <p:cNvSpPr txBox="1"/>
          <p:nvPr/>
        </p:nvSpPr>
        <p:spPr>
          <a:xfrm>
            <a:off x="2957407" y="4669959"/>
            <a:ext cx="321443" cy="143565"/>
          </a:xfrm>
          <a:prstGeom prst="rect">
            <a:avLst/>
          </a:prstGeom>
          <a:noFill/>
        </p:spPr>
        <p:txBody>
          <a:bodyPr wrap="square" lIns="0" tIns="0" rIns="0" bIns="0" rtlCol="0">
            <a:spAutoFit/>
          </a:bodyPr>
          <a:lstStyle/>
          <a:p>
            <a:pPr algn="ctr"/>
            <a:r>
              <a:rPr lang="en-GB" sz="933" dirty="0">
                <a:latin typeface="Arial Narrow" panose="020B0606020202030204" pitchFamily="34" charset="0"/>
              </a:rPr>
              <a:t>12</a:t>
            </a:r>
          </a:p>
        </p:txBody>
      </p:sp>
      <p:sp>
        <p:nvSpPr>
          <p:cNvPr id="335" name="TextBox 334">
            <a:extLst>
              <a:ext uri="{FF2B5EF4-FFF2-40B4-BE49-F238E27FC236}">
                <a16:creationId xmlns:a16="http://schemas.microsoft.com/office/drawing/2014/main" id="{EF5188C7-95AB-8181-7ADF-A0BA1FC20175}"/>
              </a:ext>
            </a:extLst>
          </p:cNvPr>
          <p:cNvSpPr txBox="1"/>
          <p:nvPr/>
        </p:nvSpPr>
        <p:spPr>
          <a:xfrm>
            <a:off x="2955492" y="5102267"/>
            <a:ext cx="321521" cy="246221"/>
          </a:xfrm>
          <a:prstGeom prst="rect">
            <a:avLst/>
          </a:prstGeom>
          <a:noFill/>
        </p:spPr>
        <p:txBody>
          <a:bodyPr wrap="square" lIns="0" tIns="0" rIns="0" bIns="0" rtlCol="0">
            <a:spAutoFit/>
          </a:bodyPr>
          <a:lstStyle/>
          <a:p>
            <a:pPr algn="ctr"/>
            <a:r>
              <a:rPr lang="en-GB" sz="800" spc="-67" dirty="0">
                <a:latin typeface="Arial Narrow" panose="020B0606020202030204" pitchFamily="34" charset="0"/>
              </a:rPr>
              <a:t>36</a:t>
            </a:r>
          </a:p>
          <a:p>
            <a:pPr algn="ctr"/>
            <a:r>
              <a:rPr lang="en-GB" sz="800" spc="-67" dirty="0">
                <a:latin typeface="Arial Narrow" panose="020B0606020202030204" pitchFamily="34" charset="0"/>
              </a:rPr>
              <a:t>13</a:t>
            </a:r>
          </a:p>
        </p:txBody>
      </p:sp>
      <p:sp>
        <p:nvSpPr>
          <p:cNvPr id="336" name="TextBox 335">
            <a:extLst>
              <a:ext uri="{FF2B5EF4-FFF2-40B4-BE49-F238E27FC236}">
                <a16:creationId xmlns:a16="http://schemas.microsoft.com/office/drawing/2014/main" id="{5E228BB3-19E2-4797-D44D-C3A490BCCBE5}"/>
              </a:ext>
            </a:extLst>
          </p:cNvPr>
          <p:cNvSpPr txBox="1"/>
          <p:nvPr/>
        </p:nvSpPr>
        <p:spPr>
          <a:xfrm>
            <a:off x="3256267" y="4669959"/>
            <a:ext cx="321443" cy="143565"/>
          </a:xfrm>
          <a:prstGeom prst="rect">
            <a:avLst/>
          </a:prstGeom>
          <a:noFill/>
        </p:spPr>
        <p:txBody>
          <a:bodyPr wrap="square" lIns="0" tIns="0" rIns="0" bIns="0" rtlCol="0">
            <a:spAutoFit/>
          </a:bodyPr>
          <a:lstStyle/>
          <a:p>
            <a:pPr algn="ctr"/>
            <a:r>
              <a:rPr lang="en-GB" sz="933" dirty="0">
                <a:latin typeface="Arial Narrow" panose="020B0606020202030204" pitchFamily="34" charset="0"/>
              </a:rPr>
              <a:t>14</a:t>
            </a:r>
          </a:p>
        </p:txBody>
      </p:sp>
      <p:sp>
        <p:nvSpPr>
          <p:cNvPr id="337" name="TextBox 336">
            <a:extLst>
              <a:ext uri="{FF2B5EF4-FFF2-40B4-BE49-F238E27FC236}">
                <a16:creationId xmlns:a16="http://schemas.microsoft.com/office/drawing/2014/main" id="{C4ECBA78-A15F-6915-E285-83FB412E12CA}"/>
              </a:ext>
            </a:extLst>
          </p:cNvPr>
          <p:cNvSpPr txBox="1"/>
          <p:nvPr/>
        </p:nvSpPr>
        <p:spPr>
          <a:xfrm>
            <a:off x="3254352" y="5102267"/>
            <a:ext cx="321521" cy="246221"/>
          </a:xfrm>
          <a:prstGeom prst="rect">
            <a:avLst/>
          </a:prstGeom>
          <a:noFill/>
        </p:spPr>
        <p:txBody>
          <a:bodyPr wrap="square" lIns="0" tIns="0" rIns="0" bIns="0" rtlCol="0">
            <a:spAutoFit/>
          </a:bodyPr>
          <a:lstStyle/>
          <a:p>
            <a:pPr algn="ctr"/>
            <a:r>
              <a:rPr lang="en-GB" sz="800" spc="-67" dirty="0">
                <a:latin typeface="Arial Narrow" panose="020B0606020202030204" pitchFamily="34" charset="0"/>
              </a:rPr>
              <a:t>33</a:t>
            </a:r>
          </a:p>
          <a:p>
            <a:pPr algn="ctr"/>
            <a:r>
              <a:rPr lang="en-GB" sz="800" spc="-67" dirty="0">
                <a:latin typeface="Arial Narrow" panose="020B0606020202030204" pitchFamily="34" charset="0"/>
              </a:rPr>
              <a:t>11</a:t>
            </a:r>
          </a:p>
        </p:txBody>
      </p:sp>
      <p:sp>
        <p:nvSpPr>
          <p:cNvPr id="338" name="TextBox 337">
            <a:extLst>
              <a:ext uri="{FF2B5EF4-FFF2-40B4-BE49-F238E27FC236}">
                <a16:creationId xmlns:a16="http://schemas.microsoft.com/office/drawing/2014/main" id="{64C93574-8AAB-09F6-9640-7A6E9451677D}"/>
              </a:ext>
            </a:extLst>
          </p:cNvPr>
          <p:cNvSpPr txBox="1"/>
          <p:nvPr/>
        </p:nvSpPr>
        <p:spPr>
          <a:xfrm>
            <a:off x="3569601" y="4669959"/>
            <a:ext cx="321443" cy="143565"/>
          </a:xfrm>
          <a:prstGeom prst="rect">
            <a:avLst/>
          </a:prstGeom>
          <a:noFill/>
        </p:spPr>
        <p:txBody>
          <a:bodyPr wrap="square" lIns="0" tIns="0" rIns="0" bIns="0" rtlCol="0">
            <a:spAutoFit/>
          </a:bodyPr>
          <a:lstStyle/>
          <a:p>
            <a:pPr algn="ctr"/>
            <a:r>
              <a:rPr lang="en-GB" sz="933" dirty="0">
                <a:latin typeface="Arial Narrow" panose="020B0606020202030204" pitchFamily="34" charset="0"/>
              </a:rPr>
              <a:t>16</a:t>
            </a:r>
          </a:p>
        </p:txBody>
      </p:sp>
      <p:sp>
        <p:nvSpPr>
          <p:cNvPr id="339" name="TextBox 338">
            <a:extLst>
              <a:ext uri="{FF2B5EF4-FFF2-40B4-BE49-F238E27FC236}">
                <a16:creationId xmlns:a16="http://schemas.microsoft.com/office/drawing/2014/main" id="{7E9821E9-2CB1-437D-B4CF-D41772F925AD}"/>
              </a:ext>
            </a:extLst>
          </p:cNvPr>
          <p:cNvSpPr txBox="1"/>
          <p:nvPr/>
        </p:nvSpPr>
        <p:spPr>
          <a:xfrm>
            <a:off x="3567686" y="5102267"/>
            <a:ext cx="321521" cy="246221"/>
          </a:xfrm>
          <a:prstGeom prst="rect">
            <a:avLst/>
          </a:prstGeom>
          <a:noFill/>
        </p:spPr>
        <p:txBody>
          <a:bodyPr wrap="square" lIns="0" tIns="0" rIns="0" bIns="0" rtlCol="0">
            <a:spAutoFit/>
          </a:bodyPr>
          <a:lstStyle/>
          <a:p>
            <a:pPr algn="ctr"/>
            <a:r>
              <a:rPr lang="en-GB" sz="800" spc="-67" dirty="0">
                <a:latin typeface="Arial Narrow" panose="020B0606020202030204" pitchFamily="34" charset="0"/>
              </a:rPr>
              <a:t>32</a:t>
            </a:r>
          </a:p>
          <a:p>
            <a:pPr algn="ctr"/>
            <a:r>
              <a:rPr lang="en-GB" sz="800" spc="-67" dirty="0">
                <a:latin typeface="Arial Narrow" panose="020B0606020202030204" pitchFamily="34" charset="0"/>
              </a:rPr>
              <a:t>10</a:t>
            </a:r>
          </a:p>
        </p:txBody>
      </p:sp>
      <p:sp>
        <p:nvSpPr>
          <p:cNvPr id="340" name="TextBox 339">
            <a:extLst>
              <a:ext uri="{FF2B5EF4-FFF2-40B4-BE49-F238E27FC236}">
                <a16:creationId xmlns:a16="http://schemas.microsoft.com/office/drawing/2014/main" id="{770BF537-88D7-B02A-32B3-BD6E16283856}"/>
              </a:ext>
            </a:extLst>
          </p:cNvPr>
          <p:cNvSpPr txBox="1"/>
          <p:nvPr/>
        </p:nvSpPr>
        <p:spPr>
          <a:xfrm>
            <a:off x="3877233" y="4669959"/>
            <a:ext cx="321443" cy="143565"/>
          </a:xfrm>
          <a:prstGeom prst="rect">
            <a:avLst/>
          </a:prstGeom>
          <a:noFill/>
        </p:spPr>
        <p:txBody>
          <a:bodyPr wrap="square" lIns="0" tIns="0" rIns="0" bIns="0" rtlCol="0">
            <a:spAutoFit/>
          </a:bodyPr>
          <a:lstStyle/>
          <a:p>
            <a:pPr algn="ctr"/>
            <a:r>
              <a:rPr lang="en-GB" sz="933" dirty="0">
                <a:latin typeface="Arial Narrow" panose="020B0606020202030204" pitchFamily="34" charset="0"/>
              </a:rPr>
              <a:t>18</a:t>
            </a:r>
          </a:p>
        </p:txBody>
      </p:sp>
      <p:sp>
        <p:nvSpPr>
          <p:cNvPr id="341" name="TextBox 340">
            <a:extLst>
              <a:ext uri="{FF2B5EF4-FFF2-40B4-BE49-F238E27FC236}">
                <a16:creationId xmlns:a16="http://schemas.microsoft.com/office/drawing/2014/main" id="{F409D3AB-62A1-ADD2-E1DC-68159EF32FF5}"/>
              </a:ext>
            </a:extLst>
          </p:cNvPr>
          <p:cNvSpPr txBox="1"/>
          <p:nvPr/>
        </p:nvSpPr>
        <p:spPr>
          <a:xfrm>
            <a:off x="3875318" y="5102267"/>
            <a:ext cx="321521" cy="246221"/>
          </a:xfrm>
          <a:prstGeom prst="rect">
            <a:avLst/>
          </a:prstGeom>
          <a:noFill/>
        </p:spPr>
        <p:txBody>
          <a:bodyPr wrap="square" lIns="0" tIns="0" rIns="0" bIns="0" rtlCol="0">
            <a:spAutoFit/>
          </a:bodyPr>
          <a:lstStyle/>
          <a:p>
            <a:pPr algn="ctr"/>
            <a:r>
              <a:rPr lang="en-GB" sz="800" spc="-67" dirty="0">
                <a:latin typeface="Arial Narrow" panose="020B0606020202030204" pitchFamily="34" charset="0"/>
              </a:rPr>
              <a:t>27</a:t>
            </a:r>
          </a:p>
          <a:p>
            <a:pPr algn="ctr"/>
            <a:r>
              <a:rPr lang="en-GB" sz="800" spc="-67" dirty="0">
                <a:latin typeface="Arial Narrow" panose="020B0606020202030204" pitchFamily="34" charset="0"/>
              </a:rPr>
              <a:t>7</a:t>
            </a:r>
          </a:p>
        </p:txBody>
      </p:sp>
      <p:sp>
        <p:nvSpPr>
          <p:cNvPr id="342" name="TextBox 341">
            <a:extLst>
              <a:ext uri="{FF2B5EF4-FFF2-40B4-BE49-F238E27FC236}">
                <a16:creationId xmlns:a16="http://schemas.microsoft.com/office/drawing/2014/main" id="{9275DEB5-4803-0680-3311-3E757E5E5677}"/>
              </a:ext>
            </a:extLst>
          </p:cNvPr>
          <p:cNvSpPr txBox="1"/>
          <p:nvPr/>
        </p:nvSpPr>
        <p:spPr>
          <a:xfrm>
            <a:off x="4192693" y="4669959"/>
            <a:ext cx="321443" cy="143565"/>
          </a:xfrm>
          <a:prstGeom prst="rect">
            <a:avLst/>
          </a:prstGeom>
          <a:noFill/>
        </p:spPr>
        <p:txBody>
          <a:bodyPr wrap="square" lIns="0" tIns="0" rIns="0" bIns="0" rtlCol="0">
            <a:spAutoFit/>
          </a:bodyPr>
          <a:lstStyle/>
          <a:p>
            <a:pPr algn="ctr"/>
            <a:r>
              <a:rPr lang="en-GB" sz="933" dirty="0">
                <a:latin typeface="Arial Narrow" panose="020B0606020202030204" pitchFamily="34" charset="0"/>
              </a:rPr>
              <a:t>20</a:t>
            </a:r>
          </a:p>
        </p:txBody>
      </p:sp>
      <p:sp>
        <p:nvSpPr>
          <p:cNvPr id="343" name="TextBox 342">
            <a:extLst>
              <a:ext uri="{FF2B5EF4-FFF2-40B4-BE49-F238E27FC236}">
                <a16:creationId xmlns:a16="http://schemas.microsoft.com/office/drawing/2014/main" id="{86C7A772-2EAA-1B2E-18B3-F531067CD234}"/>
              </a:ext>
            </a:extLst>
          </p:cNvPr>
          <p:cNvSpPr txBox="1"/>
          <p:nvPr/>
        </p:nvSpPr>
        <p:spPr>
          <a:xfrm>
            <a:off x="4190778" y="5102267"/>
            <a:ext cx="321521" cy="246221"/>
          </a:xfrm>
          <a:prstGeom prst="rect">
            <a:avLst/>
          </a:prstGeom>
          <a:noFill/>
        </p:spPr>
        <p:txBody>
          <a:bodyPr wrap="square" lIns="0" tIns="0" rIns="0" bIns="0" rtlCol="0">
            <a:spAutoFit/>
          </a:bodyPr>
          <a:lstStyle/>
          <a:p>
            <a:pPr algn="ctr"/>
            <a:r>
              <a:rPr lang="en-GB" sz="800" spc="-67" dirty="0">
                <a:latin typeface="Arial Narrow" panose="020B0606020202030204" pitchFamily="34" charset="0"/>
              </a:rPr>
              <a:t>16</a:t>
            </a:r>
          </a:p>
          <a:p>
            <a:pPr algn="ctr"/>
            <a:r>
              <a:rPr lang="en-GB" sz="800" spc="-67" dirty="0">
                <a:latin typeface="Arial Narrow" panose="020B0606020202030204" pitchFamily="34" charset="0"/>
              </a:rPr>
              <a:t>6</a:t>
            </a:r>
          </a:p>
        </p:txBody>
      </p:sp>
      <p:sp>
        <p:nvSpPr>
          <p:cNvPr id="344" name="TextBox 343">
            <a:extLst>
              <a:ext uri="{FF2B5EF4-FFF2-40B4-BE49-F238E27FC236}">
                <a16:creationId xmlns:a16="http://schemas.microsoft.com/office/drawing/2014/main" id="{ABE6E356-7E0E-E475-12BB-0F9103EC80CC}"/>
              </a:ext>
            </a:extLst>
          </p:cNvPr>
          <p:cNvSpPr txBox="1"/>
          <p:nvPr/>
        </p:nvSpPr>
        <p:spPr>
          <a:xfrm>
            <a:off x="4503996" y="4669959"/>
            <a:ext cx="321443" cy="143565"/>
          </a:xfrm>
          <a:prstGeom prst="rect">
            <a:avLst/>
          </a:prstGeom>
          <a:noFill/>
        </p:spPr>
        <p:txBody>
          <a:bodyPr wrap="square" lIns="0" tIns="0" rIns="0" bIns="0" rtlCol="0">
            <a:spAutoFit/>
          </a:bodyPr>
          <a:lstStyle/>
          <a:p>
            <a:pPr algn="ctr"/>
            <a:r>
              <a:rPr lang="en-GB" sz="933" dirty="0">
                <a:latin typeface="Arial Narrow" panose="020B0606020202030204" pitchFamily="34" charset="0"/>
              </a:rPr>
              <a:t>22</a:t>
            </a:r>
          </a:p>
        </p:txBody>
      </p:sp>
      <p:sp>
        <p:nvSpPr>
          <p:cNvPr id="345" name="TextBox 344">
            <a:extLst>
              <a:ext uri="{FF2B5EF4-FFF2-40B4-BE49-F238E27FC236}">
                <a16:creationId xmlns:a16="http://schemas.microsoft.com/office/drawing/2014/main" id="{3CDA4AD2-85B6-1118-3DC0-64DB99A5B5D7}"/>
              </a:ext>
            </a:extLst>
          </p:cNvPr>
          <p:cNvSpPr txBox="1"/>
          <p:nvPr/>
        </p:nvSpPr>
        <p:spPr>
          <a:xfrm>
            <a:off x="4502081" y="5102267"/>
            <a:ext cx="321521" cy="246221"/>
          </a:xfrm>
          <a:prstGeom prst="rect">
            <a:avLst/>
          </a:prstGeom>
          <a:noFill/>
        </p:spPr>
        <p:txBody>
          <a:bodyPr wrap="square" lIns="0" tIns="0" rIns="0" bIns="0" rtlCol="0">
            <a:spAutoFit/>
          </a:bodyPr>
          <a:lstStyle/>
          <a:p>
            <a:pPr algn="ctr"/>
            <a:r>
              <a:rPr lang="en-GB" sz="800" spc="-67" dirty="0">
                <a:latin typeface="Arial Narrow" panose="020B0606020202030204" pitchFamily="34" charset="0"/>
              </a:rPr>
              <a:t>14</a:t>
            </a:r>
          </a:p>
          <a:p>
            <a:pPr algn="ctr"/>
            <a:r>
              <a:rPr lang="en-GB" sz="800" spc="-67" dirty="0">
                <a:latin typeface="Arial Narrow" panose="020B0606020202030204" pitchFamily="34" charset="0"/>
              </a:rPr>
              <a:t>6</a:t>
            </a:r>
          </a:p>
        </p:txBody>
      </p:sp>
      <p:sp>
        <p:nvSpPr>
          <p:cNvPr id="346" name="TextBox 345">
            <a:extLst>
              <a:ext uri="{FF2B5EF4-FFF2-40B4-BE49-F238E27FC236}">
                <a16:creationId xmlns:a16="http://schemas.microsoft.com/office/drawing/2014/main" id="{C62A2B85-0158-3412-615C-8666E484A3B2}"/>
              </a:ext>
            </a:extLst>
          </p:cNvPr>
          <p:cNvSpPr txBox="1"/>
          <p:nvPr/>
        </p:nvSpPr>
        <p:spPr>
          <a:xfrm>
            <a:off x="4812475" y="4669959"/>
            <a:ext cx="321443" cy="143565"/>
          </a:xfrm>
          <a:prstGeom prst="rect">
            <a:avLst/>
          </a:prstGeom>
          <a:noFill/>
        </p:spPr>
        <p:txBody>
          <a:bodyPr wrap="square" lIns="0" tIns="0" rIns="0" bIns="0" rtlCol="0">
            <a:spAutoFit/>
          </a:bodyPr>
          <a:lstStyle/>
          <a:p>
            <a:pPr algn="ctr"/>
            <a:r>
              <a:rPr lang="en-GB" sz="933" dirty="0">
                <a:latin typeface="Arial Narrow" panose="020B0606020202030204" pitchFamily="34" charset="0"/>
              </a:rPr>
              <a:t>24</a:t>
            </a:r>
          </a:p>
        </p:txBody>
      </p:sp>
      <p:sp>
        <p:nvSpPr>
          <p:cNvPr id="347" name="TextBox 346">
            <a:extLst>
              <a:ext uri="{FF2B5EF4-FFF2-40B4-BE49-F238E27FC236}">
                <a16:creationId xmlns:a16="http://schemas.microsoft.com/office/drawing/2014/main" id="{E2F46F18-98D9-DE3C-6B82-D8B6439BAB9A}"/>
              </a:ext>
            </a:extLst>
          </p:cNvPr>
          <p:cNvSpPr txBox="1"/>
          <p:nvPr/>
        </p:nvSpPr>
        <p:spPr>
          <a:xfrm>
            <a:off x="4810560" y="5102267"/>
            <a:ext cx="321521" cy="246221"/>
          </a:xfrm>
          <a:prstGeom prst="rect">
            <a:avLst/>
          </a:prstGeom>
          <a:noFill/>
        </p:spPr>
        <p:txBody>
          <a:bodyPr wrap="square" lIns="0" tIns="0" rIns="0" bIns="0" rtlCol="0">
            <a:spAutoFit/>
          </a:bodyPr>
          <a:lstStyle/>
          <a:p>
            <a:pPr algn="ctr"/>
            <a:r>
              <a:rPr lang="en-GB" sz="800" spc="-67" dirty="0">
                <a:latin typeface="Arial Narrow" panose="020B0606020202030204" pitchFamily="34" charset="0"/>
              </a:rPr>
              <a:t>7</a:t>
            </a:r>
          </a:p>
          <a:p>
            <a:pPr algn="ctr"/>
            <a:r>
              <a:rPr lang="en-GB" sz="800" spc="-67" dirty="0">
                <a:latin typeface="Arial Narrow" panose="020B0606020202030204" pitchFamily="34" charset="0"/>
              </a:rPr>
              <a:t>2</a:t>
            </a:r>
          </a:p>
        </p:txBody>
      </p:sp>
      <p:sp>
        <p:nvSpPr>
          <p:cNvPr id="348" name="TextBox 347">
            <a:extLst>
              <a:ext uri="{FF2B5EF4-FFF2-40B4-BE49-F238E27FC236}">
                <a16:creationId xmlns:a16="http://schemas.microsoft.com/office/drawing/2014/main" id="{8B1D90F7-B921-5BF6-22BC-372C9BBB0FCE}"/>
              </a:ext>
            </a:extLst>
          </p:cNvPr>
          <p:cNvSpPr txBox="1"/>
          <p:nvPr/>
        </p:nvSpPr>
        <p:spPr>
          <a:xfrm>
            <a:off x="5120993" y="4669959"/>
            <a:ext cx="321443" cy="143565"/>
          </a:xfrm>
          <a:prstGeom prst="rect">
            <a:avLst/>
          </a:prstGeom>
          <a:noFill/>
        </p:spPr>
        <p:txBody>
          <a:bodyPr wrap="square" lIns="0" tIns="0" rIns="0" bIns="0" rtlCol="0">
            <a:spAutoFit/>
          </a:bodyPr>
          <a:lstStyle/>
          <a:p>
            <a:pPr algn="ctr"/>
            <a:r>
              <a:rPr lang="en-GB" sz="933" dirty="0">
                <a:latin typeface="Arial Narrow" panose="020B0606020202030204" pitchFamily="34" charset="0"/>
              </a:rPr>
              <a:t>26</a:t>
            </a:r>
          </a:p>
        </p:txBody>
      </p:sp>
      <p:sp>
        <p:nvSpPr>
          <p:cNvPr id="349" name="TextBox 348">
            <a:extLst>
              <a:ext uri="{FF2B5EF4-FFF2-40B4-BE49-F238E27FC236}">
                <a16:creationId xmlns:a16="http://schemas.microsoft.com/office/drawing/2014/main" id="{66E6EB63-FF6E-0E9E-66BB-14103D7AE897}"/>
              </a:ext>
            </a:extLst>
          </p:cNvPr>
          <p:cNvSpPr txBox="1"/>
          <p:nvPr/>
        </p:nvSpPr>
        <p:spPr>
          <a:xfrm>
            <a:off x="5119078" y="5102267"/>
            <a:ext cx="321521" cy="246221"/>
          </a:xfrm>
          <a:prstGeom prst="rect">
            <a:avLst/>
          </a:prstGeom>
          <a:noFill/>
        </p:spPr>
        <p:txBody>
          <a:bodyPr wrap="square" lIns="0" tIns="0" rIns="0" bIns="0" rtlCol="0">
            <a:spAutoFit/>
          </a:bodyPr>
          <a:lstStyle/>
          <a:p>
            <a:pPr algn="ctr"/>
            <a:r>
              <a:rPr lang="en-GB" sz="800" spc="-67" dirty="0">
                <a:latin typeface="Arial Narrow" panose="020B0606020202030204" pitchFamily="34" charset="0"/>
              </a:rPr>
              <a:t>5</a:t>
            </a:r>
          </a:p>
          <a:p>
            <a:pPr algn="ctr"/>
            <a:r>
              <a:rPr lang="en-GB" sz="800" spc="-67" dirty="0">
                <a:latin typeface="Arial Narrow" panose="020B0606020202030204" pitchFamily="34" charset="0"/>
              </a:rPr>
              <a:t>0</a:t>
            </a:r>
          </a:p>
        </p:txBody>
      </p:sp>
      <p:sp>
        <p:nvSpPr>
          <p:cNvPr id="350" name="TextBox 349">
            <a:extLst>
              <a:ext uri="{FF2B5EF4-FFF2-40B4-BE49-F238E27FC236}">
                <a16:creationId xmlns:a16="http://schemas.microsoft.com/office/drawing/2014/main" id="{152B0A53-D440-E386-7B26-977F84E7FC0E}"/>
              </a:ext>
            </a:extLst>
          </p:cNvPr>
          <p:cNvSpPr txBox="1"/>
          <p:nvPr/>
        </p:nvSpPr>
        <p:spPr>
          <a:xfrm>
            <a:off x="5428528" y="4669959"/>
            <a:ext cx="321443" cy="143565"/>
          </a:xfrm>
          <a:prstGeom prst="rect">
            <a:avLst/>
          </a:prstGeom>
          <a:noFill/>
        </p:spPr>
        <p:txBody>
          <a:bodyPr wrap="square" lIns="0" tIns="0" rIns="0" bIns="0" rtlCol="0">
            <a:spAutoFit/>
          </a:bodyPr>
          <a:lstStyle/>
          <a:p>
            <a:pPr algn="ctr"/>
            <a:r>
              <a:rPr lang="en-GB" sz="933" dirty="0">
                <a:latin typeface="Arial Narrow" panose="020B0606020202030204" pitchFamily="34" charset="0"/>
              </a:rPr>
              <a:t>28</a:t>
            </a:r>
          </a:p>
        </p:txBody>
      </p:sp>
      <p:sp>
        <p:nvSpPr>
          <p:cNvPr id="351" name="TextBox 350">
            <a:extLst>
              <a:ext uri="{FF2B5EF4-FFF2-40B4-BE49-F238E27FC236}">
                <a16:creationId xmlns:a16="http://schemas.microsoft.com/office/drawing/2014/main" id="{276B77BB-5A0E-0A7E-5218-036C104FEEF5}"/>
              </a:ext>
            </a:extLst>
          </p:cNvPr>
          <p:cNvSpPr txBox="1"/>
          <p:nvPr/>
        </p:nvSpPr>
        <p:spPr>
          <a:xfrm>
            <a:off x="5426613" y="5102267"/>
            <a:ext cx="321521" cy="246221"/>
          </a:xfrm>
          <a:prstGeom prst="rect">
            <a:avLst/>
          </a:prstGeom>
          <a:noFill/>
        </p:spPr>
        <p:txBody>
          <a:bodyPr wrap="square" lIns="0" tIns="0" rIns="0" bIns="0" rtlCol="0">
            <a:spAutoFit/>
          </a:bodyPr>
          <a:lstStyle/>
          <a:p>
            <a:pPr algn="ctr"/>
            <a:r>
              <a:rPr lang="en-GB" sz="800" spc="-67" dirty="0">
                <a:latin typeface="Arial Narrow" panose="020B0606020202030204" pitchFamily="34" charset="0"/>
              </a:rPr>
              <a:t>0</a:t>
            </a:r>
          </a:p>
          <a:p>
            <a:pPr algn="ctr"/>
            <a:r>
              <a:rPr lang="en-GB" sz="800" spc="-67" dirty="0">
                <a:latin typeface="Arial Narrow" panose="020B0606020202030204" pitchFamily="34" charset="0"/>
              </a:rPr>
              <a:t>0</a:t>
            </a:r>
          </a:p>
        </p:txBody>
      </p:sp>
      <p:sp>
        <p:nvSpPr>
          <p:cNvPr id="352" name="TextBox 351">
            <a:extLst>
              <a:ext uri="{FF2B5EF4-FFF2-40B4-BE49-F238E27FC236}">
                <a16:creationId xmlns:a16="http://schemas.microsoft.com/office/drawing/2014/main" id="{E76E16DC-1C4E-5443-7FEB-F313C1129BFB}"/>
              </a:ext>
            </a:extLst>
          </p:cNvPr>
          <p:cNvSpPr txBox="1"/>
          <p:nvPr/>
        </p:nvSpPr>
        <p:spPr>
          <a:xfrm>
            <a:off x="1018836" y="1392195"/>
            <a:ext cx="3562883" cy="246221"/>
          </a:xfrm>
          <a:prstGeom prst="rect">
            <a:avLst/>
          </a:prstGeom>
          <a:noFill/>
        </p:spPr>
        <p:txBody>
          <a:bodyPr wrap="square" lIns="0" tIns="0" rIns="0" bIns="0" rtlCol="0">
            <a:spAutoFit/>
          </a:bodyPr>
          <a:lstStyle/>
          <a:p>
            <a:r>
              <a:rPr lang="en-US" sz="1600" b="1" i="1" dirty="0">
                <a:solidFill>
                  <a:schemeClr val="tx2"/>
                </a:solidFill>
                <a:latin typeface="Arial Narrow" panose="020B0606020202030204" pitchFamily="34" charset="0"/>
              </a:rPr>
              <a:t>BRCA</a:t>
            </a:r>
            <a:r>
              <a:rPr lang="en-US" sz="1600" b="1" dirty="0">
                <a:solidFill>
                  <a:schemeClr val="tx2"/>
                </a:solidFill>
                <a:latin typeface="Arial Narrow" panose="020B0606020202030204" pitchFamily="34" charset="0"/>
              </a:rPr>
              <a:t>m subgroup (investigator assessment)</a:t>
            </a:r>
          </a:p>
        </p:txBody>
      </p:sp>
      <p:sp>
        <p:nvSpPr>
          <p:cNvPr id="353" name="Freeform: Shape 352">
            <a:extLst>
              <a:ext uri="{FF2B5EF4-FFF2-40B4-BE49-F238E27FC236}">
                <a16:creationId xmlns:a16="http://schemas.microsoft.com/office/drawing/2014/main" id="{59192D7D-CAC5-8752-246C-DA05D3AEF8C0}"/>
              </a:ext>
            </a:extLst>
          </p:cNvPr>
          <p:cNvSpPr/>
          <p:nvPr/>
        </p:nvSpPr>
        <p:spPr>
          <a:xfrm>
            <a:off x="6991267" y="1705822"/>
            <a:ext cx="4797524" cy="2869719"/>
          </a:xfrm>
          <a:custGeom>
            <a:avLst/>
            <a:gdLst>
              <a:gd name="connsiteX0" fmla="*/ 0 w 5687367"/>
              <a:gd name="connsiteY0" fmla="*/ 0 h 2567354"/>
              <a:gd name="connsiteX1" fmla="*/ 0 w 5687367"/>
              <a:gd name="connsiteY1" fmla="*/ 2567354 h 2567354"/>
              <a:gd name="connsiteX2" fmla="*/ 5687367 w 5687367"/>
              <a:gd name="connsiteY2" fmla="*/ 2567354 h 2567354"/>
            </a:gdLst>
            <a:ahLst/>
            <a:cxnLst>
              <a:cxn ang="0">
                <a:pos x="connsiteX0" y="connsiteY0"/>
              </a:cxn>
              <a:cxn ang="0">
                <a:pos x="connsiteX1" y="connsiteY1"/>
              </a:cxn>
              <a:cxn ang="0">
                <a:pos x="connsiteX2" y="connsiteY2"/>
              </a:cxn>
            </a:cxnLst>
            <a:rect l="l" t="t" r="r" b="b"/>
            <a:pathLst>
              <a:path w="5687367" h="2567354">
                <a:moveTo>
                  <a:pt x="0" y="0"/>
                </a:moveTo>
                <a:lnTo>
                  <a:pt x="0" y="2567354"/>
                </a:lnTo>
                <a:lnTo>
                  <a:pt x="5687367" y="2567354"/>
                </a:lnTo>
              </a:path>
            </a:pathLst>
          </a:custGeom>
          <a:noFill/>
          <a:ln w="9525" cap="sq">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dirty="0">
              <a:solidFill>
                <a:schemeClr val="accent4">
                  <a:lumMod val="75000"/>
                </a:schemeClr>
              </a:solidFill>
            </a:endParaRPr>
          </a:p>
        </p:txBody>
      </p:sp>
      <p:sp>
        <p:nvSpPr>
          <p:cNvPr id="355" name="TextBox 354">
            <a:extLst>
              <a:ext uri="{FF2B5EF4-FFF2-40B4-BE49-F238E27FC236}">
                <a16:creationId xmlns:a16="http://schemas.microsoft.com/office/drawing/2014/main" id="{3C1DD781-5A86-B17C-6554-34D424C800CF}"/>
              </a:ext>
            </a:extLst>
          </p:cNvPr>
          <p:cNvSpPr txBox="1"/>
          <p:nvPr/>
        </p:nvSpPr>
        <p:spPr>
          <a:xfrm>
            <a:off x="6625948" y="1623748"/>
            <a:ext cx="261358" cy="143565"/>
          </a:xfrm>
          <a:prstGeom prst="rect">
            <a:avLst/>
          </a:prstGeom>
          <a:noFill/>
        </p:spPr>
        <p:txBody>
          <a:bodyPr wrap="square" lIns="0" tIns="0" rIns="0" bIns="0" rtlCol="0">
            <a:spAutoFit/>
          </a:bodyPr>
          <a:lstStyle/>
          <a:p>
            <a:pPr algn="r"/>
            <a:r>
              <a:rPr lang="en-GB" sz="933" dirty="0">
                <a:latin typeface="Arial Narrow" panose="020B0606020202030204" pitchFamily="34" charset="0"/>
              </a:rPr>
              <a:t>1.0</a:t>
            </a:r>
          </a:p>
        </p:txBody>
      </p:sp>
      <p:sp>
        <p:nvSpPr>
          <p:cNvPr id="356" name="TextBox 355">
            <a:extLst>
              <a:ext uri="{FF2B5EF4-FFF2-40B4-BE49-F238E27FC236}">
                <a16:creationId xmlns:a16="http://schemas.microsoft.com/office/drawing/2014/main" id="{DCC3A372-0244-5B6E-F0AD-000FE4A8BC66}"/>
              </a:ext>
            </a:extLst>
          </p:cNvPr>
          <p:cNvSpPr txBox="1"/>
          <p:nvPr/>
        </p:nvSpPr>
        <p:spPr>
          <a:xfrm>
            <a:off x="6625948" y="4486377"/>
            <a:ext cx="261358" cy="143565"/>
          </a:xfrm>
          <a:prstGeom prst="rect">
            <a:avLst/>
          </a:prstGeom>
          <a:noFill/>
        </p:spPr>
        <p:txBody>
          <a:bodyPr wrap="square" lIns="0" tIns="0" rIns="0" bIns="0" rtlCol="0">
            <a:spAutoFit/>
          </a:bodyPr>
          <a:lstStyle/>
          <a:p>
            <a:pPr algn="r"/>
            <a:r>
              <a:rPr lang="en-GB" sz="933" dirty="0">
                <a:latin typeface="Arial Narrow" panose="020B0606020202030204" pitchFamily="34" charset="0"/>
              </a:rPr>
              <a:t>0.0</a:t>
            </a:r>
          </a:p>
        </p:txBody>
      </p:sp>
      <p:cxnSp>
        <p:nvCxnSpPr>
          <p:cNvPr id="357" name="Straight Connector 356">
            <a:extLst>
              <a:ext uri="{FF2B5EF4-FFF2-40B4-BE49-F238E27FC236}">
                <a16:creationId xmlns:a16="http://schemas.microsoft.com/office/drawing/2014/main" id="{A10CD008-1957-C8FA-E766-1E725F4202DA}"/>
              </a:ext>
            </a:extLst>
          </p:cNvPr>
          <p:cNvCxnSpPr>
            <a:cxnSpLocks/>
          </p:cNvCxnSpPr>
          <p:nvPr/>
        </p:nvCxnSpPr>
        <p:spPr>
          <a:xfrm flipH="1">
            <a:off x="6932821" y="1992795"/>
            <a:ext cx="53552" cy="0"/>
          </a:xfrm>
          <a:prstGeom prst="line">
            <a:avLst/>
          </a:prstGeom>
          <a:ln cap="sq">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8" name="Straight Connector 357">
            <a:extLst>
              <a:ext uri="{FF2B5EF4-FFF2-40B4-BE49-F238E27FC236}">
                <a16:creationId xmlns:a16="http://schemas.microsoft.com/office/drawing/2014/main" id="{4535F2C6-430D-41DF-1A8A-1777DE67DD78}"/>
              </a:ext>
            </a:extLst>
          </p:cNvPr>
          <p:cNvCxnSpPr/>
          <p:nvPr/>
        </p:nvCxnSpPr>
        <p:spPr>
          <a:xfrm flipH="1">
            <a:off x="6932821" y="2566738"/>
            <a:ext cx="53552" cy="0"/>
          </a:xfrm>
          <a:prstGeom prst="line">
            <a:avLst/>
          </a:prstGeom>
          <a:ln cap="sq">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9" name="Straight Connector 358">
            <a:extLst>
              <a:ext uri="{FF2B5EF4-FFF2-40B4-BE49-F238E27FC236}">
                <a16:creationId xmlns:a16="http://schemas.microsoft.com/office/drawing/2014/main" id="{376BA1D0-37B5-0BDE-3254-1FA4FCEC1252}"/>
              </a:ext>
            </a:extLst>
          </p:cNvPr>
          <p:cNvCxnSpPr>
            <a:cxnSpLocks/>
          </p:cNvCxnSpPr>
          <p:nvPr/>
        </p:nvCxnSpPr>
        <p:spPr>
          <a:xfrm flipH="1">
            <a:off x="6932821" y="1705823"/>
            <a:ext cx="53552" cy="0"/>
          </a:xfrm>
          <a:prstGeom prst="line">
            <a:avLst/>
          </a:prstGeom>
          <a:ln cap="sq">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0" name="Straight Connector 359">
            <a:extLst>
              <a:ext uri="{FF2B5EF4-FFF2-40B4-BE49-F238E27FC236}">
                <a16:creationId xmlns:a16="http://schemas.microsoft.com/office/drawing/2014/main" id="{14CD8E74-2C6E-FA3D-F7F6-C48B9875B2FE}"/>
              </a:ext>
            </a:extLst>
          </p:cNvPr>
          <p:cNvCxnSpPr/>
          <p:nvPr/>
        </p:nvCxnSpPr>
        <p:spPr>
          <a:xfrm flipH="1">
            <a:off x="6932821" y="3140682"/>
            <a:ext cx="53552" cy="0"/>
          </a:xfrm>
          <a:prstGeom prst="line">
            <a:avLst/>
          </a:prstGeom>
          <a:ln cap="sq">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1" name="Straight Connector 360">
            <a:extLst>
              <a:ext uri="{FF2B5EF4-FFF2-40B4-BE49-F238E27FC236}">
                <a16:creationId xmlns:a16="http://schemas.microsoft.com/office/drawing/2014/main" id="{ADC52AAE-6F0C-DF32-D989-3DB447FFDD3C}"/>
              </a:ext>
            </a:extLst>
          </p:cNvPr>
          <p:cNvCxnSpPr>
            <a:cxnSpLocks/>
          </p:cNvCxnSpPr>
          <p:nvPr/>
        </p:nvCxnSpPr>
        <p:spPr>
          <a:xfrm flipH="1">
            <a:off x="6932821" y="2279767"/>
            <a:ext cx="53552" cy="0"/>
          </a:xfrm>
          <a:prstGeom prst="line">
            <a:avLst/>
          </a:prstGeom>
          <a:ln cap="sq">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2" name="Straight Connector 361">
            <a:extLst>
              <a:ext uri="{FF2B5EF4-FFF2-40B4-BE49-F238E27FC236}">
                <a16:creationId xmlns:a16="http://schemas.microsoft.com/office/drawing/2014/main" id="{BE2E78A7-01BB-44F4-D686-D33552C117F0}"/>
              </a:ext>
            </a:extLst>
          </p:cNvPr>
          <p:cNvCxnSpPr>
            <a:cxnSpLocks/>
          </p:cNvCxnSpPr>
          <p:nvPr/>
        </p:nvCxnSpPr>
        <p:spPr>
          <a:xfrm flipH="1">
            <a:off x="6932821" y="3714626"/>
            <a:ext cx="53552" cy="0"/>
          </a:xfrm>
          <a:prstGeom prst="line">
            <a:avLst/>
          </a:prstGeom>
          <a:ln cap="sq">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3" name="Straight Connector 362">
            <a:extLst>
              <a:ext uri="{FF2B5EF4-FFF2-40B4-BE49-F238E27FC236}">
                <a16:creationId xmlns:a16="http://schemas.microsoft.com/office/drawing/2014/main" id="{97DF2E18-3C79-0B1A-EF37-5749AF7588C2}"/>
              </a:ext>
            </a:extLst>
          </p:cNvPr>
          <p:cNvCxnSpPr/>
          <p:nvPr/>
        </p:nvCxnSpPr>
        <p:spPr>
          <a:xfrm flipH="1">
            <a:off x="6932821" y="4001598"/>
            <a:ext cx="53552" cy="0"/>
          </a:xfrm>
          <a:prstGeom prst="line">
            <a:avLst/>
          </a:prstGeom>
          <a:ln cap="sq">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4" name="Straight Connector 363">
            <a:extLst>
              <a:ext uri="{FF2B5EF4-FFF2-40B4-BE49-F238E27FC236}">
                <a16:creationId xmlns:a16="http://schemas.microsoft.com/office/drawing/2014/main" id="{4E94AD06-211F-1B84-3129-1E444F2C21DA}"/>
              </a:ext>
            </a:extLst>
          </p:cNvPr>
          <p:cNvCxnSpPr/>
          <p:nvPr/>
        </p:nvCxnSpPr>
        <p:spPr>
          <a:xfrm flipH="1">
            <a:off x="6932821" y="2853710"/>
            <a:ext cx="53552" cy="0"/>
          </a:xfrm>
          <a:prstGeom prst="line">
            <a:avLst/>
          </a:prstGeom>
          <a:ln cap="sq">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5" name="Straight Connector 364">
            <a:extLst>
              <a:ext uri="{FF2B5EF4-FFF2-40B4-BE49-F238E27FC236}">
                <a16:creationId xmlns:a16="http://schemas.microsoft.com/office/drawing/2014/main" id="{C678976C-39BB-2811-0D78-10FBE654D28D}"/>
              </a:ext>
            </a:extLst>
          </p:cNvPr>
          <p:cNvCxnSpPr/>
          <p:nvPr/>
        </p:nvCxnSpPr>
        <p:spPr>
          <a:xfrm flipH="1">
            <a:off x="6932821" y="4288570"/>
            <a:ext cx="53552" cy="0"/>
          </a:xfrm>
          <a:prstGeom prst="line">
            <a:avLst/>
          </a:prstGeom>
          <a:ln cap="sq">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6" name="Straight Connector 365">
            <a:extLst>
              <a:ext uri="{FF2B5EF4-FFF2-40B4-BE49-F238E27FC236}">
                <a16:creationId xmlns:a16="http://schemas.microsoft.com/office/drawing/2014/main" id="{6FBD397F-5BC7-2B4C-07CB-5BEC9B9F9A57}"/>
              </a:ext>
            </a:extLst>
          </p:cNvPr>
          <p:cNvCxnSpPr>
            <a:cxnSpLocks/>
          </p:cNvCxnSpPr>
          <p:nvPr/>
        </p:nvCxnSpPr>
        <p:spPr>
          <a:xfrm flipH="1">
            <a:off x="6932821" y="3427654"/>
            <a:ext cx="53552" cy="0"/>
          </a:xfrm>
          <a:prstGeom prst="line">
            <a:avLst/>
          </a:prstGeom>
          <a:ln cap="sq">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7" name="Straight Connector 366">
            <a:extLst>
              <a:ext uri="{FF2B5EF4-FFF2-40B4-BE49-F238E27FC236}">
                <a16:creationId xmlns:a16="http://schemas.microsoft.com/office/drawing/2014/main" id="{2BBC3083-196E-2BFF-D9E8-FB2ECC8E6F9D}"/>
              </a:ext>
            </a:extLst>
          </p:cNvPr>
          <p:cNvCxnSpPr>
            <a:cxnSpLocks/>
          </p:cNvCxnSpPr>
          <p:nvPr/>
        </p:nvCxnSpPr>
        <p:spPr>
          <a:xfrm flipH="1">
            <a:off x="6930970" y="4575541"/>
            <a:ext cx="53552" cy="0"/>
          </a:xfrm>
          <a:prstGeom prst="line">
            <a:avLst/>
          </a:prstGeom>
          <a:ln cap="sq">
            <a:solidFill>
              <a:schemeClr val="tx1"/>
            </a:solidFill>
          </a:ln>
        </p:spPr>
        <p:style>
          <a:lnRef idx="1">
            <a:schemeClr val="accent1"/>
          </a:lnRef>
          <a:fillRef idx="0">
            <a:schemeClr val="accent1"/>
          </a:fillRef>
          <a:effectRef idx="0">
            <a:schemeClr val="accent1"/>
          </a:effectRef>
          <a:fontRef idx="minor">
            <a:schemeClr val="tx1"/>
          </a:fontRef>
        </p:style>
      </p:cxnSp>
      <p:sp>
        <p:nvSpPr>
          <p:cNvPr id="368" name="TextBox 367">
            <a:extLst>
              <a:ext uri="{FF2B5EF4-FFF2-40B4-BE49-F238E27FC236}">
                <a16:creationId xmlns:a16="http://schemas.microsoft.com/office/drawing/2014/main" id="{5EA3985D-D8FB-7070-14F2-E862B5A2C3BF}"/>
              </a:ext>
            </a:extLst>
          </p:cNvPr>
          <p:cNvSpPr txBox="1"/>
          <p:nvPr/>
        </p:nvSpPr>
        <p:spPr>
          <a:xfrm>
            <a:off x="6625948" y="1910011"/>
            <a:ext cx="261358" cy="143565"/>
          </a:xfrm>
          <a:prstGeom prst="rect">
            <a:avLst/>
          </a:prstGeom>
          <a:noFill/>
        </p:spPr>
        <p:txBody>
          <a:bodyPr wrap="square" lIns="0" tIns="0" rIns="0" bIns="0" rtlCol="0">
            <a:spAutoFit/>
          </a:bodyPr>
          <a:lstStyle/>
          <a:p>
            <a:pPr algn="r"/>
            <a:r>
              <a:rPr lang="en-GB" sz="933" dirty="0">
                <a:latin typeface="Arial Narrow" panose="020B0606020202030204" pitchFamily="34" charset="0"/>
              </a:rPr>
              <a:t>0.9</a:t>
            </a:r>
          </a:p>
        </p:txBody>
      </p:sp>
      <p:sp>
        <p:nvSpPr>
          <p:cNvPr id="369" name="TextBox 368">
            <a:extLst>
              <a:ext uri="{FF2B5EF4-FFF2-40B4-BE49-F238E27FC236}">
                <a16:creationId xmlns:a16="http://schemas.microsoft.com/office/drawing/2014/main" id="{C88B3E8B-A03C-AB99-A997-3F847125ACD6}"/>
              </a:ext>
            </a:extLst>
          </p:cNvPr>
          <p:cNvSpPr txBox="1"/>
          <p:nvPr/>
        </p:nvSpPr>
        <p:spPr>
          <a:xfrm>
            <a:off x="6625948" y="2196273"/>
            <a:ext cx="261358" cy="143565"/>
          </a:xfrm>
          <a:prstGeom prst="rect">
            <a:avLst/>
          </a:prstGeom>
          <a:noFill/>
        </p:spPr>
        <p:txBody>
          <a:bodyPr wrap="square" lIns="0" tIns="0" rIns="0" bIns="0" rtlCol="0">
            <a:spAutoFit/>
          </a:bodyPr>
          <a:lstStyle/>
          <a:p>
            <a:pPr algn="r"/>
            <a:r>
              <a:rPr lang="en-GB" sz="933" dirty="0">
                <a:latin typeface="Arial Narrow" panose="020B0606020202030204" pitchFamily="34" charset="0"/>
              </a:rPr>
              <a:t>0.8</a:t>
            </a:r>
          </a:p>
        </p:txBody>
      </p:sp>
      <p:sp>
        <p:nvSpPr>
          <p:cNvPr id="370" name="TextBox 369">
            <a:extLst>
              <a:ext uri="{FF2B5EF4-FFF2-40B4-BE49-F238E27FC236}">
                <a16:creationId xmlns:a16="http://schemas.microsoft.com/office/drawing/2014/main" id="{C97AE789-578A-A70A-CE77-E4BA689FBC2A}"/>
              </a:ext>
            </a:extLst>
          </p:cNvPr>
          <p:cNvSpPr txBox="1"/>
          <p:nvPr/>
        </p:nvSpPr>
        <p:spPr>
          <a:xfrm>
            <a:off x="6625948" y="2482536"/>
            <a:ext cx="261358" cy="143565"/>
          </a:xfrm>
          <a:prstGeom prst="rect">
            <a:avLst/>
          </a:prstGeom>
          <a:noFill/>
        </p:spPr>
        <p:txBody>
          <a:bodyPr wrap="square" lIns="0" tIns="0" rIns="0" bIns="0" rtlCol="0">
            <a:spAutoFit/>
          </a:bodyPr>
          <a:lstStyle/>
          <a:p>
            <a:pPr algn="r"/>
            <a:r>
              <a:rPr lang="en-GB" sz="933" dirty="0">
                <a:latin typeface="Arial Narrow" panose="020B0606020202030204" pitchFamily="34" charset="0"/>
              </a:rPr>
              <a:t>0.7</a:t>
            </a:r>
          </a:p>
        </p:txBody>
      </p:sp>
      <p:sp>
        <p:nvSpPr>
          <p:cNvPr id="371" name="TextBox 370">
            <a:extLst>
              <a:ext uri="{FF2B5EF4-FFF2-40B4-BE49-F238E27FC236}">
                <a16:creationId xmlns:a16="http://schemas.microsoft.com/office/drawing/2014/main" id="{FDBA250E-74D8-8B0C-A56B-C297D7DC733D}"/>
              </a:ext>
            </a:extLst>
          </p:cNvPr>
          <p:cNvSpPr txBox="1"/>
          <p:nvPr/>
        </p:nvSpPr>
        <p:spPr>
          <a:xfrm>
            <a:off x="6625948" y="2768798"/>
            <a:ext cx="261358" cy="143565"/>
          </a:xfrm>
          <a:prstGeom prst="rect">
            <a:avLst/>
          </a:prstGeom>
          <a:noFill/>
        </p:spPr>
        <p:txBody>
          <a:bodyPr wrap="square" lIns="0" tIns="0" rIns="0" bIns="0" rtlCol="0">
            <a:spAutoFit/>
          </a:bodyPr>
          <a:lstStyle/>
          <a:p>
            <a:pPr algn="r"/>
            <a:r>
              <a:rPr lang="en-GB" sz="933" dirty="0">
                <a:latin typeface="Arial Narrow" panose="020B0606020202030204" pitchFamily="34" charset="0"/>
              </a:rPr>
              <a:t>0.6</a:t>
            </a:r>
          </a:p>
        </p:txBody>
      </p:sp>
      <p:sp>
        <p:nvSpPr>
          <p:cNvPr id="372" name="TextBox 371">
            <a:extLst>
              <a:ext uri="{FF2B5EF4-FFF2-40B4-BE49-F238E27FC236}">
                <a16:creationId xmlns:a16="http://schemas.microsoft.com/office/drawing/2014/main" id="{020E2A2D-40D2-FEAA-3087-6E2449938BBE}"/>
              </a:ext>
            </a:extLst>
          </p:cNvPr>
          <p:cNvSpPr txBox="1"/>
          <p:nvPr/>
        </p:nvSpPr>
        <p:spPr>
          <a:xfrm>
            <a:off x="6625948" y="3055061"/>
            <a:ext cx="261358" cy="143565"/>
          </a:xfrm>
          <a:prstGeom prst="rect">
            <a:avLst/>
          </a:prstGeom>
          <a:noFill/>
        </p:spPr>
        <p:txBody>
          <a:bodyPr wrap="square" lIns="0" tIns="0" rIns="0" bIns="0" rtlCol="0">
            <a:spAutoFit/>
          </a:bodyPr>
          <a:lstStyle/>
          <a:p>
            <a:pPr algn="r"/>
            <a:r>
              <a:rPr lang="en-GB" sz="933" dirty="0">
                <a:latin typeface="Arial Narrow" panose="020B0606020202030204" pitchFamily="34" charset="0"/>
              </a:rPr>
              <a:t>0.5</a:t>
            </a:r>
          </a:p>
        </p:txBody>
      </p:sp>
      <p:sp>
        <p:nvSpPr>
          <p:cNvPr id="373" name="TextBox 372">
            <a:extLst>
              <a:ext uri="{FF2B5EF4-FFF2-40B4-BE49-F238E27FC236}">
                <a16:creationId xmlns:a16="http://schemas.microsoft.com/office/drawing/2014/main" id="{79AC617E-BA5C-B841-33EF-EDDE70F30EDA}"/>
              </a:ext>
            </a:extLst>
          </p:cNvPr>
          <p:cNvSpPr txBox="1"/>
          <p:nvPr/>
        </p:nvSpPr>
        <p:spPr>
          <a:xfrm>
            <a:off x="6625948" y="3341324"/>
            <a:ext cx="261358" cy="143565"/>
          </a:xfrm>
          <a:prstGeom prst="rect">
            <a:avLst/>
          </a:prstGeom>
          <a:noFill/>
        </p:spPr>
        <p:txBody>
          <a:bodyPr wrap="square" lIns="0" tIns="0" rIns="0" bIns="0" rtlCol="0">
            <a:spAutoFit/>
          </a:bodyPr>
          <a:lstStyle/>
          <a:p>
            <a:pPr algn="r"/>
            <a:r>
              <a:rPr lang="en-GB" sz="933" dirty="0">
                <a:latin typeface="Arial Narrow" panose="020B0606020202030204" pitchFamily="34" charset="0"/>
              </a:rPr>
              <a:t>0.4</a:t>
            </a:r>
          </a:p>
        </p:txBody>
      </p:sp>
      <p:sp>
        <p:nvSpPr>
          <p:cNvPr id="374" name="TextBox 373">
            <a:extLst>
              <a:ext uri="{FF2B5EF4-FFF2-40B4-BE49-F238E27FC236}">
                <a16:creationId xmlns:a16="http://schemas.microsoft.com/office/drawing/2014/main" id="{C8A02C7B-FD78-EB9A-BA0D-3F0F9E3943BC}"/>
              </a:ext>
            </a:extLst>
          </p:cNvPr>
          <p:cNvSpPr txBox="1"/>
          <p:nvPr/>
        </p:nvSpPr>
        <p:spPr>
          <a:xfrm>
            <a:off x="6625948" y="3627586"/>
            <a:ext cx="261358" cy="143565"/>
          </a:xfrm>
          <a:prstGeom prst="rect">
            <a:avLst/>
          </a:prstGeom>
          <a:noFill/>
        </p:spPr>
        <p:txBody>
          <a:bodyPr wrap="square" lIns="0" tIns="0" rIns="0" bIns="0" rtlCol="0">
            <a:spAutoFit/>
          </a:bodyPr>
          <a:lstStyle/>
          <a:p>
            <a:pPr algn="r"/>
            <a:r>
              <a:rPr lang="en-GB" sz="933" dirty="0">
                <a:latin typeface="Arial Narrow" panose="020B0606020202030204" pitchFamily="34" charset="0"/>
              </a:rPr>
              <a:t>0.3</a:t>
            </a:r>
          </a:p>
        </p:txBody>
      </p:sp>
      <p:sp>
        <p:nvSpPr>
          <p:cNvPr id="375" name="TextBox 374">
            <a:extLst>
              <a:ext uri="{FF2B5EF4-FFF2-40B4-BE49-F238E27FC236}">
                <a16:creationId xmlns:a16="http://schemas.microsoft.com/office/drawing/2014/main" id="{51E9685E-19D3-6FCE-DCBC-1A6DDF399E04}"/>
              </a:ext>
            </a:extLst>
          </p:cNvPr>
          <p:cNvSpPr txBox="1"/>
          <p:nvPr/>
        </p:nvSpPr>
        <p:spPr>
          <a:xfrm>
            <a:off x="6625948" y="3913849"/>
            <a:ext cx="261358" cy="143565"/>
          </a:xfrm>
          <a:prstGeom prst="rect">
            <a:avLst/>
          </a:prstGeom>
          <a:noFill/>
        </p:spPr>
        <p:txBody>
          <a:bodyPr wrap="square" lIns="0" tIns="0" rIns="0" bIns="0" rtlCol="0">
            <a:spAutoFit/>
          </a:bodyPr>
          <a:lstStyle/>
          <a:p>
            <a:pPr algn="r"/>
            <a:r>
              <a:rPr lang="en-GB" sz="933" dirty="0">
                <a:latin typeface="Arial Narrow" panose="020B0606020202030204" pitchFamily="34" charset="0"/>
              </a:rPr>
              <a:t>0.2</a:t>
            </a:r>
          </a:p>
        </p:txBody>
      </p:sp>
      <p:sp>
        <p:nvSpPr>
          <p:cNvPr id="376" name="TextBox 375">
            <a:extLst>
              <a:ext uri="{FF2B5EF4-FFF2-40B4-BE49-F238E27FC236}">
                <a16:creationId xmlns:a16="http://schemas.microsoft.com/office/drawing/2014/main" id="{989DE3CE-DC27-CEED-E439-D1E0FCE1818D}"/>
              </a:ext>
            </a:extLst>
          </p:cNvPr>
          <p:cNvSpPr txBox="1"/>
          <p:nvPr/>
        </p:nvSpPr>
        <p:spPr>
          <a:xfrm>
            <a:off x="6625948" y="4200111"/>
            <a:ext cx="261358" cy="143565"/>
          </a:xfrm>
          <a:prstGeom prst="rect">
            <a:avLst/>
          </a:prstGeom>
          <a:noFill/>
        </p:spPr>
        <p:txBody>
          <a:bodyPr wrap="square" lIns="0" tIns="0" rIns="0" bIns="0" rtlCol="0">
            <a:spAutoFit/>
          </a:bodyPr>
          <a:lstStyle/>
          <a:p>
            <a:pPr algn="r"/>
            <a:r>
              <a:rPr lang="en-GB" sz="933" dirty="0">
                <a:latin typeface="Arial Narrow" panose="020B0606020202030204" pitchFamily="34" charset="0"/>
              </a:rPr>
              <a:t>0.1</a:t>
            </a:r>
          </a:p>
        </p:txBody>
      </p:sp>
      <p:cxnSp>
        <p:nvCxnSpPr>
          <p:cNvPr id="377" name="Straight Connector 376">
            <a:extLst>
              <a:ext uri="{FF2B5EF4-FFF2-40B4-BE49-F238E27FC236}">
                <a16:creationId xmlns:a16="http://schemas.microsoft.com/office/drawing/2014/main" id="{53A15A34-567D-FC29-1C95-E5236E5D5CB6}"/>
              </a:ext>
            </a:extLst>
          </p:cNvPr>
          <p:cNvCxnSpPr>
            <a:cxnSpLocks/>
          </p:cNvCxnSpPr>
          <p:nvPr/>
        </p:nvCxnSpPr>
        <p:spPr>
          <a:xfrm rot="5400000" flipH="1">
            <a:off x="6964491" y="4602316"/>
            <a:ext cx="53552" cy="0"/>
          </a:xfrm>
          <a:prstGeom prst="line">
            <a:avLst/>
          </a:prstGeom>
          <a:ln cap="sq">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8" name="Straight Connector 377">
            <a:extLst>
              <a:ext uri="{FF2B5EF4-FFF2-40B4-BE49-F238E27FC236}">
                <a16:creationId xmlns:a16="http://schemas.microsoft.com/office/drawing/2014/main" id="{A8579BE2-0261-9E8E-CE88-2C65DC097130}"/>
              </a:ext>
            </a:extLst>
          </p:cNvPr>
          <p:cNvCxnSpPr>
            <a:cxnSpLocks/>
          </p:cNvCxnSpPr>
          <p:nvPr/>
        </p:nvCxnSpPr>
        <p:spPr>
          <a:xfrm rot="5400000" flipH="1">
            <a:off x="8511437" y="4602316"/>
            <a:ext cx="53552" cy="0"/>
          </a:xfrm>
          <a:prstGeom prst="line">
            <a:avLst/>
          </a:prstGeom>
          <a:ln cap="sq">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9" name="Straight Connector 378">
            <a:extLst>
              <a:ext uri="{FF2B5EF4-FFF2-40B4-BE49-F238E27FC236}">
                <a16:creationId xmlns:a16="http://schemas.microsoft.com/office/drawing/2014/main" id="{B064129E-A98B-B97B-179C-EFC89C9FD081}"/>
              </a:ext>
            </a:extLst>
          </p:cNvPr>
          <p:cNvCxnSpPr>
            <a:cxnSpLocks/>
          </p:cNvCxnSpPr>
          <p:nvPr/>
        </p:nvCxnSpPr>
        <p:spPr>
          <a:xfrm rot="5400000" flipH="1">
            <a:off x="10058384" y="4602316"/>
            <a:ext cx="53552" cy="0"/>
          </a:xfrm>
          <a:prstGeom prst="line">
            <a:avLst/>
          </a:prstGeom>
          <a:ln cap="sq">
            <a:solidFill>
              <a:schemeClr val="tx1"/>
            </a:solidFill>
          </a:ln>
        </p:spPr>
        <p:style>
          <a:lnRef idx="1">
            <a:schemeClr val="accent1"/>
          </a:lnRef>
          <a:fillRef idx="0">
            <a:schemeClr val="accent1"/>
          </a:fillRef>
          <a:effectRef idx="0">
            <a:schemeClr val="accent1"/>
          </a:effectRef>
          <a:fontRef idx="minor">
            <a:schemeClr val="tx1"/>
          </a:fontRef>
        </p:style>
      </p:cxnSp>
      <p:sp>
        <p:nvSpPr>
          <p:cNvPr id="380" name="TextBox 379">
            <a:extLst>
              <a:ext uri="{FF2B5EF4-FFF2-40B4-BE49-F238E27FC236}">
                <a16:creationId xmlns:a16="http://schemas.microsoft.com/office/drawing/2014/main" id="{E90980A2-5165-A391-B1AE-4DB8644DD6E9}"/>
              </a:ext>
            </a:extLst>
          </p:cNvPr>
          <p:cNvSpPr txBox="1"/>
          <p:nvPr/>
        </p:nvSpPr>
        <p:spPr>
          <a:xfrm>
            <a:off x="8101389" y="4828552"/>
            <a:ext cx="2420577" cy="184666"/>
          </a:xfrm>
          <a:prstGeom prst="rect">
            <a:avLst/>
          </a:prstGeom>
          <a:noFill/>
        </p:spPr>
        <p:txBody>
          <a:bodyPr wrap="square" lIns="0" tIns="0" rIns="0" bIns="0" rtlCol="0">
            <a:spAutoFit/>
          </a:bodyPr>
          <a:lstStyle/>
          <a:p>
            <a:pPr algn="ctr"/>
            <a:r>
              <a:rPr lang="en-GB" sz="1200" b="1" dirty="0">
                <a:latin typeface="Arial Narrow" panose="020B0606020202030204" pitchFamily="34" charset="0"/>
              </a:rPr>
              <a:t>Time from randomisation (months)</a:t>
            </a:r>
          </a:p>
        </p:txBody>
      </p:sp>
      <p:sp>
        <p:nvSpPr>
          <p:cNvPr id="381" name="TextBox 380">
            <a:extLst>
              <a:ext uri="{FF2B5EF4-FFF2-40B4-BE49-F238E27FC236}">
                <a16:creationId xmlns:a16="http://schemas.microsoft.com/office/drawing/2014/main" id="{8C67B203-2FC0-7122-48DF-2A124E38BFB8}"/>
              </a:ext>
            </a:extLst>
          </p:cNvPr>
          <p:cNvSpPr txBox="1"/>
          <p:nvPr/>
        </p:nvSpPr>
        <p:spPr>
          <a:xfrm>
            <a:off x="6828179" y="4669959"/>
            <a:ext cx="321443" cy="143565"/>
          </a:xfrm>
          <a:prstGeom prst="rect">
            <a:avLst/>
          </a:prstGeom>
          <a:noFill/>
        </p:spPr>
        <p:txBody>
          <a:bodyPr wrap="square" lIns="0" tIns="0" rIns="0" bIns="0" rtlCol="0">
            <a:spAutoFit/>
          </a:bodyPr>
          <a:lstStyle/>
          <a:p>
            <a:pPr algn="ctr"/>
            <a:r>
              <a:rPr lang="en-GB" sz="933" dirty="0">
                <a:latin typeface="Arial Narrow" panose="020B0606020202030204" pitchFamily="34" charset="0"/>
              </a:rPr>
              <a:t>0</a:t>
            </a:r>
          </a:p>
        </p:txBody>
      </p:sp>
      <p:sp>
        <p:nvSpPr>
          <p:cNvPr id="382" name="TextBox 381">
            <a:extLst>
              <a:ext uri="{FF2B5EF4-FFF2-40B4-BE49-F238E27FC236}">
                <a16:creationId xmlns:a16="http://schemas.microsoft.com/office/drawing/2014/main" id="{547B9DEE-A353-9754-3EAD-8323659C2915}"/>
              </a:ext>
            </a:extLst>
          </p:cNvPr>
          <p:cNvSpPr txBox="1"/>
          <p:nvPr/>
        </p:nvSpPr>
        <p:spPr>
          <a:xfrm>
            <a:off x="6831474" y="5096231"/>
            <a:ext cx="321521" cy="246221"/>
          </a:xfrm>
          <a:prstGeom prst="rect">
            <a:avLst/>
          </a:prstGeom>
          <a:noFill/>
        </p:spPr>
        <p:txBody>
          <a:bodyPr wrap="square" lIns="0" tIns="0" rIns="0" bIns="0" rtlCol="0">
            <a:spAutoFit/>
          </a:bodyPr>
          <a:lstStyle/>
          <a:p>
            <a:pPr algn="ctr"/>
            <a:r>
              <a:rPr lang="en-GB" sz="800" spc="-67" dirty="0">
                <a:latin typeface="Arial Narrow" panose="020B0606020202030204" pitchFamily="34" charset="0"/>
              </a:rPr>
              <a:t>343</a:t>
            </a:r>
          </a:p>
          <a:p>
            <a:pPr algn="ctr"/>
            <a:r>
              <a:rPr lang="en-GB" sz="800" spc="-67" dirty="0">
                <a:latin typeface="Arial Narrow" panose="020B0606020202030204" pitchFamily="34" charset="0"/>
              </a:rPr>
              <a:t>350</a:t>
            </a:r>
          </a:p>
        </p:txBody>
      </p:sp>
      <p:cxnSp>
        <p:nvCxnSpPr>
          <p:cNvPr id="383" name="Straight Connector 382">
            <a:extLst>
              <a:ext uri="{FF2B5EF4-FFF2-40B4-BE49-F238E27FC236}">
                <a16:creationId xmlns:a16="http://schemas.microsoft.com/office/drawing/2014/main" id="{C91DB2A3-B4B8-89E9-2085-379F425068BE}"/>
              </a:ext>
            </a:extLst>
          </p:cNvPr>
          <p:cNvCxnSpPr>
            <a:cxnSpLocks/>
          </p:cNvCxnSpPr>
          <p:nvPr/>
        </p:nvCxnSpPr>
        <p:spPr>
          <a:xfrm rot="5400000" flipH="1">
            <a:off x="8202048" y="4602316"/>
            <a:ext cx="53552" cy="0"/>
          </a:xfrm>
          <a:prstGeom prst="line">
            <a:avLst/>
          </a:prstGeom>
          <a:ln cap="sq">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4" name="Straight Connector 383">
            <a:extLst>
              <a:ext uri="{FF2B5EF4-FFF2-40B4-BE49-F238E27FC236}">
                <a16:creationId xmlns:a16="http://schemas.microsoft.com/office/drawing/2014/main" id="{FFB9FEC7-DD76-676E-6624-84297195BDB1}"/>
              </a:ext>
            </a:extLst>
          </p:cNvPr>
          <p:cNvCxnSpPr>
            <a:cxnSpLocks/>
          </p:cNvCxnSpPr>
          <p:nvPr/>
        </p:nvCxnSpPr>
        <p:spPr>
          <a:xfrm rot="5400000" flipH="1">
            <a:off x="9748995" y="4602316"/>
            <a:ext cx="53552" cy="0"/>
          </a:xfrm>
          <a:prstGeom prst="line">
            <a:avLst/>
          </a:prstGeom>
          <a:ln cap="sq">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5" name="Straight Connector 384">
            <a:extLst>
              <a:ext uri="{FF2B5EF4-FFF2-40B4-BE49-F238E27FC236}">
                <a16:creationId xmlns:a16="http://schemas.microsoft.com/office/drawing/2014/main" id="{2033082B-8DB3-28A5-B31C-9DA24A32752B}"/>
              </a:ext>
            </a:extLst>
          </p:cNvPr>
          <p:cNvCxnSpPr>
            <a:cxnSpLocks/>
          </p:cNvCxnSpPr>
          <p:nvPr/>
        </p:nvCxnSpPr>
        <p:spPr>
          <a:xfrm rot="5400000" flipH="1">
            <a:off x="11295941" y="4602316"/>
            <a:ext cx="53552" cy="0"/>
          </a:xfrm>
          <a:prstGeom prst="line">
            <a:avLst/>
          </a:prstGeom>
          <a:ln cap="sq">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6" name="Straight Connector 385">
            <a:extLst>
              <a:ext uri="{FF2B5EF4-FFF2-40B4-BE49-F238E27FC236}">
                <a16:creationId xmlns:a16="http://schemas.microsoft.com/office/drawing/2014/main" id="{2C1109CD-467A-2A55-0E51-C896141F0B74}"/>
              </a:ext>
            </a:extLst>
          </p:cNvPr>
          <p:cNvCxnSpPr>
            <a:cxnSpLocks/>
          </p:cNvCxnSpPr>
          <p:nvPr/>
        </p:nvCxnSpPr>
        <p:spPr>
          <a:xfrm rot="5400000" flipH="1">
            <a:off x="7892659" y="4602316"/>
            <a:ext cx="53552" cy="0"/>
          </a:xfrm>
          <a:prstGeom prst="line">
            <a:avLst/>
          </a:prstGeom>
          <a:ln cap="sq">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7" name="Straight Connector 386">
            <a:extLst>
              <a:ext uri="{FF2B5EF4-FFF2-40B4-BE49-F238E27FC236}">
                <a16:creationId xmlns:a16="http://schemas.microsoft.com/office/drawing/2014/main" id="{F7BF21D2-F8C0-39DA-F0C9-EF33AA28A8F4}"/>
              </a:ext>
            </a:extLst>
          </p:cNvPr>
          <p:cNvCxnSpPr>
            <a:cxnSpLocks/>
          </p:cNvCxnSpPr>
          <p:nvPr/>
        </p:nvCxnSpPr>
        <p:spPr>
          <a:xfrm rot="5400000" flipH="1">
            <a:off x="9439605" y="4602316"/>
            <a:ext cx="53552" cy="0"/>
          </a:xfrm>
          <a:prstGeom prst="line">
            <a:avLst/>
          </a:prstGeom>
          <a:ln cap="sq">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8" name="Straight Connector 387">
            <a:extLst>
              <a:ext uri="{FF2B5EF4-FFF2-40B4-BE49-F238E27FC236}">
                <a16:creationId xmlns:a16="http://schemas.microsoft.com/office/drawing/2014/main" id="{EA3E95A3-A187-CD31-9907-5D4E79ABB7ED}"/>
              </a:ext>
            </a:extLst>
          </p:cNvPr>
          <p:cNvCxnSpPr>
            <a:cxnSpLocks/>
          </p:cNvCxnSpPr>
          <p:nvPr/>
        </p:nvCxnSpPr>
        <p:spPr>
          <a:xfrm rot="5400000" flipH="1">
            <a:off x="10986552" y="4602316"/>
            <a:ext cx="53552" cy="0"/>
          </a:xfrm>
          <a:prstGeom prst="line">
            <a:avLst/>
          </a:prstGeom>
          <a:ln cap="sq">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9" name="Straight Connector 388">
            <a:extLst>
              <a:ext uri="{FF2B5EF4-FFF2-40B4-BE49-F238E27FC236}">
                <a16:creationId xmlns:a16="http://schemas.microsoft.com/office/drawing/2014/main" id="{2D9C2BBC-2F67-DE60-4BFB-E8F2DD77BA0E}"/>
              </a:ext>
            </a:extLst>
          </p:cNvPr>
          <p:cNvCxnSpPr>
            <a:cxnSpLocks/>
          </p:cNvCxnSpPr>
          <p:nvPr/>
        </p:nvCxnSpPr>
        <p:spPr>
          <a:xfrm rot="5400000" flipH="1">
            <a:off x="7583269" y="4602316"/>
            <a:ext cx="53552" cy="0"/>
          </a:xfrm>
          <a:prstGeom prst="line">
            <a:avLst/>
          </a:prstGeom>
          <a:ln cap="sq">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0" name="Straight Connector 389">
            <a:extLst>
              <a:ext uri="{FF2B5EF4-FFF2-40B4-BE49-F238E27FC236}">
                <a16:creationId xmlns:a16="http://schemas.microsoft.com/office/drawing/2014/main" id="{20413F78-9E6E-A5EF-4A9F-4688D846A71F}"/>
              </a:ext>
            </a:extLst>
          </p:cNvPr>
          <p:cNvCxnSpPr>
            <a:cxnSpLocks/>
          </p:cNvCxnSpPr>
          <p:nvPr/>
        </p:nvCxnSpPr>
        <p:spPr>
          <a:xfrm rot="5400000" flipH="1">
            <a:off x="9130216" y="4602316"/>
            <a:ext cx="53552" cy="0"/>
          </a:xfrm>
          <a:prstGeom prst="line">
            <a:avLst/>
          </a:prstGeom>
          <a:ln cap="sq">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1" name="Straight Connector 390">
            <a:extLst>
              <a:ext uri="{FF2B5EF4-FFF2-40B4-BE49-F238E27FC236}">
                <a16:creationId xmlns:a16="http://schemas.microsoft.com/office/drawing/2014/main" id="{996C77E4-1C12-A25A-AEF9-38C434D26DD3}"/>
              </a:ext>
            </a:extLst>
          </p:cNvPr>
          <p:cNvCxnSpPr>
            <a:cxnSpLocks/>
          </p:cNvCxnSpPr>
          <p:nvPr/>
        </p:nvCxnSpPr>
        <p:spPr>
          <a:xfrm rot="5400000" flipH="1">
            <a:off x="10677163" y="4602316"/>
            <a:ext cx="53552" cy="0"/>
          </a:xfrm>
          <a:prstGeom prst="line">
            <a:avLst/>
          </a:prstGeom>
          <a:ln cap="sq">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2" name="Straight Connector 391">
            <a:extLst>
              <a:ext uri="{FF2B5EF4-FFF2-40B4-BE49-F238E27FC236}">
                <a16:creationId xmlns:a16="http://schemas.microsoft.com/office/drawing/2014/main" id="{797D7677-9498-C474-793B-40F3F33023F4}"/>
              </a:ext>
            </a:extLst>
          </p:cNvPr>
          <p:cNvCxnSpPr>
            <a:cxnSpLocks/>
          </p:cNvCxnSpPr>
          <p:nvPr/>
        </p:nvCxnSpPr>
        <p:spPr>
          <a:xfrm rot="5400000" flipH="1">
            <a:off x="7273880" y="4602316"/>
            <a:ext cx="53552" cy="0"/>
          </a:xfrm>
          <a:prstGeom prst="line">
            <a:avLst/>
          </a:prstGeom>
          <a:ln cap="sq">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3" name="Straight Connector 392">
            <a:extLst>
              <a:ext uri="{FF2B5EF4-FFF2-40B4-BE49-F238E27FC236}">
                <a16:creationId xmlns:a16="http://schemas.microsoft.com/office/drawing/2014/main" id="{448DFDF0-B221-A713-99D5-C2BF6B3951A0}"/>
              </a:ext>
            </a:extLst>
          </p:cNvPr>
          <p:cNvCxnSpPr>
            <a:cxnSpLocks/>
          </p:cNvCxnSpPr>
          <p:nvPr/>
        </p:nvCxnSpPr>
        <p:spPr>
          <a:xfrm rot="5400000" flipH="1">
            <a:off x="8820827" y="4602316"/>
            <a:ext cx="53552" cy="0"/>
          </a:xfrm>
          <a:prstGeom prst="line">
            <a:avLst/>
          </a:prstGeom>
          <a:ln cap="sq">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4" name="Straight Connector 393">
            <a:extLst>
              <a:ext uri="{FF2B5EF4-FFF2-40B4-BE49-F238E27FC236}">
                <a16:creationId xmlns:a16="http://schemas.microsoft.com/office/drawing/2014/main" id="{CDD38C19-2060-9156-2AAA-376E203B9021}"/>
              </a:ext>
            </a:extLst>
          </p:cNvPr>
          <p:cNvCxnSpPr>
            <a:cxnSpLocks/>
          </p:cNvCxnSpPr>
          <p:nvPr/>
        </p:nvCxnSpPr>
        <p:spPr>
          <a:xfrm rot="5400000" flipH="1">
            <a:off x="10367773" y="4602316"/>
            <a:ext cx="53552" cy="0"/>
          </a:xfrm>
          <a:prstGeom prst="line">
            <a:avLst/>
          </a:prstGeom>
          <a:ln cap="sq">
            <a:solidFill>
              <a:schemeClr val="tx1"/>
            </a:solidFill>
          </a:ln>
        </p:spPr>
        <p:style>
          <a:lnRef idx="1">
            <a:schemeClr val="accent1"/>
          </a:lnRef>
          <a:fillRef idx="0">
            <a:schemeClr val="accent1"/>
          </a:fillRef>
          <a:effectRef idx="0">
            <a:schemeClr val="accent1"/>
          </a:effectRef>
          <a:fontRef idx="minor">
            <a:schemeClr val="tx1"/>
          </a:fontRef>
        </p:style>
      </p:cxnSp>
      <p:sp>
        <p:nvSpPr>
          <p:cNvPr id="395" name="TextBox 394">
            <a:extLst>
              <a:ext uri="{FF2B5EF4-FFF2-40B4-BE49-F238E27FC236}">
                <a16:creationId xmlns:a16="http://schemas.microsoft.com/office/drawing/2014/main" id="{DE6DB55F-9771-AF7E-CD32-E805711F327B}"/>
              </a:ext>
            </a:extLst>
          </p:cNvPr>
          <p:cNvSpPr txBox="1"/>
          <p:nvPr/>
        </p:nvSpPr>
        <p:spPr>
          <a:xfrm>
            <a:off x="7139935" y="4669959"/>
            <a:ext cx="321443" cy="143565"/>
          </a:xfrm>
          <a:prstGeom prst="rect">
            <a:avLst/>
          </a:prstGeom>
          <a:noFill/>
        </p:spPr>
        <p:txBody>
          <a:bodyPr wrap="square" lIns="0" tIns="0" rIns="0" bIns="0" rtlCol="0">
            <a:spAutoFit/>
          </a:bodyPr>
          <a:lstStyle/>
          <a:p>
            <a:pPr algn="ctr"/>
            <a:r>
              <a:rPr lang="en-GB" sz="933" dirty="0">
                <a:latin typeface="Arial Narrow" panose="020B0606020202030204" pitchFamily="34" charset="0"/>
              </a:rPr>
              <a:t>2</a:t>
            </a:r>
          </a:p>
        </p:txBody>
      </p:sp>
      <p:sp>
        <p:nvSpPr>
          <p:cNvPr id="396" name="TextBox 395">
            <a:extLst>
              <a:ext uri="{FF2B5EF4-FFF2-40B4-BE49-F238E27FC236}">
                <a16:creationId xmlns:a16="http://schemas.microsoft.com/office/drawing/2014/main" id="{37DB4B9C-5F27-43C8-CAB5-83ED1F36D239}"/>
              </a:ext>
            </a:extLst>
          </p:cNvPr>
          <p:cNvSpPr txBox="1"/>
          <p:nvPr/>
        </p:nvSpPr>
        <p:spPr>
          <a:xfrm>
            <a:off x="7136641" y="5096231"/>
            <a:ext cx="321521" cy="246221"/>
          </a:xfrm>
          <a:prstGeom prst="rect">
            <a:avLst/>
          </a:prstGeom>
          <a:noFill/>
        </p:spPr>
        <p:txBody>
          <a:bodyPr wrap="square" lIns="0" tIns="0" rIns="0" bIns="0" rtlCol="0">
            <a:spAutoFit/>
          </a:bodyPr>
          <a:lstStyle/>
          <a:p>
            <a:pPr algn="ctr"/>
            <a:r>
              <a:rPr lang="en-GB" sz="800" spc="-67" dirty="0">
                <a:latin typeface="Arial Narrow" panose="020B0606020202030204" pitchFamily="34" charset="0"/>
              </a:rPr>
              <a:t>314</a:t>
            </a:r>
          </a:p>
          <a:p>
            <a:pPr algn="ctr"/>
            <a:r>
              <a:rPr lang="en-GB" sz="800" spc="-67" dirty="0">
                <a:latin typeface="Arial Narrow" panose="020B0606020202030204" pitchFamily="34" charset="0"/>
              </a:rPr>
              <a:t>318</a:t>
            </a:r>
          </a:p>
        </p:txBody>
      </p:sp>
      <p:sp>
        <p:nvSpPr>
          <p:cNvPr id="397" name="TextBox 396">
            <a:extLst>
              <a:ext uri="{FF2B5EF4-FFF2-40B4-BE49-F238E27FC236}">
                <a16:creationId xmlns:a16="http://schemas.microsoft.com/office/drawing/2014/main" id="{1FA8D900-067B-3BB0-1F2F-641E8B2A33C6}"/>
              </a:ext>
            </a:extLst>
          </p:cNvPr>
          <p:cNvSpPr txBox="1"/>
          <p:nvPr/>
        </p:nvSpPr>
        <p:spPr>
          <a:xfrm>
            <a:off x="7452685" y="4669959"/>
            <a:ext cx="321443" cy="143565"/>
          </a:xfrm>
          <a:prstGeom prst="rect">
            <a:avLst/>
          </a:prstGeom>
          <a:noFill/>
        </p:spPr>
        <p:txBody>
          <a:bodyPr wrap="square" lIns="0" tIns="0" rIns="0" bIns="0" rtlCol="0">
            <a:spAutoFit/>
          </a:bodyPr>
          <a:lstStyle/>
          <a:p>
            <a:pPr algn="ctr"/>
            <a:r>
              <a:rPr lang="en-GB" sz="933" dirty="0">
                <a:latin typeface="Arial Narrow" panose="020B0606020202030204" pitchFamily="34" charset="0"/>
              </a:rPr>
              <a:t>4</a:t>
            </a:r>
          </a:p>
        </p:txBody>
      </p:sp>
      <p:sp>
        <p:nvSpPr>
          <p:cNvPr id="398" name="TextBox 397">
            <a:extLst>
              <a:ext uri="{FF2B5EF4-FFF2-40B4-BE49-F238E27FC236}">
                <a16:creationId xmlns:a16="http://schemas.microsoft.com/office/drawing/2014/main" id="{F4C6FA33-AA62-7B93-EDF1-50B02EEF7E6F}"/>
              </a:ext>
            </a:extLst>
          </p:cNvPr>
          <p:cNvSpPr txBox="1"/>
          <p:nvPr/>
        </p:nvSpPr>
        <p:spPr>
          <a:xfrm>
            <a:off x="7449392" y="5096231"/>
            <a:ext cx="321521" cy="246221"/>
          </a:xfrm>
          <a:prstGeom prst="rect">
            <a:avLst/>
          </a:prstGeom>
          <a:noFill/>
        </p:spPr>
        <p:txBody>
          <a:bodyPr wrap="square" lIns="0" tIns="0" rIns="0" bIns="0" rtlCol="0">
            <a:spAutoFit/>
          </a:bodyPr>
          <a:lstStyle/>
          <a:p>
            <a:pPr algn="ctr"/>
            <a:r>
              <a:rPr lang="en-GB" sz="800" spc="-67" dirty="0">
                <a:latin typeface="Arial Narrow" panose="020B0606020202030204" pitchFamily="34" charset="0"/>
              </a:rPr>
              <a:t>289</a:t>
            </a:r>
          </a:p>
          <a:p>
            <a:pPr algn="ctr"/>
            <a:r>
              <a:rPr lang="en-GB" sz="800" spc="-67" dirty="0">
                <a:latin typeface="Arial Narrow" panose="020B0606020202030204" pitchFamily="34" charset="0"/>
              </a:rPr>
              <a:t>301</a:t>
            </a:r>
          </a:p>
        </p:txBody>
      </p:sp>
      <p:sp>
        <p:nvSpPr>
          <p:cNvPr id="399" name="TextBox 398">
            <a:extLst>
              <a:ext uri="{FF2B5EF4-FFF2-40B4-BE49-F238E27FC236}">
                <a16:creationId xmlns:a16="http://schemas.microsoft.com/office/drawing/2014/main" id="{8830E32E-A0EE-00FF-9DB1-FF7F09DF5F6C}"/>
              </a:ext>
            </a:extLst>
          </p:cNvPr>
          <p:cNvSpPr txBox="1"/>
          <p:nvPr/>
        </p:nvSpPr>
        <p:spPr>
          <a:xfrm>
            <a:off x="7757447" y="4669959"/>
            <a:ext cx="321443" cy="143565"/>
          </a:xfrm>
          <a:prstGeom prst="rect">
            <a:avLst/>
          </a:prstGeom>
          <a:noFill/>
        </p:spPr>
        <p:txBody>
          <a:bodyPr wrap="square" lIns="0" tIns="0" rIns="0" bIns="0" rtlCol="0">
            <a:spAutoFit/>
          </a:bodyPr>
          <a:lstStyle/>
          <a:p>
            <a:pPr algn="ctr"/>
            <a:r>
              <a:rPr lang="en-GB" sz="933" dirty="0">
                <a:latin typeface="Arial Narrow" panose="020B0606020202030204" pitchFamily="34" charset="0"/>
              </a:rPr>
              <a:t>6</a:t>
            </a:r>
          </a:p>
        </p:txBody>
      </p:sp>
      <p:sp>
        <p:nvSpPr>
          <p:cNvPr id="400" name="TextBox 399">
            <a:extLst>
              <a:ext uri="{FF2B5EF4-FFF2-40B4-BE49-F238E27FC236}">
                <a16:creationId xmlns:a16="http://schemas.microsoft.com/office/drawing/2014/main" id="{B3B56735-604A-234B-7F42-CEC8311465ED}"/>
              </a:ext>
            </a:extLst>
          </p:cNvPr>
          <p:cNvSpPr txBox="1"/>
          <p:nvPr/>
        </p:nvSpPr>
        <p:spPr>
          <a:xfrm>
            <a:off x="7754153" y="5096231"/>
            <a:ext cx="321521" cy="246221"/>
          </a:xfrm>
          <a:prstGeom prst="rect">
            <a:avLst/>
          </a:prstGeom>
          <a:noFill/>
        </p:spPr>
        <p:txBody>
          <a:bodyPr wrap="square" lIns="0" tIns="0" rIns="0" bIns="0" rtlCol="0">
            <a:spAutoFit/>
          </a:bodyPr>
          <a:lstStyle/>
          <a:p>
            <a:pPr algn="ctr"/>
            <a:r>
              <a:rPr lang="en-GB" sz="800" spc="-67" dirty="0">
                <a:latin typeface="Arial Narrow" panose="020B0606020202030204" pitchFamily="34" charset="0"/>
              </a:rPr>
              <a:t>266</a:t>
            </a:r>
          </a:p>
          <a:p>
            <a:pPr algn="ctr"/>
            <a:r>
              <a:rPr lang="en-GB" sz="800" spc="-67" dirty="0">
                <a:latin typeface="Arial Narrow" panose="020B0606020202030204" pitchFamily="34" charset="0"/>
              </a:rPr>
              <a:t>277</a:t>
            </a:r>
          </a:p>
        </p:txBody>
      </p:sp>
      <p:sp>
        <p:nvSpPr>
          <p:cNvPr id="401" name="TextBox 400">
            <a:extLst>
              <a:ext uri="{FF2B5EF4-FFF2-40B4-BE49-F238E27FC236}">
                <a16:creationId xmlns:a16="http://schemas.microsoft.com/office/drawing/2014/main" id="{FFF2D9C5-6AF0-43C7-D861-2B0F70C9A209}"/>
              </a:ext>
            </a:extLst>
          </p:cNvPr>
          <p:cNvSpPr txBox="1"/>
          <p:nvPr/>
        </p:nvSpPr>
        <p:spPr>
          <a:xfrm>
            <a:off x="8077953" y="4669959"/>
            <a:ext cx="321443" cy="143565"/>
          </a:xfrm>
          <a:prstGeom prst="rect">
            <a:avLst/>
          </a:prstGeom>
          <a:noFill/>
        </p:spPr>
        <p:txBody>
          <a:bodyPr wrap="square" lIns="0" tIns="0" rIns="0" bIns="0" rtlCol="0">
            <a:spAutoFit/>
          </a:bodyPr>
          <a:lstStyle/>
          <a:p>
            <a:pPr algn="ctr"/>
            <a:r>
              <a:rPr lang="en-GB" sz="933" dirty="0">
                <a:latin typeface="Arial Narrow" panose="020B0606020202030204" pitchFamily="34" charset="0"/>
              </a:rPr>
              <a:t>8</a:t>
            </a:r>
          </a:p>
        </p:txBody>
      </p:sp>
      <p:sp>
        <p:nvSpPr>
          <p:cNvPr id="402" name="TextBox 401">
            <a:extLst>
              <a:ext uri="{FF2B5EF4-FFF2-40B4-BE49-F238E27FC236}">
                <a16:creationId xmlns:a16="http://schemas.microsoft.com/office/drawing/2014/main" id="{EB80645E-3709-A2F8-3115-59DE3348A937}"/>
              </a:ext>
            </a:extLst>
          </p:cNvPr>
          <p:cNvSpPr txBox="1"/>
          <p:nvPr/>
        </p:nvSpPr>
        <p:spPr>
          <a:xfrm>
            <a:off x="8074660" y="5096231"/>
            <a:ext cx="321521" cy="246221"/>
          </a:xfrm>
          <a:prstGeom prst="rect">
            <a:avLst/>
          </a:prstGeom>
          <a:noFill/>
        </p:spPr>
        <p:txBody>
          <a:bodyPr wrap="square" lIns="0" tIns="0" rIns="0" bIns="0" rtlCol="0">
            <a:spAutoFit/>
          </a:bodyPr>
          <a:lstStyle/>
          <a:p>
            <a:pPr algn="ctr"/>
            <a:r>
              <a:rPr lang="en-GB" sz="800" spc="-67" dirty="0">
                <a:latin typeface="Arial Narrow" panose="020B0606020202030204" pitchFamily="34" charset="0"/>
              </a:rPr>
              <a:t>254</a:t>
            </a:r>
          </a:p>
          <a:p>
            <a:pPr algn="ctr"/>
            <a:r>
              <a:rPr lang="en-GB" sz="800" spc="-67" dirty="0">
                <a:latin typeface="Arial Narrow" panose="020B0606020202030204" pitchFamily="34" charset="0"/>
              </a:rPr>
              <a:t>270</a:t>
            </a:r>
          </a:p>
        </p:txBody>
      </p:sp>
      <p:sp>
        <p:nvSpPr>
          <p:cNvPr id="403" name="TextBox 402">
            <a:extLst>
              <a:ext uri="{FF2B5EF4-FFF2-40B4-BE49-F238E27FC236}">
                <a16:creationId xmlns:a16="http://schemas.microsoft.com/office/drawing/2014/main" id="{12EE93A4-201A-4FA5-305B-28412D84D68E}"/>
              </a:ext>
            </a:extLst>
          </p:cNvPr>
          <p:cNvSpPr txBox="1"/>
          <p:nvPr/>
        </p:nvSpPr>
        <p:spPr>
          <a:xfrm>
            <a:off x="8375851" y="4669959"/>
            <a:ext cx="321443" cy="143565"/>
          </a:xfrm>
          <a:prstGeom prst="rect">
            <a:avLst/>
          </a:prstGeom>
          <a:noFill/>
        </p:spPr>
        <p:txBody>
          <a:bodyPr wrap="square" lIns="0" tIns="0" rIns="0" bIns="0" rtlCol="0">
            <a:spAutoFit/>
          </a:bodyPr>
          <a:lstStyle/>
          <a:p>
            <a:pPr algn="ctr"/>
            <a:r>
              <a:rPr lang="en-GB" sz="933" dirty="0">
                <a:latin typeface="Arial Narrow" panose="020B0606020202030204" pitchFamily="34" charset="0"/>
              </a:rPr>
              <a:t>10</a:t>
            </a:r>
          </a:p>
        </p:txBody>
      </p:sp>
      <p:sp>
        <p:nvSpPr>
          <p:cNvPr id="404" name="TextBox 403">
            <a:extLst>
              <a:ext uri="{FF2B5EF4-FFF2-40B4-BE49-F238E27FC236}">
                <a16:creationId xmlns:a16="http://schemas.microsoft.com/office/drawing/2014/main" id="{4317BAB6-3075-5DE0-AB91-01FCD3B0A088}"/>
              </a:ext>
            </a:extLst>
          </p:cNvPr>
          <p:cNvSpPr txBox="1"/>
          <p:nvPr/>
        </p:nvSpPr>
        <p:spPr>
          <a:xfrm>
            <a:off x="8372557" y="5096231"/>
            <a:ext cx="321521" cy="246221"/>
          </a:xfrm>
          <a:prstGeom prst="rect">
            <a:avLst/>
          </a:prstGeom>
          <a:noFill/>
        </p:spPr>
        <p:txBody>
          <a:bodyPr wrap="square" lIns="0" tIns="0" rIns="0" bIns="0" rtlCol="0">
            <a:spAutoFit/>
          </a:bodyPr>
          <a:lstStyle/>
          <a:p>
            <a:pPr algn="ctr"/>
            <a:r>
              <a:rPr lang="en-GB" sz="800" spc="-67" dirty="0">
                <a:latin typeface="Arial Narrow" panose="020B0606020202030204" pitchFamily="34" charset="0"/>
              </a:rPr>
              <a:t>230</a:t>
            </a:r>
          </a:p>
          <a:p>
            <a:pPr algn="ctr"/>
            <a:r>
              <a:rPr lang="en-GB" sz="800" spc="-67" dirty="0">
                <a:latin typeface="Arial Narrow" panose="020B0606020202030204" pitchFamily="34" charset="0"/>
              </a:rPr>
              <a:t>242</a:t>
            </a:r>
          </a:p>
        </p:txBody>
      </p:sp>
      <p:sp>
        <p:nvSpPr>
          <p:cNvPr id="405" name="TextBox 404">
            <a:extLst>
              <a:ext uri="{FF2B5EF4-FFF2-40B4-BE49-F238E27FC236}">
                <a16:creationId xmlns:a16="http://schemas.microsoft.com/office/drawing/2014/main" id="{A7F560D1-CF18-7E8D-158D-B9A5005B25BC}"/>
              </a:ext>
            </a:extLst>
          </p:cNvPr>
          <p:cNvSpPr txBox="1"/>
          <p:nvPr/>
        </p:nvSpPr>
        <p:spPr>
          <a:xfrm>
            <a:off x="8691824" y="4669959"/>
            <a:ext cx="321443" cy="143565"/>
          </a:xfrm>
          <a:prstGeom prst="rect">
            <a:avLst/>
          </a:prstGeom>
          <a:noFill/>
        </p:spPr>
        <p:txBody>
          <a:bodyPr wrap="square" lIns="0" tIns="0" rIns="0" bIns="0" rtlCol="0">
            <a:spAutoFit/>
          </a:bodyPr>
          <a:lstStyle/>
          <a:p>
            <a:pPr algn="ctr"/>
            <a:r>
              <a:rPr lang="en-GB" sz="933" dirty="0">
                <a:latin typeface="Arial Narrow" panose="020B0606020202030204" pitchFamily="34" charset="0"/>
              </a:rPr>
              <a:t>12</a:t>
            </a:r>
          </a:p>
        </p:txBody>
      </p:sp>
      <p:sp>
        <p:nvSpPr>
          <p:cNvPr id="406" name="TextBox 405">
            <a:extLst>
              <a:ext uri="{FF2B5EF4-FFF2-40B4-BE49-F238E27FC236}">
                <a16:creationId xmlns:a16="http://schemas.microsoft.com/office/drawing/2014/main" id="{A0982032-CD8B-36CE-BCC4-8A6E7201E053}"/>
              </a:ext>
            </a:extLst>
          </p:cNvPr>
          <p:cNvSpPr txBox="1"/>
          <p:nvPr/>
        </p:nvSpPr>
        <p:spPr>
          <a:xfrm>
            <a:off x="8688530" y="5096231"/>
            <a:ext cx="321521" cy="246221"/>
          </a:xfrm>
          <a:prstGeom prst="rect">
            <a:avLst/>
          </a:prstGeom>
          <a:noFill/>
        </p:spPr>
        <p:txBody>
          <a:bodyPr wrap="square" lIns="0" tIns="0" rIns="0" bIns="0" rtlCol="0">
            <a:spAutoFit/>
          </a:bodyPr>
          <a:lstStyle/>
          <a:p>
            <a:pPr algn="ctr"/>
            <a:r>
              <a:rPr lang="en-GB" sz="800" spc="-67" dirty="0">
                <a:latin typeface="Arial Narrow" panose="020B0606020202030204" pitchFamily="34" charset="0"/>
              </a:rPr>
              <a:t>211</a:t>
            </a:r>
          </a:p>
          <a:p>
            <a:pPr algn="ctr"/>
            <a:r>
              <a:rPr lang="en-GB" sz="800" spc="-67" dirty="0">
                <a:latin typeface="Arial Narrow" panose="020B0606020202030204" pitchFamily="34" charset="0"/>
              </a:rPr>
              <a:t>214</a:t>
            </a:r>
          </a:p>
        </p:txBody>
      </p:sp>
      <p:sp>
        <p:nvSpPr>
          <p:cNvPr id="407" name="TextBox 406">
            <a:extLst>
              <a:ext uri="{FF2B5EF4-FFF2-40B4-BE49-F238E27FC236}">
                <a16:creationId xmlns:a16="http://schemas.microsoft.com/office/drawing/2014/main" id="{1082F3EF-F748-4625-4AE6-E8C2DCFFE94D}"/>
              </a:ext>
            </a:extLst>
          </p:cNvPr>
          <p:cNvSpPr txBox="1"/>
          <p:nvPr/>
        </p:nvSpPr>
        <p:spPr>
          <a:xfrm>
            <a:off x="8990684" y="4669959"/>
            <a:ext cx="321443" cy="143565"/>
          </a:xfrm>
          <a:prstGeom prst="rect">
            <a:avLst/>
          </a:prstGeom>
          <a:noFill/>
        </p:spPr>
        <p:txBody>
          <a:bodyPr wrap="square" lIns="0" tIns="0" rIns="0" bIns="0" rtlCol="0">
            <a:spAutoFit/>
          </a:bodyPr>
          <a:lstStyle/>
          <a:p>
            <a:pPr algn="ctr"/>
            <a:r>
              <a:rPr lang="en-GB" sz="933" dirty="0">
                <a:latin typeface="Arial Narrow" panose="020B0606020202030204" pitchFamily="34" charset="0"/>
              </a:rPr>
              <a:t>14</a:t>
            </a:r>
          </a:p>
        </p:txBody>
      </p:sp>
      <p:sp>
        <p:nvSpPr>
          <p:cNvPr id="408" name="TextBox 407">
            <a:extLst>
              <a:ext uri="{FF2B5EF4-FFF2-40B4-BE49-F238E27FC236}">
                <a16:creationId xmlns:a16="http://schemas.microsoft.com/office/drawing/2014/main" id="{66F303D2-B521-7417-5CE1-BBBDED743092}"/>
              </a:ext>
            </a:extLst>
          </p:cNvPr>
          <p:cNvSpPr txBox="1"/>
          <p:nvPr/>
        </p:nvSpPr>
        <p:spPr>
          <a:xfrm>
            <a:off x="8987390" y="5096231"/>
            <a:ext cx="321521" cy="246221"/>
          </a:xfrm>
          <a:prstGeom prst="rect">
            <a:avLst/>
          </a:prstGeom>
          <a:noFill/>
        </p:spPr>
        <p:txBody>
          <a:bodyPr wrap="square" lIns="0" tIns="0" rIns="0" bIns="0" rtlCol="0">
            <a:spAutoFit/>
          </a:bodyPr>
          <a:lstStyle/>
          <a:p>
            <a:pPr algn="ctr"/>
            <a:r>
              <a:rPr lang="en-GB" sz="800" spc="-67" dirty="0">
                <a:latin typeface="Arial Narrow" panose="020B0606020202030204" pitchFamily="34" charset="0"/>
              </a:rPr>
              <a:t>190</a:t>
            </a:r>
          </a:p>
          <a:p>
            <a:pPr algn="ctr"/>
            <a:r>
              <a:rPr lang="en-GB" sz="800" spc="-67" dirty="0">
                <a:latin typeface="Arial Narrow" panose="020B0606020202030204" pitchFamily="34" charset="0"/>
              </a:rPr>
              <a:t>183</a:t>
            </a:r>
          </a:p>
        </p:txBody>
      </p:sp>
      <p:sp>
        <p:nvSpPr>
          <p:cNvPr id="409" name="TextBox 408">
            <a:extLst>
              <a:ext uri="{FF2B5EF4-FFF2-40B4-BE49-F238E27FC236}">
                <a16:creationId xmlns:a16="http://schemas.microsoft.com/office/drawing/2014/main" id="{6FC192AA-FDBC-DEEC-9C47-ED3999C2D6CA}"/>
              </a:ext>
            </a:extLst>
          </p:cNvPr>
          <p:cNvSpPr txBox="1"/>
          <p:nvPr/>
        </p:nvSpPr>
        <p:spPr>
          <a:xfrm>
            <a:off x="9304019" y="4669959"/>
            <a:ext cx="321443" cy="143565"/>
          </a:xfrm>
          <a:prstGeom prst="rect">
            <a:avLst/>
          </a:prstGeom>
          <a:noFill/>
        </p:spPr>
        <p:txBody>
          <a:bodyPr wrap="square" lIns="0" tIns="0" rIns="0" bIns="0" rtlCol="0">
            <a:spAutoFit/>
          </a:bodyPr>
          <a:lstStyle/>
          <a:p>
            <a:pPr algn="ctr"/>
            <a:r>
              <a:rPr lang="en-GB" sz="933" dirty="0">
                <a:latin typeface="Arial Narrow" panose="020B0606020202030204" pitchFamily="34" charset="0"/>
              </a:rPr>
              <a:t>16</a:t>
            </a:r>
          </a:p>
        </p:txBody>
      </p:sp>
      <p:sp>
        <p:nvSpPr>
          <p:cNvPr id="410" name="TextBox 409">
            <a:extLst>
              <a:ext uri="{FF2B5EF4-FFF2-40B4-BE49-F238E27FC236}">
                <a16:creationId xmlns:a16="http://schemas.microsoft.com/office/drawing/2014/main" id="{47DBDEBD-ADFB-0F14-6597-0F9C50A0C436}"/>
              </a:ext>
            </a:extLst>
          </p:cNvPr>
          <p:cNvSpPr txBox="1"/>
          <p:nvPr/>
        </p:nvSpPr>
        <p:spPr>
          <a:xfrm>
            <a:off x="9300725" y="5096231"/>
            <a:ext cx="321521" cy="246221"/>
          </a:xfrm>
          <a:prstGeom prst="rect">
            <a:avLst/>
          </a:prstGeom>
          <a:noFill/>
        </p:spPr>
        <p:txBody>
          <a:bodyPr wrap="square" lIns="0" tIns="0" rIns="0" bIns="0" rtlCol="0">
            <a:spAutoFit/>
          </a:bodyPr>
          <a:lstStyle/>
          <a:p>
            <a:pPr algn="ctr"/>
            <a:r>
              <a:rPr lang="en-GB" sz="800" spc="-67" dirty="0">
                <a:latin typeface="Arial Narrow" panose="020B0606020202030204" pitchFamily="34" charset="0"/>
              </a:rPr>
              <a:t>183</a:t>
            </a:r>
          </a:p>
          <a:p>
            <a:pPr algn="ctr"/>
            <a:r>
              <a:rPr lang="en-GB" sz="800" spc="-67" dirty="0">
                <a:latin typeface="Arial Narrow" panose="020B0606020202030204" pitchFamily="34" charset="0"/>
              </a:rPr>
              <a:t>172</a:t>
            </a:r>
          </a:p>
        </p:txBody>
      </p:sp>
      <p:sp>
        <p:nvSpPr>
          <p:cNvPr id="411" name="TextBox 410">
            <a:extLst>
              <a:ext uri="{FF2B5EF4-FFF2-40B4-BE49-F238E27FC236}">
                <a16:creationId xmlns:a16="http://schemas.microsoft.com/office/drawing/2014/main" id="{F8F20D6A-6BC0-D764-CCB4-AB93485FE12D}"/>
              </a:ext>
            </a:extLst>
          </p:cNvPr>
          <p:cNvSpPr txBox="1"/>
          <p:nvPr/>
        </p:nvSpPr>
        <p:spPr>
          <a:xfrm>
            <a:off x="9611651" y="4669959"/>
            <a:ext cx="321443" cy="143565"/>
          </a:xfrm>
          <a:prstGeom prst="rect">
            <a:avLst/>
          </a:prstGeom>
          <a:noFill/>
        </p:spPr>
        <p:txBody>
          <a:bodyPr wrap="square" lIns="0" tIns="0" rIns="0" bIns="0" rtlCol="0">
            <a:spAutoFit/>
          </a:bodyPr>
          <a:lstStyle/>
          <a:p>
            <a:pPr algn="ctr"/>
            <a:r>
              <a:rPr lang="en-GB" sz="933" dirty="0">
                <a:latin typeface="Arial Narrow" panose="020B0606020202030204" pitchFamily="34" charset="0"/>
              </a:rPr>
              <a:t>18</a:t>
            </a:r>
          </a:p>
        </p:txBody>
      </p:sp>
      <p:sp>
        <p:nvSpPr>
          <p:cNvPr id="412" name="TextBox 411">
            <a:extLst>
              <a:ext uri="{FF2B5EF4-FFF2-40B4-BE49-F238E27FC236}">
                <a16:creationId xmlns:a16="http://schemas.microsoft.com/office/drawing/2014/main" id="{749F38DD-A0A2-7E8F-71A9-61F4FFB5F6D2}"/>
              </a:ext>
            </a:extLst>
          </p:cNvPr>
          <p:cNvSpPr txBox="1"/>
          <p:nvPr/>
        </p:nvSpPr>
        <p:spPr>
          <a:xfrm>
            <a:off x="9608357" y="5096231"/>
            <a:ext cx="321521" cy="246221"/>
          </a:xfrm>
          <a:prstGeom prst="rect">
            <a:avLst/>
          </a:prstGeom>
          <a:noFill/>
        </p:spPr>
        <p:txBody>
          <a:bodyPr wrap="square" lIns="0" tIns="0" rIns="0" bIns="0" rtlCol="0">
            <a:spAutoFit/>
          </a:bodyPr>
          <a:lstStyle/>
          <a:p>
            <a:pPr algn="ctr"/>
            <a:r>
              <a:rPr lang="en-GB" sz="800" spc="-67" dirty="0">
                <a:latin typeface="Arial Narrow" panose="020B0606020202030204" pitchFamily="34" charset="0"/>
              </a:rPr>
              <a:t>137</a:t>
            </a:r>
          </a:p>
          <a:p>
            <a:pPr algn="ctr"/>
            <a:r>
              <a:rPr lang="en-GB" sz="800" spc="-67" dirty="0">
                <a:latin typeface="Arial Narrow" panose="020B0606020202030204" pitchFamily="34" charset="0"/>
              </a:rPr>
              <a:t>132</a:t>
            </a:r>
          </a:p>
        </p:txBody>
      </p:sp>
      <p:sp>
        <p:nvSpPr>
          <p:cNvPr id="413" name="TextBox 412">
            <a:extLst>
              <a:ext uri="{FF2B5EF4-FFF2-40B4-BE49-F238E27FC236}">
                <a16:creationId xmlns:a16="http://schemas.microsoft.com/office/drawing/2014/main" id="{07BD57E1-E6EE-AF38-6F41-1F760B26E351}"/>
              </a:ext>
            </a:extLst>
          </p:cNvPr>
          <p:cNvSpPr txBox="1"/>
          <p:nvPr/>
        </p:nvSpPr>
        <p:spPr>
          <a:xfrm>
            <a:off x="9927111" y="4669959"/>
            <a:ext cx="321443" cy="143565"/>
          </a:xfrm>
          <a:prstGeom prst="rect">
            <a:avLst/>
          </a:prstGeom>
          <a:noFill/>
        </p:spPr>
        <p:txBody>
          <a:bodyPr wrap="square" lIns="0" tIns="0" rIns="0" bIns="0" rtlCol="0">
            <a:spAutoFit/>
          </a:bodyPr>
          <a:lstStyle/>
          <a:p>
            <a:pPr algn="ctr"/>
            <a:r>
              <a:rPr lang="en-GB" sz="933" dirty="0">
                <a:latin typeface="Arial Narrow" panose="020B0606020202030204" pitchFamily="34" charset="0"/>
              </a:rPr>
              <a:t>20</a:t>
            </a:r>
          </a:p>
        </p:txBody>
      </p:sp>
      <p:sp>
        <p:nvSpPr>
          <p:cNvPr id="414" name="TextBox 413">
            <a:extLst>
              <a:ext uri="{FF2B5EF4-FFF2-40B4-BE49-F238E27FC236}">
                <a16:creationId xmlns:a16="http://schemas.microsoft.com/office/drawing/2014/main" id="{AF479DD7-2FA0-16D7-F9B5-15AE8EDA19E8}"/>
              </a:ext>
            </a:extLst>
          </p:cNvPr>
          <p:cNvSpPr txBox="1"/>
          <p:nvPr/>
        </p:nvSpPr>
        <p:spPr>
          <a:xfrm>
            <a:off x="9923817" y="5096231"/>
            <a:ext cx="321521" cy="246221"/>
          </a:xfrm>
          <a:prstGeom prst="rect">
            <a:avLst/>
          </a:prstGeom>
          <a:noFill/>
        </p:spPr>
        <p:txBody>
          <a:bodyPr wrap="square" lIns="0" tIns="0" rIns="0" bIns="0" rtlCol="0">
            <a:spAutoFit/>
          </a:bodyPr>
          <a:lstStyle/>
          <a:p>
            <a:pPr algn="ctr"/>
            <a:r>
              <a:rPr lang="en-GB" sz="800" spc="-67" dirty="0">
                <a:latin typeface="Arial Narrow" panose="020B0606020202030204" pitchFamily="34" charset="0"/>
              </a:rPr>
              <a:t>87</a:t>
            </a:r>
          </a:p>
          <a:p>
            <a:pPr algn="ctr"/>
            <a:r>
              <a:rPr lang="en-GB" sz="800" spc="-67" dirty="0">
                <a:latin typeface="Arial Narrow" panose="020B0606020202030204" pitchFamily="34" charset="0"/>
              </a:rPr>
              <a:t>80</a:t>
            </a:r>
          </a:p>
        </p:txBody>
      </p:sp>
      <p:sp>
        <p:nvSpPr>
          <p:cNvPr id="415" name="TextBox 414">
            <a:extLst>
              <a:ext uri="{FF2B5EF4-FFF2-40B4-BE49-F238E27FC236}">
                <a16:creationId xmlns:a16="http://schemas.microsoft.com/office/drawing/2014/main" id="{15ABFAE3-9B30-765E-5B8D-9724A66F3610}"/>
              </a:ext>
            </a:extLst>
          </p:cNvPr>
          <p:cNvSpPr txBox="1"/>
          <p:nvPr/>
        </p:nvSpPr>
        <p:spPr>
          <a:xfrm>
            <a:off x="10238413" y="4669959"/>
            <a:ext cx="321443" cy="143565"/>
          </a:xfrm>
          <a:prstGeom prst="rect">
            <a:avLst/>
          </a:prstGeom>
          <a:noFill/>
        </p:spPr>
        <p:txBody>
          <a:bodyPr wrap="square" lIns="0" tIns="0" rIns="0" bIns="0" rtlCol="0">
            <a:spAutoFit/>
          </a:bodyPr>
          <a:lstStyle/>
          <a:p>
            <a:pPr algn="ctr"/>
            <a:r>
              <a:rPr lang="en-GB" sz="933" dirty="0">
                <a:latin typeface="Arial Narrow" panose="020B0606020202030204" pitchFamily="34" charset="0"/>
              </a:rPr>
              <a:t>22</a:t>
            </a:r>
          </a:p>
        </p:txBody>
      </p:sp>
      <p:sp>
        <p:nvSpPr>
          <p:cNvPr id="416" name="TextBox 415">
            <a:extLst>
              <a:ext uri="{FF2B5EF4-FFF2-40B4-BE49-F238E27FC236}">
                <a16:creationId xmlns:a16="http://schemas.microsoft.com/office/drawing/2014/main" id="{AB3D787A-31EB-CD3F-DF1C-A91BA973A694}"/>
              </a:ext>
            </a:extLst>
          </p:cNvPr>
          <p:cNvSpPr txBox="1"/>
          <p:nvPr/>
        </p:nvSpPr>
        <p:spPr>
          <a:xfrm>
            <a:off x="10235120" y="5096231"/>
            <a:ext cx="321521" cy="246221"/>
          </a:xfrm>
          <a:prstGeom prst="rect">
            <a:avLst/>
          </a:prstGeom>
          <a:noFill/>
        </p:spPr>
        <p:txBody>
          <a:bodyPr wrap="square" lIns="0" tIns="0" rIns="0" bIns="0" rtlCol="0">
            <a:spAutoFit/>
          </a:bodyPr>
          <a:lstStyle/>
          <a:p>
            <a:pPr algn="ctr"/>
            <a:r>
              <a:rPr lang="en-GB" sz="800" spc="-67" dirty="0">
                <a:latin typeface="Arial Narrow" panose="020B0606020202030204" pitchFamily="34" charset="0"/>
              </a:rPr>
              <a:t>73</a:t>
            </a:r>
          </a:p>
          <a:p>
            <a:pPr algn="ctr"/>
            <a:r>
              <a:rPr lang="en-GB" sz="800" spc="-67" dirty="0">
                <a:latin typeface="Arial Narrow" panose="020B0606020202030204" pitchFamily="34" charset="0"/>
              </a:rPr>
              <a:t>66</a:t>
            </a:r>
          </a:p>
        </p:txBody>
      </p:sp>
      <p:sp>
        <p:nvSpPr>
          <p:cNvPr id="417" name="TextBox 416">
            <a:extLst>
              <a:ext uri="{FF2B5EF4-FFF2-40B4-BE49-F238E27FC236}">
                <a16:creationId xmlns:a16="http://schemas.microsoft.com/office/drawing/2014/main" id="{9F18A1E1-4F29-1A6C-1A9B-8BC73466B597}"/>
              </a:ext>
            </a:extLst>
          </p:cNvPr>
          <p:cNvSpPr txBox="1"/>
          <p:nvPr/>
        </p:nvSpPr>
        <p:spPr>
          <a:xfrm>
            <a:off x="10546892" y="4669959"/>
            <a:ext cx="321443" cy="143565"/>
          </a:xfrm>
          <a:prstGeom prst="rect">
            <a:avLst/>
          </a:prstGeom>
          <a:noFill/>
        </p:spPr>
        <p:txBody>
          <a:bodyPr wrap="square" lIns="0" tIns="0" rIns="0" bIns="0" rtlCol="0">
            <a:spAutoFit/>
          </a:bodyPr>
          <a:lstStyle/>
          <a:p>
            <a:pPr algn="ctr"/>
            <a:r>
              <a:rPr lang="en-GB" sz="933" dirty="0">
                <a:latin typeface="Arial Narrow" panose="020B0606020202030204" pitchFamily="34" charset="0"/>
              </a:rPr>
              <a:t>24</a:t>
            </a:r>
          </a:p>
        </p:txBody>
      </p:sp>
      <p:sp>
        <p:nvSpPr>
          <p:cNvPr id="418" name="TextBox 417">
            <a:extLst>
              <a:ext uri="{FF2B5EF4-FFF2-40B4-BE49-F238E27FC236}">
                <a16:creationId xmlns:a16="http://schemas.microsoft.com/office/drawing/2014/main" id="{19BED2CD-C6C3-ED8F-777A-C59C07190802}"/>
              </a:ext>
            </a:extLst>
          </p:cNvPr>
          <p:cNvSpPr txBox="1"/>
          <p:nvPr/>
        </p:nvSpPr>
        <p:spPr>
          <a:xfrm>
            <a:off x="10543598" y="5096231"/>
            <a:ext cx="321521" cy="246221"/>
          </a:xfrm>
          <a:prstGeom prst="rect">
            <a:avLst/>
          </a:prstGeom>
          <a:noFill/>
        </p:spPr>
        <p:txBody>
          <a:bodyPr wrap="square" lIns="0" tIns="0" rIns="0" bIns="0" rtlCol="0">
            <a:spAutoFit/>
          </a:bodyPr>
          <a:lstStyle/>
          <a:p>
            <a:pPr algn="ctr"/>
            <a:r>
              <a:rPr lang="en-GB" sz="800" spc="-67" dirty="0">
                <a:latin typeface="Arial Narrow" panose="020B0606020202030204" pitchFamily="34" charset="0"/>
              </a:rPr>
              <a:t>50</a:t>
            </a:r>
          </a:p>
          <a:p>
            <a:pPr algn="ctr"/>
            <a:r>
              <a:rPr lang="en-GB" sz="800" spc="-67" dirty="0">
                <a:latin typeface="Arial Narrow" panose="020B0606020202030204" pitchFamily="34" charset="0"/>
              </a:rPr>
              <a:t>40</a:t>
            </a:r>
          </a:p>
        </p:txBody>
      </p:sp>
      <p:sp>
        <p:nvSpPr>
          <p:cNvPr id="419" name="TextBox 418">
            <a:extLst>
              <a:ext uri="{FF2B5EF4-FFF2-40B4-BE49-F238E27FC236}">
                <a16:creationId xmlns:a16="http://schemas.microsoft.com/office/drawing/2014/main" id="{211283E6-B4BE-0AEE-12FD-6E17CC43E2AF}"/>
              </a:ext>
            </a:extLst>
          </p:cNvPr>
          <p:cNvSpPr txBox="1"/>
          <p:nvPr/>
        </p:nvSpPr>
        <p:spPr>
          <a:xfrm>
            <a:off x="10855411" y="4669959"/>
            <a:ext cx="321443" cy="143565"/>
          </a:xfrm>
          <a:prstGeom prst="rect">
            <a:avLst/>
          </a:prstGeom>
          <a:noFill/>
        </p:spPr>
        <p:txBody>
          <a:bodyPr wrap="square" lIns="0" tIns="0" rIns="0" bIns="0" rtlCol="0">
            <a:spAutoFit/>
          </a:bodyPr>
          <a:lstStyle/>
          <a:p>
            <a:pPr algn="ctr"/>
            <a:r>
              <a:rPr lang="en-GB" sz="933" dirty="0">
                <a:latin typeface="Arial Narrow" panose="020B0606020202030204" pitchFamily="34" charset="0"/>
              </a:rPr>
              <a:t>26</a:t>
            </a:r>
          </a:p>
        </p:txBody>
      </p:sp>
      <p:sp>
        <p:nvSpPr>
          <p:cNvPr id="420" name="TextBox 419">
            <a:extLst>
              <a:ext uri="{FF2B5EF4-FFF2-40B4-BE49-F238E27FC236}">
                <a16:creationId xmlns:a16="http://schemas.microsoft.com/office/drawing/2014/main" id="{6BEA88D0-57D3-718F-5AF6-9D4A4D4EDBA1}"/>
              </a:ext>
            </a:extLst>
          </p:cNvPr>
          <p:cNvSpPr txBox="1"/>
          <p:nvPr/>
        </p:nvSpPr>
        <p:spPr>
          <a:xfrm>
            <a:off x="10852117" y="5096231"/>
            <a:ext cx="321521" cy="246221"/>
          </a:xfrm>
          <a:prstGeom prst="rect">
            <a:avLst/>
          </a:prstGeom>
          <a:noFill/>
        </p:spPr>
        <p:txBody>
          <a:bodyPr wrap="square" lIns="0" tIns="0" rIns="0" bIns="0" rtlCol="0">
            <a:spAutoFit/>
          </a:bodyPr>
          <a:lstStyle/>
          <a:p>
            <a:pPr algn="ctr"/>
            <a:r>
              <a:rPr lang="en-GB" sz="800" spc="-67" dirty="0">
                <a:latin typeface="Arial Narrow" panose="020B0606020202030204" pitchFamily="34" charset="0"/>
              </a:rPr>
              <a:t>21</a:t>
            </a:r>
          </a:p>
          <a:p>
            <a:pPr algn="ctr"/>
            <a:r>
              <a:rPr lang="en-GB" sz="800" spc="-67" dirty="0">
                <a:latin typeface="Arial Narrow" panose="020B0606020202030204" pitchFamily="34" charset="0"/>
              </a:rPr>
              <a:t>17</a:t>
            </a:r>
          </a:p>
        </p:txBody>
      </p:sp>
      <p:sp>
        <p:nvSpPr>
          <p:cNvPr id="421" name="TextBox 420">
            <a:extLst>
              <a:ext uri="{FF2B5EF4-FFF2-40B4-BE49-F238E27FC236}">
                <a16:creationId xmlns:a16="http://schemas.microsoft.com/office/drawing/2014/main" id="{7BAAF31C-6462-C488-D201-0CCB430B58DD}"/>
              </a:ext>
            </a:extLst>
          </p:cNvPr>
          <p:cNvSpPr txBox="1"/>
          <p:nvPr/>
        </p:nvSpPr>
        <p:spPr>
          <a:xfrm>
            <a:off x="11162945" y="4669959"/>
            <a:ext cx="321443" cy="143565"/>
          </a:xfrm>
          <a:prstGeom prst="rect">
            <a:avLst/>
          </a:prstGeom>
          <a:noFill/>
        </p:spPr>
        <p:txBody>
          <a:bodyPr wrap="square" lIns="0" tIns="0" rIns="0" bIns="0" rtlCol="0">
            <a:spAutoFit/>
          </a:bodyPr>
          <a:lstStyle/>
          <a:p>
            <a:pPr algn="ctr"/>
            <a:r>
              <a:rPr lang="en-GB" sz="933" dirty="0">
                <a:latin typeface="Arial Narrow" panose="020B0606020202030204" pitchFamily="34" charset="0"/>
              </a:rPr>
              <a:t>28</a:t>
            </a:r>
          </a:p>
        </p:txBody>
      </p:sp>
      <p:sp>
        <p:nvSpPr>
          <p:cNvPr id="422" name="TextBox 421">
            <a:extLst>
              <a:ext uri="{FF2B5EF4-FFF2-40B4-BE49-F238E27FC236}">
                <a16:creationId xmlns:a16="http://schemas.microsoft.com/office/drawing/2014/main" id="{DBEC1787-C929-D75E-709D-8342FECFAD3B}"/>
              </a:ext>
            </a:extLst>
          </p:cNvPr>
          <p:cNvSpPr txBox="1"/>
          <p:nvPr/>
        </p:nvSpPr>
        <p:spPr>
          <a:xfrm>
            <a:off x="11159652" y="5096231"/>
            <a:ext cx="321521" cy="246221"/>
          </a:xfrm>
          <a:prstGeom prst="rect">
            <a:avLst/>
          </a:prstGeom>
          <a:noFill/>
        </p:spPr>
        <p:txBody>
          <a:bodyPr wrap="square" lIns="0" tIns="0" rIns="0" bIns="0" rtlCol="0">
            <a:spAutoFit/>
          </a:bodyPr>
          <a:lstStyle/>
          <a:p>
            <a:pPr algn="ctr"/>
            <a:r>
              <a:rPr lang="en-GB" sz="800" spc="-67" dirty="0">
                <a:latin typeface="Arial Narrow" panose="020B0606020202030204" pitchFamily="34" charset="0"/>
              </a:rPr>
              <a:t>5</a:t>
            </a:r>
          </a:p>
          <a:p>
            <a:pPr algn="ctr"/>
            <a:r>
              <a:rPr lang="en-GB" sz="800" spc="-67" dirty="0">
                <a:latin typeface="Arial Narrow" panose="020B0606020202030204" pitchFamily="34" charset="0"/>
              </a:rPr>
              <a:t>2</a:t>
            </a:r>
          </a:p>
        </p:txBody>
      </p:sp>
      <p:cxnSp>
        <p:nvCxnSpPr>
          <p:cNvPr id="423" name="Straight Connector 422">
            <a:extLst>
              <a:ext uri="{FF2B5EF4-FFF2-40B4-BE49-F238E27FC236}">
                <a16:creationId xmlns:a16="http://schemas.microsoft.com/office/drawing/2014/main" id="{35726B22-CFB4-4221-DDB4-09E88AF1C502}"/>
              </a:ext>
            </a:extLst>
          </p:cNvPr>
          <p:cNvCxnSpPr>
            <a:cxnSpLocks/>
          </p:cNvCxnSpPr>
          <p:nvPr/>
        </p:nvCxnSpPr>
        <p:spPr>
          <a:xfrm rot="5400000" flipH="1">
            <a:off x="11605313" y="4602316"/>
            <a:ext cx="53552" cy="0"/>
          </a:xfrm>
          <a:prstGeom prst="line">
            <a:avLst/>
          </a:prstGeom>
          <a:ln cap="sq">
            <a:solidFill>
              <a:schemeClr val="tx1"/>
            </a:solidFill>
          </a:ln>
        </p:spPr>
        <p:style>
          <a:lnRef idx="1">
            <a:schemeClr val="accent1"/>
          </a:lnRef>
          <a:fillRef idx="0">
            <a:schemeClr val="accent1"/>
          </a:fillRef>
          <a:effectRef idx="0">
            <a:schemeClr val="accent1"/>
          </a:effectRef>
          <a:fontRef idx="minor">
            <a:schemeClr val="tx1"/>
          </a:fontRef>
        </p:style>
      </p:cxnSp>
      <p:sp>
        <p:nvSpPr>
          <p:cNvPr id="424" name="TextBox 423">
            <a:extLst>
              <a:ext uri="{FF2B5EF4-FFF2-40B4-BE49-F238E27FC236}">
                <a16:creationId xmlns:a16="http://schemas.microsoft.com/office/drawing/2014/main" id="{DCB84945-7FDF-DFB8-6310-F5A739709E0D}"/>
              </a:ext>
            </a:extLst>
          </p:cNvPr>
          <p:cNvSpPr txBox="1"/>
          <p:nvPr/>
        </p:nvSpPr>
        <p:spPr>
          <a:xfrm>
            <a:off x="11475935" y="4669959"/>
            <a:ext cx="321443" cy="143565"/>
          </a:xfrm>
          <a:prstGeom prst="rect">
            <a:avLst/>
          </a:prstGeom>
          <a:noFill/>
        </p:spPr>
        <p:txBody>
          <a:bodyPr wrap="square" lIns="0" tIns="0" rIns="0" bIns="0" rtlCol="0">
            <a:spAutoFit/>
          </a:bodyPr>
          <a:lstStyle/>
          <a:p>
            <a:pPr algn="ctr"/>
            <a:r>
              <a:rPr lang="en-GB" sz="933" dirty="0">
                <a:latin typeface="Arial Narrow" panose="020B0606020202030204" pitchFamily="34" charset="0"/>
              </a:rPr>
              <a:t>30</a:t>
            </a:r>
          </a:p>
        </p:txBody>
      </p:sp>
      <p:sp>
        <p:nvSpPr>
          <p:cNvPr id="425" name="TextBox 424">
            <a:extLst>
              <a:ext uri="{FF2B5EF4-FFF2-40B4-BE49-F238E27FC236}">
                <a16:creationId xmlns:a16="http://schemas.microsoft.com/office/drawing/2014/main" id="{D60DDD7D-E34C-A3F6-3BAB-6A71A497EA49}"/>
              </a:ext>
            </a:extLst>
          </p:cNvPr>
          <p:cNvSpPr txBox="1"/>
          <p:nvPr/>
        </p:nvSpPr>
        <p:spPr>
          <a:xfrm>
            <a:off x="11472641" y="5096231"/>
            <a:ext cx="321521" cy="246221"/>
          </a:xfrm>
          <a:prstGeom prst="rect">
            <a:avLst/>
          </a:prstGeom>
          <a:noFill/>
        </p:spPr>
        <p:txBody>
          <a:bodyPr wrap="square" lIns="0" tIns="0" rIns="0" bIns="0" rtlCol="0">
            <a:spAutoFit/>
          </a:bodyPr>
          <a:lstStyle/>
          <a:p>
            <a:pPr algn="ctr"/>
            <a:r>
              <a:rPr lang="en-GB" sz="800" spc="-67" dirty="0">
                <a:latin typeface="Arial Narrow" panose="020B0606020202030204" pitchFamily="34" charset="0"/>
              </a:rPr>
              <a:t>4</a:t>
            </a:r>
          </a:p>
          <a:p>
            <a:pPr algn="ctr"/>
            <a:r>
              <a:rPr lang="en-GB" sz="800" spc="-67" dirty="0">
                <a:latin typeface="Arial Narrow" panose="020B0606020202030204" pitchFamily="34" charset="0"/>
              </a:rPr>
              <a:t>1</a:t>
            </a:r>
          </a:p>
        </p:txBody>
      </p:sp>
      <p:sp>
        <p:nvSpPr>
          <p:cNvPr id="426" name="TextBox 425">
            <a:extLst>
              <a:ext uri="{FF2B5EF4-FFF2-40B4-BE49-F238E27FC236}">
                <a16:creationId xmlns:a16="http://schemas.microsoft.com/office/drawing/2014/main" id="{29770FBC-8E8F-EF78-F1C7-D0D770CFF26B}"/>
              </a:ext>
            </a:extLst>
          </p:cNvPr>
          <p:cNvSpPr txBox="1"/>
          <p:nvPr/>
        </p:nvSpPr>
        <p:spPr>
          <a:xfrm>
            <a:off x="6710738" y="1390469"/>
            <a:ext cx="3940145" cy="246221"/>
          </a:xfrm>
          <a:prstGeom prst="rect">
            <a:avLst/>
          </a:prstGeom>
          <a:noFill/>
        </p:spPr>
        <p:txBody>
          <a:bodyPr wrap="square" lIns="0" tIns="0" rIns="0" bIns="0" rtlCol="0">
            <a:spAutoFit/>
          </a:bodyPr>
          <a:lstStyle/>
          <a:p>
            <a:r>
              <a:rPr lang="en-US" sz="1600" b="1" dirty="0">
                <a:solidFill>
                  <a:schemeClr val="tx2"/>
                </a:solidFill>
                <a:latin typeface="Arial Narrow" panose="020B0606020202030204" pitchFamily="34" charset="0"/>
              </a:rPr>
              <a:t>Non-</a:t>
            </a:r>
            <a:r>
              <a:rPr lang="en-US" sz="1600" b="1" i="1" dirty="0">
                <a:solidFill>
                  <a:schemeClr val="tx2"/>
                </a:solidFill>
                <a:latin typeface="Arial Narrow" panose="020B0606020202030204" pitchFamily="34" charset="0"/>
              </a:rPr>
              <a:t>BRCA</a:t>
            </a:r>
            <a:r>
              <a:rPr lang="en-US" sz="1600" b="1" dirty="0">
                <a:solidFill>
                  <a:schemeClr val="tx2"/>
                </a:solidFill>
                <a:latin typeface="Arial Narrow" panose="020B0606020202030204" pitchFamily="34" charset="0"/>
              </a:rPr>
              <a:t>m subgroup (investigator assessment)</a:t>
            </a:r>
          </a:p>
        </p:txBody>
      </p:sp>
      <p:sp>
        <p:nvSpPr>
          <p:cNvPr id="431" name="TextBox 430">
            <a:extLst>
              <a:ext uri="{FF2B5EF4-FFF2-40B4-BE49-F238E27FC236}">
                <a16:creationId xmlns:a16="http://schemas.microsoft.com/office/drawing/2014/main" id="{2A84017F-E596-D8C3-252C-4CA371E4A230}"/>
              </a:ext>
            </a:extLst>
          </p:cNvPr>
          <p:cNvSpPr txBox="1"/>
          <p:nvPr/>
        </p:nvSpPr>
        <p:spPr>
          <a:xfrm>
            <a:off x="2364400" y="4833054"/>
            <a:ext cx="2420577" cy="184666"/>
          </a:xfrm>
          <a:prstGeom prst="rect">
            <a:avLst/>
          </a:prstGeom>
          <a:noFill/>
        </p:spPr>
        <p:txBody>
          <a:bodyPr wrap="square" lIns="0" tIns="0" rIns="0" bIns="0" rtlCol="0">
            <a:spAutoFit/>
          </a:bodyPr>
          <a:lstStyle/>
          <a:p>
            <a:pPr algn="ctr"/>
            <a:r>
              <a:rPr lang="en-GB" sz="1200" b="1" dirty="0">
                <a:latin typeface="Arial Narrow" panose="020B0606020202030204" pitchFamily="34" charset="0"/>
              </a:rPr>
              <a:t>Time from randomisation (months)</a:t>
            </a:r>
          </a:p>
        </p:txBody>
      </p:sp>
      <p:sp>
        <p:nvSpPr>
          <p:cNvPr id="16" name="Slide Number Placeholder 15">
            <a:extLst>
              <a:ext uri="{FF2B5EF4-FFF2-40B4-BE49-F238E27FC236}">
                <a16:creationId xmlns:a16="http://schemas.microsoft.com/office/drawing/2014/main" id="{D7E60451-DDB5-2345-B625-A8A1B03E521C}"/>
              </a:ext>
            </a:extLst>
          </p:cNvPr>
          <p:cNvSpPr>
            <a:spLocks noGrp="1"/>
          </p:cNvSpPr>
          <p:nvPr>
            <p:ph type="sldNum" sz="quarter" idx="4"/>
          </p:nvPr>
        </p:nvSpPr>
        <p:spPr/>
        <p:txBody>
          <a:bodyPr/>
          <a:lstStyle/>
          <a:p>
            <a:fld id="{FCE43C0F-8A7B-3A4B-9DB5-B3472E36E833}" type="slidenum">
              <a:rPr lang="en-GB" smtClean="0"/>
              <a:pPr/>
              <a:t>15</a:t>
            </a:fld>
            <a:endParaRPr lang="en-GB" dirty="0"/>
          </a:p>
        </p:txBody>
      </p:sp>
      <p:graphicFrame>
        <p:nvGraphicFramePr>
          <p:cNvPr id="173" name="Table 5">
            <a:extLst>
              <a:ext uri="{FF2B5EF4-FFF2-40B4-BE49-F238E27FC236}">
                <a16:creationId xmlns:a16="http://schemas.microsoft.com/office/drawing/2014/main" id="{782806AA-C861-074C-A616-7910B9527F09}"/>
              </a:ext>
            </a:extLst>
          </p:cNvPr>
          <p:cNvGraphicFramePr>
            <a:graphicFrameLocks noGrp="1"/>
          </p:cNvGraphicFramePr>
          <p:nvPr>
            <p:extLst>
              <p:ext uri="{D42A27DB-BD31-4B8C-83A1-F6EECF244321}">
                <p14:modId xmlns:p14="http://schemas.microsoft.com/office/powerpoint/2010/main" val="2595372111"/>
              </p:ext>
            </p:extLst>
          </p:nvPr>
        </p:nvGraphicFramePr>
        <p:xfrm>
          <a:off x="4001087" y="2802565"/>
          <a:ext cx="2288697" cy="960096"/>
        </p:xfrm>
        <a:graphic>
          <a:graphicData uri="http://schemas.openxmlformats.org/drawingml/2006/table">
            <a:tbl>
              <a:tblPr firstRow="1" bandRow="1">
                <a:tableStyleId>{5C22544A-7EE6-4342-B048-85BDC9FD1C3A}</a:tableStyleId>
              </a:tblPr>
              <a:tblGrid>
                <a:gridCol w="866293">
                  <a:extLst>
                    <a:ext uri="{9D8B030D-6E8A-4147-A177-3AD203B41FA5}">
                      <a16:colId xmlns:a16="http://schemas.microsoft.com/office/drawing/2014/main" val="567805135"/>
                    </a:ext>
                  </a:extLst>
                </a:gridCol>
                <a:gridCol w="711202">
                  <a:extLst>
                    <a:ext uri="{9D8B030D-6E8A-4147-A177-3AD203B41FA5}">
                      <a16:colId xmlns:a16="http://schemas.microsoft.com/office/drawing/2014/main" val="1587759811"/>
                    </a:ext>
                  </a:extLst>
                </a:gridCol>
                <a:gridCol w="711202">
                  <a:extLst>
                    <a:ext uri="{9D8B030D-6E8A-4147-A177-3AD203B41FA5}">
                      <a16:colId xmlns:a16="http://schemas.microsoft.com/office/drawing/2014/main" val="1552239478"/>
                    </a:ext>
                  </a:extLst>
                </a:gridCol>
              </a:tblGrid>
              <a:tr h="230770">
                <a:tc>
                  <a:txBody>
                    <a:bodyPr/>
                    <a:lstStyle/>
                    <a:p>
                      <a:pPr>
                        <a:lnSpc>
                          <a:spcPct val="80000"/>
                        </a:lnSpc>
                      </a:pPr>
                      <a:endParaRPr lang="en-GB" sz="900" spc="0" dirty="0">
                        <a:latin typeface="Arial" panose="020B0604020202020204" pitchFamily="34" charset="0"/>
                        <a:cs typeface="Arial" panose="020B0604020202020204" pitchFamily="34" charset="0"/>
                      </a:endParaRPr>
                    </a:p>
                  </a:txBody>
                  <a:tcPr marL="0" marR="0" marT="0" marB="0" anchor="ctr">
                    <a:noFill/>
                  </a:tcPr>
                </a:tc>
                <a:tc>
                  <a:txBody>
                    <a:bodyPr/>
                    <a:lstStyle/>
                    <a:p>
                      <a:pPr marL="0" marR="0" lvl="0" indent="0" algn="ctr" defTabSz="914400" rtl="0" eaLnBrk="1" fontAlgn="auto" latinLnBrk="0" hangingPunct="1">
                        <a:lnSpc>
                          <a:spcPct val="80000"/>
                        </a:lnSpc>
                        <a:spcBef>
                          <a:spcPts val="0"/>
                        </a:spcBef>
                        <a:spcAft>
                          <a:spcPts val="0"/>
                        </a:spcAft>
                        <a:buClr>
                          <a:srgbClr val="000000"/>
                        </a:buClr>
                        <a:buSzTx/>
                        <a:buFont typeface="Arial"/>
                        <a:buNone/>
                        <a:tabLst/>
                        <a:defRPr/>
                      </a:pPr>
                      <a:r>
                        <a:rPr lang="en-GB" sz="900" spc="0" dirty="0">
                          <a:latin typeface="Arial" panose="020B0604020202020204" pitchFamily="34" charset="0"/>
                          <a:cs typeface="Arial" panose="020B0604020202020204" pitchFamily="34" charset="0"/>
                        </a:rPr>
                        <a:t>Abiraterone </a:t>
                      </a:r>
                      <a:br>
                        <a:rPr lang="en-GB" sz="900" spc="0" dirty="0">
                          <a:latin typeface="Arial" panose="020B0604020202020204" pitchFamily="34" charset="0"/>
                          <a:cs typeface="Arial" panose="020B0604020202020204" pitchFamily="34" charset="0"/>
                        </a:rPr>
                      </a:br>
                      <a:r>
                        <a:rPr lang="en-GB" sz="900" spc="0" dirty="0">
                          <a:latin typeface="Arial" panose="020B0604020202020204" pitchFamily="34" charset="0"/>
                          <a:cs typeface="Arial" panose="020B0604020202020204" pitchFamily="34" charset="0"/>
                        </a:rPr>
                        <a:t>+ olaparib (n=47)</a:t>
                      </a:r>
                      <a:endParaRPr lang="en-GB" sz="900" spc="0" dirty="0">
                        <a:solidFill>
                          <a:schemeClr val="bg1"/>
                        </a:solidFill>
                        <a:latin typeface="Arial" panose="020B0604020202020204" pitchFamily="34" charset="0"/>
                        <a:cs typeface="Arial" panose="020B0604020202020204" pitchFamily="34" charset="0"/>
                      </a:endParaRPr>
                    </a:p>
                  </a:txBody>
                  <a:tcPr marL="0" marR="0" marT="48000" marB="48000" anchor="ctr">
                    <a:solidFill>
                      <a:schemeClr val="tx2"/>
                    </a:solidFill>
                  </a:tcPr>
                </a:tc>
                <a:tc>
                  <a:txBody>
                    <a:bodyPr/>
                    <a:lstStyle/>
                    <a:p>
                      <a:pPr marL="0" marR="0" lvl="0" indent="0" algn="ctr" defTabSz="914400" rtl="0" eaLnBrk="1" fontAlgn="auto" latinLnBrk="0" hangingPunct="1">
                        <a:lnSpc>
                          <a:spcPct val="80000"/>
                        </a:lnSpc>
                        <a:spcBef>
                          <a:spcPts val="0"/>
                        </a:spcBef>
                        <a:spcAft>
                          <a:spcPts val="0"/>
                        </a:spcAft>
                        <a:buClr>
                          <a:srgbClr val="000000"/>
                        </a:buClr>
                        <a:buSzTx/>
                        <a:buFont typeface="Arial"/>
                        <a:buNone/>
                        <a:tabLst/>
                        <a:defRPr/>
                      </a:pPr>
                      <a:r>
                        <a:rPr kumimoji="0" lang="en-GB" sz="900" u="none" strike="noStrike" kern="0" cap="none" spc="0" normalizeH="0" baseline="0" noProof="0" dirty="0">
                          <a:ln>
                            <a:noFill/>
                          </a:ln>
                          <a:effectLst/>
                          <a:uLnTx/>
                          <a:uFillTx/>
                          <a:latin typeface="Arial" panose="020B0604020202020204" pitchFamily="34" charset="0"/>
                          <a:cs typeface="Arial" panose="020B0604020202020204" pitchFamily="34" charset="0"/>
                          <a:sym typeface="Arial"/>
                        </a:rPr>
                        <a:t>Abiraterone </a:t>
                      </a:r>
                      <a:br>
                        <a:rPr kumimoji="0" lang="en-GB" sz="900" u="none" strike="noStrike" kern="0" cap="none" spc="0" normalizeH="0" baseline="0" noProof="0" dirty="0">
                          <a:ln>
                            <a:noFill/>
                          </a:ln>
                          <a:effectLst/>
                          <a:uLnTx/>
                          <a:uFillTx/>
                          <a:latin typeface="Arial" panose="020B0604020202020204" pitchFamily="34" charset="0"/>
                          <a:cs typeface="Arial" panose="020B0604020202020204" pitchFamily="34" charset="0"/>
                          <a:sym typeface="Arial"/>
                        </a:rPr>
                      </a:br>
                      <a:r>
                        <a:rPr kumimoji="0" lang="en-GB" sz="900" u="none" strike="noStrike" kern="0" cap="none" spc="0" normalizeH="0" baseline="0" noProof="0" dirty="0">
                          <a:ln>
                            <a:noFill/>
                          </a:ln>
                          <a:effectLst/>
                          <a:uLnTx/>
                          <a:uFillTx/>
                          <a:latin typeface="Arial" panose="020B0604020202020204" pitchFamily="34" charset="0"/>
                          <a:cs typeface="Arial" panose="020B0604020202020204" pitchFamily="34" charset="0"/>
                          <a:sym typeface="Arial"/>
                        </a:rPr>
                        <a:t>+ placebo (n=38)</a:t>
                      </a:r>
                      <a:endParaRPr kumimoji="0" lang="en-GB" sz="900" b="0"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sym typeface="Arial"/>
                      </a:endParaRPr>
                    </a:p>
                  </a:txBody>
                  <a:tcPr marL="0" marR="0" marT="48000" marB="48000" anchor="ctr"/>
                </a:tc>
                <a:extLst>
                  <a:ext uri="{0D108BD9-81ED-4DB2-BD59-A6C34878D82A}">
                    <a16:rowId xmlns:a16="http://schemas.microsoft.com/office/drawing/2014/main" val="159315112"/>
                  </a:ext>
                </a:extLst>
              </a:tr>
              <a:tr h="84542">
                <a:tc>
                  <a:txBody>
                    <a:bodyPr/>
                    <a:lstStyle/>
                    <a:p>
                      <a:pPr>
                        <a:lnSpc>
                          <a:spcPct val="80000"/>
                        </a:lnSpc>
                      </a:pPr>
                      <a:r>
                        <a:rPr lang="en-GB" sz="900" b="1" spc="0" dirty="0">
                          <a:latin typeface="Arial" panose="020B0604020202020204" pitchFamily="34" charset="0"/>
                          <a:cs typeface="Arial" panose="020B0604020202020204" pitchFamily="34" charset="0"/>
                        </a:rPr>
                        <a:t>Events, n (%)</a:t>
                      </a:r>
                    </a:p>
                  </a:txBody>
                  <a:tcPr marL="36000" marR="0" marT="24000" marB="24000" anchor="ctr"/>
                </a:tc>
                <a:tc>
                  <a:txBody>
                    <a:bodyPr/>
                    <a:lstStyle/>
                    <a:p>
                      <a:pPr algn="ctr">
                        <a:lnSpc>
                          <a:spcPct val="80000"/>
                        </a:lnSpc>
                      </a:pPr>
                      <a:r>
                        <a:rPr lang="en-GB" sz="900" spc="0" dirty="0">
                          <a:latin typeface="Arial" panose="020B0604020202020204" pitchFamily="34" charset="0"/>
                          <a:cs typeface="Arial" panose="020B0604020202020204" pitchFamily="34" charset="0"/>
                        </a:rPr>
                        <a:t>14 (29.8)</a:t>
                      </a:r>
                      <a:endParaRPr lang="en-GB" sz="900" b="1" spc="0" dirty="0">
                        <a:latin typeface="Arial" panose="020B0604020202020204" pitchFamily="34" charset="0"/>
                        <a:cs typeface="Arial" panose="020B0604020202020204" pitchFamily="34" charset="0"/>
                      </a:endParaRPr>
                    </a:p>
                  </a:txBody>
                  <a:tcPr marL="0" marR="0" marT="24000" marB="24000" anchor="ctr"/>
                </a:tc>
                <a:tc>
                  <a:txBody>
                    <a:bodyPr/>
                    <a:lstStyle/>
                    <a:p>
                      <a:pPr algn="ctr">
                        <a:lnSpc>
                          <a:spcPct val="80000"/>
                        </a:lnSpc>
                      </a:pPr>
                      <a:r>
                        <a:rPr lang="en-GB" sz="900" spc="0" dirty="0">
                          <a:latin typeface="Arial" panose="020B0604020202020204" pitchFamily="34" charset="0"/>
                          <a:cs typeface="Arial" panose="020B0604020202020204" pitchFamily="34" charset="0"/>
                        </a:rPr>
                        <a:t>28 (73.7)</a:t>
                      </a:r>
                      <a:endParaRPr lang="en-GB" sz="900" b="1" spc="0" dirty="0">
                        <a:latin typeface="Arial" panose="020B0604020202020204" pitchFamily="34" charset="0"/>
                        <a:cs typeface="Arial" panose="020B0604020202020204" pitchFamily="34" charset="0"/>
                      </a:endParaRPr>
                    </a:p>
                  </a:txBody>
                  <a:tcPr marL="0" marR="0" marT="24000" marB="24000" anchor="ctr"/>
                </a:tc>
                <a:extLst>
                  <a:ext uri="{0D108BD9-81ED-4DB2-BD59-A6C34878D82A}">
                    <a16:rowId xmlns:a16="http://schemas.microsoft.com/office/drawing/2014/main" val="4124857010"/>
                  </a:ext>
                </a:extLst>
              </a:tr>
              <a:tr h="123371">
                <a:tc>
                  <a:txBody>
                    <a:bodyPr/>
                    <a:lstStyle/>
                    <a:p>
                      <a:pPr>
                        <a:lnSpc>
                          <a:spcPct val="80000"/>
                        </a:lnSpc>
                      </a:pPr>
                      <a:r>
                        <a:rPr lang="en-GB" sz="900" b="1" spc="0" dirty="0">
                          <a:latin typeface="Arial" panose="020B0604020202020204" pitchFamily="34" charset="0"/>
                          <a:cs typeface="Arial" panose="020B0604020202020204" pitchFamily="34" charset="0"/>
                        </a:rPr>
                        <a:t>Median </a:t>
                      </a:r>
                      <a:r>
                        <a:rPr lang="en-GB" sz="900" b="1" spc="0" dirty="0" err="1">
                          <a:latin typeface="Arial" panose="020B0604020202020204" pitchFamily="34" charset="0"/>
                          <a:cs typeface="Arial" panose="020B0604020202020204" pitchFamily="34" charset="0"/>
                        </a:rPr>
                        <a:t>rPFS</a:t>
                      </a:r>
                      <a:r>
                        <a:rPr lang="en-GB" sz="900" b="1" spc="0" dirty="0">
                          <a:latin typeface="Arial" panose="020B0604020202020204" pitchFamily="34" charset="0"/>
                          <a:cs typeface="Arial" panose="020B0604020202020204" pitchFamily="34" charset="0"/>
                        </a:rPr>
                        <a:t> (months)</a:t>
                      </a:r>
                    </a:p>
                  </a:txBody>
                  <a:tcPr marL="36000" marR="0" marT="0" marB="0" anchor="ctr"/>
                </a:tc>
                <a:tc>
                  <a:txBody>
                    <a:bodyPr/>
                    <a:lstStyle/>
                    <a:p>
                      <a:pPr algn="ctr">
                        <a:lnSpc>
                          <a:spcPct val="80000"/>
                        </a:lnSpc>
                      </a:pPr>
                      <a:r>
                        <a:rPr lang="en-GB" sz="900" spc="0" dirty="0">
                          <a:latin typeface="Arial" panose="020B0604020202020204" pitchFamily="34" charset="0"/>
                          <a:cs typeface="Arial" panose="020B0604020202020204" pitchFamily="34" charset="0"/>
                        </a:rPr>
                        <a:t>NR</a:t>
                      </a:r>
                      <a:endParaRPr lang="en-GB" sz="900" b="1" spc="0" dirty="0">
                        <a:latin typeface="Arial" panose="020B0604020202020204" pitchFamily="34" charset="0"/>
                        <a:cs typeface="Arial" panose="020B0604020202020204" pitchFamily="34" charset="0"/>
                      </a:endParaRPr>
                    </a:p>
                  </a:txBody>
                  <a:tcPr marL="0" marR="0" marT="0" marB="0" anchor="ctr"/>
                </a:tc>
                <a:tc>
                  <a:txBody>
                    <a:bodyPr/>
                    <a:lstStyle/>
                    <a:p>
                      <a:pPr algn="ctr">
                        <a:lnSpc>
                          <a:spcPct val="80000"/>
                        </a:lnSpc>
                      </a:pPr>
                      <a:r>
                        <a:rPr lang="en-GB" sz="900" spc="0" dirty="0">
                          <a:latin typeface="Arial" panose="020B0604020202020204" pitchFamily="34" charset="0"/>
                          <a:cs typeface="Arial" panose="020B0604020202020204" pitchFamily="34" charset="0"/>
                        </a:rPr>
                        <a:t>8.4</a:t>
                      </a:r>
                      <a:endParaRPr lang="en-GB" sz="900" b="1" spc="0" dirty="0">
                        <a:latin typeface="Arial" panose="020B0604020202020204" pitchFamily="34" charset="0"/>
                        <a:cs typeface="Arial" panose="020B0604020202020204" pitchFamily="34" charset="0"/>
                      </a:endParaRPr>
                    </a:p>
                  </a:txBody>
                  <a:tcPr marL="0" marR="0" marT="0" marB="0" anchor="ctr"/>
                </a:tc>
                <a:extLst>
                  <a:ext uri="{0D108BD9-81ED-4DB2-BD59-A6C34878D82A}">
                    <a16:rowId xmlns:a16="http://schemas.microsoft.com/office/drawing/2014/main" val="2455519460"/>
                  </a:ext>
                </a:extLst>
              </a:tr>
              <a:tr h="84542">
                <a:tc>
                  <a:txBody>
                    <a:bodyPr/>
                    <a:lstStyle/>
                    <a:p>
                      <a:pPr>
                        <a:lnSpc>
                          <a:spcPct val="80000"/>
                        </a:lnSpc>
                      </a:pPr>
                      <a:r>
                        <a:rPr lang="en-GB" sz="900" b="1" spc="0" dirty="0">
                          <a:latin typeface="Arial" panose="020B0604020202020204" pitchFamily="34" charset="0"/>
                          <a:cs typeface="Arial" panose="020B0604020202020204" pitchFamily="34" charset="0"/>
                        </a:rPr>
                        <a:t>HR (95% CI)</a:t>
                      </a:r>
                    </a:p>
                  </a:txBody>
                  <a:tcPr marL="36000" marR="0" marT="24000" marB="24000" anchor="ctr"/>
                </a:tc>
                <a:tc gridSpan="2">
                  <a:txBody>
                    <a:bodyPr/>
                    <a:lstStyle/>
                    <a:p>
                      <a:pPr algn="ctr">
                        <a:lnSpc>
                          <a:spcPct val="80000"/>
                        </a:lnSpc>
                      </a:pPr>
                      <a:r>
                        <a:rPr lang="en-GB" sz="900" spc="0" dirty="0">
                          <a:latin typeface="Arial" panose="020B0604020202020204" pitchFamily="34" charset="0"/>
                          <a:cs typeface="Arial" panose="020B0604020202020204" pitchFamily="34" charset="0"/>
                        </a:rPr>
                        <a:t>0.23 (0.12-0.43)</a:t>
                      </a:r>
                      <a:endParaRPr lang="en-GB" sz="900" b="1" spc="0" dirty="0">
                        <a:latin typeface="Arial" panose="020B0604020202020204" pitchFamily="34" charset="0"/>
                        <a:cs typeface="Arial" panose="020B0604020202020204" pitchFamily="34" charset="0"/>
                      </a:endParaRPr>
                    </a:p>
                  </a:txBody>
                  <a:tcPr marL="0" marR="0" marT="24000" marB="24000" anchor="ctr"/>
                </a:tc>
                <a:tc hMerge="1">
                  <a:txBody>
                    <a:bodyPr/>
                    <a:lstStyle/>
                    <a:p>
                      <a:pPr algn="ctr"/>
                      <a:endParaRPr lang="en-GB" sz="800" dirty="0">
                        <a:latin typeface="Arial Narrow" panose="020B0606020202030204" pitchFamily="34" charset="0"/>
                      </a:endParaRPr>
                    </a:p>
                  </a:txBody>
                  <a:tcPr>
                    <a:lnR w="12700" cmpd="sng">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BE5D6"/>
                    </a:solidFill>
                  </a:tcPr>
                </a:tc>
                <a:extLst>
                  <a:ext uri="{0D108BD9-81ED-4DB2-BD59-A6C34878D82A}">
                    <a16:rowId xmlns:a16="http://schemas.microsoft.com/office/drawing/2014/main" val="570848091"/>
                  </a:ext>
                </a:extLst>
              </a:tr>
            </a:tbl>
          </a:graphicData>
        </a:graphic>
      </p:graphicFrame>
      <p:graphicFrame>
        <p:nvGraphicFramePr>
          <p:cNvPr id="174" name="Table 5">
            <a:extLst>
              <a:ext uri="{FF2B5EF4-FFF2-40B4-BE49-F238E27FC236}">
                <a16:creationId xmlns:a16="http://schemas.microsoft.com/office/drawing/2014/main" id="{A332276F-8A13-EB4F-8F1B-87FB8B570CC2}"/>
              </a:ext>
            </a:extLst>
          </p:cNvPr>
          <p:cNvGraphicFramePr>
            <a:graphicFrameLocks noGrp="1"/>
          </p:cNvGraphicFramePr>
          <p:nvPr>
            <p:extLst>
              <p:ext uri="{D42A27DB-BD31-4B8C-83A1-F6EECF244321}">
                <p14:modId xmlns:p14="http://schemas.microsoft.com/office/powerpoint/2010/main" val="1192388325"/>
              </p:ext>
            </p:extLst>
          </p:nvPr>
        </p:nvGraphicFramePr>
        <p:xfrm>
          <a:off x="7070914" y="3425096"/>
          <a:ext cx="2648403" cy="1098780"/>
        </p:xfrm>
        <a:graphic>
          <a:graphicData uri="http://schemas.openxmlformats.org/drawingml/2006/table">
            <a:tbl>
              <a:tblPr firstRow="1" bandRow="1">
                <a:tableStyleId>{5C22544A-7EE6-4342-B048-85BDC9FD1C3A}</a:tableStyleId>
              </a:tblPr>
              <a:tblGrid>
                <a:gridCol w="1002445">
                  <a:extLst>
                    <a:ext uri="{9D8B030D-6E8A-4147-A177-3AD203B41FA5}">
                      <a16:colId xmlns:a16="http://schemas.microsoft.com/office/drawing/2014/main" val="567805135"/>
                    </a:ext>
                  </a:extLst>
                </a:gridCol>
                <a:gridCol w="822979">
                  <a:extLst>
                    <a:ext uri="{9D8B030D-6E8A-4147-A177-3AD203B41FA5}">
                      <a16:colId xmlns:a16="http://schemas.microsoft.com/office/drawing/2014/main" val="1587759811"/>
                    </a:ext>
                  </a:extLst>
                </a:gridCol>
                <a:gridCol w="822979">
                  <a:extLst>
                    <a:ext uri="{9D8B030D-6E8A-4147-A177-3AD203B41FA5}">
                      <a16:colId xmlns:a16="http://schemas.microsoft.com/office/drawing/2014/main" val="1552239478"/>
                    </a:ext>
                  </a:extLst>
                </a:gridCol>
              </a:tblGrid>
              <a:tr h="230770">
                <a:tc>
                  <a:txBody>
                    <a:bodyPr/>
                    <a:lstStyle/>
                    <a:p>
                      <a:pPr>
                        <a:lnSpc>
                          <a:spcPct val="85000"/>
                        </a:lnSpc>
                      </a:pPr>
                      <a:endParaRPr lang="en-GB" sz="1000" spc="0" dirty="0">
                        <a:latin typeface="Arial" panose="020B0604020202020204" pitchFamily="34" charset="0"/>
                        <a:cs typeface="Arial" panose="020B0604020202020204" pitchFamily="34" charset="0"/>
                      </a:endParaRPr>
                    </a:p>
                  </a:txBody>
                  <a:tcPr marL="0" marR="0" marT="0" marB="0" anchor="ctr">
                    <a:noFill/>
                  </a:tcPr>
                </a:tc>
                <a:tc>
                  <a:txBody>
                    <a:bodyPr/>
                    <a:lstStyle/>
                    <a:p>
                      <a:pPr marL="0" marR="0" lvl="0" indent="0" algn="ctr" defTabSz="914400" rtl="0" eaLnBrk="1" fontAlgn="auto" latinLnBrk="0" hangingPunct="1">
                        <a:lnSpc>
                          <a:spcPct val="85000"/>
                        </a:lnSpc>
                        <a:spcBef>
                          <a:spcPts val="0"/>
                        </a:spcBef>
                        <a:spcAft>
                          <a:spcPts val="0"/>
                        </a:spcAft>
                        <a:buClr>
                          <a:srgbClr val="000000"/>
                        </a:buClr>
                        <a:buSzTx/>
                        <a:buFont typeface="Arial"/>
                        <a:buNone/>
                        <a:tabLst/>
                        <a:defRPr/>
                      </a:pPr>
                      <a:r>
                        <a:rPr lang="en-GB" sz="1000" spc="0" dirty="0">
                          <a:latin typeface="Arial" panose="020B0604020202020204" pitchFamily="34" charset="0"/>
                          <a:cs typeface="Arial" panose="020B0604020202020204" pitchFamily="34" charset="0"/>
                        </a:rPr>
                        <a:t>Abiraterone </a:t>
                      </a:r>
                      <a:br>
                        <a:rPr lang="en-GB" sz="1000" spc="0" dirty="0">
                          <a:latin typeface="Arial" panose="020B0604020202020204" pitchFamily="34" charset="0"/>
                          <a:cs typeface="Arial" panose="020B0604020202020204" pitchFamily="34" charset="0"/>
                        </a:rPr>
                      </a:br>
                      <a:r>
                        <a:rPr lang="en-GB" sz="1000" spc="0" dirty="0">
                          <a:latin typeface="Arial" panose="020B0604020202020204" pitchFamily="34" charset="0"/>
                          <a:cs typeface="Arial" panose="020B0604020202020204" pitchFamily="34" charset="0"/>
                        </a:rPr>
                        <a:t>+ olaparib (n=343)</a:t>
                      </a:r>
                      <a:endParaRPr lang="en-GB" sz="1000" spc="0" dirty="0">
                        <a:solidFill>
                          <a:schemeClr val="bg1"/>
                        </a:solidFill>
                        <a:latin typeface="Arial" panose="020B0604020202020204" pitchFamily="34" charset="0"/>
                        <a:cs typeface="Arial" panose="020B0604020202020204" pitchFamily="34" charset="0"/>
                      </a:endParaRPr>
                    </a:p>
                  </a:txBody>
                  <a:tcPr marL="0" marR="0" marT="48000" marB="48000" anchor="ctr">
                    <a:solidFill>
                      <a:schemeClr val="tx2"/>
                    </a:solidFill>
                  </a:tcPr>
                </a:tc>
                <a:tc>
                  <a:txBody>
                    <a:bodyPr/>
                    <a:lstStyle/>
                    <a:p>
                      <a:pPr marL="0" marR="0" lvl="0" indent="0" algn="ctr" defTabSz="914400" rtl="0" eaLnBrk="1" fontAlgn="auto" latinLnBrk="0" hangingPunct="1">
                        <a:lnSpc>
                          <a:spcPct val="85000"/>
                        </a:lnSpc>
                        <a:spcBef>
                          <a:spcPts val="0"/>
                        </a:spcBef>
                        <a:spcAft>
                          <a:spcPts val="0"/>
                        </a:spcAft>
                        <a:buClr>
                          <a:srgbClr val="000000"/>
                        </a:buClr>
                        <a:buSzTx/>
                        <a:buFont typeface="Arial"/>
                        <a:buNone/>
                        <a:tabLst/>
                        <a:defRPr/>
                      </a:pPr>
                      <a:r>
                        <a:rPr kumimoji="0" lang="en-GB" sz="1000" u="none" strike="noStrike" kern="0" cap="none" spc="0" normalizeH="0" baseline="0" noProof="0" dirty="0">
                          <a:ln>
                            <a:noFill/>
                          </a:ln>
                          <a:effectLst/>
                          <a:uLnTx/>
                          <a:uFillTx/>
                          <a:latin typeface="Arial" panose="020B0604020202020204" pitchFamily="34" charset="0"/>
                          <a:cs typeface="Arial" panose="020B0604020202020204" pitchFamily="34" charset="0"/>
                          <a:sym typeface="Arial"/>
                        </a:rPr>
                        <a:t>Abiraterone </a:t>
                      </a:r>
                      <a:br>
                        <a:rPr kumimoji="0" lang="en-GB" sz="1000" u="none" strike="noStrike" kern="0" cap="none" spc="0" normalizeH="0" baseline="0" noProof="0" dirty="0">
                          <a:ln>
                            <a:noFill/>
                          </a:ln>
                          <a:effectLst/>
                          <a:uLnTx/>
                          <a:uFillTx/>
                          <a:latin typeface="Arial" panose="020B0604020202020204" pitchFamily="34" charset="0"/>
                          <a:cs typeface="Arial" panose="020B0604020202020204" pitchFamily="34" charset="0"/>
                          <a:sym typeface="Arial"/>
                        </a:rPr>
                      </a:br>
                      <a:r>
                        <a:rPr kumimoji="0" lang="en-GB" sz="1000" u="none" strike="noStrike" kern="0" cap="none" spc="0" normalizeH="0" baseline="0" noProof="0" dirty="0">
                          <a:ln>
                            <a:noFill/>
                          </a:ln>
                          <a:effectLst/>
                          <a:uLnTx/>
                          <a:uFillTx/>
                          <a:latin typeface="Arial" panose="020B0604020202020204" pitchFamily="34" charset="0"/>
                          <a:cs typeface="Arial" panose="020B0604020202020204" pitchFamily="34" charset="0"/>
                          <a:sym typeface="Arial"/>
                        </a:rPr>
                        <a:t>+ placebo (n=350)</a:t>
                      </a:r>
                      <a:endParaRPr kumimoji="0" lang="en-GB" sz="1000" b="0"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sym typeface="Arial"/>
                      </a:endParaRPr>
                    </a:p>
                  </a:txBody>
                  <a:tcPr marL="0" marR="0" marT="48000" marB="48000" anchor="ctr"/>
                </a:tc>
                <a:extLst>
                  <a:ext uri="{0D108BD9-81ED-4DB2-BD59-A6C34878D82A}">
                    <a16:rowId xmlns:a16="http://schemas.microsoft.com/office/drawing/2014/main" val="159315112"/>
                  </a:ext>
                </a:extLst>
              </a:tr>
              <a:tr h="84542">
                <a:tc>
                  <a:txBody>
                    <a:bodyPr/>
                    <a:lstStyle/>
                    <a:p>
                      <a:pPr>
                        <a:lnSpc>
                          <a:spcPct val="85000"/>
                        </a:lnSpc>
                      </a:pPr>
                      <a:r>
                        <a:rPr lang="en-GB" sz="1000" b="1" spc="0" dirty="0">
                          <a:latin typeface="Arial" panose="020B0604020202020204" pitchFamily="34" charset="0"/>
                          <a:cs typeface="Arial" panose="020B0604020202020204" pitchFamily="34" charset="0"/>
                        </a:rPr>
                        <a:t>Events, n (%)</a:t>
                      </a:r>
                    </a:p>
                  </a:txBody>
                  <a:tcPr marL="36000" marR="0" marT="24000" marB="24000" anchor="ctr"/>
                </a:tc>
                <a:tc>
                  <a:txBody>
                    <a:bodyPr/>
                    <a:lstStyle/>
                    <a:p>
                      <a:pPr algn="ctr">
                        <a:lnSpc>
                          <a:spcPct val="85000"/>
                        </a:lnSpc>
                      </a:pPr>
                      <a:r>
                        <a:rPr lang="en-GB" sz="1000" spc="0" dirty="0">
                          <a:latin typeface="Arial" panose="020B0604020202020204" pitchFamily="34" charset="0"/>
                          <a:cs typeface="Arial" panose="020B0604020202020204" pitchFamily="34" charset="0"/>
                        </a:rPr>
                        <a:t>148 (43.1)</a:t>
                      </a:r>
                      <a:endParaRPr lang="en-GB" sz="1000" b="1" spc="0" dirty="0">
                        <a:latin typeface="Arial" panose="020B0604020202020204" pitchFamily="34" charset="0"/>
                        <a:cs typeface="Arial" panose="020B0604020202020204" pitchFamily="34" charset="0"/>
                      </a:endParaRPr>
                    </a:p>
                  </a:txBody>
                  <a:tcPr marL="0" marR="0" marT="24000" marB="24000" anchor="ctr"/>
                </a:tc>
                <a:tc>
                  <a:txBody>
                    <a:bodyPr/>
                    <a:lstStyle/>
                    <a:p>
                      <a:pPr algn="ctr">
                        <a:lnSpc>
                          <a:spcPct val="85000"/>
                        </a:lnSpc>
                      </a:pPr>
                      <a:r>
                        <a:rPr lang="en-GB" sz="1000" spc="0" dirty="0">
                          <a:latin typeface="Arial" panose="020B0604020202020204" pitchFamily="34" charset="0"/>
                          <a:cs typeface="Arial" panose="020B0604020202020204" pitchFamily="34" charset="0"/>
                        </a:rPr>
                        <a:t>194 (55.4)</a:t>
                      </a:r>
                      <a:endParaRPr lang="en-GB" sz="1000" b="1" spc="0" dirty="0">
                        <a:latin typeface="Arial" panose="020B0604020202020204" pitchFamily="34" charset="0"/>
                        <a:cs typeface="Arial" panose="020B0604020202020204" pitchFamily="34" charset="0"/>
                      </a:endParaRPr>
                    </a:p>
                  </a:txBody>
                  <a:tcPr marL="0" marR="0" marT="24000" marB="24000" anchor="ctr"/>
                </a:tc>
                <a:extLst>
                  <a:ext uri="{0D108BD9-81ED-4DB2-BD59-A6C34878D82A}">
                    <a16:rowId xmlns:a16="http://schemas.microsoft.com/office/drawing/2014/main" val="4124857010"/>
                  </a:ext>
                </a:extLst>
              </a:tr>
              <a:tr h="123371">
                <a:tc>
                  <a:txBody>
                    <a:bodyPr/>
                    <a:lstStyle/>
                    <a:p>
                      <a:pPr>
                        <a:lnSpc>
                          <a:spcPct val="85000"/>
                        </a:lnSpc>
                      </a:pPr>
                      <a:r>
                        <a:rPr lang="en-GB" sz="1000" b="1" spc="0" dirty="0">
                          <a:latin typeface="Arial" panose="020B0604020202020204" pitchFamily="34" charset="0"/>
                          <a:cs typeface="Arial" panose="020B0604020202020204" pitchFamily="34" charset="0"/>
                        </a:rPr>
                        <a:t>Median </a:t>
                      </a:r>
                      <a:r>
                        <a:rPr lang="en-GB" sz="1000" b="1" spc="0" dirty="0" err="1">
                          <a:latin typeface="Arial" panose="020B0604020202020204" pitchFamily="34" charset="0"/>
                          <a:cs typeface="Arial" panose="020B0604020202020204" pitchFamily="34" charset="0"/>
                        </a:rPr>
                        <a:t>rPFS</a:t>
                      </a:r>
                      <a:r>
                        <a:rPr lang="en-GB" sz="1000" b="1" spc="0" dirty="0">
                          <a:latin typeface="Arial" panose="020B0604020202020204" pitchFamily="34" charset="0"/>
                          <a:cs typeface="Arial" panose="020B0604020202020204" pitchFamily="34" charset="0"/>
                        </a:rPr>
                        <a:t> (months)</a:t>
                      </a:r>
                    </a:p>
                  </a:txBody>
                  <a:tcPr marL="36000" marR="0" marT="0" marB="0" anchor="ctr"/>
                </a:tc>
                <a:tc>
                  <a:txBody>
                    <a:bodyPr/>
                    <a:lstStyle/>
                    <a:p>
                      <a:pPr algn="ctr">
                        <a:lnSpc>
                          <a:spcPct val="85000"/>
                        </a:lnSpc>
                      </a:pPr>
                      <a:r>
                        <a:rPr lang="en-GB" sz="1000" spc="0" dirty="0">
                          <a:latin typeface="Arial" panose="020B0604020202020204" pitchFamily="34" charset="0"/>
                          <a:cs typeface="Arial" panose="020B0604020202020204" pitchFamily="34" charset="0"/>
                        </a:rPr>
                        <a:t>24.1</a:t>
                      </a:r>
                      <a:endParaRPr lang="en-GB" sz="1000" b="1" spc="0" dirty="0">
                        <a:latin typeface="Arial" panose="020B0604020202020204" pitchFamily="34" charset="0"/>
                        <a:cs typeface="Arial" panose="020B0604020202020204" pitchFamily="34" charset="0"/>
                      </a:endParaRPr>
                    </a:p>
                  </a:txBody>
                  <a:tcPr marL="0" marR="0" marT="0" marB="0" anchor="ctr"/>
                </a:tc>
                <a:tc>
                  <a:txBody>
                    <a:bodyPr/>
                    <a:lstStyle/>
                    <a:p>
                      <a:pPr algn="ctr">
                        <a:lnSpc>
                          <a:spcPct val="85000"/>
                        </a:lnSpc>
                      </a:pPr>
                      <a:r>
                        <a:rPr lang="en-GB" sz="1000" spc="0" dirty="0">
                          <a:latin typeface="Arial" panose="020B0604020202020204" pitchFamily="34" charset="0"/>
                          <a:cs typeface="Arial" panose="020B0604020202020204" pitchFamily="34" charset="0"/>
                        </a:rPr>
                        <a:t>19.0</a:t>
                      </a:r>
                      <a:endParaRPr lang="en-GB" sz="1000" b="1" spc="0" dirty="0">
                        <a:latin typeface="Arial" panose="020B0604020202020204" pitchFamily="34" charset="0"/>
                        <a:cs typeface="Arial" panose="020B0604020202020204" pitchFamily="34" charset="0"/>
                      </a:endParaRPr>
                    </a:p>
                  </a:txBody>
                  <a:tcPr marL="0" marR="0" marT="0" marB="0" anchor="ctr"/>
                </a:tc>
                <a:extLst>
                  <a:ext uri="{0D108BD9-81ED-4DB2-BD59-A6C34878D82A}">
                    <a16:rowId xmlns:a16="http://schemas.microsoft.com/office/drawing/2014/main" val="2455519460"/>
                  </a:ext>
                </a:extLst>
              </a:tr>
              <a:tr h="84542">
                <a:tc>
                  <a:txBody>
                    <a:bodyPr/>
                    <a:lstStyle/>
                    <a:p>
                      <a:pPr>
                        <a:lnSpc>
                          <a:spcPct val="85000"/>
                        </a:lnSpc>
                      </a:pPr>
                      <a:r>
                        <a:rPr lang="en-GB" sz="1000" b="1" spc="0" dirty="0">
                          <a:latin typeface="Arial" panose="020B0604020202020204" pitchFamily="34" charset="0"/>
                          <a:cs typeface="Arial" panose="020B0604020202020204" pitchFamily="34" charset="0"/>
                        </a:rPr>
                        <a:t>HR (95% CI)</a:t>
                      </a:r>
                    </a:p>
                  </a:txBody>
                  <a:tcPr marL="36000" marR="0" marT="24000" marB="24000" anchor="ctr"/>
                </a:tc>
                <a:tc gridSpan="2">
                  <a:txBody>
                    <a:bodyPr/>
                    <a:lstStyle/>
                    <a:p>
                      <a:pPr algn="ctr">
                        <a:lnSpc>
                          <a:spcPct val="85000"/>
                        </a:lnSpc>
                      </a:pPr>
                      <a:r>
                        <a:rPr lang="en-GB" sz="1000" spc="0" dirty="0">
                          <a:latin typeface="Arial" panose="020B0604020202020204" pitchFamily="34" charset="0"/>
                          <a:cs typeface="Arial" panose="020B0604020202020204" pitchFamily="34" charset="0"/>
                        </a:rPr>
                        <a:t>0.76 (0.61-0.94)</a:t>
                      </a:r>
                      <a:endParaRPr lang="en-GB" sz="1000" b="1" spc="0" dirty="0">
                        <a:latin typeface="Arial" panose="020B0604020202020204" pitchFamily="34" charset="0"/>
                        <a:cs typeface="Arial" panose="020B0604020202020204" pitchFamily="34" charset="0"/>
                      </a:endParaRPr>
                    </a:p>
                  </a:txBody>
                  <a:tcPr marL="0" marR="0" marT="24000" marB="24000" anchor="ctr"/>
                </a:tc>
                <a:tc hMerge="1">
                  <a:txBody>
                    <a:bodyPr/>
                    <a:lstStyle/>
                    <a:p>
                      <a:pPr algn="ctr"/>
                      <a:endParaRPr lang="en-GB" sz="800" dirty="0">
                        <a:latin typeface="Arial Narrow" panose="020B0606020202030204" pitchFamily="34" charset="0"/>
                      </a:endParaRPr>
                    </a:p>
                  </a:txBody>
                  <a:tcPr>
                    <a:lnR w="12700" cmpd="sng">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BE5D6"/>
                    </a:solidFill>
                  </a:tcPr>
                </a:tc>
                <a:extLst>
                  <a:ext uri="{0D108BD9-81ED-4DB2-BD59-A6C34878D82A}">
                    <a16:rowId xmlns:a16="http://schemas.microsoft.com/office/drawing/2014/main" val="570848091"/>
                  </a:ext>
                </a:extLst>
              </a:tr>
            </a:tbl>
          </a:graphicData>
        </a:graphic>
      </p:graphicFrame>
    </p:spTree>
    <p:extLst>
      <p:ext uri="{BB962C8B-B14F-4D97-AF65-F5344CB8AC3E}">
        <p14:creationId xmlns:p14="http://schemas.microsoft.com/office/powerpoint/2010/main" val="381506383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DB5432FB-3FC2-4292-AE80-628E188029CD}"/>
              </a:ext>
            </a:extLst>
          </p:cNvPr>
          <p:cNvSpPr>
            <a:spLocks noGrp="1"/>
          </p:cNvSpPr>
          <p:nvPr>
            <p:ph type="body" idx="1"/>
          </p:nvPr>
        </p:nvSpPr>
        <p:spPr>
          <a:xfrm>
            <a:off x="609600" y="910800"/>
            <a:ext cx="10972800" cy="702470"/>
          </a:xfrm>
        </p:spPr>
        <p:txBody>
          <a:bodyPr/>
          <a:lstStyle/>
          <a:p>
            <a:r>
              <a:rPr lang="en-GB" dirty="0">
                <a:solidFill>
                  <a:schemeClr val="accent1"/>
                </a:solidFill>
              </a:rPr>
              <a:t>An </a:t>
            </a:r>
            <a:r>
              <a:rPr lang="en-GB" cap="none" dirty="0">
                <a:solidFill>
                  <a:schemeClr val="accent1"/>
                </a:solidFill>
              </a:rPr>
              <a:t>r</a:t>
            </a:r>
            <a:r>
              <a:rPr lang="en-GB" dirty="0">
                <a:solidFill>
                  <a:schemeClr val="accent1"/>
                </a:solidFill>
              </a:rPr>
              <a:t>PFS benefit was observed across all patient subgroups, including patients with and without HRR</a:t>
            </a:r>
            <a:r>
              <a:rPr lang="en-GB" cap="none" dirty="0">
                <a:solidFill>
                  <a:schemeClr val="accent1"/>
                </a:solidFill>
              </a:rPr>
              <a:t>m</a:t>
            </a:r>
            <a:r>
              <a:rPr lang="en-GB" dirty="0">
                <a:solidFill>
                  <a:schemeClr val="accent1"/>
                </a:solidFill>
              </a:rPr>
              <a:t> (DCO1)</a:t>
            </a:r>
          </a:p>
        </p:txBody>
      </p:sp>
      <p:sp>
        <p:nvSpPr>
          <p:cNvPr id="3" name="Title 2">
            <a:extLst>
              <a:ext uri="{FF2B5EF4-FFF2-40B4-BE49-F238E27FC236}">
                <a16:creationId xmlns:a16="http://schemas.microsoft.com/office/drawing/2014/main" id="{A1740EC1-AC4E-412E-A29C-D859508D3C53}"/>
              </a:ext>
            </a:extLst>
          </p:cNvPr>
          <p:cNvSpPr>
            <a:spLocks noGrp="1"/>
          </p:cNvSpPr>
          <p:nvPr>
            <p:ph type="title"/>
          </p:nvPr>
        </p:nvSpPr>
        <p:spPr>
          <a:xfrm>
            <a:off x="619201" y="259200"/>
            <a:ext cx="10963199" cy="571359"/>
          </a:xfrm>
        </p:spPr>
        <p:txBody>
          <a:bodyPr/>
          <a:lstStyle/>
          <a:p>
            <a:r>
              <a:rPr lang="en-GB" dirty="0"/>
              <a:t>PRO</a:t>
            </a:r>
            <a:r>
              <a:rPr lang="en-GB" cap="none" dirty="0"/>
              <a:t>pel</a:t>
            </a:r>
            <a:r>
              <a:rPr lang="en-GB" dirty="0"/>
              <a:t>: subgroup analysis of </a:t>
            </a:r>
            <a:r>
              <a:rPr lang="en-GB" cap="none" dirty="0"/>
              <a:t>r</a:t>
            </a:r>
            <a:r>
              <a:rPr lang="en-GB" dirty="0"/>
              <a:t>PFS</a:t>
            </a:r>
          </a:p>
        </p:txBody>
      </p:sp>
      <p:sp>
        <p:nvSpPr>
          <p:cNvPr id="10" name="Content Placeholder 9">
            <a:extLst>
              <a:ext uri="{FF2B5EF4-FFF2-40B4-BE49-F238E27FC236}">
                <a16:creationId xmlns:a16="http://schemas.microsoft.com/office/drawing/2014/main" id="{1A23D092-E4AC-97CA-9247-6656D406B3D4}"/>
              </a:ext>
            </a:extLst>
          </p:cNvPr>
          <p:cNvSpPr>
            <a:spLocks noGrp="1"/>
          </p:cNvSpPr>
          <p:nvPr>
            <p:ph sz="quarter" idx="15"/>
          </p:nvPr>
        </p:nvSpPr>
        <p:spPr>
          <a:xfrm>
            <a:off x="620183" y="6454911"/>
            <a:ext cx="10929956" cy="365125"/>
          </a:xfrm>
        </p:spPr>
        <p:txBody>
          <a:bodyPr anchor="b" anchorCtr="0"/>
          <a:lstStyle/>
          <a:p>
            <a:pPr lvl="0">
              <a:lnSpc>
                <a:spcPct val="85000"/>
              </a:lnSpc>
            </a:pPr>
            <a:r>
              <a:rPr lang="en-GB" sz="900" baseline="30000" dirty="0">
                <a:solidFill>
                  <a:schemeClr val="tx2"/>
                </a:solidFill>
                <a:sym typeface="Arial"/>
              </a:rPr>
              <a:t>a</a:t>
            </a:r>
            <a:r>
              <a:rPr lang="en-GB" sz="900" dirty="0">
                <a:solidFill>
                  <a:schemeClr val="tx2"/>
                </a:solidFill>
                <a:sym typeface="Arial"/>
              </a:rPr>
              <a:t> The HRRm and BRCAm status of patients in PROpel was determined after randomisation and before primary analysis using aggregated results from tumour tissue and/or plasma ctDNA HRRm tests. Aggregate HRRm and </a:t>
            </a:r>
            <a:r>
              <a:rPr lang="en-GB" sz="900" i="1" dirty="0">
                <a:solidFill>
                  <a:schemeClr val="tx2"/>
                </a:solidFill>
                <a:sym typeface="Arial"/>
              </a:rPr>
              <a:t>BRCA</a:t>
            </a:r>
            <a:r>
              <a:rPr lang="en-GB" sz="900" dirty="0">
                <a:solidFill>
                  <a:schemeClr val="tx2"/>
                </a:solidFill>
                <a:sym typeface="Arial"/>
              </a:rPr>
              <a:t>m subgroup analyses are post-hoc exploratory analyses. Results shown are by investigator assessment</a:t>
            </a:r>
          </a:p>
          <a:p>
            <a:pPr lvl="0">
              <a:lnSpc>
                <a:spcPct val="85000"/>
              </a:lnSpc>
            </a:pPr>
            <a:r>
              <a:rPr lang="en-GB" sz="900" i="1" dirty="0">
                <a:solidFill>
                  <a:schemeClr val="tx2"/>
                </a:solidFill>
                <a:sym typeface="Arial"/>
              </a:rPr>
              <a:t>BRCA</a:t>
            </a:r>
            <a:r>
              <a:rPr lang="en-GB" sz="900" dirty="0">
                <a:solidFill>
                  <a:schemeClr val="tx2"/>
                </a:solidFill>
                <a:sym typeface="Arial"/>
              </a:rPr>
              <a:t>m, breast cancer gene mutation; CI, confidence interval; ctDNA, circulating tumour DNA; DCO1, first data cut-off; HR, hazard ratio; HRRm, homologous recombination repair mutation; mHSPC, metastatic hormone-sensitive prostate cancer; NR, not reached; rPFS, radiographic progression-free survival</a:t>
            </a:r>
          </a:p>
          <a:p>
            <a:pPr lvl="0">
              <a:lnSpc>
                <a:spcPct val="85000"/>
              </a:lnSpc>
            </a:pPr>
            <a:r>
              <a:rPr lang="en-GB" sz="900" dirty="0">
                <a:solidFill>
                  <a:schemeClr val="tx2"/>
                </a:solidFill>
              </a:rPr>
              <a:t>Saad F, et al. Ann Oncol. 2022;33 (suppl_7): S616-S652 (ESMO 2022 oral presentation); Clarke N, et al. NEJM Evidence 2022;1(9): </a:t>
            </a:r>
            <a:r>
              <a:rPr lang="en-GB" sz="900" dirty="0" err="1">
                <a:solidFill>
                  <a:schemeClr val="tx2"/>
                </a:solidFill>
              </a:rPr>
              <a:t>doi</a:t>
            </a:r>
            <a:r>
              <a:rPr lang="en-GB" sz="900" dirty="0">
                <a:solidFill>
                  <a:schemeClr val="tx2"/>
                </a:solidFill>
              </a:rPr>
              <a:t>: </a:t>
            </a:r>
            <a:r>
              <a:rPr lang="en-GB" sz="900" dirty="0">
                <a:solidFill>
                  <a:schemeClr val="tx2"/>
                </a:solidFill>
                <a:hlinkClick r:id="rId3" tooltip="DOI">
                  <a:extLst>
                    <a:ext uri="{A12FA001-AC4F-418D-AE19-62706E023703}">
                      <ahyp:hlinkClr xmlns:ahyp="http://schemas.microsoft.com/office/drawing/2018/hyperlinkcolor" val="tx"/>
                    </a:ext>
                  </a:extLst>
                </a:hlinkClick>
              </a:rPr>
              <a:t>https://doi.org/10.1056/EVIDoa2200043</a:t>
            </a:r>
            <a:endParaRPr lang="en-GB" sz="900" dirty="0">
              <a:solidFill>
                <a:schemeClr val="tx2"/>
              </a:solidFill>
              <a:sym typeface="Arial"/>
            </a:endParaRPr>
          </a:p>
        </p:txBody>
      </p:sp>
      <p:sp>
        <p:nvSpPr>
          <p:cNvPr id="75" name="TextBox 74">
            <a:extLst>
              <a:ext uri="{FF2B5EF4-FFF2-40B4-BE49-F238E27FC236}">
                <a16:creationId xmlns:a16="http://schemas.microsoft.com/office/drawing/2014/main" id="{558306A3-F195-683D-D9FD-6010A984DCA5}"/>
              </a:ext>
            </a:extLst>
          </p:cNvPr>
          <p:cNvSpPr txBox="1"/>
          <p:nvPr/>
        </p:nvSpPr>
        <p:spPr>
          <a:xfrm>
            <a:off x="11550139" y="5716715"/>
            <a:ext cx="261359" cy="164212"/>
          </a:xfrm>
          <a:prstGeom prst="rect">
            <a:avLst/>
          </a:prstGeom>
          <a:noFill/>
        </p:spPr>
        <p:txBody>
          <a:bodyPr wrap="square" lIns="0" tIns="0" rIns="0" bIns="0"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GB" sz="1067" b="0" i="0" u="none" strike="noStrike" kern="0" cap="none" spc="0" normalizeH="0" baseline="0" dirty="0">
                <a:ln>
                  <a:noFill/>
                </a:ln>
                <a:solidFill>
                  <a:srgbClr val="000000"/>
                </a:solidFill>
                <a:effectLst/>
                <a:uLnTx/>
                <a:uFillTx/>
                <a:latin typeface="Arial Narrow" panose="020B0606020202030204" pitchFamily="34" charset="0"/>
                <a:ea typeface="+mn-ea"/>
                <a:cs typeface="Arial"/>
                <a:sym typeface="Arial"/>
              </a:rPr>
              <a:t>10</a:t>
            </a:r>
          </a:p>
        </p:txBody>
      </p:sp>
      <p:sp>
        <p:nvSpPr>
          <p:cNvPr id="77" name="TextBox 76">
            <a:extLst>
              <a:ext uri="{FF2B5EF4-FFF2-40B4-BE49-F238E27FC236}">
                <a16:creationId xmlns:a16="http://schemas.microsoft.com/office/drawing/2014/main" id="{B086E7C0-AAD0-2C1B-CE7F-B69E61246891}"/>
              </a:ext>
            </a:extLst>
          </p:cNvPr>
          <p:cNvSpPr txBox="1"/>
          <p:nvPr/>
        </p:nvSpPr>
        <p:spPr>
          <a:xfrm>
            <a:off x="8414165" y="5716715"/>
            <a:ext cx="261359" cy="164212"/>
          </a:xfrm>
          <a:prstGeom prst="rect">
            <a:avLst/>
          </a:prstGeom>
          <a:noFill/>
        </p:spPr>
        <p:txBody>
          <a:bodyPr wrap="square" lIns="0" tIns="0" rIns="0" bIns="0"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GB" sz="1067" b="0" i="0" u="none" strike="noStrike" kern="0" cap="none" spc="0" normalizeH="0" baseline="0" dirty="0">
                <a:ln>
                  <a:noFill/>
                </a:ln>
                <a:solidFill>
                  <a:srgbClr val="000000"/>
                </a:solidFill>
                <a:effectLst/>
                <a:uLnTx/>
                <a:uFillTx/>
                <a:latin typeface="Arial Narrow" panose="020B0606020202030204" pitchFamily="34" charset="0"/>
                <a:ea typeface="+mn-ea"/>
                <a:cs typeface="Arial"/>
                <a:sym typeface="Arial"/>
              </a:rPr>
              <a:t>1</a:t>
            </a:r>
          </a:p>
        </p:txBody>
      </p:sp>
      <p:sp>
        <p:nvSpPr>
          <p:cNvPr id="79" name="TextBox 78">
            <a:extLst>
              <a:ext uri="{FF2B5EF4-FFF2-40B4-BE49-F238E27FC236}">
                <a16:creationId xmlns:a16="http://schemas.microsoft.com/office/drawing/2014/main" id="{C2F3E098-D83B-6758-8CDC-46CA45BB0527}"/>
              </a:ext>
            </a:extLst>
          </p:cNvPr>
          <p:cNvSpPr txBox="1"/>
          <p:nvPr/>
        </p:nvSpPr>
        <p:spPr>
          <a:xfrm>
            <a:off x="5283959" y="5716715"/>
            <a:ext cx="261359" cy="164212"/>
          </a:xfrm>
          <a:prstGeom prst="rect">
            <a:avLst/>
          </a:prstGeom>
          <a:noFill/>
        </p:spPr>
        <p:txBody>
          <a:bodyPr wrap="square" lIns="0" tIns="0" rIns="0" bIns="0"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GB" sz="1067" b="0" i="0" u="none" strike="noStrike" kern="0" cap="none" spc="0" normalizeH="0" baseline="0" dirty="0">
                <a:ln>
                  <a:noFill/>
                </a:ln>
                <a:solidFill>
                  <a:srgbClr val="000000"/>
                </a:solidFill>
                <a:effectLst/>
                <a:uLnTx/>
                <a:uFillTx/>
                <a:latin typeface="Arial Narrow" panose="020B0606020202030204" pitchFamily="34" charset="0"/>
                <a:ea typeface="+mn-ea"/>
                <a:cs typeface="Arial"/>
                <a:sym typeface="Arial"/>
              </a:rPr>
              <a:t>0.1</a:t>
            </a:r>
          </a:p>
        </p:txBody>
      </p:sp>
      <p:sp>
        <p:nvSpPr>
          <p:cNvPr id="93" name="TextBox 92">
            <a:extLst>
              <a:ext uri="{FF2B5EF4-FFF2-40B4-BE49-F238E27FC236}">
                <a16:creationId xmlns:a16="http://schemas.microsoft.com/office/drawing/2014/main" id="{0D787840-0E4B-FB46-C9D9-B09C8081F7B5}"/>
              </a:ext>
            </a:extLst>
          </p:cNvPr>
          <p:cNvSpPr txBox="1"/>
          <p:nvPr/>
        </p:nvSpPr>
        <p:spPr>
          <a:xfrm>
            <a:off x="5438305" y="5789796"/>
            <a:ext cx="2869721" cy="164212"/>
          </a:xfrm>
          <a:prstGeom prst="rect">
            <a:avLst/>
          </a:prstGeom>
          <a:noFill/>
        </p:spPr>
        <p:txBody>
          <a:bodyPr wrap="square" lIns="0" tIns="0" rIns="0" bIns="0" rtlCol="0">
            <a:spAutoFit/>
          </a:bodyPr>
          <a:lstStyle/>
          <a:p>
            <a:pPr marL="0" marR="0" lvl="0" indent="0" algn="r" defTabSz="1219170" rtl="0" eaLnBrk="1" fontAlgn="auto" latinLnBrk="0" hangingPunct="1">
              <a:lnSpc>
                <a:spcPct val="100000"/>
              </a:lnSpc>
              <a:spcBef>
                <a:spcPts val="0"/>
              </a:spcBef>
              <a:spcAft>
                <a:spcPts val="0"/>
              </a:spcAft>
              <a:buClr>
                <a:srgbClr val="000000"/>
              </a:buClr>
              <a:buSzTx/>
              <a:buFontTx/>
              <a:buNone/>
              <a:tabLst/>
              <a:defRPr/>
            </a:pPr>
            <a:r>
              <a:rPr kumimoji="0" lang="en-GB" sz="1067" b="1" i="0" u="none" strike="noStrike" kern="0" cap="none" spc="0" normalizeH="0" baseline="0" dirty="0">
                <a:ln>
                  <a:noFill/>
                </a:ln>
                <a:solidFill>
                  <a:srgbClr val="5D8298"/>
                </a:solidFill>
                <a:effectLst/>
                <a:uLnTx/>
                <a:uFillTx/>
                <a:latin typeface="Arial" panose="020B0604020202020204" pitchFamily="34" charset="0"/>
                <a:ea typeface="+mn-ea"/>
                <a:cs typeface="Arial" panose="020B0604020202020204" pitchFamily="34" charset="0"/>
                <a:sym typeface="Arial"/>
              </a:rPr>
              <a:t>Abiraterone + olaparib better</a:t>
            </a:r>
          </a:p>
        </p:txBody>
      </p:sp>
      <p:sp>
        <p:nvSpPr>
          <p:cNvPr id="94" name="TextBox 93">
            <a:extLst>
              <a:ext uri="{FF2B5EF4-FFF2-40B4-BE49-F238E27FC236}">
                <a16:creationId xmlns:a16="http://schemas.microsoft.com/office/drawing/2014/main" id="{E8404313-6C62-CEDF-57E7-2F142B04BEB4}"/>
              </a:ext>
            </a:extLst>
          </p:cNvPr>
          <p:cNvSpPr txBox="1"/>
          <p:nvPr/>
        </p:nvSpPr>
        <p:spPr>
          <a:xfrm>
            <a:off x="8846223" y="5789796"/>
            <a:ext cx="2869721" cy="164212"/>
          </a:xfrm>
          <a:prstGeom prst="rect">
            <a:avLst/>
          </a:prstGeom>
          <a:noFill/>
        </p:spPr>
        <p:txBody>
          <a:bodyPr wrap="square" lIns="0" tIns="0" rIns="0" bIns="0"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GB" sz="1067" b="1" i="0" u="none" strike="noStrike" kern="0" cap="none" spc="0" normalizeH="0" baseline="0" dirty="0">
                <a:ln>
                  <a:noFill/>
                </a:ln>
                <a:solidFill>
                  <a:schemeClr val="accent1"/>
                </a:solidFill>
                <a:effectLst/>
                <a:uLnTx/>
                <a:uFillTx/>
                <a:latin typeface="Arial" panose="020B0604020202020204" pitchFamily="34" charset="0"/>
                <a:ea typeface="+mn-ea"/>
                <a:cs typeface="Arial" panose="020B0604020202020204" pitchFamily="34" charset="0"/>
                <a:sym typeface="Arial"/>
              </a:rPr>
              <a:t>Abiraterone + placebo better</a:t>
            </a:r>
          </a:p>
        </p:txBody>
      </p:sp>
      <p:sp>
        <p:nvSpPr>
          <p:cNvPr id="95" name="Arrow: Right 94">
            <a:extLst>
              <a:ext uri="{FF2B5EF4-FFF2-40B4-BE49-F238E27FC236}">
                <a16:creationId xmlns:a16="http://schemas.microsoft.com/office/drawing/2014/main" id="{B7875E68-650A-E259-45A3-0A5AB741CE54}"/>
              </a:ext>
            </a:extLst>
          </p:cNvPr>
          <p:cNvSpPr/>
          <p:nvPr/>
        </p:nvSpPr>
        <p:spPr>
          <a:xfrm>
            <a:off x="8805017" y="5672897"/>
            <a:ext cx="2174612" cy="123697"/>
          </a:xfrm>
          <a:prstGeom prst="rightArrow">
            <a:avLst>
              <a:gd name="adj1" fmla="val 50000"/>
              <a:gd name="adj2" fmla="val 83987"/>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dirty="0">
              <a:ln>
                <a:noFill/>
              </a:ln>
              <a:solidFill>
                <a:srgbClr val="FFFFFF"/>
              </a:solidFill>
              <a:effectLst/>
              <a:uLnTx/>
              <a:uFillTx/>
              <a:latin typeface="Arial"/>
              <a:ea typeface="+mn-ea"/>
              <a:cs typeface="+mn-cs"/>
              <a:sym typeface="Arial"/>
            </a:endParaRPr>
          </a:p>
        </p:txBody>
      </p:sp>
      <p:sp>
        <p:nvSpPr>
          <p:cNvPr id="96" name="Arrow: Right 95">
            <a:extLst>
              <a:ext uri="{FF2B5EF4-FFF2-40B4-BE49-F238E27FC236}">
                <a16:creationId xmlns:a16="http://schemas.microsoft.com/office/drawing/2014/main" id="{0C22CE09-8143-6743-FA79-C4BDDE37B438}"/>
              </a:ext>
            </a:extLst>
          </p:cNvPr>
          <p:cNvSpPr/>
          <p:nvPr/>
        </p:nvSpPr>
        <p:spPr>
          <a:xfrm flipH="1">
            <a:off x="6133414" y="5668424"/>
            <a:ext cx="2174612" cy="123697"/>
          </a:xfrm>
          <a:prstGeom prst="rightArrow">
            <a:avLst>
              <a:gd name="adj1" fmla="val 50000"/>
              <a:gd name="adj2" fmla="val 89651"/>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dirty="0">
              <a:ln>
                <a:noFill/>
              </a:ln>
              <a:solidFill>
                <a:srgbClr val="5D8298"/>
              </a:solidFill>
              <a:effectLst/>
              <a:uLnTx/>
              <a:uFillTx/>
              <a:latin typeface="Arial"/>
              <a:ea typeface="+mn-ea"/>
              <a:cs typeface="+mn-cs"/>
              <a:sym typeface="Arial"/>
            </a:endParaRPr>
          </a:p>
        </p:txBody>
      </p:sp>
      <p:graphicFrame>
        <p:nvGraphicFramePr>
          <p:cNvPr id="14" name="Table 8">
            <a:extLst>
              <a:ext uri="{FF2B5EF4-FFF2-40B4-BE49-F238E27FC236}">
                <a16:creationId xmlns:a16="http://schemas.microsoft.com/office/drawing/2014/main" id="{82115A9B-BE82-948B-E042-D93B7BB1A67C}"/>
              </a:ext>
            </a:extLst>
          </p:cNvPr>
          <p:cNvGraphicFramePr>
            <a:graphicFrameLocks noGrp="1"/>
          </p:cNvGraphicFramePr>
          <p:nvPr/>
        </p:nvGraphicFramePr>
        <p:xfrm>
          <a:off x="613923" y="1700808"/>
          <a:ext cx="11118716" cy="3917520"/>
        </p:xfrm>
        <a:graphic>
          <a:graphicData uri="http://schemas.openxmlformats.org/drawingml/2006/table">
            <a:tbl>
              <a:tblPr bandRow="1">
                <a:tableStyleId>{5C22544A-7EE6-4342-B048-85BDC9FD1C3A}</a:tableStyleId>
              </a:tblPr>
              <a:tblGrid>
                <a:gridCol w="2224019">
                  <a:extLst>
                    <a:ext uri="{9D8B030D-6E8A-4147-A177-3AD203B41FA5}">
                      <a16:colId xmlns:a16="http://schemas.microsoft.com/office/drawing/2014/main" val="3936048410"/>
                    </a:ext>
                  </a:extLst>
                </a:gridCol>
                <a:gridCol w="1407641">
                  <a:extLst>
                    <a:ext uri="{9D8B030D-6E8A-4147-A177-3AD203B41FA5}">
                      <a16:colId xmlns:a16="http://schemas.microsoft.com/office/drawing/2014/main" val="382767980"/>
                    </a:ext>
                  </a:extLst>
                </a:gridCol>
                <a:gridCol w="969956">
                  <a:extLst>
                    <a:ext uri="{9D8B030D-6E8A-4147-A177-3AD203B41FA5}">
                      <a16:colId xmlns:a16="http://schemas.microsoft.com/office/drawing/2014/main" val="3317399365"/>
                    </a:ext>
                  </a:extLst>
                </a:gridCol>
                <a:gridCol w="798956">
                  <a:extLst>
                    <a:ext uri="{9D8B030D-6E8A-4147-A177-3AD203B41FA5}">
                      <a16:colId xmlns:a16="http://schemas.microsoft.com/office/drawing/2014/main" val="2184124973"/>
                    </a:ext>
                  </a:extLst>
                </a:gridCol>
                <a:gridCol w="2533532">
                  <a:extLst>
                    <a:ext uri="{9D8B030D-6E8A-4147-A177-3AD203B41FA5}">
                      <a16:colId xmlns:a16="http://schemas.microsoft.com/office/drawing/2014/main" val="3792751243"/>
                    </a:ext>
                  </a:extLst>
                </a:gridCol>
                <a:gridCol w="988179">
                  <a:extLst>
                    <a:ext uri="{9D8B030D-6E8A-4147-A177-3AD203B41FA5}">
                      <a16:colId xmlns:a16="http://schemas.microsoft.com/office/drawing/2014/main" val="3558859632"/>
                    </a:ext>
                  </a:extLst>
                </a:gridCol>
                <a:gridCol w="2196433">
                  <a:extLst>
                    <a:ext uri="{9D8B030D-6E8A-4147-A177-3AD203B41FA5}">
                      <a16:colId xmlns:a16="http://schemas.microsoft.com/office/drawing/2014/main" val="1628181606"/>
                    </a:ext>
                  </a:extLst>
                </a:gridCol>
              </a:tblGrid>
              <a:tr h="260975">
                <a:tc>
                  <a:txBody>
                    <a:bodyPr/>
                    <a:lstStyle/>
                    <a:p>
                      <a:pPr>
                        <a:lnSpc>
                          <a:spcPts val="800"/>
                        </a:lnSpc>
                      </a:pPr>
                      <a:endParaRPr lang="en-GB" sz="1200" b="1" dirty="0">
                        <a:latin typeface="Arial Narrow" panose="020B0606020202030204" pitchFamily="34" charset="0"/>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lnSpc>
                          <a:spcPts val="800"/>
                        </a:lnSpc>
                      </a:pPr>
                      <a:r>
                        <a:rPr lang="en-GB" sz="1200" b="1" dirty="0">
                          <a:solidFill>
                            <a:schemeClr val="tx1"/>
                          </a:solidFill>
                          <a:latin typeface="Arial Narrow" panose="020B0606020202030204" pitchFamily="34" charset="0"/>
                        </a:rPr>
                        <a:t>Number of patients, n</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gridSpan="2">
                  <a:txBody>
                    <a:bodyPr/>
                    <a:lstStyle/>
                    <a:p>
                      <a:pPr algn="ctr">
                        <a:lnSpc>
                          <a:spcPts val="800"/>
                        </a:lnSpc>
                      </a:pPr>
                      <a:r>
                        <a:rPr lang="en-GB" sz="1200" b="1" dirty="0">
                          <a:solidFill>
                            <a:schemeClr val="tx1"/>
                          </a:solidFill>
                          <a:latin typeface="Arial Narrow" panose="020B0606020202030204" pitchFamily="34" charset="0"/>
                        </a:rPr>
                        <a:t>Median rPFS, months</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hMerge="1">
                  <a:txBody>
                    <a:bodyPr/>
                    <a:lstStyle/>
                    <a:p>
                      <a:pPr marL="0" marR="0" lvl="0" indent="0" algn="ctr" defTabSz="914400" rtl="0" eaLnBrk="1" fontAlgn="auto" latinLnBrk="0" hangingPunct="1">
                        <a:lnSpc>
                          <a:spcPts val="800"/>
                        </a:lnSpc>
                        <a:spcBef>
                          <a:spcPts val="0"/>
                        </a:spcBef>
                        <a:spcAft>
                          <a:spcPts val="0"/>
                        </a:spcAft>
                        <a:buClr>
                          <a:srgbClr val="000000"/>
                        </a:buClr>
                        <a:buSzTx/>
                        <a:buFont typeface="Arial"/>
                        <a:buNone/>
                        <a:tabLst/>
                        <a:defRPr/>
                      </a:pPr>
                      <a:endParaRPr lang="en-GB" sz="800" b="1" dirty="0">
                        <a:solidFill>
                          <a:srgbClr val="4472C4"/>
                        </a:solidFill>
                        <a:latin typeface="Arial Narrow" panose="020B0606020202030204" pitchFamily="34" charset="0"/>
                      </a:endParaRPr>
                    </a:p>
                  </a:txBody>
                  <a:tcPr marL="0" marR="0" marT="0"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lnSpc>
                          <a:spcPts val="800"/>
                        </a:lnSpc>
                      </a:pPr>
                      <a:endParaRPr lang="en-GB" sz="1200" b="1" dirty="0">
                        <a:latin typeface="Arial Narrow" panose="020B0606020202030204" pitchFamily="34" charset="0"/>
                      </a:endParaRPr>
                    </a:p>
                  </a:txBody>
                  <a:tcPr marL="0" marR="0" marT="0" marB="0" anchor="ctr">
                    <a:lnL w="12700" cmpd="sng">
                      <a:noFill/>
                    </a:lnL>
                    <a:lnR w="6350" cap="flat" cmpd="sng" algn="ctr">
                      <a:solidFill>
                        <a:schemeClr val="tx1"/>
                      </a:solidFill>
                      <a:prstDash val="dash"/>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lnSpc>
                          <a:spcPts val="800"/>
                        </a:lnSpc>
                      </a:pPr>
                      <a:endParaRPr lang="en-GB" sz="1200" b="1" dirty="0">
                        <a:latin typeface="Arial Narrow" panose="020B0606020202030204" pitchFamily="34" charset="0"/>
                      </a:endParaRPr>
                    </a:p>
                  </a:txBody>
                  <a:tcPr marL="0" marR="0" marT="0" marB="0" anchor="ctr">
                    <a:lnL w="6350" cap="flat" cmpd="sng" algn="ctr">
                      <a:solidFill>
                        <a:schemeClr val="tx1"/>
                      </a:solidFill>
                      <a:prstDash val="dash"/>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lnSpc>
                          <a:spcPts val="800"/>
                        </a:lnSpc>
                      </a:pPr>
                      <a:r>
                        <a:rPr lang="en-GB" sz="1200" b="1" dirty="0">
                          <a:latin typeface="Arial Narrow" panose="020B0606020202030204" pitchFamily="34" charset="0"/>
                        </a:rPr>
                        <a:t>HR (95% CI)</a:t>
                      </a:r>
                    </a:p>
                  </a:txBody>
                  <a:tcPr marL="0" marR="48000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687620782"/>
                  </a:ext>
                </a:extLst>
              </a:tr>
              <a:tr h="208200">
                <a:tc>
                  <a:txBody>
                    <a:bodyPr/>
                    <a:lstStyle/>
                    <a:p>
                      <a:r>
                        <a:rPr lang="en-GB" sz="1200" b="1" dirty="0">
                          <a:latin typeface="Arial Narrow" panose="020B0606020202030204" pitchFamily="34" charset="0"/>
                        </a:rPr>
                        <a:t>All patients</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GB" sz="1200" dirty="0">
                          <a:solidFill>
                            <a:schemeClr val="tx1"/>
                          </a:solidFill>
                          <a:latin typeface="Arial Narrow" panose="020B0606020202030204" pitchFamily="34" charset="0"/>
                        </a:rPr>
                        <a:t>796</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GB" sz="1200" b="1" dirty="0">
                          <a:solidFill>
                            <a:schemeClr val="tx2"/>
                          </a:solidFill>
                          <a:latin typeface="Arial Narrow" panose="020B0606020202030204" pitchFamily="34" charset="0"/>
                        </a:rPr>
                        <a:t>24.8</a:t>
                      </a:r>
                    </a:p>
                  </a:txBody>
                  <a:tcPr marL="14400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GB" sz="1200" b="1" dirty="0">
                          <a:solidFill>
                            <a:schemeClr val="accent1"/>
                          </a:solidFill>
                          <a:latin typeface="Arial Narrow" panose="020B0606020202030204" pitchFamily="34" charset="0"/>
                        </a:rPr>
                        <a:t>16.6</a:t>
                      </a:r>
                    </a:p>
                  </a:txBody>
                  <a:tcPr marL="0" marR="33600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endParaRPr lang="en-GB" sz="1200" dirty="0">
                        <a:latin typeface="Arial Narrow" panose="020B0606020202030204" pitchFamily="34" charset="0"/>
                      </a:endParaRPr>
                    </a:p>
                  </a:txBody>
                  <a:tcPr marL="0" marR="0" marT="0" marB="0" anchor="ctr">
                    <a:lnL w="12700" cmpd="sng">
                      <a:noFill/>
                    </a:lnL>
                    <a:lnR w="6350" cap="flat" cmpd="sng" algn="ctr">
                      <a:solidFill>
                        <a:schemeClr val="tx1"/>
                      </a:solidFill>
                      <a:prstDash val="dash"/>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1200" dirty="0">
                        <a:latin typeface="Arial Narrow" panose="020B0606020202030204" pitchFamily="34" charset="0"/>
                      </a:endParaRPr>
                    </a:p>
                  </a:txBody>
                  <a:tcPr marL="0" marR="0" marT="0" marB="0" anchor="ctr">
                    <a:lnL w="6350" cap="flat" cmpd="sng" algn="ctr">
                      <a:solidFill>
                        <a:schemeClr val="tx1"/>
                      </a:solidFill>
                      <a:prstDash val="dash"/>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GB" sz="1200" dirty="0">
                          <a:latin typeface="Arial Narrow" panose="020B0606020202030204" pitchFamily="34" charset="0"/>
                        </a:rPr>
                        <a:t>0.66 (0.54-0.81)</a:t>
                      </a:r>
                    </a:p>
                  </a:txBody>
                  <a:tcPr marL="0" marR="48000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349029361"/>
                  </a:ext>
                </a:extLst>
              </a:tr>
              <a:tr h="208200">
                <a:tc>
                  <a:txBody>
                    <a:bodyPr/>
                    <a:lstStyle/>
                    <a:p>
                      <a:r>
                        <a:rPr lang="en-GB" sz="1200" b="1" dirty="0">
                          <a:latin typeface="Arial Narrow" panose="020B0606020202030204" pitchFamily="34" charset="0"/>
                        </a:rPr>
                        <a:t>Age at randomisation, years</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endParaRPr lang="en-GB" sz="1200" dirty="0">
                        <a:solidFill>
                          <a:schemeClr val="tx1"/>
                        </a:solidFill>
                        <a:latin typeface="Arial Narrow" panose="020B0606020202030204" pitchFamily="34" charset="0"/>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endParaRPr lang="en-GB" sz="1200" b="1" dirty="0">
                        <a:solidFill>
                          <a:schemeClr val="tx2"/>
                        </a:solidFill>
                        <a:latin typeface="Arial Narrow" panose="020B0606020202030204" pitchFamily="34" charset="0"/>
                      </a:endParaRPr>
                    </a:p>
                  </a:txBody>
                  <a:tcPr marL="14400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endParaRPr lang="en-GB" sz="1200" b="1" dirty="0">
                        <a:solidFill>
                          <a:schemeClr val="accent1"/>
                        </a:solidFill>
                        <a:latin typeface="Arial Narrow" panose="020B0606020202030204" pitchFamily="34" charset="0"/>
                      </a:endParaRPr>
                    </a:p>
                  </a:txBody>
                  <a:tcPr marL="0" marR="33600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endParaRPr lang="en-GB" sz="1200" dirty="0">
                        <a:latin typeface="Arial Narrow" panose="020B0606020202030204" pitchFamily="34" charset="0"/>
                      </a:endParaRPr>
                    </a:p>
                  </a:txBody>
                  <a:tcPr marL="0" marR="0" marT="0" marB="0" anchor="ctr">
                    <a:lnL w="12700" cmpd="sng">
                      <a:noFill/>
                    </a:lnL>
                    <a:lnR w="6350" cap="flat" cmpd="sng" algn="ctr">
                      <a:solidFill>
                        <a:schemeClr val="tx1"/>
                      </a:solidFill>
                      <a:prstDash val="dash"/>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1200" dirty="0">
                        <a:latin typeface="Arial Narrow" panose="020B0606020202030204" pitchFamily="34" charset="0"/>
                      </a:endParaRPr>
                    </a:p>
                  </a:txBody>
                  <a:tcPr marL="0" marR="0" marT="0" marB="0" anchor="ctr">
                    <a:lnL w="6350" cap="flat" cmpd="sng" algn="ctr">
                      <a:solidFill>
                        <a:schemeClr val="tx1"/>
                      </a:solidFill>
                      <a:prstDash val="dash"/>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endParaRPr lang="en-GB" sz="1200" dirty="0">
                        <a:latin typeface="Arial Narrow" panose="020B0606020202030204" pitchFamily="34" charset="0"/>
                      </a:endParaRPr>
                    </a:p>
                  </a:txBody>
                  <a:tcPr marL="0" marR="48000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669905194"/>
                  </a:ext>
                </a:extLst>
              </a:tr>
              <a:tr h="208200">
                <a:tc>
                  <a:txBody>
                    <a:bodyPr/>
                    <a:lstStyle/>
                    <a:p>
                      <a:r>
                        <a:rPr lang="en-GB" sz="1200" dirty="0">
                          <a:latin typeface="Arial Narrow" panose="020B0606020202030204" pitchFamily="34" charset="0"/>
                        </a:rPr>
                        <a:t>&lt;65</a:t>
                      </a:r>
                    </a:p>
                  </a:txBody>
                  <a:tcPr marL="24000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GB" sz="1200" dirty="0">
                          <a:solidFill>
                            <a:schemeClr val="tx1"/>
                          </a:solidFill>
                          <a:latin typeface="Arial Narrow" panose="020B0606020202030204" pitchFamily="34" charset="0"/>
                        </a:rPr>
                        <a:t>227</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GB" sz="1200" b="1" dirty="0">
                          <a:solidFill>
                            <a:schemeClr val="tx2"/>
                          </a:solidFill>
                          <a:latin typeface="Arial Narrow" panose="020B0606020202030204" pitchFamily="34" charset="0"/>
                        </a:rPr>
                        <a:t>NR</a:t>
                      </a:r>
                    </a:p>
                  </a:txBody>
                  <a:tcPr marL="14400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GB" sz="1200" b="1" dirty="0">
                          <a:solidFill>
                            <a:schemeClr val="accent1"/>
                          </a:solidFill>
                          <a:latin typeface="Arial Narrow" panose="020B0606020202030204" pitchFamily="34" charset="0"/>
                        </a:rPr>
                        <a:t>16.4</a:t>
                      </a:r>
                    </a:p>
                  </a:txBody>
                  <a:tcPr marL="0" marR="33600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endParaRPr lang="en-GB" sz="1200" dirty="0">
                        <a:latin typeface="Arial Narrow" panose="020B0606020202030204" pitchFamily="34" charset="0"/>
                      </a:endParaRPr>
                    </a:p>
                  </a:txBody>
                  <a:tcPr marL="0" marR="0" marT="0" marB="0" anchor="ctr">
                    <a:lnL w="12700" cmpd="sng">
                      <a:noFill/>
                    </a:lnL>
                    <a:lnR w="6350" cap="flat" cmpd="sng" algn="ctr">
                      <a:solidFill>
                        <a:schemeClr val="tx1"/>
                      </a:solidFill>
                      <a:prstDash val="dash"/>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1200" dirty="0">
                        <a:latin typeface="Arial Narrow" panose="020B0606020202030204" pitchFamily="34" charset="0"/>
                      </a:endParaRPr>
                    </a:p>
                  </a:txBody>
                  <a:tcPr marL="0" marR="0" marT="0" marB="0" anchor="ctr">
                    <a:lnL w="6350" cap="flat" cmpd="sng" algn="ctr">
                      <a:solidFill>
                        <a:schemeClr val="tx1"/>
                      </a:solidFill>
                      <a:prstDash val="dash"/>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GB" sz="1200" dirty="0">
                          <a:latin typeface="Arial Narrow" panose="020B0606020202030204" pitchFamily="34" charset="0"/>
                        </a:rPr>
                        <a:t>0.51 (0.35-0.75)</a:t>
                      </a:r>
                    </a:p>
                  </a:txBody>
                  <a:tcPr marL="0" marR="48000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166022484"/>
                  </a:ext>
                </a:extLst>
              </a:tr>
              <a:tr h="208200">
                <a:tc>
                  <a:txBody>
                    <a:bodyPr/>
                    <a:lstStyle/>
                    <a:p>
                      <a:r>
                        <a:rPr lang="en-GB" sz="1200" dirty="0">
                          <a:latin typeface="Arial Narrow" panose="020B0606020202030204" pitchFamily="34" charset="0"/>
                        </a:rPr>
                        <a:t>≥65</a:t>
                      </a:r>
                    </a:p>
                  </a:txBody>
                  <a:tcPr marL="24000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GB" sz="1200" dirty="0">
                          <a:solidFill>
                            <a:schemeClr val="tx1"/>
                          </a:solidFill>
                          <a:latin typeface="Arial Narrow" panose="020B0606020202030204" pitchFamily="34" charset="0"/>
                        </a:rPr>
                        <a:t>569</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GB" sz="1200" b="1" dirty="0">
                          <a:solidFill>
                            <a:schemeClr val="tx2"/>
                          </a:solidFill>
                          <a:latin typeface="Arial Narrow" panose="020B0606020202030204" pitchFamily="34" charset="0"/>
                        </a:rPr>
                        <a:t>22.0</a:t>
                      </a:r>
                    </a:p>
                  </a:txBody>
                  <a:tcPr marL="14400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GB" sz="1200" b="1" dirty="0">
                          <a:solidFill>
                            <a:schemeClr val="accent1"/>
                          </a:solidFill>
                          <a:latin typeface="Arial Narrow" panose="020B0606020202030204" pitchFamily="34" charset="0"/>
                        </a:rPr>
                        <a:t>16.7</a:t>
                      </a:r>
                    </a:p>
                  </a:txBody>
                  <a:tcPr marL="0" marR="33600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endParaRPr lang="en-GB" sz="1200" dirty="0">
                        <a:latin typeface="Arial Narrow" panose="020B0606020202030204" pitchFamily="34" charset="0"/>
                      </a:endParaRPr>
                    </a:p>
                  </a:txBody>
                  <a:tcPr marL="0" marR="0" marT="0" marB="0" anchor="ctr">
                    <a:lnL w="12700" cmpd="sng">
                      <a:noFill/>
                    </a:lnL>
                    <a:lnR w="6350" cap="flat" cmpd="sng" algn="ctr">
                      <a:solidFill>
                        <a:schemeClr val="tx1"/>
                      </a:solidFill>
                      <a:prstDash val="dash"/>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1200" dirty="0">
                        <a:latin typeface="Arial Narrow" panose="020B0606020202030204" pitchFamily="34" charset="0"/>
                      </a:endParaRPr>
                    </a:p>
                  </a:txBody>
                  <a:tcPr marL="0" marR="0" marT="0" marB="0" anchor="ctr">
                    <a:lnL w="6350" cap="flat" cmpd="sng" algn="ctr">
                      <a:solidFill>
                        <a:schemeClr val="tx1"/>
                      </a:solidFill>
                      <a:prstDash val="dash"/>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GB" sz="1200" dirty="0">
                          <a:latin typeface="Arial Narrow" panose="020B0606020202030204" pitchFamily="34" charset="0"/>
                        </a:rPr>
                        <a:t>0.78 (0.62-0.98)</a:t>
                      </a:r>
                    </a:p>
                  </a:txBody>
                  <a:tcPr marL="0" marR="48000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077826403"/>
                  </a:ext>
                </a:extLst>
              </a:tr>
              <a:tr h="208200">
                <a:tc>
                  <a:txBody>
                    <a:bodyPr/>
                    <a:lstStyle/>
                    <a:p>
                      <a:r>
                        <a:rPr lang="en-GB" sz="1200" b="1" dirty="0">
                          <a:latin typeface="Arial Narrow" panose="020B0606020202030204" pitchFamily="34" charset="0"/>
                        </a:rPr>
                        <a:t>Site of distant metastases </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endParaRPr lang="en-GB" sz="1200" dirty="0">
                        <a:solidFill>
                          <a:schemeClr val="tx1"/>
                        </a:solidFill>
                        <a:latin typeface="Arial Narrow" panose="020B0606020202030204" pitchFamily="34" charset="0"/>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endParaRPr lang="en-GB" sz="1200" b="1" dirty="0">
                        <a:solidFill>
                          <a:schemeClr val="tx2"/>
                        </a:solidFill>
                        <a:latin typeface="Arial Narrow" panose="020B0606020202030204" pitchFamily="34" charset="0"/>
                      </a:endParaRPr>
                    </a:p>
                  </a:txBody>
                  <a:tcPr marL="14400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endParaRPr lang="en-GB" sz="1200" b="1" dirty="0">
                        <a:solidFill>
                          <a:schemeClr val="accent1"/>
                        </a:solidFill>
                        <a:latin typeface="Arial Narrow" panose="020B0606020202030204" pitchFamily="34" charset="0"/>
                      </a:endParaRPr>
                    </a:p>
                  </a:txBody>
                  <a:tcPr marL="0" marR="33600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endParaRPr lang="en-GB" sz="1200" dirty="0">
                        <a:latin typeface="Arial Narrow" panose="020B0606020202030204" pitchFamily="34" charset="0"/>
                      </a:endParaRPr>
                    </a:p>
                  </a:txBody>
                  <a:tcPr marL="0" marR="0" marT="0" marB="0" anchor="ctr">
                    <a:lnL w="12700" cmpd="sng">
                      <a:noFill/>
                    </a:lnL>
                    <a:lnR w="6350" cap="flat" cmpd="sng" algn="ctr">
                      <a:solidFill>
                        <a:schemeClr val="tx1"/>
                      </a:solidFill>
                      <a:prstDash val="dash"/>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1200" dirty="0">
                        <a:latin typeface="Arial Narrow" panose="020B0606020202030204" pitchFamily="34" charset="0"/>
                      </a:endParaRPr>
                    </a:p>
                  </a:txBody>
                  <a:tcPr marL="0" marR="0" marT="0" marB="0" anchor="ctr">
                    <a:lnL w="6350" cap="flat" cmpd="sng" algn="ctr">
                      <a:solidFill>
                        <a:schemeClr val="tx1"/>
                      </a:solidFill>
                      <a:prstDash val="dash"/>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endParaRPr lang="en-GB" sz="1200" dirty="0">
                        <a:latin typeface="Arial Narrow" panose="020B0606020202030204" pitchFamily="34" charset="0"/>
                      </a:endParaRPr>
                    </a:p>
                  </a:txBody>
                  <a:tcPr marL="0" marR="48000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760256102"/>
                  </a:ext>
                </a:extLst>
              </a:tr>
              <a:tr h="208200">
                <a:tc>
                  <a:txBody>
                    <a:bodyPr/>
                    <a:lstStyle/>
                    <a:p>
                      <a:r>
                        <a:rPr lang="en-GB" sz="1200" dirty="0">
                          <a:latin typeface="Arial Narrow" panose="020B0606020202030204" pitchFamily="34" charset="0"/>
                        </a:rPr>
                        <a:t>Bone only</a:t>
                      </a:r>
                    </a:p>
                  </a:txBody>
                  <a:tcPr marL="24000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GB" sz="1200" dirty="0">
                          <a:solidFill>
                            <a:schemeClr val="tx1"/>
                          </a:solidFill>
                          <a:latin typeface="Arial Narrow" panose="020B0606020202030204" pitchFamily="34" charset="0"/>
                        </a:rPr>
                        <a:t>434</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GB" sz="1200" b="1" dirty="0">
                          <a:solidFill>
                            <a:schemeClr val="tx2"/>
                          </a:solidFill>
                          <a:latin typeface="Arial Narrow" panose="020B0606020202030204" pitchFamily="34" charset="0"/>
                        </a:rPr>
                        <a:t>27.6</a:t>
                      </a:r>
                    </a:p>
                  </a:txBody>
                  <a:tcPr marL="14400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GB" sz="1200" b="1" dirty="0">
                          <a:solidFill>
                            <a:schemeClr val="accent1"/>
                          </a:solidFill>
                          <a:latin typeface="Arial Narrow" panose="020B0606020202030204" pitchFamily="34" charset="0"/>
                        </a:rPr>
                        <a:t>22.2</a:t>
                      </a:r>
                    </a:p>
                  </a:txBody>
                  <a:tcPr marL="0" marR="33600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endParaRPr lang="en-GB" sz="1200" dirty="0">
                        <a:latin typeface="Arial Narrow" panose="020B0606020202030204" pitchFamily="34" charset="0"/>
                      </a:endParaRPr>
                    </a:p>
                  </a:txBody>
                  <a:tcPr marL="0" marR="0" marT="0" marB="0" anchor="ctr">
                    <a:lnL w="12700" cmpd="sng">
                      <a:noFill/>
                    </a:lnL>
                    <a:lnR w="6350" cap="flat" cmpd="sng" algn="ctr">
                      <a:solidFill>
                        <a:schemeClr val="tx1"/>
                      </a:solidFill>
                      <a:prstDash val="dash"/>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1200" dirty="0">
                        <a:latin typeface="Arial Narrow" panose="020B0606020202030204" pitchFamily="34" charset="0"/>
                      </a:endParaRPr>
                    </a:p>
                  </a:txBody>
                  <a:tcPr marL="0" marR="0" marT="0" marB="0" anchor="ctr">
                    <a:lnL w="6350" cap="flat" cmpd="sng" algn="ctr">
                      <a:solidFill>
                        <a:schemeClr val="tx1"/>
                      </a:solidFill>
                      <a:prstDash val="dash"/>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GB" sz="1200" dirty="0">
                          <a:latin typeface="Arial Narrow" panose="020B0606020202030204" pitchFamily="34" charset="0"/>
                        </a:rPr>
                        <a:t>0.73 (0.54-0.98)</a:t>
                      </a:r>
                    </a:p>
                  </a:txBody>
                  <a:tcPr marL="0" marR="48000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4402483"/>
                  </a:ext>
                </a:extLst>
              </a:tr>
              <a:tr h="208200">
                <a:tc>
                  <a:txBody>
                    <a:bodyPr/>
                    <a:lstStyle/>
                    <a:p>
                      <a:r>
                        <a:rPr lang="en-GB" sz="1200" dirty="0">
                          <a:latin typeface="Arial Narrow" panose="020B0606020202030204" pitchFamily="34" charset="0"/>
                        </a:rPr>
                        <a:t>Visceral</a:t>
                      </a:r>
                    </a:p>
                  </a:txBody>
                  <a:tcPr marL="24000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GB" sz="1200" dirty="0">
                          <a:solidFill>
                            <a:schemeClr val="tx1"/>
                          </a:solidFill>
                          <a:latin typeface="Arial Narrow" panose="020B0606020202030204" pitchFamily="34" charset="0"/>
                        </a:rPr>
                        <a:t>105</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GB" sz="1200" b="1" dirty="0">
                          <a:solidFill>
                            <a:schemeClr val="tx2"/>
                          </a:solidFill>
                          <a:latin typeface="Arial Narrow" panose="020B0606020202030204" pitchFamily="34" charset="0"/>
                        </a:rPr>
                        <a:t>13.7</a:t>
                      </a:r>
                    </a:p>
                  </a:txBody>
                  <a:tcPr marL="14400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GB" sz="1200" b="1" dirty="0">
                          <a:solidFill>
                            <a:schemeClr val="accent1"/>
                          </a:solidFill>
                          <a:latin typeface="Arial Narrow" panose="020B0606020202030204" pitchFamily="34" charset="0"/>
                        </a:rPr>
                        <a:t>10.9</a:t>
                      </a:r>
                    </a:p>
                  </a:txBody>
                  <a:tcPr marL="0" marR="33600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endParaRPr lang="en-GB" sz="1200" dirty="0">
                        <a:latin typeface="Arial Narrow" panose="020B0606020202030204" pitchFamily="34" charset="0"/>
                      </a:endParaRPr>
                    </a:p>
                  </a:txBody>
                  <a:tcPr marL="0" marR="0" marT="0" marB="0" anchor="ctr">
                    <a:lnL w="12700" cmpd="sng">
                      <a:noFill/>
                    </a:lnL>
                    <a:lnR w="6350" cap="flat" cmpd="sng" algn="ctr">
                      <a:solidFill>
                        <a:schemeClr val="tx1"/>
                      </a:solidFill>
                      <a:prstDash val="dash"/>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1200" dirty="0">
                        <a:latin typeface="Arial Narrow" panose="020B0606020202030204" pitchFamily="34" charset="0"/>
                      </a:endParaRPr>
                    </a:p>
                  </a:txBody>
                  <a:tcPr marL="0" marR="0" marT="0" marB="0" anchor="ctr">
                    <a:lnL w="6350" cap="flat" cmpd="sng" algn="ctr">
                      <a:solidFill>
                        <a:schemeClr val="tx1"/>
                      </a:solidFill>
                      <a:prstDash val="dash"/>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GB" sz="1200" dirty="0">
                          <a:latin typeface="Arial Narrow" panose="020B0606020202030204" pitchFamily="34" charset="0"/>
                        </a:rPr>
                        <a:t>0.62 (0.39-0.99)</a:t>
                      </a:r>
                    </a:p>
                  </a:txBody>
                  <a:tcPr marL="0" marR="48000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383378592"/>
                  </a:ext>
                </a:extLst>
              </a:tr>
              <a:tr h="208200">
                <a:tc>
                  <a:txBody>
                    <a:bodyPr/>
                    <a:lstStyle/>
                    <a:p>
                      <a:r>
                        <a:rPr lang="en-GB" sz="1200" dirty="0">
                          <a:latin typeface="Arial Narrow" panose="020B0606020202030204" pitchFamily="34" charset="0"/>
                        </a:rPr>
                        <a:t>Other</a:t>
                      </a:r>
                    </a:p>
                  </a:txBody>
                  <a:tcPr marL="24000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GB" sz="1200" dirty="0">
                          <a:solidFill>
                            <a:schemeClr val="tx1"/>
                          </a:solidFill>
                          <a:latin typeface="Arial Narrow" panose="020B0606020202030204" pitchFamily="34" charset="0"/>
                        </a:rPr>
                        <a:t>257</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GB" sz="1200" b="1" dirty="0">
                          <a:solidFill>
                            <a:schemeClr val="tx2"/>
                          </a:solidFill>
                          <a:latin typeface="Arial Narrow" panose="020B0606020202030204" pitchFamily="34" charset="0"/>
                        </a:rPr>
                        <a:t>20.5</a:t>
                      </a:r>
                    </a:p>
                  </a:txBody>
                  <a:tcPr marL="14400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GB" sz="1200" b="1" dirty="0">
                          <a:solidFill>
                            <a:schemeClr val="accent1"/>
                          </a:solidFill>
                          <a:latin typeface="Arial Narrow" panose="020B0606020202030204" pitchFamily="34" charset="0"/>
                        </a:rPr>
                        <a:t>13.7</a:t>
                      </a:r>
                    </a:p>
                  </a:txBody>
                  <a:tcPr marL="0" marR="33600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endParaRPr lang="en-GB" sz="1200" dirty="0">
                        <a:latin typeface="Arial Narrow" panose="020B0606020202030204" pitchFamily="34" charset="0"/>
                      </a:endParaRPr>
                    </a:p>
                  </a:txBody>
                  <a:tcPr marL="0" marR="0" marT="0" marB="0" anchor="ctr">
                    <a:lnL w="12700" cmpd="sng">
                      <a:noFill/>
                    </a:lnL>
                    <a:lnR w="6350" cap="flat" cmpd="sng" algn="ctr">
                      <a:solidFill>
                        <a:schemeClr val="tx1"/>
                      </a:solidFill>
                      <a:prstDash val="dash"/>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1200" dirty="0">
                        <a:latin typeface="Arial Narrow" panose="020B0606020202030204" pitchFamily="34" charset="0"/>
                      </a:endParaRPr>
                    </a:p>
                  </a:txBody>
                  <a:tcPr marL="0" marR="0" marT="0" marB="0" anchor="ctr">
                    <a:lnL w="6350" cap="flat" cmpd="sng" algn="ctr">
                      <a:solidFill>
                        <a:schemeClr val="tx1"/>
                      </a:solidFill>
                      <a:prstDash val="dash"/>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GB" sz="1200" dirty="0">
                          <a:latin typeface="Arial Narrow" panose="020B0606020202030204" pitchFamily="34" charset="0"/>
                        </a:rPr>
                        <a:t>0.62 (0.44-0.85)</a:t>
                      </a:r>
                    </a:p>
                  </a:txBody>
                  <a:tcPr marL="0" marR="48000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150239514"/>
                  </a:ext>
                </a:extLst>
              </a:tr>
              <a:tr h="208200">
                <a:tc>
                  <a:txBody>
                    <a:bodyPr/>
                    <a:lstStyle/>
                    <a:p>
                      <a:r>
                        <a:rPr lang="en-GB" sz="1200" b="1" dirty="0">
                          <a:latin typeface="Arial Narrow" panose="020B0606020202030204" pitchFamily="34" charset="0"/>
                        </a:rPr>
                        <a:t>Docetaxel treatment at mHSPC stage</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endParaRPr lang="en-GB" sz="1200" dirty="0">
                        <a:solidFill>
                          <a:schemeClr val="tx1"/>
                        </a:solidFill>
                        <a:latin typeface="Arial Narrow" panose="020B0606020202030204" pitchFamily="34" charset="0"/>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endParaRPr lang="en-GB" sz="1200" b="1" dirty="0">
                        <a:solidFill>
                          <a:schemeClr val="tx2"/>
                        </a:solidFill>
                        <a:latin typeface="Arial Narrow" panose="020B0606020202030204" pitchFamily="34" charset="0"/>
                      </a:endParaRPr>
                    </a:p>
                  </a:txBody>
                  <a:tcPr marL="14400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endParaRPr lang="en-GB" sz="1200" b="1" dirty="0">
                        <a:solidFill>
                          <a:schemeClr val="accent1"/>
                        </a:solidFill>
                        <a:latin typeface="Arial Narrow" panose="020B0606020202030204" pitchFamily="34" charset="0"/>
                      </a:endParaRPr>
                    </a:p>
                  </a:txBody>
                  <a:tcPr marL="0" marR="33600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endParaRPr lang="en-GB" sz="1200" dirty="0">
                        <a:latin typeface="Arial Narrow" panose="020B0606020202030204" pitchFamily="34" charset="0"/>
                      </a:endParaRPr>
                    </a:p>
                  </a:txBody>
                  <a:tcPr marL="0" marR="0" marT="0" marB="0" anchor="ctr">
                    <a:lnL w="12700" cmpd="sng">
                      <a:noFill/>
                    </a:lnL>
                    <a:lnR w="6350" cap="flat" cmpd="sng" algn="ctr">
                      <a:solidFill>
                        <a:schemeClr val="tx1"/>
                      </a:solidFill>
                      <a:prstDash val="dash"/>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1200" dirty="0">
                        <a:latin typeface="Arial Narrow" panose="020B0606020202030204" pitchFamily="34" charset="0"/>
                      </a:endParaRPr>
                    </a:p>
                  </a:txBody>
                  <a:tcPr marL="0" marR="0" marT="0" marB="0" anchor="ctr">
                    <a:lnL w="6350" cap="flat" cmpd="sng" algn="ctr">
                      <a:solidFill>
                        <a:schemeClr val="tx1"/>
                      </a:solidFill>
                      <a:prstDash val="dash"/>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endParaRPr lang="en-GB" sz="1200" dirty="0">
                        <a:latin typeface="Arial Narrow" panose="020B0606020202030204" pitchFamily="34" charset="0"/>
                      </a:endParaRPr>
                    </a:p>
                  </a:txBody>
                  <a:tcPr marL="0" marR="48000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968352617"/>
                  </a:ext>
                </a:extLst>
              </a:tr>
              <a:tr h="208200">
                <a:tc>
                  <a:txBody>
                    <a:bodyPr/>
                    <a:lstStyle/>
                    <a:p>
                      <a:r>
                        <a:rPr lang="en-GB" sz="1200" dirty="0">
                          <a:latin typeface="Arial Narrow" panose="020B0606020202030204" pitchFamily="34" charset="0"/>
                        </a:rPr>
                        <a:t>Yes</a:t>
                      </a:r>
                    </a:p>
                  </a:txBody>
                  <a:tcPr marL="24000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GB" sz="1200" dirty="0">
                          <a:solidFill>
                            <a:schemeClr val="tx1"/>
                          </a:solidFill>
                          <a:latin typeface="Arial Narrow" panose="020B0606020202030204" pitchFamily="34" charset="0"/>
                        </a:rPr>
                        <a:t>189</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GB" sz="1200" b="1" dirty="0">
                          <a:solidFill>
                            <a:schemeClr val="tx2"/>
                          </a:solidFill>
                          <a:latin typeface="Arial Narrow" panose="020B0606020202030204" pitchFamily="34" charset="0"/>
                        </a:rPr>
                        <a:t>27.6</a:t>
                      </a:r>
                    </a:p>
                  </a:txBody>
                  <a:tcPr marL="14400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GB" sz="1200" b="1" dirty="0">
                          <a:solidFill>
                            <a:schemeClr val="accent1"/>
                          </a:solidFill>
                          <a:latin typeface="Arial Narrow" panose="020B0606020202030204" pitchFamily="34" charset="0"/>
                        </a:rPr>
                        <a:t>13.8</a:t>
                      </a:r>
                    </a:p>
                  </a:txBody>
                  <a:tcPr marL="0" marR="33600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endParaRPr lang="en-GB" sz="1200" dirty="0">
                        <a:latin typeface="Arial Narrow" panose="020B0606020202030204" pitchFamily="34" charset="0"/>
                      </a:endParaRPr>
                    </a:p>
                  </a:txBody>
                  <a:tcPr marL="0" marR="0" marT="0" marB="0" anchor="ctr">
                    <a:lnL w="12700" cmpd="sng">
                      <a:noFill/>
                    </a:lnL>
                    <a:lnR w="6350" cap="flat" cmpd="sng" algn="ctr">
                      <a:solidFill>
                        <a:schemeClr val="tx1"/>
                      </a:solidFill>
                      <a:prstDash val="dash"/>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1200" dirty="0">
                        <a:latin typeface="Arial Narrow" panose="020B0606020202030204" pitchFamily="34" charset="0"/>
                      </a:endParaRPr>
                    </a:p>
                  </a:txBody>
                  <a:tcPr marL="0" marR="0" marT="0" marB="0" anchor="ctr">
                    <a:lnL w="6350" cap="flat" cmpd="sng" algn="ctr">
                      <a:solidFill>
                        <a:schemeClr val="tx1"/>
                      </a:solidFill>
                      <a:prstDash val="dash"/>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GB" sz="1200" dirty="0">
                          <a:latin typeface="Arial Narrow" panose="020B0606020202030204" pitchFamily="34" charset="0"/>
                        </a:rPr>
                        <a:t>0.61 (0.40-0.92)</a:t>
                      </a:r>
                    </a:p>
                  </a:txBody>
                  <a:tcPr marL="0" marR="48000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926122012"/>
                  </a:ext>
                </a:extLst>
              </a:tr>
              <a:tr h="208200">
                <a:tc>
                  <a:txBody>
                    <a:bodyPr/>
                    <a:lstStyle/>
                    <a:p>
                      <a:r>
                        <a:rPr lang="en-GB" sz="1200" dirty="0">
                          <a:latin typeface="Arial Narrow" panose="020B0606020202030204" pitchFamily="34" charset="0"/>
                        </a:rPr>
                        <a:t>No</a:t>
                      </a:r>
                    </a:p>
                  </a:txBody>
                  <a:tcPr marL="24000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GB" sz="1200" dirty="0">
                          <a:solidFill>
                            <a:schemeClr val="tx1"/>
                          </a:solidFill>
                          <a:latin typeface="Arial Narrow" panose="020B0606020202030204" pitchFamily="34" charset="0"/>
                        </a:rPr>
                        <a:t>607</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GB" sz="1200" b="1" dirty="0">
                          <a:solidFill>
                            <a:schemeClr val="tx2"/>
                          </a:solidFill>
                          <a:latin typeface="Arial Narrow" panose="020B0606020202030204" pitchFamily="34" charset="0"/>
                        </a:rPr>
                        <a:t>24.8</a:t>
                      </a:r>
                    </a:p>
                  </a:txBody>
                  <a:tcPr marL="14400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GB" sz="1200" b="1" dirty="0">
                          <a:solidFill>
                            <a:schemeClr val="accent1"/>
                          </a:solidFill>
                          <a:latin typeface="Arial Narrow" panose="020B0606020202030204" pitchFamily="34" charset="0"/>
                        </a:rPr>
                        <a:t>16.8</a:t>
                      </a:r>
                    </a:p>
                  </a:txBody>
                  <a:tcPr marL="0" marR="33600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endParaRPr lang="en-GB" sz="1200" dirty="0">
                        <a:latin typeface="Arial Narrow" panose="020B0606020202030204" pitchFamily="34" charset="0"/>
                      </a:endParaRPr>
                    </a:p>
                  </a:txBody>
                  <a:tcPr marL="0" marR="0" marT="0" marB="0" anchor="ctr">
                    <a:lnL w="12700" cmpd="sng">
                      <a:noFill/>
                    </a:lnL>
                    <a:lnR w="6350" cap="flat" cmpd="sng" algn="ctr">
                      <a:solidFill>
                        <a:schemeClr val="tx1"/>
                      </a:solidFill>
                      <a:prstDash val="dash"/>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1200" dirty="0">
                        <a:latin typeface="Arial Narrow" panose="020B0606020202030204" pitchFamily="34" charset="0"/>
                      </a:endParaRPr>
                    </a:p>
                  </a:txBody>
                  <a:tcPr marL="0" marR="0" marT="0" marB="0" anchor="ctr">
                    <a:lnL w="6350" cap="flat" cmpd="sng" algn="ctr">
                      <a:solidFill>
                        <a:schemeClr val="tx1"/>
                      </a:solidFill>
                      <a:prstDash val="dash"/>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GB" sz="1200" dirty="0">
                          <a:latin typeface="Arial Narrow" panose="020B0606020202030204" pitchFamily="34" charset="0"/>
                        </a:rPr>
                        <a:t>0.71 (0.56-0.89)</a:t>
                      </a:r>
                    </a:p>
                  </a:txBody>
                  <a:tcPr marL="0" marR="48000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734395419"/>
                  </a:ext>
                </a:extLst>
              </a:tr>
              <a:tr h="208200">
                <a:tc>
                  <a:txBody>
                    <a:bodyPr/>
                    <a:lstStyle/>
                    <a:p>
                      <a:r>
                        <a:rPr lang="en-GB" sz="1200" b="1" dirty="0">
                          <a:latin typeface="Arial Narrow" panose="020B0606020202030204" pitchFamily="34" charset="0"/>
                        </a:rPr>
                        <a:t>HRRm status</a:t>
                      </a:r>
                      <a:r>
                        <a:rPr lang="en-GB" sz="1200" b="1" baseline="30000" dirty="0">
                          <a:latin typeface="Arial Narrow" panose="020B0606020202030204" pitchFamily="34" charset="0"/>
                        </a:rPr>
                        <a:t>a</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endParaRPr lang="en-GB" sz="1200" dirty="0">
                        <a:solidFill>
                          <a:schemeClr val="tx1"/>
                        </a:solidFill>
                        <a:latin typeface="Arial Narrow" panose="020B0606020202030204" pitchFamily="34" charset="0"/>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endParaRPr lang="en-GB" sz="1200" b="1" dirty="0">
                        <a:solidFill>
                          <a:schemeClr val="tx2"/>
                        </a:solidFill>
                        <a:latin typeface="Arial Narrow" panose="020B0606020202030204" pitchFamily="34" charset="0"/>
                      </a:endParaRPr>
                    </a:p>
                  </a:txBody>
                  <a:tcPr marL="14400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endParaRPr lang="en-GB" sz="1200" b="1" dirty="0">
                        <a:solidFill>
                          <a:schemeClr val="accent1"/>
                        </a:solidFill>
                        <a:latin typeface="Arial Narrow" panose="020B0606020202030204" pitchFamily="34" charset="0"/>
                      </a:endParaRPr>
                    </a:p>
                  </a:txBody>
                  <a:tcPr marL="0" marR="33600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endParaRPr lang="en-GB" sz="1200" dirty="0">
                        <a:latin typeface="Arial Narrow" panose="020B0606020202030204" pitchFamily="34" charset="0"/>
                      </a:endParaRPr>
                    </a:p>
                  </a:txBody>
                  <a:tcPr marL="0" marR="0" marT="0" marB="0" anchor="ctr">
                    <a:lnL w="12700" cmpd="sng">
                      <a:noFill/>
                    </a:lnL>
                    <a:lnR w="6350" cap="flat" cmpd="sng" algn="ctr">
                      <a:solidFill>
                        <a:schemeClr val="tx1"/>
                      </a:solidFill>
                      <a:prstDash val="dash"/>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1200" dirty="0">
                        <a:latin typeface="Arial Narrow" panose="020B0606020202030204" pitchFamily="34" charset="0"/>
                      </a:endParaRPr>
                    </a:p>
                  </a:txBody>
                  <a:tcPr marL="0" marR="0" marT="0" marB="0" anchor="ctr">
                    <a:lnL w="6350" cap="flat" cmpd="sng" algn="ctr">
                      <a:solidFill>
                        <a:schemeClr val="tx1"/>
                      </a:solidFill>
                      <a:prstDash val="dash"/>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endParaRPr lang="en-GB" sz="1200" dirty="0">
                        <a:latin typeface="Arial Narrow" panose="020B0606020202030204" pitchFamily="34" charset="0"/>
                      </a:endParaRPr>
                    </a:p>
                  </a:txBody>
                  <a:tcPr marL="0" marR="48000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961725643"/>
                  </a:ext>
                </a:extLst>
              </a:tr>
              <a:tr h="208200">
                <a:tc>
                  <a:txBody>
                    <a:bodyPr/>
                    <a:lstStyle/>
                    <a:p>
                      <a:r>
                        <a:rPr lang="en-GB" sz="1200" dirty="0">
                          <a:latin typeface="Arial Narrow" panose="020B0606020202030204" pitchFamily="34" charset="0"/>
                        </a:rPr>
                        <a:t>HRRm</a:t>
                      </a:r>
                    </a:p>
                  </a:txBody>
                  <a:tcPr marL="24000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GB" sz="1200" dirty="0">
                          <a:solidFill>
                            <a:schemeClr val="tx1"/>
                          </a:solidFill>
                          <a:latin typeface="Arial Narrow" panose="020B0606020202030204" pitchFamily="34" charset="0"/>
                        </a:rPr>
                        <a:t>226</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GB" sz="1200" b="1" dirty="0">
                          <a:solidFill>
                            <a:schemeClr val="tx2"/>
                          </a:solidFill>
                          <a:latin typeface="Arial Narrow" panose="020B0606020202030204" pitchFamily="34" charset="0"/>
                        </a:rPr>
                        <a:t>NR</a:t>
                      </a:r>
                    </a:p>
                  </a:txBody>
                  <a:tcPr marL="14400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GB" sz="1200" b="1" dirty="0">
                          <a:solidFill>
                            <a:schemeClr val="accent1"/>
                          </a:solidFill>
                          <a:latin typeface="Arial Narrow" panose="020B0606020202030204" pitchFamily="34" charset="0"/>
                        </a:rPr>
                        <a:t>13.9</a:t>
                      </a:r>
                    </a:p>
                  </a:txBody>
                  <a:tcPr marL="0" marR="33600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endParaRPr lang="en-GB" sz="1200" dirty="0">
                        <a:latin typeface="Arial Narrow" panose="020B0606020202030204" pitchFamily="34" charset="0"/>
                      </a:endParaRPr>
                    </a:p>
                  </a:txBody>
                  <a:tcPr marL="0" marR="0" marT="0" marB="0" anchor="ctr">
                    <a:lnL w="12700" cmpd="sng">
                      <a:noFill/>
                    </a:lnL>
                    <a:lnR w="6350" cap="flat" cmpd="sng" algn="ctr">
                      <a:solidFill>
                        <a:schemeClr val="tx1"/>
                      </a:solidFill>
                      <a:prstDash val="dash"/>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1200" dirty="0">
                        <a:latin typeface="Arial Narrow" panose="020B0606020202030204" pitchFamily="34" charset="0"/>
                      </a:endParaRPr>
                    </a:p>
                  </a:txBody>
                  <a:tcPr marL="0" marR="0" marT="0" marB="0" anchor="ctr">
                    <a:lnL w="6350" cap="flat" cmpd="sng" algn="ctr">
                      <a:solidFill>
                        <a:schemeClr val="tx1"/>
                      </a:solidFill>
                      <a:prstDash val="dash"/>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GB" sz="1200" dirty="0">
                          <a:latin typeface="Arial Narrow" panose="020B0606020202030204" pitchFamily="34" charset="0"/>
                        </a:rPr>
                        <a:t>0.50 (0.34-0.73)</a:t>
                      </a:r>
                    </a:p>
                  </a:txBody>
                  <a:tcPr marL="0" marR="48000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534978641"/>
                  </a:ext>
                </a:extLst>
              </a:tr>
              <a:tr h="208200">
                <a:tc>
                  <a:txBody>
                    <a:bodyPr/>
                    <a:lstStyle/>
                    <a:p>
                      <a:r>
                        <a:rPr lang="en-GB" sz="1200" dirty="0">
                          <a:latin typeface="Arial Narrow" panose="020B0606020202030204" pitchFamily="34" charset="0"/>
                        </a:rPr>
                        <a:t>Non-HRRm</a:t>
                      </a:r>
                    </a:p>
                  </a:txBody>
                  <a:tcPr marL="24000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GB" sz="1200" dirty="0">
                          <a:solidFill>
                            <a:schemeClr val="tx1"/>
                          </a:solidFill>
                          <a:latin typeface="Arial Narrow" panose="020B0606020202030204" pitchFamily="34" charset="0"/>
                        </a:rPr>
                        <a:t>552</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GB" sz="1200" b="1" dirty="0">
                          <a:solidFill>
                            <a:schemeClr val="tx2"/>
                          </a:solidFill>
                          <a:latin typeface="Arial Narrow" panose="020B0606020202030204" pitchFamily="34" charset="0"/>
                        </a:rPr>
                        <a:t>24.1</a:t>
                      </a:r>
                    </a:p>
                  </a:txBody>
                  <a:tcPr marL="14400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GB" sz="1200" b="1" dirty="0">
                          <a:solidFill>
                            <a:schemeClr val="accent1"/>
                          </a:solidFill>
                          <a:latin typeface="Arial Narrow" panose="020B0606020202030204" pitchFamily="34" charset="0"/>
                        </a:rPr>
                        <a:t>19.0</a:t>
                      </a:r>
                    </a:p>
                  </a:txBody>
                  <a:tcPr marL="0" marR="33600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endParaRPr lang="en-GB" sz="1200" dirty="0">
                        <a:latin typeface="Arial Narrow" panose="020B0606020202030204" pitchFamily="34" charset="0"/>
                      </a:endParaRPr>
                    </a:p>
                  </a:txBody>
                  <a:tcPr marL="0" marR="0" marT="0" marB="0" anchor="ctr">
                    <a:lnL w="12700" cmpd="sng">
                      <a:noFill/>
                    </a:lnL>
                    <a:lnR w="6350" cap="flat" cmpd="sng" algn="ctr">
                      <a:solidFill>
                        <a:schemeClr val="tx1"/>
                      </a:solidFill>
                      <a:prstDash val="dash"/>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1200" dirty="0">
                        <a:latin typeface="Arial Narrow" panose="020B0606020202030204" pitchFamily="34" charset="0"/>
                      </a:endParaRPr>
                    </a:p>
                  </a:txBody>
                  <a:tcPr marL="0" marR="0" marT="0" marB="0" anchor="ctr">
                    <a:lnL w="6350" cap="flat" cmpd="sng" algn="ctr">
                      <a:solidFill>
                        <a:schemeClr val="tx1"/>
                      </a:solidFill>
                      <a:prstDash val="dash"/>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GB" sz="1200" dirty="0">
                          <a:latin typeface="Arial Narrow" panose="020B0606020202030204" pitchFamily="34" charset="0"/>
                        </a:rPr>
                        <a:t>0.76 (0.60-0.97)</a:t>
                      </a:r>
                    </a:p>
                  </a:txBody>
                  <a:tcPr marL="0" marR="48000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514112821"/>
                  </a:ext>
                </a:extLst>
              </a:tr>
              <a:tr h="208200">
                <a:tc>
                  <a:txBody>
                    <a:bodyPr/>
                    <a:lstStyle/>
                    <a:p>
                      <a:r>
                        <a:rPr lang="en-GB" sz="1200" b="1" i="1" dirty="0">
                          <a:latin typeface="Arial Narrow" panose="020B0606020202030204" pitchFamily="34" charset="0"/>
                        </a:rPr>
                        <a:t>BRCA</a:t>
                      </a:r>
                      <a:r>
                        <a:rPr lang="en-GB" sz="1200" b="1" dirty="0">
                          <a:latin typeface="Arial Narrow" panose="020B0606020202030204" pitchFamily="34" charset="0"/>
                        </a:rPr>
                        <a:t>m status</a:t>
                      </a:r>
                      <a:r>
                        <a:rPr lang="en-GB" sz="1200" b="1" baseline="30000" dirty="0">
                          <a:latin typeface="Arial Narrow" panose="020B0606020202030204" pitchFamily="34" charset="0"/>
                        </a:rPr>
                        <a:t>a</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endParaRPr lang="en-GB" sz="1200" dirty="0">
                        <a:solidFill>
                          <a:schemeClr val="tx1"/>
                        </a:solidFill>
                        <a:latin typeface="Arial Narrow" panose="020B0606020202030204" pitchFamily="34" charset="0"/>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endParaRPr lang="en-GB" sz="1200" b="1" dirty="0">
                        <a:solidFill>
                          <a:schemeClr val="tx2"/>
                        </a:solidFill>
                        <a:latin typeface="Arial Narrow" panose="020B0606020202030204" pitchFamily="34" charset="0"/>
                      </a:endParaRPr>
                    </a:p>
                  </a:txBody>
                  <a:tcPr marL="14400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endParaRPr lang="en-GB" sz="1200" b="1" dirty="0">
                        <a:solidFill>
                          <a:schemeClr val="accent1"/>
                        </a:solidFill>
                        <a:latin typeface="Arial Narrow" panose="020B0606020202030204" pitchFamily="34" charset="0"/>
                      </a:endParaRPr>
                    </a:p>
                  </a:txBody>
                  <a:tcPr marL="0" marR="33600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endParaRPr lang="en-GB" sz="1200" dirty="0">
                        <a:latin typeface="Arial Narrow" panose="020B0606020202030204" pitchFamily="34" charset="0"/>
                      </a:endParaRPr>
                    </a:p>
                  </a:txBody>
                  <a:tcPr marL="0" marR="0" marT="0" marB="0" anchor="ctr">
                    <a:lnL w="12700" cmpd="sng">
                      <a:noFill/>
                    </a:lnL>
                    <a:lnR w="6350" cap="flat" cmpd="sng" algn="ctr">
                      <a:solidFill>
                        <a:schemeClr val="tx1"/>
                      </a:solidFill>
                      <a:prstDash val="dash"/>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1200" dirty="0">
                        <a:latin typeface="Arial Narrow" panose="020B0606020202030204" pitchFamily="34" charset="0"/>
                      </a:endParaRPr>
                    </a:p>
                  </a:txBody>
                  <a:tcPr marL="0" marR="0" marT="0" marB="0" anchor="ctr">
                    <a:lnL w="6350" cap="flat" cmpd="sng" algn="ctr">
                      <a:solidFill>
                        <a:schemeClr val="tx1"/>
                      </a:solidFill>
                      <a:prstDash val="dash"/>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endParaRPr lang="en-GB" sz="1200" dirty="0">
                        <a:latin typeface="Arial Narrow" panose="020B0606020202030204" pitchFamily="34" charset="0"/>
                      </a:endParaRPr>
                    </a:p>
                  </a:txBody>
                  <a:tcPr marL="0" marR="48000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356304259"/>
                  </a:ext>
                </a:extLst>
              </a:tr>
              <a:tr h="208200">
                <a:tc>
                  <a:txBody>
                    <a:bodyPr/>
                    <a:lstStyle/>
                    <a:p>
                      <a:r>
                        <a:rPr lang="en-GB" sz="1200" i="1" dirty="0">
                          <a:latin typeface="Arial Narrow" panose="020B0606020202030204" pitchFamily="34" charset="0"/>
                        </a:rPr>
                        <a:t>BRCA</a:t>
                      </a:r>
                      <a:r>
                        <a:rPr lang="en-GB" sz="1200" dirty="0">
                          <a:latin typeface="Arial Narrow" panose="020B0606020202030204" pitchFamily="34" charset="0"/>
                        </a:rPr>
                        <a:t>m</a:t>
                      </a:r>
                    </a:p>
                  </a:txBody>
                  <a:tcPr marL="24000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GB" sz="1200" dirty="0">
                          <a:solidFill>
                            <a:schemeClr val="tx1"/>
                          </a:solidFill>
                          <a:latin typeface="Arial Narrow" panose="020B0606020202030204" pitchFamily="34" charset="0"/>
                        </a:rPr>
                        <a:t>85</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GB" sz="1200" b="1" dirty="0">
                          <a:solidFill>
                            <a:schemeClr val="tx2"/>
                          </a:solidFill>
                          <a:latin typeface="Arial Narrow" panose="020B0606020202030204" pitchFamily="34" charset="0"/>
                        </a:rPr>
                        <a:t>NR</a:t>
                      </a:r>
                    </a:p>
                  </a:txBody>
                  <a:tcPr marL="14400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GB" sz="1200" b="1" dirty="0">
                          <a:solidFill>
                            <a:schemeClr val="accent1"/>
                          </a:solidFill>
                          <a:latin typeface="Arial Narrow" panose="020B0606020202030204" pitchFamily="34" charset="0"/>
                        </a:rPr>
                        <a:t>8.4</a:t>
                      </a:r>
                    </a:p>
                  </a:txBody>
                  <a:tcPr marL="0" marR="33600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endParaRPr lang="en-GB" sz="1200" dirty="0">
                        <a:latin typeface="Arial Narrow" panose="020B0606020202030204" pitchFamily="34" charset="0"/>
                      </a:endParaRPr>
                    </a:p>
                  </a:txBody>
                  <a:tcPr marL="0" marR="0" marT="0" marB="0" anchor="ctr">
                    <a:lnL w="12700" cmpd="sng">
                      <a:noFill/>
                    </a:lnL>
                    <a:lnR w="6350" cap="flat" cmpd="sng" algn="ctr">
                      <a:solidFill>
                        <a:schemeClr val="tx1"/>
                      </a:solidFill>
                      <a:prstDash val="dash"/>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1200" dirty="0">
                        <a:latin typeface="Arial Narrow" panose="020B0606020202030204" pitchFamily="34" charset="0"/>
                      </a:endParaRPr>
                    </a:p>
                  </a:txBody>
                  <a:tcPr marL="0" marR="0" marT="0" marB="0" anchor="ctr">
                    <a:lnL w="6350" cap="flat" cmpd="sng" algn="ctr">
                      <a:solidFill>
                        <a:schemeClr val="tx1"/>
                      </a:solidFill>
                      <a:prstDash val="dash"/>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GB" sz="1200" dirty="0">
                          <a:latin typeface="Arial Narrow" panose="020B0606020202030204" pitchFamily="34" charset="0"/>
                        </a:rPr>
                        <a:t>0.23 (0.12-0.43)</a:t>
                      </a:r>
                    </a:p>
                  </a:txBody>
                  <a:tcPr marL="0" marR="48000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323083393"/>
                  </a:ext>
                </a:extLst>
              </a:tr>
              <a:tr h="325345">
                <a:tc>
                  <a:txBody>
                    <a:bodyPr/>
                    <a:lstStyle/>
                    <a:p>
                      <a:r>
                        <a:rPr lang="en-GB" sz="1200" i="1" dirty="0">
                          <a:latin typeface="Arial Narrow" panose="020B0606020202030204" pitchFamily="34" charset="0"/>
                        </a:rPr>
                        <a:t>Non-BRCA</a:t>
                      </a:r>
                      <a:r>
                        <a:rPr lang="en-GB" sz="1200" dirty="0">
                          <a:latin typeface="Arial Narrow" panose="020B0606020202030204" pitchFamily="34" charset="0"/>
                        </a:rPr>
                        <a:t>m</a:t>
                      </a:r>
                    </a:p>
                  </a:txBody>
                  <a:tcPr marL="240000" marR="0" marT="0" marB="12000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GB" sz="1200" dirty="0">
                          <a:solidFill>
                            <a:schemeClr val="tx1"/>
                          </a:solidFill>
                          <a:latin typeface="Arial Narrow" panose="020B0606020202030204" pitchFamily="34" charset="0"/>
                        </a:rPr>
                        <a:t>693</a:t>
                      </a:r>
                    </a:p>
                  </a:txBody>
                  <a:tcPr marL="0" marR="0" marT="0" marB="120000"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1200" b="1" dirty="0">
                          <a:solidFill>
                            <a:schemeClr val="tx2"/>
                          </a:solidFill>
                          <a:latin typeface="Arial Narrow" panose="020B0606020202030204" pitchFamily="34" charset="0"/>
                        </a:rPr>
                        <a:t>24.1</a:t>
                      </a:r>
                    </a:p>
                  </a:txBody>
                  <a:tcPr marL="144000" marR="0" marT="0" marB="120000"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1200" b="1" dirty="0">
                          <a:solidFill>
                            <a:schemeClr val="accent1"/>
                          </a:solidFill>
                          <a:latin typeface="Arial Narrow" panose="020B0606020202030204" pitchFamily="34" charset="0"/>
                        </a:rPr>
                        <a:t>19.0</a:t>
                      </a:r>
                    </a:p>
                  </a:txBody>
                  <a:tcPr marL="0" marR="336000" marT="0" marB="120000"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1200" dirty="0">
                        <a:latin typeface="Arial Narrow" panose="020B0606020202030204" pitchFamily="34" charset="0"/>
                      </a:endParaRPr>
                    </a:p>
                  </a:txBody>
                  <a:tcPr marL="0" marR="0" marT="0" marB="120000" anchor="ctr">
                    <a:lnL w="12700" cmpd="sng">
                      <a:noFill/>
                    </a:lnL>
                    <a:lnR w="6350" cap="flat" cmpd="sng" algn="ctr">
                      <a:solidFill>
                        <a:schemeClr val="tx1"/>
                      </a:solidFill>
                      <a:prstDash val="dash"/>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1200" dirty="0">
                        <a:latin typeface="Arial Narrow" panose="020B0606020202030204" pitchFamily="34" charset="0"/>
                      </a:endParaRPr>
                    </a:p>
                  </a:txBody>
                  <a:tcPr marL="0" marR="0" marT="0" marB="120000" anchor="ctr">
                    <a:lnL w="6350" cap="flat" cmpd="sng" algn="ctr">
                      <a:solidFill>
                        <a:schemeClr val="tx1"/>
                      </a:solidFill>
                      <a:prstDash val="dash"/>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GB" sz="1200" dirty="0">
                          <a:latin typeface="Arial Narrow" panose="020B0606020202030204" pitchFamily="34" charset="0"/>
                        </a:rPr>
                        <a:t>0.76 (0.61-0.94)</a:t>
                      </a:r>
                    </a:p>
                  </a:txBody>
                  <a:tcPr marL="0" marR="480000" marT="0" marB="120000"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23260976"/>
                  </a:ext>
                </a:extLst>
              </a:tr>
            </a:tbl>
          </a:graphicData>
        </a:graphic>
      </p:graphicFrame>
      <p:sp>
        <p:nvSpPr>
          <p:cNvPr id="17" name="Slide Number Placeholder 16">
            <a:extLst>
              <a:ext uri="{FF2B5EF4-FFF2-40B4-BE49-F238E27FC236}">
                <a16:creationId xmlns:a16="http://schemas.microsoft.com/office/drawing/2014/main" id="{A1BF2EBE-0406-5659-BB3B-2A437441F5B4}"/>
              </a:ext>
            </a:extLst>
          </p:cNvPr>
          <p:cNvSpPr>
            <a:spLocks noGrp="1"/>
          </p:cNvSpPr>
          <p:nvPr>
            <p:ph type="sldNum" sz="quarter" idx="4"/>
          </p:nvPr>
        </p:nvSpPr>
        <p:spPr/>
        <p:txBody>
          <a:bodyPr/>
          <a:lstStyle/>
          <a:p>
            <a:fld id="{FCE43C0F-8A7B-3A4B-9DB5-B3472E36E833}" type="slidenum">
              <a:rPr lang="en-GB" smtClean="0"/>
              <a:pPr/>
              <a:t>16</a:t>
            </a:fld>
            <a:endParaRPr lang="en-GB" dirty="0"/>
          </a:p>
        </p:txBody>
      </p:sp>
      <p:sp>
        <p:nvSpPr>
          <p:cNvPr id="13" name="Rectangle 12">
            <a:extLst>
              <a:ext uri="{FF2B5EF4-FFF2-40B4-BE49-F238E27FC236}">
                <a16:creationId xmlns:a16="http://schemas.microsoft.com/office/drawing/2014/main" id="{41E9B4F7-F7BB-CB9C-9356-9C42E46E7414}"/>
              </a:ext>
            </a:extLst>
          </p:cNvPr>
          <p:cNvSpPr/>
          <p:nvPr/>
        </p:nvSpPr>
        <p:spPr>
          <a:xfrm>
            <a:off x="7716568" y="1699502"/>
            <a:ext cx="562557" cy="3920929"/>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dirty="0">
              <a:ln>
                <a:noFill/>
              </a:ln>
              <a:solidFill>
                <a:srgbClr val="FFFFFF"/>
              </a:solidFill>
              <a:effectLst/>
              <a:uLnTx/>
              <a:uFillTx/>
              <a:latin typeface="Arial"/>
              <a:ea typeface="+mn-ea"/>
              <a:cs typeface="+mn-cs"/>
              <a:sym typeface="Arial"/>
            </a:endParaRPr>
          </a:p>
        </p:txBody>
      </p:sp>
      <p:cxnSp>
        <p:nvCxnSpPr>
          <p:cNvPr id="20" name="Straight Connector 19">
            <a:extLst>
              <a:ext uri="{FF2B5EF4-FFF2-40B4-BE49-F238E27FC236}">
                <a16:creationId xmlns:a16="http://schemas.microsoft.com/office/drawing/2014/main" id="{48E25B3E-AF2D-8456-22F6-3D5A414C0012}"/>
              </a:ext>
            </a:extLst>
          </p:cNvPr>
          <p:cNvCxnSpPr>
            <a:cxnSpLocks/>
          </p:cNvCxnSpPr>
          <p:nvPr/>
        </p:nvCxnSpPr>
        <p:spPr>
          <a:xfrm>
            <a:off x="7419372" y="3524568"/>
            <a:ext cx="902400" cy="0"/>
          </a:xfrm>
          <a:prstGeom prst="line">
            <a:avLst/>
          </a:prstGeom>
          <a:solidFill>
            <a:schemeClr val="tx1"/>
          </a:solid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E2F02EFD-3A22-273A-5544-A01759CAB187}"/>
              </a:ext>
            </a:extLst>
          </p:cNvPr>
          <p:cNvCxnSpPr>
            <a:cxnSpLocks/>
          </p:cNvCxnSpPr>
          <p:nvPr/>
        </p:nvCxnSpPr>
        <p:spPr>
          <a:xfrm>
            <a:off x="7422345" y="3498928"/>
            <a:ext cx="0" cy="51280"/>
          </a:xfrm>
          <a:prstGeom prst="line">
            <a:avLst/>
          </a:prstGeom>
          <a:solidFill>
            <a:schemeClr val="tx1"/>
          </a:solid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4E6EEC20-D2B9-AB15-68C2-660BC5AB9BCA}"/>
              </a:ext>
            </a:extLst>
          </p:cNvPr>
          <p:cNvCxnSpPr>
            <a:cxnSpLocks/>
          </p:cNvCxnSpPr>
          <p:nvPr/>
        </p:nvCxnSpPr>
        <p:spPr>
          <a:xfrm>
            <a:off x="8321772" y="3498928"/>
            <a:ext cx="0" cy="51280"/>
          </a:xfrm>
          <a:prstGeom prst="line">
            <a:avLst/>
          </a:prstGeom>
          <a:solidFill>
            <a:schemeClr val="tx1"/>
          </a:solid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57018748-C995-2C07-45AA-69323F8BE77A}"/>
              </a:ext>
            </a:extLst>
          </p:cNvPr>
          <p:cNvCxnSpPr>
            <a:cxnSpLocks/>
          </p:cNvCxnSpPr>
          <p:nvPr/>
        </p:nvCxnSpPr>
        <p:spPr>
          <a:xfrm>
            <a:off x="7723344" y="2064495"/>
            <a:ext cx="528000" cy="0"/>
          </a:xfrm>
          <a:prstGeom prst="line">
            <a:avLst/>
          </a:prstGeom>
          <a:solidFill>
            <a:schemeClr val="tx1"/>
          </a:solid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38DFA950-E460-F514-655C-B40EE779FA44}"/>
              </a:ext>
            </a:extLst>
          </p:cNvPr>
          <p:cNvCxnSpPr>
            <a:cxnSpLocks/>
          </p:cNvCxnSpPr>
          <p:nvPr/>
        </p:nvCxnSpPr>
        <p:spPr>
          <a:xfrm>
            <a:off x="7726965" y="2038855"/>
            <a:ext cx="0" cy="51280"/>
          </a:xfrm>
          <a:prstGeom prst="line">
            <a:avLst/>
          </a:prstGeom>
          <a:solidFill>
            <a:schemeClr val="tx1"/>
          </a:solid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FB4EAC33-CE48-E295-A234-2BE2406C7778}"/>
              </a:ext>
            </a:extLst>
          </p:cNvPr>
          <p:cNvCxnSpPr>
            <a:cxnSpLocks/>
          </p:cNvCxnSpPr>
          <p:nvPr/>
        </p:nvCxnSpPr>
        <p:spPr>
          <a:xfrm>
            <a:off x="8251344" y="2038855"/>
            <a:ext cx="0" cy="51280"/>
          </a:xfrm>
          <a:prstGeom prst="line">
            <a:avLst/>
          </a:prstGeom>
          <a:solidFill>
            <a:schemeClr val="tx1"/>
          </a:solidFill>
          <a:ln>
            <a:solidFill>
              <a:schemeClr val="tx1"/>
            </a:solidFill>
          </a:ln>
        </p:spPr>
        <p:style>
          <a:lnRef idx="1">
            <a:schemeClr val="accent1"/>
          </a:lnRef>
          <a:fillRef idx="0">
            <a:schemeClr val="accent1"/>
          </a:fillRef>
          <a:effectRef idx="0">
            <a:schemeClr val="accent1"/>
          </a:effectRef>
          <a:fontRef idx="minor">
            <a:schemeClr val="tx1"/>
          </a:fontRef>
        </p:style>
      </p:cxnSp>
      <p:sp>
        <p:nvSpPr>
          <p:cNvPr id="32" name="Oval 31">
            <a:extLst>
              <a:ext uri="{FF2B5EF4-FFF2-40B4-BE49-F238E27FC236}">
                <a16:creationId xmlns:a16="http://schemas.microsoft.com/office/drawing/2014/main" id="{1A2B7D4D-2742-1403-B6DA-2653F0D17627}"/>
              </a:ext>
            </a:extLst>
          </p:cNvPr>
          <p:cNvSpPr/>
          <p:nvPr/>
        </p:nvSpPr>
        <p:spPr>
          <a:xfrm>
            <a:off x="7832393" y="3483925"/>
            <a:ext cx="83399" cy="8339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dirty="0">
              <a:ln>
                <a:noFill/>
              </a:ln>
              <a:solidFill>
                <a:srgbClr val="FFFFFF"/>
              </a:solidFill>
              <a:effectLst/>
              <a:uLnTx/>
              <a:uFillTx/>
              <a:latin typeface="Arial"/>
              <a:ea typeface="+mn-ea"/>
              <a:cs typeface="+mn-cs"/>
              <a:sym typeface="Arial"/>
            </a:endParaRPr>
          </a:p>
        </p:txBody>
      </p:sp>
      <p:grpSp>
        <p:nvGrpSpPr>
          <p:cNvPr id="23" name="Group 22">
            <a:extLst>
              <a:ext uri="{FF2B5EF4-FFF2-40B4-BE49-F238E27FC236}">
                <a16:creationId xmlns:a16="http://schemas.microsoft.com/office/drawing/2014/main" id="{D1A289B0-9EBC-FEA8-A2AD-F5EF9B8C1456}"/>
              </a:ext>
            </a:extLst>
          </p:cNvPr>
          <p:cNvGrpSpPr/>
          <p:nvPr/>
        </p:nvGrpSpPr>
        <p:grpSpPr>
          <a:xfrm>
            <a:off x="7685708" y="3055020"/>
            <a:ext cx="816000" cy="100079"/>
            <a:chOff x="7685708" y="2834938"/>
            <a:chExt cx="816000" cy="100079"/>
          </a:xfrm>
        </p:grpSpPr>
        <p:cxnSp>
          <p:nvCxnSpPr>
            <p:cNvPr id="50" name="Straight Connector 49">
              <a:extLst>
                <a:ext uri="{FF2B5EF4-FFF2-40B4-BE49-F238E27FC236}">
                  <a16:creationId xmlns:a16="http://schemas.microsoft.com/office/drawing/2014/main" id="{0E403F73-2911-5221-8505-06211A2336A0}"/>
                </a:ext>
              </a:extLst>
            </p:cNvPr>
            <p:cNvCxnSpPr>
              <a:cxnSpLocks/>
            </p:cNvCxnSpPr>
            <p:nvPr/>
          </p:nvCxnSpPr>
          <p:spPr>
            <a:xfrm>
              <a:off x="7685708" y="2884547"/>
              <a:ext cx="816000" cy="0"/>
            </a:xfrm>
            <a:prstGeom prst="line">
              <a:avLst/>
            </a:prstGeom>
            <a:solidFill>
              <a:schemeClr val="tx1"/>
            </a:solid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24A93C8D-9892-CDF3-DFE2-EDE960412C46}"/>
                </a:ext>
              </a:extLst>
            </p:cNvPr>
            <p:cNvCxnSpPr>
              <a:cxnSpLocks/>
            </p:cNvCxnSpPr>
            <p:nvPr/>
          </p:nvCxnSpPr>
          <p:spPr>
            <a:xfrm>
              <a:off x="7688396" y="2858907"/>
              <a:ext cx="0" cy="51280"/>
            </a:xfrm>
            <a:prstGeom prst="line">
              <a:avLst/>
            </a:prstGeom>
            <a:solidFill>
              <a:schemeClr val="tx1"/>
            </a:solid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0DA14B7D-B446-FFB2-B95E-1702EF073852}"/>
                </a:ext>
              </a:extLst>
            </p:cNvPr>
            <p:cNvCxnSpPr>
              <a:cxnSpLocks/>
            </p:cNvCxnSpPr>
            <p:nvPr/>
          </p:nvCxnSpPr>
          <p:spPr>
            <a:xfrm>
              <a:off x="8501708" y="2858907"/>
              <a:ext cx="0" cy="51280"/>
            </a:xfrm>
            <a:prstGeom prst="line">
              <a:avLst/>
            </a:prstGeom>
            <a:solidFill>
              <a:schemeClr val="tx1"/>
            </a:solidFill>
            <a:ln>
              <a:solidFill>
                <a:schemeClr val="tx1"/>
              </a:solidFill>
            </a:ln>
          </p:spPr>
          <p:style>
            <a:lnRef idx="1">
              <a:schemeClr val="accent1"/>
            </a:lnRef>
            <a:fillRef idx="0">
              <a:schemeClr val="accent1"/>
            </a:fillRef>
            <a:effectRef idx="0">
              <a:schemeClr val="accent1"/>
            </a:effectRef>
            <a:fontRef idx="minor">
              <a:schemeClr val="tx1"/>
            </a:fontRef>
          </p:style>
        </p:cxnSp>
        <p:sp>
          <p:nvSpPr>
            <p:cNvPr id="33" name="Oval 32">
              <a:extLst>
                <a:ext uri="{FF2B5EF4-FFF2-40B4-BE49-F238E27FC236}">
                  <a16:creationId xmlns:a16="http://schemas.microsoft.com/office/drawing/2014/main" id="{7A734229-1F56-8BD7-ACE4-904A6F9E0597}"/>
                </a:ext>
              </a:extLst>
            </p:cNvPr>
            <p:cNvSpPr/>
            <p:nvPr/>
          </p:nvSpPr>
          <p:spPr>
            <a:xfrm>
              <a:off x="8053863" y="2834938"/>
              <a:ext cx="100079" cy="100079"/>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dirty="0">
                <a:ln>
                  <a:noFill/>
                </a:ln>
                <a:solidFill>
                  <a:srgbClr val="FFFFFF"/>
                </a:solidFill>
                <a:effectLst/>
                <a:uLnTx/>
                <a:uFillTx/>
                <a:latin typeface="Arial"/>
                <a:ea typeface="+mn-ea"/>
                <a:cs typeface="+mn-cs"/>
                <a:sym typeface="Arial"/>
              </a:endParaRPr>
            </a:p>
          </p:txBody>
        </p:sp>
      </p:grpSp>
      <p:grpSp>
        <p:nvGrpSpPr>
          <p:cNvPr id="19" name="Group 18">
            <a:extLst>
              <a:ext uri="{FF2B5EF4-FFF2-40B4-BE49-F238E27FC236}">
                <a16:creationId xmlns:a16="http://schemas.microsoft.com/office/drawing/2014/main" id="{049949FD-8CCA-6491-A3DD-EE9D33335CC1}"/>
              </a:ext>
            </a:extLst>
          </p:cNvPr>
          <p:cNvGrpSpPr/>
          <p:nvPr/>
        </p:nvGrpSpPr>
        <p:grpSpPr>
          <a:xfrm>
            <a:off x="7881815" y="2615380"/>
            <a:ext cx="638400" cy="161239"/>
            <a:chOff x="7881815" y="2344137"/>
            <a:chExt cx="638400" cy="161239"/>
          </a:xfrm>
        </p:grpSpPr>
        <p:cxnSp>
          <p:nvCxnSpPr>
            <p:cNvPr id="24" name="Straight Connector 23">
              <a:extLst>
                <a:ext uri="{FF2B5EF4-FFF2-40B4-BE49-F238E27FC236}">
                  <a16:creationId xmlns:a16="http://schemas.microsoft.com/office/drawing/2014/main" id="{5987912C-FD40-51B9-E8ED-359124117E53}"/>
                </a:ext>
              </a:extLst>
            </p:cNvPr>
            <p:cNvCxnSpPr>
              <a:cxnSpLocks/>
            </p:cNvCxnSpPr>
            <p:nvPr/>
          </p:nvCxnSpPr>
          <p:spPr>
            <a:xfrm>
              <a:off x="7881815" y="2420827"/>
              <a:ext cx="638400" cy="0"/>
            </a:xfrm>
            <a:prstGeom prst="line">
              <a:avLst/>
            </a:prstGeom>
            <a:solidFill>
              <a:schemeClr val="tx1"/>
            </a:solid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22A2FD27-8698-D814-56EA-3354902B87DE}"/>
                </a:ext>
              </a:extLst>
            </p:cNvPr>
            <p:cNvCxnSpPr>
              <a:cxnSpLocks/>
            </p:cNvCxnSpPr>
            <p:nvPr/>
          </p:nvCxnSpPr>
          <p:spPr>
            <a:xfrm>
              <a:off x="7883918" y="2395187"/>
              <a:ext cx="0" cy="51280"/>
            </a:xfrm>
            <a:prstGeom prst="line">
              <a:avLst/>
            </a:prstGeom>
            <a:solidFill>
              <a:schemeClr val="tx1"/>
            </a:solid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ABB4F231-6E05-D758-4F3D-D607F1855F22}"/>
                </a:ext>
              </a:extLst>
            </p:cNvPr>
            <p:cNvCxnSpPr>
              <a:cxnSpLocks/>
            </p:cNvCxnSpPr>
            <p:nvPr/>
          </p:nvCxnSpPr>
          <p:spPr>
            <a:xfrm>
              <a:off x="8520215" y="2395187"/>
              <a:ext cx="0" cy="51280"/>
            </a:xfrm>
            <a:prstGeom prst="line">
              <a:avLst/>
            </a:prstGeom>
            <a:solidFill>
              <a:schemeClr val="tx1"/>
            </a:solidFill>
            <a:ln>
              <a:solidFill>
                <a:schemeClr val="tx1"/>
              </a:solidFill>
            </a:ln>
          </p:spPr>
          <p:style>
            <a:lnRef idx="1">
              <a:schemeClr val="accent1"/>
            </a:lnRef>
            <a:fillRef idx="0">
              <a:schemeClr val="accent1"/>
            </a:fillRef>
            <a:effectRef idx="0">
              <a:schemeClr val="accent1"/>
            </a:effectRef>
            <a:fontRef idx="minor">
              <a:schemeClr val="tx1"/>
            </a:fontRef>
          </p:style>
        </p:cxnSp>
        <p:sp>
          <p:nvSpPr>
            <p:cNvPr id="35" name="Oval 34">
              <a:extLst>
                <a:ext uri="{FF2B5EF4-FFF2-40B4-BE49-F238E27FC236}">
                  <a16:creationId xmlns:a16="http://schemas.microsoft.com/office/drawing/2014/main" id="{2C64ED27-E9DB-E5B4-370B-FD3AB321EFDB}"/>
                </a:ext>
              </a:extLst>
            </p:cNvPr>
            <p:cNvSpPr/>
            <p:nvPr/>
          </p:nvSpPr>
          <p:spPr>
            <a:xfrm>
              <a:off x="8146787" y="2344137"/>
              <a:ext cx="161239" cy="161239"/>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dirty="0">
                <a:ln>
                  <a:noFill/>
                </a:ln>
                <a:solidFill>
                  <a:srgbClr val="FFFFFF"/>
                </a:solidFill>
                <a:effectLst/>
                <a:uLnTx/>
                <a:uFillTx/>
                <a:latin typeface="Arial"/>
                <a:ea typeface="+mn-ea"/>
                <a:cs typeface="+mn-cs"/>
                <a:sym typeface="Arial"/>
              </a:endParaRPr>
            </a:p>
          </p:txBody>
        </p:sp>
      </p:grpSp>
      <p:grpSp>
        <p:nvGrpSpPr>
          <p:cNvPr id="18" name="Group 17">
            <a:extLst>
              <a:ext uri="{FF2B5EF4-FFF2-40B4-BE49-F238E27FC236}">
                <a16:creationId xmlns:a16="http://schemas.microsoft.com/office/drawing/2014/main" id="{7A69AFD2-5970-B387-C5E7-408D3222FACE}"/>
              </a:ext>
            </a:extLst>
          </p:cNvPr>
          <p:cNvGrpSpPr/>
          <p:nvPr/>
        </p:nvGrpSpPr>
        <p:grpSpPr>
          <a:xfrm>
            <a:off x="7114053" y="2453202"/>
            <a:ext cx="1051200" cy="61159"/>
            <a:chOff x="7114053" y="2162117"/>
            <a:chExt cx="1051200" cy="61159"/>
          </a:xfrm>
        </p:grpSpPr>
        <p:cxnSp>
          <p:nvCxnSpPr>
            <p:cNvPr id="42" name="Straight Connector 41">
              <a:extLst>
                <a:ext uri="{FF2B5EF4-FFF2-40B4-BE49-F238E27FC236}">
                  <a16:creationId xmlns:a16="http://schemas.microsoft.com/office/drawing/2014/main" id="{725C0E1B-9261-A825-663B-90056F999678}"/>
                </a:ext>
              </a:extLst>
            </p:cNvPr>
            <p:cNvCxnSpPr>
              <a:cxnSpLocks/>
            </p:cNvCxnSpPr>
            <p:nvPr/>
          </p:nvCxnSpPr>
          <p:spPr>
            <a:xfrm>
              <a:off x="7114053" y="2192552"/>
              <a:ext cx="1051200" cy="0"/>
            </a:xfrm>
            <a:prstGeom prst="line">
              <a:avLst/>
            </a:prstGeom>
            <a:solidFill>
              <a:schemeClr val="tx1"/>
            </a:solid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4F445E01-28CC-0444-66E2-407F4351DD03}"/>
                </a:ext>
              </a:extLst>
            </p:cNvPr>
            <p:cNvCxnSpPr>
              <a:cxnSpLocks/>
            </p:cNvCxnSpPr>
            <p:nvPr/>
          </p:nvCxnSpPr>
          <p:spPr>
            <a:xfrm>
              <a:off x="7116030" y="2166912"/>
              <a:ext cx="0" cy="51280"/>
            </a:xfrm>
            <a:prstGeom prst="line">
              <a:avLst/>
            </a:prstGeom>
            <a:solidFill>
              <a:schemeClr val="tx1"/>
            </a:solid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7ABFEB74-67E7-F416-E4E4-E424E9E1DCCC}"/>
                </a:ext>
              </a:extLst>
            </p:cNvPr>
            <p:cNvCxnSpPr>
              <a:cxnSpLocks/>
            </p:cNvCxnSpPr>
            <p:nvPr/>
          </p:nvCxnSpPr>
          <p:spPr>
            <a:xfrm>
              <a:off x="8165253" y="2166912"/>
              <a:ext cx="0" cy="51280"/>
            </a:xfrm>
            <a:prstGeom prst="line">
              <a:avLst/>
            </a:prstGeom>
            <a:solidFill>
              <a:schemeClr val="tx1"/>
            </a:solidFill>
            <a:ln>
              <a:solidFill>
                <a:schemeClr val="tx1"/>
              </a:solidFill>
            </a:ln>
          </p:spPr>
          <p:style>
            <a:lnRef idx="1">
              <a:schemeClr val="accent1"/>
            </a:lnRef>
            <a:fillRef idx="0">
              <a:schemeClr val="accent1"/>
            </a:fillRef>
            <a:effectRef idx="0">
              <a:schemeClr val="accent1"/>
            </a:effectRef>
            <a:fontRef idx="minor">
              <a:schemeClr val="tx1"/>
            </a:fontRef>
          </p:style>
        </p:cxnSp>
        <p:sp>
          <p:nvSpPr>
            <p:cNvPr id="36" name="Oval 35">
              <a:extLst>
                <a:ext uri="{FF2B5EF4-FFF2-40B4-BE49-F238E27FC236}">
                  <a16:creationId xmlns:a16="http://schemas.microsoft.com/office/drawing/2014/main" id="{2D8CB492-DF8A-46A0-4DAE-72E52FD5C114}"/>
                </a:ext>
              </a:extLst>
            </p:cNvPr>
            <p:cNvSpPr/>
            <p:nvPr/>
          </p:nvSpPr>
          <p:spPr>
            <a:xfrm>
              <a:off x="7622382" y="2162117"/>
              <a:ext cx="61159" cy="61159"/>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dirty="0">
                <a:ln>
                  <a:noFill/>
                </a:ln>
                <a:solidFill>
                  <a:srgbClr val="FFFFFF"/>
                </a:solidFill>
                <a:effectLst/>
                <a:uLnTx/>
                <a:uFillTx/>
                <a:latin typeface="Arial"/>
                <a:ea typeface="+mn-ea"/>
                <a:cs typeface="+mn-cs"/>
                <a:sym typeface="Arial"/>
              </a:endParaRPr>
            </a:p>
          </p:txBody>
        </p:sp>
      </p:grpSp>
      <p:sp>
        <p:nvSpPr>
          <p:cNvPr id="100" name="Oval 99">
            <a:extLst>
              <a:ext uri="{FF2B5EF4-FFF2-40B4-BE49-F238E27FC236}">
                <a16:creationId xmlns:a16="http://schemas.microsoft.com/office/drawing/2014/main" id="{872F990D-8CE1-0CA8-8C2C-12CA2AB26C36}"/>
              </a:ext>
            </a:extLst>
          </p:cNvPr>
          <p:cNvSpPr/>
          <p:nvPr/>
        </p:nvSpPr>
        <p:spPr>
          <a:xfrm>
            <a:off x="7888247" y="1952190"/>
            <a:ext cx="216837" cy="216837"/>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dirty="0">
              <a:ln>
                <a:noFill/>
              </a:ln>
              <a:solidFill>
                <a:srgbClr val="FFFFFF"/>
              </a:solidFill>
              <a:effectLst/>
              <a:uLnTx/>
              <a:uFillTx/>
              <a:latin typeface="Arial"/>
              <a:ea typeface="+mn-ea"/>
              <a:cs typeface="+mn-cs"/>
              <a:sym typeface="Arial"/>
            </a:endParaRPr>
          </a:p>
        </p:txBody>
      </p:sp>
      <p:grpSp>
        <p:nvGrpSpPr>
          <p:cNvPr id="27" name="Group 26">
            <a:extLst>
              <a:ext uri="{FF2B5EF4-FFF2-40B4-BE49-F238E27FC236}">
                <a16:creationId xmlns:a16="http://schemas.microsoft.com/office/drawing/2014/main" id="{0A2EC6D0-8CCF-D7B7-8303-A1ACE2ED0DAB}"/>
              </a:ext>
            </a:extLst>
          </p:cNvPr>
          <p:cNvGrpSpPr/>
          <p:nvPr/>
        </p:nvGrpSpPr>
        <p:grpSpPr>
          <a:xfrm>
            <a:off x="7236572" y="3286024"/>
            <a:ext cx="1281600" cy="60959"/>
            <a:chOff x="7236572" y="3086663"/>
            <a:chExt cx="1281600" cy="60959"/>
          </a:xfrm>
        </p:grpSpPr>
        <p:cxnSp>
          <p:nvCxnSpPr>
            <p:cNvPr id="54" name="Straight Connector 53">
              <a:extLst>
                <a:ext uri="{FF2B5EF4-FFF2-40B4-BE49-F238E27FC236}">
                  <a16:creationId xmlns:a16="http://schemas.microsoft.com/office/drawing/2014/main" id="{1B35DF25-FC7B-BD5E-20EC-DD0677338658}"/>
                </a:ext>
              </a:extLst>
            </p:cNvPr>
            <p:cNvCxnSpPr>
              <a:cxnSpLocks/>
            </p:cNvCxnSpPr>
            <p:nvPr/>
          </p:nvCxnSpPr>
          <p:spPr>
            <a:xfrm>
              <a:off x="7236572" y="3114023"/>
              <a:ext cx="1281600" cy="0"/>
            </a:xfrm>
            <a:prstGeom prst="line">
              <a:avLst/>
            </a:prstGeom>
            <a:solidFill>
              <a:schemeClr val="tx1"/>
            </a:solid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FFF21CB9-FB1F-9671-7585-6F495FBDFC1C}"/>
                </a:ext>
              </a:extLst>
            </p:cNvPr>
            <p:cNvCxnSpPr>
              <a:cxnSpLocks/>
            </p:cNvCxnSpPr>
            <p:nvPr/>
          </p:nvCxnSpPr>
          <p:spPr>
            <a:xfrm>
              <a:off x="7240794" y="3088383"/>
              <a:ext cx="0" cy="51280"/>
            </a:xfrm>
            <a:prstGeom prst="line">
              <a:avLst/>
            </a:prstGeom>
            <a:solidFill>
              <a:schemeClr val="tx1"/>
            </a:solid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27A4F475-FEFD-E22D-2B2A-5B29139F7FCA}"/>
                </a:ext>
              </a:extLst>
            </p:cNvPr>
            <p:cNvCxnSpPr>
              <a:cxnSpLocks/>
            </p:cNvCxnSpPr>
            <p:nvPr/>
          </p:nvCxnSpPr>
          <p:spPr>
            <a:xfrm>
              <a:off x="8518172" y="3088383"/>
              <a:ext cx="0" cy="51280"/>
            </a:xfrm>
            <a:prstGeom prst="line">
              <a:avLst/>
            </a:prstGeom>
            <a:solidFill>
              <a:schemeClr val="tx1"/>
            </a:solidFill>
            <a:ln>
              <a:solidFill>
                <a:schemeClr val="tx1"/>
              </a:solidFill>
            </a:ln>
          </p:spPr>
          <p:style>
            <a:lnRef idx="1">
              <a:schemeClr val="accent1"/>
            </a:lnRef>
            <a:fillRef idx="0">
              <a:schemeClr val="accent1"/>
            </a:fillRef>
            <a:effectRef idx="0">
              <a:schemeClr val="accent1"/>
            </a:effectRef>
            <a:fontRef idx="minor">
              <a:schemeClr val="tx1"/>
            </a:fontRef>
          </p:style>
        </p:cxnSp>
        <p:sp>
          <p:nvSpPr>
            <p:cNvPr id="102" name="Oval 101">
              <a:extLst>
                <a:ext uri="{FF2B5EF4-FFF2-40B4-BE49-F238E27FC236}">
                  <a16:creationId xmlns:a16="http://schemas.microsoft.com/office/drawing/2014/main" id="{01AA2E72-3F2E-2A19-F320-C35E575F7151}"/>
                </a:ext>
              </a:extLst>
            </p:cNvPr>
            <p:cNvSpPr/>
            <p:nvPr/>
          </p:nvSpPr>
          <p:spPr>
            <a:xfrm>
              <a:off x="7916850" y="3086663"/>
              <a:ext cx="60959" cy="60959"/>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dirty="0">
                <a:ln>
                  <a:noFill/>
                </a:ln>
                <a:solidFill>
                  <a:srgbClr val="FFFFFF"/>
                </a:solidFill>
                <a:effectLst/>
                <a:uLnTx/>
                <a:uFillTx/>
                <a:latin typeface="Arial"/>
                <a:ea typeface="+mn-ea"/>
                <a:cs typeface="+mn-cs"/>
                <a:sym typeface="Arial"/>
              </a:endParaRPr>
            </a:p>
          </p:txBody>
        </p:sp>
      </p:grpSp>
      <p:grpSp>
        <p:nvGrpSpPr>
          <p:cNvPr id="31" name="Group 30">
            <a:extLst>
              <a:ext uri="{FF2B5EF4-FFF2-40B4-BE49-F238E27FC236}">
                <a16:creationId xmlns:a16="http://schemas.microsoft.com/office/drawing/2014/main" id="{8A66E02D-979F-AF99-9D31-A5C274F1C016}"/>
              </a:ext>
            </a:extLst>
          </p:cNvPr>
          <p:cNvGrpSpPr/>
          <p:nvPr/>
        </p:nvGrpSpPr>
        <p:grpSpPr>
          <a:xfrm>
            <a:off x="7289453" y="3896095"/>
            <a:ext cx="1123200" cy="60959"/>
            <a:chOff x="7289453" y="3778490"/>
            <a:chExt cx="1123200" cy="60959"/>
          </a:xfrm>
        </p:grpSpPr>
        <p:cxnSp>
          <p:nvCxnSpPr>
            <p:cNvPr id="66" name="Straight Connector 65">
              <a:extLst>
                <a:ext uri="{FF2B5EF4-FFF2-40B4-BE49-F238E27FC236}">
                  <a16:creationId xmlns:a16="http://schemas.microsoft.com/office/drawing/2014/main" id="{79E3FC70-524C-D880-CC4E-905202AA13EE}"/>
                </a:ext>
              </a:extLst>
            </p:cNvPr>
            <p:cNvCxnSpPr>
              <a:cxnSpLocks/>
            </p:cNvCxnSpPr>
            <p:nvPr/>
          </p:nvCxnSpPr>
          <p:spPr>
            <a:xfrm>
              <a:off x="7289453" y="3806785"/>
              <a:ext cx="1123200" cy="0"/>
            </a:xfrm>
            <a:prstGeom prst="line">
              <a:avLst/>
            </a:prstGeom>
            <a:solidFill>
              <a:schemeClr val="tx1"/>
            </a:solid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818E5F1C-56AD-460F-0D9F-55F7CC03B2C8}"/>
                </a:ext>
              </a:extLst>
            </p:cNvPr>
            <p:cNvCxnSpPr>
              <a:cxnSpLocks/>
            </p:cNvCxnSpPr>
            <p:nvPr/>
          </p:nvCxnSpPr>
          <p:spPr>
            <a:xfrm>
              <a:off x="7293153" y="3781145"/>
              <a:ext cx="0" cy="51280"/>
            </a:xfrm>
            <a:prstGeom prst="line">
              <a:avLst/>
            </a:prstGeom>
            <a:solidFill>
              <a:schemeClr val="tx1"/>
            </a:solid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F6C85031-3FC0-6A8A-B9A0-AA61304862BB}"/>
                </a:ext>
              </a:extLst>
            </p:cNvPr>
            <p:cNvCxnSpPr>
              <a:cxnSpLocks/>
            </p:cNvCxnSpPr>
            <p:nvPr/>
          </p:nvCxnSpPr>
          <p:spPr>
            <a:xfrm>
              <a:off x="8412653" y="3781145"/>
              <a:ext cx="0" cy="51280"/>
            </a:xfrm>
            <a:prstGeom prst="line">
              <a:avLst/>
            </a:prstGeom>
            <a:solidFill>
              <a:schemeClr val="tx1"/>
            </a:solidFill>
            <a:ln>
              <a:solidFill>
                <a:schemeClr val="tx1"/>
              </a:solidFill>
            </a:ln>
          </p:spPr>
          <p:style>
            <a:lnRef idx="1">
              <a:schemeClr val="accent1"/>
            </a:lnRef>
            <a:fillRef idx="0">
              <a:schemeClr val="accent1"/>
            </a:fillRef>
            <a:effectRef idx="0">
              <a:schemeClr val="accent1"/>
            </a:effectRef>
            <a:fontRef idx="minor">
              <a:schemeClr val="tx1"/>
            </a:fontRef>
          </p:style>
        </p:cxnSp>
        <p:sp>
          <p:nvSpPr>
            <p:cNvPr id="103" name="Oval 102">
              <a:extLst>
                <a:ext uri="{FF2B5EF4-FFF2-40B4-BE49-F238E27FC236}">
                  <a16:creationId xmlns:a16="http://schemas.microsoft.com/office/drawing/2014/main" id="{955B0025-D25B-B92D-0D27-6E05EF14A365}"/>
                </a:ext>
              </a:extLst>
            </p:cNvPr>
            <p:cNvSpPr/>
            <p:nvPr/>
          </p:nvSpPr>
          <p:spPr>
            <a:xfrm>
              <a:off x="7815642" y="3778490"/>
              <a:ext cx="60959" cy="60959"/>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dirty="0">
                <a:ln>
                  <a:noFill/>
                </a:ln>
                <a:solidFill>
                  <a:srgbClr val="FFFFFF"/>
                </a:solidFill>
                <a:effectLst/>
                <a:uLnTx/>
                <a:uFillTx/>
                <a:latin typeface="Arial"/>
                <a:ea typeface="+mn-ea"/>
                <a:cs typeface="+mn-cs"/>
                <a:sym typeface="Arial"/>
              </a:endParaRPr>
            </a:p>
          </p:txBody>
        </p:sp>
      </p:grpSp>
      <p:grpSp>
        <p:nvGrpSpPr>
          <p:cNvPr id="34" name="Group 33">
            <a:extLst>
              <a:ext uri="{FF2B5EF4-FFF2-40B4-BE49-F238E27FC236}">
                <a16:creationId xmlns:a16="http://schemas.microsoft.com/office/drawing/2014/main" id="{024B3BB8-716A-9A58-02C7-34B9A2375257}"/>
              </a:ext>
            </a:extLst>
          </p:cNvPr>
          <p:cNvGrpSpPr/>
          <p:nvPr/>
        </p:nvGrpSpPr>
        <p:grpSpPr>
          <a:xfrm>
            <a:off x="7755084" y="4061587"/>
            <a:ext cx="624000" cy="166797"/>
            <a:chOff x="7755084" y="3947666"/>
            <a:chExt cx="624000" cy="166797"/>
          </a:xfrm>
        </p:grpSpPr>
        <p:cxnSp>
          <p:nvCxnSpPr>
            <p:cNvPr id="70" name="Straight Connector 69">
              <a:extLst>
                <a:ext uri="{FF2B5EF4-FFF2-40B4-BE49-F238E27FC236}">
                  <a16:creationId xmlns:a16="http://schemas.microsoft.com/office/drawing/2014/main" id="{1158B6E7-6368-6554-5374-6AEF458D25EE}"/>
                </a:ext>
              </a:extLst>
            </p:cNvPr>
            <p:cNvCxnSpPr>
              <a:cxnSpLocks/>
            </p:cNvCxnSpPr>
            <p:nvPr/>
          </p:nvCxnSpPr>
          <p:spPr>
            <a:xfrm>
              <a:off x="7755084" y="4034221"/>
              <a:ext cx="624000" cy="0"/>
            </a:xfrm>
            <a:prstGeom prst="line">
              <a:avLst/>
            </a:prstGeom>
            <a:solidFill>
              <a:schemeClr val="tx1"/>
            </a:solid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B9F257EB-4639-4907-9507-2E951083F3E7}"/>
                </a:ext>
              </a:extLst>
            </p:cNvPr>
            <p:cNvCxnSpPr>
              <a:cxnSpLocks/>
            </p:cNvCxnSpPr>
            <p:nvPr/>
          </p:nvCxnSpPr>
          <p:spPr>
            <a:xfrm>
              <a:off x="7757139" y="4008581"/>
              <a:ext cx="0" cy="51280"/>
            </a:xfrm>
            <a:prstGeom prst="line">
              <a:avLst/>
            </a:prstGeom>
            <a:solidFill>
              <a:schemeClr val="tx1"/>
            </a:solid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726DFDC1-05C5-95A8-A69B-9EDBB7ACDA28}"/>
                </a:ext>
              </a:extLst>
            </p:cNvPr>
            <p:cNvCxnSpPr>
              <a:cxnSpLocks/>
            </p:cNvCxnSpPr>
            <p:nvPr/>
          </p:nvCxnSpPr>
          <p:spPr>
            <a:xfrm>
              <a:off x="8379084" y="4008581"/>
              <a:ext cx="0" cy="51280"/>
            </a:xfrm>
            <a:prstGeom prst="line">
              <a:avLst/>
            </a:prstGeom>
            <a:solidFill>
              <a:schemeClr val="tx1"/>
            </a:solidFill>
            <a:ln>
              <a:solidFill>
                <a:schemeClr val="tx1"/>
              </a:solidFill>
            </a:ln>
          </p:spPr>
          <p:style>
            <a:lnRef idx="1">
              <a:schemeClr val="accent1"/>
            </a:lnRef>
            <a:fillRef idx="0">
              <a:schemeClr val="accent1"/>
            </a:fillRef>
            <a:effectRef idx="0">
              <a:schemeClr val="accent1"/>
            </a:effectRef>
            <a:fontRef idx="minor">
              <a:schemeClr val="tx1"/>
            </a:fontRef>
          </p:style>
        </p:cxnSp>
        <p:sp>
          <p:nvSpPr>
            <p:cNvPr id="104" name="Oval 103">
              <a:extLst>
                <a:ext uri="{FF2B5EF4-FFF2-40B4-BE49-F238E27FC236}">
                  <a16:creationId xmlns:a16="http://schemas.microsoft.com/office/drawing/2014/main" id="{A600BE73-7F5E-83F1-D7C1-EC34E97F5BB1}"/>
                </a:ext>
              </a:extLst>
            </p:cNvPr>
            <p:cNvSpPr/>
            <p:nvPr/>
          </p:nvSpPr>
          <p:spPr>
            <a:xfrm>
              <a:off x="7992460" y="3947666"/>
              <a:ext cx="166797" cy="166797"/>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dirty="0">
                <a:ln>
                  <a:noFill/>
                </a:ln>
                <a:solidFill>
                  <a:srgbClr val="FFFFFF"/>
                </a:solidFill>
                <a:effectLst/>
                <a:uLnTx/>
                <a:uFillTx/>
                <a:latin typeface="Arial"/>
                <a:ea typeface="+mn-ea"/>
                <a:cs typeface="+mn-cs"/>
                <a:sym typeface="Arial"/>
              </a:endParaRPr>
            </a:p>
          </p:txBody>
        </p:sp>
      </p:grpSp>
      <p:grpSp>
        <p:nvGrpSpPr>
          <p:cNvPr id="46" name="Group 45">
            <a:extLst>
              <a:ext uri="{FF2B5EF4-FFF2-40B4-BE49-F238E27FC236}">
                <a16:creationId xmlns:a16="http://schemas.microsoft.com/office/drawing/2014/main" id="{B34FA23F-2740-43F5-2460-0C3FE452F516}"/>
              </a:ext>
            </a:extLst>
          </p:cNvPr>
          <p:cNvGrpSpPr/>
          <p:nvPr/>
        </p:nvGrpSpPr>
        <p:grpSpPr>
          <a:xfrm>
            <a:off x="7884363" y="5312993"/>
            <a:ext cx="585600" cy="177917"/>
            <a:chOff x="7884363" y="5322843"/>
            <a:chExt cx="585600" cy="177917"/>
          </a:xfrm>
        </p:grpSpPr>
        <p:cxnSp>
          <p:nvCxnSpPr>
            <p:cNvPr id="89" name="Straight Connector 88">
              <a:extLst>
                <a:ext uri="{FF2B5EF4-FFF2-40B4-BE49-F238E27FC236}">
                  <a16:creationId xmlns:a16="http://schemas.microsoft.com/office/drawing/2014/main" id="{B6F2DCE6-1B71-6A2D-6226-DB21CA0AF6BF}"/>
                </a:ext>
              </a:extLst>
            </p:cNvPr>
            <p:cNvCxnSpPr>
              <a:cxnSpLocks/>
            </p:cNvCxnSpPr>
            <p:nvPr/>
          </p:nvCxnSpPr>
          <p:spPr>
            <a:xfrm>
              <a:off x="7884363" y="5414272"/>
              <a:ext cx="585600" cy="0"/>
            </a:xfrm>
            <a:prstGeom prst="line">
              <a:avLst/>
            </a:prstGeom>
            <a:solidFill>
              <a:schemeClr val="tx1"/>
            </a:solid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0" name="Straight Connector 89">
              <a:extLst>
                <a:ext uri="{FF2B5EF4-FFF2-40B4-BE49-F238E27FC236}">
                  <a16:creationId xmlns:a16="http://schemas.microsoft.com/office/drawing/2014/main" id="{C6EAB963-57BA-D158-402D-4C6766FAD82C}"/>
                </a:ext>
              </a:extLst>
            </p:cNvPr>
            <p:cNvCxnSpPr>
              <a:cxnSpLocks/>
            </p:cNvCxnSpPr>
            <p:nvPr/>
          </p:nvCxnSpPr>
          <p:spPr>
            <a:xfrm>
              <a:off x="7886292" y="5388632"/>
              <a:ext cx="0" cy="51280"/>
            </a:xfrm>
            <a:prstGeom prst="line">
              <a:avLst/>
            </a:prstGeom>
            <a:solidFill>
              <a:schemeClr val="tx1"/>
            </a:solid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1" name="Straight Connector 90">
              <a:extLst>
                <a:ext uri="{FF2B5EF4-FFF2-40B4-BE49-F238E27FC236}">
                  <a16:creationId xmlns:a16="http://schemas.microsoft.com/office/drawing/2014/main" id="{DF47B967-7425-2D1D-3D95-3992D81B8BA5}"/>
                </a:ext>
              </a:extLst>
            </p:cNvPr>
            <p:cNvCxnSpPr>
              <a:cxnSpLocks/>
            </p:cNvCxnSpPr>
            <p:nvPr/>
          </p:nvCxnSpPr>
          <p:spPr>
            <a:xfrm>
              <a:off x="8469963" y="5388632"/>
              <a:ext cx="0" cy="51280"/>
            </a:xfrm>
            <a:prstGeom prst="line">
              <a:avLst/>
            </a:prstGeom>
            <a:solidFill>
              <a:schemeClr val="tx1"/>
            </a:solidFill>
            <a:ln>
              <a:solidFill>
                <a:schemeClr val="tx1"/>
              </a:solidFill>
            </a:ln>
          </p:spPr>
          <p:style>
            <a:lnRef idx="1">
              <a:schemeClr val="accent1"/>
            </a:lnRef>
            <a:fillRef idx="0">
              <a:schemeClr val="accent1"/>
            </a:fillRef>
            <a:effectRef idx="0">
              <a:schemeClr val="accent1"/>
            </a:effectRef>
            <a:fontRef idx="minor">
              <a:schemeClr val="tx1"/>
            </a:fontRef>
          </p:style>
        </p:cxnSp>
        <p:sp>
          <p:nvSpPr>
            <p:cNvPr id="101" name="Oval 100">
              <a:extLst>
                <a:ext uri="{FF2B5EF4-FFF2-40B4-BE49-F238E27FC236}">
                  <a16:creationId xmlns:a16="http://schemas.microsoft.com/office/drawing/2014/main" id="{7489DCD7-D81E-429C-A522-2A215DAA5C51}"/>
                </a:ext>
              </a:extLst>
            </p:cNvPr>
            <p:cNvSpPr/>
            <p:nvPr/>
          </p:nvSpPr>
          <p:spPr>
            <a:xfrm>
              <a:off x="8117424" y="5322843"/>
              <a:ext cx="177917" cy="177917"/>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dirty="0">
                <a:ln>
                  <a:noFill/>
                </a:ln>
                <a:solidFill>
                  <a:srgbClr val="FFFFFF"/>
                </a:solidFill>
                <a:effectLst/>
                <a:uLnTx/>
                <a:uFillTx/>
                <a:latin typeface="Arial"/>
                <a:ea typeface="+mn-ea"/>
                <a:cs typeface="+mn-cs"/>
                <a:sym typeface="Arial"/>
              </a:endParaRPr>
            </a:p>
          </p:txBody>
        </p:sp>
      </p:grpSp>
      <p:grpSp>
        <p:nvGrpSpPr>
          <p:cNvPr id="37" name="Group 36">
            <a:extLst>
              <a:ext uri="{FF2B5EF4-FFF2-40B4-BE49-F238E27FC236}">
                <a16:creationId xmlns:a16="http://schemas.microsoft.com/office/drawing/2014/main" id="{EB3E2AF4-A269-0CD7-3475-7BCE563D4C25}"/>
              </a:ext>
            </a:extLst>
          </p:cNvPr>
          <p:cNvGrpSpPr/>
          <p:nvPr/>
        </p:nvGrpSpPr>
        <p:grpSpPr>
          <a:xfrm>
            <a:off x="7876548" y="4710979"/>
            <a:ext cx="624000" cy="138999"/>
            <a:chOff x="7876548" y="4672098"/>
            <a:chExt cx="624000" cy="138999"/>
          </a:xfrm>
        </p:grpSpPr>
        <p:cxnSp>
          <p:nvCxnSpPr>
            <p:cNvPr id="85" name="Straight Connector 84">
              <a:extLst>
                <a:ext uri="{FF2B5EF4-FFF2-40B4-BE49-F238E27FC236}">
                  <a16:creationId xmlns:a16="http://schemas.microsoft.com/office/drawing/2014/main" id="{8C3F2A18-B9EF-8CC2-B271-EECC153B5F9D}"/>
                </a:ext>
              </a:extLst>
            </p:cNvPr>
            <p:cNvCxnSpPr>
              <a:cxnSpLocks/>
            </p:cNvCxnSpPr>
            <p:nvPr/>
          </p:nvCxnSpPr>
          <p:spPr>
            <a:xfrm>
              <a:off x="7876548" y="4733089"/>
              <a:ext cx="624000" cy="0"/>
            </a:xfrm>
            <a:prstGeom prst="line">
              <a:avLst/>
            </a:prstGeom>
            <a:solidFill>
              <a:schemeClr val="tx1"/>
            </a:solid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6" name="Straight Connector 85">
              <a:extLst>
                <a:ext uri="{FF2B5EF4-FFF2-40B4-BE49-F238E27FC236}">
                  <a16:creationId xmlns:a16="http://schemas.microsoft.com/office/drawing/2014/main" id="{4032542C-B9DD-88E4-4FBE-2D4C552C7D3C}"/>
                </a:ext>
              </a:extLst>
            </p:cNvPr>
            <p:cNvCxnSpPr>
              <a:cxnSpLocks/>
            </p:cNvCxnSpPr>
            <p:nvPr/>
          </p:nvCxnSpPr>
          <p:spPr>
            <a:xfrm>
              <a:off x="7878603" y="4707449"/>
              <a:ext cx="0" cy="51280"/>
            </a:xfrm>
            <a:prstGeom prst="line">
              <a:avLst/>
            </a:prstGeom>
            <a:solidFill>
              <a:schemeClr val="tx1"/>
            </a:solid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7" name="Straight Connector 86">
              <a:extLst>
                <a:ext uri="{FF2B5EF4-FFF2-40B4-BE49-F238E27FC236}">
                  <a16:creationId xmlns:a16="http://schemas.microsoft.com/office/drawing/2014/main" id="{46F5DB89-EB4C-6104-563A-B2A6109E2AA2}"/>
                </a:ext>
              </a:extLst>
            </p:cNvPr>
            <p:cNvCxnSpPr>
              <a:cxnSpLocks/>
            </p:cNvCxnSpPr>
            <p:nvPr/>
          </p:nvCxnSpPr>
          <p:spPr>
            <a:xfrm>
              <a:off x="8500548" y="4707449"/>
              <a:ext cx="0" cy="51280"/>
            </a:xfrm>
            <a:prstGeom prst="line">
              <a:avLst/>
            </a:prstGeom>
            <a:solidFill>
              <a:schemeClr val="tx1"/>
            </a:solidFill>
            <a:ln>
              <a:solidFill>
                <a:schemeClr val="tx1"/>
              </a:solidFill>
            </a:ln>
          </p:spPr>
          <p:style>
            <a:lnRef idx="1">
              <a:schemeClr val="accent1"/>
            </a:lnRef>
            <a:fillRef idx="0">
              <a:schemeClr val="accent1"/>
            </a:fillRef>
            <a:effectRef idx="0">
              <a:schemeClr val="accent1"/>
            </a:effectRef>
            <a:fontRef idx="minor">
              <a:schemeClr val="tx1"/>
            </a:fontRef>
          </p:style>
        </p:cxnSp>
        <p:sp>
          <p:nvSpPr>
            <p:cNvPr id="105" name="Oval 104">
              <a:extLst>
                <a:ext uri="{FF2B5EF4-FFF2-40B4-BE49-F238E27FC236}">
                  <a16:creationId xmlns:a16="http://schemas.microsoft.com/office/drawing/2014/main" id="{3A4FD684-4202-4658-87DF-B781EE754F6D}"/>
                </a:ext>
              </a:extLst>
            </p:cNvPr>
            <p:cNvSpPr/>
            <p:nvPr/>
          </p:nvSpPr>
          <p:spPr>
            <a:xfrm>
              <a:off x="8117973" y="4672098"/>
              <a:ext cx="138999" cy="138999"/>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dirty="0">
                <a:ln>
                  <a:noFill/>
                </a:ln>
                <a:solidFill>
                  <a:srgbClr val="FFFFFF"/>
                </a:solidFill>
                <a:effectLst/>
                <a:uLnTx/>
                <a:uFillTx/>
                <a:latin typeface="Arial"/>
                <a:ea typeface="+mn-ea"/>
                <a:cs typeface="+mn-cs"/>
                <a:sym typeface="Arial"/>
              </a:endParaRPr>
            </a:p>
          </p:txBody>
        </p:sp>
      </p:grpSp>
      <p:grpSp>
        <p:nvGrpSpPr>
          <p:cNvPr id="45" name="Group 44">
            <a:extLst>
              <a:ext uri="{FF2B5EF4-FFF2-40B4-BE49-F238E27FC236}">
                <a16:creationId xmlns:a16="http://schemas.microsoft.com/office/drawing/2014/main" id="{27B885BF-DAD3-8B19-53E4-1B89E5EB4387}"/>
              </a:ext>
            </a:extLst>
          </p:cNvPr>
          <p:cNvGrpSpPr/>
          <p:nvPr/>
        </p:nvGrpSpPr>
        <p:grpSpPr>
          <a:xfrm>
            <a:off x="5659233" y="5147499"/>
            <a:ext cx="1752000" cy="60959"/>
            <a:chOff x="5668872" y="5158550"/>
            <a:chExt cx="1752000" cy="60959"/>
          </a:xfrm>
        </p:grpSpPr>
        <p:cxnSp>
          <p:nvCxnSpPr>
            <p:cNvPr id="28" name="Straight Connector 27">
              <a:extLst>
                <a:ext uri="{FF2B5EF4-FFF2-40B4-BE49-F238E27FC236}">
                  <a16:creationId xmlns:a16="http://schemas.microsoft.com/office/drawing/2014/main" id="{B78CE156-3EE3-10E0-D0B5-A54A7363A1B6}"/>
                </a:ext>
              </a:extLst>
            </p:cNvPr>
            <p:cNvCxnSpPr>
              <a:cxnSpLocks/>
            </p:cNvCxnSpPr>
            <p:nvPr/>
          </p:nvCxnSpPr>
          <p:spPr>
            <a:xfrm>
              <a:off x="5668872" y="5192871"/>
              <a:ext cx="1752000" cy="0"/>
            </a:xfrm>
            <a:prstGeom prst="line">
              <a:avLst/>
            </a:prstGeom>
            <a:solidFill>
              <a:schemeClr val="tx1"/>
            </a:solid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D8637ECE-F557-F78F-34D4-0EE4A964A504}"/>
                </a:ext>
              </a:extLst>
            </p:cNvPr>
            <p:cNvCxnSpPr>
              <a:cxnSpLocks/>
            </p:cNvCxnSpPr>
            <p:nvPr/>
          </p:nvCxnSpPr>
          <p:spPr>
            <a:xfrm>
              <a:off x="5674643" y="5167231"/>
              <a:ext cx="0" cy="51280"/>
            </a:xfrm>
            <a:prstGeom prst="line">
              <a:avLst/>
            </a:prstGeom>
            <a:solidFill>
              <a:schemeClr val="tx1"/>
            </a:solid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570F6DA7-847F-AF1F-7EAA-8493B6E78A28}"/>
                </a:ext>
              </a:extLst>
            </p:cNvPr>
            <p:cNvCxnSpPr>
              <a:cxnSpLocks/>
            </p:cNvCxnSpPr>
            <p:nvPr/>
          </p:nvCxnSpPr>
          <p:spPr>
            <a:xfrm>
              <a:off x="7420872" y="5167231"/>
              <a:ext cx="0" cy="51280"/>
            </a:xfrm>
            <a:prstGeom prst="line">
              <a:avLst/>
            </a:prstGeom>
            <a:solidFill>
              <a:schemeClr val="tx1"/>
            </a:solidFill>
            <a:ln>
              <a:solidFill>
                <a:schemeClr val="tx1"/>
              </a:solidFill>
            </a:ln>
          </p:spPr>
          <p:style>
            <a:lnRef idx="1">
              <a:schemeClr val="accent1"/>
            </a:lnRef>
            <a:fillRef idx="0">
              <a:schemeClr val="accent1"/>
            </a:fillRef>
            <a:effectRef idx="0">
              <a:schemeClr val="accent1"/>
            </a:effectRef>
            <a:fontRef idx="minor">
              <a:schemeClr val="tx1"/>
            </a:fontRef>
          </p:style>
        </p:cxnSp>
        <p:sp>
          <p:nvSpPr>
            <p:cNvPr id="106" name="Oval 105">
              <a:extLst>
                <a:ext uri="{FF2B5EF4-FFF2-40B4-BE49-F238E27FC236}">
                  <a16:creationId xmlns:a16="http://schemas.microsoft.com/office/drawing/2014/main" id="{9BD27D63-6A95-4455-9242-595B89116806}"/>
                </a:ext>
              </a:extLst>
            </p:cNvPr>
            <p:cNvSpPr/>
            <p:nvPr/>
          </p:nvSpPr>
          <p:spPr>
            <a:xfrm>
              <a:off x="6506941" y="5158550"/>
              <a:ext cx="60959" cy="60959"/>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dirty="0">
                <a:ln>
                  <a:noFill/>
                </a:ln>
                <a:solidFill>
                  <a:srgbClr val="FFFFFF"/>
                </a:solidFill>
                <a:effectLst/>
                <a:uLnTx/>
                <a:uFillTx/>
                <a:latin typeface="Arial"/>
                <a:ea typeface="+mn-ea"/>
                <a:cs typeface="+mn-cs"/>
                <a:sym typeface="Arial"/>
              </a:endParaRPr>
            </a:p>
          </p:txBody>
        </p:sp>
      </p:grpSp>
      <p:grpSp>
        <p:nvGrpSpPr>
          <p:cNvPr id="41" name="Group 40">
            <a:extLst>
              <a:ext uri="{FF2B5EF4-FFF2-40B4-BE49-F238E27FC236}">
                <a16:creationId xmlns:a16="http://schemas.microsoft.com/office/drawing/2014/main" id="{A836C91D-8421-0FB0-99F5-AC32FC631530}"/>
              </a:ext>
            </a:extLst>
          </p:cNvPr>
          <p:cNvGrpSpPr/>
          <p:nvPr/>
        </p:nvGrpSpPr>
        <p:grpSpPr>
          <a:xfrm>
            <a:off x="7126812" y="4529446"/>
            <a:ext cx="1017600" cy="66719"/>
            <a:chOff x="7126812" y="4468475"/>
            <a:chExt cx="1017600" cy="66719"/>
          </a:xfrm>
        </p:grpSpPr>
        <p:cxnSp>
          <p:nvCxnSpPr>
            <p:cNvPr id="81" name="Straight Connector 80">
              <a:extLst>
                <a:ext uri="{FF2B5EF4-FFF2-40B4-BE49-F238E27FC236}">
                  <a16:creationId xmlns:a16="http://schemas.microsoft.com/office/drawing/2014/main" id="{4A4E5C59-F751-1AB5-BA7C-087787A1E6DA}"/>
                </a:ext>
              </a:extLst>
            </p:cNvPr>
            <p:cNvCxnSpPr>
              <a:cxnSpLocks/>
            </p:cNvCxnSpPr>
            <p:nvPr/>
          </p:nvCxnSpPr>
          <p:spPr>
            <a:xfrm>
              <a:off x="7126812" y="4501161"/>
              <a:ext cx="1017600" cy="0"/>
            </a:xfrm>
            <a:prstGeom prst="line">
              <a:avLst/>
            </a:prstGeom>
            <a:solidFill>
              <a:schemeClr val="tx1"/>
            </a:solid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5D186FC2-3B99-273C-0BC4-54B6DA31F4EC}"/>
                </a:ext>
              </a:extLst>
            </p:cNvPr>
            <p:cNvCxnSpPr>
              <a:cxnSpLocks/>
            </p:cNvCxnSpPr>
            <p:nvPr/>
          </p:nvCxnSpPr>
          <p:spPr>
            <a:xfrm>
              <a:off x="7130164" y="4475521"/>
              <a:ext cx="0" cy="51280"/>
            </a:xfrm>
            <a:prstGeom prst="line">
              <a:avLst/>
            </a:prstGeom>
            <a:solidFill>
              <a:schemeClr val="tx1"/>
            </a:solid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D6249980-26B0-2CBA-EC34-ACC6784741E4}"/>
                </a:ext>
              </a:extLst>
            </p:cNvPr>
            <p:cNvCxnSpPr>
              <a:cxnSpLocks/>
            </p:cNvCxnSpPr>
            <p:nvPr/>
          </p:nvCxnSpPr>
          <p:spPr>
            <a:xfrm>
              <a:off x="8144412" y="4475521"/>
              <a:ext cx="0" cy="51280"/>
            </a:xfrm>
            <a:prstGeom prst="line">
              <a:avLst/>
            </a:prstGeom>
            <a:solidFill>
              <a:schemeClr val="tx1"/>
            </a:solidFill>
            <a:ln>
              <a:solidFill>
                <a:schemeClr val="tx1"/>
              </a:solidFill>
            </a:ln>
          </p:spPr>
          <p:style>
            <a:lnRef idx="1">
              <a:schemeClr val="accent1"/>
            </a:lnRef>
            <a:fillRef idx="0">
              <a:schemeClr val="accent1"/>
            </a:fillRef>
            <a:effectRef idx="0">
              <a:schemeClr val="accent1"/>
            </a:effectRef>
            <a:fontRef idx="minor">
              <a:schemeClr val="tx1"/>
            </a:fontRef>
          </p:style>
        </p:cxnSp>
        <p:sp>
          <p:nvSpPr>
            <p:cNvPr id="107" name="Oval 106">
              <a:extLst>
                <a:ext uri="{FF2B5EF4-FFF2-40B4-BE49-F238E27FC236}">
                  <a16:creationId xmlns:a16="http://schemas.microsoft.com/office/drawing/2014/main" id="{A472A1AB-53AB-43D8-9C3C-46B100C93092}"/>
                </a:ext>
              </a:extLst>
            </p:cNvPr>
            <p:cNvSpPr/>
            <p:nvPr/>
          </p:nvSpPr>
          <p:spPr>
            <a:xfrm>
              <a:off x="7616942" y="4468475"/>
              <a:ext cx="66719" cy="66719"/>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dirty="0">
                <a:ln>
                  <a:noFill/>
                </a:ln>
                <a:solidFill>
                  <a:srgbClr val="FFFFFF"/>
                </a:solidFill>
                <a:effectLst/>
                <a:uLnTx/>
                <a:uFillTx/>
                <a:latin typeface="Arial"/>
                <a:ea typeface="+mn-ea"/>
                <a:cs typeface="+mn-cs"/>
                <a:sym typeface="Arial"/>
              </a:endParaRPr>
            </a:p>
          </p:txBody>
        </p:sp>
      </p:grpSp>
      <p:cxnSp>
        <p:nvCxnSpPr>
          <p:cNvPr id="73" name="Straight Connector 72">
            <a:extLst>
              <a:ext uri="{FF2B5EF4-FFF2-40B4-BE49-F238E27FC236}">
                <a16:creationId xmlns:a16="http://schemas.microsoft.com/office/drawing/2014/main" id="{6750D2C1-A4C2-F770-1C2B-B1E3A6F346A8}"/>
              </a:ext>
            </a:extLst>
          </p:cNvPr>
          <p:cNvCxnSpPr/>
          <p:nvPr/>
        </p:nvCxnSpPr>
        <p:spPr>
          <a:xfrm>
            <a:off x="5419600" y="5624399"/>
            <a:ext cx="6261219"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6911E096-2360-0CF3-852C-70DD213B2933}"/>
              </a:ext>
            </a:extLst>
          </p:cNvPr>
          <p:cNvCxnSpPr>
            <a:cxnSpLocks/>
          </p:cNvCxnSpPr>
          <p:nvPr/>
        </p:nvCxnSpPr>
        <p:spPr>
          <a:xfrm rot="5400000" flipH="1">
            <a:off x="11653900" y="5649072"/>
            <a:ext cx="53552" cy="0"/>
          </a:xfrm>
          <a:prstGeom prst="line">
            <a:avLst/>
          </a:prstGeom>
          <a:ln cap="sq">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a16="http://schemas.microsoft.com/office/drawing/2014/main" id="{3E021861-29AC-AD07-2096-670F019369EB}"/>
              </a:ext>
            </a:extLst>
          </p:cNvPr>
          <p:cNvCxnSpPr>
            <a:cxnSpLocks/>
          </p:cNvCxnSpPr>
          <p:nvPr/>
        </p:nvCxnSpPr>
        <p:spPr>
          <a:xfrm rot="5400000" flipH="1">
            <a:off x="8517925" y="5639160"/>
            <a:ext cx="53552" cy="0"/>
          </a:xfrm>
          <a:prstGeom prst="line">
            <a:avLst/>
          </a:prstGeom>
          <a:ln cap="sq">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A76CC321-40D7-C000-51ED-948923153177}"/>
              </a:ext>
            </a:extLst>
          </p:cNvPr>
          <p:cNvCxnSpPr>
            <a:cxnSpLocks/>
          </p:cNvCxnSpPr>
          <p:nvPr/>
        </p:nvCxnSpPr>
        <p:spPr>
          <a:xfrm rot="5400000" flipH="1">
            <a:off x="5387720" y="5649072"/>
            <a:ext cx="53552" cy="0"/>
          </a:xfrm>
          <a:prstGeom prst="line">
            <a:avLst/>
          </a:prstGeom>
          <a:ln cap="sq">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985146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 name="Text Placeholder 285">
            <a:extLst>
              <a:ext uri="{FF2B5EF4-FFF2-40B4-BE49-F238E27FC236}">
                <a16:creationId xmlns:a16="http://schemas.microsoft.com/office/drawing/2014/main" id="{1EF50FE2-20CB-CCA8-5906-0FA49E3CE22A}"/>
              </a:ext>
            </a:extLst>
          </p:cNvPr>
          <p:cNvSpPr>
            <a:spLocks noGrp="1"/>
          </p:cNvSpPr>
          <p:nvPr>
            <p:ph type="body" idx="1"/>
          </p:nvPr>
        </p:nvSpPr>
        <p:spPr>
          <a:xfrm>
            <a:off x="609600" y="910800"/>
            <a:ext cx="10972800" cy="702470"/>
          </a:xfrm>
        </p:spPr>
        <p:txBody>
          <a:bodyPr/>
          <a:lstStyle/>
          <a:p>
            <a:r>
              <a:rPr lang="en-GB" sz="2000" dirty="0">
                <a:solidFill>
                  <a:schemeClr val="accent1"/>
                </a:solidFill>
              </a:rPr>
              <a:t>In the ITT population, median OS was &gt;7 months longer in the abiraterone + olaparib arm</a:t>
            </a:r>
            <a:endParaRPr lang="en-GB" dirty="0"/>
          </a:p>
        </p:txBody>
      </p:sp>
      <p:sp>
        <p:nvSpPr>
          <p:cNvPr id="2" name="Title 1">
            <a:extLst>
              <a:ext uri="{FF2B5EF4-FFF2-40B4-BE49-F238E27FC236}">
                <a16:creationId xmlns:a16="http://schemas.microsoft.com/office/drawing/2014/main" id="{7554FAD1-7F6B-4292-94B3-4BD4FAC0638C}"/>
              </a:ext>
            </a:extLst>
          </p:cNvPr>
          <p:cNvSpPr>
            <a:spLocks noGrp="1"/>
          </p:cNvSpPr>
          <p:nvPr>
            <p:ph type="title"/>
          </p:nvPr>
        </p:nvSpPr>
        <p:spPr/>
        <p:txBody>
          <a:bodyPr>
            <a:normAutofit/>
          </a:bodyPr>
          <a:lstStyle/>
          <a:p>
            <a:r>
              <a:rPr lang="en-GB" dirty="0"/>
              <a:t>PRO</a:t>
            </a:r>
            <a:r>
              <a:rPr lang="en-GB" cap="none" dirty="0"/>
              <a:t>pel</a:t>
            </a:r>
            <a:r>
              <a:rPr lang="en-GB" dirty="0"/>
              <a:t>: OS at final analysis (DCO3)</a:t>
            </a:r>
            <a:endParaRPr lang="en-GB" dirty="0">
              <a:solidFill>
                <a:schemeClr val="accent1"/>
              </a:solidFill>
            </a:endParaRPr>
          </a:p>
        </p:txBody>
      </p:sp>
      <p:sp>
        <p:nvSpPr>
          <p:cNvPr id="4" name="Slide Number Placeholder 3">
            <a:extLst>
              <a:ext uri="{FF2B5EF4-FFF2-40B4-BE49-F238E27FC236}">
                <a16:creationId xmlns:a16="http://schemas.microsoft.com/office/drawing/2014/main" id="{8F5497C6-539E-8AE2-DD82-8DD77BE67C89}"/>
              </a:ext>
            </a:extLst>
          </p:cNvPr>
          <p:cNvSpPr>
            <a:spLocks noGrp="1"/>
          </p:cNvSpPr>
          <p:nvPr>
            <p:ph type="sldNum" sz="quarter" idx="4"/>
          </p:nvPr>
        </p:nvSpPr>
        <p:spPr/>
        <p:txBody>
          <a:bodyPr/>
          <a:lstStyle/>
          <a:p>
            <a:fld id="{BE33F7A0-71F0-446B-9DE8-6D75BE64EE0F}" type="slidenum">
              <a:rPr lang="en-GB" smtClean="0"/>
              <a:pPr/>
              <a:t>17</a:t>
            </a:fld>
            <a:endParaRPr lang="en-GB" dirty="0"/>
          </a:p>
        </p:txBody>
      </p:sp>
      <p:sp>
        <p:nvSpPr>
          <p:cNvPr id="287" name="Content Placeholder 286">
            <a:extLst>
              <a:ext uri="{FF2B5EF4-FFF2-40B4-BE49-F238E27FC236}">
                <a16:creationId xmlns:a16="http://schemas.microsoft.com/office/drawing/2014/main" id="{074FAB55-1AF1-0C77-44E7-710F637488F1}"/>
              </a:ext>
            </a:extLst>
          </p:cNvPr>
          <p:cNvSpPr>
            <a:spLocks noGrp="1"/>
          </p:cNvSpPr>
          <p:nvPr>
            <p:ph sz="quarter" idx="15"/>
          </p:nvPr>
        </p:nvSpPr>
        <p:spPr>
          <a:xfrm>
            <a:off x="609600" y="6240128"/>
            <a:ext cx="10180339" cy="412812"/>
          </a:xfrm>
        </p:spPr>
        <p:txBody>
          <a:bodyPr/>
          <a:lstStyle/>
          <a:p>
            <a:r>
              <a:rPr lang="en-GB" sz="1100" dirty="0">
                <a:solidFill>
                  <a:schemeClr val="tx2"/>
                </a:solidFill>
              </a:rPr>
              <a:t>CI, confidence interval; DCO3, third data cut-off; HR, hazard ratio; ITT, intention-to-treat; OS, overall survival</a:t>
            </a:r>
          </a:p>
          <a:p>
            <a:r>
              <a:rPr lang="en-GB" sz="1100" dirty="0">
                <a:solidFill>
                  <a:schemeClr val="tx2"/>
                </a:solidFill>
              </a:rPr>
              <a:t>Clarke N, et al. </a:t>
            </a:r>
            <a:r>
              <a:rPr lang="it-IT" sz="1100" dirty="0">
                <a:solidFill>
                  <a:schemeClr val="tx2"/>
                </a:solidFill>
              </a:rPr>
              <a:t>J Clin Oncol 41, 2023 (suppl 6; abstr LBA16) (ASCO GU 2023 oral presentation); </a:t>
            </a:r>
            <a:r>
              <a:rPr lang="en-GB" sz="1100" dirty="0">
                <a:solidFill>
                  <a:schemeClr val="tx2"/>
                </a:solidFill>
              </a:rPr>
              <a:t>Saad F, et al. Lancet Oncology 2023;24: 1094-1108</a:t>
            </a:r>
            <a:endParaRPr lang="it-IT" sz="1100" dirty="0">
              <a:solidFill>
                <a:schemeClr val="tx2"/>
              </a:solidFill>
            </a:endParaRPr>
          </a:p>
        </p:txBody>
      </p:sp>
      <p:graphicFrame>
        <p:nvGraphicFramePr>
          <p:cNvPr id="7" name="Table 5">
            <a:extLst>
              <a:ext uri="{FF2B5EF4-FFF2-40B4-BE49-F238E27FC236}">
                <a16:creationId xmlns:a16="http://schemas.microsoft.com/office/drawing/2014/main" id="{07BC12DD-59E8-D7CD-1BB4-C198682B062C}"/>
              </a:ext>
            </a:extLst>
          </p:cNvPr>
          <p:cNvGraphicFramePr>
            <a:graphicFrameLocks noGrp="1"/>
          </p:cNvGraphicFramePr>
          <p:nvPr/>
        </p:nvGraphicFramePr>
        <p:xfrm>
          <a:off x="6569124" y="1506545"/>
          <a:ext cx="5215509" cy="1679040"/>
        </p:xfrm>
        <a:graphic>
          <a:graphicData uri="http://schemas.openxmlformats.org/drawingml/2006/table">
            <a:tbl>
              <a:tblPr>
                <a:tableStyleId>{5C22544A-7EE6-4342-B048-85BDC9FD1C3A}</a:tableStyleId>
              </a:tblPr>
              <a:tblGrid>
                <a:gridCol w="1209911">
                  <a:extLst>
                    <a:ext uri="{9D8B030D-6E8A-4147-A177-3AD203B41FA5}">
                      <a16:colId xmlns:a16="http://schemas.microsoft.com/office/drawing/2014/main" val="567805135"/>
                    </a:ext>
                  </a:extLst>
                </a:gridCol>
                <a:gridCol w="2002799">
                  <a:extLst>
                    <a:ext uri="{9D8B030D-6E8A-4147-A177-3AD203B41FA5}">
                      <a16:colId xmlns:a16="http://schemas.microsoft.com/office/drawing/2014/main" val="1587759811"/>
                    </a:ext>
                  </a:extLst>
                </a:gridCol>
                <a:gridCol w="2002799">
                  <a:extLst>
                    <a:ext uri="{9D8B030D-6E8A-4147-A177-3AD203B41FA5}">
                      <a16:colId xmlns:a16="http://schemas.microsoft.com/office/drawing/2014/main" val="1552239478"/>
                    </a:ext>
                  </a:extLst>
                </a:gridCol>
              </a:tblGrid>
              <a:tr h="253570">
                <a:tc>
                  <a:txBody>
                    <a:bodyPr/>
                    <a:lstStyle/>
                    <a:p>
                      <a:pPr>
                        <a:lnSpc>
                          <a:spcPct val="100000"/>
                        </a:lnSpc>
                      </a:pPr>
                      <a:endParaRPr lang="en-GB" sz="1200" b="0" i="0" dirty="0">
                        <a:latin typeface="Arial" panose="020B0604020202020204" pitchFamily="34" charset="0"/>
                      </a:endParaRPr>
                    </a:p>
                  </a:txBody>
                  <a:tcPr marL="0" marR="0" marT="0" marB="0" anchor="ctr">
                    <a:lnR w="6350" cap="flat" cmpd="sng" algn="ctr">
                      <a:noFill/>
                      <a:prstDash val="solid"/>
                      <a:round/>
                      <a:headEnd type="none" w="med" len="med"/>
                      <a:tailEnd type="none" w="med" len="med"/>
                    </a:lnR>
                    <a:lnB w="6350" cap="flat" cmpd="sng" algn="ctr">
                      <a:no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GB" sz="1200" b="1" i="0" dirty="0">
                          <a:solidFill>
                            <a:schemeClr val="bg1"/>
                          </a:solidFill>
                          <a:latin typeface="Arial" panose="020B0604020202020204" pitchFamily="34" charset="0"/>
                        </a:rPr>
                        <a:t>Abiraterone + olaparib </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GB" sz="1200" b="1" i="0" dirty="0">
                          <a:solidFill>
                            <a:schemeClr val="bg1"/>
                          </a:solidFill>
                          <a:latin typeface="Arial" panose="020B0604020202020204" pitchFamily="34" charset="0"/>
                        </a:rPr>
                        <a:t>(N=399)</a:t>
                      </a:r>
                    </a:p>
                  </a:txBody>
                  <a:tcPr marL="0" marR="0" marT="36000" marB="36000" anchor="ctr">
                    <a:lnL w="635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B w="6350" cap="flat" cmpd="sng" algn="ctr">
                      <a:noFill/>
                      <a:prstDash val="solid"/>
                      <a:round/>
                      <a:headEnd type="none" w="med" len="med"/>
                      <a:tailEnd type="none" w="med" len="med"/>
                    </a:lnB>
                    <a:solidFill>
                      <a:schemeClr val="tx2"/>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200" b="1" i="0" u="none" strike="noStrike" kern="0" cap="none" spc="0" normalizeH="0" baseline="0" noProof="0" dirty="0">
                          <a:ln>
                            <a:noFill/>
                          </a:ln>
                          <a:solidFill>
                            <a:srgbClr val="FFFFFF"/>
                          </a:solidFill>
                          <a:effectLst/>
                          <a:uLnTx/>
                          <a:uFillTx/>
                          <a:latin typeface="Arial" panose="020B0604020202020204" pitchFamily="34" charset="0"/>
                          <a:ea typeface="+mn-ea"/>
                          <a:cs typeface="+mn-cs"/>
                          <a:sym typeface="Arial"/>
                        </a:rPr>
                        <a:t>Abiraterone + placebo </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200" b="1" i="0" u="none" strike="noStrike" kern="0" cap="none" spc="0" normalizeH="0" baseline="0" noProof="0" dirty="0">
                          <a:ln>
                            <a:noFill/>
                          </a:ln>
                          <a:solidFill>
                            <a:srgbClr val="FFFFFF"/>
                          </a:solidFill>
                          <a:effectLst/>
                          <a:uLnTx/>
                          <a:uFillTx/>
                          <a:latin typeface="Arial" panose="020B0604020202020204" pitchFamily="34" charset="0"/>
                          <a:ea typeface="+mn-ea"/>
                          <a:cs typeface="+mn-cs"/>
                          <a:sym typeface="Arial"/>
                        </a:rPr>
                        <a:t>(N=397)</a:t>
                      </a:r>
                    </a:p>
                  </a:txBody>
                  <a:tcPr marL="0" marR="0" marT="36000" marB="36000" anchor="ctr">
                    <a:lnL w="12700" cap="flat" cmpd="sng" algn="ctr">
                      <a:solidFill>
                        <a:schemeClr val="bg1"/>
                      </a:solidFill>
                      <a:prstDash val="solid"/>
                      <a:round/>
                      <a:headEnd type="none" w="med" len="med"/>
                      <a:tailEnd type="none" w="med" len="med"/>
                    </a:lnL>
                    <a:lnR w="12700" cmpd="sng">
                      <a:noFill/>
                    </a:lnR>
                    <a:lnB w="6350" cap="flat" cmpd="sng" algn="ctr">
                      <a:noFill/>
                      <a:prstDash val="solid"/>
                      <a:round/>
                      <a:headEnd type="none" w="med" len="med"/>
                      <a:tailEnd type="none" w="med" len="med"/>
                    </a:lnB>
                    <a:solidFill>
                      <a:schemeClr val="accent1"/>
                    </a:solidFill>
                  </a:tcPr>
                </a:tc>
                <a:extLst>
                  <a:ext uri="{0D108BD9-81ED-4DB2-BD59-A6C34878D82A}">
                    <a16:rowId xmlns:a16="http://schemas.microsoft.com/office/drawing/2014/main" val="159315112"/>
                  </a:ext>
                </a:extLst>
              </a:tr>
              <a:tr h="126785">
                <a:tc>
                  <a:txBody>
                    <a:bodyPr/>
                    <a:lstStyle/>
                    <a:p>
                      <a:pPr>
                        <a:lnSpc>
                          <a:spcPct val="100000"/>
                        </a:lnSpc>
                      </a:pPr>
                      <a:r>
                        <a:rPr lang="en-GB" sz="1200" b="1" i="0" dirty="0">
                          <a:latin typeface="Arial" panose="020B0604020202020204" pitchFamily="34" charset="0"/>
                        </a:rPr>
                        <a:t>Events, n (%)</a:t>
                      </a:r>
                    </a:p>
                  </a:txBody>
                  <a:tcPr marL="0" marR="0" marT="18000" marB="18000" anchor="ctr">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solidFill>
                      <a:schemeClr val="bg1"/>
                    </a:solidFill>
                  </a:tcPr>
                </a:tc>
                <a:tc>
                  <a:txBody>
                    <a:bodyPr/>
                    <a:lstStyle/>
                    <a:p>
                      <a:pPr algn="ctr"/>
                      <a:r>
                        <a:rPr lang="en-US" sz="1200" b="0" i="0" dirty="0">
                          <a:solidFill>
                            <a:schemeClr val="tx1"/>
                          </a:solidFill>
                          <a:latin typeface="Arial" panose="020B0604020202020204" pitchFamily="34" charset="0"/>
                        </a:rPr>
                        <a:t>176 (44.1)</a:t>
                      </a:r>
                      <a:endParaRPr lang="en-GB" sz="1200" b="1" dirty="0">
                        <a:solidFill>
                          <a:schemeClr val="tx1"/>
                        </a:solidFill>
                      </a:endParaRPr>
                    </a:p>
                  </a:txBody>
                  <a:tcPr marL="0" marR="0" marT="18000" marB="1800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lstStyle/>
                    <a:p>
                      <a:pPr algn="ctr"/>
                      <a:r>
                        <a:rPr lang="en-US" sz="1200" b="0" i="0" dirty="0">
                          <a:solidFill>
                            <a:schemeClr val="tx1"/>
                          </a:solidFill>
                          <a:latin typeface="Arial" panose="020B0604020202020204" pitchFamily="34" charset="0"/>
                        </a:rPr>
                        <a:t>205 (51.6)</a:t>
                      </a:r>
                      <a:endParaRPr lang="en-GB" sz="1200" b="1" dirty="0">
                        <a:solidFill>
                          <a:schemeClr val="tx1"/>
                        </a:solidFill>
                      </a:endParaRPr>
                    </a:p>
                  </a:txBody>
                  <a:tcPr marL="0" marR="0" marT="18000" marB="18000" anchor="ctr">
                    <a:lnL w="6350" cap="flat" cmpd="sng" algn="ctr">
                      <a:noFill/>
                      <a:prstDash val="solid"/>
                      <a:round/>
                      <a:headEnd type="none" w="med" len="med"/>
                      <a:tailEnd type="none" w="med" len="med"/>
                    </a:lnL>
                    <a:lnR w="12700" cmpd="sng">
                      <a:noFill/>
                    </a:lnR>
                    <a:lnT w="6350" cap="flat" cmpd="sng" algn="ctr">
                      <a:no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124857010"/>
                  </a:ext>
                </a:extLst>
              </a:tr>
              <a:tr h="105932">
                <a:tc>
                  <a:txBody>
                    <a:bodyPr/>
                    <a:lstStyle/>
                    <a:p>
                      <a:pPr>
                        <a:lnSpc>
                          <a:spcPct val="100000"/>
                        </a:lnSpc>
                      </a:pPr>
                      <a:r>
                        <a:rPr lang="en-GB" sz="1200" b="1" i="0" dirty="0">
                          <a:latin typeface="Arial" panose="020B0604020202020204" pitchFamily="34" charset="0"/>
                        </a:rPr>
                        <a:t>Median, months</a:t>
                      </a:r>
                    </a:p>
                  </a:txBody>
                  <a:tcPr marL="0" marR="0" marT="0" marB="0" anchor="ctr">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solidFill>
                      <a:schemeClr val="bg1"/>
                    </a:solidFill>
                  </a:tcPr>
                </a:tc>
                <a:tc>
                  <a:txBody>
                    <a:bodyPr/>
                    <a:lstStyle/>
                    <a:p>
                      <a:pPr algn="ctr"/>
                      <a:r>
                        <a:rPr lang="en-US" sz="1200" b="0" i="0" dirty="0">
                          <a:solidFill>
                            <a:schemeClr val="tx1"/>
                          </a:solidFill>
                          <a:latin typeface="Arial" panose="020B0604020202020204" pitchFamily="34" charset="0"/>
                        </a:rPr>
                        <a:t>42.1</a:t>
                      </a:r>
                      <a:endParaRPr lang="en-GB" sz="1200" b="1" dirty="0">
                        <a:solidFill>
                          <a:schemeClr val="tx1"/>
                        </a:solidFill>
                      </a:endParaRP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9525" cap="flat" cmpd="sng" algn="ctr">
                      <a:solidFill>
                        <a:schemeClr val="tx1"/>
                      </a:solidFill>
                      <a:prstDash val="solid"/>
                      <a:round/>
                      <a:headEnd type="none" w="med" len="med"/>
                      <a:tailEnd type="none" w="med" len="med"/>
                    </a:lnT>
                    <a:lnB w="6350" cap="flat" cmpd="sng" algn="ctr">
                      <a:noFill/>
                      <a:prstDash val="solid"/>
                      <a:round/>
                      <a:headEnd type="none" w="med" len="med"/>
                      <a:tailEnd type="none" w="med" len="med"/>
                    </a:lnB>
                    <a:solidFill>
                      <a:schemeClr val="bg1"/>
                    </a:solidFill>
                  </a:tcPr>
                </a:tc>
                <a:tc>
                  <a:txBody>
                    <a:bodyPr/>
                    <a:lstStyle/>
                    <a:p>
                      <a:pPr algn="ctr"/>
                      <a:r>
                        <a:rPr lang="en-US" sz="1200" b="0" i="0" dirty="0">
                          <a:solidFill>
                            <a:schemeClr val="tx1"/>
                          </a:solidFill>
                          <a:latin typeface="Arial" panose="020B0604020202020204" pitchFamily="34" charset="0"/>
                        </a:rPr>
                        <a:t>34.7</a:t>
                      </a:r>
                      <a:endParaRPr lang="en-GB" sz="1200" b="1" dirty="0">
                        <a:solidFill>
                          <a:schemeClr val="tx1"/>
                        </a:solidFill>
                      </a:endParaRPr>
                    </a:p>
                  </a:txBody>
                  <a:tcPr marL="0" marR="0" marT="0" marB="0" anchor="ctr">
                    <a:lnL w="6350" cap="flat" cmpd="sng" algn="ctr">
                      <a:noFill/>
                      <a:prstDash val="solid"/>
                      <a:round/>
                      <a:headEnd type="none" w="med" len="med"/>
                      <a:tailEnd type="none" w="med" len="med"/>
                    </a:lnL>
                    <a:lnR w="12700" cmpd="sng">
                      <a:noFill/>
                    </a:lnR>
                    <a:lnT w="9525" cap="flat" cmpd="sng" algn="ctr">
                      <a:solidFill>
                        <a:schemeClr val="tx1"/>
                      </a:solidFill>
                      <a:prstDash val="solid"/>
                      <a:round/>
                      <a:headEnd type="none" w="med" len="med"/>
                      <a:tailEnd type="none" w="med" len="med"/>
                    </a:lnT>
                    <a:lnB w="6350" cap="flat" cmpd="sng" algn="ctr">
                      <a:noFill/>
                      <a:prstDash val="solid"/>
                      <a:round/>
                      <a:headEnd type="none" w="med" len="med"/>
                      <a:tailEnd type="none" w="med" len="med"/>
                    </a:lnB>
                    <a:solidFill>
                      <a:schemeClr val="bg1"/>
                    </a:solidFill>
                  </a:tcPr>
                </a:tc>
                <a:extLst>
                  <a:ext uri="{0D108BD9-81ED-4DB2-BD59-A6C34878D82A}">
                    <a16:rowId xmlns:a16="http://schemas.microsoft.com/office/drawing/2014/main" val="2455519460"/>
                  </a:ext>
                </a:extLst>
              </a:tr>
              <a:tr h="232717">
                <a:tc>
                  <a:txBody>
                    <a:bodyPr/>
                    <a:lstStyle/>
                    <a:p>
                      <a:pPr>
                        <a:lnSpc>
                          <a:spcPct val="100000"/>
                        </a:lnSpc>
                      </a:pPr>
                      <a:endParaRPr lang="en-GB" sz="1200" b="1" i="0" dirty="0">
                        <a:latin typeface="Arial" panose="020B0604020202020204" pitchFamily="34" charset="0"/>
                      </a:endParaRPr>
                    </a:p>
                  </a:txBody>
                  <a:tcPr marL="0" marR="0" marT="18000" marB="18000" anchor="ctr">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solidFill>
                      <a:schemeClr val="bg1"/>
                    </a:solidFill>
                  </a:tcPr>
                </a:tc>
                <a:tc gridSpan="2">
                  <a:txBody>
                    <a:bodyPr/>
                    <a:lstStyle/>
                    <a:p>
                      <a:pPr algn="ctr">
                        <a:lnSpc>
                          <a:spcPct val="100000"/>
                        </a:lnSpc>
                      </a:pPr>
                      <a:r>
                        <a:rPr lang="en-GB" sz="1200" b="1" i="0" dirty="0">
                          <a:latin typeface="Arial" panose="020B0604020202020204" pitchFamily="34" charset="0"/>
                        </a:rPr>
                        <a:t>HR 0.81 </a:t>
                      </a:r>
                      <a:br>
                        <a:rPr lang="en-GB" sz="1200" b="0" i="0" dirty="0">
                          <a:latin typeface="Arial" panose="020B0604020202020204" pitchFamily="34" charset="0"/>
                        </a:rPr>
                      </a:br>
                      <a:r>
                        <a:rPr lang="en-GB" sz="1200" b="0" i="0" dirty="0">
                          <a:latin typeface="Arial" panose="020B0604020202020204" pitchFamily="34" charset="0"/>
                        </a:rPr>
                        <a:t>95% CI, 0.67-1.00; P=0.0544</a:t>
                      </a:r>
                    </a:p>
                  </a:txBody>
                  <a:tcPr marL="0" marR="0" marT="18000" marB="18000" anchor="ctr">
                    <a:lnL w="6350" cap="flat" cmpd="sng" algn="ctr">
                      <a:noFill/>
                      <a:prstDash val="solid"/>
                      <a:round/>
                      <a:headEnd type="none" w="med" len="med"/>
                      <a:tailEnd type="none" w="med" len="med"/>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solidFill>
                      <a:srgbClr val="F5EAE8"/>
                    </a:solidFill>
                  </a:tcPr>
                </a:tc>
                <a:tc hMerge="1">
                  <a:txBody>
                    <a:bodyPr/>
                    <a:lstStyle/>
                    <a:p>
                      <a:pPr algn="ctr"/>
                      <a:endParaRPr lang="en-GB" sz="800" dirty="0">
                        <a:latin typeface="Arial Narrow" panose="020B0606020202030204" pitchFamily="34" charset="0"/>
                      </a:endParaRPr>
                    </a:p>
                  </a:txBody>
                  <a:tcPr>
                    <a:lnR w="12700" cmpd="sng">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BE5D6"/>
                    </a:solidFill>
                  </a:tcPr>
                </a:tc>
                <a:extLst>
                  <a:ext uri="{0D108BD9-81ED-4DB2-BD59-A6C34878D82A}">
                    <a16:rowId xmlns:a16="http://schemas.microsoft.com/office/drawing/2014/main" val="570848091"/>
                  </a:ext>
                </a:extLst>
              </a:tr>
              <a:tr h="143625">
                <a:tc>
                  <a:txBody>
                    <a:bodyPr/>
                    <a:lstStyle/>
                    <a:p>
                      <a:pPr>
                        <a:lnSpc>
                          <a:spcPct val="100000"/>
                        </a:lnSpc>
                      </a:pPr>
                      <a:endParaRPr lang="en-GB" sz="1200" b="0" i="0" dirty="0">
                        <a:latin typeface="Arial" panose="020B0604020202020204" pitchFamily="34" charset="0"/>
                      </a:endParaRPr>
                    </a:p>
                  </a:txBody>
                  <a:tcPr marL="0" marR="0" marT="18000" marB="18000" anchor="ctr">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noFill/>
                  </a:tcPr>
                </a:tc>
                <a:tc gridSpan="2">
                  <a:txBody>
                    <a:bodyPr/>
                    <a:lstStyle/>
                    <a:p>
                      <a:pPr algn="ctr">
                        <a:lnSpc>
                          <a:spcPct val="100000"/>
                        </a:lnSpc>
                      </a:pPr>
                      <a:r>
                        <a:rPr lang="en-US" sz="1200" b="0" i="0" u="none" strike="noStrike" kern="1200" baseline="0" dirty="0">
                          <a:solidFill>
                            <a:schemeClr val="dk1"/>
                          </a:solidFill>
                          <a:latin typeface="Arial" panose="020B0604020202020204" pitchFamily="34" charset="0"/>
                          <a:ea typeface="+mn-ea"/>
                          <a:cs typeface="+mn-cs"/>
                        </a:rPr>
                        <a:t>2-sided boundary for significance 0.0377 </a:t>
                      </a:r>
                      <a:endParaRPr lang="en-GB" sz="1200" b="0" i="0" dirty="0">
                        <a:latin typeface="Arial" panose="020B0604020202020204" pitchFamily="34" charset="0"/>
                      </a:endParaRPr>
                    </a:p>
                  </a:txBody>
                  <a:tcPr marL="0" marR="0" marT="18000" marB="18000" anchor="ctr">
                    <a:lnL w="6350" cap="flat" cmpd="sng" algn="ctr">
                      <a:noFill/>
                      <a:prstDash val="solid"/>
                      <a:round/>
                      <a:headEnd type="none" w="med" len="med"/>
                      <a:tailEnd type="none" w="med" len="med"/>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noFill/>
                  </a:tcPr>
                </a:tc>
                <a:tc hMerge="1">
                  <a:txBody>
                    <a:bodyPr/>
                    <a:lstStyle/>
                    <a:p>
                      <a:endParaRPr lang="en-GB"/>
                    </a:p>
                  </a:txBody>
                  <a:tcPr/>
                </a:tc>
                <a:extLst>
                  <a:ext uri="{0D108BD9-81ED-4DB2-BD59-A6C34878D82A}">
                    <a16:rowId xmlns:a16="http://schemas.microsoft.com/office/drawing/2014/main" val="1980190620"/>
                  </a:ext>
                </a:extLst>
              </a:tr>
              <a:tr h="126785">
                <a:tc>
                  <a:txBody>
                    <a:bodyPr/>
                    <a:lstStyle/>
                    <a:p>
                      <a:pPr>
                        <a:lnSpc>
                          <a:spcPct val="100000"/>
                        </a:lnSpc>
                      </a:pPr>
                      <a:endParaRPr lang="en-GB" sz="1200" b="0" i="0" dirty="0">
                        <a:latin typeface="Arial" panose="020B0604020202020204" pitchFamily="34" charset="0"/>
                      </a:endParaRPr>
                    </a:p>
                  </a:txBody>
                  <a:tcPr marL="0" marR="0" marT="18000" marB="18000" anchor="ctr">
                    <a:lnR w="6350" cap="flat" cmpd="sng" algn="ctr">
                      <a:noFill/>
                      <a:prstDash val="solid"/>
                      <a:round/>
                      <a:headEnd type="none" w="med" len="med"/>
                      <a:tailEnd type="none" w="med" len="med"/>
                    </a:lnR>
                    <a:lnT w="6350" cap="flat" cmpd="sng" algn="ctr">
                      <a:noFill/>
                      <a:prstDash val="solid"/>
                      <a:round/>
                      <a:headEnd type="none" w="med" len="med"/>
                      <a:tailEnd type="none" w="med" len="med"/>
                    </a:lnT>
                    <a:noFill/>
                  </a:tcPr>
                </a:tc>
                <a:tc gridSpan="2">
                  <a:txBody>
                    <a:bodyPr/>
                    <a:lstStyle/>
                    <a:p>
                      <a:pPr algn="ctr">
                        <a:lnSpc>
                          <a:spcPct val="100000"/>
                        </a:lnSpc>
                      </a:pPr>
                      <a:r>
                        <a:rPr lang="en-US" sz="1200" b="0" i="0" dirty="0">
                          <a:latin typeface="Arial" panose="020B0604020202020204" pitchFamily="34" charset="0"/>
                        </a:rPr>
                        <a:t>47.9% maturity</a:t>
                      </a:r>
                      <a:endParaRPr lang="en-GB" sz="1200" b="0" i="0" dirty="0">
                        <a:latin typeface="Arial" panose="020B0604020202020204" pitchFamily="34" charset="0"/>
                      </a:endParaRPr>
                    </a:p>
                  </a:txBody>
                  <a:tcPr marL="0" marR="0" marT="18000" marB="18000" anchor="ctr">
                    <a:lnL w="6350" cap="flat" cmpd="sng" algn="ctr">
                      <a:noFill/>
                      <a:prstDash val="solid"/>
                      <a:round/>
                      <a:headEnd type="none" w="med" len="med"/>
                      <a:tailEnd type="none" w="med" len="med"/>
                    </a:lnL>
                    <a:lnR w="12700" cmpd="sng">
                      <a:noFill/>
                    </a:lnR>
                    <a:lnT w="6350" cap="flat" cmpd="sng" algn="ctr">
                      <a:noFill/>
                      <a:prstDash val="solid"/>
                      <a:round/>
                      <a:headEnd type="none" w="med" len="med"/>
                      <a:tailEnd type="none" w="med" len="med"/>
                    </a:lnT>
                    <a:lnB w="9525" cap="flat" cmpd="sng" algn="ctr">
                      <a:noFill/>
                      <a:prstDash val="solid"/>
                      <a:round/>
                      <a:headEnd type="none" w="med" len="med"/>
                      <a:tailEnd type="none" w="med" len="med"/>
                    </a:lnB>
                    <a:noFill/>
                  </a:tcPr>
                </a:tc>
                <a:tc hMerge="1">
                  <a:txBody>
                    <a:bodyPr/>
                    <a:lstStyle/>
                    <a:p>
                      <a:endParaRPr lang="en-GB"/>
                    </a:p>
                  </a:txBody>
                  <a:tcPr/>
                </a:tc>
                <a:extLst>
                  <a:ext uri="{0D108BD9-81ED-4DB2-BD59-A6C34878D82A}">
                    <a16:rowId xmlns:a16="http://schemas.microsoft.com/office/drawing/2014/main" val="3187469019"/>
                  </a:ext>
                </a:extLst>
              </a:tr>
            </a:tbl>
          </a:graphicData>
        </a:graphic>
      </p:graphicFrame>
      <p:sp>
        <p:nvSpPr>
          <p:cNvPr id="89" name="TextBox 88">
            <a:extLst>
              <a:ext uri="{FF2B5EF4-FFF2-40B4-BE49-F238E27FC236}">
                <a16:creationId xmlns:a16="http://schemas.microsoft.com/office/drawing/2014/main" id="{FDB2538B-BADE-4020-A254-17C72B7BDCC6}"/>
              </a:ext>
            </a:extLst>
          </p:cNvPr>
          <p:cNvSpPr txBox="1"/>
          <p:nvPr/>
        </p:nvSpPr>
        <p:spPr>
          <a:xfrm>
            <a:off x="629469" y="5764868"/>
            <a:ext cx="10588385" cy="369332"/>
          </a:xfrm>
          <a:prstGeom prst="rect">
            <a:avLst/>
          </a:prstGeom>
          <a:noFill/>
        </p:spPr>
        <p:txBody>
          <a:bodyPr wrap="square" l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dirty="0">
                <a:ln>
                  <a:noFill/>
                </a:ln>
                <a:effectLst/>
                <a:uLnTx/>
                <a:uFillTx/>
                <a:latin typeface="Arial" panose="020B0604020202020204"/>
                <a:ea typeface="+mn-ea"/>
                <a:cs typeface="Arial Narrow"/>
              </a:rPr>
              <a:t>DCO3: 12 October 2022.</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dirty="0">
                <a:ln>
                  <a:noFill/>
                </a:ln>
                <a:effectLst/>
                <a:uLnTx/>
                <a:uFillTx/>
                <a:latin typeface="Arial" panose="020B0604020202020204"/>
                <a:ea typeface="+mn-ea"/>
                <a:cs typeface="Arial Narrow"/>
              </a:rPr>
              <a:t>Median (range) duration of follow-up for censored patients at DCO3 was 36.6 months (8.3–47.0) in the abiraterone + olaparib arm and 36.5 months (2.9–45.3) in the abiraterone + placebo arm. </a:t>
            </a:r>
            <a:endParaRPr kumimoji="0" lang="en-GB" sz="900" b="0" i="0" u="none" strike="noStrike" kern="1200" cap="none" spc="0" normalizeH="0" baseline="0" dirty="0">
              <a:ln>
                <a:noFill/>
              </a:ln>
              <a:effectLst/>
              <a:uLnTx/>
              <a:uFillTx/>
              <a:latin typeface="Arial" panose="020B0604020202020204"/>
              <a:ea typeface="+mn-ea"/>
              <a:cs typeface="+mn-cs"/>
            </a:endParaRPr>
          </a:p>
        </p:txBody>
      </p:sp>
      <p:grpSp>
        <p:nvGrpSpPr>
          <p:cNvPr id="14" name="Group 13">
            <a:extLst>
              <a:ext uri="{FF2B5EF4-FFF2-40B4-BE49-F238E27FC236}">
                <a16:creationId xmlns:a16="http://schemas.microsoft.com/office/drawing/2014/main" id="{FAC8ED80-1AF8-19A9-0D7A-AFE485026854}"/>
              </a:ext>
            </a:extLst>
          </p:cNvPr>
          <p:cNvGrpSpPr/>
          <p:nvPr/>
        </p:nvGrpSpPr>
        <p:grpSpPr>
          <a:xfrm>
            <a:off x="1913046" y="1641213"/>
            <a:ext cx="341355" cy="3447539"/>
            <a:chOff x="851003" y="2893372"/>
            <a:chExt cx="163728" cy="1960892"/>
          </a:xfrm>
        </p:grpSpPr>
        <p:sp>
          <p:nvSpPr>
            <p:cNvPr id="15" name="TextBox 14">
              <a:extLst>
                <a:ext uri="{FF2B5EF4-FFF2-40B4-BE49-F238E27FC236}">
                  <a16:creationId xmlns:a16="http://schemas.microsoft.com/office/drawing/2014/main" id="{2FF23F87-EDDC-290F-B8A1-A856548FC791}"/>
                </a:ext>
              </a:extLst>
            </p:cNvPr>
            <p:cNvSpPr txBox="1"/>
            <p:nvPr/>
          </p:nvSpPr>
          <p:spPr>
            <a:xfrm>
              <a:off x="851003" y="2893372"/>
              <a:ext cx="163728" cy="127414"/>
            </a:xfrm>
            <a:prstGeom prst="rect">
              <a:avLst/>
            </a:prstGeom>
            <a:noFill/>
          </p:spPr>
          <p:txBody>
            <a:bodyPr wrap="square" lIns="0" tIns="0" rIns="0" bIns="0" rtlCol="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dirty="0">
                  <a:ln>
                    <a:noFill/>
                  </a:ln>
                  <a:solidFill>
                    <a:prstClr val="black"/>
                  </a:solidFill>
                  <a:effectLst/>
                  <a:uLnTx/>
                  <a:uFillTx/>
                  <a:latin typeface="Arial" panose="020B0604020202020204"/>
                  <a:ea typeface="+mn-ea"/>
                  <a:cs typeface="+mn-cs"/>
                </a:rPr>
                <a:t>1.0</a:t>
              </a:r>
            </a:p>
          </p:txBody>
        </p:sp>
        <p:sp>
          <p:nvSpPr>
            <p:cNvPr id="16" name="TextBox 15">
              <a:extLst>
                <a:ext uri="{FF2B5EF4-FFF2-40B4-BE49-F238E27FC236}">
                  <a16:creationId xmlns:a16="http://schemas.microsoft.com/office/drawing/2014/main" id="{32B6339D-3F3E-0563-208E-C7D00EDE8856}"/>
                </a:ext>
              </a:extLst>
            </p:cNvPr>
            <p:cNvSpPr txBox="1"/>
            <p:nvPr/>
          </p:nvSpPr>
          <p:spPr>
            <a:xfrm>
              <a:off x="851003" y="3076720"/>
              <a:ext cx="163728" cy="127414"/>
            </a:xfrm>
            <a:prstGeom prst="rect">
              <a:avLst/>
            </a:prstGeom>
            <a:noFill/>
          </p:spPr>
          <p:txBody>
            <a:bodyPr wrap="square" lIns="0" tIns="0" rIns="0" bIns="0" rtlCol="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dirty="0">
                  <a:ln>
                    <a:noFill/>
                  </a:ln>
                  <a:solidFill>
                    <a:prstClr val="black"/>
                  </a:solidFill>
                  <a:effectLst/>
                  <a:uLnTx/>
                  <a:uFillTx/>
                  <a:latin typeface="Arial" panose="020B0604020202020204"/>
                  <a:ea typeface="+mn-ea"/>
                  <a:cs typeface="+mn-cs"/>
                </a:rPr>
                <a:t>0.9</a:t>
              </a:r>
            </a:p>
          </p:txBody>
        </p:sp>
        <p:sp>
          <p:nvSpPr>
            <p:cNvPr id="17" name="TextBox 16">
              <a:extLst>
                <a:ext uri="{FF2B5EF4-FFF2-40B4-BE49-F238E27FC236}">
                  <a16:creationId xmlns:a16="http://schemas.microsoft.com/office/drawing/2014/main" id="{789C1DC3-09FE-9F4B-EEC0-B0B9F0C4E092}"/>
                </a:ext>
              </a:extLst>
            </p:cNvPr>
            <p:cNvSpPr txBox="1"/>
            <p:nvPr/>
          </p:nvSpPr>
          <p:spPr>
            <a:xfrm>
              <a:off x="851003" y="3260068"/>
              <a:ext cx="163728" cy="127414"/>
            </a:xfrm>
            <a:prstGeom prst="rect">
              <a:avLst/>
            </a:prstGeom>
            <a:noFill/>
          </p:spPr>
          <p:txBody>
            <a:bodyPr wrap="square" lIns="0" tIns="0" rIns="0" bIns="0" rtlCol="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dirty="0">
                  <a:ln>
                    <a:noFill/>
                  </a:ln>
                  <a:solidFill>
                    <a:prstClr val="black"/>
                  </a:solidFill>
                  <a:effectLst/>
                  <a:uLnTx/>
                  <a:uFillTx/>
                  <a:latin typeface="Arial" panose="020B0604020202020204"/>
                  <a:ea typeface="+mn-ea"/>
                  <a:cs typeface="+mn-cs"/>
                </a:rPr>
                <a:t>0.8</a:t>
              </a:r>
            </a:p>
          </p:txBody>
        </p:sp>
        <p:sp>
          <p:nvSpPr>
            <p:cNvPr id="18" name="TextBox 17">
              <a:extLst>
                <a:ext uri="{FF2B5EF4-FFF2-40B4-BE49-F238E27FC236}">
                  <a16:creationId xmlns:a16="http://schemas.microsoft.com/office/drawing/2014/main" id="{F88CC626-D3CC-6E5F-7CE3-71D9B9C7085C}"/>
                </a:ext>
              </a:extLst>
            </p:cNvPr>
            <p:cNvSpPr txBox="1"/>
            <p:nvPr/>
          </p:nvSpPr>
          <p:spPr>
            <a:xfrm>
              <a:off x="851003" y="3443416"/>
              <a:ext cx="163728" cy="127414"/>
            </a:xfrm>
            <a:prstGeom prst="rect">
              <a:avLst/>
            </a:prstGeom>
            <a:noFill/>
          </p:spPr>
          <p:txBody>
            <a:bodyPr wrap="square" lIns="0" tIns="0" rIns="0" bIns="0" rtlCol="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dirty="0">
                  <a:ln>
                    <a:noFill/>
                  </a:ln>
                  <a:solidFill>
                    <a:prstClr val="black"/>
                  </a:solidFill>
                  <a:effectLst/>
                  <a:uLnTx/>
                  <a:uFillTx/>
                  <a:latin typeface="Arial" panose="020B0604020202020204"/>
                  <a:ea typeface="+mn-ea"/>
                  <a:cs typeface="+mn-cs"/>
                </a:rPr>
                <a:t>0.7</a:t>
              </a:r>
            </a:p>
          </p:txBody>
        </p:sp>
        <p:sp>
          <p:nvSpPr>
            <p:cNvPr id="19" name="TextBox 18">
              <a:extLst>
                <a:ext uri="{FF2B5EF4-FFF2-40B4-BE49-F238E27FC236}">
                  <a16:creationId xmlns:a16="http://schemas.microsoft.com/office/drawing/2014/main" id="{F7345FED-B719-F98A-1229-69FA5F6D5356}"/>
                </a:ext>
              </a:extLst>
            </p:cNvPr>
            <p:cNvSpPr txBox="1"/>
            <p:nvPr/>
          </p:nvSpPr>
          <p:spPr>
            <a:xfrm>
              <a:off x="851003" y="3626764"/>
              <a:ext cx="163728" cy="127414"/>
            </a:xfrm>
            <a:prstGeom prst="rect">
              <a:avLst/>
            </a:prstGeom>
            <a:noFill/>
          </p:spPr>
          <p:txBody>
            <a:bodyPr wrap="square" lIns="0" tIns="0" rIns="0" bIns="0" rtlCol="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dirty="0">
                  <a:ln>
                    <a:noFill/>
                  </a:ln>
                  <a:solidFill>
                    <a:prstClr val="black"/>
                  </a:solidFill>
                  <a:effectLst/>
                  <a:uLnTx/>
                  <a:uFillTx/>
                  <a:latin typeface="Arial" panose="020B0604020202020204"/>
                  <a:ea typeface="+mn-ea"/>
                  <a:cs typeface="+mn-cs"/>
                </a:rPr>
                <a:t>0.6</a:t>
              </a:r>
            </a:p>
          </p:txBody>
        </p:sp>
        <p:sp>
          <p:nvSpPr>
            <p:cNvPr id="20" name="TextBox 19">
              <a:extLst>
                <a:ext uri="{FF2B5EF4-FFF2-40B4-BE49-F238E27FC236}">
                  <a16:creationId xmlns:a16="http://schemas.microsoft.com/office/drawing/2014/main" id="{C17A8A7B-E8EF-075C-2B52-D994B3CD989B}"/>
                </a:ext>
              </a:extLst>
            </p:cNvPr>
            <p:cNvSpPr txBox="1"/>
            <p:nvPr/>
          </p:nvSpPr>
          <p:spPr>
            <a:xfrm>
              <a:off x="851003" y="3810112"/>
              <a:ext cx="163728" cy="127414"/>
            </a:xfrm>
            <a:prstGeom prst="rect">
              <a:avLst/>
            </a:prstGeom>
            <a:noFill/>
          </p:spPr>
          <p:txBody>
            <a:bodyPr wrap="square" lIns="0" tIns="0" rIns="0" bIns="0" rtlCol="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dirty="0">
                  <a:ln>
                    <a:noFill/>
                  </a:ln>
                  <a:solidFill>
                    <a:prstClr val="black"/>
                  </a:solidFill>
                  <a:effectLst/>
                  <a:uLnTx/>
                  <a:uFillTx/>
                  <a:latin typeface="Arial" panose="020B0604020202020204"/>
                  <a:ea typeface="+mn-ea"/>
                  <a:cs typeface="+mn-cs"/>
                </a:rPr>
                <a:t>0.5</a:t>
              </a:r>
            </a:p>
          </p:txBody>
        </p:sp>
        <p:sp>
          <p:nvSpPr>
            <p:cNvPr id="21" name="TextBox 20">
              <a:extLst>
                <a:ext uri="{FF2B5EF4-FFF2-40B4-BE49-F238E27FC236}">
                  <a16:creationId xmlns:a16="http://schemas.microsoft.com/office/drawing/2014/main" id="{C49310B8-F70F-D568-D0E0-D35B9F5881EF}"/>
                </a:ext>
              </a:extLst>
            </p:cNvPr>
            <p:cNvSpPr txBox="1"/>
            <p:nvPr/>
          </p:nvSpPr>
          <p:spPr>
            <a:xfrm>
              <a:off x="851003" y="3993460"/>
              <a:ext cx="163728" cy="127414"/>
            </a:xfrm>
            <a:prstGeom prst="rect">
              <a:avLst/>
            </a:prstGeom>
            <a:noFill/>
          </p:spPr>
          <p:txBody>
            <a:bodyPr wrap="square" lIns="0" tIns="0" rIns="0" bIns="0" rtlCol="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dirty="0">
                  <a:ln>
                    <a:noFill/>
                  </a:ln>
                  <a:solidFill>
                    <a:prstClr val="black"/>
                  </a:solidFill>
                  <a:effectLst/>
                  <a:uLnTx/>
                  <a:uFillTx/>
                  <a:latin typeface="Arial" panose="020B0604020202020204"/>
                  <a:ea typeface="+mn-ea"/>
                  <a:cs typeface="+mn-cs"/>
                </a:rPr>
                <a:t>0.4</a:t>
              </a:r>
            </a:p>
          </p:txBody>
        </p:sp>
        <p:sp>
          <p:nvSpPr>
            <p:cNvPr id="22" name="TextBox 21">
              <a:extLst>
                <a:ext uri="{FF2B5EF4-FFF2-40B4-BE49-F238E27FC236}">
                  <a16:creationId xmlns:a16="http://schemas.microsoft.com/office/drawing/2014/main" id="{D4572526-93A1-B235-FA89-49745893DAEC}"/>
                </a:ext>
              </a:extLst>
            </p:cNvPr>
            <p:cNvSpPr txBox="1"/>
            <p:nvPr/>
          </p:nvSpPr>
          <p:spPr>
            <a:xfrm>
              <a:off x="851003" y="4176808"/>
              <a:ext cx="163728" cy="127414"/>
            </a:xfrm>
            <a:prstGeom prst="rect">
              <a:avLst/>
            </a:prstGeom>
            <a:noFill/>
          </p:spPr>
          <p:txBody>
            <a:bodyPr wrap="square" lIns="0" tIns="0" rIns="0" bIns="0" rtlCol="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dirty="0">
                  <a:ln>
                    <a:noFill/>
                  </a:ln>
                  <a:solidFill>
                    <a:prstClr val="black"/>
                  </a:solidFill>
                  <a:effectLst/>
                  <a:uLnTx/>
                  <a:uFillTx/>
                  <a:latin typeface="Arial" panose="020B0604020202020204"/>
                  <a:ea typeface="+mn-ea"/>
                  <a:cs typeface="+mn-cs"/>
                </a:rPr>
                <a:t>0.3</a:t>
              </a:r>
            </a:p>
          </p:txBody>
        </p:sp>
        <p:sp>
          <p:nvSpPr>
            <p:cNvPr id="23" name="TextBox 22">
              <a:extLst>
                <a:ext uri="{FF2B5EF4-FFF2-40B4-BE49-F238E27FC236}">
                  <a16:creationId xmlns:a16="http://schemas.microsoft.com/office/drawing/2014/main" id="{C46D83F5-4529-1298-D01D-B252E9C15BE3}"/>
                </a:ext>
              </a:extLst>
            </p:cNvPr>
            <p:cNvSpPr txBox="1"/>
            <p:nvPr/>
          </p:nvSpPr>
          <p:spPr>
            <a:xfrm>
              <a:off x="851003" y="4360156"/>
              <a:ext cx="163728" cy="127414"/>
            </a:xfrm>
            <a:prstGeom prst="rect">
              <a:avLst/>
            </a:prstGeom>
            <a:noFill/>
          </p:spPr>
          <p:txBody>
            <a:bodyPr wrap="square" lIns="0" tIns="0" rIns="0" bIns="0" rtlCol="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dirty="0">
                  <a:ln>
                    <a:noFill/>
                  </a:ln>
                  <a:solidFill>
                    <a:prstClr val="black"/>
                  </a:solidFill>
                  <a:effectLst/>
                  <a:uLnTx/>
                  <a:uFillTx/>
                  <a:latin typeface="Arial" panose="020B0604020202020204"/>
                  <a:ea typeface="+mn-ea"/>
                  <a:cs typeface="+mn-cs"/>
                </a:rPr>
                <a:t>0.2</a:t>
              </a:r>
            </a:p>
          </p:txBody>
        </p:sp>
        <p:sp>
          <p:nvSpPr>
            <p:cNvPr id="24" name="TextBox 23">
              <a:extLst>
                <a:ext uri="{FF2B5EF4-FFF2-40B4-BE49-F238E27FC236}">
                  <a16:creationId xmlns:a16="http://schemas.microsoft.com/office/drawing/2014/main" id="{D0E435F3-DF69-DD43-0EC8-FECB7CC7F469}"/>
                </a:ext>
              </a:extLst>
            </p:cNvPr>
            <p:cNvSpPr txBox="1"/>
            <p:nvPr/>
          </p:nvSpPr>
          <p:spPr>
            <a:xfrm>
              <a:off x="851003" y="4543504"/>
              <a:ext cx="163728" cy="127414"/>
            </a:xfrm>
            <a:prstGeom prst="rect">
              <a:avLst/>
            </a:prstGeom>
            <a:noFill/>
          </p:spPr>
          <p:txBody>
            <a:bodyPr wrap="square" lIns="0" tIns="0" rIns="0" bIns="0" rtlCol="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dirty="0">
                  <a:ln>
                    <a:noFill/>
                  </a:ln>
                  <a:solidFill>
                    <a:prstClr val="black"/>
                  </a:solidFill>
                  <a:effectLst/>
                  <a:uLnTx/>
                  <a:uFillTx/>
                  <a:latin typeface="Arial" panose="020B0604020202020204"/>
                  <a:ea typeface="+mn-ea"/>
                  <a:cs typeface="+mn-cs"/>
                </a:rPr>
                <a:t>0.1</a:t>
              </a:r>
            </a:p>
          </p:txBody>
        </p:sp>
        <p:sp>
          <p:nvSpPr>
            <p:cNvPr id="25" name="TextBox 24">
              <a:extLst>
                <a:ext uri="{FF2B5EF4-FFF2-40B4-BE49-F238E27FC236}">
                  <a16:creationId xmlns:a16="http://schemas.microsoft.com/office/drawing/2014/main" id="{4CD7E3A8-3739-D8D1-9C93-0B62695BA04B}"/>
                </a:ext>
              </a:extLst>
            </p:cNvPr>
            <p:cNvSpPr txBox="1"/>
            <p:nvPr/>
          </p:nvSpPr>
          <p:spPr>
            <a:xfrm>
              <a:off x="851003" y="4726850"/>
              <a:ext cx="163728" cy="127414"/>
            </a:xfrm>
            <a:prstGeom prst="rect">
              <a:avLst/>
            </a:prstGeom>
            <a:noFill/>
          </p:spPr>
          <p:txBody>
            <a:bodyPr wrap="square" lIns="0" tIns="0" rIns="0" bIns="0" rtlCol="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dirty="0">
                  <a:ln>
                    <a:noFill/>
                  </a:ln>
                  <a:solidFill>
                    <a:prstClr val="black"/>
                  </a:solidFill>
                  <a:effectLst/>
                  <a:uLnTx/>
                  <a:uFillTx/>
                  <a:latin typeface="Arial" panose="020B0604020202020204"/>
                  <a:ea typeface="+mn-ea"/>
                  <a:cs typeface="+mn-cs"/>
                </a:rPr>
                <a:t>0.0</a:t>
              </a:r>
            </a:p>
          </p:txBody>
        </p:sp>
      </p:grpSp>
      <p:grpSp>
        <p:nvGrpSpPr>
          <p:cNvPr id="56" name="Group 55">
            <a:extLst>
              <a:ext uri="{FF2B5EF4-FFF2-40B4-BE49-F238E27FC236}">
                <a16:creationId xmlns:a16="http://schemas.microsoft.com/office/drawing/2014/main" id="{D9934313-36A3-425C-D919-AF1E7709D63B}"/>
              </a:ext>
            </a:extLst>
          </p:cNvPr>
          <p:cNvGrpSpPr/>
          <p:nvPr/>
        </p:nvGrpSpPr>
        <p:grpSpPr>
          <a:xfrm>
            <a:off x="2268484" y="4980005"/>
            <a:ext cx="6957431" cy="221919"/>
            <a:chOff x="3203178" y="4990542"/>
            <a:chExt cx="4703796" cy="195351"/>
          </a:xfrm>
        </p:grpSpPr>
        <p:sp>
          <p:nvSpPr>
            <p:cNvPr id="40" name="TextBox 39">
              <a:extLst>
                <a:ext uri="{FF2B5EF4-FFF2-40B4-BE49-F238E27FC236}">
                  <a16:creationId xmlns:a16="http://schemas.microsoft.com/office/drawing/2014/main" id="{0A82D3D2-5031-11DD-A4AA-C162FC250E06}"/>
                </a:ext>
              </a:extLst>
            </p:cNvPr>
            <p:cNvSpPr txBox="1"/>
            <p:nvPr/>
          </p:nvSpPr>
          <p:spPr>
            <a:xfrm>
              <a:off x="3203178" y="4990542"/>
              <a:ext cx="140930" cy="195351"/>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dirty="0">
                  <a:ln>
                    <a:noFill/>
                  </a:ln>
                  <a:solidFill>
                    <a:prstClr val="black"/>
                  </a:solidFill>
                  <a:effectLst/>
                  <a:uLnTx/>
                  <a:uFillTx/>
                  <a:latin typeface="Arial" panose="020B0604020202020204"/>
                  <a:ea typeface="+mn-ea"/>
                  <a:cs typeface="+mn-cs"/>
                </a:rPr>
                <a:t>0</a:t>
              </a:r>
            </a:p>
          </p:txBody>
        </p:sp>
        <p:sp>
          <p:nvSpPr>
            <p:cNvPr id="41" name="TextBox 40">
              <a:extLst>
                <a:ext uri="{FF2B5EF4-FFF2-40B4-BE49-F238E27FC236}">
                  <a16:creationId xmlns:a16="http://schemas.microsoft.com/office/drawing/2014/main" id="{FE4FDD93-D711-6788-0A1A-AC8D88D0714E}"/>
                </a:ext>
              </a:extLst>
            </p:cNvPr>
            <p:cNvSpPr txBox="1"/>
            <p:nvPr/>
          </p:nvSpPr>
          <p:spPr>
            <a:xfrm>
              <a:off x="3391094" y="4990542"/>
              <a:ext cx="140930" cy="195351"/>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dirty="0">
                  <a:ln>
                    <a:noFill/>
                  </a:ln>
                  <a:solidFill>
                    <a:prstClr val="black"/>
                  </a:solidFill>
                  <a:effectLst/>
                  <a:uLnTx/>
                  <a:uFillTx/>
                  <a:latin typeface="Arial" panose="020B0604020202020204"/>
                  <a:ea typeface="+mn-ea"/>
                  <a:cs typeface="+mn-cs"/>
                </a:rPr>
                <a:t>2</a:t>
              </a:r>
            </a:p>
          </p:txBody>
        </p:sp>
        <p:sp>
          <p:nvSpPr>
            <p:cNvPr id="42" name="TextBox 41">
              <a:extLst>
                <a:ext uri="{FF2B5EF4-FFF2-40B4-BE49-F238E27FC236}">
                  <a16:creationId xmlns:a16="http://schemas.microsoft.com/office/drawing/2014/main" id="{F6E036E9-C8BA-6008-DBB1-B1F69B645FD9}"/>
                </a:ext>
              </a:extLst>
            </p:cNvPr>
            <p:cNvSpPr txBox="1"/>
            <p:nvPr/>
          </p:nvSpPr>
          <p:spPr>
            <a:xfrm>
              <a:off x="3586384" y="4990542"/>
              <a:ext cx="140930" cy="195351"/>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dirty="0">
                  <a:ln>
                    <a:noFill/>
                  </a:ln>
                  <a:solidFill>
                    <a:prstClr val="black"/>
                  </a:solidFill>
                  <a:effectLst/>
                  <a:uLnTx/>
                  <a:uFillTx/>
                  <a:latin typeface="Arial" panose="020B0604020202020204"/>
                  <a:ea typeface="+mn-ea"/>
                  <a:cs typeface="+mn-cs"/>
                </a:rPr>
                <a:t>4</a:t>
              </a:r>
            </a:p>
          </p:txBody>
        </p:sp>
        <p:sp>
          <p:nvSpPr>
            <p:cNvPr id="43" name="TextBox 42">
              <a:extLst>
                <a:ext uri="{FF2B5EF4-FFF2-40B4-BE49-F238E27FC236}">
                  <a16:creationId xmlns:a16="http://schemas.microsoft.com/office/drawing/2014/main" id="{414E02FB-FC08-8EA6-E162-2B282596A05B}"/>
                </a:ext>
              </a:extLst>
            </p:cNvPr>
            <p:cNvSpPr txBox="1"/>
            <p:nvPr/>
          </p:nvSpPr>
          <p:spPr>
            <a:xfrm>
              <a:off x="3774300" y="4990542"/>
              <a:ext cx="140930" cy="195351"/>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dirty="0">
                  <a:ln>
                    <a:noFill/>
                  </a:ln>
                  <a:solidFill>
                    <a:prstClr val="black"/>
                  </a:solidFill>
                  <a:effectLst/>
                  <a:uLnTx/>
                  <a:uFillTx/>
                  <a:latin typeface="Arial" panose="020B0604020202020204"/>
                  <a:ea typeface="+mn-ea"/>
                  <a:cs typeface="+mn-cs"/>
                </a:rPr>
                <a:t>6</a:t>
              </a:r>
            </a:p>
          </p:txBody>
        </p:sp>
        <p:sp>
          <p:nvSpPr>
            <p:cNvPr id="44" name="TextBox 43">
              <a:extLst>
                <a:ext uri="{FF2B5EF4-FFF2-40B4-BE49-F238E27FC236}">
                  <a16:creationId xmlns:a16="http://schemas.microsoft.com/office/drawing/2014/main" id="{15533452-6124-409F-319D-7A7E98C96097}"/>
                </a:ext>
              </a:extLst>
            </p:cNvPr>
            <p:cNvSpPr txBox="1"/>
            <p:nvPr/>
          </p:nvSpPr>
          <p:spPr>
            <a:xfrm>
              <a:off x="3956899" y="4990542"/>
              <a:ext cx="140930" cy="195351"/>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dirty="0">
                  <a:ln>
                    <a:noFill/>
                  </a:ln>
                  <a:solidFill>
                    <a:prstClr val="black"/>
                  </a:solidFill>
                  <a:effectLst/>
                  <a:uLnTx/>
                  <a:uFillTx/>
                  <a:latin typeface="Arial" panose="020B0604020202020204"/>
                  <a:ea typeface="+mn-ea"/>
                  <a:cs typeface="+mn-cs"/>
                </a:rPr>
                <a:t>8</a:t>
              </a:r>
            </a:p>
          </p:txBody>
        </p:sp>
        <p:sp>
          <p:nvSpPr>
            <p:cNvPr id="45" name="TextBox 44">
              <a:extLst>
                <a:ext uri="{FF2B5EF4-FFF2-40B4-BE49-F238E27FC236}">
                  <a16:creationId xmlns:a16="http://schemas.microsoft.com/office/drawing/2014/main" id="{9304B40B-5A79-A159-7F40-FA0650F6D454}"/>
                </a:ext>
              </a:extLst>
            </p:cNvPr>
            <p:cNvSpPr txBox="1"/>
            <p:nvPr/>
          </p:nvSpPr>
          <p:spPr>
            <a:xfrm>
              <a:off x="4144814" y="4990542"/>
              <a:ext cx="140930" cy="195351"/>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dirty="0">
                  <a:ln>
                    <a:noFill/>
                  </a:ln>
                  <a:solidFill>
                    <a:prstClr val="black"/>
                  </a:solidFill>
                  <a:effectLst/>
                  <a:uLnTx/>
                  <a:uFillTx/>
                  <a:latin typeface="Arial" panose="020B0604020202020204"/>
                  <a:ea typeface="+mn-ea"/>
                  <a:cs typeface="+mn-cs"/>
                </a:rPr>
                <a:t>10</a:t>
              </a:r>
            </a:p>
          </p:txBody>
        </p:sp>
        <p:sp>
          <p:nvSpPr>
            <p:cNvPr id="46" name="TextBox 45">
              <a:extLst>
                <a:ext uri="{FF2B5EF4-FFF2-40B4-BE49-F238E27FC236}">
                  <a16:creationId xmlns:a16="http://schemas.microsoft.com/office/drawing/2014/main" id="{F292937F-6879-8A2C-6514-BF49D49F8E1B}"/>
                </a:ext>
              </a:extLst>
            </p:cNvPr>
            <p:cNvSpPr txBox="1"/>
            <p:nvPr/>
          </p:nvSpPr>
          <p:spPr>
            <a:xfrm>
              <a:off x="4345420" y="4990542"/>
              <a:ext cx="140930" cy="195351"/>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dirty="0">
                  <a:ln>
                    <a:noFill/>
                  </a:ln>
                  <a:solidFill>
                    <a:prstClr val="black"/>
                  </a:solidFill>
                  <a:effectLst/>
                  <a:uLnTx/>
                  <a:uFillTx/>
                  <a:latin typeface="Arial" panose="020B0604020202020204"/>
                  <a:ea typeface="+mn-ea"/>
                  <a:cs typeface="+mn-cs"/>
                </a:rPr>
                <a:t>12</a:t>
              </a:r>
            </a:p>
          </p:txBody>
        </p:sp>
        <p:sp>
          <p:nvSpPr>
            <p:cNvPr id="47" name="TextBox 46">
              <a:extLst>
                <a:ext uri="{FF2B5EF4-FFF2-40B4-BE49-F238E27FC236}">
                  <a16:creationId xmlns:a16="http://schemas.microsoft.com/office/drawing/2014/main" id="{E26E814D-9301-1352-0229-F5FCED5C6273}"/>
                </a:ext>
              </a:extLst>
            </p:cNvPr>
            <p:cNvSpPr txBox="1"/>
            <p:nvPr/>
          </p:nvSpPr>
          <p:spPr>
            <a:xfrm>
              <a:off x="4525961" y="4990542"/>
              <a:ext cx="140930" cy="195351"/>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dirty="0">
                  <a:ln>
                    <a:noFill/>
                  </a:ln>
                  <a:solidFill>
                    <a:prstClr val="black"/>
                  </a:solidFill>
                  <a:effectLst/>
                  <a:uLnTx/>
                  <a:uFillTx/>
                  <a:latin typeface="Arial" panose="020B0604020202020204"/>
                  <a:ea typeface="+mn-ea"/>
                  <a:cs typeface="+mn-cs"/>
                </a:rPr>
                <a:t>14</a:t>
              </a:r>
            </a:p>
          </p:txBody>
        </p:sp>
        <p:sp>
          <p:nvSpPr>
            <p:cNvPr id="48" name="TextBox 47">
              <a:extLst>
                <a:ext uri="{FF2B5EF4-FFF2-40B4-BE49-F238E27FC236}">
                  <a16:creationId xmlns:a16="http://schemas.microsoft.com/office/drawing/2014/main" id="{65C47F73-3AB8-3D06-5CD2-F85D6E1AE386}"/>
                </a:ext>
              </a:extLst>
            </p:cNvPr>
            <p:cNvSpPr txBox="1"/>
            <p:nvPr/>
          </p:nvSpPr>
          <p:spPr>
            <a:xfrm>
              <a:off x="4721249" y="4990542"/>
              <a:ext cx="140930" cy="195351"/>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dirty="0">
                  <a:ln>
                    <a:noFill/>
                  </a:ln>
                  <a:solidFill>
                    <a:prstClr val="black"/>
                  </a:solidFill>
                  <a:effectLst/>
                  <a:uLnTx/>
                  <a:uFillTx/>
                  <a:latin typeface="Arial" panose="020B0604020202020204"/>
                  <a:ea typeface="+mn-ea"/>
                  <a:cs typeface="+mn-cs"/>
                </a:rPr>
                <a:t>16</a:t>
              </a:r>
            </a:p>
          </p:txBody>
        </p:sp>
        <p:sp>
          <p:nvSpPr>
            <p:cNvPr id="49" name="TextBox 48">
              <a:extLst>
                <a:ext uri="{FF2B5EF4-FFF2-40B4-BE49-F238E27FC236}">
                  <a16:creationId xmlns:a16="http://schemas.microsoft.com/office/drawing/2014/main" id="{3C4F51B6-ED0F-127D-21A2-F587CDEA4B1D}"/>
                </a:ext>
              </a:extLst>
            </p:cNvPr>
            <p:cNvSpPr txBox="1"/>
            <p:nvPr/>
          </p:nvSpPr>
          <p:spPr>
            <a:xfrm>
              <a:off x="4916537" y="4990542"/>
              <a:ext cx="140930" cy="195351"/>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dirty="0">
                  <a:ln>
                    <a:noFill/>
                  </a:ln>
                  <a:solidFill>
                    <a:prstClr val="black"/>
                  </a:solidFill>
                  <a:effectLst/>
                  <a:uLnTx/>
                  <a:uFillTx/>
                  <a:latin typeface="Arial" panose="020B0604020202020204"/>
                  <a:ea typeface="+mn-ea"/>
                  <a:cs typeface="+mn-cs"/>
                </a:rPr>
                <a:t>18</a:t>
              </a:r>
            </a:p>
          </p:txBody>
        </p:sp>
        <p:sp>
          <p:nvSpPr>
            <p:cNvPr id="50" name="TextBox 49">
              <a:extLst>
                <a:ext uri="{FF2B5EF4-FFF2-40B4-BE49-F238E27FC236}">
                  <a16:creationId xmlns:a16="http://schemas.microsoft.com/office/drawing/2014/main" id="{74C71CAB-A19D-AFB9-14E7-EFD44EB697DA}"/>
                </a:ext>
              </a:extLst>
            </p:cNvPr>
            <p:cNvSpPr txBox="1"/>
            <p:nvPr/>
          </p:nvSpPr>
          <p:spPr>
            <a:xfrm>
              <a:off x="5292369" y="4990542"/>
              <a:ext cx="140930" cy="195351"/>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dirty="0">
                  <a:ln>
                    <a:noFill/>
                  </a:ln>
                  <a:solidFill>
                    <a:prstClr val="black"/>
                  </a:solidFill>
                  <a:effectLst/>
                  <a:uLnTx/>
                  <a:uFillTx/>
                  <a:latin typeface="Arial" panose="020B0604020202020204"/>
                  <a:ea typeface="+mn-ea"/>
                  <a:cs typeface="+mn-cs"/>
                </a:rPr>
                <a:t>22</a:t>
              </a:r>
            </a:p>
          </p:txBody>
        </p:sp>
        <p:sp>
          <p:nvSpPr>
            <p:cNvPr id="51" name="TextBox 50">
              <a:extLst>
                <a:ext uri="{FF2B5EF4-FFF2-40B4-BE49-F238E27FC236}">
                  <a16:creationId xmlns:a16="http://schemas.microsoft.com/office/drawing/2014/main" id="{2AACEBA3-8497-3008-C64C-2E9516FDC96E}"/>
                </a:ext>
              </a:extLst>
            </p:cNvPr>
            <p:cNvSpPr txBox="1"/>
            <p:nvPr/>
          </p:nvSpPr>
          <p:spPr>
            <a:xfrm>
              <a:off x="5111829" y="4990542"/>
              <a:ext cx="140930" cy="195351"/>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dirty="0">
                  <a:ln>
                    <a:noFill/>
                  </a:ln>
                  <a:solidFill>
                    <a:prstClr val="black"/>
                  </a:solidFill>
                  <a:effectLst/>
                  <a:uLnTx/>
                  <a:uFillTx/>
                  <a:latin typeface="Arial" panose="020B0604020202020204"/>
                  <a:ea typeface="+mn-ea"/>
                  <a:cs typeface="+mn-cs"/>
                </a:rPr>
                <a:t>20</a:t>
              </a:r>
            </a:p>
          </p:txBody>
        </p:sp>
        <p:sp>
          <p:nvSpPr>
            <p:cNvPr id="33" name="TextBox 32">
              <a:extLst>
                <a:ext uri="{FF2B5EF4-FFF2-40B4-BE49-F238E27FC236}">
                  <a16:creationId xmlns:a16="http://schemas.microsoft.com/office/drawing/2014/main" id="{E5CA0EB9-F90D-513B-ADFC-B8E4F5F6A4CD}"/>
                </a:ext>
              </a:extLst>
            </p:cNvPr>
            <p:cNvSpPr txBox="1"/>
            <p:nvPr/>
          </p:nvSpPr>
          <p:spPr>
            <a:xfrm>
              <a:off x="6051407" y="4990542"/>
              <a:ext cx="140930" cy="195351"/>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dirty="0">
                  <a:ln>
                    <a:noFill/>
                  </a:ln>
                  <a:solidFill>
                    <a:prstClr val="black"/>
                  </a:solidFill>
                  <a:effectLst/>
                  <a:uLnTx/>
                  <a:uFillTx/>
                  <a:latin typeface="Arial" panose="020B0604020202020204"/>
                  <a:ea typeface="+mn-ea"/>
                  <a:cs typeface="+mn-cs"/>
                </a:rPr>
                <a:t>30</a:t>
              </a:r>
            </a:p>
          </p:txBody>
        </p:sp>
        <p:sp>
          <p:nvSpPr>
            <p:cNvPr id="34" name="TextBox 33">
              <a:extLst>
                <a:ext uri="{FF2B5EF4-FFF2-40B4-BE49-F238E27FC236}">
                  <a16:creationId xmlns:a16="http://schemas.microsoft.com/office/drawing/2014/main" id="{BA5FF999-25F5-1FD5-41C8-8E1FD2A266B1}"/>
                </a:ext>
              </a:extLst>
            </p:cNvPr>
            <p:cNvSpPr txBox="1"/>
            <p:nvPr/>
          </p:nvSpPr>
          <p:spPr>
            <a:xfrm>
              <a:off x="6246692" y="4990542"/>
              <a:ext cx="140930" cy="195351"/>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dirty="0">
                  <a:ln>
                    <a:noFill/>
                  </a:ln>
                  <a:solidFill>
                    <a:prstClr val="black"/>
                  </a:solidFill>
                  <a:effectLst/>
                  <a:uLnTx/>
                  <a:uFillTx/>
                  <a:latin typeface="Arial" panose="020B0604020202020204"/>
                  <a:ea typeface="+mn-ea"/>
                  <a:cs typeface="+mn-cs"/>
                </a:rPr>
                <a:t>32</a:t>
              </a:r>
            </a:p>
          </p:txBody>
        </p:sp>
        <p:sp>
          <p:nvSpPr>
            <p:cNvPr id="35" name="TextBox 34">
              <a:extLst>
                <a:ext uri="{FF2B5EF4-FFF2-40B4-BE49-F238E27FC236}">
                  <a16:creationId xmlns:a16="http://schemas.microsoft.com/office/drawing/2014/main" id="{9A9D4D76-93EE-BD63-535C-791CBECA3732}"/>
                </a:ext>
              </a:extLst>
            </p:cNvPr>
            <p:cNvSpPr txBox="1"/>
            <p:nvPr/>
          </p:nvSpPr>
          <p:spPr>
            <a:xfrm>
              <a:off x="6427234" y="4990542"/>
              <a:ext cx="140930" cy="195351"/>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dirty="0">
                  <a:ln>
                    <a:noFill/>
                  </a:ln>
                  <a:solidFill>
                    <a:prstClr val="black"/>
                  </a:solidFill>
                  <a:effectLst/>
                  <a:uLnTx/>
                  <a:uFillTx/>
                  <a:latin typeface="Arial" panose="020B0604020202020204"/>
                  <a:ea typeface="+mn-ea"/>
                  <a:cs typeface="+mn-cs"/>
                </a:rPr>
                <a:t>34</a:t>
              </a:r>
            </a:p>
          </p:txBody>
        </p:sp>
        <p:sp>
          <p:nvSpPr>
            <p:cNvPr id="36" name="TextBox 35">
              <a:extLst>
                <a:ext uri="{FF2B5EF4-FFF2-40B4-BE49-F238E27FC236}">
                  <a16:creationId xmlns:a16="http://schemas.microsoft.com/office/drawing/2014/main" id="{66413B38-D192-2D8D-E09E-B6C73AE47AFB}"/>
                </a:ext>
              </a:extLst>
            </p:cNvPr>
            <p:cNvSpPr txBox="1"/>
            <p:nvPr/>
          </p:nvSpPr>
          <p:spPr>
            <a:xfrm>
              <a:off x="6622524" y="4990542"/>
              <a:ext cx="140930" cy="195351"/>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dirty="0">
                  <a:ln>
                    <a:noFill/>
                  </a:ln>
                  <a:solidFill>
                    <a:prstClr val="black"/>
                  </a:solidFill>
                  <a:effectLst/>
                  <a:uLnTx/>
                  <a:uFillTx/>
                  <a:latin typeface="Arial" panose="020B0604020202020204"/>
                  <a:ea typeface="+mn-ea"/>
                  <a:cs typeface="+mn-cs"/>
                </a:rPr>
                <a:t>36</a:t>
              </a:r>
            </a:p>
          </p:txBody>
        </p:sp>
        <p:sp>
          <p:nvSpPr>
            <p:cNvPr id="37" name="TextBox 36">
              <a:extLst>
                <a:ext uri="{FF2B5EF4-FFF2-40B4-BE49-F238E27FC236}">
                  <a16:creationId xmlns:a16="http://schemas.microsoft.com/office/drawing/2014/main" id="{DAB6CAC3-7067-BE6A-94D7-A29E9849DBA8}"/>
                </a:ext>
              </a:extLst>
            </p:cNvPr>
            <p:cNvSpPr txBox="1"/>
            <p:nvPr/>
          </p:nvSpPr>
          <p:spPr>
            <a:xfrm>
              <a:off x="6817812" y="4990542"/>
              <a:ext cx="140930" cy="195351"/>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dirty="0">
                  <a:ln>
                    <a:noFill/>
                  </a:ln>
                  <a:solidFill>
                    <a:prstClr val="black"/>
                  </a:solidFill>
                  <a:effectLst/>
                  <a:uLnTx/>
                  <a:uFillTx/>
                  <a:latin typeface="Arial" panose="020B0604020202020204"/>
                  <a:ea typeface="+mn-ea"/>
                  <a:cs typeface="+mn-cs"/>
                </a:rPr>
                <a:t>38</a:t>
              </a:r>
            </a:p>
          </p:txBody>
        </p:sp>
        <p:sp>
          <p:nvSpPr>
            <p:cNvPr id="38" name="TextBox 37">
              <a:extLst>
                <a:ext uri="{FF2B5EF4-FFF2-40B4-BE49-F238E27FC236}">
                  <a16:creationId xmlns:a16="http://schemas.microsoft.com/office/drawing/2014/main" id="{5D19B5AE-6B2E-1D8F-AA3C-B310A564D4A5}"/>
                </a:ext>
              </a:extLst>
            </p:cNvPr>
            <p:cNvSpPr txBox="1"/>
            <p:nvPr/>
          </p:nvSpPr>
          <p:spPr>
            <a:xfrm>
              <a:off x="7186265" y="4990542"/>
              <a:ext cx="140930" cy="195351"/>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dirty="0">
                  <a:ln>
                    <a:noFill/>
                  </a:ln>
                  <a:solidFill>
                    <a:prstClr val="black"/>
                  </a:solidFill>
                  <a:effectLst/>
                  <a:uLnTx/>
                  <a:uFillTx/>
                  <a:latin typeface="Arial" panose="020B0604020202020204"/>
                  <a:ea typeface="+mn-ea"/>
                  <a:cs typeface="+mn-cs"/>
                </a:rPr>
                <a:t>42</a:t>
              </a:r>
            </a:p>
          </p:txBody>
        </p:sp>
        <p:sp>
          <p:nvSpPr>
            <p:cNvPr id="39" name="TextBox 38">
              <a:extLst>
                <a:ext uri="{FF2B5EF4-FFF2-40B4-BE49-F238E27FC236}">
                  <a16:creationId xmlns:a16="http://schemas.microsoft.com/office/drawing/2014/main" id="{4AA6519F-266C-4798-EA06-3D9FB056DD95}"/>
                </a:ext>
              </a:extLst>
            </p:cNvPr>
            <p:cNvSpPr txBox="1"/>
            <p:nvPr/>
          </p:nvSpPr>
          <p:spPr>
            <a:xfrm>
              <a:off x="6998354" y="4990542"/>
              <a:ext cx="140930" cy="195351"/>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dirty="0">
                  <a:ln>
                    <a:noFill/>
                  </a:ln>
                  <a:solidFill>
                    <a:prstClr val="black"/>
                  </a:solidFill>
                  <a:effectLst/>
                  <a:uLnTx/>
                  <a:uFillTx/>
                  <a:latin typeface="Arial" panose="020B0604020202020204"/>
                  <a:ea typeface="+mn-ea"/>
                  <a:cs typeface="+mn-cs"/>
                </a:rPr>
                <a:t>40</a:t>
              </a:r>
            </a:p>
          </p:txBody>
        </p:sp>
        <p:sp>
          <p:nvSpPr>
            <p:cNvPr id="30" name="TextBox 29">
              <a:extLst>
                <a:ext uri="{FF2B5EF4-FFF2-40B4-BE49-F238E27FC236}">
                  <a16:creationId xmlns:a16="http://schemas.microsoft.com/office/drawing/2014/main" id="{2761287C-C15A-D242-4F98-CF21F5863F86}"/>
                </a:ext>
              </a:extLst>
            </p:cNvPr>
            <p:cNvSpPr txBox="1"/>
            <p:nvPr/>
          </p:nvSpPr>
          <p:spPr>
            <a:xfrm>
              <a:off x="5487659" y="4990542"/>
              <a:ext cx="140930" cy="195351"/>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dirty="0">
                  <a:ln>
                    <a:noFill/>
                  </a:ln>
                  <a:solidFill>
                    <a:prstClr val="black"/>
                  </a:solidFill>
                  <a:effectLst/>
                  <a:uLnTx/>
                  <a:uFillTx/>
                  <a:latin typeface="Arial" panose="020B0604020202020204"/>
                  <a:ea typeface="+mn-ea"/>
                  <a:cs typeface="+mn-cs"/>
                </a:rPr>
                <a:t>24</a:t>
              </a:r>
            </a:p>
          </p:txBody>
        </p:sp>
        <p:sp>
          <p:nvSpPr>
            <p:cNvPr id="31" name="TextBox 30">
              <a:extLst>
                <a:ext uri="{FF2B5EF4-FFF2-40B4-BE49-F238E27FC236}">
                  <a16:creationId xmlns:a16="http://schemas.microsoft.com/office/drawing/2014/main" id="{1E1397A8-77A0-610A-54AC-D90AB3D843AD}"/>
                </a:ext>
              </a:extLst>
            </p:cNvPr>
            <p:cNvSpPr txBox="1"/>
            <p:nvPr/>
          </p:nvSpPr>
          <p:spPr>
            <a:xfrm>
              <a:off x="5668199" y="4990542"/>
              <a:ext cx="140930" cy="195351"/>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dirty="0">
                  <a:ln>
                    <a:noFill/>
                  </a:ln>
                  <a:solidFill>
                    <a:prstClr val="black"/>
                  </a:solidFill>
                  <a:effectLst/>
                  <a:uLnTx/>
                  <a:uFillTx/>
                  <a:latin typeface="Arial" panose="020B0604020202020204"/>
                  <a:ea typeface="+mn-ea"/>
                  <a:cs typeface="+mn-cs"/>
                </a:rPr>
                <a:t>26</a:t>
              </a:r>
            </a:p>
          </p:txBody>
        </p:sp>
        <p:sp>
          <p:nvSpPr>
            <p:cNvPr id="32" name="TextBox 31">
              <a:extLst>
                <a:ext uri="{FF2B5EF4-FFF2-40B4-BE49-F238E27FC236}">
                  <a16:creationId xmlns:a16="http://schemas.microsoft.com/office/drawing/2014/main" id="{1C611041-8C80-1EDF-5FAA-8BAA0CEEE080}"/>
                </a:ext>
              </a:extLst>
            </p:cNvPr>
            <p:cNvSpPr txBox="1"/>
            <p:nvPr/>
          </p:nvSpPr>
          <p:spPr>
            <a:xfrm>
              <a:off x="5856114" y="4990542"/>
              <a:ext cx="140930" cy="195351"/>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dirty="0">
                  <a:ln>
                    <a:noFill/>
                  </a:ln>
                  <a:solidFill>
                    <a:prstClr val="black"/>
                  </a:solidFill>
                  <a:effectLst/>
                  <a:uLnTx/>
                  <a:uFillTx/>
                  <a:latin typeface="Arial" panose="020B0604020202020204"/>
                  <a:ea typeface="+mn-ea"/>
                  <a:cs typeface="+mn-cs"/>
                </a:rPr>
                <a:t>28</a:t>
              </a:r>
            </a:p>
          </p:txBody>
        </p:sp>
        <p:sp>
          <p:nvSpPr>
            <p:cNvPr id="53" name="TextBox 52">
              <a:extLst>
                <a:ext uri="{FF2B5EF4-FFF2-40B4-BE49-F238E27FC236}">
                  <a16:creationId xmlns:a16="http://schemas.microsoft.com/office/drawing/2014/main" id="{CBEF195A-C9A7-970A-950E-5B96B662B079}"/>
                </a:ext>
              </a:extLst>
            </p:cNvPr>
            <p:cNvSpPr txBox="1"/>
            <p:nvPr/>
          </p:nvSpPr>
          <p:spPr>
            <a:xfrm>
              <a:off x="7374180" y="4990542"/>
              <a:ext cx="140930" cy="195351"/>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dirty="0">
                  <a:ln>
                    <a:noFill/>
                  </a:ln>
                  <a:solidFill>
                    <a:prstClr val="black"/>
                  </a:solidFill>
                  <a:effectLst/>
                  <a:uLnTx/>
                  <a:uFillTx/>
                  <a:latin typeface="Arial" panose="020B0604020202020204"/>
                  <a:ea typeface="+mn-ea"/>
                  <a:cs typeface="+mn-cs"/>
                </a:rPr>
                <a:t>44</a:t>
              </a:r>
            </a:p>
          </p:txBody>
        </p:sp>
        <p:sp>
          <p:nvSpPr>
            <p:cNvPr id="54" name="TextBox 53">
              <a:extLst>
                <a:ext uri="{FF2B5EF4-FFF2-40B4-BE49-F238E27FC236}">
                  <a16:creationId xmlns:a16="http://schemas.microsoft.com/office/drawing/2014/main" id="{1D07CEC9-F2BA-87F4-C490-7A6D92FD9C9E}"/>
                </a:ext>
              </a:extLst>
            </p:cNvPr>
            <p:cNvSpPr txBox="1"/>
            <p:nvPr/>
          </p:nvSpPr>
          <p:spPr>
            <a:xfrm>
              <a:off x="7562597" y="4990542"/>
              <a:ext cx="140930" cy="195351"/>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dirty="0">
                  <a:ln>
                    <a:noFill/>
                  </a:ln>
                  <a:solidFill>
                    <a:prstClr val="black"/>
                  </a:solidFill>
                  <a:effectLst/>
                  <a:uLnTx/>
                  <a:uFillTx/>
                  <a:latin typeface="Arial" panose="020B0604020202020204"/>
                  <a:ea typeface="+mn-ea"/>
                  <a:cs typeface="+mn-cs"/>
                </a:rPr>
                <a:t>46</a:t>
              </a:r>
            </a:p>
          </p:txBody>
        </p:sp>
        <p:sp>
          <p:nvSpPr>
            <p:cNvPr id="55" name="TextBox 54">
              <a:extLst>
                <a:ext uri="{FF2B5EF4-FFF2-40B4-BE49-F238E27FC236}">
                  <a16:creationId xmlns:a16="http://schemas.microsoft.com/office/drawing/2014/main" id="{60E5AC7A-2F40-1C75-EE8E-6BC0F13DD991}"/>
                </a:ext>
              </a:extLst>
            </p:cNvPr>
            <p:cNvSpPr txBox="1"/>
            <p:nvPr/>
          </p:nvSpPr>
          <p:spPr>
            <a:xfrm>
              <a:off x="7766044" y="4990542"/>
              <a:ext cx="140930" cy="195351"/>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dirty="0">
                  <a:ln>
                    <a:noFill/>
                  </a:ln>
                  <a:solidFill>
                    <a:prstClr val="black"/>
                  </a:solidFill>
                  <a:effectLst/>
                  <a:uLnTx/>
                  <a:uFillTx/>
                  <a:latin typeface="Arial" panose="020B0604020202020204"/>
                  <a:ea typeface="+mn-ea"/>
                  <a:cs typeface="+mn-cs"/>
                </a:rPr>
                <a:t>48</a:t>
              </a:r>
            </a:p>
          </p:txBody>
        </p:sp>
      </p:grpSp>
      <p:sp>
        <p:nvSpPr>
          <p:cNvPr id="57" name="TextBox 56">
            <a:extLst>
              <a:ext uri="{FF2B5EF4-FFF2-40B4-BE49-F238E27FC236}">
                <a16:creationId xmlns:a16="http://schemas.microsoft.com/office/drawing/2014/main" id="{D388F718-1089-A8A5-2132-59F26F6C6183}"/>
              </a:ext>
            </a:extLst>
          </p:cNvPr>
          <p:cNvSpPr txBox="1"/>
          <p:nvPr/>
        </p:nvSpPr>
        <p:spPr>
          <a:xfrm>
            <a:off x="2950422" y="5280584"/>
            <a:ext cx="5547574" cy="18466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dirty="0">
                <a:ln>
                  <a:noFill/>
                </a:ln>
                <a:solidFill>
                  <a:prstClr val="black"/>
                </a:solidFill>
                <a:effectLst/>
                <a:uLnTx/>
                <a:uFillTx/>
                <a:latin typeface="Arial" panose="020B0604020202020204"/>
                <a:ea typeface="+mn-ea"/>
                <a:cs typeface="+mn-cs"/>
              </a:rPr>
              <a:t>Time from randomisation (months)</a:t>
            </a:r>
          </a:p>
        </p:txBody>
      </p:sp>
      <p:sp>
        <p:nvSpPr>
          <p:cNvPr id="58" name="TextBox 57">
            <a:extLst>
              <a:ext uri="{FF2B5EF4-FFF2-40B4-BE49-F238E27FC236}">
                <a16:creationId xmlns:a16="http://schemas.microsoft.com/office/drawing/2014/main" id="{05E31C88-CE73-DABA-638D-3015BC697988}"/>
              </a:ext>
            </a:extLst>
          </p:cNvPr>
          <p:cNvSpPr txBox="1"/>
          <p:nvPr/>
        </p:nvSpPr>
        <p:spPr>
          <a:xfrm rot="16200000">
            <a:off x="788652" y="3241112"/>
            <a:ext cx="2066452" cy="18466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dirty="0">
                <a:ln>
                  <a:noFill/>
                </a:ln>
                <a:solidFill>
                  <a:prstClr val="black"/>
                </a:solidFill>
                <a:effectLst/>
                <a:uLnTx/>
                <a:uFillTx/>
                <a:latin typeface="Arial" panose="020B0604020202020204"/>
                <a:ea typeface="+mn-ea"/>
                <a:cs typeface="+mn-cs"/>
              </a:rPr>
              <a:t>Probability of OS</a:t>
            </a:r>
          </a:p>
        </p:txBody>
      </p:sp>
      <p:grpSp>
        <p:nvGrpSpPr>
          <p:cNvPr id="92" name="Group 91">
            <a:extLst>
              <a:ext uri="{FF2B5EF4-FFF2-40B4-BE49-F238E27FC236}">
                <a16:creationId xmlns:a16="http://schemas.microsoft.com/office/drawing/2014/main" id="{38806FD0-67AA-E439-B88B-8F77B4375DB0}"/>
              </a:ext>
            </a:extLst>
          </p:cNvPr>
          <p:cNvGrpSpPr/>
          <p:nvPr/>
        </p:nvGrpSpPr>
        <p:grpSpPr>
          <a:xfrm>
            <a:off x="629469" y="5386757"/>
            <a:ext cx="8634883" cy="406642"/>
            <a:chOff x="2095069" y="5361660"/>
            <a:chExt cx="5837892" cy="357959"/>
          </a:xfrm>
        </p:grpSpPr>
        <p:grpSp>
          <p:nvGrpSpPr>
            <p:cNvPr id="60" name="Group 59">
              <a:extLst>
                <a:ext uri="{FF2B5EF4-FFF2-40B4-BE49-F238E27FC236}">
                  <a16:creationId xmlns:a16="http://schemas.microsoft.com/office/drawing/2014/main" id="{E5D916CA-AD96-8DFB-D4B2-7D966A2DBD45}"/>
                </a:ext>
              </a:extLst>
            </p:cNvPr>
            <p:cNvGrpSpPr/>
            <p:nvPr/>
          </p:nvGrpSpPr>
          <p:grpSpPr>
            <a:xfrm>
              <a:off x="2095069" y="5361660"/>
              <a:ext cx="1445287" cy="357959"/>
              <a:chOff x="1121460" y="-756536"/>
              <a:chExt cx="1369962" cy="357959"/>
            </a:xfrm>
          </p:grpSpPr>
          <p:sp>
            <p:nvSpPr>
              <p:cNvPr id="84" name="TextBox 83">
                <a:extLst>
                  <a:ext uri="{FF2B5EF4-FFF2-40B4-BE49-F238E27FC236}">
                    <a16:creationId xmlns:a16="http://schemas.microsoft.com/office/drawing/2014/main" id="{B0D3926C-D903-1E4E-BF5A-A7592B8C3DDD}"/>
                  </a:ext>
                </a:extLst>
              </p:cNvPr>
              <p:cNvSpPr txBox="1"/>
              <p:nvPr/>
            </p:nvSpPr>
            <p:spPr>
              <a:xfrm>
                <a:off x="1121460" y="-756536"/>
                <a:ext cx="1369962" cy="111210"/>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 b="1" i="0" u="none" strike="noStrike" kern="1200" cap="none" spc="0" normalizeH="0" baseline="0" dirty="0">
                    <a:ln>
                      <a:noFill/>
                    </a:ln>
                    <a:solidFill>
                      <a:prstClr val="black"/>
                    </a:solidFill>
                    <a:effectLst/>
                    <a:uLnTx/>
                    <a:uFillTx/>
                    <a:latin typeface="Arial" panose="020B0604020202020204"/>
                    <a:ea typeface="+mn-ea"/>
                    <a:cs typeface="+mn-cs"/>
                  </a:rPr>
                  <a:t>Number of patients at risk:</a:t>
                </a:r>
              </a:p>
            </p:txBody>
          </p:sp>
          <p:sp>
            <p:nvSpPr>
              <p:cNvPr id="85" name="TextBox 84">
                <a:extLst>
                  <a:ext uri="{FF2B5EF4-FFF2-40B4-BE49-F238E27FC236}">
                    <a16:creationId xmlns:a16="http://schemas.microsoft.com/office/drawing/2014/main" id="{BA960680-DBB4-6350-0D86-802EB6F7492E}"/>
                  </a:ext>
                </a:extLst>
              </p:cNvPr>
              <p:cNvSpPr txBox="1"/>
              <p:nvPr/>
            </p:nvSpPr>
            <p:spPr>
              <a:xfrm>
                <a:off x="1121460" y="-620996"/>
                <a:ext cx="977498" cy="222419"/>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 b="1" i="0" u="none" strike="noStrike" kern="1200" cap="none" spc="0" normalizeH="0" baseline="0" dirty="0">
                    <a:ln>
                      <a:noFill/>
                    </a:ln>
                    <a:solidFill>
                      <a:schemeClr val="tx2"/>
                    </a:solidFill>
                    <a:effectLst/>
                    <a:uLnTx/>
                    <a:uFillTx/>
                    <a:latin typeface="Arial" panose="020B0604020202020204"/>
                    <a:ea typeface="+mn-ea"/>
                    <a:cs typeface="+mn-cs"/>
                  </a:rPr>
                  <a:t>Abiraterone + olaparib</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 b="1" i="0" u="none" strike="noStrike" kern="1200" cap="none" spc="0" normalizeH="0" baseline="0" dirty="0">
                    <a:ln>
                      <a:noFill/>
                    </a:ln>
                    <a:solidFill>
                      <a:schemeClr val="accent1"/>
                    </a:solidFill>
                    <a:effectLst/>
                    <a:uLnTx/>
                    <a:uFillTx/>
                    <a:latin typeface="Arial" panose="020B0604020202020204"/>
                    <a:ea typeface="+mn-ea"/>
                    <a:cs typeface="+mn-cs"/>
                  </a:rPr>
                  <a:t>Abiraterone + placebo</a:t>
                </a:r>
              </a:p>
            </p:txBody>
          </p:sp>
        </p:grpSp>
        <p:grpSp>
          <p:nvGrpSpPr>
            <p:cNvPr id="91" name="Group 90">
              <a:extLst>
                <a:ext uri="{FF2B5EF4-FFF2-40B4-BE49-F238E27FC236}">
                  <a16:creationId xmlns:a16="http://schemas.microsoft.com/office/drawing/2014/main" id="{161EB6A5-9E7C-F0B4-48B5-27ADFC0E3929}"/>
                </a:ext>
              </a:extLst>
            </p:cNvPr>
            <p:cNvGrpSpPr/>
            <p:nvPr/>
          </p:nvGrpSpPr>
          <p:grpSpPr>
            <a:xfrm>
              <a:off x="3177926" y="5496057"/>
              <a:ext cx="4755035" cy="215444"/>
              <a:chOff x="3177926" y="5496057"/>
              <a:chExt cx="4755035" cy="215444"/>
            </a:xfrm>
          </p:grpSpPr>
          <p:sp>
            <p:nvSpPr>
              <p:cNvPr id="62" name="TextBox 61">
                <a:extLst>
                  <a:ext uri="{FF2B5EF4-FFF2-40B4-BE49-F238E27FC236}">
                    <a16:creationId xmlns:a16="http://schemas.microsoft.com/office/drawing/2014/main" id="{FD8EECC4-8A39-7135-5ED7-332A69883F03}"/>
                  </a:ext>
                </a:extLst>
              </p:cNvPr>
              <p:cNvSpPr txBox="1"/>
              <p:nvPr/>
            </p:nvSpPr>
            <p:spPr>
              <a:xfrm>
                <a:off x="7179800" y="5496057"/>
                <a:ext cx="182208" cy="21544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dirty="0">
                    <a:ln>
                      <a:noFill/>
                    </a:ln>
                    <a:solidFill>
                      <a:prstClr val="black"/>
                    </a:solidFill>
                    <a:effectLst/>
                    <a:uLnTx/>
                    <a:uFillTx/>
                    <a:latin typeface="Arial" panose="020B0604020202020204"/>
                    <a:ea typeface="+mn-ea"/>
                    <a:cs typeface="+mn-cs"/>
                  </a:rPr>
                  <a:t>29</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dirty="0">
                    <a:ln>
                      <a:noFill/>
                    </a:ln>
                    <a:solidFill>
                      <a:prstClr val="black"/>
                    </a:solidFill>
                    <a:effectLst/>
                    <a:uLnTx/>
                    <a:uFillTx/>
                    <a:latin typeface="Arial" panose="020B0604020202020204"/>
                    <a:ea typeface="+mn-ea"/>
                    <a:cs typeface="+mn-cs"/>
                  </a:rPr>
                  <a:t>25</a:t>
                </a:r>
              </a:p>
            </p:txBody>
          </p:sp>
          <p:sp>
            <p:nvSpPr>
              <p:cNvPr id="63" name="TextBox 62">
                <a:extLst>
                  <a:ext uri="{FF2B5EF4-FFF2-40B4-BE49-F238E27FC236}">
                    <a16:creationId xmlns:a16="http://schemas.microsoft.com/office/drawing/2014/main" id="{BC366B80-AA3A-1F51-8810-E5CA1DCEECD0}"/>
                  </a:ext>
                </a:extLst>
              </p:cNvPr>
              <p:cNvSpPr txBox="1"/>
              <p:nvPr/>
            </p:nvSpPr>
            <p:spPr>
              <a:xfrm>
                <a:off x="6989482" y="5496057"/>
                <a:ext cx="182208" cy="21544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dirty="0">
                    <a:ln>
                      <a:noFill/>
                    </a:ln>
                    <a:solidFill>
                      <a:prstClr val="black"/>
                    </a:solidFill>
                    <a:effectLst/>
                    <a:uLnTx/>
                    <a:uFillTx/>
                    <a:latin typeface="Arial" panose="020B0604020202020204"/>
                    <a:ea typeface="+mn-ea"/>
                    <a:cs typeface="+mn-cs"/>
                  </a:rPr>
                  <a:t>63</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dirty="0">
                    <a:ln>
                      <a:noFill/>
                    </a:ln>
                    <a:solidFill>
                      <a:prstClr val="black"/>
                    </a:solidFill>
                    <a:effectLst/>
                    <a:uLnTx/>
                    <a:uFillTx/>
                    <a:latin typeface="Arial" panose="020B0604020202020204"/>
                    <a:ea typeface="+mn-ea"/>
                    <a:cs typeface="+mn-cs"/>
                  </a:rPr>
                  <a:t>53</a:t>
                </a:r>
              </a:p>
            </p:txBody>
          </p:sp>
          <p:sp>
            <p:nvSpPr>
              <p:cNvPr id="64" name="TextBox 63">
                <a:extLst>
                  <a:ext uri="{FF2B5EF4-FFF2-40B4-BE49-F238E27FC236}">
                    <a16:creationId xmlns:a16="http://schemas.microsoft.com/office/drawing/2014/main" id="{889693FB-ADD9-C2EC-E2DC-1DECE2BDE4DA}"/>
                  </a:ext>
                </a:extLst>
              </p:cNvPr>
              <p:cNvSpPr txBox="1"/>
              <p:nvPr/>
            </p:nvSpPr>
            <p:spPr>
              <a:xfrm>
                <a:off x="6799164" y="5496057"/>
                <a:ext cx="182208" cy="21544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dirty="0">
                    <a:ln>
                      <a:noFill/>
                    </a:ln>
                    <a:solidFill>
                      <a:prstClr val="black"/>
                    </a:solidFill>
                    <a:effectLst/>
                    <a:uLnTx/>
                    <a:uFillTx/>
                    <a:latin typeface="Arial" panose="020B0604020202020204"/>
                    <a:ea typeface="+mn-ea"/>
                    <a:cs typeface="+mn-cs"/>
                  </a:rPr>
                  <a:t>96</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dirty="0">
                    <a:ln>
                      <a:noFill/>
                    </a:ln>
                    <a:solidFill>
                      <a:prstClr val="black"/>
                    </a:solidFill>
                    <a:effectLst/>
                    <a:uLnTx/>
                    <a:uFillTx/>
                    <a:latin typeface="Arial" panose="020B0604020202020204"/>
                    <a:ea typeface="+mn-ea"/>
                    <a:cs typeface="+mn-cs"/>
                  </a:rPr>
                  <a:t>84</a:t>
                </a:r>
              </a:p>
            </p:txBody>
          </p:sp>
          <p:sp>
            <p:nvSpPr>
              <p:cNvPr id="65" name="TextBox 64">
                <a:extLst>
                  <a:ext uri="{FF2B5EF4-FFF2-40B4-BE49-F238E27FC236}">
                    <a16:creationId xmlns:a16="http://schemas.microsoft.com/office/drawing/2014/main" id="{6F7FA15D-7A6B-91D1-60EF-C4834258D59F}"/>
                  </a:ext>
                </a:extLst>
              </p:cNvPr>
              <p:cNvSpPr txBox="1"/>
              <p:nvPr/>
            </p:nvSpPr>
            <p:spPr>
              <a:xfrm>
                <a:off x="6601033" y="5496057"/>
                <a:ext cx="182208" cy="21544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dirty="0">
                    <a:ln>
                      <a:noFill/>
                    </a:ln>
                    <a:solidFill>
                      <a:prstClr val="black"/>
                    </a:solidFill>
                    <a:effectLst/>
                    <a:uLnTx/>
                    <a:uFillTx/>
                    <a:latin typeface="Arial" panose="020B0604020202020204"/>
                    <a:ea typeface="+mn-ea"/>
                    <a:cs typeface="+mn-cs"/>
                  </a:rPr>
                  <a:t>135</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dirty="0">
                    <a:ln>
                      <a:noFill/>
                    </a:ln>
                    <a:solidFill>
                      <a:prstClr val="black"/>
                    </a:solidFill>
                    <a:effectLst/>
                    <a:uLnTx/>
                    <a:uFillTx/>
                    <a:latin typeface="Arial" panose="020B0604020202020204"/>
                    <a:ea typeface="+mn-ea"/>
                    <a:cs typeface="+mn-cs"/>
                  </a:rPr>
                  <a:t>119</a:t>
                </a:r>
              </a:p>
            </p:txBody>
          </p:sp>
          <p:sp>
            <p:nvSpPr>
              <p:cNvPr id="66" name="TextBox 65">
                <a:extLst>
                  <a:ext uri="{FF2B5EF4-FFF2-40B4-BE49-F238E27FC236}">
                    <a16:creationId xmlns:a16="http://schemas.microsoft.com/office/drawing/2014/main" id="{6F910F2F-A073-89FF-E5AC-9AD806A85363}"/>
                  </a:ext>
                </a:extLst>
              </p:cNvPr>
              <p:cNvSpPr txBox="1"/>
              <p:nvPr/>
            </p:nvSpPr>
            <p:spPr>
              <a:xfrm>
                <a:off x="6410867" y="5496057"/>
                <a:ext cx="182208" cy="21544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dirty="0">
                    <a:ln>
                      <a:noFill/>
                    </a:ln>
                    <a:solidFill>
                      <a:prstClr val="black"/>
                    </a:solidFill>
                    <a:effectLst/>
                    <a:uLnTx/>
                    <a:uFillTx/>
                    <a:latin typeface="Arial" panose="020B0604020202020204"/>
                    <a:ea typeface="+mn-ea"/>
                    <a:cs typeface="+mn-cs"/>
                  </a:rPr>
                  <a:t>192</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dirty="0">
                    <a:ln>
                      <a:noFill/>
                    </a:ln>
                    <a:solidFill>
                      <a:prstClr val="black"/>
                    </a:solidFill>
                    <a:effectLst/>
                    <a:uLnTx/>
                    <a:uFillTx/>
                    <a:latin typeface="Arial" panose="020B0604020202020204"/>
                    <a:ea typeface="+mn-ea"/>
                    <a:cs typeface="+mn-cs"/>
                  </a:rPr>
                  <a:t>157</a:t>
                </a:r>
              </a:p>
            </p:txBody>
          </p:sp>
          <p:sp>
            <p:nvSpPr>
              <p:cNvPr id="67" name="TextBox 66">
                <a:extLst>
                  <a:ext uri="{FF2B5EF4-FFF2-40B4-BE49-F238E27FC236}">
                    <a16:creationId xmlns:a16="http://schemas.microsoft.com/office/drawing/2014/main" id="{39ADFA36-2F9E-B1ED-A468-1617E1B7B72D}"/>
                  </a:ext>
                </a:extLst>
              </p:cNvPr>
              <p:cNvSpPr txBox="1"/>
              <p:nvPr/>
            </p:nvSpPr>
            <p:spPr>
              <a:xfrm>
                <a:off x="6220694" y="5496057"/>
                <a:ext cx="182208" cy="21544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dirty="0">
                    <a:ln>
                      <a:noFill/>
                    </a:ln>
                    <a:solidFill>
                      <a:prstClr val="black"/>
                    </a:solidFill>
                    <a:effectLst/>
                    <a:uLnTx/>
                    <a:uFillTx/>
                    <a:latin typeface="Arial" panose="020B0604020202020204"/>
                    <a:ea typeface="+mn-ea"/>
                    <a:cs typeface="+mn-cs"/>
                  </a:rPr>
                  <a:t>226</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dirty="0">
                    <a:ln>
                      <a:noFill/>
                    </a:ln>
                    <a:solidFill>
                      <a:prstClr val="black"/>
                    </a:solidFill>
                    <a:effectLst/>
                    <a:uLnTx/>
                    <a:uFillTx/>
                    <a:latin typeface="Arial" panose="020B0604020202020204"/>
                    <a:ea typeface="+mn-ea"/>
                    <a:cs typeface="+mn-cs"/>
                  </a:rPr>
                  <a:t>201</a:t>
                </a:r>
              </a:p>
            </p:txBody>
          </p:sp>
          <p:sp>
            <p:nvSpPr>
              <p:cNvPr id="68" name="TextBox 67">
                <a:extLst>
                  <a:ext uri="{FF2B5EF4-FFF2-40B4-BE49-F238E27FC236}">
                    <a16:creationId xmlns:a16="http://schemas.microsoft.com/office/drawing/2014/main" id="{ABDA4DCD-488A-95BA-9FCE-973DBE028AF7}"/>
                  </a:ext>
                </a:extLst>
              </p:cNvPr>
              <p:cNvSpPr txBox="1"/>
              <p:nvPr/>
            </p:nvSpPr>
            <p:spPr>
              <a:xfrm>
                <a:off x="6030521" y="5496057"/>
                <a:ext cx="182208" cy="21544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dirty="0">
                    <a:ln>
                      <a:noFill/>
                    </a:ln>
                    <a:solidFill>
                      <a:prstClr val="black"/>
                    </a:solidFill>
                    <a:effectLst/>
                    <a:uLnTx/>
                    <a:uFillTx/>
                    <a:latin typeface="Arial" panose="020B0604020202020204"/>
                    <a:ea typeface="+mn-ea"/>
                    <a:cs typeface="+mn-cs"/>
                  </a:rPr>
                  <a:t>246</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dirty="0">
                    <a:ln>
                      <a:noFill/>
                    </a:ln>
                    <a:solidFill>
                      <a:prstClr val="black"/>
                    </a:solidFill>
                    <a:effectLst/>
                    <a:uLnTx/>
                    <a:uFillTx/>
                    <a:latin typeface="Arial" panose="020B0604020202020204"/>
                    <a:ea typeface="+mn-ea"/>
                    <a:cs typeface="+mn-cs"/>
                  </a:rPr>
                  <a:t>213</a:t>
                </a:r>
              </a:p>
            </p:txBody>
          </p:sp>
          <p:sp>
            <p:nvSpPr>
              <p:cNvPr id="69" name="TextBox 68">
                <a:extLst>
                  <a:ext uri="{FF2B5EF4-FFF2-40B4-BE49-F238E27FC236}">
                    <a16:creationId xmlns:a16="http://schemas.microsoft.com/office/drawing/2014/main" id="{998713B5-64FE-F1DB-47ED-84D11FDD2FB0}"/>
                  </a:ext>
                </a:extLst>
              </p:cNvPr>
              <p:cNvSpPr txBox="1"/>
              <p:nvPr/>
            </p:nvSpPr>
            <p:spPr>
              <a:xfrm>
                <a:off x="5840348" y="5496057"/>
                <a:ext cx="182208" cy="21544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dirty="0">
                    <a:ln>
                      <a:noFill/>
                    </a:ln>
                    <a:solidFill>
                      <a:prstClr val="black"/>
                    </a:solidFill>
                    <a:effectLst/>
                    <a:uLnTx/>
                    <a:uFillTx/>
                    <a:latin typeface="Arial" panose="020B0604020202020204"/>
                    <a:ea typeface="+mn-ea"/>
                    <a:cs typeface="+mn-cs"/>
                  </a:rPr>
                  <a:t>253</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dirty="0">
                    <a:ln>
                      <a:noFill/>
                    </a:ln>
                    <a:solidFill>
                      <a:prstClr val="black"/>
                    </a:solidFill>
                    <a:effectLst/>
                    <a:uLnTx/>
                    <a:uFillTx/>
                    <a:latin typeface="Arial" panose="020B0604020202020204"/>
                    <a:ea typeface="+mn-ea"/>
                    <a:cs typeface="+mn-cs"/>
                  </a:rPr>
                  <a:t>225</a:t>
                </a:r>
              </a:p>
            </p:txBody>
          </p:sp>
          <p:sp>
            <p:nvSpPr>
              <p:cNvPr id="70" name="TextBox 69">
                <a:extLst>
                  <a:ext uri="{FF2B5EF4-FFF2-40B4-BE49-F238E27FC236}">
                    <a16:creationId xmlns:a16="http://schemas.microsoft.com/office/drawing/2014/main" id="{9DBEC350-FA43-AD8A-B03C-9C7C173EA5D0}"/>
                  </a:ext>
                </a:extLst>
              </p:cNvPr>
              <p:cNvSpPr txBox="1"/>
              <p:nvPr/>
            </p:nvSpPr>
            <p:spPr>
              <a:xfrm>
                <a:off x="5650175" y="5496057"/>
                <a:ext cx="182208" cy="21544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dirty="0">
                    <a:ln>
                      <a:noFill/>
                    </a:ln>
                    <a:solidFill>
                      <a:prstClr val="black"/>
                    </a:solidFill>
                    <a:effectLst/>
                    <a:uLnTx/>
                    <a:uFillTx/>
                    <a:latin typeface="Arial" panose="020B0604020202020204"/>
                    <a:ea typeface="+mn-ea"/>
                    <a:cs typeface="+mn-cs"/>
                  </a:rPr>
                  <a:t>258</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dirty="0">
                    <a:ln>
                      <a:noFill/>
                    </a:ln>
                    <a:solidFill>
                      <a:prstClr val="black"/>
                    </a:solidFill>
                    <a:effectLst/>
                    <a:uLnTx/>
                    <a:uFillTx/>
                    <a:latin typeface="Arial" panose="020B0604020202020204"/>
                    <a:ea typeface="+mn-ea"/>
                    <a:cs typeface="+mn-cs"/>
                  </a:rPr>
                  <a:t>241</a:t>
                </a:r>
              </a:p>
            </p:txBody>
          </p:sp>
          <p:sp>
            <p:nvSpPr>
              <p:cNvPr id="71" name="TextBox 70">
                <a:extLst>
                  <a:ext uri="{FF2B5EF4-FFF2-40B4-BE49-F238E27FC236}">
                    <a16:creationId xmlns:a16="http://schemas.microsoft.com/office/drawing/2014/main" id="{3CA40F56-E70E-EDD4-83F3-B05D3EC13FC7}"/>
                  </a:ext>
                </a:extLst>
              </p:cNvPr>
              <p:cNvSpPr txBox="1"/>
              <p:nvPr/>
            </p:nvSpPr>
            <p:spPr>
              <a:xfrm>
                <a:off x="5460002" y="5496057"/>
                <a:ext cx="182208" cy="21544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dirty="0">
                    <a:ln>
                      <a:noFill/>
                    </a:ln>
                    <a:solidFill>
                      <a:prstClr val="black"/>
                    </a:solidFill>
                    <a:effectLst/>
                    <a:uLnTx/>
                    <a:uFillTx/>
                    <a:latin typeface="Arial" panose="020B0604020202020204"/>
                    <a:ea typeface="+mn-ea"/>
                    <a:cs typeface="+mn-cs"/>
                  </a:rPr>
                  <a:t>273</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dirty="0">
                    <a:ln>
                      <a:noFill/>
                    </a:ln>
                    <a:solidFill>
                      <a:prstClr val="black"/>
                    </a:solidFill>
                    <a:effectLst/>
                    <a:uLnTx/>
                    <a:uFillTx/>
                    <a:latin typeface="Arial" panose="020B0604020202020204"/>
                    <a:ea typeface="+mn-ea"/>
                    <a:cs typeface="+mn-cs"/>
                  </a:rPr>
                  <a:t>254</a:t>
                </a:r>
              </a:p>
            </p:txBody>
          </p:sp>
          <p:sp>
            <p:nvSpPr>
              <p:cNvPr id="72" name="TextBox 71">
                <a:extLst>
                  <a:ext uri="{FF2B5EF4-FFF2-40B4-BE49-F238E27FC236}">
                    <a16:creationId xmlns:a16="http://schemas.microsoft.com/office/drawing/2014/main" id="{D6A556AD-7B8E-0915-F189-7F5B3BB1A4FE}"/>
                  </a:ext>
                </a:extLst>
              </p:cNvPr>
              <p:cNvSpPr txBox="1"/>
              <p:nvPr/>
            </p:nvSpPr>
            <p:spPr>
              <a:xfrm>
                <a:off x="5269829" y="5496057"/>
                <a:ext cx="182208" cy="21544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dirty="0">
                    <a:ln>
                      <a:noFill/>
                    </a:ln>
                    <a:solidFill>
                      <a:prstClr val="black"/>
                    </a:solidFill>
                    <a:effectLst/>
                    <a:uLnTx/>
                    <a:uFillTx/>
                    <a:latin typeface="Arial" panose="020B0604020202020204"/>
                    <a:ea typeface="+mn-ea"/>
                    <a:cs typeface="+mn-cs"/>
                  </a:rPr>
                  <a:t>283</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dirty="0">
                    <a:ln>
                      <a:noFill/>
                    </a:ln>
                    <a:solidFill>
                      <a:prstClr val="black"/>
                    </a:solidFill>
                    <a:effectLst/>
                    <a:uLnTx/>
                    <a:uFillTx/>
                    <a:latin typeface="Arial" panose="020B0604020202020204"/>
                    <a:ea typeface="+mn-ea"/>
                    <a:cs typeface="+mn-cs"/>
                  </a:rPr>
                  <a:t>282</a:t>
                </a:r>
              </a:p>
            </p:txBody>
          </p:sp>
          <p:sp>
            <p:nvSpPr>
              <p:cNvPr id="73" name="TextBox 72">
                <a:extLst>
                  <a:ext uri="{FF2B5EF4-FFF2-40B4-BE49-F238E27FC236}">
                    <a16:creationId xmlns:a16="http://schemas.microsoft.com/office/drawing/2014/main" id="{6D924D44-6D2F-4C11-19E2-7A06ACF16314}"/>
                  </a:ext>
                </a:extLst>
              </p:cNvPr>
              <p:cNvSpPr txBox="1"/>
              <p:nvPr/>
            </p:nvSpPr>
            <p:spPr>
              <a:xfrm>
                <a:off x="5079656" y="5496057"/>
                <a:ext cx="182208" cy="21544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dirty="0">
                    <a:ln>
                      <a:noFill/>
                    </a:ln>
                    <a:solidFill>
                      <a:prstClr val="black"/>
                    </a:solidFill>
                    <a:effectLst/>
                    <a:uLnTx/>
                    <a:uFillTx/>
                    <a:latin typeface="Arial" panose="020B0604020202020204"/>
                    <a:ea typeface="+mn-ea"/>
                    <a:cs typeface="+mn-cs"/>
                  </a:rPr>
                  <a:t>298</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dirty="0">
                    <a:ln>
                      <a:noFill/>
                    </a:ln>
                    <a:solidFill>
                      <a:prstClr val="black"/>
                    </a:solidFill>
                    <a:effectLst/>
                    <a:uLnTx/>
                    <a:uFillTx/>
                    <a:latin typeface="Arial" panose="020B0604020202020204"/>
                    <a:ea typeface="+mn-ea"/>
                    <a:cs typeface="+mn-cs"/>
                  </a:rPr>
                  <a:t>301</a:t>
                </a:r>
              </a:p>
            </p:txBody>
          </p:sp>
          <p:sp>
            <p:nvSpPr>
              <p:cNvPr id="74" name="TextBox 73">
                <a:extLst>
                  <a:ext uri="{FF2B5EF4-FFF2-40B4-BE49-F238E27FC236}">
                    <a16:creationId xmlns:a16="http://schemas.microsoft.com/office/drawing/2014/main" id="{E2F48759-E586-B283-424F-4B039DF9F4CF}"/>
                  </a:ext>
                </a:extLst>
              </p:cNvPr>
              <p:cNvSpPr txBox="1"/>
              <p:nvPr/>
            </p:nvSpPr>
            <p:spPr>
              <a:xfrm>
                <a:off x="4889483" y="5496057"/>
                <a:ext cx="182208" cy="21544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dirty="0">
                    <a:ln>
                      <a:noFill/>
                    </a:ln>
                    <a:solidFill>
                      <a:prstClr val="black"/>
                    </a:solidFill>
                    <a:effectLst/>
                    <a:uLnTx/>
                    <a:uFillTx/>
                    <a:latin typeface="Arial" panose="020B0604020202020204"/>
                    <a:ea typeface="+mn-ea"/>
                    <a:cs typeface="+mn-cs"/>
                  </a:rPr>
                  <a:t>312</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dirty="0">
                    <a:ln>
                      <a:noFill/>
                    </a:ln>
                    <a:solidFill>
                      <a:prstClr val="black"/>
                    </a:solidFill>
                    <a:effectLst/>
                    <a:uLnTx/>
                    <a:uFillTx/>
                    <a:latin typeface="Arial" panose="020B0604020202020204"/>
                    <a:ea typeface="+mn-ea"/>
                    <a:cs typeface="+mn-cs"/>
                  </a:rPr>
                  <a:t>305</a:t>
                </a:r>
              </a:p>
            </p:txBody>
          </p:sp>
          <p:sp>
            <p:nvSpPr>
              <p:cNvPr id="75" name="TextBox 74">
                <a:extLst>
                  <a:ext uri="{FF2B5EF4-FFF2-40B4-BE49-F238E27FC236}">
                    <a16:creationId xmlns:a16="http://schemas.microsoft.com/office/drawing/2014/main" id="{151495DE-DDEF-9D5A-72E5-618CB611B6C2}"/>
                  </a:ext>
                </a:extLst>
              </p:cNvPr>
              <p:cNvSpPr txBox="1"/>
              <p:nvPr/>
            </p:nvSpPr>
            <p:spPr>
              <a:xfrm>
                <a:off x="4699310" y="5496057"/>
                <a:ext cx="182208" cy="21544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dirty="0">
                    <a:ln>
                      <a:noFill/>
                    </a:ln>
                    <a:solidFill>
                      <a:prstClr val="black"/>
                    </a:solidFill>
                    <a:effectLst/>
                    <a:uLnTx/>
                    <a:uFillTx/>
                    <a:latin typeface="Arial" panose="020B0604020202020204"/>
                    <a:ea typeface="+mn-ea"/>
                    <a:cs typeface="+mn-cs"/>
                  </a:rPr>
                  <a:t>318</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dirty="0">
                    <a:ln>
                      <a:noFill/>
                    </a:ln>
                    <a:solidFill>
                      <a:prstClr val="black"/>
                    </a:solidFill>
                    <a:effectLst/>
                    <a:uLnTx/>
                    <a:uFillTx/>
                    <a:latin typeface="Arial" panose="020B0604020202020204"/>
                    <a:ea typeface="+mn-ea"/>
                    <a:cs typeface="+mn-cs"/>
                  </a:rPr>
                  <a:t>316</a:t>
                </a:r>
              </a:p>
            </p:txBody>
          </p:sp>
          <p:sp>
            <p:nvSpPr>
              <p:cNvPr id="76" name="TextBox 75">
                <a:extLst>
                  <a:ext uri="{FF2B5EF4-FFF2-40B4-BE49-F238E27FC236}">
                    <a16:creationId xmlns:a16="http://schemas.microsoft.com/office/drawing/2014/main" id="{A712789C-273F-F8A7-99D1-48F74518F79C}"/>
                  </a:ext>
                </a:extLst>
              </p:cNvPr>
              <p:cNvSpPr txBox="1"/>
              <p:nvPr/>
            </p:nvSpPr>
            <p:spPr>
              <a:xfrm>
                <a:off x="4509137" y="5496057"/>
                <a:ext cx="182208" cy="21544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dirty="0">
                    <a:ln>
                      <a:noFill/>
                    </a:ln>
                    <a:solidFill>
                      <a:prstClr val="black"/>
                    </a:solidFill>
                    <a:effectLst/>
                    <a:uLnTx/>
                    <a:uFillTx/>
                    <a:latin typeface="Arial" panose="020B0604020202020204"/>
                    <a:ea typeface="+mn-ea"/>
                    <a:cs typeface="+mn-cs"/>
                  </a:rPr>
                  <a:t>334</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dirty="0">
                    <a:ln>
                      <a:noFill/>
                    </a:ln>
                    <a:solidFill>
                      <a:prstClr val="black"/>
                    </a:solidFill>
                    <a:effectLst/>
                    <a:uLnTx/>
                    <a:uFillTx/>
                    <a:latin typeface="Arial" panose="020B0604020202020204"/>
                    <a:ea typeface="+mn-ea"/>
                    <a:cs typeface="+mn-cs"/>
                  </a:rPr>
                  <a:t>337</a:t>
                </a:r>
              </a:p>
            </p:txBody>
          </p:sp>
          <p:sp>
            <p:nvSpPr>
              <p:cNvPr id="77" name="TextBox 76">
                <a:extLst>
                  <a:ext uri="{FF2B5EF4-FFF2-40B4-BE49-F238E27FC236}">
                    <a16:creationId xmlns:a16="http://schemas.microsoft.com/office/drawing/2014/main" id="{B2AE83F8-5E8C-4B5F-65D4-A80EF568BD13}"/>
                  </a:ext>
                </a:extLst>
              </p:cNvPr>
              <p:cNvSpPr txBox="1"/>
              <p:nvPr/>
            </p:nvSpPr>
            <p:spPr>
              <a:xfrm>
                <a:off x="4318964" y="5496057"/>
                <a:ext cx="182208" cy="21544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dirty="0">
                    <a:ln>
                      <a:noFill/>
                    </a:ln>
                    <a:solidFill>
                      <a:prstClr val="black"/>
                    </a:solidFill>
                    <a:effectLst/>
                    <a:uLnTx/>
                    <a:uFillTx/>
                    <a:latin typeface="Arial" panose="020B0604020202020204"/>
                    <a:ea typeface="+mn-ea"/>
                    <a:cs typeface="+mn-cs"/>
                  </a:rPr>
                  <a:t>349</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dirty="0">
                    <a:ln>
                      <a:noFill/>
                    </a:ln>
                    <a:solidFill>
                      <a:prstClr val="black"/>
                    </a:solidFill>
                    <a:effectLst/>
                    <a:uLnTx/>
                    <a:uFillTx/>
                    <a:latin typeface="Arial" panose="020B0604020202020204"/>
                    <a:ea typeface="+mn-ea"/>
                    <a:cs typeface="+mn-cs"/>
                  </a:rPr>
                  <a:t>355</a:t>
                </a:r>
              </a:p>
            </p:txBody>
          </p:sp>
          <p:sp>
            <p:nvSpPr>
              <p:cNvPr id="78" name="TextBox 77">
                <a:extLst>
                  <a:ext uri="{FF2B5EF4-FFF2-40B4-BE49-F238E27FC236}">
                    <a16:creationId xmlns:a16="http://schemas.microsoft.com/office/drawing/2014/main" id="{10C5FADD-F705-C8E4-AF8E-F18082CA7D92}"/>
                  </a:ext>
                </a:extLst>
              </p:cNvPr>
              <p:cNvSpPr txBox="1"/>
              <p:nvPr/>
            </p:nvSpPr>
            <p:spPr>
              <a:xfrm>
                <a:off x="4128791" y="5496057"/>
                <a:ext cx="182208" cy="21544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dirty="0">
                    <a:ln>
                      <a:noFill/>
                    </a:ln>
                    <a:solidFill>
                      <a:prstClr val="black"/>
                    </a:solidFill>
                    <a:effectLst/>
                    <a:uLnTx/>
                    <a:uFillTx/>
                    <a:latin typeface="Arial" panose="020B0604020202020204"/>
                    <a:ea typeface="+mn-ea"/>
                    <a:cs typeface="+mn-cs"/>
                  </a:rPr>
                  <a:t>364</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dirty="0">
                    <a:ln>
                      <a:noFill/>
                    </a:ln>
                    <a:solidFill>
                      <a:prstClr val="black"/>
                    </a:solidFill>
                    <a:effectLst/>
                    <a:uLnTx/>
                    <a:uFillTx/>
                    <a:latin typeface="Arial" panose="020B0604020202020204"/>
                    <a:ea typeface="+mn-ea"/>
                    <a:cs typeface="+mn-cs"/>
                  </a:rPr>
                  <a:t>370</a:t>
                </a:r>
              </a:p>
            </p:txBody>
          </p:sp>
          <p:sp>
            <p:nvSpPr>
              <p:cNvPr id="79" name="TextBox 78">
                <a:extLst>
                  <a:ext uri="{FF2B5EF4-FFF2-40B4-BE49-F238E27FC236}">
                    <a16:creationId xmlns:a16="http://schemas.microsoft.com/office/drawing/2014/main" id="{7A8FB372-2EF4-EE64-91E3-C2A51D52530F}"/>
                  </a:ext>
                </a:extLst>
              </p:cNvPr>
              <p:cNvSpPr txBox="1"/>
              <p:nvPr/>
            </p:nvSpPr>
            <p:spPr>
              <a:xfrm>
                <a:off x="3938618" y="5496057"/>
                <a:ext cx="182208" cy="21544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dirty="0">
                    <a:ln>
                      <a:noFill/>
                    </a:ln>
                    <a:solidFill>
                      <a:prstClr val="black"/>
                    </a:solidFill>
                    <a:effectLst/>
                    <a:uLnTx/>
                    <a:uFillTx/>
                    <a:latin typeface="Arial" panose="020B0604020202020204"/>
                    <a:ea typeface="+mn-ea"/>
                    <a:cs typeface="+mn-cs"/>
                  </a:rPr>
                  <a:t>374</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dirty="0">
                    <a:ln>
                      <a:noFill/>
                    </a:ln>
                    <a:solidFill>
                      <a:prstClr val="black"/>
                    </a:solidFill>
                    <a:effectLst/>
                    <a:uLnTx/>
                    <a:uFillTx/>
                    <a:latin typeface="Arial" panose="020B0604020202020204"/>
                    <a:ea typeface="+mn-ea"/>
                    <a:cs typeface="+mn-cs"/>
                  </a:rPr>
                  <a:t>376</a:t>
                </a:r>
              </a:p>
            </p:txBody>
          </p:sp>
          <p:sp>
            <p:nvSpPr>
              <p:cNvPr id="80" name="TextBox 79">
                <a:extLst>
                  <a:ext uri="{FF2B5EF4-FFF2-40B4-BE49-F238E27FC236}">
                    <a16:creationId xmlns:a16="http://schemas.microsoft.com/office/drawing/2014/main" id="{1BCECF1E-FF47-BDAE-AD4C-245998CB6095}"/>
                  </a:ext>
                </a:extLst>
              </p:cNvPr>
              <p:cNvSpPr txBox="1"/>
              <p:nvPr/>
            </p:nvSpPr>
            <p:spPr>
              <a:xfrm>
                <a:off x="3748445" y="5496057"/>
                <a:ext cx="182208" cy="21544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dirty="0">
                    <a:ln>
                      <a:noFill/>
                    </a:ln>
                    <a:solidFill>
                      <a:prstClr val="black"/>
                    </a:solidFill>
                    <a:effectLst/>
                    <a:uLnTx/>
                    <a:uFillTx/>
                    <a:latin typeface="Arial" panose="020B0604020202020204"/>
                    <a:ea typeface="+mn-ea"/>
                    <a:cs typeface="+mn-cs"/>
                  </a:rPr>
                  <a:t>385</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dirty="0">
                    <a:ln>
                      <a:noFill/>
                    </a:ln>
                    <a:solidFill>
                      <a:prstClr val="black"/>
                    </a:solidFill>
                    <a:effectLst/>
                    <a:uLnTx/>
                    <a:uFillTx/>
                    <a:latin typeface="Arial" panose="020B0604020202020204"/>
                    <a:ea typeface="+mn-ea"/>
                    <a:cs typeface="+mn-cs"/>
                  </a:rPr>
                  <a:t>383</a:t>
                </a:r>
              </a:p>
            </p:txBody>
          </p:sp>
          <p:sp>
            <p:nvSpPr>
              <p:cNvPr id="81" name="TextBox 80">
                <a:extLst>
                  <a:ext uri="{FF2B5EF4-FFF2-40B4-BE49-F238E27FC236}">
                    <a16:creationId xmlns:a16="http://schemas.microsoft.com/office/drawing/2014/main" id="{A430B3D4-D387-4E38-883C-1E6DE7DA3798}"/>
                  </a:ext>
                </a:extLst>
              </p:cNvPr>
              <p:cNvSpPr txBox="1"/>
              <p:nvPr/>
            </p:nvSpPr>
            <p:spPr>
              <a:xfrm>
                <a:off x="3558272" y="5496057"/>
                <a:ext cx="182208" cy="21544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dirty="0">
                    <a:ln>
                      <a:noFill/>
                    </a:ln>
                    <a:solidFill>
                      <a:prstClr val="black"/>
                    </a:solidFill>
                    <a:effectLst/>
                    <a:uLnTx/>
                    <a:uFillTx/>
                    <a:latin typeface="Arial" panose="020B0604020202020204"/>
                    <a:ea typeface="+mn-ea"/>
                    <a:cs typeface="+mn-cs"/>
                  </a:rPr>
                  <a:t>391</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dirty="0">
                    <a:ln>
                      <a:noFill/>
                    </a:ln>
                    <a:solidFill>
                      <a:prstClr val="black"/>
                    </a:solidFill>
                    <a:effectLst/>
                    <a:uLnTx/>
                    <a:uFillTx/>
                    <a:latin typeface="Arial" panose="020B0604020202020204"/>
                    <a:ea typeface="+mn-ea"/>
                    <a:cs typeface="+mn-cs"/>
                  </a:rPr>
                  <a:t>388</a:t>
                </a:r>
              </a:p>
            </p:txBody>
          </p:sp>
          <p:sp>
            <p:nvSpPr>
              <p:cNvPr id="82" name="TextBox 81">
                <a:extLst>
                  <a:ext uri="{FF2B5EF4-FFF2-40B4-BE49-F238E27FC236}">
                    <a16:creationId xmlns:a16="http://schemas.microsoft.com/office/drawing/2014/main" id="{D495383D-46F8-1AB0-29F3-1D8990215186}"/>
                  </a:ext>
                </a:extLst>
              </p:cNvPr>
              <p:cNvSpPr txBox="1"/>
              <p:nvPr/>
            </p:nvSpPr>
            <p:spPr>
              <a:xfrm>
                <a:off x="3368099" y="5496057"/>
                <a:ext cx="182208" cy="21544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dirty="0">
                    <a:ln>
                      <a:noFill/>
                    </a:ln>
                    <a:solidFill>
                      <a:prstClr val="black"/>
                    </a:solidFill>
                    <a:effectLst/>
                    <a:uLnTx/>
                    <a:uFillTx/>
                    <a:latin typeface="Arial" panose="020B0604020202020204"/>
                    <a:ea typeface="+mn-ea"/>
                    <a:cs typeface="+mn-cs"/>
                  </a:rPr>
                  <a:t>399</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dirty="0">
                    <a:ln>
                      <a:noFill/>
                    </a:ln>
                    <a:solidFill>
                      <a:prstClr val="black"/>
                    </a:solidFill>
                    <a:effectLst/>
                    <a:uLnTx/>
                    <a:uFillTx/>
                    <a:latin typeface="Arial" panose="020B0604020202020204"/>
                    <a:ea typeface="+mn-ea"/>
                    <a:cs typeface="+mn-cs"/>
                  </a:rPr>
                  <a:t>395</a:t>
                </a:r>
              </a:p>
            </p:txBody>
          </p:sp>
          <p:sp>
            <p:nvSpPr>
              <p:cNvPr id="83" name="TextBox 82">
                <a:extLst>
                  <a:ext uri="{FF2B5EF4-FFF2-40B4-BE49-F238E27FC236}">
                    <a16:creationId xmlns:a16="http://schemas.microsoft.com/office/drawing/2014/main" id="{BE073768-D232-100E-C840-36BC227FD9B1}"/>
                  </a:ext>
                </a:extLst>
              </p:cNvPr>
              <p:cNvSpPr txBox="1"/>
              <p:nvPr/>
            </p:nvSpPr>
            <p:spPr>
              <a:xfrm>
                <a:off x="3177926" y="5496057"/>
                <a:ext cx="182208" cy="21544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dirty="0">
                    <a:ln>
                      <a:noFill/>
                    </a:ln>
                    <a:solidFill>
                      <a:prstClr val="black"/>
                    </a:solidFill>
                    <a:effectLst/>
                    <a:uLnTx/>
                    <a:uFillTx/>
                    <a:latin typeface="Arial" panose="020B0604020202020204"/>
                    <a:ea typeface="+mn-ea"/>
                    <a:cs typeface="+mn-cs"/>
                  </a:rPr>
                  <a:t>399</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dirty="0">
                    <a:ln>
                      <a:noFill/>
                    </a:ln>
                    <a:solidFill>
                      <a:prstClr val="black"/>
                    </a:solidFill>
                    <a:effectLst/>
                    <a:uLnTx/>
                    <a:uFillTx/>
                    <a:latin typeface="Arial" panose="020B0604020202020204"/>
                    <a:ea typeface="+mn-ea"/>
                    <a:cs typeface="+mn-cs"/>
                  </a:rPr>
                  <a:t>397</a:t>
                </a:r>
              </a:p>
            </p:txBody>
          </p:sp>
          <p:sp>
            <p:nvSpPr>
              <p:cNvPr id="86" name="TextBox 85">
                <a:extLst>
                  <a:ext uri="{FF2B5EF4-FFF2-40B4-BE49-F238E27FC236}">
                    <a16:creationId xmlns:a16="http://schemas.microsoft.com/office/drawing/2014/main" id="{5FC72D5F-D1B9-93BE-EF5D-504024BB1A00}"/>
                  </a:ext>
                </a:extLst>
              </p:cNvPr>
              <p:cNvSpPr txBox="1"/>
              <p:nvPr/>
            </p:nvSpPr>
            <p:spPr>
              <a:xfrm>
                <a:off x="7370118" y="5496057"/>
                <a:ext cx="182208" cy="21544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dirty="0">
                    <a:ln>
                      <a:noFill/>
                    </a:ln>
                    <a:solidFill>
                      <a:prstClr val="black"/>
                    </a:solidFill>
                    <a:effectLst/>
                    <a:uLnTx/>
                    <a:uFillTx/>
                    <a:latin typeface="Arial" panose="020B0604020202020204"/>
                    <a:ea typeface="+mn-ea"/>
                    <a:cs typeface="+mn-cs"/>
                  </a:rPr>
                  <a:t>10</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dirty="0">
                    <a:ln>
                      <a:noFill/>
                    </a:ln>
                    <a:solidFill>
                      <a:prstClr val="black"/>
                    </a:solidFill>
                    <a:effectLst/>
                    <a:uLnTx/>
                    <a:uFillTx/>
                    <a:latin typeface="Arial" panose="020B0604020202020204"/>
                    <a:ea typeface="+mn-ea"/>
                    <a:cs typeface="+mn-cs"/>
                  </a:rPr>
                  <a:t>7</a:t>
                </a:r>
              </a:p>
            </p:txBody>
          </p:sp>
          <p:sp>
            <p:nvSpPr>
              <p:cNvPr id="87" name="TextBox 86">
                <a:extLst>
                  <a:ext uri="{FF2B5EF4-FFF2-40B4-BE49-F238E27FC236}">
                    <a16:creationId xmlns:a16="http://schemas.microsoft.com/office/drawing/2014/main" id="{D00D2DF5-3EC1-BDCC-EB00-2C72E574918D}"/>
                  </a:ext>
                </a:extLst>
              </p:cNvPr>
              <p:cNvSpPr txBox="1"/>
              <p:nvPr/>
            </p:nvSpPr>
            <p:spPr>
              <a:xfrm>
                <a:off x="7560436" y="5496057"/>
                <a:ext cx="182208" cy="21544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dirty="0">
                    <a:ln>
                      <a:noFill/>
                    </a:ln>
                    <a:solidFill>
                      <a:prstClr val="black"/>
                    </a:solidFill>
                    <a:effectLst/>
                    <a:uLnTx/>
                    <a:uFillTx/>
                    <a:latin typeface="Arial" panose="020B0604020202020204"/>
                    <a:ea typeface="+mn-ea"/>
                    <a:cs typeface="+mn-cs"/>
                  </a:rPr>
                  <a:t>2</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dirty="0">
                    <a:ln>
                      <a:noFill/>
                    </a:ln>
                    <a:solidFill>
                      <a:prstClr val="black"/>
                    </a:solidFill>
                    <a:effectLst/>
                    <a:uLnTx/>
                    <a:uFillTx/>
                    <a:latin typeface="Arial" panose="020B0604020202020204"/>
                    <a:ea typeface="+mn-ea"/>
                    <a:cs typeface="+mn-cs"/>
                  </a:rPr>
                  <a:t>0</a:t>
                </a:r>
              </a:p>
            </p:txBody>
          </p:sp>
          <p:sp>
            <p:nvSpPr>
              <p:cNvPr id="88" name="TextBox 87">
                <a:extLst>
                  <a:ext uri="{FF2B5EF4-FFF2-40B4-BE49-F238E27FC236}">
                    <a16:creationId xmlns:a16="http://schemas.microsoft.com/office/drawing/2014/main" id="{553D2198-45EC-C13D-21EA-E7C9BF7E9E2E}"/>
                  </a:ext>
                </a:extLst>
              </p:cNvPr>
              <p:cNvSpPr txBox="1"/>
              <p:nvPr/>
            </p:nvSpPr>
            <p:spPr>
              <a:xfrm>
                <a:off x="7750753" y="5496057"/>
                <a:ext cx="182208" cy="21544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dirty="0">
                    <a:ln>
                      <a:noFill/>
                    </a:ln>
                    <a:solidFill>
                      <a:prstClr val="black"/>
                    </a:solidFill>
                    <a:effectLst/>
                    <a:uLnTx/>
                    <a:uFillTx/>
                    <a:latin typeface="Arial" panose="020B0604020202020204"/>
                    <a:ea typeface="+mn-ea"/>
                    <a:cs typeface="+mn-cs"/>
                  </a:rPr>
                  <a:t>0</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dirty="0">
                    <a:ln>
                      <a:noFill/>
                    </a:ln>
                    <a:solidFill>
                      <a:prstClr val="black"/>
                    </a:solidFill>
                    <a:effectLst/>
                    <a:uLnTx/>
                    <a:uFillTx/>
                    <a:latin typeface="Arial" panose="020B0604020202020204"/>
                    <a:ea typeface="+mn-ea"/>
                    <a:cs typeface="+mn-cs"/>
                  </a:rPr>
                  <a:t>0</a:t>
                </a:r>
              </a:p>
            </p:txBody>
          </p:sp>
        </p:grpSp>
      </p:grpSp>
      <p:grpSp>
        <p:nvGrpSpPr>
          <p:cNvPr id="8" name="Graphic 25">
            <a:extLst>
              <a:ext uri="{FF2B5EF4-FFF2-40B4-BE49-F238E27FC236}">
                <a16:creationId xmlns:a16="http://schemas.microsoft.com/office/drawing/2014/main" id="{B3C618BC-F781-4B15-28E2-5B6302307015}"/>
              </a:ext>
            </a:extLst>
          </p:cNvPr>
          <p:cNvGrpSpPr/>
          <p:nvPr/>
        </p:nvGrpSpPr>
        <p:grpSpPr>
          <a:xfrm>
            <a:off x="2296324" y="1693644"/>
            <a:ext cx="6833495" cy="3308126"/>
            <a:chOff x="1920142" y="1662396"/>
            <a:chExt cx="5248335" cy="3308126"/>
          </a:xfrm>
          <a:noFill/>
        </p:grpSpPr>
        <p:sp>
          <p:nvSpPr>
            <p:cNvPr id="11" name="Freeform: Shape 10">
              <a:extLst>
                <a:ext uri="{FF2B5EF4-FFF2-40B4-BE49-F238E27FC236}">
                  <a16:creationId xmlns:a16="http://schemas.microsoft.com/office/drawing/2014/main" id="{88311444-C5A2-22CD-BCDF-3D12E367A184}"/>
                </a:ext>
              </a:extLst>
            </p:cNvPr>
            <p:cNvSpPr/>
            <p:nvPr/>
          </p:nvSpPr>
          <p:spPr>
            <a:xfrm>
              <a:off x="1923388" y="3279183"/>
              <a:ext cx="59945" cy="10820"/>
            </a:xfrm>
            <a:custGeom>
              <a:avLst/>
              <a:gdLst>
                <a:gd name="connsiteX0" fmla="*/ 0 w 59945"/>
                <a:gd name="connsiteY0" fmla="*/ 0 h 10820"/>
                <a:gd name="connsiteX1" fmla="*/ 59945 w 59945"/>
                <a:gd name="connsiteY1" fmla="*/ 0 h 10820"/>
              </a:gdLst>
              <a:ahLst/>
              <a:cxnLst>
                <a:cxn ang="0">
                  <a:pos x="connsiteX0" y="connsiteY0"/>
                </a:cxn>
                <a:cxn ang="0">
                  <a:pos x="connsiteX1" y="connsiteY1"/>
                </a:cxn>
              </a:cxnLst>
              <a:rect l="l" t="t" r="r" b="b"/>
              <a:pathLst>
                <a:path w="59945" h="10820">
                  <a:moveTo>
                    <a:pt x="0" y="0"/>
                  </a:moveTo>
                  <a:lnTo>
                    <a:pt x="59945" y="0"/>
                  </a:lnTo>
                </a:path>
              </a:pathLst>
            </a:custGeom>
            <a:ln w="12700"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dirty="0">
                <a:ln>
                  <a:noFill/>
                </a:ln>
                <a:solidFill>
                  <a:prstClr val="black"/>
                </a:solidFill>
                <a:effectLst/>
                <a:uLnTx/>
                <a:uFillTx/>
                <a:latin typeface="Arial" panose="020B0604020202020204"/>
                <a:ea typeface="+mn-ea"/>
                <a:cs typeface="+mn-cs"/>
              </a:endParaRPr>
            </a:p>
          </p:txBody>
        </p:sp>
        <p:grpSp>
          <p:nvGrpSpPr>
            <p:cNvPr id="12" name="Graphic 25">
              <a:extLst>
                <a:ext uri="{FF2B5EF4-FFF2-40B4-BE49-F238E27FC236}">
                  <a16:creationId xmlns:a16="http://schemas.microsoft.com/office/drawing/2014/main" id="{6C7F29F0-0C40-C07A-0345-7E3E74E8E6DD}"/>
                </a:ext>
              </a:extLst>
            </p:cNvPr>
            <p:cNvGrpSpPr/>
            <p:nvPr/>
          </p:nvGrpSpPr>
          <p:grpSpPr>
            <a:xfrm>
              <a:off x="1920142" y="1662396"/>
              <a:ext cx="5248335" cy="3308126"/>
              <a:chOff x="1920142" y="1662396"/>
              <a:chExt cx="5248335" cy="3308126"/>
            </a:xfrm>
            <a:noFill/>
          </p:grpSpPr>
          <p:sp>
            <p:nvSpPr>
              <p:cNvPr id="27" name="Freeform: Shape 26">
                <a:extLst>
                  <a:ext uri="{FF2B5EF4-FFF2-40B4-BE49-F238E27FC236}">
                    <a16:creationId xmlns:a16="http://schemas.microsoft.com/office/drawing/2014/main" id="{3B4630F0-1270-89CA-136A-1E2CD182D740}"/>
                  </a:ext>
                </a:extLst>
              </p:cNvPr>
              <p:cNvSpPr/>
              <p:nvPr/>
            </p:nvSpPr>
            <p:spPr>
              <a:xfrm>
                <a:off x="1920142" y="1662396"/>
                <a:ext cx="5248335" cy="3308126"/>
              </a:xfrm>
              <a:custGeom>
                <a:avLst/>
                <a:gdLst>
                  <a:gd name="connsiteX0" fmla="*/ 0 w 5248335"/>
                  <a:gd name="connsiteY0" fmla="*/ 0 h 3308126"/>
                  <a:gd name="connsiteX1" fmla="*/ 63191 w 5248335"/>
                  <a:gd name="connsiteY1" fmla="*/ 0 h 3308126"/>
                  <a:gd name="connsiteX2" fmla="*/ 63191 w 5248335"/>
                  <a:gd name="connsiteY2" fmla="*/ 3233898 h 3308126"/>
                  <a:gd name="connsiteX3" fmla="*/ 5248336 w 5248335"/>
                  <a:gd name="connsiteY3" fmla="*/ 3233898 h 3308126"/>
                  <a:gd name="connsiteX4" fmla="*/ 5248336 w 5248335"/>
                  <a:gd name="connsiteY4" fmla="*/ 3308127 h 33081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48335" h="3308126">
                    <a:moveTo>
                      <a:pt x="0" y="0"/>
                    </a:moveTo>
                    <a:lnTo>
                      <a:pt x="63191" y="0"/>
                    </a:lnTo>
                    <a:lnTo>
                      <a:pt x="63191" y="3233898"/>
                    </a:lnTo>
                    <a:lnTo>
                      <a:pt x="5248336" y="3233898"/>
                    </a:lnTo>
                    <a:lnTo>
                      <a:pt x="5248336" y="3308127"/>
                    </a:lnTo>
                  </a:path>
                </a:pathLst>
              </a:custGeom>
              <a:noFill/>
              <a:ln w="12700"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dirty="0">
                  <a:ln>
                    <a:noFill/>
                  </a:ln>
                  <a:solidFill>
                    <a:prstClr val="black"/>
                  </a:solidFill>
                  <a:effectLst/>
                  <a:uLnTx/>
                  <a:uFillTx/>
                  <a:latin typeface="Arial" panose="020B0604020202020204"/>
                  <a:ea typeface="+mn-ea"/>
                  <a:cs typeface="+mn-cs"/>
                </a:endParaRPr>
              </a:p>
            </p:txBody>
          </p:sp>
          <p:sp>
            <p:nvSpPr>
              <p:cNvPr id="28" name="Freeform: Shape 27">
                <a:extLst>
                  <a:ext uri="{FF2B5EF4-FFF2-40B4-BE49-F238E27FC236}">
                    <a16:creationId xmlns:a16="http://schemas.microsoft.com/office/drawing/2014/main" id="{3D49B8D4-A6F3-AFCC-C37E-D55182A1EBB1}"/>
                  </a:ext>
                </a:extLst>
              </p:cNvPr>
              <p:cNvSpPr/>
              <p:nvPr/>
            </p:nvSpPr>
            <p:spPr>
              <a:xfrm>
                <a:off x="1923388" y="1984195"/>
                <a:ext cx="59945" cy="10820"/>
              </a:xfrm>
              <a:custGeom>
                <a:avLst/>
                <a:gdLst>
                  <a:gd name="connsiteX0" fmla="*/ 0 w 59945"/>
                  <a:gd name="connsiteY0" fmla="*/ 0 h 10820"/>
                  <a:gd name="connsiteX1" fmla="*/ 59945 w 59945"/>
                  <a:gd name="connsiteY1" fmla="*/ 0 h 10820"/>
                </a:gdLst>
                <a:ahLst/>
                <a:cxnLst>
                  <a:cxn ang="0">
                    <a:pos x="connsiteX0" y="connsiteY0"/>
                  </a:cxn>
                  <a:cxn ang="0">
                    <a:pos x="connsiteX1" y="connsiteY1"/>
                  </a:cxn>
                </a:cxnLst>
                <a:rect l="l" t="t" r="r" b="b"/>
                <a:pathLst>
                  <a:path w="59945" h="10820">
                    <a:moveTo>
                      <a:pt x="0" y="0"/>
                    </a:moveTo>
                    <a:lnTo>
                      <a:pt x="59945" y="0"/>
                    </a:lnTo>
                  </a:path>
                </a:pathLst>
              </a:custGeom>
              <a:ln w="12700"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dirty="0">
                  <a:ln>
                    <a:noFill/>
                  </a:ln>
                  <a:solidFill>
                    <a:prstClr val="black"/>
                  </a:solidFill>
                  <a:effectLst/>
                  <a:uLnTx/>
                  <a:uFillTx/>
                  <a:latin typeface="Arial" panose="020B0604020202020204"/>
                  <a:ea typeface="+mn-ea"/>
                  <a:cs typeface="+mn-cs"/>
                </a:endParaRPr>
              </a:p>
            </p:txBody>
          </p:sp>
          <p:sp>
            <p:nvSpPr>
              <p:cNvPr id="29" name="Freeform: Shape 28">
                <a:extLst>
                  <a:ext uri="{FF2B5EF4-FFF2-40B4-BE49-F238E27FC236}">
                    <a16:creationId xmlns:a16="http://schemas.microsoft.com/office/drawing/2014/main" id="{A892792D-3DCF-9D58-E8FD-D06314469A1A}"/>
                  </a:ext>
                </a:extLst>
              </p:cNvPr>
              <p:cNvSpPr/>
              <p:nvPr/>
            </p:nvSpPr>
            <p:spPr>
              <a:xfrm>
                <a:off x="1923388" y="2307942"/>
                <a:ext cx="59945" cy="10820"/>
              </a:xfrm>
              <a:custGeom>
                <a:avLst/>
                <a:gdLst>
                  <a:gd name="connsiteX0" fmla="*/ 0 w 59945"/>
                  <a:gd name="connsiteY0" fmla="*/ 0 h 10820"/>
                  <a:gd name="connsiteX1" fmla="*/ 59945 w 59945"/>
                  <a:gd name="connsiteY1" fmla="*/ 0 h 10820"/>
                </a:gdLst>
                <a:ahLst/>
                <a:cxnLst>
                  <a:cxn ang="0">
                    <a:pos x="connsiteX0" y="connsiteY0"/>
                  </a:cxn>
                  <a:cxn ang="0">
                    <a:pos x="connsiteX1" y="connsiteY1"/>
                  </a:cxn>
                </a:cxnLst>
                <a:rect l="l" t="t" r="r" b="b"/>
                <a:pathLst>
                  <a:path w="59945" h="10820">
                    <a:moveTo>
                      <a:pt x="0" y="0"/>
                    </a:moveTo>
                    <a:lnTo>
                      <a:pt x="59945" y="0"/>
                    </a:lnTo>
                  </a:path>
                </a:pathLst>
              </a:custGeom>
              <a:ln w="12700"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dirty="0">
                  <a:ln>
                    <a:noFill/>
                  </a:ln>
                  <a:solidFill>
                    <a:prstClr val="black"/>
                  </a:solidFill>
                  <a:effectLst/>
                  <a:uLnTx/>
                  <a:uFillTx/>
                  <a:latin typeface="Arial" panose="020B0604020202020204"/>
                  <a:ea typeface="+mn-ea"/>
                  <a:cs typeface="+mn-cs"/>
                </a:endParaRPr>
              </a:p>
            </p:txBody>
          </p:sp>
          <p:sp>
            <p:nvSpPr>
              <p:cNvPr id="52" name="Freeform: Shape 51">
                <a:extLst>
                  <a:ext uri="{FF2B5EF4-FFF2-40B4-BE49-F238E27FC236}">
                    <a16:creationId xmlns:a16="http://schemas.microsoft.com/office/drawing/2014/main" id="{5D7F6F04-8E9D-8F85-95EA-43958BD29C68}"/>
                  </a:ext>
                </a:extLst>
              </p:cNvPr>
              <p:cNvSpPr/>
              <p:nvPr/>
            </p:nvSpPr>
            <p:spPr>
              <a:xfrm>
                <a:off x="1923388" y="2631689"/>
                <a:ext cx="59945" cy="10820"/>
              </a:xfrm>
              <a:custGeom>
                <a:avLst/>
                <a:gdLst>
                  <a:gd name="connsiteX0" fmla="*/ 0 w 59945"/>
                  <a:gd name="connsiteY0" fmla="*/ 0 h 10820"/>
                  <a:gd name="connsiteX1" fmla="*/ 59945 w 59945"/>
                  <a:gd name="connsiteY1" fmla="*/ 0 h 10820"/>
                </a:gdLst>
                <a:ahLst/>
                <a:cxnLst>
                  <a:cxn ang="0">
                    <a:pos x="connsiteX0" y="connsiteY0"/>
                  </a:cxn>
                  <a:cxn ang="0">
                    <a:pos x="connsiteX1" y="connsiteY1"/>
                  </a:cxn>
                </a:cxnLst>
                <a:rect l="l" t="t" r="r" b="b"/>
                <a:pathLst>
                  <a:path w="59945" h="10820">
                    <a:moveTo>
                      <a:pt x="0" y="0"/>
                    </a:moveTo>
                    <a:lnTo>
                      <a:pt x="59945" y="0"/>
                    </a:lnTo>
                  </a:path>
                </a:pathLst>
              </a:custGeom>
              <a:ln w="12700"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dirty="0">
                  <a:ln>
                    <a:noFill/>
                  </a:ln>
                  <a:solidFill>
                    <a:prstClr val="black"/>
                  </a:solidFill>
                  <a:effectLst/>
                  <a:uLnTx/>
                  <a:uFillTx/>
                  <a:latin typeface="Arial" panose="020B0604020202020204"/>
                  <a:ea typeface="+mn-ea"/>
                  <a:cs typeface="+mn-cs"/>
                </a:endParaRPr>
              </a:p>
            </p:txBody>
          </p:sp>
          <p:sp>
            <p:nvSpPr>
              <p:cNvPr id="59" name="Freeform: Shape 58">
                <a:extLst>
                  <a:ext uri="{FF2B5EF4-FFF2-40B4-BE49-F238E27FC236}">
                    <a16:creationId xmlns:a16="http://schemas.microsoft.com/office/drawing/2014/main" id="{FBA3725D-A134-0214-1611-A1DFE8E5BCEF}"/>
                  </a:ext>
                </a:extLst>
              </p:cNvPr>
              <p:cNvSpPr/>
              <p:nvPr/>
            </p:nvSpPr>
            <p:spPr>
              <a:xfrm>
                <a:off x="1923388" y="2955436"/>
                <a:ext cx="59945" cy="10820"/>
              </a:xfrm>
              <a:custGeom>
                <a:avLst/>
                <a:gdLst>
                  <a:gd name="connsiteX0" fmla="*/ 0 w 59945"/>
                  <a:gd name="connsiteY0" fmla="*/ 0 h 10820"/>
                  <a:gd name="connsiteX1" fmla="*/ 59945 w 59945"/>
                  <a:gd name="connsiteY1" fmla="*/ 0 h 10820"/>
                </a:gdLst>
                <a:ahLst/>
                <a:cxnLst>
                  <a:cxn ang="0">
                    <a:pos x="connsiteX0" y="connsiteY0"/>
                  </a:cxn>
                  <a:cxn ang="0">
                    <a:pos x="connsiteX1" y="connsiteY1"/>
                  </a:cxn>
                </a:cxnLst>
                <a:rect l="l" t="t" r="r" b="b"/>
                <a:pathLst>
                  <a:path w="59945" h="10820">
                    <a:moveTo>
                      <a:pt x="0" y="0"/>
                    </a:moveTo>
                    <a:lnTo>
                      <a:pt x="59945" y="0"/>
                    </a:lnTo>
                  </a:path>
                </a:pathLst>
              </a:custGeom>
              <a:ln w="12700"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dirty="0">
                  <a:ln>
                    <a:noFill/>
                  </a:ln>
                  <a:solidFill>
                    <a:prstClr val="black"/>
                  </a:solidFill>
                  <a:effectLst/>
                  <a:uLnTx/>
                  <a:uFillTx/>
                  <a:latin typeface="Arial" panose="020B0604020202020204"/>
                  <a:ea typeface="+mn-ea"/>
                  <a:cs typeface="+mn-cs"/>
                </a:endParaRPr>
              </a:p>
            </p:txBody>
          </p:sp>
          <p:sp>
            <p:nvSpPr>
              <p:cNvPr id="61" name="Freeform: Shape 60">
                <a:extLst>
                  <a:ext uri="{FF2B5EF4-FFF2-40B4-BE49-F238E27FC236}">
                    <a16:creationId xmlns:a16="http://schemas.microsoft.com/office/drawing/2014/main" id="{5C3A9FA6-6C29-7311-CDDC-1637170D3908}"/>
                  </a:ext>
                </a:extLst>
              </p:cNvPr>
              <p:cNvSpPr/>
              <p:nvPr/>
            </p:nvSpPr>
            <p:spPr>
              <a:xfrm>
                <a:off x="1923388" y="3602930"/>
                <a:ext cx="59945" cy="10820"/>
              </a:xfrm>
              <a:custGeom>
                <a:avLst/>
                <a:gdLst>
                  <a:gd name="connsiteX0" fmla="*/ 0 w 59945"/>
                  <a:gd name="connsiteY0" fmla="*/ 0 h 10820"/>
                  <a:gd name="connsiteX1" fmla="*/ 59945 w 59945"/>
                  <a:gd name="connsiteY1" fmla="*/ 0 h 10820"/>
                </a:gdLst>
                <a:ahLst/>
                <a:cxnLst>
                  <a:cxn ang="0">
                    <a:pos x="connsiteX0" y="connsiteY0"/>
                  </a:cxn>
                  <a:cxn ang="0">
                    <a:pos x="connsiteX1" y="connsiteY1"/>
                  </a:cxn>
                </a:cxnLst>
                <a:rect l="l" t="t" r="r" b="b"/>
                <a:pathLst>
                  <a:path w="59945" h="10820">
                    <a:moveTo>
                      <a:pt x="0" y="0"/>
                    </a:moveTo>
                    <a:lnTo>
                      <a:pt x="59945" y="0"/>
                    </a:lnTo>
                  </a:path>
                </a:pathLst>
              </a:custGeom>
              <a:ln w="12700"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dirty="0">
                  <a:ln>
                    <a:noFill/>
                  </a:ln>
                  <a:solidFill>
                    <a:prstClr val="black"/>
                  </a:solidFill>
                  <a:effectLst/>
                  <a:uLnTx/>
                  <a:uFillTx/>
                  <a:latin typeface="Arial" panose="020B0604020202020204"/>
                  <a:ea typeface="+mn-ea"/>
                  <a:cs typeface="+mn-cs"/>
                </a:endParaRPr>
              </a:p>
            </p:txBody>
          </p:sp>
          <p:sp>
            <p:nvSpPr>
              <p:cNvPr id="93" name="Freeform: Shape 92">
                <a:extLst>
                  <a:ext uri="{FF2B5EF4-FFF2-40B4-BE49-F238E27FC236}">
                    <a16:creationId xmlns:a16="http://schemas.microsoft.com/office/drawing/2014/main" id="{FAF12591-C055-56AC-8CCF-583AD97FB221}"/>
                  </a:ext>
                </a:extLst>
              </p:cNvPr>
              <p:cNvSpPr/>
              <p:nvPr/>
            </p:nvSpPr>
            <p:spPr>
              <a:xfrm>
                <a:off x="1923388" y="3926676"/>
                <a:ext cx="59945" cy="10820"/>
              </a:xfrm>
              <a:custGeom>
                <a:avLst/>
                <a:gdLst>
                  <a:gd name="connsiteX0" fmla="*/ 0 w 59945"/>
                  <a:gd name="connsiteY0" fmla="*/ 0 h 10820"/>
                  <a:gd name="connsiteX1" fmla="*/ 59945 w 59945"/>
                  <a:gd name="connsiteY1" fmla="*/ 0 h 10820"/>
                </a:gdLst>
                <a:ahLst/>
                <a:cxnLst>
                  <a:cxn ang="0">
                    <a:pos x="connsiteX0" y="connsiteY0"/>
                  </a:cxn>
                  <a:cxn ang="0">
                    <a:pos x="connsiteX1" y="connsiteY1"/>
                  </a:cxn>
                </a:cxnLst>
                <a:rect l="l" t="t" r="r" b="b"/>
                <a:pathLst>
                  <a:path w="59945" h="10820">
                    <a:moveTo>
                      <a:pt x="0" y="0"/>
                    </a:moveTo>
                    <a:lnTo>
                      <a:pt x="59945" y="0"/>
                    </a:lnTo>
                  </a:path>
                </a:pathLst>
              </a:custGeom>
              <a:ln w="12700"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dirty="0">
                  <a:ln>
                    <a:noFill/>
                  </a:ln>
                  <a:solidFill>
                    <a:prstClr val="black"/>
                  </a:solidFill>
                  <a:effectLst/>
                  <a:uLnTx/>
                  <a:uFillTx/>
                  <a:latin typeface="Arial" panose="020B0604020202020204"/>
                  <a:ea typeface="+mn-ea"/>
                  <a:cs typeface="+mn-cs"/>
                </a:endParaRPr>
              </a:p>
            </p:txBody>
          </p:sp>
          <p:sp>
            <p:nvSpPr>
              <p:cNvPr id="94" name="Freeform: Shape 93">
                <a:extLst>
                  <a:ext uri="{FF2B5EF4-FFF2-40B4-BE49-F238E27FC236}">
                    <a16:creationId xmlns:a16="http://schemas.microsoft.com/office/drawing/2014/main" id="{E2878197-394E-A457-71EA-75A6CFC4190B}"/>
                  </a:ext>
                </a:extLst>
              </p:cNvPr>
              <p:cNvSpPr/>
              <p:nvPr/>
            </p:nvSpPr>
            <p:spPr>
              <a:xfrm>
                <a:off x="1923388" y="4250423"/>
                <a:ext cx="59945" cy="10820"/>
              </a:xfrm>
              <a:custGeom>
                <a:avLst/>
                <a:gdLst>
                  <a:gd name="connsiteX0" fmla="*/ 0 w 59945"/>
                  <a:gd name="connsiteY0" fmla="*/ 0 h 10820"/>
                  <a:gd name="connsiteX1" fmla="*/ 59945 w 59945"/>
                  <a:gd name="connsiteY1" fmla="*/ 0 h 10820"/>
                </a:gdLst>
                <a:ahLst/>
                <a:cxnLst>
                  <a:cxn ang="0">
                    <a:pos x="connsiteX0" y="connsiteY0"/>
                  </a:cxn>
                  <a:cxn ang="0">
                    <a:pos x="connsiteX1" y="connsiteY1"/>
                  </a:cxn>
                </a:cxnLst>
                <a:rect l="l" t="t" r="r" b="b"/>
                <a:pathLst>
                  <a:path w="59945" h="10820">
                    <a:moveTo>
                      <a:pt x="0" y="0"/>
                    </a:moveTo>
                    <a:lnTo>
                      <a:pt x="59945" y="0"/>
                    </a:lnTo>
                  </a:path>
                </a:pathLst>
              </a:custGeom>
              <a:ln w="12700"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dirty="0">
                  <a:ln>
                    <a:noFill/>
                  </a:ln>
                  <a:solidFill>
                    <a:prstClr val="black"/>
                  </a:solidFill>
                  <a:effectLst/>
                  <a:uLnTx/>
                  <a:uFillTx/>
                  <a:latin typeface="Arial" panose="020B0604020202020204"/>
                  <a:ea typeface="+mn-ea"/>
                  <a:cs typeface="+mn-cs"/>
                </a:endParaRPr>
              </a:p>
            </p:txBody>
          </p:sp>
          <p:sp>
            <p:nvSpPr>
              <p:cNvPr id="95" name="Freeform: Shape 94">
                <a:extLst>
                  <a:ext uri="{FF2B5EF4-FFF2-40B4-BE49-F238E27FC236}">
                    <a16:creationId xmlns:a16="http://schemas.microsoft.com/office/drawing/2014/main" id="{9ACDDFFF-EF0C-DB38-4696-51900A3DDE57}"/>
                  </a:ext>
                </a:extLst>
              </p:cNvPr>
              <p:cNvSpPr/>
              <p:nvPr/>
            </p:nvSpPr>
            <p:spPr>
              <a:xfrm>
                <a:off x="1923388" y="4574170"/>
                <a:ext cx="59945" cy="10820"/>
              </a:xfrm>
              <a:custGeom>
                <a:avLst/>
                <a:gdLst>
                  <a:gd name="connsiteX0" fmla="*/ 0 w 59945"/>
                  <a:gd name="connsiteY0" fmla="*/ 0 h 10820"/>
                  <a:gd name="connsiteX1" fmla="*/ 59945 w 59945"/>
                  <a:gd name="connsiteY1" fmla="*/ 0 h 10820"/>
                </a:gdLst>
                <a:ahLst/>
                <a:cxnLst>
                  <a:cxn ang="0">
                    <a:pos x="connsiteX0" y="connsiteY0"/>
                  </a:cxn>
                  <a:cxn ang="0">
                    <a:pos x="connsiteX1" y="connsiteY1"/>
                  </a:cxn>
                </a:cxnLst>
                <a:rect l="l" t="t" r="r" b="b"/>
                <a:pathLst>
                  <a:path w="59945" h="10820">
                    <a:moveTo>
                      <a:pt x="0" y="0"/>
                    </a:moveTo>
                    <a:lnTo>
                      <a:pt x="59945" y="0"/>
                    </a:lnTo>
                  </a:path>
                </a:pathLst>
              </a:custGeom>
              <a:ln w="12700"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dirty="0">
                  <a:ln>
                    <a:noFill/>
                  </a:ln>
                  <a:solidFill>
                    <a:prstClr val="black"/>
                  </a:solidFill>
                  <a:effectLst/>
                  <a:uLnTx/>
                  <a:uFillTx/>
                  <a:latin typeface="Arial" panose="020B0604020202020204"/>
                  <a:ea typeface="+mn-ea"/>
                  <a:cs typeface="+mn-cs"/>
                </a:endParaRPr>
              </a:p>
            </p:txBody>
          </p:sp>
          <p:grpSp>
            <p:nvGrpSpPr>
              <p:cNvPr id="96" name="Graphic 25">
                <a:extLst>
                  <a:ext uri="{FF2B5EF4-FFF2-40B4-BE49-F238E27FC236}">
                    <a16:creationId xmlns:a16="http://schemas.microsoft.com/office/drawing/2014/main" id="{9B9FC97C-8504-958E-F45E-E713290EB093}"/>
                  </a:ext>
                </a:extLst>
              </p:cNvPr>
              <p:cNvGrpSpPr/>
              <p:nvPr/>
            </p:nvGrpSpPr>
            <p:grpSpPr>
              <a:xfrm>
                <a:off x="1983225" y="4899865"/>
                <a:ext cx="4961702" cy="70657"/>
                <a:chOff x="1983225" y="4899865"/>
                <a:chExt cx="4961702" cy="70657"/>
              </a:xfrm>
            </p:grpSpPr>
            <p:sp>
              <p:nvSpPr>
                <p:cNvPr id="97" name="Freeform: Shape 96">
                  <a:extLst>
                    <a:ext uri="{FF2B5EF4-FFF2-40B4-BE49-F238E27FC236}">
                      <a16:creationId xmlns:a16="http://schemas.microsoft.com/office/drawing/2014/main" id="{4ED6A322-83DF-0A56-28DC-0EC9D660C5E7}"/>
                    </a:ext>
                  </a:extLst>
                </p:cNvPr>
                <p:cNvSpPr/>
                <p:nvPr/>
              </p:nvSpPr>
              <p:spPr>
                <a:xfrm>
                  <a:off x="1983225" y="4899865"/>
                  <a:ext cx="10820" cy="70657"/>
                </a:xfrm>
                <a:custGeom>
                  <a:avLst/>
                  <a:gdLst>
                    <a:gd name="connsiteX0" fmla="*/ 0 w 10820"/>
                    <a:gd name="connsiteY0" fmla="*/ 70657 h 70657"/>
                    <a:gd name="connsiteX1" fmla="*/ 0 w 10820"/>
                    <a:gd name="connsiteY1" fmla="*/ 0 h 70657"/>
                  </a:gdLst>
                  <a:ahLst/>
                  <a:cxnLst>
                    <a:cxn ang="0">
                      <a:pos x="connsiteX0" y="connsiteY0"/>
                    </a:cxn>
                    <a:cxn ang="0">
                      <a:pos x="connsiteX1" y="connsiteY1"/>
                    </a:cxn>
                  </a:cxnLst>
                  <a:rect l="l" t="t" r="r" b="b"/>
                  <a:pathLst>
                    <a:path w="10820" h="70657">
                      <a:moveTo>
                        <a:pt x="0" y="70657"/>
                      </a:moveTo>
                      <a:lnTo>
                        <a:pt x="0" y="0"/>
                      </a:lnTo>
                    </a:path>
                  </a:pathLst>
                </a:custGeom>
                <a:ln w="12700"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dirty="0">
                    <a:ln>
                      <a:noFill/>
                    </a:ln>
                    <a:solidFill>
                      <a:prstClr val="black"/>
                    </a:solidFill>
                    <a:effectLst/>
                    <a:uLnTx/>
                    <a:uFillTx/>
                    <a:latin typeface="Arial" panose="020B0604020202020204"/>
                    <a:ea typeface="+mn-ea"/>
                    <a:cs typeface="+mn-cs"/>
                  </a:endParaRPr>
                </a:p>
              </p:txBody>
            </p:sp>
            <p:sp>
              <p:nvSpPr>
                <p:cNvPr id="98" name="Freeform: Shape 97">
                  <a:extLst>
                    <a:ext uri="{FF2B5EF4-FFF2-40B4-BE49-F238E27FC236}">
                      <a16:creationId xmlns:a16="http://schemas.microsoft.com/office/drawing/2014/main" id="{E0922583-9B86-7D26-092C-F941B7EA0996}"/>
                    </a:ext>
                  </a:extLst>
                </p:cNvPr>
                <p:cNvSpPr/>
                <p:nvPr/>
              </p:nvSpPr>
              <p:spPr>
                <a:xfrm>
                  <a:off x="2194656" y="4899865"/>
                  <a:ext cx="10820" cy="70657"/>
                </a:xfrm>
                <a:custGeom>
                  <a:avLst/>
                  <a:gdLst>
                    <a:gd name="connsiteX0" fmla="*/ 0 w 10820"/>
                    <a:gd name="connsiteY0" fmla="*/ 70657 h 70657"/>
                    <a:gd name="connsiteX1" fmla="*/ 0 w 10820"/>
                    <a:gd name="connsiteY1" fmla="*/ 0 h 70657"/>
                  </a:gdLst>
                  <a:ahLst/>
                  <a:cxnLst>
                    <a:cxn ang="0">
                      <a:pos x="connsiteX0" y="connsiteY0"/>
                    </a:cxn>
                    <a:cxn ang="0">
                      <a:pos x="connsiteX1" y="connsiteY1"/>
                    </a:cxn>
                  </a:cxnLst>
                  <a:rect l="l" t="t" r="r" b="b"/>
                  <a:pathLst>
                    <a:path w="10820" h="70657">
                      <a:moveTo>
                        <a:pt x="0" y="70657"/>
                      </a:moveTo>
                      <a:lnTo>
                        <a:pt x="0" y="0"/>
                      </a:lnTo>
                    </a:path>
                  </a:pathLst>
                </a:custGeom>
                <a:ln w="12700"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dirty="0">
                    <a:ln>
                      <a:noFill/>
                    </a:ln>
                    <a:solidFill>
                      <a:prstClr val="black"/>
                    </a:solidFill>
                    <a:effectLst/>
                    <a:uLnTx/>
                    <a:uFillTx/>
                    <a:latin typeface="Arial" panose="020B0604020202020204"/>
                    <a:ea typeface="+mn-ea"/>
                    <a:cs typeface="+mn-cs"/>
                  </a:endParaRPr>
                </a:p>
              </p:txBody>
            </p:sp>
            <p:sp>
              <p:nvSpPr>
                <p:cNvPr id="99" name="Freeform: Shape 98">
                  <a:extLst>
                    <a:ext uri="{FF2B5EF4-FFF2-40B4-BE49-F238E27FC236}">
                      <a16:creationId xmlns:a16="http://schemas.microsoft.com/office/drawing/2014/main" id="{082D1026-5F5B-3D8D-D425-01A488200211}"/>
                    </a:ext>
                  </a:extLst>
                </p:cNvPr>
                <p:cNvSpPr/>
                <p:nvPr/>
              </p:nvSpPr>
              <p:spPr>
                <a:xfrm>
                  <a:off x="2411930" y="4899865"/>
                  <a:ext cx="10820" cy="70657"/>
                </a:xfrm>
                <a:custGeom>
                  <a:avLst/>
                  <a:gdLst>
                    <a:gd name="connsiteX0" fmla="*/ 0 w 10820"/>
                    <a:gd name="connsiteY0" fmla="*/ 70657 h 70657"/>
                    <a:gd name="connsiteX1" fmla="*/ 0 w 10820"/>
                    <a:gd name="connsiteY1" fmla="*/ 0 h 70657"/>
                  </a:gdLst>
                  <a:ahLst/>
                  <a:cxnLst>
                    <a:cxn ang="0">
                      <a:pos x="connsiteX0" y="connsiteY0"/>
                    </a:cxn>
                    <a:cxn ang="0">
                      <a:pos x="connsiteX1" y="connsiteY1"/>
                    </a:cxn>
                  </a:cxnLst>
                  <a:rect l="l" t="t" r="r" b="b"/>
                  <a:pathLst>
                    <a:path w="10820" h="70657">
                      <a:moveTo>
                        <a:pt x="0" y="70657"/>
                      </a:moveTo>
                      <a:lnTo>
                        <a:pt x="0" y="0"/>
                      </a:lnTo>
                    </a:path>
                  </a:pathLst>
                </a:custGeom>
                <a:ln w="12700"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dirty="0">
                    <a:ln>
                      <a:noFill/>
                    </a:ln>
                    <a:solidFill>
                      <a:prstClr val="black"/>
                    </a:solidFill>
                    <a:effectLst/>
                    <a:uLnTx/>
                    <a:uFillTx/>
                    <a:latin typeface="Arial" panose="020B0604020202020204"/>
                    <a:ea typeface="+mn-ea"/>
                    <a:cs typeface="+mn-cs"/>
                  </a:endParaRPr>
                </a:p>
              </p:txBody>
            </p:sp>
            <p:sp>
              <p:nvSpPr>
                <p:cNvPr id="100" name="Freeform: Shape 99">
                  <a:extLst>
                    <a:ext uri="{FF2B5EF4-FFF2-40B4-BE49-F238E27FC236}">
                      <a16:creationId xmlns:a16="http://schemas.microsoft.com/office/drawing/2014/main" id="{C7958A48-DF7F-3595-4E92-467C8B33E61B}"/>
                    </a:ext>
                  </a:extLst>
                </p:cNvPr>
                <p:cNvSpPr/>
                <p:nvPr/>
              </p:nvSpPr>
              <p:spPr>
                <a:xfrm>
                  <a:off x="2629095" y="4899865"/>
                  <a:ext cx="10820" cy="70657"/>
                </a:xfrm>
                <a:custGeom>
                  <a:avLst/>
                  <a:gdLst>
                    <a:gd name="connsiteX0" fmla="*/ 0 w 10820"/>
                    <a:gd name="connsiteY0" fmla="*/ 70657 h 70657"/>
                    <a:gd name="connsiteX1" fmla="*/ 0 w 10820"/>
                    <a:gd name="connsiteY1" fmla="*/ 0 h 70657"/>
                  </a:gdLst>
                  <a:ahLst/>
                  <a:cxnLst>
                    <a:cxn ang="0">
                      <a:pos x="connsiteX0" y="connsiteY0"/>
                    </a:cxn>
                    <a:cxn ang="0">
                      <a:pos x="connsiteX1" y="connsiteY1"/>
                    </a:cxn>
                  </a:cxnLst>
                  <a:rect l="l" t="t" r="r" b="b"/>
                  <a:pathLst>
                    <a:path w="10820" h="70657">
                      <a:moveTo>
                        <a:pt x="0" y="70657"/>
                      </a:moveTo>
                      <a:lnTo>
                        <a:pt x="0" y="0"/>
                      </a:lnTo>
                    </a:path>
                  </a:pathLst>
                </a:custGeom>
                <a:ln w="12700"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dirty="0">
                    <a:ln>
                      <a:noFill/>
                    </a:ln>
                    <a:solidFill>
                      <a:prstClr val="black"/>
                    </a:solidFill>
                    <a:effectLst/>
                    <a:uLnTx/>
                    <a:uFillTx/>
                    <a:latin typeface="Arial" panose="020B0604020202020204"/>
                    <a:ea typeface="+mn-ea"/>
                    <a:cs typeface="+mn-cs"/>
                  </a:endParaRPr>
                </a:p>
              </p:txBody>
            </p:sp>
            <p:sp>
              <p:nvSpPr>
                <p:cNvPr id="101" name="Freeform: Shape 100">
                  <a:extLst>
                    <a:ext uri="{FF2B5EF4-FFF2-40B4-BE49-F238E27FC236}">
                      <a16:creationId xmlns:a16="http://schemas.microsoft.com/office/drawing/2014/main" id="{ACE72699-562A-0CD7-D547-39C8D6552FA9}"/>
                    </a:ext>
                  </a:extLst>
                </p:cNvPr>
                <p:cNvSpPr/>
                <p:nvPr/>
              </p:nvSpPr>
              <p:spPr>
                <a:xfrm>
                  <a:off x="2835549" y="4899865"/>
                  <a:ext cx="10820" cy="70657"/>
                </a:xfrm>
                <a:custGeom>
                  <a:avLst/>
                  <a:gdLst>
                    <a:gd name="connsiteX0" fmla="*/ 0 w 10820"/>
                    <a:gd name="connsiteY0" fmla="*/ 70657 h 70657"/>
                    <a:gd name="connsiteX1" fmla="*/ 0 w 10820"/>
                    <a:gd name="connsiteY1" fmla="*/ 0 h 70657"/>
                  </a:gdLst>
                  <a:ahLst/>
                  <a:cxnLst>
                    <a:cxn ang="0">
                      <a:pos x="connsiteX0" y="connsiteY0"/>
                    </a:cxn>
                    <a:cxn ang="0">
                      <a:pos x="connsiteX1" y="connsiteY1"/>
                    </a:cxn>
                  </a:cxnLst>
                  <a:rect l="l" t="t" r="r" b="b"/>
                  <a:pathLst>
                    <a:path w="10820" h="70657">
                      <a:moveTo>
                        <a:pt x="0" y="70657"/>
                      </a:moveTo>
                      <a:lnTo>
                        <a:pt x="0" y="0"/>
                      </a:lnTo>
                    </a:path>
                  </a:pathLst>
                </a:custGeom>
                <a:ln w="12700"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dirty="0">
                    <a:ln>
                      <a:noFill/>
                    </a:ln>
                    <a:solidFill>
                      <a:prstClr val="black"/>
                    </a:solidFill>
                    <a:effectLst/>
                    <a:uLnTx/>
                    <a:uFillTx/>
                    <a:latin typeface="Arial" panose="020B0604020202020204"/>
                    <a:ea typeface="+mn-ea"/>
                    <a:cs typeface="+mn-cs"/>
                  </a:endParaRPr>
                </a:p>
              </p:txBody>
            </p:sp>
            <p:sp>
              <p:nvSpPr>
                <p:cNvPr id="102" name="Freeform: Shape 101">
                  <a:extLst>
                    <a:ext uri="{FF2B5EF4-FFF2-40B4-BE49-F238E27FC236}">
                      <a16:creationId xmlns:a16="http://schemas.microsoft.com/office/drawing/2014/main" id="{ED86C5DB-674D-729C-BF27-E971DDBB332D}"/>
                    </a:ext>
                  </a:extLst>
                </p:cNvPr>
                <p:cNvSpPr/>
                <p:nvPr/>
              </p:nvSpPr>
              <p:spPr>
                <a:xfrm>
                  <a:off x="3052823" y="4899865"/>
                  <a:ext cx="10820" cy="70657"/>
                </a:xfrm>
                <a:custGeom>
                  <a:avLst/>
                  <a:gdLst>
                    <a:gd name="connsiteX0" fmla="*/ 0 w 10820"/>
                    <a:gd name="connsiteY0" fmla="*/ 70657 h 70657"/>
                    <a:gd name="connsiteX1" fmla="*/ 0 w 10820"/>
                    <a:gd name="connsiteY1" fmla="*/ 0 h 70657"/>
                  </a:gdLst>
                  <a:ahLst/>
                  <a:cxnLst>
                    <a:cxn ang="0">
                      <a:pos x="connsiteX0" y="connsiteY0"/>
                    </a:cxn>
                    <a:cxn ang="0">
                      <a:pos x="connsiteX1" y="connsiteY1"/>
                    </a:cxn>
                  </a:cxnLst>
                  <a:rect l="l" t="t" r="r" b="b"/>
                  <a:pathLst>
                    <a:path w="10820" h="70657">
                      <a:moveTo>
                        <a:pt x="0" y="70657"/>
                      </a:moveTo>
                      <a:lnTo>
                        <a:pt x="0" y="0"/>
                      </a:lnTo>
                    </a:path>
                  </a:pathLst>
                </a:custGeom>
                <a:ln w="12700"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dirty="0">
                    <a:ln>
                      <a:noFill/>
                    </a:ln>
                    <a:solidFill>
                      <a:prstClr val="black"/>
                    </a:solidFill>
                    <a:effectLst/>
                    <a:uLnTx/>
                    <a:uFillTx/>
                    <a:latin typeface="Arial" panose="020B0604020202020204"/>
                    <a:ea typeface="+mn-ea"/>
                    <a:cs typeface="+mn-cs"/>
                  </a:endParaRPr>
                </a:p>
              </p:txBody>
            </p:sp>
            <p:sp>
              <p:nvSpPr>
                <p:cNvPr id="103" name="Freeform: Shape 102">
                  <a:extLst>
                    <a:ext uri="{FF2B5EF4-FFF2-40B4-BE49-F238E27FC236}">
                      <a16:creationId xmlns:a16="http://schemas.microsoft.com/office/drawing/2014/main" id="{8040F1DB-A9AB-EA56-E9B8-A7C4D3818F18}"/>
                    </a:ext>
                  </a:extLst>
                </p:cNvPr>
                <p:cNvSpPr/>
                <p:nvPr/>
              </p:nvSpPr>
              <p:spPr>
                <a:xfrm>
                  <a:off x="3275074" y="4899865"/>
                  <a:ext cx="10820" cy="70657"/>
                </a:xfrm>
                <a:custGeom>
                  <a:avLst/>
                  <a:gdLst>
                    <a:gd name="connsiteX0" fmla="*/ 0 w 10820"/>
                    <a:gd name="connsiteY0" fmla="*/ 70657 h 70657"/>
                    <a:gd name="connsiteX1" fmla="*/ 0 w 10820"/>
                    <a:gd name="connsiteY1" fmla="*/ 0 h 70657"/>
                  </a:gdLst>
                  <a:ahLst/>
                  <a:cxnLst>
                    <a:cxn ang="0">
                      <a:pos x="connsiteX0" y="connsiteY0"/>
                    </a:cxn>
                    <a:cxn ang="0">
                      <a:pos x="connsiteX1" y="connsiteY1"/>
                    </a:cxn>
                  </a:cxnLst>
                  <a:rect l="l" t="t" r="r" b="b"/>
                  <a:pathLst>
                    <a:path w="10820" h="70657">
                      <a:moveTo>
                        <a:pt x="0" y="70657"/>
                      </a:moveTo>
                      <a:lnTo>
                        <a:pt x="0" y="0"/>
                      </a:lnTo>
                    </a:path>
                  </a:pathLst>
                </a:custGeom>
                <a:ln w="12700"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dirty="0">
                    <a:ln>
                      <a:noFill/>
                    </a:ln>
                    <a:solidFill>
                      <a:prstClr val="black"/>
                    </a:solidFill>
                    <a:effectLst/>
                    <a:uLnTx/>
                    <a:uFillTx/>
                    <a:latin typeface="Arial" panose="020B0604020202020204"/>
                    <a:ea typeface="+mn-ea"/>
                    <a:cs typeface="+mn-cs"/>
                  </a:endParaRPr>
                </a:p>
              </p:txBody>
            </p:sp>
            <p:sp>
              <p:nvSpPr>
                <p:cNvPr id="104" name="Freeform: Shape 103">
                  <a:extLst>
                    <a:ext uri="{FF2B5EF4-FFF2-40B4-BE49-F238E27FC236}">
                      <a16:creationId xmlns:a16="http://schemas.microsoft.com/office/drawing/2014/main" id="{8C0B0E3A-BB6E-0288-2595-D7F1D0822DAB}"/>
                    </a:ext>
                  </a:extLst>
                </p:cNvPr>
                <p:cNvSpPr/>
                <p:nvPr/>
              </p:nvSpPr>
              <p:spPr>
                <a:xfrm>
                  <a:off x="3481528" y="4899865"/>
                  <a:ext cx="10820" cy="70657"/>
                </a:xfrm>
                <a:custGeom>
                  <a:avLst/>
                  <a:gdLst>
                    <a:gd name="connsiteX0" fmla="*/ 0 w 10820"/>
                    <a:gd name="connsiteY0" fmla="*/ 70657 h 70657"/>
                    <a:gd name="connsiteX1" fmla="*/ 0 w 10820"/>
                    <a:gd name="connsiteY1" fmla="*/ 0 h 70657"/>
                  </a:gdLst>
                  <a:ahLst/>
                  <a:cxnLst>
                    <a:cxn ang="0">
                      <a:pos x="connsiteX0" y="connsiteY0"/>
                    </a:cxn>
                    <a:cxn ang="0">
                      <a:pos x="connsiteX1" y="connsiteY1"/>
                    </a:cxn>
                  </a:cxnLst>
                  <a:rect l="l" t="t" r="r" b="b"/>
                  <a:pathLst>
                    <a:path w="10820" h="70657">
                      <a:moveTo>
                        <a:pt x="0" y="70657"/>
                      </a:moveTo>
                      <a:lnTo>
                        <a:pt x="0" y="0"/>
                      </a:lnTo>
                    </a:path>
                  </a:pathLst>
                </a:custGeom>
                <a:ln w="12700"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dirty="0">
                    <a:ln>
                      <a:noFill/>
                    </a:ln>
                    <a:solidFill>
                      <a:prstClr val="black"/>
                    </a:solidFill>
                    <a:effectLst/>
                    <a:uLnTx/>
                    <a:uFillTx/>
                    <a:latin typeface="Arial" panose="020B0604020202020204"/>
                    <a:ea typeface="+mn-ea"/>
                    <a:cs typeface="+mn-cs"/>
                  </a:endParaRPr>
                </a:p>
              </p:txBody>
            </p:sp>
            <p:sp>
              <p:nvSpPr>
                <p:cNvPr id="105" name="Freeform: Shape 104">
                  <a:extLst>
                    <a:ext uri="{FF2B5EF4-FFF2-40B4-BE49-F238E27FC236}">
                      <a16:creationId xmlns:a16="http://schemas.microsoft.com/office/drawing/2014/main" id="{DC8E10FE-1013-3418-298A-DD3C07487FA7}"/>
                    </a:ext>
                  </a:extLst>
                </p:cNvPr>
                <p:cNvSpPr/>
                <p:nvPr/>
              </p:nvSpPr>
              <p:spPr>
                <a:xfrm>
                  <a:off x="3698694" y="4899865"/>
                  <a:ext cx="10820" cy="70657"/>
                </a:xfrm>
                <a:custGeom>
                  <a:avLst/>
                  <a:gdLst>
                    <a:gd name="connsiteX0" fmla="*/ 0 w 10820"/>
                    <a:gd name="connsiteY0" fmla="*/ 70657 h 70657"/>
                    <a:gd name="connsiteX1" fmla="*/ 0 w 10820"/>
                    <a:gd name="connsiteY1" fmla="*/ 0 h 70657"/>
                  </a:gdLst>
                  <a:ahLst/>
                  <a:cxnLst>
                    <a:cxn ang="0">
                      <a:pos x="connsiteX0" y="connsiteY0"/>
                    </a:cxn>
                    <a:cxn ang="0">
                      <a:pos x="connsiteX1" y="connsiteY1"/>
                    </a:cxn>
                  </a:cxnLst>
                  <a:rect l="l" t="t" r="r" b="b"/>
                  <a:pathLst>
                    <a:path w="10820" h="70657">
                      <a:moveTo>
                        <a:pt x="0" y="70657"/>
                      </a:moveTo>
                      <a:lnTo>
                        <a:pt x="0" y="0"/>
                      </a:lnTo>
                    </a:path>
                  </a:pathLst>
                </a:custGeom>
                <a:ln w="12700"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dirty="0">
                    <a:ln>
                      <a:noFill/>
                    </a:ln>
                    <a:solidFill>
                      <a:prstClr val="black"/>
                    </a:solidFill>
                    <a:effectLst/>
                    <a:uLnTx/>
                    <a:uFillTx/>
                    <a:latin typeface="Arial" panose="020B0604020202020204"/>
                    <a:ea typeface="+mn-ea"/>
                    <a:cs typeface="+mn-cs"/>
                  </a:endParaRPr>
                </a:p>
              </p:txBody>
            </p:sp>
            <p:sp>
              <p:nvSpPr>
                <p:cNvPr id="106" name="Freeform: Shape 105">
                  <a:extLst>
                    <a:ext uri="{FF2B5EF4-FFF2-40B4-BE49-F238E27FC236}">
                      <a16:creationId xmlns:a16="http://schemas.microsoft.com/office/drawing/2014/main" id="{50988444-BCBC-1736-8F63-B02C1AD52644}"/>
                    </a:ext>
                  </a:extLst>
                </p:cNvPr>
                <p:cNvSpPr/>
                <p:nvPr/>
              </p:nvSpPr>
              <p:spPr>
                <a:xfrm>
                  <a:off x="3926788" y="4899865"/>
                  <a:ext cx="10820" cy="70657"/>
                </a:xfrm>
                <a:custGeom>
                  <a:avLst/>
                  <a:gdLst>
                    <a:gd name="connsiteX0" fmla="*/ 0 w 10820"/>
                    <a:gd name="connsiteY0" fmla="*/ 70657 h 70657"/>
                    <a:gd name="connsiteX1" fmla="*/ 0 w 10820"/>
                    <a:gd name="connsiteY1" fmla="*/ 0 h 70657"/>
                  </a:gdLst>
                  <a:ahLst/>
                  <a:cxnLst>
                    <a:cxn ang="0">
                      <a:pos x="connsiteX0" y="connsiteY0"/>
                    </a:cxn>
                    <a:cxn ang="0">
                      <a:pos x="connsiteX1" y="connsiteY1"/>
                    </a:cxn>
                  </a:cxnLst>
                  <a:rect l="l" t="t" r="r" b="b"/>
                  <a:pathLst>
                    <a:path w="10820" h="70657">
                      <a:moveTo>
                        <a:pt x="0" y="70657"/>
                      </a:moveTo>
                      <a:lnTo>
                        <a:pt x="0" y="0"/>
                      </a:lnTo>
                    </a:path>
                  </a:pathLst>
                </a:custGeom>
                <a:ln w="12700"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dirty="0">
                    <a:ln>
                      <a:noFill/>
                    </a:ln>
                    <a:solidFill>
                      <a:prstClr val="black"/>
                    </a:solidFill>
                    <a:effectLst/>
                    <a:uLnTx/>
                    <a:uFillTx/>
                    <a:latin typeface="Arial" panose="020B0604020202020204"/>
                    <a:ea typeface="+mn-ea"/>
                    <a:cs typeface="+mn-cs"/>
                  </a:endParaRPr>
                </a:p>
              </p:txBody>
            </p:sp>
            <p:sp>
              <p:nvSpPr>
                <p:cNvPr id="107" name="Freeform: Shape 106">
                  <a:extLst>
                    <a:ext uri="{FF2B5EF4-FFF2-40B4-BE49-F238E27FC236}">
                      <a16:creationId xmlns:a16="http://schemas.microsoft.com/office/drawing/2014/main" id="{346ACA8A-2E80-A56C-ECF0-5A3371EB6E91}"/>
                    </a:ext>
                  </a:extLst>
                </p:cNvPr>
                <p:cNvSpPr/>
                <p:nvPr/>
              </p:nvSpPr>
              <p:spPr>
                <a:xfrm>
                  <a:off x="4144062" y="4899865"/>
                  <a:ext cx="10820" cy="70657"/>
                </a:xfrm>
                <a:custGeom>
                  <a:avLst/>
                  <a:gdLst>
                    <a:gd name="connsiteX0" fmla="*/ 0 w 10820"/>
                    <a:gd name="connsiteY0" fmla="*/ 70657 h 70657"/>
                    <a:gd name="connsiteX1" fmla="*/ 0 w 10820"/>
                    <a:gd name="connsiteY1" fmla="*/ 0 h 70657"/>
                  </a:gdLst>
                  <a:ahLst/>
                  <a:cxnLst>
                    <a:cxn ang="0">
                      <a:pos x="connsiteX0" y="connsiteY0"/>
                    </a:cxn>
                    <a:cxn ang="0">
                      <a:pos x="connsiteX1" y="connsiteY1"/>
                    </a:cxn>
                  </a:cxnLst>
                  <a:rect l="l" t="t" r="r" b="b"/>
                  <a:pathLst>
                    <a:path w="10820" h="70657">
                      <a:moveTo>
                        <a:pt x="0" y="70657"/>
                      </a:moveTo>
                      <a:lnTo>
                        <a:pt x="0" y="0"/>
                      </a:lnTo>
                    </a:path>
                  </a:pathLst>
                </a:custGeom>
                <a:ln w="12700"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dirty="0">
                    <a:ln>
                      <a:noFill/>
                    </a:ln>
                    <a:solidFill>
                      <a:prstClr val="black"/>
                    </a:solidFill>
                    <a:effectLst/>
                    <a:uLnTx/>
                    <a:uFillTx/>
                    <a:latin typeface="Arial" panose="020B0604020202020204"/>
                    <a:ea typeface="+mn-ea"/>
                    <a:cs typeface="+mn-cs"/>
                  </a:endParaRPr>
                </a:p>
              </p:txBody>
            </p:sp>
            <p:sp>
              <p:nvSpPr>
                <p:cNvPr id="108" name="Freeform: Shape 107">
                  <a:extLst>
                    <a:ext uri="{FF2B5EF4-FFF2-40B4-BE49-F238E27FC236}">
                      <a16:creationId xmlns:a16="http://schemas.microsoft.com/office/drawing/2014/main" id="{E244A14D-5421-4E60-2EDC-42081112F68E}"/>
                    </a:ext>
                  </a:extLst>
                </p:cNvPr>
                <p:cNvSpPr/>
                <p:nvPr/>
              </p:nvSpPr>
              <p:spPr>
                <a:xfrm>
                  <a:off x="4355493" y="4899865"/>
                  <a:ext cx="10820" cy="70657"/>
                </a:xfrm>
                <a:custGeom>
                  <a:avLst/>
                  <a:gdLst>
                    <a:gd name="connsiteX0" fmla="*/ 0 w 10820"/>
                    <a:gd name="connsiteY0" fmla="*/ 70657 h 70657"/>
                    <a:gd name="connsiteX1" fmla="*/ 0 w 10820"/>
                    <a:gd name="connsiteY1" fmla="*/ 0 h 70657"/>
                  </a:gdLst>
                  <a:ahLst/>
                  <a:cxnLst>
                    <a:cxn ang="0">
                      <a:pos x="connsiteX0" y="connsiteY0"/>
                    </a:cxn>
                    <a:cxn ang="0">
                      <a:pos x="connsiteX1" y="connsiteY1"/>
                    </a:cxn>
                  </a:cxnLst>
                  <a:rect l="l" t="t" r="r" b="b"/>
                  <a:pathLst>
                    <a:path w="10820" h="70657">
                      <a:moveTo>
                        <a:pt x="0" y="70657"/>
                      </a:moveTo>
                      <a:lnTo>
                        <a:pt x="0" y="0"/>
                      </a:lnTo>
                    </a:path>
                  </a:pathLst>
                </a:custGeom>
                <a:ln w="12700"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dirty="0">
                    <a:ln>
                      <a:noFill/>
                    </a:ln>
                    <a:solidFill>
                      <a:prstClr val="black"/>
                    </a:solidFill>
                    <a:effectLst/>
                    <a:uLnTx/>
                    <a:uFillTx/>
                    <a:latin typeface="Arial" panose="020B0604020202020204"/>
                    <a:ea typeface="+mn-ea"/>
                    <a:cs typeface="+mn-cs"/>
                  </a:endParaRPr>
                </a:p>
              </p:txBody>
            </p:sp>
            <p:sp>
              <p:nvSpPr>
                <p:cNvPr id="109" name="Freeform: Shape 108">
                  <a:extLst>
                    <a:ext uri="{FF2B5EF4-FFF2-40B4-BE49-F238E27FC236}">
                      <a16:creationId xmlns:a16="http://schemas.microsoft.com/office/drawing/2014/main" id="{9AE637C7-B5BA-D8A2-5CBE-F04251A9B2A6}"/>
                    </a:ext>
                  </a:extLst>
                </p:cNvPr>
                <p:cNvSpPr/>
                <p:nvPr/>
              </p:nvSpPr>
              <p:spPr>
                <a:xfrm>
                  <a:off x="4572659" y="4899865"/>
                  <a:ext cx="10820" cy="70657"/>
                </a:xfrm>
                <a:custGeom>
                  <a:avLst/>
                  <a:gdLst>
                    <a:gd name="connsiteX0" fmla="*/ 0 w 10820"/>
                    <a:gd name="connsiteY0" fmla="*/ 70657 h 70657"/>
                    <a:gd name="connsiteX1" fmla="*/ 0 w 10820"/>
                    <a:gd name="connsiteY1" fmla="*/ 0 h 70657"/>
                  </a:gdLst>
                  <a:ahLst/>
                  <a:cxnLst>
                    <a:cxn ang="0">
                      <a:pos x="connsiteX0" y="connsiteY0"/>
                    </a:cxn>
                    <a:cxn ang="0">
                      <a:pos x="connsiteX1" y="connsiteY1"/>
                    </a:cxn>
                  </a:cxnLst>
                  <a:rect l="l" t="t" r="r" b="b"/>
                  <a:pathLst>
                    <a:path w="10820" h="70657">
                      <a:moveTo>
                        <a:pt x="0" y="70657"/>
                      </a:moveTo>
                      <a:lnTo>
                        <a:pt x="0" y="0"/>
                      </a:lnTo>
                    </a:path>
                  </a:pathLst>
                </a:custGeom>
                <a:ln w="12700"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dirty="0">
                    <a:ln>
                      <a:noFill/>
                    </a:ln>
                    <a:solidFill>
                      <a:prstClr val="black"/>
                    </a:solidFill>
                    <a:effectLst/>
                    <a:uLnTx/>
                    <a:uFillTx/>
                    <a:latin typeface="Arial" panose="020B0604020202020204"/>
                    <a:ea typeface="+mn-ea"/>
                    <a:cs typeface="+mn-cs"/>
                  </a:endParaRPr>
                </a:p>
              </p:txBody>
            </p:sp>
            <p:sp>
              <p:nvSpPr>
                <p:cNvPr id="110" name="Freeform: Shape 109">
                  <a:extLst>
                    <a:ext uri="{FF2B5EF4-FFF2-40B4-BE49-F238E27FC236}">
                      <a16:creationId xmlns:a16="http://schemas.microsoft.com/office/drawing/2014/main" id="{7DF7C434-5A5A-30EF-CB7D-D7ABD71F6B4B}"/>
                    </a:ext>
                  </a:extLst>
                </p:cNvPr>
                <p:cNvSpPr/>
                <p:nvPr/>
              </p:nvSpPr>
              <p:spPr>
                <a:xfrm>
                  <a:off x="4789933" y="4899865"/>
                  <a:ext cx="10820" cy="70657"/>
                </a:xfrm>
                <a:custGeom>
                  <a:avLst/>
                  <a:gdLst>
                    <a:gd name="connsiteX0" fmla="*/ 0 w 10820"/>
                    <a:gd name="connsiteY0" fmla="*/ 70657 h 70657"/>
                    <a:gd name="connsiteX1" fmla="*/ 0 w 10820"/>
                    <a:gd name="connsiteY1" fmla="*/ 0 h 70657"/>
                  </a:gdLst>
                  <a:ahLst/>
                  <a:cxnLst>
                    <a:cxn ang="0">
                      <a:pos x="connsiteX0" y="connsiteY0"/>
                    </a:cxn>
                    <a:cxn ang="0">
                      <a:pos x="connsiteX1" y="connsiteY1"/>
                    </a:cxn>
                  </a:cxnLst>
                  <a:rect l="l" t="t" r="r" b="b"/>
                  <a:pathLst>
                    <a:path w="10820" h="70657">
                      <a:moveTo>
                        <a:pt x="0" y="70657"/>
                      </a:moveTo>
                      <a:lnTo>
                        <a:pt x="0" y="0"/>
                      </a:lnTo>
                    </a:path>
                  </a:pathLst>
                </a:custGeom>
                <a:ln w="12700"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dirty="0">
                    <a:ln>
                      <a:noFill/>
                    </a:ln>
                    <a:solidFill>
                      <a:prstClr val="black"/>
                    </a:solidFill>
                    <a:effectLst/>
                    <a:uLnTx/>
                    <a:uFillTx/>
                    <a:latin typeface="Arial" panose="020B0604020202020204"/>
                    <a:ea typeface="+mn-ea"/>
                    <a:cs typeface="+mn-cs"/>
                  </a:endParaRPr>
                </a:p>
              </p:txBody>
            </p:sp>
            <p:sp>
              <p:nvSpPr>
                <p:cNvPr id="111" name="Freeform: Shape 110">
                  <a:extLst>
                    <a:ext uri="{FF2B5EF4-FFF2-40B4-BE49-F238E27FC236}">
                      <a16:creationId xmlns:a16="http://schemas.microsoft.com/office/drawing/2014/main" id="{B8EA5259-9B76-7412-1405-988F94A3B6D4}"/>
                    </a:ext>
                  </a:extLst>
                </p:cNvPr>
                <p:cNvSpPr/>
                <p:nvPr/>
              </p:nvSpPr>
              <p:spPr>
                <a:xfrm>
                  <a:off x="4996386" y="4899865"/>
                  <a:ext cx="10820" cy="70657"/>
                </a:xfrm>
                <a:custGeom>
                  <a:avLst/>
                  <a:gdLst>
                    <a:gd name="connsiteX0" fmla="*/ 0 w 10820"/>
                    <a:gd name="connsiteY0" fmla="*/ 70657 h 70657"/>
                    <a:gd name="connsiteX1" fmla="*/ 0 w 10820"/>
                    <a:gd name="connsiteY1" fmla="*/ 0 h 70657"/>
                  </a:gdLst>
                  <a:ahLst/>
                  <a:cxnLst>
                    <a:cxn ang="0">
                      <a:pos x="connsiteX0" y="connsiteY0"/>
                    </a:cxn>
                    <a:cxn ang="0">
                      <a:pos x="connsiteX1" y="connsiteY1"/>
                    </a:cxn>
                  </a:cxnLst>
                  <a:rect l="l" t="t" r="r" b="b"/>
                  <a:pathLst>
                    <a:path w="10820" h="70657">
                      <a:moveTo>
                        <a:pt x="0" y="70657"/>
                      </a:moveTo>
                      <a:lnTo>
                        <a:pt x="0" y="0"/>
                      </a:lnTo>
                    </a:path>
                  </a:pathLst>
                </a:custGeom>
                <a:ln w="12700"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dirty="0">
                    <a:ln>
                      <a:noFill/>
                    </a:ln>
                    <a:solidFill>
                      <a:prstClr val="black"/>
                    </a:solidFill>
                    <a:effectLst/>
                    <a:uLnTx/>
                    <a:uFillTx/>
                    <a:latin typeface="Arial" panose="020B0604020202020204"/>
                    <a:ea typeface="+mn-ea"/>
                    <a:cs typeface="+mn-cs"/>
                  </a:endParaRPr>
                </a:p>
              </p:txBody>
            </p:sp>
            <p:sp>
              <p:nvSpPr>
                <p:cNvPr id="112" name="Freeform: Shape 111">
                  <a:extLst>
                    <a:ext uri="{FF2B5EF4-FFF2-40B4-BE49-F238E27FC236}">
                      <a16:creationId xmlns:a16="http://schemas.microsoft.com/office/drawing/2014/main" id="{048BFDC6-CBDF-976F-1D63-580CB180D160}"/>
                    </a:ext>
                  </a:extLst>
                </p:cNvPr>
                <p:cNvSpPr/>
                <p:nvPr/>
              </p:nvSpPr>
              <p:spPr>
                <a:xfrm>
                  <a:off x="5218638" y="4899865"/>
                  <a:ext cx="10820" cy="70657"/>
                </a:xfrm>
                <a:custGeom>
                  <a:avLst/>
                  <a:gdLst>
                    <a:gd name="connsiteX0" fmla="*/ 0 w 10820"/>
                    <a:gd name="connsiteY0" fmla="*/ 70657 h 70657"/>
                    <a:gd name="connsiteX1" fmla="*/ 0 w 10820"/>
                    <a:gd name="connsiteY1" fmla="*/ 0 h 70657"/>
                  </a:gdLst>
                  <a:ahLst/>
                  <a:cxnLst>
                    <a:cxn ang="0">
                      <a:pos x="connsiteX0" y="connsiteY0"/>
                    </a:cxn>
                    <a:cxn ang="0">
                      <a:pos x="connsiteX1" y="connsiteY1"/>
                    </a:cxn>
                  </a:cxnLst>
                  <a:rect l="l" t="t" r="r" b="b"/>
                  <a:pathLst>
                    <a:path w="10820" h="70657">
                      <a:moveTo>
                        <a:pt x="0" y="70657"/>
                      </a:moveTo>
                      <a:lnTo>
                        <a:pt x="0" y="0"/>
                      </a:lnTo>
                    </a:path>
                  </a:pathLst>
                </a:custGeom>
                <a:ln w="12700"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dirty="0">
                    <a:ln>
                      <a:noFill/>
                    </a:ln>
                    <a:solidFill>
                      <a:prstClr val="black"/>
                    </a:solidFill>
                    <a:effectLst/>
                    <a:uLnTx/>
                    <a:uFillTx/>
                    <a:latin typeface="Arial" panose="020B0604020202020204"/>
                    <a:ea typeface="+mn-ea"/>
                    <a:cs typeface="+mn-cs"/>
                  </a:endParaRPr>
                </a:p>
              </p:txBody>
            </p:sp>
            <p:sp>
              <p:nvSpPr>
                <p:cNvPr id="113" name="Freeform: Shape 112">
                  <a:extLst>
                    <a:ext uri="{FF2B5EF4-FFF2-40B4-BE49-F238E27FC236}">
                      <a16:creationId xmlns:a16="http://schemas.microsoft.com/office/drawing/2014/main" id="{41B77A5E-260F-E0B2-1F26-DBC84AF5DEB4}"/>
                    </a:ext>
                  </a:extLst>
                </p:cNvPr>
                <p:cNvSpPr/>
                <p:nvPr/>
              </p:nvSpPr>
              <p:spPr>
                <a:xfrm>
                  <a:off x="5435804" y="4899865"/>
                  <a:ext cx="10820" cy="70657"/>
                </a:xfrm>
                <a:custGeom>
                  <a:avLst/>
                  <a:gdLst>
                    <a:gd name="connsiteX0" fmla="*/ 0 w 10820"/>
                    <a:gd name="connsiteY0" fmla="*/ 70657 h 70657"/>
                    <a:gd name="connsiteX1" fmla="*/ 0 w 10820"/>
                    <a:gd name="connsiteY1" fmla="*/ 0 h 70657"/>
                  </a:gdLst>
                  <a:ahLst/>
                  <a:cxnLst>
                    <a:cxn ang="0">
                      <a:pos x="connsiteX0" y="connsiteY0"/>
                    </a:cxn>
                    <a:cxn ang="0">
                      <a:pos x="connsiteX1" y="connsiteY1"/>
                    </a:cxn>
                  </a:cxnLst>
                  <a:rect l="l" t="t" r="r" b="b"/>
                  <a:pathLst>
                    <a:path w="10820" h="70657">
                      <a:moveTo>
                        <a:pt x="0" y="70657"/>
                      </a:moveTo>
                      <a:lnTo>
                        <a:pt x="0" y="0"/>
                      </a:lnTo>
                    </a:path>
                  </a:pathLst>
                </a:custGeom>
                <a:ln w="12700"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dirty="0">
                    <a:ln>
                      <a:noFill/>
                    </a:ln>
                    <a:solidFill>
                      <a:prstClr val="black"/>
                    </a:solidFill>
                    <a:effectLst/>
                    <a:uLnTx/>
                    <a:uFillTx/>
                    <a:latin typeface="Arial" panose="020B0604020202020204"/>
                    <a:ea typeface="+mn-ea"/>
                    <a:cs typeface="+mn-cs"/>
                  </a:endParaRPr>
                </a:p>
              </p:txBody>
            </p:sp>
            <p:sp>
              <p:nvSpPr>
                <p:cNvPr id="114" name="Freeform: Shape 113">
                  <a:extLst>
                    <a:ext uri="{FF2B5EF4-FFF2-40B4-BE49-F238E27FC236}">
                      <a16:creationId xmlns:a16="http://schemas.microsoft.com/office/drawing/2014/main" id="{2C3B10A0-37C9-EE78-F17A-6D7509F88505}"/>
                    </a:ext>
                  </a:extLst>
                </p:cNvPr>
                <p:cNvSpPr/>
                <p:nvPr/>
              </p:nvSpPr>
              <p:spPr>
                <a:xfrm>
                  <a:off x="6944927" y="4899865"/>
                  <a:ext cx="10820" cy="70657"/>
                </a:xfrm>
                <a:custGeom>
                  <a:avLst/>
                  <a:gdLst>
                    <a:gd name="connsiteX0" fmla="*/ 0 w 10820"/>
                    <a:gd name="connsiteY0" fmla="*/ 70657 h 70657"/>
                    <a:gd name="connsiteX1" fmla="*/ 0 w 10820"/>
                    <a:gd name="connsiteY1" fmla="*/ 0 h 70657"/>
                  </a:gdLst>
                  <a:ahLst/>
                  <a:cxnLst>
                    <a:cxn ang="0">
                      <a:pos x="connsiteX0" y="connsiteY0"/>
                    </a:cxn>
                    <a:cxn ang="0">
                      <a:pos x="connsiteX1" y="connsiteY1"/>
                    </a:cxn>
                  </a:cxnLst>
                  <a:rect l="l" t="t" r="r" b="b"/>
                  <a:pathLst>
                    <a:path w="10820" h="70657">
                      <a:moveTo>
                        <a:pt x="0" y="70657"/>
                      </a:moveTo>
                      <a:lnTo>
                        <a:pt x="0" y="0"/>
                      </a:lnTo>
                    </a:path>
                  </a:pathLst>
                </a:custGeom>
                <a:ln w="12700"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dirty="0">
                    <a:ln>
                      <a:noFill/>
                    </a:ln>
                    <a:solidFill>
                      <a:prstClr val="black"/>
                    </a:solidFill>
                    <a:effectLst/>
                    <a:uLnTx/>
                    <a:uFillTx/>
                    <a:latin typeface="Arial" panose="020B0604020202020204"/>
                    <a:ea typeface="+mn-ea"/>
                    <a:cs typeface="+mn-cs"/>
                  </a:endParaRPr>
                </a:p>
              </p:txBody>
            </p:sp>
            <p:sp>
              <p:nvSpPr>
                <p:cNvPr id="115" name="Freeform: Shape 114">
                  <a:extLst>
                    <a:ext uri="{FF2B5EF4-FFF2-40B4-BE49-F238E27FC236}">
                      <a16:creationId xmlns:a16="http://schemas.microsoft.com/office/drawing/2014/main" id="{AB99B32B-FCA8-C0E1-4CA4-450BAC66449D}"/>
                    </a:ext>
                  </a:extLst>
                </p:cNvPr>
                <p:cNvSpPr/>
                <p:nvPr/>
              </p:nvSpPr>
              <p:spPr>
                <a:xfrm>
                  <a:off x="6727653" y="4899865"/>
                  <a:ext cx="10820" cy="70657"/>
                </a:xfrm>
                <a:custGeom>
                  <a:avLst/>
                  <a:gdLst>
                    <a:gd name="connsiteX0" fmla="*/ 0 w 10820"/>
                    <a:gd name="connsiteY0" fmla="*/ 70657 h 70657"/>
                    <a:gd name="connsiteX1" fmla="*/ 0 w 10820"/>
                    <a:gd name="connsiteY1" fmla="*/ 0 h 70657"/>
                  </a:gdLst>
                  <a:ahLst/>
                  <a:cxnLst>
                    <a:cxn ang="0">
                      <a:pos x="connsiteX0" y="connsiteY0"/>
                    </a:cxn>
                    <a:cxn ang="0">
                      <a:pos x="connsiteX1" y="connsiteY1"/>
                    </a:cxn>
                  </a:cxnLst>
                  <a:rect l="l" t="t" r="r" b="b"/>
                  <a:pathLst>
                    <a:path w="10820" h="70657">
                      <a:moveTo>
                        <a:pt x="0" y="70657"/>
                      </a:moveTo>
                      <a:lnTo>
                        <a:pt x="0" y="0"/>
                      </a:lnTo>
                    </a:path>
                  </a:pathLst>
                </a:custGeom>
                <a:ln w="12700"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dirty="0">
                    <a:ln>
                      <a:noFill/>
                    </a:ln>
                    <a:solidFill>
                      <a:prstClr val="black"/>
                    </a:solidFill>
                    <a:effectLst/>
                    <a:uLnTx/>
                    <a:uFillTx/>
                    <a:latin typeface="Arial" panose="020B0604020202020204"/>
                    <a:ea typeface="+mn-ea"/>
                    <a:cs typeface="+mn-cs"/>
                  </a:endParaRPr>
                </a:p>
              </p:txBody>
            </p:sp>
            <p:sp>
              <p:nvSpPr>
                <p:cNvPr id="116" name="Freeform: Shape 115">
                  <a:extLst>
                    <a:ext uri="{FF2B5EF4-FFF2-40B4-BE49-F238E27FC236}">
                      <a16:creationId xmlns:a16="http://schemas.microsoft.com/office/drawing/2014/main" id="{41CE1D8D-3580-FAEE-23EE-5FB9641E3E07}"/>
                    </a:ext>
                  </a:extLst>
                </p:cNvPr>
                <p:cNvSpPr/>
                <p:nvPr/>
              </p:nvSpPr>
              <p:spPr>
                <a:xfrm>
                  <a:off x="6516222" y="4899865"/>
                  <a:ext cx="10820" cy="70657"/>
                </a:xfrm>
                <a:custGeom>
                  <a:avLst/>
                  <a:gdLst>
                    <a:gd name="connsiteX0" fmla="*/ 0 w 10820"/>
                    <a:gd name="connsiteY0" fmla="*/ 70657 h 70657"/>
                    <a:gd name="connsiteX1" fmla="*/ 0 w 10820"/>
                    <a:gd name="connsiteY1" fmla="*/ 0 h 70657"/>
                  </a:gdLst>
                  <a:ahLst/>
                  <a:cxnLst>
                    <a:cxn ang="0">
                      <a:pos x="connsiteX0" y="connsiteY0"/>
                    </a:cxn>
                    <a:cxn ang="0">
                      <a:pos x="connsiteX1" y="connsiteY1"/>
                    </a:cxn>
                  </a:cxnLst>
                  <a:rect l="l" t="t" r="r" b="b"/>
                  <a:pathLst>
                    <a:path w="10820" h="70657">
                      <a:moveTo>
                        <a:pt x="0" y="70657"/>
                      </a:moveTo>
                      <a:lnTo>
                        <a:pt x="0" y="0"/>
                      </a:lnTo>
                    </a:path>
                  </a:pathLst>
                </a:custGeom>
                <a:ln w="12700"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dirty="0">
                    <a:ln>
                      <a:noFill/>
                    </a:ln>
                    <a:solidFill>
                      <a:prstClr val="black"/>
                    </a:solidFill>
                    <a:effectLst/>
                    <a:uLnTx/>
                    <a:uFillTx/>
                    <a:latin typeface="Arial" panose="020B0604020202020204"/>
                    <a:ea typeface="+mn-ea"/>
                    <a:cs typeface="+mn-cs"/>
                  </a:endParaRPr>
                </a:p>
              </p:txBody>
            </p:sp>
            <p:sp>
              <p:nvSpPr>
                <p:cNvPr id="117" name="Freeform: Shape 116">
                  <a:extLst>
                    <a:ext uri="{FF2B5EF4-FFF2-40B4-BE49-F238E27FC236}">
                      <a16:creationId xmlns:a16="http://schemas.microsoft.com/office/drawing/2014/main" id="{21FA5C97-ECAC-F386-417A-93BD8AD71595}"/>
                    </a:ext>
                  </a:extLst>
                </p:cNvPr>
                <p:cNvSpPr/>
                <p:nvPr/>
              </p:nvSpPr>
              <p:spPr>
                <a:xfrm>
                  <a:off x="6092603" y="4899865"/>
                  <a:ext cx="10820" cy="70657"/>
                </a:xfrm>
                <a:custGeom>
                  <a:avLst/>
                  <a:gdLst>
                    <a:gd name="connsiteX0" fmla="*/ 0 w 10820"/>
                    <a:gd name="connsiteY0" fmla="*/ 70657 h 70657"/>
                    <a:gd name="connsiteX1" fmla="*/ 0 w 10820"/>
                    <a:gd name="connsiteY1" fmla="*/ 0 h 70657"/>
                  </a:gdLst>
                  <a:ahLst/>
                  <a:cxnLst>
                    <a:cxn ang="0">
                      <a:pos x="connsiteX0" y="connsiteY0"/>
                    </a:cxn>
                    <a:cxn ang="0">
                      <a:pos x="connsiteX1" y="connsiteY1"/>
                    </a:cxn>
                  </a:cxnLst>
                  <a:rect l="l" t="t" r="r" b="b"/>
                  <a:pathLst>
                    <a:path w="10820" h="70657">
                      <a:moveTo>
                        <a:pt x="0" y="70657"/>
                      </a:moveTo>
                      <a:lnTo>
                        <a:pt x="0" y="0"/>
                      </a:lnTo>
                    </a:path>
                  </a:pathLst>
                </a:custGeom>
                <a:ln w="12700"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dirty="0">
                    <a:ln>
                      <a:noFill/>
                    </a:ln>
                    <a:solidFill>
                      <a:prstClr val="black"/>
                    </a:solidFill>
                    <a:effectLst/>
                    <a:uLnTx/>
                    <a:uFillTx/>
                    <a:latin typeface="Arial" panose="020B0604020202020204"/>
                    <a:ea typeface="+mn-ea"/>
                    <a:cs typeface="+mn-cs"/>
                  </a:endParaRPr>
                </a:p>
              </p:txBody>
            </p:sp>
            <p:sp>
              <p:nvSpPr>
                <p:cNvPr id="118" name="Freeform: Shape 117">
                  <a:extLst>
                    <a:ext uri="{FF2B5EF4-FFF2-40B4-BE49-F238E27FC236}">
                      <a16:creationId xmlns:a16="http://schemas.microsoft.com/office/drawing/2014/main" id="{3995ED0E-8FD4-E885-A84B-94472828753E}"/>
                    </a:ext>
                  </a:extLst>
                </p:cNvPr>
                <p:cNvSpPr/>
                <p:nvPr/>
              </p:nvSpPr>
              <p:spPr>
                <a:xfrm>
                  <a:off x="5870352" y="4899865"/>
                  <a:ext cx="10820" cy="70657"/>
                </a:xfrm>
                <a:custGeom>
                  <a:avLst/>
                  <a:gdLst>
                    <a:gd name="connsiteX0" fmla="*/ 0 w 10820"/>
                    <a:gd name="connsiteY0" fmla="*/ 70657 h 70657"/>
                    <a:gd name="connsiteX1" fmla="*/ 0 w 10820"/>
                    <a:gd name="connsiteY1" fmla="*/ 0 h 70657"/>
                  </a:gdLst>
                  <a:ahLst/>
                  <a:cxnLst>
                    <a:cxn ang="0">
                      <a:pos x="connsiteX0" y="connsiteY0"/>
                    </a:cxn>
                    <a:cxn ang="0">
                      <a:pos x="connsiteX1" y="connsiteY1"/>
                    </a:cxn>
                  </a:cxnLst>
                  <a:rect l="l" t="t" r="r" b="b"/>
                  <a:pathLst>
                    <a:path w="10820" h="70657">
                      <a:moveTo>
                        <a:pt x="0" y="70657"/>
                      </a:moveTo>
                      <a:lnTo>
                        <a:pt x="0" y="0"/>
                      </a:lnTo>
                    </a:path>
                  </a:pathLst>
                </a:custGeom>
                <a:ln w="12700"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dirty="0">
                    <a:ln>
                      <a:noFill/>
                    </a:ln>
                    <a:solidFill>
                      <a:prstClr val="black"/>
                    </a:solidFill>
                    <a:effectLst/>
                    <a:uLnTx/>
                    <a:uFillTx/>
                    <a:latin typeface="Arial" panose="020B0604020202020204"/>
                    <a:ea typeface="+mn-ea"/>
                    <a:cs typeface="+mn-cs"/>
                  </a:endParaRPr>
                </a:p>
              </p:txBody>
            </p:sp>
            <p:sp>
              <p:nvSpPr>
                <p:cNvPr id="119" name="Freeform: Shape 118">
                  <a:extLst>
                    <a:ext uri="{FF2B5EF4-FFF2-40B4-BE49-F238E27FC236}">
                      <a16:creationId xmlns:a16="http://schemas.microsoft.com/office/drawing/2014/main" id="{A8CF7A0D-5089-E386-7CC0-B10EA55F7378}"/>
                    </a:ext>
                  </a:extLst>
                </p:cNvPr>
                <p:cNvSpPr/>
                <p:nvPr/>
              </p:nvSpPr>
              <p:spPr>
                <a:xfrm>
                  <a:off x="5653078" y="4899865"/>
                  <a:ext cx="10820" cy="70657"/>
                </a:xfrm>
                <a:custGeom>
                  <a:avLst/>
                  <a:gdLst>
                    <a:gd name="connsiteX0" fmla="*/ 0 w 10820"/>
                    <a:gd name="connsiteY0" fmla="*/ 70657 h 70657"/>
                    <a:gd name="connsiteX1" fmla="*/ 0 w 10820"/>
                    <a:gd name="connsiteY1" fmla="*/ 0 h 70657"/>
                  </a:gdLst>
                  <a:ahLst/>
                  <a:cxnLst>
                    <a:cxn ang="0">
                      <a:pos x="connsiteX0" y="connsiteY0"/>
                    </a:cxn>
                    <a:cxn ang="0">
                      <a:pos x="connsiteX1" y="connsiteY1"/>
                    </a:cxn>
                  </a:cxnLst>
                  <a:rect l="l" t="t" r="r" b="b"/>
                  <a:pathLst>
                    <a:path w="10820" h="70657">
                      <a:moveTo>
                        <a:pt x="0" y="70657"/>
                      </a:moveTo>
                      <a:lnTo>
                        <a:pt x="0" y="0"/>
                      </a:lnTo>
                    </a:path>
                  </a:pathLst>
                </a:custGeom>
                <a:ln w="12700"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dirty="0">
                    <a:ln>
                      <a:noFill/>
                    </a:ln>
                    <a:solidFill>
                      <a:prstClr val="black"/>
                    </a:solidFill>
                    <a:effectLst/>
                    <a:uLnTx/>
                    <a:uFillTx/>
                    <a:latin typeface="Arial" panose="020B0604020202020204"/>
                    <a:ea typeface="+mn-ea"/>
                    <a:cs typeface="+mn-cs"/>
                  </a:endParaRPr>
                </a:p>
              </p:txBody>
            </p:sp>
            <p:sp>
              <p:nvSpPr>
                <p:cNvPr id="120" name="Freeform: Shape 119">
                  <a:extLst>
                    <a:ext uri="{FF2B5EF4-FFF2-40B4-BE49-F238E27FC236}">
                      <a16:creationId xmlns:a16="http://schemas.microsoft.com/office/drawing/2014/main" id="{AFD44F94-4CD8-AAFF-4CED-CAD769618606}"/>
                    </a:ext>
                  </a:extLst>
                </p:cNvPr>
                <p:cNvSpPr/>
                <p:nvPr/>
              </p:nvSpPr>
              <p:spPr>
                <a:xfrm>
                  <a:off x="6298948" y="4899865"/>
                  <a:ext cx="10820" cy="70657"/>
                </a:xfrm>
                <a:custGeom>
                  <a:avLst/>
                  <a:gdLst>
                    <a:gd name="connsiteX0" fmla="*/ 0 w 10820"/>
                    <a:gd name="connsiteY0" fmla="*/ 70657 h 70657"/>
                    <a:gd name="connsiteX1" fmla="*/ 0 w 10820"/>
                    <a:gd name="connsiteY1" fmla="*/ 0 h 70657"/>
                  </a:gdLst>
                  <a:ahLst/>
                  <a:cxnLst>
                    <a:cxn ang="0">
                      <a:pos x="connsiteX0" y="connsiteY0"/>
                    </a:cxn>
                    <a:cxn ang="0">
                      <a:pos x="connsiteX1" y="connsiteY1"/>
                    </a:cxn>
                  </a:cxnLst>
                  <a:rect l="l" t="t" r="r" b="b"/>
                  <a:pathLst>
                    <a:path w="10820" h="70657">
                      <a:moveTo>
                        <a:pt x="0" y="70657"/>
                      </a:moveTo>
                      <a:lnTo>
                        <a:pt x="0" y="0"/>
                      </a:lnTo>
                    </a:path>
                  </a:pathLst>
                </a:custGeom>
                <a:ln w="12700"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dirty="0">
                    <a:ln>
                      <a:noFill/>
                    </a:ln>
                    <a:solidFill>
                      <a:prstClr val="black"/>
                    </a:solidFill>
                    <a:effectLst/>
                    <a:uLnTx/>
                    <a:uFillTx/>
                    <a:latin typeface="Arial" panose="020B0604020202020204"/>
                    <a:ea typeface="+mn-ea"/>
                    <a:cs typeface="+mn-cs"/>
                  </a:endParaRPr>
                </a:p>
              </p:txBody>
            </p:sp>
          </p:grpSp>
          <p:sp>
            <p:nvSpPr>
              <p:cNvPr id="121" name="Freeform: Shape 120">
                <a:extLst>
                  <a:ext uri="{FF2B5EF4-FFF2-40B4-BE49-F238E27FC236}">
                    <a16:creationId xmlns:a16="http://schemas.microsoft.com/office/drawing/2014/main" id="{64062E85-ED79-93CB-CFB8-5E681B7847D4}"/>
                  </a:ext>
                </a:extLst>
              </p:cNvPr>
              <p:cNvSpPr/>
              <p:nvPr/>
            </p:nvSpPr>
            <p:spPr>
              <a:xfrm>
                <a:off x="1923388" y="4895970"/>
                <a:ext cx="59945" cy="10820"/>
              </a:xfrm>
              <a:custGeom>
                <a:avLst/>
                <a:gdLst>
                  <a:gd name="connsiteX0" fmla="*/ 0 w 59945"/>
                  <a:gd name="connsiteY0" fmla="*/ 0 h 10820"/>
                  <a:gd name="connsiteX1" fmla="*/ 59945 w 59945"/>
                  <a:gd name="connsiteY1" fmla="*/ 0 h 10820"/>
                </a:gdLst>
                <a:ahLst/>
                <a:cxnLst>
                  <a:cxn ang="0">
                    <a:pos x="connsiteX0" y="connsiteY0"/>
                  </a:cxn>
                  <a:cxn ang="0">
                    <a:pos x="connsiteX1" y="connsiteY1"/>
                  </a:cxn>
                </a:cxnLst>
                <a:rect l="l" t="t" r="r" b="b"/>
                <a:pathLst>
                  <a:path w="59945" h="10820">
                    <a:moveTo>
                      <a:pt x="0" y="0"/>
                    </a:moveTo>
                    <a:lnTo>
                      <a:pt x="59945" y="0"/>
                    </a:lnTo>
                  </a:path>
                </a:pathLst>
              </a:custGeom>
              <a:ln w="12700"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dirty="0">
                  <a:ln>
                    <a:noFill/>
                  </a:ln>
                  <a:solidFill>
                    <a:prstClr val="black"/>
                  </a:solidFill>
                  <a:effectLst/>
                  <a:uLnTx/>
                  <a:uFillTx/>
                  <a:latin typeface="Arial" panose="020B0604020202020204"/>
                  <a:ea typeface="+mn-ea"/>
                  <a:cs typeface="+mn-cs"/>
                </a:endParaRPr>
              </a:p>
            </p:txBody>
          </p:sp>
        </p:grpSp>
      </p:grpSp>
      <p:grpSp>
        <p:nvGrpSpPr>
          <p:cNvPr id="122" name="Graphic 25">
            <a:extLst>
              <a:ext uri="{FF2B5EF4-FFF2-40B4-BE49-F238E27FC236}">
                <a16:creationId xmlns:a16="http://schemas.microsoft.com/office/drawing/2014/main" id="{77828621-E188-6380-B236-1B331DC9D599}"/>
              </a:ext>
            </a:extLst>
          </p:cNvPr>
          <p:cNvGrpSpPr/>
          <p:nvPr/>
        </p:nvGrpSpPr>
        <p:grpSpPr>
          <a:xfrm>
            <a:off x="2383531" y="1693644"/>
            <a:ext cx="6625639" cy="1658012"/>
            <a:chOff x="1987101" y="1662396"/>
            <a:chExt cx="5088645" cy="1658012"/>
          </a:xfrm>
        </p:grpSpPr>
        <p:sp>
          <p:nvSpPr>
            <p:cNvPr id="123" name="Freeform: Shape 122">
              <a:extLst>
                <a:ext uri="{FF2B5EF4-FFF2-40B4-BE49-F238E27FC236}">
                  <a16:creationId xmlns:a16="http://schemas.microsoft.com/office/drawing/2014/main" id="{E35E83B9-2E5B-5617-01DE-8A6C4EDF2933}"/>
                </a:ext>
              </a:extLst>
            </p:cNvPr>
            <p:cNvSpPr/>
            <p:nvPr/>
          </p:nvSpPr>
          <p:spPr>
            <a:xfrm>
              <a:off x="1987101" y="1662396"/>
              <a:ext cx="5070180" cy="1641349"/>
            </a:xfrm>
            <a:custGeom>
              <a:avLst/>
              <a:gdLst>
                <a:gd name="connsiteX0" fmla="*/ 0 w 5070231"/>
                <a:gd name="connsiteY0" fmla="*/ 0 h 1641349"/>
                <a:gd name="connsiteX1" fmla="*/ 207536 w 5070231"/>
                <a:gd name="connsiteY1" fmla="*/ 0 h 1641349"/>
                <a:gd name="connsiteX2" fmla="*/ 226796 w 5070231"/>
                <a:gd name="connsiteY2" fmla="*/ 0 h 1641349"/>
                <a:gd name="connsiteX3" fmla="*/ 226796 w 5070231"/>
                <a:gd name="connsiteY3" fmla="*/ 18503 h 1641349"/>
                <a:gd name="connsiteX4" fmla="*/ 242486 w 5070231"/>
                <a:gd name="connsiteY4" fmla="*/ 18503 h 1641349"/>
                <a:gd name="connsiteX5" fmla="*/ 242486 w 5070231"/>
                <a:gd name="connsiteY5" fmla="*/ 29864 h 1641349"/>
                <a:gd name="connsiteX6" fmla="*/ 255686 w 5070231"/>
                <a:gd name="connsiteY6" fmla="*/ 29864 h 1641349"/>
                <a:gd name="connsiteX7" fmla="*/ 255686 w 5070231"/>
                <a:gd name="connsiteY7" fmla="*/ 38304 h 1641349"/>
                <a:gd name="connsiteX8" fmla="*/ 277327 w 5070231"/>
                <a:gd name="connsiteY8" fmla="*/ 38304 h 1641349"/>
                <a:gd name="connsiteX9" fmla="*/ 277327 w 5070231"/>
                <a:gd name="connsiteY9" fmla="*/ 44905 h 1641349"/>
                <a:gd name="connsiteX10" fmla="*/ 371140 w 5070231"/>
                <a:gd name="connsiteY10" fmla="*/ 44905 h 1641349"/>
                <a:gd name="connsiteX11" fmla="*/ 371140 w 5070231"/>
                <a:gd name="connsiteY11" fmla="*/ 52154 h 1641349"/>
                <a:gd name="connsiteX12" fmla="*/ 404143 w 5070231"/>
                <a:gd name="connsiteY12" fmla="*/ 52154 h 1641349"/>
                <a:gd name="connsiteX13" fmla="*/ 404143 w 5070231"/>
                <a:gd name="connsiteY13" fmla="*/ 67195 h 1641349"/>
                <a:gd name="connsiteX14" fmla="*/ 431843 w 5070231"/>
                <a:gd name="connsiteY14" fmla="*/ 67195 h 1641349"/>
                <a:gd name="connsiteX15" fmla="*/ 431843 w 5070231"/>
                <a:gd name="connsiteY15" fmla="*/ 77366 h 1641349"/>
                <a:gd name="connsiteX16" fmla="*/ 476856 w 5070231"/>
                <a:gd name="connsiteY16" fmla="*/ 77366 h 1641349"/>
                <a:gd name="connsiteX17" fmla="*/ 476856 w 5070231"/>
                <a:gd name="connsiteY17" fmla="*/ 85806 h 1641349"/>
                <a:gd name="connsiteX18" fmla="*/ 513537 w 5070231"/>
                <a:gd name="connsiteY18" fmla="*/ 85806 h 1641349"/>
                <a:gd name="connsiteX19" fmla="*/ 513537 w 5070231"/>
                <a:gd name="connsiteY19" fmla="*/ 99656 h 1641349"/>
                <a:gd name="connsiteX20" fmla="*/ 545457 w 5070231"/>
                <a:gd name="connsiteY20" fmla="*/ 99656 h 1641349"/>
                <a:gd name="connsiteX21" fmla="*/ 545457 w 5070231"/>
                <a:gd name="connsiteY21" fmla="*/ 108637 h 1641349"/>
                <a:gd name="connsiteX22" fmla="*/ 592310 w 5070231"/>
                <a:gd name="connsiteY22" fmla="*/ 108637 h 1641349"/>
                <a:gd name="connsiteX23" fmla="*/ 592310 w 5070231"/>
                <a:gd name="connsiteY23" fmla="*/ 121297 h 1641349"/>
                <a:gd name="connsiteX24" fmla="*/ 681254 w 5070231"/>
                <a:gd name="connsiteY24" fmla="*/ 121297 h 1641349"/>
                <a:gd name="connsiteX25" fmla="*/ 681254 w 5070231"/>
                <a:gd name="connsiteY25" fmla="*/ 126058 h 1641349"/>
                <a:gd name="connsiteX26" fmla="*/ 711984 w 5070231"/>
                <a:gd name="connsiteY26" fmla="*/ 126058 h 1641349"/>
                <a:gd name="connsiteX27" fmla="*/ 711984 w 5070231"/>
                <a:gd name="connsiteY27" fmla="*/ 135688 h 1641349"/>
                <a:gd name="connsiteX28" fmla="*/ 720965 w 5070231"/>
                <a:gd name="connsiteY28" fmla="*/ 135688 h 1641349"/>
                <a:gd name="connsiteX29" fmla="*/ 720965 w 5070231"/>
                <a:gd name="connsiteY29" fmla="*/ 143479 h 1641349"/>
                <a:gd name="connsiteX30" fmla="*/ 725726 w 5070231"/>
                <a:gd name="connsiteY30" fmla="*/ 143479 h 1641349"/>
                <a:gd name="connsiteX31" fmla="*/ 725726 w 5070231"/>
                <a:gd name="connsiteY31" fmla="*/ 159168 h 1641349"/>
                <a:gd name="connsiteX32" fmla="*/ 731785 w 5070231"/>
                <a:gd name="connsiteY32" fmla="*/ 159168 h 1641349"/>
                <a:gd name="connsiteX33" fmla="*/ 731785 w 5070231"/>
                <a:gd name="connsiteY33" fmla="*/ 165120 h 1641349"/>
                <a:gd name="connsiteX34" fmla="*/ 770847 w 5070231"/>
                <a:gd name="connsiteY34" fmla="*/ 165120 h 1641349"/>
                <a:gd name="connsiteX35" fmla="*/ 770847 w 5070231"/>
                <a:gd name="connsiteY35" fmla="*/ 178970 h 1641349"/>
                <a:gd name="connsiteX36" fmla="*/ 793678 w 5070231"/>
                <a:gd name="connsiteY36" fmla="*/ 178970 h 1641349"/>
                <a:gd name="connsiteX37" fmla="*/ 793678 w 5070231"/>
                <a:gd name="connsiteY37" fmla="*/ 187410 h 1641349"/>
                <a:gd name="connsiteX38" fmla="*/ 840638 w 5070231"/>
                <a:gd name="connsiteY38" fmla="*/ 187410 h 1641349"/>
                <a:gd name="connsiteX39" fmla="*/ 840638 w 5070231"/>
                <a:gd name="connsiteY39" fmla="*/ 195850 h 1641349"/>
                <a:gd name="connsiteX40" fmla="*/ 855029 w 5070231"/>
                <a:gd name="connsiteY40" fmla="*/ 195850 h 1641349"/>
                <a:gd name="connsiteX41" fmla="*/ 855029 w 5070231"/>
                <a:gd name="connsiteY41" fmla="*/ 203640 h 1641349"/>
                <a:gd name="connsiteX42" fmla="*/ 894091 w 5070231"/>
                <a:gd name="connsiteY42" fmla="*/ 203640 h 1641349"/>
                <a:gd name="connsiteX43" fmla="*/ 894091 w 5070231"/>
                <a:gd name="connsiteY43" fmla="*/ 212080 h 1641349"/>
                <a:gd name="connsiteX44" fmla="*/ 908482 w 5070231"/>
                <a:gd name="connsiteY44" fmla="*/ 212080 h 1641349"/>
                <a:gd name="connsiteX45" fmla="*/ 908482 w 5070231"/>
                <a:gd name="connsiteY45" fmla="*/ 218681 h 1641349"/>
                <a:gd name="connsiteX46" fmla="*/ 919952 w 5070231"/>
                <a:gd name="connsiteY46" fmla="*/ 218681 h 1641349"/>
                <a:gd name="connsiteX47" fmla="*/ 919952 w 5070231"/>
                <a:gd name="connsiteY47" fmla="*/ 234262 h 1641349"/>
                <a:gd name="connsiteX48" fmla="*/ 950033 w 5070231"/>
                <a:gd name="connsiteY48" fmla="*/ 234262 h 1641349"/>
                <a:gd name="connsiteX49" fmla="*/ 950033 w 5070231"/>
                <a:gd name="connsiteY49" fmla="*/ 243243 h 1641349"/>
                <a:gd name="connsiteX50" fmla="*/ 957174 w 5070231"/>
                <a:gd name="connsiteY50" fmla="*/ 243243 h 1641349"/>
                <a:gd name="connsiteX51" fmla="*/ 957174 w 5070231"/>
                <a:gd name="connsiteY51" fmla="*/ 248112 h 1641349"/>
                <a:gd name="connsiteX52" fmla="*/ 1013116 w 5070231"/>
                <a:gd name="connsiteY52" fmla="*/ 248112 h 1641349"/>
                <a:gd name="connsiteX53" fmla="*/ 1013116 w 5070231"/>
                <a:gd name="connsiteY53" fmla="*/ 254713 h 1641349"/>
                <a:gd name="connsiteX54" fmla="*/ 1035947 w 5070231"/>
                <a:gd name="connsiteY54" fmla="*/ 254713 h 1641349"/>
                <a:gd name="connsiteX55" fmla="*/ 1035947 w 5070231"/>
                <a:gd name="connsiteY55" fmla="*/ 261313 h 1641349"/>
                <a:gd name="connsiteX56" fmla="*/ 1057047 w 5070231"/>
                <a:gd name="connsiteY56" fmla="*/ 261313 h 1641349"/>
                <a:gd name="connsiteX57" fmla="*/ 1057047 w 5070231"/>
                <a:gd name="connsiteY57" fmla="*/ 268563 h 1641349"/>
                <a:gd name="connsiteX58" fmla="*/ 1068408 w 5070231"/>
                <a:gd name="connsiteY58" fmla="*/ 268563 h 1641349"/>
                <a:gd name="connsiteX59" fmla="*/ 1068408 w 5070231"/>
                <a:gd name="connsiteY59" fmla="*/ 277003 h 1641349"/>
                <a:gd name="connsiteX60" fmla="*/ 1094269 w 5070231"/>
                <a:gd name="connsiteY60" fmla="*/ 277003 h 1641349"/>
                <a:gd name="connsiteX61" fmla="*/ 1094269 w 5070231"/>
                <a:gd name="connsiteY61" fmla="*/ 285334 h 1641349"/>
                <a:gd name="connsiteX62" fmla="*/ 1115910 w 5070231"/>
                <a:gd name="connsiteY62" fmla="*/ 285334 h 1641349"/>
                <a:gd name="connsiteX63" fmla="*/ 1115910 w 5070231"/>
                <a:gd name="connsiteY63" fmla="*/ 293233 h 1641349"/>
                <a:gd name="connsiteX64" fmla="*/ 1176612 w 5070231"/>
                <a:gd name="connsiteY64" fmla="*/ 293233 h 1641349"/>
                <a:gd name="connsiteX65" fmla="*/ 1176612 w 5070231"/>
                <a:gd name="connsiteY65" fmla="*/ 309464 h 1641349"/>
                <a:gd name="connsiteX66" fmla="*/ 1194033 w 5070231"/>
                <a:gd name="connsiteY66" fmla="*/ 309464 h 1641349"/>
                <a:gd name="connsiteX67" fmla="*/ 1194033 w 5070231"/>
                <a:gd name="connsiteY67" fmla="*/ 317255 h 1641349"/>
                <a:gd name="connsiteX68" fmla="*/ 1206044 w 5070231"/>
                <a:gd name="connsiteY68" fmla="*/ 317255 h 1641349"/>
                <a:gd name="connsiteX69" fmla="*/ 1206044 w 5070231"/>
                <a:gd name="connsiteY69" fmla="*/ 328616 h 1641349"/>
                <a:gd name="connsiteX70" fmla="*/ 1216323 w 5070231"/>
                <a:gd name="connsiteY70" fmla="*/ 328616 h 1641349"/>
                <a:gd name="connsiteX71" fmla="*/ 1216323 w 5070231"/>
                <a:gd name="connsiteY71" fmla="*/ 340086 h 1641349"/>
                <a:gd name="connsiteX72" fmla="*/ 1225953 w 5070231"/>
                <a:gd name="connsiteY72" fmla="*/ 340086 h 1641349"/>
                <a:gd name="connsiteX73" fmla="*/ 1225953 w 5070231"/>
                <a:gd name="connsiteY73" fmla="*/ 350906 h 1641349"/>
                <a:gd name="connsiteX74" fmla="*/ 1234934 w 5070231"/>
                <a:gd name="connsiteY74" fmla="*/ 350906 h 1641349"/>
                <a:gd name="connsiteX75" fmla="*/ 1234934 w 5070231"/>
                <a:gd name="connsiteY75" fmla="*/ 355667 h 1641349"/>
                <a:gd name="connsiteX76" fmla="*/ 1268586 w 5070231"/>
                <a:gd name="connsiteY76" fmla="*/ 355667 h 1641349"/>
                <a:gd name="connsiteX77" fmla="*/ 1268586 w 5070231"/>
                <a:gd name="connsiteY77" fmla="*/ 365297 h 1641349"/>
                <a:gd name="connsiteX78" fmla="*/ 1276377 w 5070231"/>
                <a:gd name="connsiteY78" fmla="*/ 365297 h 1641349"/>
                <a:gd name="connsiteX79" fmla="*/ 1276377 w 5070231"/>
                <a:gd name="connsiteY79" fmla="*/ 371898 h 1641349"/>
                <a:gd name="connsiteX80" fmla="*/ 1290876 w 5070231"/>
                <a:gd name="connsiteY80" fmla="*/ 371898 h 1641349"/>
                <a:gd name="connsiteX81" fmla="*/ 1290876 w 5070231"/>
                <a:gd name="connsiteY81" fmla="*/ 389319 h 1641349"/>
                <a:gd name="connsiteX82" fmla="*/ 1314897 w 5070231"/>
                <a:gd name="connsiteY82" fmla="*/ 389319 h 1641349"/>
                <a:gd name="connsiteX83" fmla="*/ 1314897 w 5070231"/>
                <a:gd name="connsiteY83" fmla="*/ 401979 h 1641349"/>
                <a:gd name="connsiteX84" fmla="*/ 1353959 w 5070231"/>
                <a:gd name="connsiteY84" fmla="*/ 401979 h 1641349"/>
                <a:gd name="connsiteX85" fmla="*/ 1353959 w 5070231"/>
                <a:gd name="connsiteY85" fmla="*/ 411609 h 1641349"/>
                <a:gd name="connsiteX86" fmla="*/ 1370190 w 5070231"/>
                <a:gd name="connsiteY86" fmla="*/ 411609 h 1641349"/>
                <a:gd name="connsiteX87" fmla="*/ 1370190 w 5070231"/>
                <a:gd name="connsiteY87" fmla="*/ 420590 h 1641349"/>
                <a:gd name="connsiteX88" fmla="*/ 1393021 w 5070231"/>
                <a:gd name="connsiteY88" fmla="*/ 420590 h 1641349"/>
                <a:gd name="connsiteX89" fmla="*/ 1393021 w 5070231"/>
                <a:gd name="connsiteY89" fmla="*/ 428489 h 1641349"/>
                <a:gd name="connsiteX90" fmla="*/ 1402651 w 5070231"/>
                <a:gd name="connsiteY90" fmla="*/ 428489 h 1641349"/>
                <a:gd name="connsiteX91" fmla="*/ 1402651 w 5070231"/>
                <a:gd name="connsiteY91" fmla="*/ 438660 h 1641349"/>
                <a:gd name="connsiteX92" fmla="*/ 1413471 w 5070231"/>
                <a:gd name="connsiteY92" fmla="*/ 438660 h 1641349"/>
                <a:gd name="connsiteX93" fmla="*/ 1413471 w 5070231"/>
                <a:gd name="connsiteY93" fmla="*/ 448831 h 1641349"/>
                <a:gd name="connsiteX94" fmla="*/ 1430351 w 5070231"/>
                <a:gd name="connsiteY94" fmla="*/ 448831 h 1641349"/>
                <a:gd name="connsiteX95" fmla="*/ 1430351 w 5070231"/>
                <a:gd name="connsiteY95" fmla="*/ 456081 h 1641349"/>
                <a:gd name="connsiteX96" fmla="*/ 1448962 w 5070231"/>
                <a:gd name="connsiteY96" fmla="*/ 456081 h 1641349"/>
                <a:gd name="connsiteX97" fmla="*/ 1448962 w 5070231"/>
                <a:gd name="connsiteY97" fmla="*/ 465062 h 1641349"/>
                <a:gd name="connsiteX98" fmla="*/ 1462163 w 5070231"/>
                <a:gd name="connsiteY98" fmla="*/ 465062 h 1641349"/>
                <a:gd name="connsiteX99" fmla="*/ 1462163 w 5070231"/>
                <a:gd name="connsiteY99" fmla="*/ 474692 h 1641349"/>
                <a:gd name="connsiteX100" fmla="*/ 1469954 w 5070231"/>
                <a:gd name="connsiteY100" fmla="*/ 474692 h 1641349"/>
                <a:gd name="connsiteX101" fmla="*/ 1469954 w 5070231"/>
                <a:gd name="connsiteY101" fmla="*/ 483132 h 1641349"/>
                <a:gd name="connsiteX102" fmla="*/ 1482614 w 5070231"/>
                <a:gd name="connsiteY102" fmla="*/ 483132 h 1641349"/>
                <a:gd name="connsiteX103" fmla="*/ 1482614 w 5070231"/>
                <a:gd name="connsiteY103" fmla="*/ 489732 h 1641349"/>
                <a:gd name="connsiteX104" fmla="*/ 1499385 w 5070231"/>
                <a:gd name="connsiteY104" fmla="*/ 489732 h 1641349"/>
                <a:gd name="connsiteX105" fmla="*/ 1499385 w 5070231"/>
                <a:gd name="connsiteY105" fmla="*/ 500012 h 1641349"/>
                <a:gd name="connsiteX106" fmla="*/ 1507284 w 5070231"/>
                <a:gd name="connsiteY106" fmla="*/ 500012 h 1641349"/>
                <a:gd name="connsiteX107" fmla="*/ 1507284 w 5070231"/>
                <a:gd name="connsiteY107" fmla="*/ 510832 h 1641349"/>
                <a:gd name="connsiteX108" fmla="*/ 1518646 w 5070231"/>
                <a:gd name="connsiteY108" fmla="*/ 510832 h 1641349"/>
                <a:gd name="connsiteX109" fmla="*/ 1518646 w 5070231"/>
                <a:gd name="connsiteY109" fmla="*/ 518623 h 1641349"/>
                <a:gd name="connsiteX110" fmla="*/ 1530656 w 5070231"/>
                <a:gd name="connsiteY110" fmla="*/ 518623 h 1641349"/>
                <a:gd name="connsiteX111" fmla="*/ 1530656 w 5070231"/>
                <a:gd name="connsiteY111" fmla="*/ 529984 h 1641349"/>
                <a:gd name="connsiteX112" fmla="*/ 1540936 w 5070231"/>
                <a:gd name="connsiteY112" fmla="*/ 529984 h 1641349"/>
                <a:gd name="connsiteX113" fmla="*/ 1540936 w 5070231"/>
                <a:gd name="connsiteY113" fmla="*/ 535394 h 1641349"/>
                <a:gd name="connsiteX114" fmla="*/ 1560196 w 5070231"/>
                <a:gd name="connsiteY114" fmla="*/ 535394 h 1641349"/>
                <a:gd name="connsiteX115" fmla="*/ 1560196 w 5070231"/>
                <a:gd name="connsiteY115" fmla="*/ 538424 h 1641349"/>
                <a:gd name="connsiteX116" fmla="*/ 1576427 w 5070231"/>
                <a:gd name="connsiteY116" fmla="*/ 538424 h 1641349"/>
                <a:gd name="connsiteX117" fmla="*/ 1576427 w 5070231"/>
                <a:gd name="connsiteY117" fmla="*/ 548054 h 1641349"/>
                <a:gd name="connsiteX118" fmla="*/ 1584218 w 5070231"/>
                <a:gd name="connsiteY118" fmla="*/ 548054 h 1641349"/>
                <a:gd name="connsiteX119" fmla="*/ 1584218 w 5070231"/>
                <a:gd name="connsiteY119" fmla="*/ 557035 h 1641349"/>
                <a:gd name="connsiteX120" fmla="*/ 1598609 w 5070231"/>
                <a:gd name="connsiteY120" fmla="*/ 557035 h 1641349"/>
                <a:gd name="connsiteX121" fmla="*/ 1598609 w 5070231"/>
                <a:gd name="connsiteY121" fmla="*/ 567856 h 1641349"/>
                <a:gd name="connsiteX122" fmla="*/ 1605209 w 5070231"/>
                <a:gd name="connsiteY122" fmla="*/ 567856 h 1641349"/>
                <a:gd name="connsiteX123" fmla="*/ 1605209 w 5070231"/>
                <a:gd name="connsiteY123" fmla="*/ 581165 h 1641349"/>
                <a:gd name="connsiteX124" fmla="*/ 1620249 w 5070231"/>
                <a:gd name="connsiteY124" fmla="*/ 581165 h 1641349"/>
                <a:gd name="connsiteX125" fmla="*/ 1620249 w 5070231"/>
                <a:gd name="connsiteY125" fmla="*/ 588306 h 1641349"/>
                <a:gd name="connsiteX126" fmla="*/ 1626309 w 5070231"/>
                <a:gd name="connsiteY126" fmla="*/ 588306 h 1641349"/>
                <a:gd name="connsiteX127" fmla="*/ 1626309 w 5070231"/>
                <a:gd name="connsiteY127" fmla="*/ 597395 h 1641349"/>
                <a:gd name="connsiteX128" fmla="*/ 1652170 w 5070231"/>
                <a:gd name="connsiteY128" fmla="*/ 597395 h 1641349"/>
                <a:gd name="connsiteX129" fmla="*/ 1652170 w 5070231"/>
                <a:gd name="connsiteY129" fmla="*/ 605186 h 1641349"/>
                <a:gd name="connsiteX130" fmla="*/ 1670132 w 5070231"/>
                <a:gd name="connsiteY130" fmla="*/ 605186 h 1641349"/>
                <a:gd name="connsiteX131" fmla="*/ 1670132 w 5070231"/>
                <a:gd name="connsiteY131" fmla="*/ 611786 h 1641349"/>
                <a:gd name="connsiteX132" fmla="*/ 1692963 w 5070231"/>
                <a:gd name="connsiteY132" fmla="*/ 611786 h 1641349"/>
                <a:gd name="connsiteX133" fmla="*/ 1692963 w 5070231"/>
                <a:gd name="connsiteY133" fmla="*/ 619577 h 1641349"/>
                <a:gd name="connsiteX134" fmla="*/ 1699563 w 5070231"/>
                <a:gd name="connsiteY134" fmla="*/ 619577 h 1641349"/>
                <a:gd name="connsiteX135" fmla="*/ 1699563 w 5070231"/>
                <a:gd name="connsiteY135" fmla="*/ 630398 h 1641349"/>
                <a:gd name="connsiteX136" fmla="*/ 1718823 w 5070231"/>
                <a:gd name="connsiteY136" fmla="*/ 630398 h 1641349"/>
                <a:gd name="connsiteX137" fmla="*/ 1718823 w 5070231"/>
                <a:gd name="connsiteY137" fmla="*/ 637647 h 1641349"/>
                <a:gd name="connsiteX138" fmla="*/ 1747065 w 5070231"/>
                <a:gd name="connsiteY138" fmla="*/ 637647 h 1641349"/>
                <a:gd name="connsiteX139" fmla="*/ 1747065 w 5070231"/>
                <a:gd name="connsiteY139" fmla="*/ 645438 h 1641349"/>
                <a:gd name="connsiteX140" fmla="*/ 1776605 w 5070231"/>
                <a:gd name="connsiteY140" fmla="*/ 645438 h 1641349"/>
                <a:gd name="connsiteX141" fmla="*/ 1776605 w 5070231"/>
                <a:gd name="connsiteY141" fmla="*/ 652038 h 1641349"/>
                <a:gd name="connsiteX142" fmla="*/ 1799977 w 5070231"/>
                <a:gd name="connsiteY142" fmla="*/ 652038 h 1641349"/>
                <a:gd name="connsiteX143" fmla="*/ 1799977 w 5070231"/>
                <a:gd name="connsiteY143" fmla="*/ 661669 h 1641349"/>
                <a:gd name="connsiteX144" fmla="*/ 1830707 w 5070231"/>
                <a:gd name="connsiteY144" fmla="*/ 661669 h 1641349"/>
                <a:gd name="connsiteX145" fmla="*/ 1830707 w 5070231"/>
                <a:gd name="connsiteY145" fmla="*/ 669459 h 1641349"/>
                <a:gd name="connsiteX146" fmla="*/ 1848128 w 5070231"/>
                <a:gd name="connsiteY146" fmla="*/ 669459 h 1641349"/>
                <a:gd name="connsiteX147" fmla="*/ 1848128 w 5070231"/>
                <a:gd name="connsiteY147" fmla="*/ 679089 h 1641349"/>
                <a:gd name="connsiteX148" fmla="*/ 1888380 w 5070231"/>
                <a:gd name="connsiteY148" fmla="*/ 679089 h 1641349"/>
                <a:gd name="connsiteX149" fmla="*/ 1888380 w 5070231"/>
                <a:gd name="connsiteY149" fmla="*/ 689910 h 1641349"/>
                <a:gd name="connsiteX150" fmla="*/ 1905800 w 5070231"/>
                <a:gd name="connsiteY150" fmla="*/ 689910 h 1641349"/>
                <a:gd name="connsiteX151" fmla="*/ 1965313 w 5070231"/>
                <a:gd name="connsiteY151" fmla="*/ 689910 h 1641349"/>
                <a:gd name="connsiteX152" fmla="*/ 1965313 w 5070231"/>
                <a:gd name="connsiteY152" fmla="*/ 706790 h 1641349"/>
                <a:gd name="connsiteX153" fmla="*/ 2001994 w 5070231"/>
                <a:gd name="connsiteY153" fmla="*/ 706790 h 1641349"/>
                <a:gd name="connsiteX154" fmla="*/ 2040406 w 5070231"/>
                <a:gd name="connsiteY154" fmla="*/ 706790 h 1641349"/>
                <a:gd name="connsiteX155" fmla="*/ 2040406 w 5070231"/>
                <a:gd name="connsiteY155" fmla="*/ 735031 h 1641349"/>
                <a:gd name="connsiteX156" fmla="*/ 2074166 w 5070231"/>
                <a:gd name="connsiteY156" fmla="*/ 735031 h 1641349"/>
                <a:gd name="connsiteX157" fmla="*/ 2074166 w 5070231"/>
                <a:gd name="connsiteY157" fmla="*/ 759702 h 1641349"/>
                <a:gd name="connsiteX158" fmla="*/ 2126970 w 5070231"/>
                <a:gd name="connsiteY158" fmla="*/ 759702 h 1641349"/>
                <a:gd name="connsiteX159" fmla="*/ 2126970 w 5070231"/>
                <a:gd name="connsiteY159" fmla="*/ 771712 h 1641349"/>
                <a:gd name="connsiteX160" fmla="*/ 2154021 w 5070231"/>
                <a:gd name="connsiteY160" fmla="*/ 771712 h 1641349"/>
                <a:gd name="connsiteX161" fmla="*/ 2154021 w 5070231"/>
                <a:gd name="connsiteY161" fmla="*/ 789133 h 1641349"/>
                <a:gd name="connsiteX162" fmla="*/ 2182370 w 5070231"/>
                <a:gd name="connsiteY162" fmla="*/ 789133 h 1641349"/>
                <a:gd name="connsiteX163" fmla="*/ 2182370 w 5070231"/>
                <a:gd name="connsiteY163" fmla="*/ 802983 h 1641349"/>
                <a:gd name="connsiteX164" fmla="*/ 2239394 w 5070231"/>
                <a:gd name="connsiteY164" fmla="*/ 802983 h 1641349"/>
                <a:gd name="connsiteX165" fmla="*/ 2239394 w 5070231"/>
                <a:gd name="connsiteY165" fmla="*/ 823975 h 1641349"/>
                <a:gd name="connsiteX166" fmla="*/ 2282135 w 5070231"/>
                <a:gd name="connsiteY166" fmla="*/ 823975 h 1641349"/>
                <a:gd name="connsiteX167" fmla="*/ 2282135 w 5070231"/>
                <a:gd name="connsiteY167" fmla="*/ 836635 h 1641349"/>
                <a:gd name="connsiteX168" fmla="*/ 2312756 w 5070231"/>
                <a:gd name="connsiteY168" fmla="*/ 836635 h 1641349"/>
                <a:gd name="connsiteX169" fmla="*/ 2312756 w 5070231"/>
                <a:gd name="connsiteY169" fmla="*/ 850485 h 1641349"/>
                <a:gd name="connsiteX170" fmla="*/ 2338617 w 5070231"/>
                <a:gd name="connsiteY170" fmla="*/ 850485 h 1641349"/>
                <a:gd name="connsiteX171" fmla="*/ 2338617 w 5070231"/>
                <a:gd name="connsiteY171" fmla="*/ 859466 h 1641349"/>
                <a:gd name="connsiteX172" fmla="*/ 2353658 w 5070231"/>
                <a:gd name="connsiteY172" fmla="*/ 859466 h 1641349"/>
                <a:gd name="connsiteX173" fmla="*/ 2353658 w 5070231"/>
                <a:gd name="connsiteY173" fmla="*/ 873316 h 1641349"/>
                <a:gd name="connsiteX174" fmla="*/ 2371728 w 5070231"/>
                <a:gd name="connsiteY174" fmla="*/ 873316 h 1641349"/>
                <a:gd name="connsiteX175" fmla="*/ 2371728 w 5070231"/>
                <a:gd name="connsiteY175" fmla="*/ 884677 h 1641349"/>
                <a:gd name="connsiteX176" fmla="*/ 2416741 w 5070231"/>
                <a:gd name="connsiteY176" fmla="*/ 884677 h 1641349"/>
                <a:gd name="connsiteX177" fmla="*/ 2416741 w 5070231"/>
                <a:gd name="connsiteY177" fmla="*/ 900908 h 1641349"/>
                <a:gd name="connsiteX178" fmla="*/ 2465432 w 5070231"/>
                <a:gd name="connsiteY178" fmla="*/ 900908 h 1641349"/>
                <a:gd name="connsiteX179" fmla="*/ 2465432 w 5070231"/>
                <a:gd name="connsiteY179" fmla="*/ 914758 h 1641349"/>
                <a:gd name="connsiteX180" fmla="*/ 2476253 w 5070231"/>
                <a:gd name="connsiteY180" fmla="*/ 914758 h 1641349"/>
                <a:gd name="connsiteX181" fmla="*/ 2519535 w 5070231"/>
                <a:gd name="connsiteY181" fmla="*/ 914758 h 1641349"/>
                <a:gd name="connsiteX182" fmla="*/ 2519535 w 5070231"/>
                <a:gd name="connsiteY182" fmla="*/ 930989 h 1641349"/>
                <a:gd name="connsiteX183" fmla="*/ 2530355 w 5070231"/>
                <a:gd name="connsiteY183" fmla="*/ 930989 h 1641349"/>
                <a:gd name="connsiteX184" fmla="*/ 2530355 w 5070231"/>
                <a:gd name="connsiteY184" fmla="*/ 939970 h 1641349"/>
                <a:gd name="connsiteX185" fmla="*/ 2557190 w 5070231"/>
                <a:gd name="connsiteY185" fmla="*/ 939970 h 1641349"/>
                <a:gd name="connsiteX186" fmla="*/ 2557190 w 5070231"/>
                <a:gd name="connsiteY186" fmla="*/ 956200 h 1641349"/>
                <a:gd name="connsiteX187" fmla="*/ 2566495 w 5070231"/>
                <a:gd name="connsiteY187" fmla="*/ 956200 h 1641349"/>
                <a:gd name="connsiteX188" fmla="*/ 2566495 w 5070231"/>
                <a:gd name="connsiteY188" fmla="*/ 965290 h 1641349"/>
                <a:gd name="connsiteX189" fmla="*/ 2589867 w 5070231"/>
                <a:gd name="connsiteY189" fmla="*/ 965290 h 1641349"/>
                <a:gd name="connsiteX190" fmla="*/ 2589867 w 5070231"/>
                <a:gd name="connsiteY190" fmla="*/ 979681 h 1641349"/>
                <a:gd name="connsiteX191" fmla="*/ 2602527 w 5070231"/>
                <a:gd name="connsiteY191" fmla="*/ 979681 h 1641349"/>
                <a:gd name="connsiteX192" fmla="*/ 2638559 w 5070231"/>
                <a:gd name="connsiteY192" fmla="*/ 979681 h 1641349"/>
                <a:gd name="connsiteX193" fmla="*/ 2638559 w 5070231"/>
                <a:gd name="connsiteY193" fmla="*/ 1008571 h 1641349"/>
                <a:gd name="connsiteX194" fmla="*/ 2669289 w 5070231"/>
                <a:gd name="connsiteY194" fmla="*/ 1008571 h 1641349"/>
                <a:gd name="connsiteX195" fmla="*/ 2684113 w 5070231"/>
                <a:gd name="connsiteY195" fmla="*/ 1008571 h 1641349"/>
                <a:gd name="connsiteX196" fmla="*/ 2684113 w 5070231"/>
                <a:gd name="connsiteY196" fmla="*/ 1021556 h 1641349"/>
                <a:gd name="connsiteX197" fmla="*/ 2700777 w 5070231"/>
                <a:gd name="connsiteY197" fmla="*/ 1021556 h 1641349"/>
                <a:gd name="connsiteX198" fmla="*/ 2700777 w 5070231"/>
                <a:gd name="connsiteY198" fmla="*/ 1027507 h 1641349"/>
                <a:gd name="connsiteX199" fmla="*/ 2710731 w 5070231"/>
                <a:gd name="connsiteY199" fmla="*/ 1027507 h 1641349"/>
                <a:gd name="connsiteX200" fmla="*/ 2710731 w 5070231"/>
                <a:gd name="connsiteY200" fmla="*/ 1042764 h 1641349"/>
                <a:gd name="connsiteX201" fmla="*/ 2751741 w 5070231"/>
                <a:gd name="connsiteY201" fmla="*/ 1042764 h 1641349"/>
                <a:gd name="connsiteX202" fmla="*/ 2751741 w 5070231"/>
                <a:gd name="connsiteY202" fmla="*/ 1053584 h 1641349"/>
                <a:gd name="connsiteX203" fmla="*/ 2767106 w 5070231"/>
                <a:gd name="connsiteY203" fmla="*/ 1053584 h 1641349"/>
                <a:gd name="connsiteX204" fmla="*/ 2767106 w 5070231"/>
                <a:gd name="connsiteY204" fmla="*/ 1064837 h 1641349"/>
                <a:gd name="connsiteX205" fmla="*/ 2776520 w 5070231"/>
                <a:gd name="connsiteY205" fmla="*/ 1064837 h 1641349"/>
                <a:gd name="connsiteX206" fmla="*/ 2776520 w 5070231"/>
                <a:gd name="connsiteY206" fmla="*/ 1075658 h 1641349"/>
                <a:gd name="connsiteX207" fmla="*/ 2792750 w 5070231"/>
                <a:gd name="connsiteY207" fmla="*/ 1075658 h 1641349"/>
                <a:gd name="connsiteX208" fmla="*/ 2792750 w 5070231"/>
                <a:gd name="connsiteY208" fmla="*/ 1084314 h 1641349"/>
                <a:gd name="connsiteX209" fmla="*/ 2966310 w 5070231"/>
                <a:gd name="connsiteY209" fmla="*/ 1084314 h 1641349"/>
                <a:gd name="connsiteX210" fmla="*/ 2966310 w 5070231"/>
                <a:gd name="connsiteY210" fmla="*/ 1093295 h 1641349"/>
                <a:gd name="connsiteX211" fmla="*/ 2993902 w 5070231"/>
                <a:gd name="connsiteY211" fmla="*/ 1093295 h 1641349"/>
                <a:gd name="connsiteX212" fmla="*/ 2993902 w 5070231"/>
                <a:gd name="connsiteY212" fmla="*/ 1101410 h 1641349"/>
                <a:gd name="connsiteX213" fmla="*/ 3002883 w 5070231"/>
                <a:gd name="connsiteY213" fmla="*/ 1101410 h 1641349"/>
                <a:gd name="connsiteX214" fmla="*/ 3002883 w 5070231"/>
                <a:gd name="connsiteY214" fmla="*/ 1115802 h 1641349"/>
                <a:gd name="connsiteX215" fmla="*/ 3049302 w 5070231"/>
                <a:gd name="connsiteY215" fmla="*/ 1115802 h 1641349"/>
                <a:gd name="connsiteX216" fmla="*/ 3049302 w 5070231"/>
                <a:gd name="connsiteY216" fmla="*/ 1125756 h 1641349"/>
                <a:gd name="connsiteX217" fmla="*/ 3069103 w 5070231"/>
                <a:gd name="connsiteY217" fmla="*/ 1125756 h 1641349"/>
                <a:gd name="connsiteX218" fmla="*/ 3069103 w 5070231"/>
                <a:gd name="connsiteY218" fmla="*/ 1134305 h 1641349"/>
                <a:gd name="connsiteX219" fmla="*/ 3081331 w 5070231"/>
                <a:gd name="connsiteY219" fmla="*/ 1134305 h 1641349"/>
                <a:gd name="connsiteX220" fmla="*/ 3081331 w 5070231"/>
                <a:gd name="connsiteY220" fmla="*/ 1141554 h 1641349"/>
                <a:gd name="connsiteX221" fmla="*/ 3139977 w 5070231"/>
                <a:gd name="connsiteY221" fmla="*/ 1141554 h 1641349"/>
                <a:gd name="connsiteX222" fmla="*/ 3139977 w 5070231"/>
                <a:gd name="connsiteY222" fmla="*/ 1149237 h 1641349"/>
                <a:gd name="connsiteX223" fmla="*/ 3153936 w 5070231"/>
                <a:gd name="connsiteY223" fmla="*/ 1149237 h 1641349"/>
                <a:gd name="connsiteX224" fmla="*/ 3153936 w 5070231"/>
                <a:gd name="connsiteY224" fmla="*/ 1157352 h 1641349"/>
                <a:gd name="connsiteX225" fmla="*/ 3162051 w 5070231"/>
                <a:gd name="connsiteY225" fmla="*/ 1157352 h 1641349"/>
                <a:gd name="connsiteX226" fmla="*/ 3162051 w 5070231"/>
                <a:gd name="connsiteY226" fmla="*/ 1166766 h 1641349"/>
                <a:gd name="connsiteX227" fmla="*/ 3213448 w 5070231"/>
                <a:gd name="connsiteY227" fmla="*/ 1166766 h 1641349"/>
                <a:gd name="connsiteX228" fmla="*/ 3213448 w 5070231"/>
                <a:gd name="connsiteY228" fmla="*/ 1176721 h 1641349"/>
                <a:gd name="connsiteX229" fmla="*/ 3242771 w 5070231"/>
                <a:gd name="connsiteY229" fmla="*/ 1176721 h 1641349"/>
                <a:gd name="connsiteX230" fmla="*/ 3242771 w 5070231"/>
                <a:gd name="connsiteY230" fmla="*/ 1190679 h 1641349"/>
                <a:gd name="connsiteX231" fmla="*/ 3255323 w 5070231"/>
                <a:gd name="connsiteY231" fmla="*/ 1190679 h 1641349"/>
                <a:gd name="connsiteX232" fmla="*/ 3255323 w 5070231"/>
                <a:gd name="connsiteY232" fmla="*/ 1195223 h 1641349"/>
                <a:gd name="connsiteX233" fmla="*/ 3281508 w 5070231"/>
                <a:gd name="connsiteY233" fmla="*/ 1195223 h 1641349"/>
                <a:gd name="connsiteX234" fmla="*/ 3281508 w 5070231"/>
                <a:gd name="connsiteY234" fmla="*/ 1203339 h 1641349"/>
                <a:gd name="connsiteX235" fmla="*/ 3289191 w 5070231"/>
                <a:gd name="connsiteY235" fmla="*/ 1203339 h 1641349"/>
                <a:gd name="connsiteX236" fmla="*/ 3289191 w 5070231"/>
                <a:gd name="connsiteY236" fmla="*/ 1209182 h 1641349"/>
                <a:gd name="connsiteX237" fmla="*/ 3317973 w 5070231"/>
                <a:gd name="connsiteY237" fmla="*/ 1209182 h 1641349"/>
                <a:gd name="connsiteX238" fmla="*/ 3317973 w 5070231"/>
                <a:gd name="connsiteY238" fmla="*/ 1216864 h 1641349"/>
                <a:gd name="connsiteX239" fmla="*/ 3356819 w 5070231"/>
                <a:gd name="connsiteY239" fmla="*/ 1216864 h 1641349"/>
                <a:gd name="connsiteX240" fmla="*/ 3356819 w 5070231"/>
                <a:gd name="connsiteY240" fmla="*/ 1224439 h 1641349"/>
                <a:gd name="connsiteX241" fmla="*/ 3376620 w 5070231"/>
                <a:gd name="connsiteY241" fmla="*/ 1224439 h 1641349"/>
                <a:gd name="connsiteX242" fmla="*/ 3376620 w 5070231"/>
                <a:gd name="connsiteY242" fmla="*/ 1231688 h 1641349"/>
                <a:gd name="connsiteX243" fmla="*/ 3398261 w 5070231"/>
                <a:gd name="connsiteY243" fmla="*/ 1231688 h 1641349"/>
                <a:gd name="connsiteX244" fmla="*/ 3398261 w 5070231"/>
                <a:gd name="connsiteY244" fmla="*/ 1249326 h 1641349"/>
                <a:gd name="connsiteX245" fmla="*/ 3435699 w 5070231"/>
                <a:gd name="connsiteY245" fmla="*/ 1249326 h 1641349"/>
                <a:gd name="connsiteX246" fmla="*/ 3435699 w 5070231"/>
                <a:gd name="connsiteY246" fmla="*/ 1261661 h 1641349"/>
                <a:gd name="connsiteX247" fmla="*/ 3477791 w 5070231"/>
                <a:gd name="connsiteY247" fmla="*/ 1261661 h 1641349"/>
                <a:gd name="connsiteX248" fmla="*/ 3477791 w 5070231"/>
                <a:gd name="connsiteY248" fmla="*/ 1283302 h 1641349"/>
                <a:gd name="connsiteX249" fmla="*/ 3525834 w 5070231"/>
                <a:gd name="connsiteY249" fmla="*/ 1283302 h 1641349"/>
                <a:gd name="connsiteX250" fmla="*/ 3525834 w 5070231"/>
                <a:gd name="connsiteY250" fmla="*/ 1298883 h 1641349"/>
                <a:gd name="connsiteX251" fmla="*/ 3561974 w 5070231"/>
                <a:gd name="connsiteY251" fmla="*/ 1298883 h 1641349"/>
                <a:gd name="connsiteX252" fmla="*/ 3589566 w 5070231"/>
                <a:gd name="connsiteY252" fmla="*/ 1298883 h 1641349"/>
                <a:gd name="connsiteX253" fmla="*/ 3589566 w 5070231"/>
                <a:gd name="connsiteY253" fmla="*/ 1312084 h 1641349"/>
                <a:gd name="connsiteX254" fmla="*/ 3624407 w 5070231"/>
                <a:gd name="connsiteY254" fmla="*/ 1312084 h 1641349"/>
                <a:gd name="connsiteX255" fmla="*/ 3624407 w 5070231"/>
                <a:gd name="connsiteY255" fmla="*/ 1325285 h 1641349"/>
                <a:gd name="connsiteX256" fmla="*/ 3664119 w 5070231"/>
                <a:gd name="connsiteY256" fmla="*/ 1325285 h 1641349"/>
                <a:gd name="connsiteX257" fmla="*/ 3664119 w 5070231"/>
                <a:gd name="connsiteY257" fmla="*/ 1333725 h 1641349"/>
                <a:gd name="connsiteX258" fmla="*/ 3708590 w 5070231"/>
                <a:gd name="connsiteY258" fmla="*/ 1333725 h 1641349"/>
                <a:gd name="connsiteX259" fmla="*/ 3708590 w 5070231"/>
                <a:gd name="connsiteY259" fmla="*/ 1343355 h 1641349"/>
                <a:gd name="connsiteX260" fmla="*/ 3756741 w 5070231"/>
                <a:gd name="connsiteY260" fmla="*/ 1343355 h 1641349"/>
                <a:gd name="connsiteX261" fmla="*/ 3756741 w 5070231"/>
                <a:gd name="connsiteY261" fmla="*/ 1355366 h 1641349"/>
                <a:gd name="connsiteX262" fmla="*/ 3801213 w 5070231"/>
                <a:gd name="connsiteY262" fmla="*/ 1355366 h 1641349"/>
                <a:gd name="connsiteX263" fmla="*/ 3801213 w 5070231"/>
                <a:gd name="connsiteY263" fmla="*/ 1368567 h 1641349"/>
                <a:gd name="connsiteX264" fmla="*/ 3849256 w 5070231"/>
                <a:gd name="connsiteY264" fmla="*/ 1368567 h 1641349"/>
                <a:gd name="connsiteX265" fmla="*/ 3849256 w 5070231"/>
                <a:gd name="connsiteY265" fmla="*/ 1381876 h 1641349"/>
                <a:gd name="connsiteX266" fmla="*/ 3876956 w 5070231"/>
                <a:gd name="connsiteY266" fmla="*/ 1381876 h 1641349"/>
                <a:gd name="connsiteX267" fmla="*/ 3876956 w 5070231"/>
                <a:gd name="connsiteY267" fmla="*/ 1401028 h 1641349"/>
                <a:gd name="connsiteX268" fmla="*/ 3919048 w 5070231"/>
                <a:gd name="connsiteY268" fmla="*/ 1401028 h 1641349"/>
                <a:gd name="connsiteX269" fmla="*/ 3953889 w 5070231"/>
                <a:gd name="connsiteY269" fmla="*/ 1401028 h 1641349"/>
                <a:gd name="connsiteX270" fmla="*/ 3953889 w 5070231"/>
                <a:gd name="connsiteY270" fmla="*/ 1416717 h 1641349"/>
                <a:gd name="connsiteX271" fmla="*/ 3977911 w 5070231"/>
                <a:gd name="connsiteY271" fmla="*/ 1416717 h 1641349"/>
                <a:gd name="connsiteX272" fmla="*/ 3977911 w 5070231"/>
                <a:gd name="connsiteY272" fmla="*/ 1428728 h 1641349"/>
                <a:gd name="connsiteX273" fmla="*/ 3999552 w 5070231"/>
                <a:gd name="connsiteY273" fmla="*/ 1428728 h 1641349"/>
                <a:gd name="connsiteX274" fmla="*/ 3999552 w 5070231"/>
                <a:gd name="connsiteY274" fmla="*/ 1444309 h 1641349"/>
                <a:gd name="connsiteX275" fmla="*/ 4124636 w 5070231"/>
                <a:gd name="connsiteY275" fmla="*/ 1444309 h 1641349"/>
                <a:gd name="connsiteX276" fmla="*/ 4124636 w 5070231"/>
                <a:gd name="connsiteY276" fmla="*/ 1458809 h 1641349"/>
                <a:gd name="connsiteX277" fmla="*/ 4171488 w 5070231"/>
                <a:gd name="connsiteY277" fmla="*/ 1458809 h 1641349"/>
                <a:gd name="connsiteX278" fmla="*/ 4171488 w 5070231"/>
                <a:gd name="connsiteY278" fmla="*/ 1476771 h 1641349"/>
                <a:gd name="connsiteX279" fmla="*/ 4190748 w 5070231"/>
                <a:gd name="connsiteY279" fmla="*/ 1476771 h 1641349"/>
                <a:gd name="connsiteX280" fmla="*/ 4190748 w 5070231"/>
                <a:gd name="connsiteY280" fmla="*/ 1505661 h 1641349"/>
                <a:gd name="connsiteX281" fmla="*/ 4217150 w 5070231"/>
                <a:gd name="connsiteY281" fmla="*/ 1505661 h 1641349"/>
                <a:gd name="connsiteX282" fmla="*/ 4217150 w 5070231"/>
                <a:gd name="connsiteY282" fmla="*/ 1526112 h 1641349"/>
                <a:gd name="connsiteX283" fmla="*/ 4258051 w 5070231"/>
                <a:gd name="connsiteY283" fmla="*/ 1526112 h 1641349"/>
                <a:gd name="connsiteX284" fmla="*/ 4258051 w 5070231"/>
                <a:gd name="connsiteY284" fmla="*/ 1536932 h 1641349"/>
                <a:gd name="connsiteX285" fmla="*/ 4289322 w 5070231"/>
                <a:gd name="connsiteY285" fmla="*/ 1536932 h 1641349"/>
                <a:gd name="connsiteX286" fmla="*/ 4289322 w 5070231"/>
                <a:gd name="connsiteY286" fmla="*/ 1552514 h 1641349"/>
                <a:gd name="connsiteX287" fmla="*/ 4369826 w 5070231"/>
                <a:gd name="connsiteY287" fmla="*/ 1552514 h 1641349"/>
                <a:gd name="connsiteX288" fmla="*/ 4369826 w 5070231"/>
                <a:gd name="connsiteY288" fmla="*/ 1577834 h 1641349"/>
                <a:gd name="connsiteX289" fmla="*/ 4530942 w 5070231"/>
                <a:gd name="connsiteY289" fmla="*/ 1577834 h 1641349"/>
                <a:gd name="connsiteX290" fmla="*/ 4530942 w 5070231"/>
                <a:gd name="connsiteY290" fmla="*/ 1598284 h 1641349"/>
                <a:gd name="connsiteX291" fmla="*/ 4544143 w 5070231"/>
                <a:gd name="connsiteY291" fmla="*/ 1598284 h 1641349"/>
                <a:gd name="connsiteX292" fmla="*/ 4543710 w 5070231"/>
                <a:gd name="connsiteY292" fmla="*/ 1641349 h 1641349"/>
                <a:gd name="connsiteX293" fmla="*/ 4674746 w 5070231"/>
                <a:gd name="connsiteY293" fmla="*/ 1641349 h 1641349"/>
                <a:gd name="connsiteX294" fmla="*/ 5070232 w 5070231"/>
                <a:gd name="connsiteY294" fmla="*/ 1641349 h 16413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Lst>
              <a:rect l="l" t="t" r="r" b="b"/>
              <a:pathLst>
                <a:path w="5070231" h="1641349">
                  <a:moveTo>
                    <a:pt x="0" y="0"/>
                  </a:moveTo>
                  <a:lnTo>
                    <a:pt x="207536" y="0"/>
                  </a:lnTo>
                  <a:lnTo>
                    <a:pt x="226796" y="0"/>
                  </a:lnTo>
                  <a:lnTo>
                    <a:pt x="226796" y="18503"/>
                  </a:lnTo>
                  <a:lnTo>
                    <a:pt x="242486" y="18503"/>
                  </a:lnTo>
                  <a:lnTo>
                    <a:pt x="242486" y="29864"/>
                  </a:lnTo>
                  <a:lnTo>
                    <a:pt x="255686" y="29864"/>
                  </a:lnTo>
                  <a:lnTo>
                    <a:pt x="255686" y="38304"/>
                  </a:lnTo>
                  <a:lnTo>
                    <a:pt x="277327" y="38304"/>
                  </a:lnTo>
                  <a:lnTo>
                    <a:pt x="277327" y="44905"/>
                  </a:lnTo>
                  <a:lnTo>
                    <a:pt x="371140" y="44905"/>
                  </a:lnTo>
                  <a:lnTo>
                    <a:pt x="371140" y="52154"/>
                  </a:lnTo>
                  <a:lnTo>
                    <a:pt x="404143" y="52154"/>
                  </a:lnTo>
                  <a:lnTo>
                    <a:pt x="404143" y="67195"/>
                  </a:lnTo>
                  <a:lnTo>
                    <a:pt x="431843" y="67195"/>
                  </a:lnTo>
                  <a:lnTo>
                    <a:pt x="431843" y="77366"/>
                  </a:lnTo>
                  <a:lnTo>
                    <a:pt x="476856" y="77366"/>
                  </a:lnTo>
                  <a:lnTo>
                    <a:pt x="476856" y="85806"/>
                  </a:lnTo>
                  <a:lnTo>
                    <a:pt x="513537" y="85806"/>
                  </a:lnTo>
                  <a:lnTo>
                    <a:pt x="513537" y="99656"/>
                  </a:lnTo>
                  <a:lnTo>
                    <a:pt x="545457" y="99656"/>
                  </a:lnTo>
                  <a:lnTo>
                    <a:pt x="545457" y="108637"/>
                  </a:lnTo>
                  <a:lnTo>
                    <a:pt x="592310" y="108637"/>
                  </a:lnTo>
                  <a:lnTo>
                    <a:pt x="592310" y="121297"/>
                  </a:lnTo>
                  <a:lnTo>
                    <a:pt x="681254" y="121297"/>
                  </a:lnTo>
                  <a:lnTo>
                    <a:pt x="681254" y="126058"/>
                  </a:lnTo>
                  <a:lnTo>
                    <a:pt x="711984" y="126058"/>
                  </a:lnTo>
                  <a:lnTo>
                    <a:pt x="711984" y="135688"/>
                  </a:lnTo>
                  <a:lnTo>
                    <a:pt x="720965" y="135688"/>
                  </a:lnTo>
                  <a:lnTo>
                    <a:pt x="720965" y="143479"/>
                  </a:lnTo>
                  <a:lnTo>
                    <a:pt x="725726" y="143479"/>
                  </a:lnTo>
                  <a:lnTo>
                    <a:pt x="725726" y="159168"/>
                  </a:lnTo>
                  <a:lnTo>
                    <a:pt x="731785" y="159168"/>
                  </a:lnTo>
                  <a:lnTo>
                    <a:pt x="731785" y="165120"/>
                  </a:lnTo>
                  <a:lnTo>
                    <a:pt x="770847" y="165120"/>
                  </a:lnTo>
                  <a:lnTo>
                    <a:pt x="770847" y="178970"/>
                  </a:lnTo>
                  <a:lnTo>
                    <a:pt x="793678" y="178970"/>
                  </a:lnTo>
                  <a:lnTo>
                    <a:pt x="793678" y="187410"/>
                  </a:lnTo>
                  <a:lnTo>
                    <a:pt x="840638" y="187410"/>
                  </a:lnTo>
                  <a:lnTo>
                    <a:pt x="840638" y="195850"/>
                  </a:lnTo>
                  <a:lnTo>
                    <a:pt x="855029" y="195850"/>
                  </a:lnTo>
                  <a:lnTo>
                    <a:pt x="855029" y="203640"/>
                  </a:lnTo>
                  <a:lnTo>
                    <a:pt x="894091" y="203640"/>
                  </a:lnTo>
                  <a:lnTo>
                    <a:pt x="894091" y="212080"/>
                  </a:lnTo>
                  <a:lnTo>
                    <a:pt x="908482" y="212080"/>
                  </a:lnTo>
                  <a:lnTo>
                    <a:pt x="908482" y="218681"/>
                  </a:lnTo>
                  <a:lnTo>
                    <a:pt x="919952" y="218681"/>
                  </a:lnTo>
                  <a:lnTo>
                    <a:pt x="919952" y="234262"/>
                  </a:lnTo>
                  <a:lnTo>
                    <a:pt x="950033" y="234262"/>
                  </a:lnTo>
                  <a:lnTo>
                    <a:pt x="950033" y="243243"/>
                  </a:lnTo>
                  <a:lnTo>
                    <a:pt x="957174" y="243243"/>
                  </a:lnTo>
                  <a:lnTo>
                    <a:pt x="957174" y="248112"/>
                  </a:lnTo>
                  <a:lnTo>
                    <a:pt x="1013116" y="248112"/>
                  </a:lnTo>
                  <a:lnTo>
                    <a:pt x="1013116" y="254713"/>
                  </a:lnTo>
                  <a:lnTo>
                    <a:pt x="1035947" y="254713"/>
                  </a:lnTo>
                  <a:lnTo>
                    <a:pt x="1035947" y="261313"/>
                  </a:lnTo>
                  <a:lnTo>
                    <a:pt x="1057047" y="261313"/>
                  </a:lnTo>
                  <a:lnTo>
                    <a:pt x="1057047" y="268563"/>
                  </a:lnTo>
                  <a:lnTo>
                    <a:pt x="1068408" y="268563"/>
                  </a:lnTo>
                  <a:lnTo>
                    <a:pt x="1068408" y="277003"/>
                  </a:lnTo>
                  <a:lnTo>
                    <a:pt x="1094269" y="277003"/>
                  </a:lnTo>
                  <a:lnTo>
                    <a:pt x="1094269" y="285334"/>
                  </a:lnTo>
                  <a:lnTo>
                    <a:pt x="1115910" y="285334"/>
                  </a:lnTo>
                  <a:lnTo>
                    <a:pt x="1115910" y="293233"/>
                  </a:lnTo>
                  <a:lnTo>
                    <a:pt x="1176612" y="293233"/>
                  </a:lnTo>
                  <a:lnTo>
                    <a:pt x="1176612" y="309464"/>
                  </a:lnTo>
                  <a:lnTo>
                    <a:pt x="1194033" y="309464"/>
                  </a:lnTo>
                  <a:lnTo>
                    <a:pt x="1194033" y="317255"/>
                  </a:lnTo>
                  <a:lnTo>
                    <a:pt x="1206044" y="317255"/>
                  </a:lnTo>
                  <a:lnTo>
                    <a:pt x="1206044" y="328616"/>
                  </a:lnTo>
                  <a:lnTo>
                    <a:pt x="1216323" y="328616"/>
                  </a:lnTo>
                  <a:lnTo>
                    <a:pt x="1216323" y="340086"/>
                  </a:lnTo>
                  <a:lnTo>
                    <a:pt x="1225953" y="340086"/>
                  </a:lnTo>
                  <a:lnTo>
                    <a:pt x="1225953" y="350906"/>
                  </a:lnTo>
                  <a:lnTo>
                    <a:pt x="1234934" y="350906"/>
                  </a:lnTo>
                  <a:lnTo>
                    <a:pt x="1234934" y="355667"/>
                  </a:lnTo>
                  <a:lnTo>
                    <a:pt x="1268586" y="355667"/>
                  </a:lnTo>
                  <a:lnTo>
                    <a:pt x="1268586" y="365297"/>
                  </a:lnTo>
                  <a:lnTo>
                    <a:pt x="1276377" y="365297"/>
                  </a:lnTo>
                  <a:lnTo>
                    <a:pt x="1276377" y="371898"/>
                  </a:lnTo>
                  <a:lnTo>
                    <a:pt x="1290876" y="371898"/>
                  </a:lnTo>
                  <a:lnTo>
                    <a:pt x="1290876" y="389319"/>
                  </a:lnTo>
                  <a:lnTo>
                    <a:pt x="1314897" y="389319"/>
                  </a:lnTo>
                  <a:lnTo>
                    <a:pt x="1314897" y="401979"/>
                  </a:lnTo>
                  <a:lnTo>
                    <a:pt x="1353959" y="401979"/>
                  </a:lnTo>
                  <a:lnTo>
                    <a:pt x="1353959" y="411609"/>
                  </a:lnTo>
                  <a:lnTo>
                    <a:pt x="1370190" y="411609"/>
                  </a:lnTo>
                  <a:lnTo>
                    <a:pt x="1370190" y="420590"/>
                  </a:lnTo>
                  <a:lnTo>
                    <a:pt x="1393021" y="420590"/>
                  </a:lnTo>
                  <a:lnTo>
                    <a:pt x="1393021" y="428489"/>
                  </a:lnTo>
                  <a:lnTo>
                    <a:pt x="1402651" y="428489"/>
                  </a:lnTo>
                  <a:lnTo>
                    <a:pt x="1402651" y="438660"/>
                  </a:lnTo>
                  <a:lnTo>
                    <a:pt x="1413471" y="438660"/>
                  </a:lnTo>
                  <a:lnTo>
                    <a:pt x="1413471" y="448831"/>
                  </a:lnTo>
                  <a:lnTo>
                    <a:pt x="1430351" y="448831"/>
                  </a:lnTo>
                  <a:lnTo>
                    <a:pt x="1430351" y="456081"/>
                  </a:lnTo>
                  <a:lnTo>
                    <a:pt x="1448962" y="456081"/>
                  </a:lnTo>
                  <a:lnTo>
                    <a:pt x="1448962" y="465062"/>
                  </a:lnTo>
                  <a:lnTo>
                    <a:pt x="1462163" y="465062"/>
                  </a:lnTo>
                  <a:lnTo>
                    <a:pt x="1462163" y="474692"/>
                  </a:lnTo>
                  <a:lnTo>
                    <a:pt x="1469954" y="474692"/>
                  </a:lnTo>
                  <a:lnTo>
                    <a:pt x="1469954" y="483132"/>
                  </a:lnTo>
                  <a:lnTo>
                    <a:pt x="1482614" y="483132"/>
                  </a:lnTo>
                  <a:lnTo>
                    <a:pt x="1482614" y="489732"/>
                  </a:lnTo>
                  <a:lnTo>
                    <a:pt x="1499385" y="489732"/>
                  </a:lnTo>
                  <a:lnTo>
                    <a:pt x="1499385" y="500012"/>
                  </a:lnTo>
                  <a:lnTo>
                    <a:pt x="1507284" y="500012"/>
                  </a:lnTo>
                  <a:lnTo>
                    <a:pt x="1507284" y="510832"/>
                  </a:lnTo>
                  <a:lnTo>
                    <a:pt x="1518646" y="510832"/>
                  </a:lnTo>
                  <a:lnTo>
                    <a:pt x="1518646" y="518623"/>
                  </a:lnTo>
                  <a:lnTo>
                    <a:pt x="1530656" y="518623"/>
                  </a:lnTo>
                  <a:lnTo>
                    <a:pt x="1530656" y="529984"/>
                  </a:lnTo>
                  <a:lnTo>
                    <a:pt x="1540936" y="529984"/>
                  </a:lnTo>
                  <a:lnTo>
                    <a:pt x="1540936" y="535394"/>
                  </a:lnTo>
                  <a:lnTo>
                    <a:pt x="1560196" y="535394"/>
                  </a:lnTo>
                  <a:lnTo>
                    <a:pt x="1560196" y="538424"/>
                  </a:lnTo>
                  <a:lnTo>
                    <a:pt x="1576427" y="538424"/>
                  </a:lnTo>
                  <a:lnTo>
                    <a:pt x="1576427" y="548054"/>
                  </a:lnTo>
                  <a:lnTo>
                    <a:pt x="1584218" y="548054"/>
                  </a:lnTo>
                  <a:lnTo>
                    <a:pt x="1584218" y="557035"/>
                  </a:lnTo>
                  <a:lnTo>
                    <a:pt x="1598609" y="557035"/>
                  </a:lnTo>
                  <a:lnTo>
                    <a:pt x="1598609" y="567856"/>
                  </a:lnTo>
                  <a:lnTo>
                    <a:pt x="1605209" y="567856"/>
                  </a:lnTo>
                  <a:lnTo>
                    <a:pt x="1605209" y="581165"/>
                  </a:lnTo>
                  <a:lnTo>
                    <a:pt x="1620249" y="581165"/>
                  </a:lnTo>
                  <a:lnTo>
                    <a:pt x="1620249" y="588306"/>
                  </a:lnTo>
                  <a:lnTo>
                    <a:pt x="1626309" y="588306"/>
                  </a:lnTo>
                  <a:lnTo>
                    <a:pt x="1626309" y="597395"/>
                  </a:lnTo>
                  <a:lnTo>
                    <a:pt x="1652170" y="597395"/>
                  </a:lnTo>
                  <a:lnTo>
                    <a:pt x="1652170" y="605186"/>
                  </a:lnTo>
                  <a:lnTo>
                    <a:pt x="1670132" y="605186"/>
                  </a:lnTo>
                  <a:lnTo>
                    <a:pt x="1670132" y="611786"/>
                  </a:lnTo>
                  <a:lnTo>
                    <a:pt x="1692963" y="611786"/>
                  </a:lnTo>
                  <a:lnTo>
                    <a:pt x="1692963" y="619577"/>
                  </a:lnTo>
                  <a:lnTo>
                    <a:pt x="1699563" y="619577"/>
                  </a:lnTo>
                  <a:lnTo>
                    <a:pt x="1699563" y="630398"/>
                  </a:lnTo>
                  <a:lnTo>
                    <a:pt x="1718823" y="630398"/>
                  </a:lnTo>
                  <a:lnTo>
                    <a:pt x="1718823" y="637647"/>
                  </a:lnTo>
                  <a:lnTo>
                    <a:pt x="1747065" y="637647"/>
                  </a:lnTo>
                  <a:lnTo>
                    <a:pt x="1747065" y="645438"/>
                  </a:lnTo>
                  <a:lnTo>
                    <a:pt x="1776605" y="645438"/>
                  </a:lnTo>
                  <a:lnTo>
                    <a:pt x="1776605" y="652038"/>
                  </a:lnTo>
                  <a:lnTo>
                    <a:pt x="1799977" y="652038"/>
                  </a:lnTo>
                  <a:lnTo>
                    <a:pt x="1799977" y="661669"/>
                  </a:lnTo>
                  <a:lnTo>
                    <a:pt x="1830707" y="661669"/>
                  </a:lnTo>
                  <a:lnTo>
                    <a:pt x="1830707" y="669459"/>
                  </a:lnTo>
                  <a:lnTo>
                    <a:pt x="1848128" y="669459"/>
                  </a:lnTo>
                  <a:lnTo>
                    <a:pt x="1848128" y="679089"/>
                  </a:lnTo>
                  <a:lnTo>
                    <a:pt x="1888380" y="679089"/>
                  </a:lnTo>
                  <a:lnTo>
                    <a:pt x="1888380" y="689910"/>
                  </a:lnTo>
                  <a:lnTo>
                    <a:pt x="1905800" y="689910"/>
                  </a:lnTo>
                  <a:lnTo>
                    <a:pt x="1965313" y="689910"/>
                  </a:lnTo>
                  <a:lnTo>
                    <a:pt x="1965313" y="706790"/>
                  </a:lnTo>
                  <a:lnTo>
                    <a:pt x="2001994" y="706790"/>
                  </a:lnTo>
                  <a:lnTo>
                    <a:pt x="2040406" y="706790"/>
                  </a:lnTo>
                  <a:lnTo>
                    <a:pt x="2040406" y="735031"/>
                  </a:lnTo>
                  <a:lnTo>
                    <a:pt x="2074166" y="735031"/>
                  </a:lnTo>
                  <a:lnTo>
                    <a:pt x="2074166" y="759702"/>
                  </a:lnTo>
                  <a:lnTo>
                    <a:pt x="2126970" y="759702"/>
                  </a:lnTo>
                  <a:lnTo>
                    <a:pt x="2126970" y="771712"/>
                  </a:lnTo>
                  <a:lnTo>
                    <a:pt x="2154021" y="771712"/>
                  </a:lnTo>
                  <a:lnTo>
                    <a:pt x="2154021" y="789133"/>
                  </a:lnTo>
                  <a:lnTo>
                    <a:pt x="2182370" y="789133"/>
                  </a:lnTo>
                  <a:lnTo>
                    <a:pt x="2182370" y="802983"/>
                  </a:lnTo>
                  <a:lnTo>
                    <a:pt x="2239394" y="802983"/>
                  </a:lnTo>
                  <a:lnTo>
                    <a:pt x="2239394" y="823975"/>
                  </a:lnTo>
                  <a:lnTo>
                    <a:pt x="2282135" y="823975"/>
                  </a:lnTo>
                  <a:lnTo>
                    <a:pt x="2282135" y="836635"/>
                  </a:lnTo>
                  <a:lnTo>
                    <a:pt x="2312756" y="836635"/>
                  </a:lnTo>
                  <a:lnTo>
                    <a:pt x="2312756" y="850485"/>
                  </a:lnTo>
                  <a:lnTo>
                    <a:pt x="2338617" y="850485"/>
                  </a:lnTo>
                  <a:lnTo>
                    <a:pt x="2338617" y="859466"/>
                  </a:lnTo>
                  <a:lnTo>
                    <a:pt x="2353658" y="859466"/>
                  </a:lnTo>
                  <a:lnTo>
                    <a:pt x="2353658" y="873316"/>
                  </a:lnTo>
                  <a:lnTo>
                    <a:pt x="2371728" y="873316"/>
                  </a:lnTo>
                  <a:lnTo>
                    <a:pt x="2371728" y="884677"/>
                  </a:lnTo>
                  <a:lnTo>
                    <a:pt x="2416741" y="884677"/>
                  </a:lnTo>
                  <a:lnTo>
                    <a:pt x="2416741" y="900908"/>
                  </a:lnTo>
                  <a:lnTo>
                    <a:pt x="2465432" y="900908"/>
                  </a:lnTo>
                  <a:lnTo>
                    <a:pt x="2465432" y="914758"/>
                  </a:lnTo>
                  <a:lnTo>
                    <a:pt x="2476253" y="914758"/>
                  </a:lnTo>
                  <a:lnTo>
                    <a:pt x="2519535" y="914758"/>
                  </a:lnTo>
                  <a:lnTo>
                    <a:pt x="2519535" y="930989"/>
                  </a:lnTo>
                  <a:lnTo>
                    <a:pt x="2530355" y="930989"/>
                  </a:lnTo>
                  <a:lnTo>
                    <a:pt x="2530355" y="939970"/>
                  </a:lnTo>
                  <a:lnTo>
                    <a:pt x="2557190" y="939970"/>
                  </a:lnTo>
                  <a:lnTo>
                    <a:pt x="2557190" y="956200"/>
                  </a:lnTo>
                  <a:lnTo>
                    <a:pt x="2566495" y="956200"/>
                  </a:lnTo>
                  <a:lnTo>
                    <a:pt x="2566495" y="965290"/>
                  </a:lnTo>
                  <a:lnTo>
                    <a:pt x="2589867" y="965290"/>
                  </a:lnTo>
                  <a:lnTo>
                    <a:pt x="2589867" y="979681"/>
                  </a:lnTo>
                  <a:lnTo>
                    <a:pt x="2602527" y="979681"/>
                  </a:lnTo>
                  <a:lnTo>
                    <a:pt x="2638559" y="979681"/>
                  </a:lnTo>
                  <a:lnTo>
                    <a:pt x="2638559" y="1008571"/>
                  </a:lnTo>
                  <a:lnTo>
                    <a:pt x="2669289" y="1008571"/>
                  </a:lnTo>
                  <a:lnTo>
                    <a:pt x="2684113" y="1008571"/>
                  </a:lnTo>
                  <a:lnTo>
                    <a:pt x="2684113" y="1021556"/>
                  </a:lnTo>
                  <a:lnTo>
                    <a:pt x="2700777" y="1021556"/>
                  </a:lnTo>
                  <a:lnTo>
                    <a:pt x="2700777" y="1027507"/>
                  </a:lnTo>
                  <a:lnTo>
                    <a:pt x="2710731" y="1027507"/>
                  </a:lnTo>
                  <a:lnTo>
                    <a:pt x="2710731" y="1042764"/>
                  </a:lnTo>
                  <a:lnTo>
                    <a:pt x="2751741" y="1042764"/>
                  </a:lnTo>
                  <a:lnTo>
                    <a:pt x="2751741" y="1053584"/>
                  </a:lnTo>
                  <a:lnTo>
                    <a:pt x="2767106" y="1053584"/>
                  </a:lnTo>
                  <a:lnTo>
                    <a:pt x="2767106" y="1064837"/>
                  </a:lnTo>
                  <a:lnTo>
                    <a:pt x="2776520" y="1064837"/>
                  </a:lnTo>
                  <a:lnTo>
                    <a:pt x="2776520" y="1075658"/>
                  </a:lnTo>
                  <a:lnTo>
                    <a:pt x="2792750" y="1075658"/>
                  </a:lnTo>
                  <a:lnTo>
                    <a:pt x="2792750" y="1084314"/>
                  </a:lnTo>
                  <a:lnTo>
                    <a:pt x="2966310" y="1084314"/>
                  </a:lnTo>
                  <a:lnTo>
                    <a:pt x="2966310" y="1093295"/>
                  </a:lnTo>
                  <a:lnTo>
                    <a:pt x="2993902" y="1093295"/>
                  </a:lnTo>
                  <a:lnTo>
                    <a:pt x="2993902" y="1101410"/>
                  </a:lnTo>
                  <a:lnTo>
                    <a:pt x="3002883" y="1101410"/>
                  </a:lnTo>
                  <a:lnTo>
                    <a:pt x="3002883" y="1115802"/>
                  </a:lnTo>
                  <a:lnTo>
                    <a:pt x="3049302" y="1115802"/>
                  </a:lnTo>
                  <a:lnTo>
                    <a:pt x="3049302" y="1125756"/>
                  </a:lnTo>
                  <a:lnTo>
                    <a:pt x="3069103" y="1125756"/>
                  </a:lnTo>
                  <a:lnTo>
                    <a:pt x="3069103" y="1134305"/>
                  </a:lnTo>
                  <a:lnTo>
                    <a:pt x="3081331" y="1134305"/>
                  </a:lnTo>
                  <a:lnTo>
                    <a:pt x="3081331" y="1141554"/>
                  </a:lnTo>
                  <a:lnTo>
                    <a:pt x="3139977" y="1141554"/>
                  </a:lnTo>
                  <a:lnTo>
                    <a:pt x="3139977" y="1149237"/>
                  </a:lnTo>
                  <a:lnTo>
                    <a:pt x="3153936" y="1149237"/>
                  </a:lnTo>
                  <a:lnTo>
                    <a:pt x="3153936" y="1157352"/>
                  </a:lnTo>
                  <a:lnTo>
                    <a:pt x="3162051" y="1157352"/>
                  </a:lnTo>
                  <a:lnTo>
                    <a:pt x="3162051" y="1166766"/>
                  </a:lnTo>
                  <a:lnTo>
                    <a:pt x="3213448" y="1166766"/>
                  </a:lnTo>
                  <a:lnTo>
                    <a:pt x="3213448" y="1176721"/>
                  </a:lnTo>
                  <a:lnTo>
                    <a:pt x="3242771" y="1176721"/>
                  </a:lnTo>
                  <a:lnTo>
                    <a:pt x="3242771" y="1190679"/>
                  </a:lnTo>
                  <a:lnTo>
                    <a:pt x="3255323" y="1190679"/>
                  </a:lnTo>
                  <a:lnTo>
                    <a:pt x="3255323" y="1195223"/>
                  </a:lnTo>
                  <a:lnTo>
                    <a:pt x="3281508" y="1195223"/>
                  </a:lnTo>
                  <a:lnTo>
                    <a:pt x="3281508" y="1203339"/>
                  </a:lnTo>
                  <a:lnTo>
                    <a:pt x="3289191" y="1203339"/>
                  </a:lnTo>
                  <a:lnTo>
                    <a:pt x="3289191" y="1209182"/>
                  </a:lnTo>
                  <a:lnTo>
                    <a:pt x="3317973" y="1209182"/>
                  </a:lnTo>
                  <a:lnTo>
                    <a:pt x="3317973" y="1216864"/>
                  </a:lnTo>
                  <a:lnTo>
                    <a:pt x="3356819" y="1216864"/>
                  </a:lnTo>
                  <a:lnTo>
                    <a:pt x="3356819" y="1224439"/>
                  </a:lnTo>
                  <a:lnTo>
                    <a:pt x="3376620" y="1224439"/>
                  </a:lnTo>
                  <a:lnTo>
                    <a:pt x="3376620" y="1231688"/>
                  </a:lnTo>
                  <a:lnTo>
                    <a:pt x="3398261" y="1231688"/>
                  </a:lnTo>
                  <a:lnTo>
                    <a:pt x="3398261" y="1249326"/>
                  </a:lnTo>
                  <a:lnTo>
                    <a:pt x="3435699" y="1249326"/>
                  </a:lnTo>
                  <a:lnTo>
                    <a:pt x="3435699" y="1261661"/>
                  </a:lnTo>
                  <a:lnTo>
                    <a:pt x="3477791" y="1261661"/>
                  </a:lnTo>
                  <a:lnTo>
                    <a:pt x="3477791" y="1283302"/>
                  </a:lnTo>
                  <a:lnTo>
                    <a:pt x="3525834" y="1283302"/>
                  </a:lnTo>
                  <a:lnTo>
                    <a:pt x="3525834" y="1298883"/>
                  </a:lnTo>
                  <a:lnTo>
                    <a:pt x="3561974" y="1298883"/>
                  </a:lnTo>
                  <a:lnTo>
                    <a:pt x="3589566" y="1298883"/>
                  </a:lnTo>
                  <a:lnTo>
                    <a:pt x="3589566" y="1312084"/>
                  </a:lnTo>
                  <a:lnTo>
                    <a:pt x="3624407" y="1312084"/>
                  </a:lnTo>
                  <a:lnTo>
                    <a:pt x="3624407" y="1325285"/>
                  </a:lnTo>
                  <a:lnTo>
                    <a:pt x="3664119" y="1325285"/>
                  </a:lnTo>
                  <a:lnTo>
                    <a:pt x="3664119" y="1333725"/>
                  </a:lnTo>
                  <a:lnTo>
                    <a:pt x="3708590" y="1333725"/>
                  </a:lnTo>
                  <a:lnTo>
                    <a:pt x="3708590" y="1343355"/>
                  </a:lnTo>
                  <a:lnTo>
                    <a:pt x="3756741" y="1343355"/>
                  </a:lnTo>
                  <a:lnTo>
                    <a:pt x="3756741" y="1355366"/>
                  </a:lnTo>
                  <a:lnTo>
                    <a:pt x="3801213" y="1355366"/>
                  </a:lnTo>
                  <a:lnTo>
                    <a:pt x="3801213" y="1368567"/>
                  </a:lnTo>
                  <a:lnTo>
                    <a:pt x="3849256" y="1368567"/>
                  </a:lnTo>
                  <a:lnTo>
                    <a:pt x="3849256" y="1381876"/>
                  </a:lnTo>
                  <a:lnTo>
                    <a:pt x="3876956" y="1381876"/>
                  </a:lnTo>
                  <a:lnTo>
                    <a:pt x="3876956" y="1401028"/>
                  </a:lnTo>
                  <a:lnTo>
                    <a:pt x="3919048" y="1401028"/>
                  </a:lnTo>
                  <a:lnTo>
                    <a:pt x="3953889" y="1401028"/>
                  </a:lnTo>
                  <a:lnTo>
                    <a:pt x="3953889" y="1416717"/>
                  </a:lnTo>
                  <a:lnTo>
                    <a:pt x="3977911" y="1416717"/>
                  </a:lnTo>
                  <a:lnTo>
                    <a:pt x="3977911" y="1428728"/>
                  </a:lnTo>
                  <a:lnTo>
                    <a:pt x="3999552" y="1428728"/>
                  </a:lnTo>
                  <a:lnTo>
                    <a:pt x="3999552" y="1444309"/>
                  </a:lnTo>
                  <a:lnTo>
                    <a:pt x="4124636" y="1444309"/>
                  </a:lnTo>
                  <a:lnTo>
                    <a:pt x="4124636" y="1458809"/>
                  </a:lnTo>
                  <a:lnTo>
                    <a:pt x="4171488" y="1458809"/>
                  </a:lnTo>
                  <a:lnTo>
                    <a:pt x="4171488" y="1476771"/>
                  </a:lnTo>
                  <a:lnTo>
                    <a:pt x="4190748" y="1476771"/>
                  </a:lnTo>
                  <a:lnTo>
                    <a:pt x="4190748" y="1505661"/>
                  </a:lnTo>
                  <a:lnTo>
                    <a:pt x="4217150" y="1505661"/>
                  </a:lnTo>
                  <a:lnTo>
                    <a:pt x="4217150" y="1526112"/>
                  </a:lnTo>
                  <a:lnTo>
                    <a:pt x="4258051" y="1526112"/>
                  </a:lnTo>
                  <a:lnTo>
                    <a:pt x="4258051" y="1536932"/>
                  </a:lnTo>
                  <a:lnTo>
                    <a:pt x="4289322" y="1536932"/>
                  </a:lnTo>
                  <a:lnTo>
                    <a:pt x="4289322" y="1552514"/>
                  </a:lnTo>
                  <a:lnTo>
                    <a:pt x="4369826" y="1552514"/>
                  </a:lnTo>
                  <a:lnTo>
                    <a:pt x="4369826" y="1577834"/>
                  </a:lnTo>
                  <a:lnTo>
                    <a:pt x="4530942" y="1577834"/>
                  </a:lnTo>
                  <a:lnTo>
                    <a:pt x="4530942" y="1598284"/>
                  </a:lnTo>
                  <a:lnTo>
                    <a:pt x="4544143" y="1598284"/>
                  </a:lnTo>
                  <a:lnTo>
                    <a:pt x="4543710" y="1641349"/>
                  </a:lnTo>
                  <a:lnTo>
                    <a:pt x="4674746" y="1641349"/>
                  </a:lnTo>
                  <a:lnTo>
                    <a:pt x="5070232" y="1641349"/>
                  </a:lnTo>
                </a:path>
              </a:pathLst>
            </a:custGeom>
            <a:noFill/>
            <a:ln w="19050" cap="flat">
              <a:solidFill>
                <a:schemeClr val="tx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dirty="0">
                <a:ln>
                  <a:noFill/>
                </a:ln>
                <a:solidFill>
                  <a:prstClr val="black"/>
                </a:solidFill>
                <a:effectLst/>
                <a:uLnTx/>
                <a:uFillTx/>
                <a:latin typeface="Arial" panose="020B0604020202020204"/>
                <a:ea typeface="+mn-ea"/>
                <a:cs typeface="+mn-cs"/>
              </a:endParaRPr>
            </a:p>
          </p:txBody>
        </p:sp>
        <p:sp>
          <p:nvSpPr>
            <p:cNvPr id="124" name="Freeform: Shape 123">
              <a:extLst>
                <a:ext uri="{FF2B5EF4-FFF2-40B4-BE49-F238E27FC236}">
                  <a16:creationId xmlns:a16="http://schemas.microsoft.com/office/drawing/2014/main" id="{05F8E7CE-3EB9-1DFC-34B6-175DE365E46F}"/>
                </a:ext>
              </a:extLst>
            </p:cNvPr>
            <p:cNvSpPr/>
            <p:nvPr/>
          </p:nvSpPr>
          <p:spPr>
            <a:xfrm>
              <a:off x="2869172" y="1859327"/>
              <a:ext cx="31595" cy="31595"/>
            </a:xfrm>
            <a:custGeom>
              <a:avLst/>
              <a:gdLst>
                <a:gd name="connsiteX0" fmla="*/ 31683 w 31595"/>
                <a:gd name="connsiteY0" fmla="*/ 15816 h 31595"/>
                <a:gd name="connsiteX1" fmla="*/ 15885 w 31595"/>
                <a:gd name="connsiteY1" fmla="*/ 31614 h 31595"/>
                <a:gd name="connsiteX2" fmla="*/ 87 w 31595"/>
                <a:gd name="connsiteY2" fmla="*/ 15816 h 31595"/>
                <a:gd name="connsiteX3" fmla="*/ 15885 w 31595"/>
                <a:gd name="connsiteY3" fmla="*/ 18 h 31595"/>
                <a:gd name="connsiteX4" fmla="*/ 31683 w 31595"/>
                <a:gd name="connsiteY4" fmla="*/ 15816 h 31595"/>
                <a:gd name="connsiteX5" fmla="*/ 31683 w 31595"/>
                <a:gd name="connsiteY5" fmla="*/ 15816 h 31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595" h="31595">
                  <a:moveTo>
                    <a:pt x="31683" y="15816"/>
                  </a:moveTo>
                  <a:cubicBezTo>
                    <a:pt x="31683" y="24581"/>
                    <a:pt x="24650" y="31614"/>
                    <a:pt x="15885" y="31614"/>
                  </a:cubicBezTo>
                  <a:cubicBezTo>
                    <a:pt x="7120" y="31614"/>
                    <a:pt x="87" y="24581"/>
                    <a:pt x="87" y="15816"/>
                  </a:cubicBezTo>
                  <a:cubicBezTo>
                    <a:pt x="87" y="7051"/>
                    <a:pt x="7120" y="18"/>
                    <a:pt x="15885" y="18"/>
                  </a:cubicBezTo>
                  <a:cubicBezTo>
                    <a:pt x="24650" y="18"/>
                    <a:pt x="31683" y="7051"/>
                    <a:pt x="31683" y="15816"/>
                  </a:cubicBezTo>
                  <a:lnTo>
                    <a:pt x="31683" y="15816"/>
                  </a:lnTo>
                  <a:close/>
                </a:path>
              </a:pathLst>
            </a:custGeom>
            <a:noFill/>
            <a:ln w="19050" cap="flat">
              <a:solidFill>
                <a:schemeClr val="tx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dirty="0">
                <a:ln>
                  <a:noFill/>
                </a:ln>
                <a:solidFill>
                  <a:prstClr val="black"/>
                </a:solidFill>
                <a:effectLst/>
                <a:uLnTx/>
                <a:uFillTx/>
                <a:latin typeface="Arial" panose="020B0604020202020204"/>
                <a:ea typeface="+mn-ea"/>
                <a:cs typeface="+mn-cs"/>
              </a:endParaRPr>
            </a:p>
          </p:txBody>
        </p:sp>
        <p:sp>
          <p:nvSpPr>
            <p:cNvPr id="125" name="Freeform: Shape 124">
              <a:extLst>
                <a:ext uri="{FF2B5EF4-FFF2-40B4-BE49-F238E27FC236}">
                  <a16:creationId xmlns:a16="http://schemas.microsoft.com/office/drawing/2014/main" id="{059B7FAF-9BB9-575C-452E-D261F569D4B2}"/>
                </a:ext>
              </a:extLst>
            </p:cNvPr>
            <p:cNvSpPr/>
            <p:nvPr/>
          </p:nvSpPr>
          <p:spPr>
            <a:xfrm>
              <a:off x="3060043" y="1927929"/>
              <a:ext cx="31595" cy="31595"/>
            </a:xfrm>
            <a:custGeom>
              <a:avLst/>
              <a:gdLst>
                <a:gd name="connsiteX0" fmla="*/ 31700 w 31595"/>
                <a:gd name="connsiteY0" fmla="*/ 15822 h 31595"/>
                <a:gd name="connsiteX1" fmla="*/ 15903 w 31595"/>
                <a:gd name="connsiteY1" fmla="*/ 31620 h 31595"/>
                <a:gd name="connsiteX2" fmla="*/ 105 w 31595"/>
                <a:gd name="connsiteY2" fmla="*/ 15822 h 31595"/>
                <a:gd name="connsiteX3" fmla="*/ 15903 w 31595"/>
                <a:gd name="connsiteY3" fmla="*/ 25 h 31595"/>
                <a:gd name="connsiteX4" fmla="*/ 31700 w 31595"/>
                <a:gd name="connsiteY4" fmla="*/ 15822 h 31595"/>
                <a:gd name="connsiteX5" fmla="*/ 31700 w 31595"/>
                <a:gd name="connsiteY5" fmla="*/ 15822 h 31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595" h="31595">
                  <a:moveTo>
                    <a:pt x="31700" y="15822"/>
                  </a:moveTo>
                  <a:cubicBezTo>
                    <a:pt x="31700" y="24587"/>
                    <a:pt x="24667" y="31620"/>
                    <a:pt x="15903" y="31620"/>
                  </a:cubicBezTo>
                  <a:cubicBezTo>
                    <a:pt x="7138" y="31620"/>
                    <a:pt x="105" y="24587"/>
                    <a:pt x="105" y="15822"/>
                  </a:cubicBezTo>
                  <a:cubicBezTo>
                    <a:pt x="105" y="7058"/>
                    <a:pt x="7138" y="25"/>
                    <a:pt x="15903" y="25"/>
                  </a:cubicBezTo>
                  <a:cubicBezTo>
                    <a:pt x="24667" y="25"/>
                    <a:pt x="31700" y="7058"/>
                    <a:pt x="31700" y="15822"/>
                  </a:cubicBezTo>
                  <a:lnTo>
                    <a:pt x="31700" y="15822"/>
                  </a:lnTo>
                  <a:close/>
                </a:path>
              </a:pathLst>
            </a:custGeom>
            <a:noFill/>
            <a:ln w="19050" cap="flat">
              <a:solidFill>
                <a:schemeClr val="tx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dirty="0">
                <a:ln>
                  <a:noFill/>
                </a:ln>
                <a:solidFill>
                  <a:prstClr val="black"/>
                </a:solidFill>
                <a:effectLst/>
                <a:uLnTx/>
                <a:uFillTx/>
                <a:latin typeface="Arial" panose="020B0604020202020204"/>
                <a:ea typeface="+mn-ea"/>
                <a:cs typeface="+mn-cs"/>
              </a:endParaRPr>
            </a:p>
          </p:txBody>
        </p:sp>
        <p:sp>
          <p:nvSpPr>
            <p:cNvPr id="126" name="Freeform: Shape 125">
              <a:extLst>
                <a:ext uri="{FF2B5EF4-FFF2-40B4-BE49-F238E27FC236}">
                  <a16:creationId xmlns:a16="http://schemas.microsoft.com/office/drawing/2014/main" id="{18D38682-28F2-EB96-5E9B-3EFC807660E7}"/>
                </a:ext>
              </a:extLst>
            </p:cNvPr>
            <p:cNvSpPr/>
            <p:nvPr/>
          </p:nvSpPr>
          <p:spPr>
            <a:xfrm>
              <a:off x="3216937" y="2003672"/>
              <a:ext cx="31595" cy="31595"/>
            </a:xfrm>
            <a:custGeom>
              <a:avLst/>
              <a:gdLst>
                <a:gd name="connsiteX0" fmla="*/ 31715 w 31595"/>
                <a:gd name="connsiteY0" fmla="*/ 15829 h 31595"/>
                <a:gd name="connsiteX1" fmla="*/ 15917 w 31595"/>
                <a:gd name="connsiteY1" fmla="*/ 31627 h 31595"/>
                <a:gd name="connsiteX2" fmla="*/ 119 w 31595"/>
                <a:gd name="connsiteY2" fmla="*/ 15829 h 31595"/>
                <a:gd name="connsiteX3" fmla="*/ 15917 w 31595"/>
                <a:gd name="connsiteY3" fmla="*/ 32 h 31595"/>
                <a:gd name="connsiteX4" fmla="*/ 31715 w 31595"/>
                <a:gd name="connsiteY4" fmla="*/ 15829 h 31595"/>
                <a:gd name="connsiteX5" fmla="*/ 31715 w 31595"/>
                <a:gd name="connsiteY5" fmla="*/ 15829 h 31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595" h="31595">
                  <a:moveTo>
                    <a:pt x="31715" y="15829"/>
                  </a:moveTo>
                  <a:cubicBezTo>
                    <a:pt x="31715" y="24594"/>
                    <a:pt x="24682" y="31627"/>
                    <a:pt x="15917" y="31627"/>
                  </a:cubicBezTo>
                  <a:cubicBezTo>
                    <a:pt x="7153" y="31627"/>
                    <a:pt x="119" y="24594"/>
                    <a:pt x="119" y="15829"/>
                  </a:cubicBezTo>
                  <a:cubicBezTo>
                    <a:pt x="119" y="7065"/>
                    <a:pt x="7153" y="32"/>
                    <a:pt x="15917" y="32"/>
                  </a:cubicBezTo>
                  <a:cubicBezTo>
                    <a:pt x="24682" y="32"/>
                    <a:pt x="31715" y="7065"/>
                    <a:pt x="31715" y="15829"/>
                  </a:cubicBezTo>
                  <a:lnTo>
                    <a:pt x="31715" y="15829"/>
                  </a:lnTo>
                  <a:close/>
                </a:path>
              </a:pathLst>
            </a:custGeom>
            <a:noFill/>
            <a:ln w="19050" cap="flat">
              <a:solidFill>
                <a:schemeClr val="tx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dirty="0">
                <a:ln>
                  <a:noFill/>
                </a:ln>
                <a:solidFill>
                  <a:prstClr val="black"/>
                </a:solidFill>
                <a:effectLst/>
                <a:uLnTx/>
                <a:uFillTx/>
                <a:latin typeface="Arial" panose="020B0604020202020204"/>
                <a:ea typeface="+mn-ea"/>
                <a:cs typeface="+mn-cs"/>
              </a:endParaRPr>
            </a:p>
          </p:txBody>
        </p:sp>
        <p:sp>
          <p:nvSpPr>
            <p:cNvPr id="127" name="Freeform: Shape 126">
              <a:extLst>
                <a:ext uri="{FF2B5EF4-FFF2-40B4-BE49-F238E27FC236}">
                  <a16:creationId xmlns:a16="http://schemas.microsoft.com/office/drawing/2014/main" id="{B799916E-1C87-01A6-F6A0-1CE076EE3B90}"/>
                </a:ext>
              </a:extLst>
            </p:cNvPr>
            <p:cNvSpPr/>
            <p:nvPr/>
          </p:nvSpPr>
          <p:spPr>
            <a:xfrm>
              <a:off x="3914955" y="2336075"/>
              <a:ext cx="31595" cy="31595"/>
            </a:xfrm>
            <a:custGeom>
              <a:avLst/>
              <a:gdLst>
                <a:gd name="connsiteX0" fmla="*/ 31779 w 31595"/>
                <a:gd name="connsiteY0" fmla="*/ 15860 h 31595"/>
                <a:gd name="connsiteX1" fmla="*/ 15982 w 31595"/>
                <a:gd name="connsiteY1" fmla="*/ 31658 h 31595"/>
                <a:gd name="connsiteX2" fmla="*/ 184 w 31595"/>
                <a:gd name="connsiteY2" fmla="*/ 15860 h 31595"/>
                <a:gd name="connsiteX3" fmla="*/ 15982 w 31595"/>
                <a:gd name="connsiteY3" fmla="*/ 62 h 31595"/>
                <a:gd name="connsiteX4" fmla="*/ 31779 w 31595"/>
                <a:gd name="connsiteY4" fmla="*/ 15860 h 31595"/>
                <a:gd name="connsiteX5" fmla="*/ 31779 w 31595"/>
                <a:gd name="connsiteY5" fmla="*/ 15860 h 31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595" h="31595">
                  <a:moveTo>
                    <a:pt x="31779" y="15860"/>
                  </a:moveTo>
                  <a:cubicBezTo>
                    <a:pt x="31779" y="24625"/>
                    <a:pt x="24746" y="31658"/>
                    <a:pt x="15982" y="31658"/>
                  </a:cubicBezTo>
                  <a:cubicBezTo>
                    <a:pt x="7217" y="31658"/>
                    <a:pt x="184" y="24625"/>
                    <a:pt x="184" y="15860"/>
                  </a:cubicBezTo>
                  <a:cubicBezTo>
                    <a:pt x="184" y="7096"/>
                    <a:pt x="7217" y="62"/>
                    <a:pt x="15982" y="62"/>
                  </a:cubicBezTo>
                  <a:cubicBezTo>
                    <a:pt x="24746" y="62"/>
                    <a:pt x="31779" y="7096"/>
                    <a:pt x="31779" y="15860"/>
                  </a:cubicBezTo>
                  <a:lnTo>
                    <a:pt x="31779" y="15860"/>
                  </a:lnTo>
                  <a:close/>
                </a:path>
              </a:pathLst>
            </a:custGeom>
            <a:noFill/>
            <a:ln w="19050" cap="flat">
              <a:solidFill>
                <a:schemeClr val="tx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dirty="0">
                <a:ln>
                  <a:noFill/>
                </a:ln>
                <a:solidFill>
                  <a:prstClr val="black"/>
                </a:solidFill>
                <a:effectLst/>
                <a:uLnTx/>
                <a:uFillTx/>
                <a:latin typeface="Arial" panose="020B0604020202020204"/>
                <a:ea typeface="+mn-ea"/>
                <a:cs typeface="+mn-cs"/>
              </a:endParaRPr>
            </a:p>
          </p:txBody>
        </p:sp>
        <p:sp>
          <p:nvSpPr>
            <p:cNvPr id="128" name="Freeform: Shape 127">
              <a:extLst>
                <a:ext uri="{FF2B5EF4-FFF2-40B4-BE49-F238E27FC236}">
                  <a16:creationId xmlns:a16="http://schemas.microsoft.com/office/drawing/2014/main" id="{984A5FA8-11D0-7760-4D6B-D0D2C65D71C9}"/>
                </a:ext>
              </a:extLst>
            </p:cNvPr>
            <p:cNvSpPr/>
            <p:nvPr/>
          </p:nvSpPr>
          <p:spPr>
            <a:xfrm>
              <a:off x="4061894" y="2405758"/>
              <a:ext cx="31595" cy="31595"/>
            </a:xfrm>
            <a:custGeom>
              <a:avLst/>
              <a:gdLst>
                <a:gd name="connsiteX0" fmla="*/ 31793 w 31595"/>
                <a:gd name="connsiteY0" fmla="*/ 15867 h 31595"/>
                <a:gd name="connsiteX1" fmla="*/ 15995 w 31595"/>
                <a:gd name="connsiteY1" fmla="*/ 31664 h 31595"/>
                <a:gd name="connsiteX2" fmla="*/ 197 w 31595"/>
                <a:gd name="connsiteY2" fmla="*/ 15867 h 31595"/>
                <a:gd name="connsiteX3" fmla="*/ 15995 w 31595"/>
                <a:gd name="connsiteY3" fmla="*/ 69 h 31595"/>
                <a:gd name="connsiteX4" fmla="*/ 31793 w 31595"/>
                <a:gd name="connsiteY4" fmla="*/ 15867 h 31595"/>
                <a:gd name="connsiteX5" fmla="*/ 31793 w 31595"/>
                <a:gd name="connsiteY5" fmla="*/ 15867 h 31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595" h="31595">
                  <a:moveTo>
                    <a:pt x="31793" y="15867"/>
                  </a:moveTo>
                  <a:cubicBezTo>
                    <a:pt x="31793" y="24631"/>
                    <a:pt x="24760" y="31664"/>
                    <a:pt x="15995" y="31664"/>
                  </a:cubicBezTo>
                  <a:cubicBezTo>
                    <a:pt x="7231" y="31664"/>
                    <a:pt x="197" y="24631"/>
                    <a:pt x="197" y="15867"/>
                  </a:cubicBezTo>
                  <a:cubicBezTo>
                    <a:pt x="197" y="7102"/>
                    <a:pt x="7231" y="69"/>
                    <a:pt x="15995" y="69"/>
                  </a:cubicBezTo>
                  <a:cubicBezTo>
                    <a:pt x="24760" y="69"/>
                    <a:pt x="31793" y="7102"/>
                    <a:pt x="31793" y="15867"/>
                  </a:cubicBezTo>
                  <a:lnTo>
                    <a:pt x="31793" y="15867"/>
                  </a:lnTo>
                  <a:close/>
                </a:path>
              </a:pathLst>
            </a:custGeom>
            <a:noFill/>
            <a:ln w="19050" cap="flat">
              <a:solidFill>
                <a:schemeClr val="tx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dirty="0">
                <a:ln>
                  <a:noFill/>
                </a:ln>
                <a:solidFill>
                  <a:prstClr val="black"/>
                </a:solidFill>
                <a:effectLst/>
                <a:uLnTx/>
                <a:uFillTx/>
                <a:latin typeface="Arial" panose="020B0604020202020204"/>
                <a:ea typeface="+mn-ea"/>
                <a:cs typeface="+mn-cs"/>
              </a:endParaRPr>
            </a:p>
          </p:txBody>
        </p:sp>
        <p:sp>
          <p:nvSpPr>
            <p:cNvPr id="129" name="Freeform: Shape 128">
              <a:extLst>
                <a:ext uri="{FF2B5EF4-FFF2-40B4-BE49-F238E27FC236}">
                  <a16:creationId xmlns:a16="http://schemas.microsoft.com/office/drawing/2014/main" id="{69E1CA70-C3E8-E261-488F-4B65716635F8}"/>
                </a:ext>
              </a:extLst>
            </p:cNvPr>
            <p:cNvSpPr/>
            <p:nvPr/>
          </p:nvSpPr>
          <p:spPr>
            <a:xfrm>
              <a:off x="4252765" y="2480852"/>
              <a:ext cx="31595" cy="31595"/>
            </a:xfrm>
            <a:custGeom>
              <a:avLst/>
              <a:gdLst>
                <a:gd name="connsiteX0" fmla="*/ 31811 w 31595"/>
                <a:gd name="connsiteY0" fmla="*/ 15873 h 31595"/>
                <a:gd name="connsiteX1" fmla="*/ 16013 w 31595"/>
                <a:gd name="connsiteY1" fmla="*/ 31671 h 31595"/>
                <a:gd name="connsiteX2" fmla="*/ 215 w 31595"/>
                <a:gd name="connsiteY2" fmla="*/ 15873 h 31595"/>
                <a:gd name="connsiteX3" fmla="*/ 16013 w 31595"/>
                <a:gd name="connsiteY3" fmla="*/ 76 h 31595"/>
                <a:gd name="connsiteX4" fmla="*/ 31811 w 31595"/>
                <a:gd name="connsiteY4" fmla="*/ 15873 h 31595"/>
                <a:gd name="connsiteX5" fmla="*/ 31811 w 31595"/>
                <a:gd name="connsiteY5" fmla="*/ 15873 h 31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595" h="31595">
                  <a:moveTo>
                    <a:pt x="31811" y="15873"/>
                  </a:moveTo>
                  <a:cubicBezTo>
                    <a:pt x="31811" y="24638"/>
                    <a:pt x="24777" y="31671"/>
                    <a:pt x="16013" y="31671"/>
                  </a:cubicBezTo>
                  <a:cubicBezTo>
                    <a:pt x="7248" y="31671"/>
                    <a:pt x="215" y="24638"/>
                    <a:pt x="215" y="15873"/>
                  </a:cubicBezTo>
                  <a:cubicBezTo>
                    <a:pt x="215" y="7109"/>
                    <a:pt x="7248" y="76"/>
                    <a:pt x="16013" y="76"/>
                  </a:cubicBezTo>
                  <a:cubicBezTo>
                    <a:pt x="24777" y="76"/>
                    <a:pt x="31811" y="7109"/>
                    <a:pt x="31811" y="15873"/>
                  </a:cubicBezTo>
                  <a:lnTo>
                    <a:pt x="31811" y="15873"/>
                  </a:lnTo>
                  <a:close/>
                </a:path>
              </a:pathLst>
            </a:custGeom>
            <a:noFill/>
            <a:ln w="19050" cap="flat">
              <a:solidFill>
                <a:schemeClr val="tx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dirty="0">
                <a:ln>
                  <a:noFill/>
                </a:ln>
                <a:solidFill>
                  <a:prstClr val="black"/>
                </a:solidFill>
                <a:effectLst/>
                <a:uLnTx/>
                <a:uFillTx/>
                <a:latin typeface="Arial" panose="020B0604020202020204"/>
                <a:ea typeface="+mn-ea"/>
                <a:cs typeface="+mn-cs"/>
              </a:endParaRPr>
            </a:p>
          </p:txBody>
        </p:sp>
        <p:sp>
          <p:nvSpPr>
            <p:cNvPr id="130" name="Freeform: Shape 129">
              <a:extLst>
                <a:ext uri="{FF2B5EF4-FFF2-40B4-BE49-F238E27FC236}">
                  <a16:creationId xmlns:a16="http://schemas.microsoft.com/office/drawing/2014/main" id="{67EA8B3A-4E5A-10A8-1CDA-BDE1411E1B31}"/>
                </a:ext>
              </a:extLst>
            </p:cNvPr>
            <p:cNvSpPr/>
            <p:nvPr/>
          </p:nvSpPr>
          <p:spPr>
            <a:xfrm>
              <a:off x="4312818" y="2502060"/>
              <a:ext cx="31595" cy="31595"/>
            </a:xfrm>
            <a:custGeom>
              <a:avLst/>
              <a:gdLst>
                <a:gd name="connsiteX0" fmla="*/ 31816 w 31595"/>
                <a:gd name="connsiteY0" fmla="*/ 15875 h 31595"/>
                <a:gd name="connsiteX1" fmla="*/ 16018 w 31595"/>
                <a:gd name="connsiteY1" fmla="*/ 31673 h 31595"/>
                <a:gd name="connsiteX2" fmla="*/ 221 w 31595"/>
                <a:gd name="connsiteY2" fmla="*/ 15875 h 31595"/>
                <a:gd name="connsiteX3" fmla="*/ 16018 w 31595"/>
                <a:gd name="connsiteY3" fmla="*/ 78 h 31595"/>
                <a:gd name="connsiteX4" fmla="*/ 31816 w 31595"/>
                <a:gd name="connsiteY4" fmla="*/ 15875 h 31595"/>
                <a:gd name="connsiteX5" fmla="*/ 31816 w 31595"/>
                <a:gd name="connsiteY5" fmla="*/ 15875 h 31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595" h="31595">
                  <a:moveTo>
                    <a:pt x="31816" y="15875"/>
                  </a:moveTo>
                  <a:cubicBezTo>
                    <a:pt x="31816" y="24640"/>
                    <a:pt x="24783" y="31673"/>
                    <a:pt x="16018" y="31673"/>
                  </a:cubicBezTo>
                  <a:cubicBezTo>
                    <a:pt x="7254" y="31673"/>
                    <a:pt x="221" y="24640"/>
                    <a:pt x="221" y="15875"/>
                  </a:cubicBezTo>
                  <a:cubicBezTo>
                    <a:pt x="221" y="7111"/>
                    <a:pt x="7254" y="78"/>
                    <a:pt x="16018" y="78"/>
                  </a:cubicBezTo>
                  <a:cubicBezTo>
                    <a:pt x="24783" y="78"/>
                    <a:pt x="31816" y="7111"/>
                    <a:pt x="31816" y="15875"/>
                  </a:cubicBezTo>
                  <a:lnTo>
                    <a:pt x="31816" y="15875"/>
                  </a:lnTo>
                  <a:close/>
                </a:path>
              </a:pathLst>
            </a:custGeom>
            <a:noFill/>
            <a:ln w="19050" cap="flat">
              <a:solidFill>
                <a:schemeClr val="tx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dirty="0">
                <a:ln>
                  <a:noFill/>
                </a:ln>
                <a:solidFill>
                  <a:prstClr val="black"/>
                </a:solidFill>
                <a:effectLst/>
                <a:uLnTx/>
                <a:uFillTx/>
                <a:latin typeface="Arial" panose="020B0604020202020204"/>
                <a:ea typeface="+mn-ea"/>
                <a:cs typeface="+mn-cs"/>
              </a:endParaRPr>
            </a:p>
          </p:txBody>
        </p:sp>
        <p:sp>
          <p:nvSpPr>
            <p:cNvPr id="131" name="Freeform: Shape 130">
              <a:extLst>
                <a:ext uri="{FF2B5EF4-FFF2-40B4-BE49-F238E27FC236}">
                  <a16:creationId xmlns:a16="http://schemas.microsoft.com/office/drawing/2014/main" id="{C2A749EA-DD19-5F50-70A4-56551D3BC696}"/>
                </a:ext>
              </a:extLst>
            </p:cNvPr>
            <p:cNvSpPr/>
            <p:nvPr/>
          </p:nvSpPr>
          <p:spPr>
            <a:xfrm>
              <a:off x="4688066" y="2688604"/>
              <a:ext cx="31595" cy="31595"/>
            </a:xfrm>
            <a:custGeom>
              <a:avLst/>
              <a:gdLst>
                <a:gd name="connsiteX0" fmla="*/ 31851 w 31595"/>
                <a:gd name="connsiteY0" fmla="*/ 15893 h 31595"/>
                <a:gd name="connsiteX1" fmla="*/ 16053 w 31595"/>
                <a:gd name="connsiteY1" fmla="*/ 31690 h 31595"/>
                <a:gd name="connsiteX2" fmla="*/ 255 w 31595"/>
                <a:gd name="connsiteY2" fmla="*/ 15893 h 31595"/>
                <a:gd name="connsiteX3" fmla="*/ 16053 w 31595"/>
                <a:gd name="connsiteY3" fmla="*/ 95 h 31595"/>
                <a:gd name="connsiteX4" fmla="*/ 31851 w 31595"/>
                <a:gd name="connsiteY4" fmla="*/ 15893 h 31595"/>
                <a:gd name="connsiteX5" fmla="*/ 31851 w 31595"/>
                <a:gd name="connsiteY5" fmla="*/ 15893 h 31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595" h="31595">
                  <a:moveTo>
                    <a:pt x="31851" y="15893"/>
                  </a:moveTo>
                  <a:cubicBezTo>
                    <a:pt x="31851" y="24657"/>
                    <a:pt x="24818" y="31690"/>
                    <a:pt x="16053" y="31690"/>
                  </a:cubicBezTo>
                  <a:cubicBezTo>
                    <a:pt x="7289" y="31690"/>
                    <a:pt x="255" y="24657"/>
                    <a:pt x="255" y="15893"/>
                  </a:cubicBezTo>
                  <a:cubicBezTo>
                    <a:pt x="255" y="7128"/>
                    <a:pt x="7289" y="95"/>
                    <a:pt x="16053" y="95"/>
                  </a:cubicBezTo>
                  <a:cubicBezTo>
                    <a:pt x="24818" y="95"/>
                    <a:pt x="31851" y="7128"/>
                    <a:pt x="31851" y="15893"/>
                  </a:cubicBezTo>
                  <a:lnTo>
                    <a:pt x="31851" y="15893"/>
                  </a:lnTo>
                  <a:close/>
                </a:path>
              </a:pathLst>
            </a:custGeom>
            <a:noFill/>
            <a:ln w="19050" cap="flat">
              <a:solidFill>
                <a:schemeClr val="tx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dirty="0">
                <a:ln>
                  <a:noFill/>
                </a:ln>
                <a:solidFill>
                  <a:prstClr val="black"/>
                </a:solidFill>
                <a:effectLst/>
                <a:uLnTx/>
                <a:uFillTx/>
                <a:latin typeface="Arial" panose="020B0604020202020204"/>
                <a:ea typeface="+mn-ea"/>
                <a:cs typeface="+mn-cs"/>
              </a:endParaRPr>
            </a:p>
          </p:txBody>
        </p:sp>
        <p:sp>
          <p:nvSpPr>
            <p:cNvPr id="132" name="Freeform: Shape 131">
              <a:extLst>
                <a:ext uri="{FF2B5EF4-FFF2-40B4-BE49-F238E27FC236}">
                  <a16:creationId xmlns:a16="http://schemas.microsoft.com/office/drawing/2014/main" id="{5DE9194D-6E83-639D-79D7-EDEB72E4FCB3}"/>
                </a:ext>
              </a:extLst>
            </p:cNvPr>
            <p:cNvSpPr/>
            <p:nvPr/>
          </p:nvSpPr>
          <p:spPr>
            <a:xfrm>
              <a:off x="4969070" y="2748658"/>
              <a:ext cx="31595" cy="31595"/>
            </a:xfrm>
            <a:custGeom>
              <a:avLst/>
              <a:gdLst>
                <a:gd name="connsiteX0" fmla="*/ 31877 w 31595"/>
                <a:gd name="connsiteY0" fmla="*/ 15898 h 31595"/>
                <a:gd name="connsiteX1" fmla="*/ 16079 w 31595"/>
                <a:gd name="connsiteY1" fmla="*/ 31696 h 31595"/>
                <a:gd name="connsiteX2" fmla="*/ 281 w 31595"/>
                <a:gd name="connsiteY2" fmla="*/ 15898 h 31595"/>
                <a:gd name="connsiteX3" fmla="*/ 16079 w 31595"/>
                <a:gd name="connsiteY3" fmla="*/ 100 h 31595"/>
                <a:gd name="connsiteX4" fmla="*/ 31877 w 31595"/>
                <a:gd name="connsiteY4" fmla="*/ 15898 h 31595"/>
                <a:gd name="connsiteX5" fmla="*/ 31877 w 31595"/>
                <a:gd name="connsiteY5" fmla="*/ 15898 h 31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595" h="31595">
                  <a:moveTo>
                    <a:pt x="31877" y="15898"/>
                  </a:moveTo>
                  <a:cubicBezTo>
                    <a:pt x="31877" y="24663"/>
                    <a:pt x="24844" y="31696"/>
                    <a:pt x="16079" y="31696"/>
                  </a:cubicBezTo>
                  <a:cubicBezTo>
                    <a:pt x="7315" y="31696"/>
                    <a:pt x="281" y="24663"/>
                    <a:pt x="281" y="15898"/>
                  </a:cubicBezTo>
                  <a:cubicBezTo>
                    <a:pt x="281" y="7134"/>
                    <a:pt x="7315" y="100"/>
                    <a:pt x="16079" y="100"/>
                  </a:cubicBezTo>
                  <a:cubicBezTo>
                    <a:pt x="24844" y="100"/>
                    <a:pt x="31877" y="7134"/>
                    <a:pt x="31877" y="15898"/>
                  </a:cubicBezTo>
                  <a:lnTo>
                    <a:pt x="31877" y="15898"/>
                  </a:lnTo>
                  <a:close/>
                </a:path>
              </a:pathLst>
            </a:custGeom>
            <a:noFill/>
            <a:ln w="19050" cap="flat">
              <a:solidFill>
                <a:schemeClr val="tx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dirty="0">
                <a:ln>
                  <a:noFill/>
                </a:ln>
                <a:solidFill>
                  <a:prstClr val="black"/>
                </a:solidFill>
                <a:effectLst/>
                <a:uLnTx/>
                <a:uFillTx/>
                <a:latin typeface="Arial" panose="020B0604020202020204"/>
                <a:ea typeface="+mn-ea"/>
                <a:cs typeface="+mn-cs"/>
              </a:endParaRPr>
            </a:p>
          </p:txBody>
        </p:sp>
        <p:sp>
          <p:nvSpPr>
            <p:cNvPr id="133" name="Freeform: Shape 132">
              <a:extLst>
                <a:ext uri="{FF2B5EF4-FFF2-40B4-BE49-F238E27FC236}">
                  <a16:creationId xmlns:a16="http://schemas.microsoft.com/office/drawing/2014/main" id="{E474DD7C-B263-5781-EF6F-3D2DA22D37AA}"/>
                </a:ext>
              </a:extLst>
            </p:cNvPr>
            <p:cNvSpPr/>
            <p:nvPr/>
          </p:nvSpPr>
          <p:spPr>
            <a:xfrm>
              <a:off x="5363688" y="2879476"/>
              <a:ext cx="31595" cy="31595"/>
            </a:xfrm>
            <a:custGeom>
              <a:avLst/>
              <a:gdLst>
                <a:gd name="connsiteX0" fmla="*/ 31913 w 31595"/>
                <a:gd name="connsiteY0" fmla="*/ 15910 h 31595"/>
                <a:gd name="connsiteX1" fmla="*/ 16116 w 31595"/>
                <a:gd name="connsiteY1" fmla="*/ 31708 h 31595"/>
                <a:gd name="connsiteX2" fmla="*/ 318 w 31595"/>
                <a:gd name="connsiteY2" fmla="*/ 15910 h 31595"/>
                <a:gd name="connsiteX3" fmla="*/ 16116 w 31595"/>
                <a:gd name="connsiteY3" fmla="*/ 112 h 31595"/>
                <a:gd name="connsiteX4" fmla="*/ 31913 w 31595"/>
                <a:gd name="connsiteY4" fmla="*/ 15910 h 31595"/>
                <a:gd name="connsiteX5" fmla="*/ 31913 w 31595"/>
                <a:gd name="connsiteY5" fmla="*/ 15910 h 31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595" h="31595">
                  <a:moveTo>
                    <a:pt x="31913" y="15910"/>
                  </a:moveTo>
                  <a:cubicBezTo>
                    <a:pt x="31913" y="24675"/>
                    <a:pt x="24880" y="31708"/>
                    <a:pt x="16116" y="31708"/>
                  </a:cubicBezTo>
                  <a:cubicBezTo>
                    <a:pt x="7351" y="31708"/>
                    <a:pt x="318" y="24675"/>
                    <a:pt x="318" y="15910"/>
                  </a:cubicBezTo>
                  <a:cubicBezTo>
                    <a:pt x="318" y="7146"/>
                    <a:pt x="7351" y="112"/>
                    <a:pt x="16116" y="112"/>
                  </a:cubicBezTo>
                  <a:cubicBezTo>
                    <a:pt x="24880" y="112"/>
                    <a:pt x="31913" y="7146"/>
                    <a:pt x="31913" y="15910"/>
                  </a:cubicBezTo>
                  <a:lnTo>
                    <a:pt x="31913" y="15910"/>
                  </a:lnTo>
                  <a:close/>
                </a:path>
              </a:pathLst>
            </a:custGeom>
            <a:noFill/>
            <a:ln w="19050" cap="flat">
              <a:solidFill>
                <a:schemeClr val="tx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dirty="0">
                <a:ln>
                  <a:noFill/>
                </a:ln>
                <a:solidFill>
                  <a:prstClr val="black"/>
                </a:solidFill>
                <a:effectLst/>
                <a:uLnTx/>
                <a:uFillTx/>
                <a:latin typeface="Arial" panose="020B0604020202020204"/>
                <a:ea typeface="+mn-ea"/>
                <a:cs typeface="+mn-cs"/>
              </a:endParaRPr>
            </a:p>
          </p:txBody>
        </p:sp>
        <p:sp>
          <p:nvSpPr>
            <p:cNvPr id="134" name="Freeform: Shape 133">
              <a:extLst>
                <a:ext uri="{FF2B5EF4-FFF2-40B4-BE49-F238E27FC236}">
                  <a16:creationId xmlns:a16="http://schemas.microsoft.com/office/drawing/2014/main" id="{A2CF6BEA-EE41-CFA6-DC1A-77DAC51D71D9}"/>
                </a:ext>
              </a:extLst>
            </p:cNvPr>
            <p:cNvSpPr/>
            <p:nvPr/>
          </p:nvSpPr>
          <p:spPr>
            <a:xfrm>
              <a:off x="5393659" y="2895274"/>
              <a:ext cx="31595" cy="31595"/>
            </a:xfrm>
            <a:custGeom>
              <a:avLst/>
              <a:gdLst>
                <a:gd name="connsiteX0" fmla="*/ 31916 w 31595"/>
                <a:gd name="connsiteY0" fmla="*/ 15912 h 31595"/>
                <a:gd name="connsiteX1" fmla="*/ 16118 w 31595"/>
                <a:gd name="connsiteY1" fmla="*/ 31710 h 31595"/>
                <a:gd name="connsiteX2" fmla="*/ 321 w 31595"/>
                <a:gd name="connsiteY2" fmla="*/ 15912 h 31595"/>
                <a:gd name="connsiteX3" fmla="*/ 16118 w 31595"/>
                <a:gd name="connsiteY3" fmla="*/ 114 h 31595"/>
                <a:gd name="connsiteX4" fmla="*/ 31916 w 31595"/>
                <a:gd name="connsiteY4" fmla="*/ 15912 h 31595"/>
                <a:gd name="connsiteX5" fmla="*/ 31916 w 31595"/>
                <a:gd name="connsiteY5" fmla="*/ 15912 h 31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595" h="31595">
                  <a:moveTo>
                    <a:pt x="31916" y="15912"/>
                  </a:moveTo>
                  <a:cubicBezTo>
                    <a:pt x="31916" y="24676"/>
                    <a:pt x="24883" y="31710"/>
                    <a:pt x="16118" y="31710"/>
                  </a:cubicBezTo>
                  <a:cubicBezTo>
                    <a:pt x="7354" y="31710"/>
                    <a:pt x="321" y="24676"/>
                    <a:pt x="321" y="15912"/>
                  </a:cubicBezTo>
                  <a:cubicBezTo>
                    <a:pt x="321" y="7147"/>
                    <a:pt x="7354" y="114"/>
                    <a:pt x="16118" y="114"/>
                  </a:cubicBezTo>
                  <a:cubicBezTo>
                    <a:pt x="24883" y="114"/>
                    <a:pt x="31916" y="7147"/>
                    <a:pt x="31916" y="15912"/>
                  </a:cubicBezTo>
                  <a:lnTo>
                    <a:pt x="31916" y="15912"/>
                  </a:lnTo>
                  <a:close/>
                </a:path>
              </a:pathLst>
            </a:custGeom>
            <a:noFill/>
            <a:ln w="19050" cap="flat">
              <a:solidFill>
                <a:schemeClr val="tx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dirty="0">
                <a:ln>
                  <a:noFill/>
                </a:ln>
                <a:solidFill>
                  <a:prstClr val="black"/>
                </a:solidFill>
                <a:effectLst/>
                <a:uLnTx/>
                <a:uFillTx/>
                <a:latin typeface="Arial" panose="020B0604020202020204"/>
                <a:ea typeface="+mn-ea"/>
                <a:cs typeface="+mn-cs"/>
              </a:endParaRPr>
            </a:p>
          </p:txBody>
        </p:sp>
        <p:sp>
          <p:nvSpPr>
            <p:cNvPr id="135" name="Freeform: Shape 134">
              <a:extLst>
                <a:ext uri="{FF2B5EF4-FFF2-40B4-BE49-F238E27FC236}">
                  <a16:creationId xmlns:a16="http://schemas.microsoft.com/office/drawing/2014/main" id="{C7086D01-9A6A-EDB5-AC04-82B2BC5B5A25}"/>
                </a:ext>
              </a:extLst>
            </p:cNvPr>
            <p:cNvSpPr/>
            <p:nvPr/>
          </p:nvSpPr>
          <p:spPr>
            <a:xfrm>
              <a:off x="5430664" y="2911072"/>
              <a:ext cx="31595" cy="31595"/>
            </a:xfrm>
            <a:custGeom>
              <a:avLst/>
              <a:gdLst>
                <a:gd name="connsiteX0" fmla="*/ 31920 w 31595"/>
                <a:gd name="connsiteY0" fmla="*/ 15913 h 31595"/>
                <a:gd name="connsiteX1" fmla="*/ 16122 w 31595"/>
                <a:gd name="connsiteY1" fmla="*/ 31711 h 31595"/>
                <a:gd name="connsiteX2" fmla="*/ 324 w 31595"/>
                <a:gd name="connsiteY2" fmla="*/ 15913 h 31595"/>
                <a:gd name="connsiteX3" fmla="*/ 16122 w 31595"/>
                <a:gd name="connsiteY3" fmla="*/ 115 h 31595"/>
                <a:gd name="connsiteX4" fmla="*/ 31920 w 31595"/>
                <a:gd name="connsiteY4" fmla="*/ 15913 h 31595"/>
                <a:gd name="connsiteX5" fmla="*/ 31920 w 31595"/>
                <a:gd name="connsiteY5" fmla="*/ 15913 h 31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595" h="31595">
                  <a:moveTo>
                    <a:pt x="31920" y="15913"/>
                  </a:moveTo>
                  <a:cubicBezTo>
                    <a:pt x="31920" y="24678"/>
                    <a:pt x="24886" y="31711"/>
                    <a:pt x="16122" y="31711"/>
                  </a:cubicBezTo>
                  <a:cubicBezTo>
                    <a:pt x="7357" y="31711"/>
                    <a:pt x="324" y="24678"/>
                    <a:pt x="324" y="15913"/>
                  </a:cubicBezTo>
                  <a:cubicBezTo>
                    <a:pt x="324" y="7149"/>
                    <a:pt x="7357" y="115"/>
                    <a:pt x="16122" y="115"/>
                  </a:cubicBezTo>
                  <a:cubicBezTo>
                    <a:pt x="24886" y="115"/>
                    <a:pt x="31920" y="7149"/>
                    <a:pt x="31920" y="15913"/>
                  </a:cubicBezTo>
                  <a:lnTo>
                    <a:pt x="31920" y="15913"/>
                  </a:lnTo>
                  <a:close/>
                </a:path>
              </a:pathLst>
            </a:custGeom>
            <a:noFill/>
            <a:ln w="19050" cap="flat">
              <a:solidFill>
                <a:schemeClr val="tx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dirty="0">
                <a:ln>
                  <a:noFill/>
                </a:ln>
                <a:solidFill>
                  <a:prstClr val="black"/>
                </a:solidFill>
                <a:effectLst/>
                <a:uLnTx/>
                <a:uFillTx/>
                <a:latin typeface="Arial" panose="020B0604020202020204"/>
                <a:ea typeface="+mn-ea"/>
                <a:cs typeface="+mn-cs"/>
              </a:endParaRPr>
            </a:p>
          </p:txBody>
        </p:sp>
        <p:sp>
          <p:nvSpPr>
            <p:cNvPr id="136" name="Freeform: Shape 135">
              <a:extLst>
                <a:ext uri="{FF2B5EF4-FFF2-40B4-BE49-F238E27FC236}">
                  <a16:creationId xmlns:a16="http://schemas.microsoft.com/office/drawing/2014/main" id="{958E4C0B-B56E-F469-9408-5E7EBD6129FC}"/>
                </a:ext>
              </a:extLst>
            </p:cNvPr>
            <p:cNvSpPr/>
            <p:nvPr/>
          </p:nvSpPr>
          <p:spPr>
            <a:xfrm>
              <a:off x="5447328" y="2916915"/>
              <a:ext cx="31595" cy="31595"/>
            </a:xfrm>
            <a:custGeom>
              <a:avLst/>
              <a:gdLst>
                <a:gd name="connsiteX0" fmla="*/ 31921 w 31595"/>
                <a:gd name="connsiteY0" fmla="*/ 15914 h 31595"/>
                <a:gd name="connsiteX1" fmla="*/ 16123 w 31595"/>
                <a:gd name="connsiteY1" fmla="*/ 31712 h 31595"/>
                <a:gd name="connsiteX2" fmla="*/ 325 w 31595"/>
                <a:gd name="connsiteY2" fmla="*/ 15914 h 31595"/>
                <a:gd name="connsiteX3" fmla="*/ 16123 w 31595"/>
                <a:gd name="connsiteY3" fmla="*/ 116 h 31595"/>
                <a:gd name="connsiteX4" fmla="*/ 31921 w 31595"/>
                <a:gd name="connsiteY4" fmla="*/ 15914 h 31595"/>
                <a:gd name="connsiteX5" fmla="*/ 31921 w 31595"/>
                <a:gd name="connsiteY5" fmla="*/ 15914 h 31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595" h="31595">
                  <a:moveTo>
                    <a:pt x="31921" y="15914"/>
                  </a:moveTo>
                  <a:cubicBezTo>
                    <a:pt x="31921" y="24678"/>
                    <a:pt x="24888" y="31712"/>
                    <a:pt x="16123" y="31712"/>
                  </a:cubicBezTo>
                  <a:cubicBezTo>
                    <a:pt x="7359" y="31712"/>
                    <a:pt x="325" y="24678"/>
                    <a:pt x="325" y="15914"/>
                  </a:cubicBezTo>
                  <a:cubicBezTo>
                    <a:pt x="325" y="7149"/>
                    <a:pt x="7359" y="116"/>
                    <a:pt x="16123" y="116"/>
                  </a:cubicBezTo>
                  <a:cubicBezTo>
                    <a:pt x="24888" y="116"/>
                    <a:pt x="31921" y="7149"/>
                    <a:pt x="31921" y="15914"/>
                  </a:cubicBezTo>
                  <a:lnTo>
                    <a:pt x="31921" y="15914"/>
                  </a:lnTo>
                  <a:close/>
                </a:path>
              </a:pathLst>
            </a:custGeom>
            <a:noFill/>
            <a:ln w="19050" cap="flat">
              <a:solidFill>
                <a:schemeClr val="tx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dirty="0">
                <a:ln>
                  <a:noFill/>
                </a:ln>
                <a:solidFill>
                  <a:prstClr val="black"/>
                </a:solidFill>
                <a:effectLst/>
                <a:uLnTx/>
                <a:uFillTx/>
                <a:latin typeface="Arial" panose="020B0604020202020204"/>
                <a:ea typeface="+mn-ea"/>
                <a:cs typeface="+mn-cs"/>
              </a:endParaRPr>
            </a:p>
          </p:txBody>
        </p:sp>
        <p:sp>
          <p:nvSpPr>
            <p:cNvPr id="137" name="Freeform: Shape 136">
              <a:extLst>
                <a:ext uri="{FF2B5EF4-FFF2-40B4-BE49-F238E27FC236}">
                  <a16:creationId xmlns:a16="http://schemas.microsoft.com/office/drawing/2014/main" id="{444CBEBF-7DC6-85CA-732E-1D0528ED5F81}"/>
                </a:ext>
              </a:extLst>
            </p:cNvPr>
            <p:cNvSpPr/>
            <p:nvPr/>
          </p:nvSpPr>
          <p:spPr>
            <a:xfrm>
              <a:off x="5463124" y="2921892"/>
              <a:ext cx="31595" cy="31595"/>
            </a:xfrm>
            <a:custGeom>
              <a:avLst/>
              <a:gdLst>
                <a:gd name="connsiteX0" fmla="*/ 31923 w 31595"/>
                <a:gd name="connsiteY0" fmla="*/ 15914 h 31595"/>
                <a:gd name="connsiteX1" fmla="*/ 16125 w 31595"/>
                <a:gd name="connsiteY1" fmla="*/ 31712 h 31595"/>
                <a:gd name="connsiteX2" fmla="*/ 327 w 31595"/>
                <a:gd name="connsiteY2" fmla="*/ 15914 h 31595"/>
                <a:gd name="connsiteX3" fmla="*/ 16125 w 31595"/>
                <a:gd name="connsiteY3" fmla="*/ 116 h 31595"/>
                <a:gd name="connsiteX4" fmla="*/ 31923 w 31595"/>
                <a:gd name="connsiteY4" fmla="*/ 15914 h 31595"/>
                <a:gd name="connsiteX5" fmla="*/ 31923 w 31595"/>
                <a:gd name="connsiteY5" fmla="*/ 15914 h 31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595" h="31595">
                  <a:moveTo>
                    <a:pt x="31923" y="15914"/>
                  </a:moveTo>
                  <a:cubicBezTo>
                    <a:pt x="31923" y="24679"/>
                    <a:pt x="24889" y="31712"/>
                    <a:pt x="16125" y="31712"/>
                  </a:cubicBezTo>
                  <a:cubicBezTo>
                    <a:pt x="7360" y="31712"/>
                    <a:pt x="327" y="24679"/>
                    <a:pt x="327" y="15914"/>
                  </a:cubicBezTo>
                  <a:cubicBezTo>
                    <a:pt x="327" y="7150"/>
                    <a:pt x="7360" y="116"/>
                    <a:pt x="16125" y="116"/>
                  </a:cubicBezTo>
                  <a:cubicBezTo>
                    <a:pt x="24889" y="116"/>
                    <a:pt x="31923" y="7150"/>
                    <a:pt x="31923" y="15914"/>
                  </a:cubicBezTo>
                  <a:lnTo>
                    <a:pt x="31923" y="15914"/>
                  </a:lnTo>
                  <a:close/>
                </a:path>
              </a:pathLst>
            </a:custGeom>
            <a:noFill/>
            <a:ln w="19050" cap="flat">
              <a:solidFill>
                <a:schemeClr val="tx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dirty="0">
                <a:ln>
                  <a:noFill/>
                </a:ln>
                <a:solidFill>
                  <a:prstClr val="black"/>
                </a:solidFill>
                <a:effectLst/>
                <a:uLnTx/>
                <a:uFillTx/>
                <a:latin typeface="Arial" panose="020B0604020202020204"/>
                <a:ea typeface="+mn-ea"/>
                <a:cs typeface="+mn-cs"/>
              </a:endParaRPr>
            </a:p>
          </p:txBody>
        </p:sp>
        <p:sp>
          <p:nvSpPr>
            <p:cNvPr id="138" name="Freeform: Shape 137">
              <a:extLst>
                <a:ext uri="{FF2B5EF4-FFF2-40B4-BE49-F238E27FC236}">
                  <a16:creationId xmlns:a16="http://schemas.microsoft.com/office/drawing/2014/main" id="{A49F3C3F-765C-BCDB-515F-FC3F27745A36}"/>
                </a:ext>
              </a:extLst>
            </p:cNvPr>
            <p:cNvSpPr/>
            <p:nvPr/>
          </p:nvSpPr>
          <p:spPr>
            <a:xfrm>
              <a:off x="5495584" y="2932713"/>
              <a:ext cx="31595" cy="31595"/>
            </a:xfrm>
            <a:custGeom>
              <a:avLst/>
              <a:gdLst>
                <a:gd name="connsiteX0" fmla="*/ 31926 w 31595"/>
                <a:gd name="connsiteY0" fmla="*/ 15915 h 31595"/>
                <a:gd name="connsiteX1" fmla="*/ 16128 w 31595"/>
                <a:gd name="connsiteY1" fmla="*/ 31713 h 31595"/>
                <a:gd name="connsiteX2" fmla="*/ 330 w 31595"/>
                <a:gd name="connsiteY2" fmla="*/ 15915 h 31595"/>
                <a:gd name="connsiteX3" fmla="*/ 16128 w 31595"/>
                <a:gd name="connsiteY3" fmla="*/ 117 h 31595"/>
                <a:gd name="connsiteX4" fmla="*/ 31926 w 31595"/>
                <a:gd name="connsiteY4" fmla="*/ 15915 h 31595"/>
                <a:gd name="connsiteX5" fmla="*/ 31926 w 31595"/>
                <a:gd name="connsiteY5" fmla="*/ 15915 h 31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595" h="31595">
                  <a:moveTo>
                    <a:pt x="31926" y="15915"/>
                  </a:moveTo>
                  <a:cubicBezTo>
                    <a:pt x="31926" y="24680"/>
                    <a:pt x="24892" y="31713"/>
                    <a:pt x="16128" y="31713"/>
                  </a:cubicBezTo>
                  <a:cubicBezTo>
                    <a:pt x="7363" y="31713"/>
                    <a:pt x="330" y="24680"/>
                    <a:pt x="330" y="15915"/>
                  </a:cubicBezTo>
                  <a:cubicBezTo>
                    <a:pt x="330" y="7151"/>
                    <a:pt x="7363" y="117"/>
                    <a:pt x="16128" y="117"/>
                  </a:cubicBezTo>
                  <a:cubicBezTo>
                    <a:pt x="24892" y="117"/>
                    <a:pt x="31926" y="7151"/>
                    <a:pt x="31926" y="15915"/>
                  </a:cubicBezTo>
                  <a:lnTo>
                    <a:pt x="31926" y="15915"/>
                  </a:lnTo>
                  <a:close/>
                </a:path>
              </a:pathLst>
            </a:custGeom>
            <a:noFill/>
            <a:ln w="19050" cap="flat">
              <a:solidFill>
                <a:schemeClr val="tx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dirty="0">
                <a:ln>
                  <a:noFill/>
                </a:ln>
                <a:solidFill>
                  <a:prstClr val="black"/>
                </a:solidFill>
                <a:effectLst/>
                <a:uLnTx/>
                <a:uFillTx/>
                <a:latin typeface="Arial" panose="020B0604020202020204"/>
                <a:ea typeface="+mn-ea"/>
                <a:cs typeface="+mn-cs"/>
              </a:endParaRPr>
            </a:p>
          </p:txBody>
        </p:sp>
        <p:sp>
          <p:nvSpPr>
            <p:cNvPr id="139" name="Freeform: Shape 138">
              <a:extLst>
                <a:ext uri="{FF2B5EF4-FFF2-40B4-BE49-F238E27FC236}">
                  <a16:creationId xmlns:a16="http://schemas.microsoft.com/office/drawing/2014/main" id="{E1CDF6F7-B184-9F30-7516-4E942EFC9113}"/>
                </a:ext>
              </a:extLst>
            </p:cNvPr>
            <p:cNvSpPr/>
            <p:nvPr/>
          </p:nvSpPr>
          <p:spPr>
            <a:xfrm>
              <a:off x="5528044" y="2943533"/>
              <a:ext cx="31595" cy="31595"/>
            </a:xfrm>
            <a:custGeom>
              <a:avLst/>
              <a:gdLst>
                <a:gd name="connsiteX0" fmla="*/ 31929 w 31595"/>
                <a:gd name="connsiteY0" fmla="*/ 15916 h 31595"/>
                <a:gd name="connsiteX1" fmla="*/ 16131 w 31595"/>
                <a:gd name="connsiteY1" fmla="*/ 31714 h 31595"/>
                <a:gd name="connsiteX2" fmla="*/ 333 w 31595"/>
                <a:gd name="connsiteY2" fmla="*/ 15916 h 31595"/>
                <a:gd name="connsiteX3" fmla="*/ 16131 w 31595"/>
                <a:gd name="connsiteY3" fmla="*/ 118 h 31595"/>
                <a:gd name="connsiteX4" fmla="*/ 31929 w 31595"/>
                <a:gd name="connsiteY4" fmla="*/ 15916 h 31595"/>
                <a:gd name="connsiteX5" fmla="*/ 31929 w 31595"/>
                <a:gd name="connsiteY5" fmla="*/ 15916 h 31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595" h="31595">
                  <a:moveTo>
                    <a:pt x="31929" y="15916"/>
                  </a:moveTo>
                  <a:cubicBezTo>
                    <a:pt x="31929" y="24681"/>
                    <a:pt x="24895" y="31714"/>
                    <a:pt x="16131" y="31714"/>
                  </a:cubicBezTo>
                  <a:cubicBezTo>
                    <a:pt x="7366" y="31714"/>
                    <a:pt x="333" y="24681"/>
                    <a:pt x="333" y="15916"/>
                  </a:cubicBezTo>
                  <a:cubicBezTo>
                    <a:pt x="333" y="7152"/>
                    <a:pt x="7366" y="118"/>
                    <a:pt x="16131" y="118"/>
                  </a:cubicBezTo>
                  <a:cubicBezTo>
                    <a:pt x="24895" y="118"/>
                    <a:pt x="31929" y="7152"/>
                    <a:pt x="31929" y="15916"/>
                  </a:cubicBezTo>
                  <a:lnTo>
                    <a:pt x="31929" y="15916"/>
                  </a:lnTo>
                  <a:close/>
                </a:path>
              </a:pathLst>
            </a:custGeom>
            <a:noFill/>
            <a:ln w="19050" cap="flat">
              <a:solidFill>
                <a:schemeClr val="tx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dirty="0">
                <a:ln>
                  <a:noFill/>
                </a:ln>
                <a:solidFill>
                  <a:prstClr val="black"/>
                </a:solidFill>
                <a:effectLst/>
                <a:uLnTx/>
                <a:uFillTx/>
                <a:latin typeface="Arial" panose="020B0604020202020204"/>
                <a:ea typeface="+mn-ea"/>
                <a:cs typeface="+mn-cs"/>
              </a:endParaRPr>
            </a:p>
          </p:txBody>
        </p:sp>
        <p:sp>
          <p:nvSpPr>
            <p:cNvPr id="140" name="Freeform: Shape 139">
              <a:extLst>
                <a:ext uri="{FF2B5EF4-FFF2-40B4-BE49-F238E27FC236}">
                  <a16:creationId xmlns:a16="http://schemas.microsoft.com/office/drawing/2014/main" id="{F7F4FC34-6EA4-66E5-1566-4C4E6ED4B571}"/>
                </a:ext>
              </a:extLst>
            </p:cNvPr>
            <p:cNvSpPr/>
            <p:nvPr/>
          </p:nvSpPr>
          <p:spPr>
            <a:xfrm>
              <a:off x="5560504" y="2954354"/>
              <a:ext cx="31595" cy="31595"/>
            </a:xfrm>
            <a:custGeom>
              <a:avLst/>
              <a:gdLst>
                <a:gd name="connsiteX0" fmla="*/ 31932 w 31595"/>
                <a:gd name="connsiteY0" fmla="*/ 15917 h 31595"/>
                <a:gd name="connsiteX1" fmla="*/ 16134 w 31595"/>
                <a:gd name="connsiteY1" fmla="*/ 31715 h 31595"/>
                <a:gd name="connsiteX2" fmla="*/ 336 w 31595"/>
                <a:gd name="connsiteY2" fmla="*/ 15917 h 31595"/>
                <a:gd name="connsiteX3" fmla="*/ 16134 w 31595"/>
                <a:gd name="connsiteY3" fmla="*/ 119 h 31595"/>
                <a:gd name="connsiteX4" fmla="*/ 31932 w 31595"/>
                <a:gd name="connsiteY4" fmla="*/ 15917 h 31595"/>
                <a:gd name="connsiteX5" fmla="*/ 31932 w 31595"/>
                <a:gd name="connsiteY5" fmla="*/ 15917 h 31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595" h="31595">
                  <a:moveTo>
                    <a:pt x="31932" y="15917"/>
                  </a:moveTo>
                  <a:cubicBezTo>
                    <a:pt x="31932" y="24682"/>
                    <a:pt x="24898" y="31715"/>
                    <a:pt x="16134" y="31715"/>
                  </a:cubicBezTo>
                  <a:cubicBezTo>
                    <a:pt x="7369" y="31715"/>
                    <a:pt x="336" y="24682"/>
                    <a:pt x="336" y="15917"/>
                  </a:cubicBezTo>
                  <a:cubicBezTo>
                    <a:pt x="336" y="7153"/>
                    <a:pt x="7369" y="119"/>
                    <a:pt x="16134" y="119"/>
                  </a:cubicBezTo>
                  <a:cubicBezTo>
                    <a:pt x="24898" y="119"/>
                    <a:pt x="31932" y="7153"/>
                    <a:pt x="31932" y="15917"/>
                  </a:cubicBezTo>
                  <a:lnTo>
                    <a:pt x="31932" y="15917"/>
                  </a:lnTo>
                  <a:close/>
                </a:path>
              </a:pathLst>
            </a:custGeom>
            <a:noFill/>
            <a:ln w="19050" cap="flat">
              <a:solidFill>
                <a:schemeClr val="tx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dirty="0">
                <a:ln>
                  <a:noFill/>
                </a:ln>
                <a:solidFill>
                  <a:prstClr val="black"/>
                </a:solidFill>
                <a:effectLst/>
                <a:uLnTx/>
                <a:uFillTx/>
                <a:latin typeface="Arial" panose="020B0604020202020204"/>
                <a:ea typeface="+mn-ea"/>
                <a:cs typeface="+mn-cs"/>
              </a:endParaRPr>
            </a:p>
          </p:txBody>
        </p:sp>
        <p:sp>
          <p:nvSpPr>
            <p:cNvPr id="141" name="Freeform: Shape 140">
              <a:extLst>
                <a:ext uri="{FF2B5EF4-FFF2-40B4-BE49-F238E27FC236}">
                  <a16:creationId xmlns:a16="http://schemas.microsoft.com/office/drawing/2014/main" id="{DCEDE0F1-57AD-6756-2234-6974C96C79BD}"/>
                </a:ext>
              </a:extLst>
            </p:cNvPr>
            <p:cNvSpPr/>
            <p:nvPr/>
          </p:nvSpPr>
          <p:spPr>
            <a:xfrm>
              <a:off x="5592966" y="2965174"/>
              <a:ext cx="31595" cy="31595"/>
            </a:xfrm>
            <a:custGeom>
              <a:avLst/>
              <a:gdLst>
                <a:gd name="connsiteX0" fmla="*/ 31935 w 31595"/>
                <a:gd name="connsiteY0" fmla="*/ 15918 h 31595"/>
                <a:gd name="connsiteX1" fmla="*/ 16137 w 31595"/>
                <a:gd name="connsiteY1" fmla="*/ 31716 h 31595"/>
                <a:gd name="connsiteX2" fmla="*/ 339 w 31595"/>
                <a:gd name="connsiteY2" fmla="*/ 15918 h 31595"/>
                <a:gd name="connsiteX3" fmla="*/ 16137 w 31595"/>
                <a:gd name="connsiteY3" fmla="*/ 120 h 31595"/>
                <a:gd name="connsiteX4" fmla="*/ 31935 w 31595"/>
                <a:gd name="connsiteY4" fmla="*/ 15918 h 31595"/>
                <a:gd name="connsiteX5" fmla="*/ 31935 w 31595"/>
                <a:gd name="connsiteY5" fmla="*/ 15918 h 31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595" h="31595">
                  <a:moveTo>
                    <a:pt x="31935" y="15918"/>
                  </a:moveTo>
                  <a:cubicBezTo>
                    <a:pt x="31935" y="24683"/>
                    <a:pt x="24901" y="31716"/>
                    <a:pt x="16137" y="31716"/>
                  </a:cubicBezTo>
                  <a:cubicBezTo>
                    <a:pt x="7372" y="31716"/>
                    <a:pt x="339" y="24683"/>
                    <a:pt x="339" y="15918"/>
                  </a:cubicBezTo>
                  <a:cubicBezTo>
                    <a:pt x="339" y="7154"/>
                    <a:pt x="7372" y="120"/>
                    <a:pt x="16137" y="120"/>
                  </a:cubicBezTo>
                  <a:cubicBezTo>
                    <a:pt x="24901" y="120"/>
                    <a:pt x="31935" y="7154"/>
                    <a:pt x="31935" y="15918"/>
                  </a:cubicBezTo>
                  <a:lnTo>
                    <a:pt x="31935" y="15918"/>
                  </a:lnTo>
                  <a:close/>
                </a:path>
              </a:pathLst>
            </a:custGeom>
            <a:noFill/>
            <a:ln w="19050" cap="flat">
              <a:solidFill>
                <a:schemeClr val="tx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dirty="0">
                <a:ln>
                  <a:noFill/>
                </a:ln>
                <a:solidFill>
                  <a:prstClr val="black"/>
                </a:solidFill>
                <a:effectLst/>
                <a:uLnTx/>
                <a:uFillTx/>
                <a:latin typeface="Arial" panose="020B0604020202020204"/>
                <a:ea typeface="+mn-ea"/>
                <a:cs typeface="+mn-cs"/>
              </a:endParaRPr>
            </a:p>
          </p:txBody>
        </p:sp>
        <p:sp>
          <p:nvSpPr>
            <p:cNvPr id="142" name="Freeform: Shape 141">
              <a:extLst>
                <a:ext uri="{FF2B5EF4-FFF2-40B4-BE49-F238E27FC236}">
                  <a16:creationId xmlns:a16="http://schemas.microsoft.com/office/drawing/2014/main" id="{F16641F5-8726-8637-6090-56D164E37236}"/>
                </a:ext>
              </a:extLst>
            </p:cNvPr>
            <p:cNvSpPr/>
            <p:nvPr/>
          </p:nvSpPr>
          <p:spPr>
            <a:xfrm>
              <a:off x="5625427" y="2975994"/>
              <a:ext cx="31595" cy="31595"/>
            </a:xfrm>
            <a:custGeom>
              <a:avLst/>
              <a:gdLst>
                <a:gd name="connsiteX0" fmla="*/ 31938 w 31595"/>
                <a:gd name="connsiteY0" fmla="*/ 15919 h 31595"/>
                <a:gd name="connsiteX1" fmla="*/ 16140 w 31595"/>
                <a:gd name="connsiteY1" fmla="*/ 31717 h 31595"/>
                <a:gd name="connsiteX2" fmla="*/ 342 w 31595"/>
                <a:gd name="connsiteY2" fmla="*/ 15919 h 31595"/>
                <a:gd name="connsiteX3" fmla="*/ 16140 w 31595"/>
                <a:gd name="connsiteY3" fmla="*/ 121 h 31595"/>
                <a:gd name="connsiteX4" fmla="*/ 31938 w 31595"/>
                <a:gd name="connsiteY4" fmla="*/ 15919 h 31595"/>
                <a:gd name="connsiteX5" fmla="*/ 31938 w 31595"/>
                <a:gd name="connsiteY5" fmla="*/ 15919 h 31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595" h="31595">
                  <a:moveTo>
                    <a:pt x="31938" y="15919"/>
                  </a:moveTo>
                  <a:cubicBezTo>
                    <a:pt x="31938" y="24684"/>
                    <a:pt x="24904" y="31717"/>
                    <a:pt x="16140" y="31717"/>
                  </a:cubicBezTo>
                  <a:cubicBezTo>
                    <a:pt x="7375" y="31717"/>
                    <a:pt x="342" y="24684"/>
                    <a:pt x="342" y="15919"/>
                  </a:cubicBezTo>
                  <a:cubicBezTo>
                    <a:pt x="342" y="7155"/>
                    <a:pt x="7375" y="121"/>
                    <a:pt x="16140" y="121"/>
                  </a:cubicBezTo>
                  <a:cubicBezTo>
                    <a:pt x="24904" y="121"/>
                    <a:pt x="31938" y="7155"/>
                    <a:pt x="31938" y="15919"/>
                  </a:cubicBezTo>
                  <a:lnTo>
                    <a:pt x="31938" y="15919"/>
                  </a:lnTo>
                  <a:close/>
                </a:path>
              </a:pathLst>
            </a:custGeom>
            <a:noFill/>
            <a:ln w="19050" cap="flat">
              <a:solidFill>
                <a:schemeClr val="tx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dirty="0">
                <a:ln>
                  <a:noFill/>
                </a:ln>
                <a:solidFill>
                  <a:prstClr val="black"/>
                </a:solidFill>
                <a:effectLst/>
                <a:uLnTx/>
                <a:uFillTx/>
                <a:latin typeface="Arial" panose="020B0604020202020204"/>
                <a:ea typeface="+mn-ea"/>
                <a:cs typeface="+mn-cs"/>
              </a:endParaRPr>
            </a:p>
          </p:txBody>
        </p:sp>
        <p:sp>
          <p:nvSpPr>
            <p:cNvPr id="143" name="Freeform: Shape 142">
              <a:extLst>
                <a:ext uri="{FF2B5EF4-FFF2-40B4-BE49-F238E27FC236}">
                  <a16:creationId xmlns:a16="http://schemas.microsoft.com/office/drawing/2014/main" id="{D5797491-BA77-21EF-1ACF-A0F34684F5D3}"/>
                </a:ext>
              </a:extLst>
            </p:cNvPr>
            <p:cNvSpPr/>
            <p:nvPr/>
          </p:nvSpPr>
          <p:spPr>
            <a:xfrm>
              <a:off x="5657887" y="2986815"/>
              <a:ext cx="31595" cy="31595"/>
            </a:xfrm>
            <a:custGeom>
              <a:avLst/>
              <a:gdLst>
                <a:gd name="connsiteX0" fmla="*/ 31941 w 31595"/>
                <a:gd name="connsiteY0" fmla="*/ 15920 h 31595"/>
                <a:gd name="connsiteX1" fmla="*/ 16143 w 31595"/>
                <a:gd name="connsiteY1" fmla="*/ 31718 h 31595"/>
                <a:gd name="connsiteX2" fmla="*/ 345 w 31595"/>
                <a:gd name="connsiteY2" fmla="*/ 15920 h 31595"/>
                <a:gd name="connsiteX3" fmla="*/ 16143 w 31595"/>
                <a:gd name="connsiteY3" fmla="*/ 122 h 31595"/>
                <a:gd name="connsiteX4" fmla="*/ 31941 w 31595"/>
                <a:gd name="connsiteY4" fmla="*/ 15920 h 31595"/>
                <a:gd name="connsiteX5" fmla="*/ 31941 w 31595"/>
                <a:gd name="connsiteY5" fmla="*/ 15920 h 31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595" h="31595">
                  <a:moveTo>
                    <a:pt x="31941" y="15920"/>
                  </a:moveTo>
                  <a:cubicBezTo>
                    <a:pt x="31941" y="24685"/>
                    <a:pt x="24907" y="31718"/>
                    <a:pt x="16143" y="31718"/>
                  </a:cubicBezTo>
                  <a:cubicBezTo>
                    <a:pt x="7378" y="31718"/>
                    <a:pt x="345" y="24685"/>
                    <a:pt x="345" y="15920"/>
                  </a:cubicBezTo>
                  <a:cubicBezTo>
                    <a:pt x="345" y="7156"/>
                    <a:pt x="7378" y="122"/>
                    <a:pt x="16143" y="122"/>
                  </a:cubicBezTo>
                  <a:cubicBezTo>
                    <a:pt x="24907" y="122"/>
                    <a:pt x="31941" y="7156"/>
                    <a:pt x="31941" y="15920"/>
                  </a:cubicBezTo>
                  <a:lnTo>
                    <a:pt x="31941" y="15920"/>
                  </a:lnTo>
                  <a:close/>
                </a:path>
              </a:pathLst>
            </a:custGeom>
            <a:noFill/>
            <a:ln w="19050" cap="flat">
              <a:solidFill>
                <a:schemeClr val="tx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dirty="0">
                <a:ln>
                  <a:noFill/>
                </a:ln>
                <a:solidFill>
                  <a:prstClr val="black"/>
                </a:solidFill>
                <a:effectLst/>
                <a:uLnTx/>
                <a:uFillTx/>
                <a:latin typeface="Arial" panose="020B0604020202020204"/>
                <a:ea typeface="+mn-ea"/>
                <a:cs typeface="+mn-cs"/>
              </a:endParaRPr>
            </a:p>
          </p:txBody>
        </p:sp>
        <p:sp>
          <p:nvSpPr>
            <p:cNvPr id="144" name="Freeform: Shape 143">
              <a:extLst>
                <a:ext uri="{FF2B5EF4-FFF2-40B4-BE49-F238E27FC236}">
                  <a16:creationId xmlns:a16="http://schemas.microsoft.com/office/drawing/2014/main" id="{2A67D66A-B9BA-CADB-A4C9-077FE55FCA7B}"/>
                </a:ext>
              </a:extLst>
            </p:cNvPr>
            <p:cNvSpPr/>
            <p:nvPr/>
          </p:nvSpPr>
          <p:spPr>
            <a:xfrm>
              <a:off x="5679526" y="2986815"/>
              <a:ext cx="31595" cy="31595"/>
            </a:xfrm>
            <a:custGeom>
              <a:avLst/>
              <a:gdLst>
                <a:gd name="connsiteX0" fmla="*/ 31943 w 31595"/>
                <a:gd name="connsiteY0" fmla="*/ 15920 h 31595"/>
                <a:gd name="connsiteX1" fmla="*/ 16145 w 31595"/>
                <a:gd name="connsiteY1" fmla="*/ 31718 h 31595"/>
                <a:gd name="connsiteX2" fmla="*/ 347 w 31595"/>
                <a:gd name="connsiteY2" fmla="*/ 15920 h 31595"/>
                <a:gd name="connsiteX3" fmla="*/ 16145 w 31595"/>
                <a:gd name="connsiteY3" fmla="*/ 122 h 31595"/>
                <a:gd name="connsiteX4" fmla="*/ 31943 w 31595"/>
                <a:gd name="connsiteY4" fmla="*/ 15920 h 31595"/>
                <a:gd name="connsiteX5" fmla="*/ 31943 w 31595"/>
                <a:gd name="connsiteY5" fmla="*/ 15920 h 31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595" h="31595">
                  <a:moveTo>
                    <a:pt x="31943" y="15920"/>
                  </a:moveTo>
                  <a:cubicBezTo>
                    <a:pt x="31943" y="24685"/>
                    <a:pt x="24909" y="31718"/>
                    <a:pt x="16145" y="31718"/>
                  </a:cubicBezTo>
                  <a:cubicBezTo>
                    <a:pt x="7380" y="31718"/>
                    <a:pt x="347" y="24685"/>
                    <a:pt x="347" y="15920"/>
                  </a:cubicBezTo>
                  <a:cubicBezTo>
                    <a:pt x="347" y="7156"/>
                    <a:pt x="7380" y="122"/>
                    <a:pt x="16145" y="122"/>
                  </a:cubicBezTo>
                  <a:cubicBezTo>
                    <a:pt x="24909" y="122"/>
                    <a:pt x="31943" y="7156"/>
                    <a:pt x="31943" y="15920"/>
                  </a:cubicBezTo>
                  <a:lnTo>
                    <a:pt x="31943" y="15920"/>
                  </a:lnTo>
                  <a:close/>
                </a:path>
              </a:pathLst>
            </a:custGeom>
            <a:noFill/>
            <a:ln w="19050" cap="flat">
              <a:solidFill>
                <a:schemeClr val="tx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dirty="0">
                <a:ln>
                  <a:noFill/>
                </a:ln>
                <a:solidFill>
                  <a:prstClr val="black"/>
                </a:solidFill>
                <a:effectLst/>
                <a:uLnTx/>
                <a:uFillTx/>
                <a:latin typeface="Arial" panose="020B0604020202020204"/>
                <a:ea typeface="+mn-ea"/>
                <a:cs typeface="+mn-cs"/>
              </a:endParaRPr>
            </a:p>
          </p:txBody>
        </p:sp>
        <p:sp>
          <p:nvSpPr>
            <p:cNvPr id="145" name="Freeform: Shape 144">
              <a:extLst>
                <a:ext uri="{FF2B5EF4-FFF2-40B4-BE49-F238E27FC236}">
                  <a16:creationId xmlns:a16="http://schemas.microsoft.com/office/drawing/2014/main" id="{69CEBD47-AC93-2C3C-DA96-A45AD159B610}"/>
                </a:ext>
              </a:extLst>
            </p:cNvPr>
            <p:cNvSpPr/>
            <p:nvPr/>
          </p:nvSpPr>
          <p:spPr>
            <a:xfrm>
              <a:off x="5679527" y="2986815"/>
              <a:ext cx="31595" cy="31595"/>
            </a:xfrm>
            <a:custGeom>
              <a:avLst/>
              <a:gdLst>
                <a:gd name="connsiteX0" fmla="*/ 31943 w 31595"/>
                <a:gd name="connsiteY0" fmla="*/ 15920 h 31595"/>
                <a:gd name="connsiteX1" fmla="*/ 16145 w 31595"/>
                <a:gd name="connsiteY1" fmla="*/ 31718 h 31595"/>
                <a:gd name="connsiteX2" fmla="*/ 347 w 31595"/>
                <a:gd name="connsiteY2" fmla="*/ 15920 h 31595"/>
                <a:gd name="connsiteX3" fmla="*/ 16145 w 31595"/>
                <a:gd name="connsiteY3" fmla="*/ 122 h 31595"/>
                <a:gd name="connsiteX4" fmla="*/ 31943 w 31595"/>
                <a:gd name="connsiteY4" fmla="*/ 15920 h 31595"/>
                <a:gd name="connsiteX5" fmla="*/ 31943 w 31595"/>
                <a:gd name="connsiteY5" fmla="*/ 15920 h 31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595" h="31595">
                  <a:moveTo>
                    <a:pt x="31943" y="15920"/>
                  </a:moveTo>
                  <a:cubicBezTo>
                    <a:pt x="31943" y="24685"/>
                    <a:pt x="24909" y="31718"/>
                    <a:pt x="16145" y="31718"/>
                  </a:cubicBezTo>
                  <a:cubicBezTo>
                    <a:pt x="7380" y="31718"/>
                    <a:pt x="347" y="24685"/>
                    <a:pt x="347" y="15920"/>
                  </a:cubicBezTo>
                  <a:cubicBezTo>
                    <a:pt x="347" y="7156"/>
                    <a:pt x="7380" y="122"/>
                    <a:pt x="16145" y="122"/>
                  </a:cubicBezTo>
                  <a:cubicBezTo>
                    <a:pt x="24909" y="122"/>
                    <a:pt x="31943" y="7156"/>
                    <a:pt x="31943" y="15920"/>
                  </a:cubicBezTo>
                  <a:lnTo>
                    <a:pt x="31943" y="15920"/>
                  </a:lnTo>
                  <a:close/>
                </a:path>
              </a:pathLst>
            </a:custGeom>
            <a:noFill/>
            <a:ln w="19050" cap="flat">
              <a:solidFill>
                <a:schemeClr val="tx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dirty="0">
                <a:ln>
                  <a:noFill/>
                </a:ln>
                <a:solidFill>
                  <a:prstClr val="black"/>
                </a:solidFill>
                <a:effectLst/>
                <a:uLnTx/>
                <a:uFillTx/>
                <a:latin typeface="Arial" panose="020B0604020202020204"/>
                <a:ea typeface="+mn-ea"/>
                <a:cs typeface="+mn-cs"/>
              </a:endParaRPr>
            </a:p>
          </p:txBody>
        </p:sp>
        <p:sp>
          <p:nvSpPr>
            <p:cNvPr id="146" name="Freeform: Shape 145">
              <a:extLst>
                <a:ext uri="{FF2B5EF4-FFF2-40B4-BE49-F238E27FC236}">
                  <a16:creationId xmlns:a16="http://schemas.microsoft.com/office/drawing/2014/main" id="{8C2D2CC3-8990-5F97-68B8-D538E5E467A3}"/>
                </a:ext>
              </a:extLst>
            </p:cNvPr>
            <p:cNvSpPr/>
            <p:nvPr/>
          </p:nvSpPr>
          <p:spPr>
            <a:xfrm>
              <a:off x="5701168" y="2986815"/>
              <a:ext cx="31595" cy="31595"/>
            </a:xfrm>
            <a:custGeom>
              <a:avLst/>
              <a:gdLst>
                <a:gd name="connsiteX0" fmla="*/ 31945 w 31595"/>
                <a:gd name="connsiteY0" fmla="*/ 15920 h 31595"/>
                <a:gd name="connsiteX1" fmla="*/ 16147 w 31595"/>
                <a:gd name="connsiteY1" fmla="*/ 31718 h 31595"/>
                <a:gd name="connsiteX2" fmla="*/ 349 w 31595"/>
                <a:gd name="connsiteY2" fmla="*/ 15920 h 31595"/>
                <a:gd name="connsiteX3" fmla="*/ 16147 w 31595"/>
                <a:gd name="connsiteY3" fmla="*/ 122 h 31595"/>
                <a:gd name="connsiteX4" fmla="*/ 31945 w 31595"/>
                <a:gd name="connsiteY4" fmla="*/ 15920 h 31595"/>
                <a:gd name="connsiteX5" fmla="*/ 31945 w 31595"/>
                <a:gd name="connsiteY5" fmla="*/ 15920 h 31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595" h="31595">
                  <a:moveTo>
                    <a:pt x="31945" y="15920"/>
                  </a:moveTo>
                  <a:cubicBezTo>
                    <a:pt x="31945" y="24685"/>
                    <a:pt x="24911" y="31718"/>
                    <a:pt x="16147" y="31718"/>
                  </a:cubicBezTo>
                  <a:cubicBezTo>
                    <a:pt x="7382" y="31718"/>
                    <a:pt x="349" y="24685"/>
                    <a:pt x="349" y="15920"/>
                  </a:cubicBezTo>
                  <a:cubicBezTo>
                    <a:pt x="349" y="7156"/>
                    <a:pt x="7382" y="122"/>
                    <a:pt x="16147" y="122"/>
                  </a:cubicBezTo>
                  <a:cubicBezTo>
                    <a:pt x="24911" y="122"/>
                    <a:pt x="31945" y="7156"/>
                    <a:pt x="31945" y="15920"/>
                  </a:cubicBezTo>
                  <a:lnTo>
                    <a:pt x="31945" y="15920"/>
                  </a:lnTo>
                  <a:close/>
                </a:path>
              </a:pathLst>
            </a:custGeom>
            <a:noFill/>
            <a:ln w="19050" cap="flat">
              <a:solidFill>
                <a:schemeClr val="tx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dirty="0">
                <a:ln>
                  <a:noFill/>
                </a:ln>
                <a:solidFill>
                  <a:prstClr val="black"/>
                </a:solidFill>
                <a:effectLst/>
                <a:uLnTx/>
                <a:uFillTx/>
                <a:latin typeface="Arial" panose="020B0604020202020204"/>
                <a:ea typeface="+mn-ea"/>
                <a:cs typeface="+mn-cs"/>
              </a:endParaRPr>
            </a:p>
          </p:txBody>
        </p:sp>
        <p:sp>
          <p:nvSpPr>
            <p:cNvPr id="147" name="Freeform: Shape 146">
              <a:extLst>
                <a:ext uri="{FF2B5EF4-FFF2-40B4-BE49-F238E27FC236}">
                  <a16:creationId xmlns:a16="http://schemas.microsoft.com/office/drawing/2014/main" id="{70C3C98A-335A-0744-F68A-AC1245C54FF3}"/>
                </a:ext>
              </a:extLst>
            </p:cNvPr>
            <p:cNvSpPr/>
            <p:nvPr/>
          </p:nvSpPr>
          <p:spPr>
            <a:xfrm>
              <a:off x="5733629" y="2986815"/>
              <a:ext cx="31595" cy="31595"/>
            </a:xfrm>
            <a:custGeom>
              <a:avLst/>
              <a:gdLst>
                <a:gd name="connsiteX0" fmla="*/ 31948 w 31595"/>
                <a:gd name="connsiteY0" fmla="*/ 15920 h 31595"/>
                <a:gd name="connsiteX1" fmla="*/ 16150 w 31595"/>
                <a:gd name="connsiteY1" fmla="*/ 31718 h 31595"/>
                <a:gd name="connsiteX2" fmla="*/ 352 w 31595"/>
                <a:gd name="connsiteY2" fmla="*/ 15920 h 31595"/>
                <a:gd name="connsiteX3" fmla="*/ 16150 w 31595"/>
                <a:gd name="connsiteY3" fmla="*/ 122 h 31595"/>
                <a:gd name="connsiteX4" fmla="*/ 31948 w 31595"/>
                <a:gd name="connsiteY4" fmla="*/ 15920 h 31595"/>
                <a:gd name="connsiteX5" fmla="*/ 31948 w 31595"/>
                <a:gd name="connsiteY5" fmla="*/ 15920 h 31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595" h="31595">
                  <a:moveTo>
                    <a:pt x="31948" y="15920"/>
                  </a:moveTo>
                  <a:cubicBezTo>
                    <a:pt x="31948" y="24685"/>
                    <a:pt x="24914" y="31718"/>
                    <a:pt x="16150" y="31718"/>
                  </a:cubicBezTo>
                  <a:cubicBezTo>
                    <a:pt x="7385" y="31718"/>
                    <a:pt x="352" y="24685"/>
                    <a:pt x="352" y="15920"/>
                  </a:cubicBezTo>
                  <a:cubicBezTo>
                    <a:pt x="352" y="7156"/>
                    <a:pt x="7385" y="122"/>
                    <a:pt x="16150" y="122"/>
                  </a:cubicBezTo>
                  <a:cubicBezTo>
                    <a:pt x="24914" y="122"/>
                    <a:pt x="31948" y="7156"/>
                    <a:pt x="31948" y="15920"/>
                  </a:cubicBezTo>
                  <a:lnTo>
                    <a:pt x="31948" y="15920"/>
                  </a:lnTo>
                  <a:close/>
                </a:path>
              </a:pathLst>
            </a:custGeom>
            <a:noFill/>
            <a:ln w="19050" cap="flat">
              <a:solidFill>
                <a:schemeClr val="tx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dirty="0">
                <a:ln>
                  <a:noFill/>
                </a:ln>
                <a:solidFill>
                  <a:prstClr val="black"/>
                </a:solidFill>
                <a:effectLst/>
                <a:uLnTx/>
                <a:uFillTx/>
                <a:latin typeface="Arial" panose="020B0604020202020204"/>
                <a:ea typeface="+mn-ea"/>
                <a:cs typeface="+mn-cs"/>
              </a:endParaRPr>
            </a:p>
          </p:txBody>
        </p:sp>
        <p:sp>
          <p:nvSpPr>
            <p:cNvPr id="148" name="Freeform: Shape 147">
              <a:extLst>
                <a:ext uri="{FF2B5EF4-FFF2-40B4-BE49-F238E27FC236}">
                  <a16:creationId xmlns:a16="http://schemas.microsoft.com/office/drawing/2014/main" id="{F827F706-2D6E-7234-D125-9055B1B7C509}"/>
                </a:ext>
              </a:extLst>
            </p:cNvPr>
            <p:cNvSpPr/>
            <p:nvPr/>
          </p:nvSpPr>
          <p:spPr>
            <a:xfrm>
              <a:off x="5722807" y="2986815"/>
              <a:ext cx="31595" cy="31595"/>
            </a:xfrm>
            <a:custGeom>
              <a:avLst/>
              <a:gdLst>
                <a:gd name="connsiteX0" fmla="*/ 31947 w 31595"/>
                <a:gd name="connsiteY0" fmla="*/ 15920 h 31595"/>
                <a:gd name="connsiteX1" fmla="*/ 16149 w 31595"/>
                <a:gd name="connsiteY1" fmla="*/ 31718 h 31595"/>
                <a:gd name="connsiteX2" fmla="*/ 351 w 31595"/>
                <a:gd name="connsiteY2" fmla="*/ 15920 h 31595"/>
                <a:gd name="connsiteX3" fmla="*/ 16149 w 31595"/>
                <a:gd name="connsiteY3" fmla="*/ 122 h 31595"/>
                <a:gd name="connsiteX4" fmla="*/ 31947 w 31595"/>
                <a:gd name="connsiteY4" fmla="*/ 15920 h 31595"/>
                <a:gd name="connsiteX5" fmla="*/ 31947 w 31595"/>
                <a:gd name="connsiteY5" fmla="*/ 15920 h 31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595" h="31595">
                  <a:moveTo>
                    <a:pt x="31947" y="15920"/>
                  </a:moveTo>
                  <a:cubicBezTo>
                    <a:pt x="31947" y="24685"/>
                    <a:pt x="24913" y="31718"/>
                    <a:pt x="16149" y="31718"/>
                  </a:cubicBezTo>
                  <a:cubicBezTo>
                    <a:pt x="7384" y="31718"/>
                    <a:pt x="351" y="24685"/>
                    <a:pt x="351" y="15920"/>
                  </a:cubicBezTo>
                  <a:cubicBezTo>
                    <a:pt x="351" y="7156"/>
                    <a:pt x="7384" y="122"/>
                    <a:pt x="16149" y="122"/>
                  </a:cubicBezTo>
                  <a:cubicBezTo>
                    <a:pt x="24913" y="122"/>
                    <a:pt x="31947" y="7156"/>
                    <a:pt x="31947" y="15920"/>
                  </a:cubicBezTo>
                  <a:lnTo>
                    <a:pt x="31947" y="15920"/>
                  </a:lnTo>
                  <a:close/>
                </a:path>
              </a:pathLst>
            </a:custGeom>
            <a:noFill/>
            <a:ln w="19050" cap="flat">
              <a:solidFill>
                <a:schemeClr val="tx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dirty="0">
                <a:ln>
                  <a:noFill/>
                </a:ln>
                <a:solidFill>
                  <a:prstClr val="black"/>
                </a:solidFill>
                <a:effectLst/>
                <a:uLnTx/>
                <a:uFillTx/>
                <a:latin typeface="Arial" panose="020B0604020202020204"/>
                <a:ea typeface="+mn-ea"/>
                <a:cs typeface="+mn-cs"/>
              </a:endParaRPr>
            </a:p>
          </p:txBody>
        </p:sp>
        <p:sp>
          <p:nvSpPr>
            <p:cNvPr id="149" name="Freeform: Shape 148">
              <a:extLst>
                <a:ext uri="{FF2B5EF4-FFF2-40B4-BE49-F238E27FC236}">
                  <a16:creationId xmlns:a16="http://schemas.microsoft.com/office/drawing/2014/main" id="{3CF036B8-B988-413C-A8EB-D440E04B5A9B}"/>
                </a:ext>
              </a:extLst>
            </p:cNvPr>
            <p:cNvSpPr/>
            <p:nvPr/>
          </p:nvSpPr>
          <p:spPr>
            <a:xfrm>
              <a:off x="5755270" y="2997635"/>
              <a:ext cx="31595" cy="31595"/>
            </a:xfrm>
            <a:custGeom>
              <a:avLst/>
              <a:gdLst>
                <a:gd name="connsiteX0" fmla="*/ 31950 w 31595"/>
                <a:gd name="connsiteY0" fmla="*/ 15921 h 31595"/>
                <a:gd name="connsiteX1" fmla="*/ 16152 w 31595"/>
                <a:gd name="connsiteY1" fmla="*/ 31719 h 31595"/>
                <a:gd name="connsiteX2" fmla="*/ 354 w 31595"/>
                <a:gd name="connsiteY2" fmla="*/ 15921 h 31595"/>
                <a:gd name="connsiteX3" fmla="*/ 16152 w 31595"/>
                <a:gd name="connsiteY3" fmla="*/ 123 h 31595"/>
                <a:gd name="connsiteX4" fmla="*/ 31950 w 31595"/>
                <a:gd name="connsiteY4" fmla="*/ 15921 h 31595"/>
                <a:gd name="connsiteX5" fmla="*/ 31950 w 31595"/>
                <a:gd name="connsiteY5" fmla="*/ 15921 h 31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595" h="31595">
                  <a:moveTo>
                    <a:pt x="31950" y="15921"/>
                  </a:moveTo>
                  <a:cubicBezTo>
                    <a:pt x="31950" y="24686"/>
                    <a:pt x="24916" y="31719"/>
                    <a:pt x="16152" y="31719"/>
                  </a:cubicBezTo>
                  <a:cubicBezTo>
                    <a:pt x="7387" y="31719"/>
                    <a:pt x="354" y="24686"/>
                    <a:pt x="354" y="15921"/>
                  </a:cubicBezTo>
                  <a:cubicBezTo>
                    <a:pt x="354" y="7157"/>
                    <a:pt x="7387" y="123"/>
                    <a:pt x="16152" y="123"/>
                  </a:cubicBezTo>
                  <a:cubicBezTo>
                    <a:pt x="24916" y="123"/>
                    <a:pt x="31950" y="7157"/>
                    <a:pt x="31950" y="15921"/>
                  </a:cubicBezTo>
                  <a:lnTo>
                    <a:pt x="31950" y="15921"/>
                  </a:lnTo>
                  <a:close/>
                </a:path>
              </a:pathLst>
            </a:custGeom>
            <a:noFill/>
            <a:ln w="19050" cap="flat">
              <a:solidFill>
                <a:schemeClr val="tx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dirty="0">
                <a:ln>
                  <a:noFill/>
                </a:ln>
                <a:solidFill>
                  <a:prstClr val="black"/>
                </a:solidFill>
                <a:effectLst/>
                <a:uLnTx/>
                <a:uFillTx/>
                <a:latin typeface="Arial" panose="020B0604020202020204"/>
                <a:ea typeface="+mn-ea"/>
                <a:cs typeface="+mn-cs"/>
              </a:endParaRPr>
            </a:p>
          </p:txBody>
        </p:sp>
        <p:sp>
          <p:nvSpPr>
            <p:cNvPr id="150" name="Freeform: Shape 149">
              <a:extLst>
                <a:ext uri="{FF2B5EF4-FFF2-40B4-BE49-F238E27FC236}">
                  <a16:creationId xmlns:a16="http://schemas.microsoft.com/office/drawing/2014/main" id="{D0DCF9ED-A45C-382B-A558-3E168443CABE}"/>
                </a:ext>
              </a:extLst>
            </p:cNvPr>
            <p:cNvSpPr/>
            <p:nvPr/>
          </p:nvSpPr>
          <p:spPr>
            <a:xfrm>
              <a:off x="5766092" y="3008456"/>
              <a:ext cx="31595" cy="31595"/>
            </a:xfrm>
            <a:custGeom>
              <a:avLst/>
              <a:gdLst>
                <a:gd name="connsiteX0" fmla="*/ 31951 w 31595"/>
                <a:gd name="connsiteY0" fmla="*/ 15922 h 31595"/>
                <a:gd name="connsiteX1" fmla="*/ 16153 w 31595"/>
                <a:gd name="connsiteY1" fmla="*/ 31720 h 31595"/>
                <a:gd name="connsiteX2" fmla="*/ 355 w 31595"/>
                <a:gd name="connsiteY2" fmla="*/ 15922 h 31595"/>
                <a:gd name="connsiteX3" fmla="*/ 16153 w 31595"/>
                <a:gd name="connsiteY3" fmla="*/ 124 h 31595"/>
                <a:gd name="connsiteX4" fmla="*/ 31951 w 31595"/>
                <a:gd name="connsiteY4" fmla="*/ 15922 h 31595"/>
                <a:gd name="connsiteX5" fmla="*/ 31951 w 31595"/>
                <a:gd name="connsiteY5" fmla="*/ 15922 h 31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595" h="31595">
                  <a:moveTo>
                    <a:pt x="31951" y="15922"/>
                  </a:moveTo>
                  <a:cubicBezTo>
                    <a:pt x="31951" y="24687"/>
                    <a:pt x="24917" y="31720"/>
                    <a:pt x="16153" y="31720"/>
                  </a:cubicBezTo>
                  <a:cubicBezTo>
                    <a:pt x="7388" y="31720"/>
                    <a:pt x="355" y="24687"/>
                    <a:pt x="355" y="15922"/>
                  </a:cubicBezTo>
                  <a:cubicBezTo>
                    <a:pt x="355" y="7158"/>
                    <a:pt x="7388" y="124"/>
                    <a:pt x="16153" y="124"/>
                  </a:cubicBezTo>
                  <a:cubicBezTo>
                    <a:pt x="24917" y="124"/>
                    <a:pt x="31951" y="7158"/>
                    <a:pt x="31951" y="15922"/>
                  </a:cubicBezTo>
                  <a:lnTo>
                    <a:pt x="31951" y="15922"/>
                  </a:lnTo>
                  <a:close/>
                </a:path>
              </a:pathLst>
            </a:custGeom>
            <a:noFill/>
            <a:ln w="19050" cap="flat">
              <a:solidFill>
                <a:schemeClr val="tx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dirty="0">
                <a:ln>
                  <a:noFill/>
                </a:ln>
                <a:solidFill>
                  <a:prstClr val="black"/>
                </a:solidFill>
                <a:effectLst/>
                <a:uLnTx/>
                <a:uFillTx/>
                <a:latin typeface="Arial" panose="020B0604020202020204"/>
                <a:ea typeface="+mn-ea"/>
                <a:cs typeface="+mn-cs"/>
              </a:endParaRPr>
            </a:p>
          </p:txBody>
        </p:sp>
        <p:sp>
          <p:nvSpPr>
            <p:cNvPr id="151" name="Freeform: Shape 150">
              <a:extLst>
                <a:ext uri="{FF2B5EF4-FFF2-40B4-BE49-F238E27FC236}">
                  <a16:creationId xmlns:a16="http://schemas.microsoft.com/office/drawing/2014/main" id="{0C0B9777-8FB5-8D2C-DF74-4EAFF6C9ACF7}"/>
                </a:ext>
              </a:extLst>
            </p:cNvPr>
            <p:cNvSpPr/>
            <p:nvPr/>
          </p:nvSpPr>
          <p:spPr>
            <a:xfrm>
              <a:off x="5776910" y="3008456"/>
              <a:ext cx="31595" cy="31595"/>
            </a:xfrm>
            <a:custGeom>
              <a:avLst/>
              <a:gdLst>
                <a:gd name="connsiteX0" fmla="*/ 31952 w 31595"/>
                <a:gd name="connsiteY0" fmla="*/ 15922 h 31595"/>
                <a:gd name="connsiteX1" fmla="*/ 16154 w 31595"/>
                <a:gd name="connsiteY1" fmla="*/ 31720 h 31595"/>
                <a:gd name="connsiteX2" fmla="*/ 356 w 31595"/>
                <a:gd name="connsiteY2" fmla="*/ 15922 h 31595"/>
                <a:gd name="connsiteX3" fmla="*/ 16154 w 31595"/>
                <a:gd name="connsiteY3" fmla="*/ 124 h 31595"/>
                <a:gd name="connsiteX4" fmla="*/ 31952 w 31595"/>
                <a:gd name="connsiteY4" fmla="*/ 15922 h 31595"/>
                <a:gd name="connsiteX5" fmla="*/ 31952 w 31595"/>
                <a:gd name="connsiteY5" fmla="*/ 15922 h 31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595" h="31595">
                  <a:moveTo>
                    <a:pt x="31952" y="15922"/>
                  </a:moveTo>
                  <a:cubicBezTo>
                    <a:pt x="31952" y="24687"/>
                    <a:pt x="24918" y="31720"/>
                    <a:pt x="16154" y="31720"/>
                  </a:cubicBezTo>
                  <a:cubicBezTo>
                    <a:pt x="7389" y="31720"/>
                    <a:pt x="356" y="24687"/>
                    <a:pt x="356" y="15922"/>
                  </a:cubicBezTo>
                  <a:cubicBezTo>
                    <a:pt x="356" y="7158"/>
                    <a:pt x="7389" y="124"/>
                    <a:pt x="16154" y="124"/>
                  </a:cubicBezTo>
                  <a:cubicBezTo>
                    <a:pt x="24918" y="124"/>
                    <a:pt x="31952" y="7158"/>
                    <a:pt x="31952" y="15922"/>
                  </a:cubicBezTo>
                  <a:lnTo>
                    <a:pt x="31952" y="15922"/>
                  </a:lnTo>
                  <a:close/>
                </a:path>
              </a:pathLst>
            </a:custGeom>
            <a:noFill/>
            <a:ln w="19050" cap="flat">
              <a:solidFill>
                <a:schemeClr val="tx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dirty="0">
                <a:ln>
                  <a:noFill/>
                </a:ln>
                <a:solidFill>
                  <a:prstClr val="black"/>
                </a:solidFill>
                <a:effectLst/>
                <a:uLnTx/>
                <a:uFillTx/>
                <a:latin typeface="Arial" panose="020B0604020202020204"/>
                <a:ea typeface="+mn-ea"/>
                <a:cs typeface="+mn-cs"/>
              </a:endParaRPr>
            </a:p>
          </p:txBody>
        </p:sp>
        <p:sp>
          <p:nvSpPr>
            <p:cNvPr id="152" name="Freeform: Shape 151">
              <a:extLst>
                <a:ext uri="{FF2B5EF4-FFF2-40B4-BE49-F238E27FC236}">
                  <a16:creationId xmlns:a16="http://schemas.microsoft.com/office/drawing/2014/main" id="{89A8993B-DB89-5EBB-C8C6-63C7F2B2DE3E}"/>
                </a:ext>
              </a:extLst>
            </p:cNvPr>
            <p:cNvSpPr/>
            <p:nvPr/>
          </p:nvSpPr>
          <p:spPr>
            <a:xfrm>
              <a:off x="5809370" y="3019276"/>
              <a:ext cx="31595" cy="31595"/>
            </a:xfrm>
            <a:custGeom>
              <a:avLst/>
              <a:gdLst>
                <a:gd name="connsiteX0" fmla="*/ 31955 w 31595"/>
                <a:gd name="connsiteY0" fmla="*/ 15923 h 31595"/>
                <a:gd name="connsiteX1" fmla="*/ 16157 w 31595"/>
                <a:gd name="connsiteY1" fmla="*/ 31721 h 31595"/>
                <a:gd name="connsiteX2" fmla="*/ 359 w 31595"/>
                <a:gd name="connsiteY2" fmla="*/ 15923 h 31595"/>
                <a:gd name="connsiteX3" fmla="*/ 16157 w 31595"/>
                <a:gd name="connsiteY3" fmla="*/ 125 h 31595"/>
                <a:gd name="connsiteX4" fmla="*/ 31955 w 31595"/>
                <a:gd name="connsiteY4" fmla="*/ 15923 h 31595"/>
                <a:gd name="connsiteX5" fmla="*/ 31955 w 31595"/>
                <a:gd name="connsiteY5" fmla="*/ 15923 h 31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595" h="31595">
                  <a:moveTo>
                    <a:pt x="31955" y="15923"/>
                  </a:moveTo>
                  <a:cubicBezTo>
                    <a:pt x="31955" y="24688"/>
                    <a:pt x="24921" y="31721"/>
                    <a:pt x="16157" y="31721"/>
                  </a:cubicBezTo>
                  <a:cubicBezTo>
                    <a:pt x="7392" y="31721"/>
                    <a:pt x="359" y="24688"/>
                    <a:pt x="359" y="15923"/>
                  </a:cubicBezTo>
                  <a:cubicBezTo>
                    <a:pt x="359" y="7159"/>
                    <a:pt x="7392" y="125"/>
                    <a:pt x="16157" y="125"/>
                  </a:cubicBezTo>
                  <a:cubicBezTo>
                    <a:pt x="24921" y="125"/>
                    <a:pt x="31955" y="7159"/>
                    <a:pt x="31955" y="15923"/>
                  </a:cubicBezTo>
                  <a:lnTo>
                    <a:pt x="31955" y="15923"/>
                  </a:lnTo>
                  <a:close/>
                </a:path>
              </a:pathLst>
            </a:custGeom>
            <a:noFill/>
            <a:ln w="19050" cap="flat">
              <a:solidFill>
                <a:schemeClr val="tx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dirty="0">
                <a:ln>
                  <a:noFill/>
                </a:ln>
                <a:solidFill>
                  <a:prstClr val="black"/>
                </a:solidFill>
                <a:effectLst/>
                <a:uLnTx/>
                <a:uFillTx/>
                <a:latin typeface="Arial" panose="020B0604020202020204"/>
                <a:ea typeface="+mn-ea"/>
                <a:cs typeface="+mn-cs"/>
              </a:endParaRPr>
            </a:p>
          </p:txBody>
        </p:sp>
        <p:sp>
          <p:nvSpPr>
            <p:cNvPr id="153" name="Freeform: Shape 152">
              <a:extLst>
                <a:ext uri="{FF2B5EF4-FFF2-40B4-BE49-F238E27FC236}">
                  <a16:creationId xmlns:a16="http://schemas.microsoft.com/office/drawing/2014/main" id="{C0F6459F-F1A6-651B-416F-EF068B54D049}"/>
                </a:ext>
              </a:extLst>
            </p:cNvPr>
            <p:cNvSpPr/>
            <p:nvPr/>
          </p:nvSpPr>
          <p:spPr>
            <a:xfrm>
              <a:off x="5820191" y="3030097"/>
              <a:ext cx="31595" cy="31595"/>
            </a:xfrm>
            <a:custGeom>
              <a:avLst/>
              <a:gdLst>
                <a:gd name="connsiteX0" fmla="*/ 31956 w 31595"/>
                <a:gd name="connsiteY0" fmla="*/ 15924 h 31595"/>
                <a:gd name="connsiteX1" fmla="*/ 16158 w 31595"/>
                <a:gd name="connsiteY1" fmla="*/ 31722 h 31595"/>
                <a:gd name="connsiteX2" fmla="*/ 360 w 31595"/>
                <a:gd name="connsiteY2" fmla="*/ 15924 h 31595"/>
                <a:gd name="connsiteX3" fmla="*/ 16158 w 31595"/>
                <a:gd name="connsiteY3" fmla="*/ 126 h 31595"/>
                <a:gd name="connsiteX4" fmla="*/ 31956 w 31595"/>
                <a:gd name="connsiteY4" fmla="*/ 15924 h 31595"/>
                <a:gd name="connsiteX5" fmla="*/ 31956 w 31595"/>
                <a:gd name="connsiteY5" fmla="*/ 15924 h 31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595" h="31595">
                  <a:moveTo>
                    <a:pt x="31956" y="15924"/>
                  </a:moveTo>
                  <a:cubicBezTo>
                    <a:pt x="31956" y="24689"/>
                    <a:pt x="24922" y="31722"/>
                    <a:pt x="16158" y="31722"/>
                  </a:cubicBezTo>
                  <a:cubicBezTo>
                    <a:pt x="7393" y="31722"/>
                    <a:pt x="360" y="24689"/>
                    <a:pt x="360" y="15924"/>
                  </a:cubicBezTo>
                  <a:cubicBezTo>
                    <a:pt x="360" y="7160"/>
                    <a:pt x="7393" y="126"/>
                    <a:pt x="16158" y="126"/>
                  </a:cubicBezTo>
                  <a:cubicBezTo>
                    <a:pt x="24922" y="126"/>
                    <a:pt x="31956" y="7160"/>
                    <a:pt x="31956" y="15924"/>
                  </a:cubicBezTo>
                  <a:lnTo>
                    <a:pt x="31956" y="15924"/>
                  </a:lnTo>
                  <a:close/>
                </a:path>
              </a:pathLst>
            </a:custGeom>
            <a:noFill/>
            <a:ln w="19050" cap="flat">
              <a:solidFill>
                <a:schemeClr val="tx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dirty="0">
                <a:ln>
                  <a:noFill/>
                </a:ln>
                <a:solidFill>
                  <a:prstClr val="black"/>
                </a:solidFill>
                <a:effectLst/>
                <a:uLnTx/>
                <a:uFillTx/>
                <a:latin typeface="Arial" panose="020B0604020202020204"/>
                <a:ea typeface="+mn-ea"/>
                <a:cs typeface="+mn-cs"/>
              </a:endParaRPr>
            </a:p>
          </p:txBody>
        </p:sp>
        <p:sp>
          <p:nvSpPr>
            <p:cNvPr id="154" name="Freeform: Shape 153">
              <a:extLst>
                <a:ext uri="{FF2B5EF4-FFF2-40B4-BE49-F238E27FC236}">
                  <a16:creationId xmlns:a16="http://schemas.microsoft.com/office/drawing/2014/main" id="{189D0A52-70F2-95EF-ED47-7A70ABA56C7A}"/>
                </a:ext>
              </a:extLst>
            </p:cNvPr>
            <p:cNvSpPr/>
            <p:nvPr/>
          </p:nvSpPr>
          <p:spPr>
            <a:xfrm>
              <a:off x="5841833" y="3040917"/>
              <a:ext cx="31595" cy="31595"/>
            </a:xfrm>
            <a:custGeom>
              <a:avLst/>
              <a:gdLst>
                <a:gd name="connsiteX0" fmla="*/ 31958 w 31595"/>
                <a:gd name="connsiteY0" fmla="*/ 15925 h 31595"/>
                <a:gd name="connsiteX1" fmla="*/ 16160 w 31595"/>
                <a:gd name="connsiteY1" fmla="*/ 31723 h 31595"/>
                <a:gd name="connsiteX2" fmla="*/ 362 w 31595"/>
                <a:gd name="connsiteY2" fmla="*/ 15925 h 31595"/>
                <a:gd name="connsiteX3" fmla="*/ 16160 w 31595"/>
                <a:gd name="connsiteY3" fmla="*/ 127 h 31595"/>
                <a:gd name="connsiteX4" fmla="*/ 31958 w 31595"/>
                <a:gd name="connsiteY4" fmla="*/ 15925 h 31595"/>
                <a:gd name="connsiteX5" fmla="*/ 31958 w 31595"/>
                <a:gd name="connsiteY5" fmla="*/ 15925 h 31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595" h="31595">
                  <a:moveTo>
                    <a:pt x="31958" y="15925"/>
                  </a:moveTo>
                  <a:cubicBezTo>
                    <a:pt x="31958" y="24690"/>
                    <a:pt x="24924" y="31723"/>
                    <a:pt x="16160" y="31723"/>
                  </a:cubicBezTo>
                  <a:cubicBezTo>
                    <a:pt x="7395" y="31723"/>
                    <a:pt x="362" y="24690"/>
                    <a:pt x="362" y="15925"/>
                  </a:cubicBezTo>
                  <a:cubicBezTo>
                    <a:pt x="362" y="7161"/>
                    <a:pt x="7395" y="127"/>
                    <a:pt x="16160" y="127"/>
                  </a:cubicBezTo>
                  <a:cubicBezTo>
                    <a:pt x="24924" y="127"/>
                    <a:pt x="31958" y="7161"/>
                    <a:pt x="31958" y="15925"/>
                  </a:cubicBezTo>
                  <a:lnTo>
                    <a:pt x="31958" y="15925"/>
                  </a:lnTo>
                  <a:close/>
                </a:path>
              </a:pathLst>
            </a:custGeom>
            <a:noFill/>
            <a:ln w="19050" cap="flat">
              <a:solidFill>
                <a:schemeClr val="tx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dirty="0">
                <a:ln>
                  <a:noFill/>
                </a:ln>
                <a:solidFill>
                  <a:prstClr val="black"/>
                </a:solidFill>
                <a:effectLst/>
                <a:uLnTx/>
                <a:uFillTx/>
                <a:latin typeface="Arial" panose="020B0604020202020204"/>
                <a:ea typeface="+mn-ea"/>
                <a:cs typeface="+mn-cs"/>
              </a:endParaRPr>
            </a:p>
          </p:txBody>
        </p:sp>
        <p:sp>
          <p:nvSpPr>
            <p:cNvPr id="155" name="Freeform: Shape 154">
              <a:extLst>
                <a:ext uri="{FF2B5EF4-FFF2-40B4-BE49-F238E27FC236}">
                  <a16:creationId xmlns:a16="http://schemas.microsoft.com/office/drawing/2014/main" id="{2A03917B-4DB2-8508-32B3-95F657F56805}"/>
                </a:ext>
              </a:extLst>
            </p:cNvPr>
            <p:cNvSpPr/>
            <p:nvPr/>
          </p:nvSpPr>
          <p:spPr>
            <a:xfrm>
              <a:off x="5852652" y="3040917"/>
              <a:ext cx="31595" cy="31595"/>
            </a:xfrm>
            <a:custGeom>
              <a:avLst/>
              <a:gdLst>
                <a:gd name="connsiteX0" fmla="*/ 31959 w 31595"/>
                <a:gd name="connsiteY0" fmla="*/ 15925 h 31595"/>
                <a:gd name="connsiteX1" fmla="*/ 16161 w 31595"/>
                <a:gd name="connsiteY1" fmla="*/ 31723 h 31595"/>
                <a:gd name="connsiteX2" fmla="*/ 363 w 31595"/>
                <a:gd name="connsiteY2" fmla="*/ 15925 h 31595"/>
                <a:gd name="connsiteX3" fmla="*/ 16161 w 31595"/>
                <a:gd name="connsiteY3" fmla="*/ 127 h 31595"/>
                <a:gd name="connsiteX4" fmla="*/ 31959 w 31595"/>
                <a:gd name="connsiteY4" fmla="*/ 15925 h 31595"/>
                <a:gd name="connsiteX5" fmla="*/ 31959 w 31595"/>
                <a:gd name="connsiteY5" fmla="*/ 15925 h 31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595" h="31595">
                  <a:moveTo>
                    <a:pt x="31959" y="15925"/>
                  </a:moveTo>
                  <a:cubicBezTo>
                    <a:pt x="31959" y="24690"/>
                    <a:pt x="24925" y="31723"/>
                    <a:pt x="16161" y="31723"/>
                  </a:cubicBezTo>
                  <a:cubicBezTo>
                    <a:pt x="7396" y="31723"/>
                    <a:pt x="363" y="24690"/>
                    <a:pt x="363" y="15925"/>
                  </a:cubicBezTo>
                  <a:cubicBezTo>
                    <a:pt x="363" y="7161"/>
                    <a:pt x="7396" y="127"/>
                    <a:pt x="16161" y="127"/>
                  </a:cubicBezTo>
                  <a:cubicBezTo>
                    <a:pt x="24925" y="127"/>
                    <a:pt x="31959" y="7161"/>
                    <a:pt x="31959" y="15925"/>
                  </a:cubicBezTo>
                  <a:lnTo>
                    <a:pt x="31959" y="15925"/>
                  </a:lnTo>
                  <a:close/>
                </a:path>
              </a:pathLst>
            </a:custGeom>
            <a:noFill/>
            <a:ln w="19050" cap="flat">
              <a:solidFill>
                <a:schemeClr val="tx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dirty="0">
                <a:ln>
                  <a:noFill/>
                </a:ln>
                <a:solidFill>
                  <a:prstClr val="black"/>
                </a:solidFill>
                <a:effectLst/>
                <a:uLnTx/>
                <a:uFillTx/>
                <a:latin typeface="Arial" panose="020B0604020202020204"/>
                <a:ea typeface="+mn-ea"/>
                <a:cs typeface="+mn-cs"/>
              </a:endParaRPr>
            </a:p>
          </p:txBody>
        </p:sp>
        <p:sp>
          <p:nvSpPr>
            <p:cNvPr id="156" name="Freeform: Shape 155">
              <a:extLst>
                <a:ext uri="{FF2B5EF4-FFF2-40B4-BE49-F238E27FC236}">
                  <a16:creationId xmlns:a16="http://schemas.microsoft.com/office/drawing/2014/main" id="{8819CB09-862F-9261-684E-9E802BF682D3}"/>
                </a:ext>
              </a:extLst>
            </p:cNvPr>
            <p:cNvSpPr/>
            <p:nvPr/>
          </p:nvSpPr>
          <p:spPr>
            <a:xfrm>
              <a:off x="5874292" y="3040917"/>
              <a:ext cx="31595" cy="31595"/>
            </a:xfrm>
            <a:custGeom>
              <a:avLst/>
              <a:gdLst>
                <a:gd name="connsiteX0" fmla="*/ 31961 w 31595"/>
                <a:gd name="connsiteY0" fmla="*/ 15925 h 31595"/>
                <a:gd name="connsiteX1" fmla="*/ 16163 w 31595"/>
                <a:gd name="connsiteY1" fmla="*/ 31723 h 31595"/>
                <a:gd name="connsiteX2" fmla="*/ 365 w 31595"/>
                <a:gd name="connsiteY2" fmla="*/ 15925 h 31595"/>
                <a:gd name="connsiteX3" fmla="*/ 16163 w 31595"/>
                <a:gd name="connsiteY3" fmla="*/ 127 h 31595"/>
                <a:gd name="connsiteX4" fmla="*/ 31961 w 31595"/>
                <a:gd name="connsiteY4" fmla="*/ 15925 h 31595"/>
                <a:gd name="connsiteX5" fmla="*/ 31961 w 31595"/>
                <a:gd name="connsiteY5" fmla="*/ 15925 h 31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595" h="31595">
                  <a:moveTo>
                    <a:pt x="31961" y="15925"/>
                  </a:moveTo>
                  <a:cubicBezTo>
                    <a:pt x="31961" y="24690"/>
                    <a:pt x="24927" y="31723"/>
                    <a:pt x="16163" y="31723"/>
                  </a:cubicBezTo>
                  <a:cubicBezTo>
                    <a:pt x="7398" y="31723"/>
                    <a:pt x="365" y="24690"/>
                    <a:pt x="365" y="15925"/>
                  </a:cubicBezTo>
                  <a:cubicBezTo>
                    <a:pt x="365" y="7161"/>
                    <a:pt x="7398" y="127"/>
                    <a:pt x="16163" y="127"/>
                  </a:cubicBezTo>
                  <a:cubicBezTo>
                    <a:pt x="24927" y="127"/>
                    <a:pt x="31961" y="7161"/>
                    <a:pt x="31961" y="15925"/>
                  </a:cubicBezTo>
                  <a:lnTo>
                    <a:pt x="31961" y="15925"/>
                  </a:lnTo>
                  <a:close/>
                </a:path>
              </a:pathLst>
            </a:custGeom>
            <a:noFill/>
            <a:ln w="19050" cap="flat">
              <a:solidFill>
                <a:schemeClr val="tx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dirty="0">
                <a:ln>
                  <a:noFill/>
                </a:ln>
                <a:solidFill>
                  <a:prstClr val="black"/>
                </a:solidFill>
                <a:effectLst/>
                <a:uLnTx/>
                <a:uFillTx/>
                <a:latin typeface="Arial" panose="020B0604020202020204"/>
                <a:ea typeface="+mn-ea"/>
                <a:cs typeface="+mn-cs"/>
              </a:endParaRPr>
            </a:p>
          </p:txBody>
        </p:sp>
        <p:sp>
          <p:nvSpPr>
            <p:cNvPr id="157" name="Freeform: Shape 156">
              <a:extLst>
                <a:ext uri="{FF2B5EF4-FFF2-40B4-BE49-F238E27FC236}">
                  <a16:creationId xmlns:a16="http://schemas.microsoft.com/office/drawing/2014/main" id="{6A78D2D9-EA71-FC39-0993-F2397EE61B57}"/>
                </a:ext>
              </a:extLst>
            </p:cNvPr>
            <p:cNvSpPr/>
            <p:nvPr/>
          </p:nvSpPr>
          <p:spPr>
            <a:xfrm>
              <a:off x="5895932" y="3051737"/>
              <a:ext cx="31595" cy="31595"/>
            </a:xfrm>
            <a:custGeom>
              <a:avLst/>
              <a:gdLst>
                <a:gd name="connsiteX0" fmla="*/ 31963 w 31595"/>
                <a:gd name="connsiteY0" fmla="*/ 15926 h 31595"/>
                <a:gd name="connsiteX1" fmla="*/ 16165 w 31595"/>
                <a:gd name="connsiteY1" fmla="*/ 31724 h 31595"/>
                <a:gd name="connsiteX2" fmla="*/ 367 w 31595"/>
                <a:gd name="connsiteY2" fmla="*/ 15926 h 31595"/>
                <a:gd name="connsiteX3" fmla="*/ 16165 w 31595"/>
                <a:gd name="connsiteY3" fmla="*/ 128 h 31595"/>
                <a:gd name="connsiteX4" fmla="*/ 31963 w 31595"/>
                <a:gd name="connsiteY4" fmla="*/ 15926 h 31595"/>
                <a:gd name="connsiteX5" fmla="*/ 31963 w 31595"/>
                <a:gd name="connsiteY5" fmla="*/ 15926 h 31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595" h="31595">
                  <a:moveTo>
                    <a:pt x="31963" y="15926"/>
                  </a:moveTo>
                  <a:cubicBezTo>
                    <a:pt x="31963" y="24691"/>
                    <a:pt x="24929" y="31724"/>
                    <a:pt x="16165" y="31724"/>
                  </a:cubicBezTo>
                  <a:cubicBezTo>
                    <a:pt x="7400" y="31724"/>
                    <a:pt x="367" y="24691"/>
                    <a:pt x="367" y="15926"/>
                  </a:cubicBezTo>
                  <a:cubicBezTo>
                    <a:pt x="367" y="7162"/>
                    <a:pt x="7400" y="128"/>
                    <a:pt x="16165" y="128"/>
                  </a:cubicBezTo>
                  <a:cubicBezTo>
                    <a:pt x="24929" y="128"/>
                    <a:pt x="31963" y="7162"/>
                    <a:pt x="31963" y="15926"/>
                  </a:cubicBezTo>
                  <a:lnTo>
                    <a:pt x="31963" y="15926"/>
                  </a:lnTo>
                  <a:close/>
                </a:path>
              </a:pathLst>
            </a:custGeom>
            <a:noFill/>
            <a:ln w="19050" cap="flat">
              <a:solidFill>
                <a:schemeClr val="tx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dirty="0">
                <a:ln>
                  <a:noFill/>
                </a:ln>
                <a:solidFill>
                  <a:prstClr val="black"/>
                </a:solidFill>
                <a:effectLst/>
                <a:uLnTx/>
                <a:uFillTx/>
                <a:latin typeface="Arial" panose="020B0604020202020204"/>
                <a:ea typeface="+mn-ea"/>
                <a:cs typeface="+mn-cs"/>
              </a:endParaRPr>
            </a:p>
          </p:txBody>
        </p:sp>
        <p:sp>
          <p:nvSpPr>
            <p:cNvPr id="158" name="Freeform: Shape 157">
              <a:extLst>
                <a:ext uri="{FF2B5EF4-FFF2-40B4-BE49-F238E27FC236}">
                  <a16:creationId xmlns:a16="http://schemas.microsoft.com/office/drawing/2014/main" id="{91F87EBA-0594-8DEC-DECF-F7B9F371F65F}"/>
                </a:ext>
              </a:extLst>
            </p:cNvPr>
            <p:cNvSpPr/>
            <p:nvPr/>
          </p:nvSpPr>
          <p:spPr>
            <a:xfrm>
              <a:off x="5890089" y="3046760"/>
              <a:ext cx="31595" cy="31595"/>
            </a:xfrm>
            <a:custGeom>
              <a:avLst/>
              <a:gdLst>
                <a:gd name="connsiteX0" fmla="*/ 31962 w 31595"/>
                <a:gd name="connsiteY0" fmla="*/ 15926 h 31595"/>
                <a:gd name="connsiteX1" fmla="*/ 16164 w 31595"/>
                <a:gd name="connsiteY1" fmla="*/ 31724 h 31595"/>
                <a:gd name="connsiteX2" fmla="*/ 366 w 31595"/>
                <a:gd name="connsiteY2" fmla="*/ 15926 h 31595"/>
                <a:gd name="connsiteX3" fmla="*/ 16164 w 31595"/>
                <a:gd name="connsiteY3" fmla="*/ 128 h 31595"/>
                <a:gd name="connsiteX4" fmla="*/ 31962 w 31595"/>
                <a:gd name="connsiteY4" fmla="*/ 15926 h 31595"/>
                <a:gd name="connsiteX5" fmla="*/ 31962 w 31595"/>
                <a:gd name="connsiteY5" fmla="*/ 15926 h 31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595" h="31595">
                  <a:moveTo>
                    <a:pt x="31962" y="15926"/>
                  </a:moveTo>
                  <a:cubicBezTo>
                    <a:pt x="31962" y="24690"/>
                    <a:pt x="24929" y="31724"/>
                    <a:pt x="16164" y="31724"/>
                  </a:cubicBezTo>
                  <a:cubicBezTo>
                    <a:pt x="7400" y="31724"/>
                    <a:pt x="366" y="24690"/>
                    <a:pt x="366" y="15926"/>
                  </a:cubicBezTo>
                  <a:cubicBezTo>
                    <a:pt x="366" y="7161"/>
                    <a:pt x="7400" y="128"/>
                    <a:pt x="16164" y="128"/>
                  </a:cubicBezTo>
                  <a:cubicBezTo>
                    <a:pt x="24929" y="128"/>
                    <a:pt x="31962" y="7161"/>
                    <a:pt x="31962" y="15926"/>
                  </a:cubicBezTo>
                  <a:lnTo>
                    <a:pt x="31962" y="15926"/>
                  </a:lnTo>
                  <a:close/>
                </a:path>
              </a:pathLst>
            </a:custGeom>
            <a:noFill/>
            <a:ln w="19050" cap="flat">
              <a:solidFill>
                <a:schemeClr val="tx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dirty="0">
                <a:ln>
                  <a:noFill/>
                </a:ln>
                <a:solidFill>
                  <a:prstClr val="black"/>
                </a:solidFill>
                <a:effectLst/>
                <a:uLnTx/>
                <a:uFillTx/>
                <a:latin typeface="Arial" panose="020B0604020202020204"/>
                <a:ea typeface="+mn-ea"/>
                <a:cs typeface="+mn-cs"/>
              </a:endParaRPr>
            </a:p>
          </p:txBody>
        </p:sp>
        <p:sp>
          <p:nvSpPr>
            <p:cNvPr id="159" name="Freeform: Shape 158">
              <a:extLst>
                <a:ext uri="{FF2B5EF4-FFF2-40B4-BE49-F238E27FC236}">
                  <a16:creationId xmlns:a16="http://schemas.microsoft.com/office/drawing/2014/main" id="{B6B504BF-F7EA-5778-9E21-183A964BAB5C}"/>
                </a:ext>
              </a:extLst>
            </p:cNvPr>
            <p:cNvSpPr/>
            <p:nvPr/>
          </p:nvSpPr>
          <p:spPr>
            <a:xfrm>
              <a:off x="5928391" y="3062558"/>
              <a:ext cx="31595" cy="31595"/>
            </a:xfrm>
            <a:custGeom>
              <a:avLst/>
              <a:gdLst>
                <a:gd name="connsiteX0" fmla="*/ 31966 w 31595"/>
                <a:gd name="connsiteY0" fmla="*/ 15927 h 31595"/>
                <a:gd name="connsiteX1" fmla="*/ 16168 w 31595"/>
                <a:gd name="connsiteY1" fmla="*/ 31725 h 31595"/>
                <a:gd name="connsiteX2" fmla="*/ 370 w 31595"/>
                <a:gd name="connsiteY2" fmla="*/ 15927 h 31595"/>
                <a:gd name="connsiteX3" fmla="*/ 16168 w 31595"/>
                <a:gd name="connsiteY3" fmla="*/ 129 h 31595"/>
                <a:gd name="connsiteX4" fmla="*/ 31966 w 31595"/>
                <a:gd name="connsiteY4" fmla="*/ 15927 h 31595"/>
                <a:gd name="connsiteX5" fmla="*/ 31966 w 31595"/>
                <a:gd name="connsiteY5" fmla="*/ 15927 h 31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595" h="31595">
                  <a:moveTo>
                    <a:pt x="31966" y="15927"/>
                  </a:moveTo>
                  <a:cubicBezTo>
                    <a:pt x="31966" y="24692"/>
                    <a:pt x="24932" y="31725"/>
                    <a:pt x="16168" y="31725"/>
                  </a:cubicBezTo>
                  <a:cubicBezTo>
                    <a:pt x="7403" y="31725"/>
                    <a:pt x="370" y="24692"/>
                    <a:pt x="370" y="15927"/>
                  </a:cubicBezTo>
                  <a:cubicBezTo>
                    <a:pt x="370" y="7163"/>
                    <a:pt x="7403" y="129"/>
                    <a:pt x="16168" y="129"/>
                  </a:cubicBezTo>
                  <a:cubicBezTo>
                    <a:pt x="24932" y="129"/>
                    <a:pt x="31966" y="7163"/>
                    <a:pt x="31966" y="15927"/>
                  </a:cubicBezTo>
                  <a:lnTo>
                    <a:pt x="31966" y="15927"/>
                  </a:lnTo>
                  <a:close/>
                </a:path>
              </a:pathLst>
            </a:custGeom>
            <a:noFill/>
            <a:ln w="19050" cap="flat">
              <a:solidFill>
                <a:schemeClr val="tx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dirty="0">
                <a:ln>
                  <a:noFill/>
                </a:ln>
                <a:solidFill>
                  <a:prstClr val="black"/>
                </a:solidFill>
                <a:effectLst/>
                <a:uLnTx/>
                <a:uFillTx/>
                <a:latin typeface="Arial" panose="020B0604020202020204"/>
                <a:ea typeface="+mn-ea"/>
                <a:cs typeface="+mn-cs"/>
              </a:endParaRPr>
            </a:p>
          </p:txBody>
        </p:sp>
        <p:sp>
          <p:nvSpPr>
            <p:cNvPr id="160" name="Freeform: Shape 159">
              <a:extLst>
                <a:ext uri="{FF2B5EF4-FFF2-40B4-BE49-F238E27FC236}">
                  <a16:creationId xmlns:a16="http://schemas.microsoft.com/office/drawing/2014/main" id="{5F8280B4-5425-8CD1-80D8-283F96E04E31}"/>
                </a:ext>
              </a:extLst>
            </p:cNvPr>
            <p:cNvSpPr/>
            <p:nvPr/>
          </p:nvSpPr>
          <p:spPr>
            <a:xfrm>
              <a:off x="5945161" y="3067535"/>
              <a:ext cx="31595" cy="31595"/>
            </a:xfrm>
            <a:custGeom>
              <a:avLst/>
              <a:gdLst>
                <a:gd name="connsiteX0" fmla="*/ 31967 w 31595"/>
                <a:gd name="connsiteY0" fmla="*/ 15928 h 31595"/>
                <a:gd name="connsiteX1" fmla="*/ 16169 w 31595"/>
                <a:gd name="connsiteY1" fmla="*/ 31725 h 31595"/>
                <a:gd name="connsiteX2" fmla="*/ 371 w 31595"/>
                <a:gd name="connsiteY2" fmla="*/ 15928 h 31595"/>
                <a:gd name="connsiteX3" fmla="*/ 16169 w 31595"/>
                <a:gd name="connsiteY3" fmla="*/ 130 h 31595"/>
                <a:gd name="connsiteX4" fmla="*/ 31967 w 31595"/>
                <a:gd name="connsiteY4" fmla="*/ 15928 h 31595"/>
                <a:gd name="connsiteX5" fmla="*/ 31967 w 31595"/>
                <a:gd name="connsiteY5" fmla="*/ 15928 h 31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595" h="31595">
                  <a:moveTo>
                    <a:pt x="31967" y="15928"/>
                  </a:moveTo>
                  <a:cubicBezTo>
                    <a:pt x="31967" y="24692"/>
                    <a:pt x="24934" y="31725"/>
                    <a:pt x="16169" y="31725"/>
                  </a:cubicBezTo>
                  <a:cubicBezTo>
                    <a:pt x="7405" y="31725"/>
                    <a:pt x="371" y="24692"/>
                    <a:pt x="371" y="15928"/>
                  </a:cubicBezTo>
                  <a:cubicBezTo>
                    <a:pt x="371" y="7163"/>
                    <a:pt x="7405" y="130"/>
                    <a:pt x="16169" y="130"/>
                  </a:cubicBezTo>
                  <a:cubicBezTo>
                    <a:pt x="24934" y="130"/>
                    <a:pt x="31967" y="7163"/>
                    <a:pt x="31967" y="15928"/>
                  </a:cubicBezTo>
                  <a:lnTo>
                    <a:pt x="31967" y="15928"/>
                  </a:lnTo>
                  <a:close/>
                </a:path>
              </a:pathLst>
            </a:custGeom>
            <a:noFill/>
            <a:ln w="19050" cap="flat">
              <a:solidFill>
                <a:schemeClr val="tx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dirty="0">
                <a:ln>
                  <a:noFill/>
                </a:ln>
                <a:solidFill>
                  <a:prstClr val="black"/>
                </a:solidFill>
                <a:effectLst/>
                <a:uLnTx/>
                <a:uFillTx/>
                <a:latin typeface="Arial" panose="020B0604020202020204"/>
                <a:ea typeface="+mn-ea"/>
                <a:cs typeface="+mn-cs"/>
              </a:endParaRPr>
            </a:p>
          </p:txBody>
        </p:sp>
        <p:sp>
          <p:nvSpPr>
            <p:cNvPr id="161" name="Freeform: Shape 160">
              <a:extLst>
                <a:ext uri="{FF2B5EF4-FFF2-40B4-BE49-F238E27FC236}">
                  <a16:creationId xmlns:a16="http://schemas.microsoft.com/office/drawing/2014/main" id="{A7FE507D-D9B2-20AC-5BAE-D7B68167E36C}"/>
                </a:ext>
              </a:extLst>
            </p:cNvPr>
            <p:cNvSpPr/>
            <p:nvPr/>
          </p:nvSpPr>
          <p:spPr>
            <a:xfrm>
              <a:off x="5960852" y="3073378"/>
              <a:ext cx="31595" cy="31595"/>
            </a:xfrm>
            <a:custGeom>
              <a:avLst/>
              <a:gdLst>
                <a:gd name="connsiteX0" fmla="*/ 31969 w 31595"/>
                <a:gd name="connsiteY0" fmla="*/ 15928 h 31595"/>
                <a:gd name="connsiteX1" fmla="*/ 16171 w 31595"/>
                <a:gd name="connsiteY1" fmla="*/ 31726 h 31595"/>
                <a:gd name="connsiteX2" fmla="*/ 373 w 31595"/>
                <a:gd name="connsiteY2" fmla="*/ 15928 h 31595"/>
                <a:gd name="connsiteX3" fmla="*/ 16171 w 31595"/>
                <a:gd name="connsiteY3" fmla="*/ 130 h 31595"/>
                <a:gd name="connsiteX4" fmla="*/ 31969 w 31595"/>
                <a:gd name="connsiteY4" fmla="*/ 15928 h 31595"/>
                <a:gd name="connsiteX5" fmla="*/ 31969 w 31595"/>
                <a:gd name="connsiteY5" fmla="*/ 15928 h 31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595" h="31595">
                  <a:moveTo>
                    <a:pt x="31969" y="15928"/>
                  </a:moveTo>
                  <a:cubicBezTo>
                    <a:pt x="31969" y="24693"/>
                    <a:pt x="24935" y="31726"/>
                    <a:pt x="16171" y="31726"/>
                  </a:cubicBezTo>
                  <a:cubicBezTo>
                    <a:pt x="7406" y="31726"/>
                    <a:pt x="373" y="24693"/>
                    <a:pt x="373" y="15928"/>
                  </a:cubicBezTo>
                  <a:cubicBezTo>
                    <a:pt x="373" y="7164"/>
                    <a:pt x="7406" y="130"/>
                    <a:pt x="16171" y="130"/>
                  </a:cubicBezTo>
                  <a:cubicBezTo>
                    <a:pt x="24935" y="130"/>
                    <a:pt x="31969" y="7164"/>
                    <a:pt x="31969" y="15928"/>
                  </a:cubicBezTo>
                  <a:lnTo>
                    <a:pt x="31969" y="15928"/>
                  </a:lnTo>
                  <a:close/>
                </a:path>
              </a:pathLst>
            </a:custGeom>
            <a:noFill/>
            <a:ln w="19050" cap="flat">
              <a:solidFill>
                <a:schemeClr val="tx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dirty="0">
                <a:ln>
                  <a:noFill/>
                </a:ln>
                <a:solidFill>
                  <a:prstClr val="black"/>
                </a:solidFill>
                <a:effectLst/>
                <a:uLnTx/>
                <a:uFillTx/>
                <a:latin typeface="Arial" panose="020B0604020202020204"/>
                <a:ea typeface="+mn-ea"/>
                <a:cs typeface="+mn-cs"/>
              </a:endParaRPr>
            </a:p>
          </p:txBody>
        </p:sp>
        <p:sp>
          <p:nvSpPr>
            <p:cNvPr id="162" name="Freeform: Shape 161">
              <a:extLst>
                <a:ext uri="{FF2B5EF4-FFF2-40B4-BE49-F238E27FC236}">
                  <a16:creationId xmlns:a16="http://schemas.microsoft.com/office/drawing/2014/main" id="{97C9EA4D-67A0-78FF-33B3-F18C3A3CD82A}"/>
                </a:ext>
              </a:extLst>
            </p:cNvPr>
            <p:cNvSpPr/>
            <p:nvPr/>
          </p:nvSpPr>
          <p:spPr>
            <a:xfrm>
              <a:off x="5982494" y="3084199"/>
              <a:ext cx="31595" cy="31595"/>
            </a:xfrm>
            <a:custGeom>
              <a:avLst/>
              <a:gdLst>
                <a:gd name="connsiteX0" fmla="*/ 31971 w 31595"/>
                <a:gd name="connsiteY0" fmla="*/ 15929 h 31595"/>
                <a:gd name="connsiteX1" fmla="*/ 16173 w 31595"/>
                <a:gd name="connsiteY1" fmla="*/ 31727 h 31595"/>
                <a:gd name="connsiteX2" fmla="*/ 375 w 31595"/>
                <a:gd name="connsiteY2" fmla="*/ 15929 h 31595"/>
                <a:gd name="connsiteX3" fmla="*/ 16173 w 31595"/>
                <a:gd name="connsiteY3" fmla="*/ 131 h 31595"/>
                <a:gd name="connsiteX4" fmla="*/ 31971 w 31595"/>
                <a:gd name="connsiteY4" fmla="*/ 15929 h 31595"/>
                <a:gd name="connsiteX5" fmla="*/ 31971 w 31595"/>
                <a:gd name="connsiteY5" fmla="*/ 15929 h 31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595" h="31595">
                  <a:moveTo>
                    <a:pt x="31971" y="15929"/>
                  </a:moveTo>
                  <a:cubicBezTo>
                    <a:pt x="31971" y="24694"/>
                    <a:pt x="24937" y="31727"/>
                    <a:pt x="16173" y="31727"/>
                  </a:cubicBezTo>
                  <a:cubicBezTo>
                    <a:pt x="7408" y="31727"/>
                    <a:pt x="375" y="24694"/>
                    <a:pt x="375" y="15929"/>
                  </a:cubicBezTo>
                  <a:cubicBezTo>
                    <a:pt x="375" y="7165"/>
                    <a:pt x="7408" y="131"/>
                    <a:pt x="16173" y="131"/>
                  </a:cubicBezTo>
                  <a:cubicBezTo>
                    <a:pt x="24937" y="131"/>
                    <a:pt x="31971" y="7165"/>
                    <a:pt x="31971" y="15929"/>
                  </a:cubicBezTo>
                  <a:lnTo>
                    <a:pt x="31971" y="15929"/>
                  </a:lnTo>
                  <a:close/>
                </a:path>
              </a:pathLst>
            </a:custGeom>
            <a:noFill/>
            <a:ln w="19050" cap="flat">
              <a:solidFill>
                <a:schemeClr val="tx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dirty="0">
                <a:ln>
                  <a:noFill/>
                </a:ln>
                <a:solidFill>
                  <a:prstClr val="black"/>
                </a:solidFill>
                <a:effectLst/>
                <a:uLnTx/>
                <a:uFillTx/>
                <a:latin typeface="Arial" panose="020B0604020202020204"/>
                <a:ea typeface="+mn-ea"/>
                <a:cs typeface="+mn-cs"/>
              </a:endParaRPr>
            </a:p>
          </p:txBody>
        </p:sp>
        <p:sp>
          <p:nvSpPr>
            <p:cNvPr id="163" name="Freeform: Shape 162">
              <a:extLst>
                <a:ext uri="{FF2B5EF4-FFF2-40B4-BE49-F238E27FC236}">
                  <a16:creationId xmlns:a16="http://schemas.microsoft.com/office/drawing/2014/main" id="{DD3437B4-F400-333A-A4C9-C43E03C25298}"/>
                </a:ext>
              </a:extLst>
            </p:cNvPr>
            <p:cNvSpPr/>
            <p:nvPr/>
          </p:nvSpPr>
          <p:spPr>
            <a:xfrm>
              <a:off x="6004135" y="3095019"/>
              <a:ext cx="31595" cy="31595"/>
            </a:xfrm>
            <a:custGeom>
              <a:avLst/>
              <a:gdLst>
                <a:gd name="connsiteX0" fmla="*/ 31973 w 31595"/>
                <a:gd name="connsiteY0" fmla="*/ 15930 h 31595"/>
                <a:gd name="connsiteX1" fmla="*/ 16175 w 31595"/>
                <a:gd name="connsiteY1" fmla="*/ 31728 h 31595"/>
                <a:gd name="connsiteX2" fmla="*/ 377 w 31595"/>
                <a:gd name="connsiteY2" fmla="*/ 15930 h 31595"/>
                <a:gd name="connsiteX3" fmla="*/ 16175 w 31595"/>
                <a:gd name="connsiteY3" fmla="*/ 132 h 31595"/>
                <a:gd name="connsiteX4" fmla="*/ 31973 w 31595"/>
                <a:gd name="connsiteY4" fmla="*/ 15930 h 31595"/>
                <a:gd name="connsiteX5" fmla="*/ 31973 w 31595"/>
                <a:gd name="connsiteY5" fmla="*/ 15930 h 31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595" h="31595">
                  <a:moveTo>
                    <a:pt x="31973" y="15930"/>
                  </a:moveTo>
                  <a:cubicBezTo>
                    <a:pt x="31973" y="24695"/>
                    <a:pt x="24939" y="31728"/>
                    <a:pt x="16175" y="31728"/>
                  </a:cubicBezTo>
                  <a:cubicBezTo>
                    <a:pt x="7410" y="31728"/>
                    <a:pt x="377" y="24695"/>
                    <a:pt x="377" y="15930"/>
                  </a:cubicBezTo>
                  <a:cubicBezTo>
                    <a:pt x="377" y="7166"/>
                    <a:pt x="7410" y="132"/>
                    <a:pt x="16175" y="132"/>
                  </a:cubicBezTo>
                  <a:cubicBezTo>
                    <a:pt x="24939" y="132"/>
                    <a:pt x="31973" y="7166"/>
                    <a:pt x="31973" y="15930"/>
                  </a:cubicBezTo>
                  <a:lnTo>
                    <a:pt x="31973" y="15930"/>
                  </a:lnTo>
                  <a:close/>
                </a:path>
              </a:pathLst>
            </a:custGeom>
            <a:noFill/>
            <a:ln w="19050" cap="flat">
              <a:solidFill>
                <a:schemeClr val="tx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dirty="0">
                <a:ln>
                  <a:noFill/>
                </a:ln>
                <a:solidFill>
                  <a:prstClr val="black"/>
                </a:solidFill>
                <a:effectLst/>
                <a:uLnTx/>
                <a:uFillTx/>
                <a:latin typeface="Arial" panose="020B0604020202020204"/>
                <a:ea typeface="+mn-ea"/>
                <a:cs typeface="+mn-cs"/>
              </a:endParaRPr>
            </a:p>
          </p:txBody>
        </p:sp>
        <p:sp>
          <p:nvSpPr>
            <p:cNvPr id="164" name="Freeform: Shape 163">
              <a:extLst>
                <a:ext uri="{FF2B5EF4-FFF2-40B4-BE49-F238E27FC236}">
                  <a16:creationId xmlns:a16="http://schemas.microsoft.com/office/drawing/2014/main" id="{4952B0E4-6CA6-0885-A3E9-925723D54409}"/>
                </a:ext>
              </a:extLst>
            </p:cNvPr>
            <p:cNvSpPr/>
            <p:nvPr/>
          </p:nvSpPr>
          <p:spPr>
            <a:xfrm>
              <a:off x="6025777" y="3095019"/>
              <a:ext cx="31595" cy="31595"/>
            </a:xfrm>
            <a:custGeom>
              <a:avLst/>
              <a:gdLst>
                <a:gd name="connsiteX0" fmla="*/ 31975 w 31595"/>
                <a:gd name="connsiteY0" fmla="*/ 15930 h 31595"/>
                <a:gd name="connsiteX1" fmla="*/ 16177 w 31595"/>
                <a:gd name="connsiteY1" fmla="*/ 31728 h 31595"/>
                <a:gd name="connsiteX2" fmla="*/ 379 w 31595"/>
                <a:gd name="connsiteY2" fmla="*/ 15930 h 31595"/>
                <a:gd name="connsiteX3" fmla="*/ 16177 w 31595"/>
                <a:gd name="connsiteY3" fmla="*/ 132 h 31595"/>
                <a:gd name="connsiteX4" fmla="*/ 31975 w 31595"/>
                <a:gd name="connsiteY4" fmla="*/ 15930 h 31595"/>
                <a:gd name="connsiteX5" fmla="*/ 31975 w 31595"/>
                <a:gd name="connsiteY5" fmla="*/ 15930 h 31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595" h="31595">
                  <a:moveTo>
                    <a:pt x="31975" y="15930"/>
                  </a:moveTo>
                  <a:cubicBezTo>
                    <a:pt x="31975" y="24695"/>
                    <a:pt x="24941" y="31728"/>
                    <a:pt x="16177" y="31728"/>
                  </a:cubicBezTo>
                  <a:cubicBezTo>
                    <a:pt x="7412" y="31728"/>
                    <a:pt x="379" y="24695"/>
                    <a:pt x="379" y="15930"/>
                  </a:cubicBezTo>
                  <a:cubicBezTo>
                    <a:pt x="379" y="7166"/>
                    <a:pt x="7412" y="132"/>
                    <a:pt x="16177" y="132"/>
                  </a:cubicBezTo>
                  <a:cubicBezTo>
                    <a:pt x="24941" y="132"/>
                    <a:pt x="31975" y="7166"/>
                    <a:pt x="31975" y="15930"/>
                  </a:cubicBezTo>
                  <a:lnTo>
                    <a:pt x="31975" y="15930"/>
                  </a:lnTo>
                  <a:close/>
                </a:path>
              </a:pathLst>
            </a:custGeom>
            <a:noFill/>
            <a:ln w="19050" cap="flat">
              <a:solidFill>
                <a:schemeClr val="tx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dirty="0">
                <a:ln>
                  <a:noFill/>
                </a:ln>
                <a:solidFill>
                  <a:prstClr val="black"/>
                </a:solidFill>
                <a:effectLst/>
                <a:uLnTx/>
                <a:uFillTx/>
                <a:latin typeface="Arial" panose="020B0604020202020204"/>
                <a:ea typeface="+mn-ea"/>
                <a:cs typeface="+mn-cs"/>
              </a:endParaRPr>
            </a:p>
          </p:txBody>
        </p:sp>
        <p:sp>
          <p:nvSpPr>
            <p:cNvPr id="165" name="Freeform: Shape 164">
              <a:extLst>
                <a:ext uri="{FF2B5EF4-FFF2-40B4-BE49-F238E27FC236}">
                  <a16:creationId xmlns:a16="http://schemas.microsoft.com/office/drawing/2014/main" id="{82D815AF-386B-22EC-E26F-7AFD361FF120}"/>
                </a:ext>
              </a:extLst>
            </p:cNvPr>
            <p:cNvSpPr/>
            <p:nvPr/>
          </p:nvSpPr>
          <p:spPr>
            <a:xfrm>
              <a:off x="6058238" y="3095019"/>
              <a:ext cx="31595" cy="31595"/>
            </a:xfrm>
            <a:custGeom>
              <a:avLst/>
              <a:gdLst>
                <a:gd name="connsiteX0" fmla="*/ 31978 w 31595"/>
                <a:gd name="connsiteY0" fmla="*/ 15930 h 31595"/>
                <a:gd name="connsiteX1" fmla="*/ 16180 w 31595"/>
                <a:gd name="connsiteY1" fmla="*/ 31728 h 31595"/>
                <a:gd name="connsiteX2" fmla="*/ 382 w 31595"/>
                <a:gd name="connsiteY2" fmla="*/ 15930 h 31595"/>
                <a:gd name="connsiteX3" fmla="*/ 16180 w 31595"/>
                <a:gd name="connsiteY3" fmla="*/ 132 h 31595"/>
                <a:gd name="connsiteX4" fmla="*/ 31978 w 31595"/>
                <a:gd name="connsiteY4" fmla="*/ 15930 h 31595"/>
                <a:gd name="connsiteX5" fmla="*/ 31978 w 31595"/>
                <a:gd name="connsiteY5" fmla="*/ 15930 h 31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595" h="31595">
                  <a:moveTo>
                    <a:pt x="31978" y="15930"/>
                  </a:moveTo>
                  <a:cubicBezTo>
                    <a:pt x="31978" y="24695"/>
                    <a:pt x="24944" y="31728"/>
                    <a:pt x="16180" y="31728"/>
                  </a:cubicBezTo>
                  <a:cubicBezTo>
                    <a:pt x="7415" y="31728"/>
                    <a:pt x="382" y="24695"/>
                    <a:pt x="382" y="15930"/>
                  </a:cubicBezTo>
                  <a:cubicBezTo>
                    <a:pt x="382" y="7166"/>
                    <a:pt x="7415" y="132"/>
                    <a:pt x="16180" y="132"/>
                  </a:cubicBezTo>
                  <a:cubicBezTo>
                    <a:pt x="24944" y="132"/>
                    <a:pt x="31978" y="7166"/>
                    <a:pt x="31978" y="15930"/>
                  </a:cubicBezTo>
                  <a:lnTo>
                    <a:pt x="31978" y="15930"/>
                  </a:lnTo>
                  <a:close/>
                </a:path>
              </a:pathLst>
            </a:custGeom>
            <a:noFill/>
            <a:ln w="19050" cap="flat">
              <a:solidFill>
                <a:schemeClr val="tx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dirty="0">
                <a:ln>
                  <a:noFill/>
                </a:ln>
                <a:solidFill>
                  <a:prstClr val="black"/>
                </a:solidFill>
                <a:effectLst/>
                <a:uLnTx/>
                <a:uFillTx/>
                <a:latin typeface="Arial" panose="020B0604020202020204"/>
                <a:ea typeface="+mn-ea"/>
                <a:cs typeface="+mn-cs"/>
              </a:endParaRPr>
            </a:p>
          </p:txBody>
        </p:sp>
        <p:sp>
          <p:nvSpPr>
            <p:cNvPr id="166" name="Freeform: Shape 165">
              <a:extLst>
                <a:ext uri="{FF2B5EF4-FFF2-40B4-BE49-F238E27FC236}">
                  <a16:creationId xmlns:a16="http://schemas.microsoft.com/office/drawing/2014/main" id="{B894E679-9A4E-BFFE-D0FA-39923A2D2771}"/>
                </a:ext>
              </a:extLst>
            </p:cNvPr>
            <p:cNvSpPr/>
            <p:nvPr/>
          </p:nvSpPr>
          <p:spPr>
            <a:xfrm>
              <a:off x="6090700" y="3095019"/>
              <a:ext cx="31595" cy="31595"/>
            </a:xfrm>
            <a:custGeom>
              <a:avLst/>
              <a:gdLst>
                <a:gd name="connsiteX0" fmla="*/ 31981 w 31595"/>
                <a:gd name="connsiteY0" fmla="*/ 15930 h 31595"/>
                <a:gd name="connsiteX1" fmla="*/ 16183 w 31595"/>
                <a:gd name="connsiteY1" fmla="*/ 31728 h 31595"/>
                <a:gd name="connsiteX2" fmla="*/ 385 w 31595"/>
                <a:gd name="connsiteY2" fmla="*/ 15930 h 31595"/>
                <a:gd name="connsiteX3" fmla="*/ 16183 w 31595"/>
                <a:gd name="connsiteY3" fmla="*/ 132 h 31595"/>
                <a:gd name="connsiteX4" fmla="*/ 31981 w 31595"/>
                <a:gd name="connsiteY4" fmla="*/ 15930 h 31595"/>
                <a:gd name="connsiteX5" fmla="*/ 31981 w 31595"/>
                <a:gd name="connsiteY5" fmla="*/ 15930 h 31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595" h="31595">
                  <a:moveTo>
                    <a:pt x="31981" y="15930"/>
                  </a:moveTo>
                  <a:cubicBezTo>
                    <a:pt x="31981" y="24695"/>
                    <a:pt x="24947" y="31728"/>
                    <a:pt x="16183" y="31728"/>
                  </a:cubicBezTo>
                  <a:cubicBezTo>
                    <a:pt x="7418" y="31728"/>
                    <a:pt x="385" y="24695"/>
                    <a:pt x="385" y="15930"/>
                  </a:cubicBezTo>
                  <a:cubicBezTo>
                    <a:pt x="385" y="7166"/>
                    <a:pt x="7418" y="132"/>
                    <a:pt x="16183" y="132"/>
                  </a:cubicBezTo>
                  <a:cubicBezTo>
                    <a:pt x="24947" y="132"/>
                    <a:pt x="31981" y="7166"/>
                    <a:pt x="31981" y="15930"/>
                  </a:cubicBezTo>
                  <a:lnTo>
                    <a:pt x="31981" y="15930"/>
                  </a:lnTo>
                  <a:close/>
                </a:path>
              </a:pathLst>
            </a:custGeom>
            <a:noFill/>
            <a:ln w="19050" cap="flat">
              <a:solidFill>
                <a:schemeClr val="tx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dirty="0">
                <a:ln>
                  <a:noFill/>
                </a:ln>
                <a:solidFill>
                  <a:prstClr val="black"/>
                </a:solidFill>
                <a:effectLst/>
                <a:uLnTx/>
                <a:uFillTx/>
                <a:latin typeface="Arial" panose="020B0604020202020204"/>
                <a:ea typeface="+mn-ea"/>
                <a:cs typeface="+mn-cs"/>
              </a:endParaRPr>
            </a:p>
          </p:txBody>
        </p:sp>
        <p:sp>
          <p:nvSpPr>
            <p:cNvPr id="167" name="Freeform: Shape 166">
              <a:extLst>
                <a:ext uri="{FF2B5EF4-FFF2-40B4-BE49-F238E27FC236}">
                  <a16:creationId xmlns:a16="http://schemas.microsoft.com/office/drawing/2014/main" id="{6C610BCE-BB35-021E-5262-E9D2ADE3CADA}"/>
                </a:ext>
              </a:extLst>
            </p:cNvPr>
            <p:cNvSpPr/>
            <p:nvPr/>
          </p:nvSpPr>
          <p:spPr>
            <a:xfrm>
              <a:off x="6123271" y="3105840"/>
              <a:ext cx="31595" cy="31595"/>
            </a:xfrm>
            <a:custGeom>
              <a:avLst/>
              <a:gdLst>
                <a:gd name="connsiteX0" fmla="*/ 31984 w 31595"/>
                <a:gd name="connsiteY0" fmla="*/ 15931 h 31595"/>
                <a:gd name="connsiteX1" fmla="*/ 16186 w 31595"/>
                <a:gd name="connsiteY1" fmla="*/ 31729 h 31595"/>
                <a:gd name="connsiteX2" fmla="*/ 388 w 31595"/>
                <a:gd name="connsiteY2" fmla="*/ 15931 h 31595"/>
                <a:gd name="connsiteX3" fmla="*/ 16186 w 31595"/>
                <a:gd name="connsiteY3" fmla="*/ 133 h 31595"/>
                <a:gd name="connsiteX4" fmla="*/ 31984 w 31595"/>
                <a:gd name="connsiteY4" fmla="*/ 15931 h 31595"/>
                <a:gd name="connsiteX5" fmla="*/ 31984 w 31595"/>
                <a:gd name="connsiteY5" fmla="*/ 15931 h 31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595" h="31595">
                  <a:moveTo>
                    <a:pt x="31984" y="15931"/>
                  </a:moveTo>
                  <a:cubicBezTo>
                    <a:pt x="31984" y="24696"/>
                    <a:pt x="24950" y="31729"/>
                    <a:pt x="16186" y="31729"/>
                  </a:cubicBezTo>
                  <a:cubicBezTo>
                    <a:pt x="7421" y="31729"/>
                    <a:pt x="388" y="24696"/>
                    <a:pt x="388" y="15931"/>
                  </a:cubicBezTo>
                  <a:cubicBezTo>
                    <a:pt x="388" y="7167"/>
                    <a:pt x="7421" y="133"/>
                    <a:pt x="16186" y="133"/>
                  </a:cubicBezTo>
                  <a:cubicBezTo>
                    <a:pt x="24950" y="133"/>
                    <a:pt x="31984" y="7167"/>
                    <a:pt x="31984" y="15931"/>
                  </a:cubicBezTo>
                  <a:lnTo>
                    <a:pt x="31984" y="15931"/>
                  </a:lnTo>
                  <a:close/>
                </a:path>
              </a:pathLst>
            </a:custGeom>
            <a:noFill/>
            <a:ln w="19050" cap="flat">
              <a:solidFill>
                <a:schemeClr val="tx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dirty="0">
                <a:ln>
                  <a:noFill/>
                </a:ln>
                <a:solidFill>
                  <a:prstClr val="black"/>
                </a:solidFill>
                <a:effectLst/>
                <a:uLnTx/>
                <a:uFillTx/>
                <a:latin typeface="Arial" panose="020B0604020202020204"/>
                <a:ea typeface="+mn-ea"/>
                <a:cs typeface="+mn-cs"/>
              </a:endParaRPr>
            </a:p>
          </p:txBody>
        </p:sp>
        <p:sp>
          <p:nvSpPr>
            <p:cNvPr id="168" name="Freeform: Shape 167">
              <a:extLst>
                <a:ext uri="{FF2B5EF4-FFF2-40B4-BE49-F238E27FC236}">
                  <a16:creationId xmlns:a16="http://schemas.microsoft.com/office/drawing/2014/main" id="{8FEFF5D4-18BE-7F1D-84FC-5A6127A4E3DB}"/>
                </a:ext>
              </a:extLst>
            </p:cNvPr>
            <p:cNvSpPr/>
            <p:nvPr/>
          </p:nvSpPr>
          <p:spPr>
            <a:xfrm>
              <a:off x="6144912" y="3116660"/>
              <a:ext cx="31595" cy="31595"/>
            </a:xfrm>
            <a:custGeom>
              <a:avLst/>
              <a:gdLst>
                <a:gd name="connsiteX0" fmla="*/ 31986 w 31595"/>
                <a:gd name="connsiteY0" fmla="*/ 15932 h 31595"/>
                <a:gd name="connsiteX1" fmla="*/ 16188 w 31595"/>
                <a:gd name="connsiteY1" fmla="*/ 31730 h 31595"/>
                <a:gd name="connsiteX2" fmla="*/ 390 w 31595"/>
                <a:gd name="connsiteY2" fmla="*/ 15932 h 31595"/>
                <a:gd name="connsiteX3" fmla="*/ 16188 w 31595"/>
                <a:gd name="connsiteY3" fmla="*/ 134 h 31595"/>
                <a:gd name="connsiteX4" fmla="*/ 31986 w 31595"/>
                <a:gd name="connsiteY4" fmla="*/ 15932 h 31595"/>
                <a:gd name="connsiteX5" fmla="*/ 31986 w 31595"/>
                <a:gd name="connsiteY5" fmla="*/ 15932 h 31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595" h="31595">
                  <a:moveTo>
                    <a:pt x="31986" y="15932"/>
                  </a:moveTo>
                  <a:cubicBezTo>
                    <a:pt x="31986" y="24697"/>
                    <a:pt x="24952" y="31730"/>
                    <a:pt x="16188" y="31730"/>
                  </a:cubicBezTo>
                  <a:cubicBezTo>
                    <a:pt x="7423" y="31730"/>
                    <a:pt x="390" y="24697"/>
                    <a:pt x="390" y="15932"/>
                  </a:cubicBezTo>
                  <a:cubicBezTo>
                    <a:pt x="390" y="7168"/>
                    <a:pt x="7423" y="134"/>
                    <a:pt x="16188" y="134"/>
                  </a:cubicBezTo>
                  <a:cubicBezTo>
                    <a:pt x="24952" y="134"/>
                    <a:pt x="31986" y="7168"/>
                    <a:pt x="31986" y="15932"/>
                  </a:cubicBezTo>
                  <a:lnTo>
                    <a:pt x="31986" y="15932"/>
                  </a:lnTo>
                  <a:close/>
                </a:path>
              </a:pathLst>
            </a:custGeom>
            <a:noFill/>
            <a:ln w="19050" cap="flat">
              <a:solidFill>
                <a:schemeClr val="tx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dirty="0">
                <a:ln>
                  <a:noFill/>
                </a:ln>
                <a:solidFill>
                  <a:prstClr val="black"/>
                </a:solidFill>
                <a:effectLst/>
                <a:uLnTx/>
                <a:uFillTx/>
                <a:latin typeface="Arial" panose="020B0604020202020204"/>
                <a:ea typeface="+mn-ea"/>
                <a:cs typeface="+mn-cs"/>
              </a:endParaRPr>
            </a:p>
          </p:txBody>
        </p:sp>
        <p:sp>
          <p:nvSpPr>
            <p:cNvPr id="169" name="Freeform: Shape 168">
              <a:extLst>
                <a:ext uri="{FF2B5EF4-FFF2-40B4-BE49-F238E27FC236}">
                  <a16:creationId xmlns:a16="http://schemas.microsoft.com/office/drawing/2014/main" id="{A4C0D30D-9862-320D-0E40-A598951B71CF}"/>
                </a:ext>
              </a:extLst>
            </p:cNvPr>
            <p:cNvSpPr/>
            <p:nvPr/>
          </p:nvSpPr>
          <p:spPr>
            <a:xfrm>
              <a:off x="6166551" y="3149121"/>
              <a:ext cx="31595" cy="31595"/>
            </a:xfrm>
            <a:custGeom>
              <a:avLst/>
              <a:gdLst>
                <a:gd name="connsiteX0" fmla="*/ 31988 w 31595"/>
                <a:gd name="connsiteY0" fmla="*/ 15935 h 31595"/>
                <a:gd name="connsiteX1" fmla="*/ 16190 w 31595"/>
                <a:gd name="connsiteY1" fmla="*/ 31733 h 31595"/>
                <a:gd name="connsiteX2" fmla="*/ 392 w 31595"/>
                <a:gd name="connsiteY2" fmla="*/ 15935 h 31595"/>
                <a:gd name="connsiteX3" fmla="*/ 16190 w 31595"/>
                <a:gd name="connsiteY3" fmla="*/ 137 h 31595"/>
                <a:gd name="connsiteX4" fmla="*/ 31988 w 31595"/>
                <a:gd name="connsiteY4" fmla="*/ 15935 h 31595"/>
                <a:gd name="connsiteX5" fmla="*/ 31988 w 31595"/>
                <a:gd name="connsiteY5" fmla="*/ 15935 h 31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595" h="31595">
                  <a:moveTo>
                    <a:pt x="31988" y="15935"/>
                  </a:moveTo>
                  <a:cubicBezTo>
                    <a:pt x="31988" y="24700"/>
                    <a:pt x="24954" y="31733"/>
                    <a:pt x="16190" y="31733"/>
                  </a:cubicBezTo>
                  <a:cubicBezTo>
                    <a:pt x="7425" y="31733"/>
                    <a:pt x="392" y="24700"/>
                    <a:pt x="392" y="15935"/>
                  </a:cubicBezTo>
                  <a:cubicBezTo>
                    <a:pt x="392" y="7171"/>
                    <a:pt x="7425" y="137"/>
                    <a:pt x="16190" y="137"/>
                  </a:cubicBezTo>
                  <a:cubicBezTo>
                    <a:pt x="24954" y="137"/>
                    <a:pt x="31988" y="7171"/>
                    <a:pt x="31988" y="15935"/>
                  </a:cubicBezTo>
                  <a:lnTo>
                    <a:pt x="31988" y="15935"/>
                  </a:lnTo>
                  <a:close/>
                </a:path>
              </a:pathLst>
            </a:custGeom>
            <a:noFill/>
            <a:ln w="19050" cap="flat">
              <a:solidFill>
                <a:schemeClr val="tx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dirty="0">
                <a:ln>
                  <a:noFill/>
                </a:ln>
                <a:solidFill>
                  <a:prstClr val="black"/>
                </a:solidFill>
                <a:effectLst/>
                <a:uLnTx/>
                <a:uFillTx/>
                <a:latin typeface="Arial" panose="020B0604020202020204"/>
                <a:ea typeface="+mn-ea"/>
                <a:cs typeface="+mn-cs"/>
              </a:endParaRPr>
            </a:p>
          </p:txBody>
        </p:sp>
        <p:sp>
          <p:nvSpPr>
            <p:cNvPr id="170" name="Freeform: Shape 169">
              <a:extLst>
                <a:ext uri="{FF2B5EF4-FFF2-40B4-BE49-F238E27FC236}">
                  <a16:creationId xmlns:a16="http://schemas.microsoft.com/office/drawing/2014/main" id="{68D51748-046C-36B8-7072-7C58BDF983F3}"/>
                </a:ext>
              </a:extLst>
            </p:cNvPr>
            <p:cNvSpPr/>
            <p:nvPr/>
          </p:nvSpPr>
          <p:spPr>
            <a:xfrm>
              <a:off x="6199011" y="3170762"/>
              <a:ext cx="31595" cy="31595"/>
            </a:xfrm>
            <a:custGeom>
              <a:avLst/>
              <a:gdLst>
                <a:gd name="connsiteX0" fmla="*/ 31991 w 31595"/>
                <a:gd name="connsiteY0" fmla="*/ 15937 h 31595"/>
                <a:gd name="connsiteX1" fmla="*/ 16193 w 31595"/>
                <a:gd name="connsiteY1" fmla="*/ 31735 h 31595"/>
                <a:gd name="connsiteX2" fmla="*/ 395 w 31595"/>
                <a:gd name="connsiteY2" fmla="*/ 15937 h 31595"/>
                <a:gd name="connsiteX3" fmla="*/ 16193 w 31595"/>
                <a:gd name="connsiteY3" fmla="*/ 139 h 31595"/>
                <a:gd name="connsiteX4" fmla="*/ 31991 w 31595"/>
                <a:gd name="connsiteY4" fmla="*/ 15937 h 31595"/>
                <a:gd name="connsiteX5" fmla="*/ 31991 w 31595"/>
                <a:gd name="connsiteY5" fmla="*/ 15937 h 31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595" h="31595">
                  <a:moveTo>
                    <a:pt x="31991" y="15937"/>
                  </a:moveTo>
                  <a:cubicBezTo>
                    <a:pt x="31991" y="24702"/>
                    <a:pt x="24957" y="31735"/>
                    <a:pt x="16193" y="31735"/>
                  </a:cubicBezTo>
                  <a:cubicBezTo>
                    <a:pt x="7428" y="31735"/>
                    <a:pt x="395" y="24702"/>
                    <a:pt x="395" y="15937"/>
                  </a:cubicBezTo>
                  <a:cubicBezTo>
                    <a:pt x="395" y="7173"/>
                    <a:pt x="7428" y="139"/>
                    <a:pt x="16193" y="139"/>
                  </a:cubicBezTo>
                  <a:cubicBezTo>
                    <a:pt x="24957" y="139"/>
                    <a:pt x="31991" y="7173"/>
                    <a:pt x="31991" y="15937"/>
                  </a:cubicBezTo>
                  <a:lnTo>
                    <a:pt x="31991" y="15937"/>
                  </a:lnTo>
                  <a:close/>
                </a:path>
              </a:pathLst>
            </a:custGeom>
            <a:noFill/>
            <a:ln w="19050" cap="flat">
              <a:solidFill>
                <a:schemeClr val="tx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dirty="0">
                <a:ln>
                  <a:noFill/>
                </a:ln>
                <a:solidFill>
                  <a:prstClr val="black"/>
                </a:solidFill>
                <a:effectLst/>
                <a:uLnTx/>
                <a:uFillTx/>
                <a:latin typeface="Arial" panose="020B0604020202020204"/>
                <a:ea typeface="+mn-ea"/>
                <a:cs typeface="+mn-cs"/>
              </a:endParaRPr>
            </a:p>
          </p:txBody>
        </p:sp>
        <p:sp>
          <p:nvSpPr>
            <p:cNvPr id="171" name="Freeform: Shape 170">
              <a:extLst>
                <a:ext uri="{FF2B5EF4-FFF2-40B4-BE49-F238E27FC236}">
                  <a16:creationId xmlns:a16="http://schemas.microsoft.com/office/drawing/2014/main" id="{DA33279D-B6E1-57E5-77AF-32E3B68F6AC3}"/>
                </a:ext>
              </a:extLst>
            </p:cNvPr>
            <p:cNvSpPr/>
            <p:nvPr/>
          </p:nvSpPr>
          <p:spPr>
            <a:xfrm>
              <a:off x="6231470" y="3181582"/>
              <a:ext cx="31595" cy="31595"/>
            </a:xfrm>
            <a:custGeom>
              <a:avLst/>
              <a:gdLst>
                <a:gd name="connsiteX0" fmla="*/ 31994 w 31595"/>
                <a:gd name="connsiteY0" fmla="*/ 15938 h 31595"/>
                <a:gd name="connsiteX1" fmla="*/ 16196 w 31595"/>
                <a:gd name="connsiteY1" fmla="*/ 31736 h 31595"/>
                <a:gd name="connsiteX2" fmla="*/ 398 w 31595"/>
                <a:gd name="connsiteY2" fmla="*/ 15938 h 31595"/>
                <a:gd name="connsiteX3" fmla="*/ 16196 w 31595"/>
                <a:gd name="connsiteY3" fmla="*/ 140 h 31595"/>
                <a:gd name="connsiteX4" fmla="*/ 31994 w 31595"/>
                <a:gd name="connsiteY4" fmla="*/ 15938 h 31595"/>
                <a:gd name="connsiteX5" fmla="*/ 31994 w 31595"/>
                <a:gd name="connsiteY5" fmla="*/ 15938 h 31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595" h="31595">
                  <a:moveTo>
                    <a:pt x="31994" y="15938"/>
                  </a:moveTo>
                  <a:cubicBezTo>
                    <a:pt x="31994" y="24703"/>
                    <a:pt x="24960" y="31736"/>
                    <a:pt x="16196" y="31736"/>
                  </a:cubicBezTo>
                  <a:cubicBezTo>
                    <a:pt x="7431" y="31736"/>
                    <a:pt x="398" y="24703"/>
                    <a:pt x="398" y="15938"/>
                  </a:cubicBezTo>
                  <a:cubicBezTo>
                    <a:pt x="398" y="7174"/>
                    <a:pt x="7431" y="140"/>
                    <a:pt x="16196" y="140"/>
                  </a:cubicBezTo>
                  <a:cubicBezTo>
                    <a:pt x="24960" y="140"/>
                    <a:pt x="31994" y="7174"/>
                    <a:pt x="31994" y="15938"/>
                  </a:cubicBezTo>
                  <a:lnTo>
                    <a:pt x="31994" y="15938"/>
                  </a:lnTo>
                  <a:close/>
                </a:path>
              </a:pathLst>
            </a:custGeom>
            <a:noFill/>
            <a:ln w="19050" cap="flat">
              <a:solidFill>
                <a:schemeClr val="tx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dirty="0">
                <a:ln>
                  <a:noFill/>
                </a:ln>
                <a:solidFill>
                  <a:prstClr val="black"/>
                </a:solidFill>
                <a:effectLst/>
                <a:uLnTx/>
                <a:uFillTx/>
                <a:latin typeface="Arial" panose="020B0604020202020204"/>
                <a:ea typeface="+mn-ea"/>
                <a:cs typeface="+mn-cs"/>
              </a:endParaRPr>
            </a:p>
          </p:txBody>
        </p:sp>
        <p:sp>
          <p:nvSpPr>
            <p:cNvPr id="172" name="Freeform: Shape 171">
              <a:extLst>
                <a:ext uri="{FF2B5EF4-FFF2-40B4-BE49-F238E27FC236}">
                  <a16:creationId xmlns:a16="http://schemas.microsoft.com/office/drawing/2014/main" id="{A3A95706-4CD7-39FD-BC7C-55D9633C0A9E}"/>
                </a:ext>
              </a:extLst>
            </p:cNvPr>
            <p:cNvSpPr/>
            <p:nvPr/>
          </p:nvSpPr>
          <p:spPr>
            <a:xfrm>
              <a:off x="6263933" y="3192403"/>
              <a:ext cx="31595" cy="31595"/>
            </a:xfrm>
            <a:custGeom>
              <a:avLst/>
              <a:gdLst>
                <a:gd name="connsiteX0" fmla="*/ 31997 w 31595"/>
                <a:gd name="connsiteY0" fmla="*/ 15939 h 31595"/>
                <a:gd name="connsiteX1" fmla="*/ 16199 w 31595"/>
                <a:gd name="connsiteY1" fmla="*/ 31737 h 31595"/>
                <a:gd name="connsiteX2" fmla="*/ 401 w 31595"/>
                <a:gd name="connsiteY2" fmla="*/ 15939 h 31595"/>
                <a:gd name="connsiteX3" fmla="*/ 16199 w 31595"/>
                <a:gd name="connsiteY3" fmla="*/ 141 h 31595"/>
                <a:gd name="connsiteX4" fmla="*/ 31997 w 31595"/>
                <a:gd name="connsiteY4" fmla="*/ 15939 h 31595"/>
                <a:gd name="connsiteX5" fmla="*/ 31997 w 31595"/>
                <a:gd name="connsiteY5" fmla="*/ 15939 h 31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595" h="31595">
                  <a:moveTo>
                    <a:pt x="31997" y="15939"/>
                  </a:moveTo>
                  <a:cubicBezTo>
                    <a:pt x="31997" y="24704"/>
                    <a:pt x="24963" y="31737"/>
                    <a:pt x="16199" y="31737"/>
                  </a:cubicBezTo>
                  <a:cubicBezTo>
                    <a:pt x="7434" y="31737"/>
                    <a:pt x="401" y="24704"/>
                    <a:pt x="401" y="15939"/>
                  </a:cubicBezTo>
                  <a:cubicBezTo>
                    <a:pt x="401" y="7175"/>
                    <a:pt x="7434" y="141"/>
                    <a:pt x="16199" y="141"/>
                  </a:cubicBezTo>
                  <a:cubicBezTo>
                    <a:pt x="24963" y="141"/>
                    <a:pt x="31997" y="7175"/>
                    <a:pt x="31997" y="15939"/>
                  </a:cubicBezTo>
                  <a:lnTo>
                    <a:pt x="31997" y="15939"/>
                  </a:lnTo>
                  <a:close/>
                </a:path>
              </a:pathLst>
            </a:custGeom>
            <a:noFill/>
            <a:ln w="19050" cap="flat">
              <a:solidFill>
                <a:schemeClr val="tx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dirty="0">
                <a:ln>
                  <a:noFill/>
                </a:ln>
                <a:solidFill>
                  <a:prstClr val="black"/>
                </a:solidFill>
                <a:effectLst/>
                <a:uLnTx/>
                <a:uFillTx/>
                <a:latin typeface="Arial" panose="020B0604020202020204"/>
                <a:ea typeface="+mn-ea"/>
                <a:cs typeface="+mn-cs"/>
              </a:endParaRPr>
            </a:p>
          </p:txBody>
        </p:sp>
        <p:sp>
          <p:nvSpPr>
            <p:cNvPr id="173" name="Freeform: Shape 172">
              <a:extLst>
                <a:ext uri="{FF2B5EF4-FFF2-40B4-BE49-F238E27FC236}">
                  <a16:creationId xmlns:a16="http://schemas.microsoft.com/office/drawing/2014/main" id="{B78DB888-7655-6765-5A6F-4E7CBD68AD05}"/>
                </a:ext>
              </a:extLst>
            </p:cNvPr>
            <p:cNvSpPr/>
            <p:nvPr/>
          </p:nvSpPr>
          <p:spPr>
            <a:xfrm>
              <a:off x="6296391" y="3203223"/>
              <a:ext cx="31595" cy="31595"/>
            </a:xfrm>
            <a:custGeom>
              <a:avLst/>
              <a:gdLst>
                <a:gd name="connsiteX0" fmla="*/ 32000 w 31595"/>
                <a:gd name="connsiteY0" fmla="*/ 15940 h 31595"/>
                <a:gd name="connsiteX1" fmla="*/ 16202 w 31595"/>
                <a:gd name="connsiteY1" fmla="*/ 31738 h 31595"/>
                <a:gd name="connsiteX2" fmla="*/ 404 w 31595"/>
                <a:gd name="connsiteY2" fmla="*/ 15940 h 31595"/>
                <a:gd name="connsiteX3" fmla="*/ 16202 w 31595"/>
                <a:gd name="connsiteY3" fmla="*/ 142 h 31595"/>
                <a:gd name="connsiteX4" fmla="*/ 32000 w 31595"/>
                <a:gd name="connsiteY4" fmla="*/ 15940 h 31595"/>
                <a:gd name="connsiteX5" fmla="*/ 32000 w 31595"/>
                <a:gd name="connsiteY5" fmla="*/ 15940 h 31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595" h="31595">
                  <a:moveTo>
                    <a:pt x="32000" y="15940"/>
                  </a:moveTo>
                  <a:cubicBezTo>
                    <a:pt x="32000" y="24705"/>
                    <a:pt x="24966" y="31738"/>
                    <a:pt x="16202" y="31738"/>
                  </a:cubicBezTo>
                  <a:cubicBezTo>
                    <a:pt x="7437" y="31738"/>
                    <a:pt x="404" y="24705"/>
                    <a:pt x="404" y="15940"/>
                  </a:cubicBezTo>
                  <a:cubicBezTo>
                    <a:pt x="404" y="7176"/>
                    <a:pt x="7437" y="142"/>
                    <a:pt x="16202" y="142"/>
                  </a:cubicBezTo>
                  <a:cubicBezTo>
                    <a:pt x="24966" y="142"/>
                    <a:pt x="32000" y="7176"/>
                    <a:pt x="32000" y="15940"/>
                  </a:cubicBezTo>
                  <a:lnTo>
                    <a:pt x="32000" y="15940"/>
                  </a:lnTo>
                  <a:close/>
                </a:path>
              </a:pathLst>
            </a:custGeom>
            <a:noFill/>
            <a:ln w="19050" cap="flat">
              <a:solidFill>
                <a:schemeClr val="tx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dirty="0">
                <a:ln>
                  <a:noFill/>
                </a:ln>
                <a:solidFill>
                  <a:prstClr val="black"/>
                </a:solidFill>
                <a:effectLst/>
                <a:uLnTx/>
                <a:uFillTx/>
                <a:latin typeface="Arial" panose="020B0604020202020204"/>
                <a:ea typeface="+mn-ea"/>
                <a:cs typeface="+mn-cs"/>
              </a:endParaRPr>
            </a:p>
          </p:txBody>
        </p:sp>
        <p:sp>
          <p:nvSpPr>
            <p:cNvPr id="174" name="Freeform: Shape 173">
              <a:extLst>
                <a:ext uri="{FF2B5EF4-FFF2-40B4-BE49-F238E27FC236}">
                  <a16:creationId xmlns:a16="http://schemas.microsoft.com/office/drawing/2014/main" id="{C38EFC95-AA18-D8D2-3192-AACB4FF8BD2D}"/>
                </a:ext>
              </a:extLst>
            </p:cNvPr>
            <p:cNvSpPr/>
            <p:nvPr/>
          </p:nvSpPr>
          <p:spPr>
            <a:xfrm>
              <a:off x="6317492" y="3209066"/>
              <a:ext cx="31595" cy="31595"/>
            </a:xfrm>
            <a:custGeom>
              <a:avLst/>
              <a:gdLst>
                <a:gd name="connsiteX0" fmla="*/ 32002 w 31595"/>
                <a:gd name="connsiteY0" fmla="*/ 15941 h 31595"/>
                <a:gd name="connsiteX1" fmla="*/ 16204 w 31595"/>
                <a:gd name="connsiteY1" fmla="*/ 31739 h 31595"/>
                <a:gd name="connsiteX2" fmla="*/ 406 w 31595"/>
                <a:gd name="connsiteY2" fmla="*/ 15941 h 31595"/>
                <a:gd name="connsiteX3" fmla="*/ 16204 w 31595"/>
                <a:gd name="connsiteY3" fmla="*/ 143 h 31595"/>
                <a:gd name="connsiteX4" fmla="*/ 32002 w 31595"/>
                <a:gd name="connsiteY4" fmla="*/ 15941 h 31595"/>
                <a:gd name="connsiteX5" fmla="*/ 32002 w 31595"/>
                <a:gd name="connsiteY5" fmla="*/ 15941 h 31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595" h="31595">
                  <a:moveTo>
                    <a:pt x="32002" y="15941"/>
                  </a:moveTo>
                  <a:cubicBezTo>
                    <a:pt x="32002" y="24705"/>
                    <a:pt x="24968" y="31739"/>
                    <a:pt x="16204" y="31739"/>
                  </a:cubicBezTo>
                  <a:cubicBezTo>
                    <a:pt x="7439" y="31739"/>
                    <a:pt x="406" y="24705"/>
                    <a:pt x="406" y="15941"/>
                  </a:cubicBezTo>
                  <a:cubicBezTo>
                    <a:pt x="406" y="7176"/>
                    <a:pt x="7439" y="143"/>
                    <a:pt x="16204" y="143"/>
                  </a:cubicBezTo>
                  <a:cubicBezTo>
                    <a:pt x="24968" y="143"/>
                    <a:pt x="32002" y="7176"/>
                    <a:pt x="32002" y="15941"/>
                  </a:cubicBezTo>
                  <a:lnTo>
                    <a:pt x="32002" y="15941"/>
                  </a:lnTo>
                  <a:close/>
                </a:path>
              </a:pathLst>
            </a:custGeom>
            <a:noFill/>
            <a:ln w="19050" cap="flat">
              <a:solidFill>
                <a:schemeClr val="tx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dirty="0">
                <a:ln>
                  <a:noFill/>
                </a:ln>
                <a:solidFill>
                  <a:prstClr val="black"/>
                </a:solidFill>
                <a:effectLst/>
                <a:uLnTx/>
                <a:uFillTx/>
                <a:latin typeface="Arial" panose="020B0604020202020204"/>
                <a:ea typeface="+mn-ea"/>
                <a:cs typeface="+mn-cs"/>
              </a:endParaRPr>
            </a:p>
          </p:txBody>
        </p:sp>
        <p:sp>
          <p:nvSpPr>
            <p:cNvPr id="175" name="Freeform: Shape 174">
              <a:extLst>
                <a:ext uri="{FF2B5EF4-FFF2-40B4-BE49-F238E27FC236}">
                  <a16:creationId xmlns:a16="http://schemas.microsoft.com/office/drawing/2014/main" id="{DBA585B8-350E-0CE8-BC48-DD4AADBD092E}"/>
                </a:ext>
              </a:extLst>
            </p:cNvPr>
            <p:cNvSpPr/>
            <p:nvPr/>
          </p:nvSpPr>
          <p:spPr>
            <a:xfrm>
              <a:off x="6339130" y="3219887"/>
              <a:ext cx="31595" cy="31595"/>
            </a:xfrm>
            <a:custGeom>
              <a:avLst/>
              <a:gdLst>
                <a:gd name="connsiteX0" fmla="*/ 32004 w 31595"/>
                <a:gd name="connsiteY0" fmla="*/ 15942 h 31595"/>
                <a:gd name="connsiteX1" fmla="*/ 16206 w 31595"/>
                <a:gd name="connsiteY1" fmla="*/ 31740 h 31595"/>
                <a:gd name="connsiteX2" fmla="*/ 408 w 31595"/>
                <a:gd name="connsiteY2" fmla="*/ 15942 h 31595"/>
                <a:gd name="connsiteX3" fmla="*/ 16206 w 31595"/>
                <a:gd name="connsiteY3" fmla="*/ 144 h 31595"/>
                <a:gd name="connsiteX4" fmla="*/ 32004 w 31595"/>
                <a:gd name="connsiteY4" fmla="*/ 15942 h 31595"/>
                <a:gd name="connsiteX5" fmla="*/ 32004 w 31595"/>
                <a:gd name="connsiteY5" fmla="*/ 15942 h 31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595" h="31595">
                  <a:moveTo>
                    <a:pt x="32004" y="15942"/>
                  </a:moveTo>
                  <a:cubicBezTo>
                    <a:pt x="32004" y="24706"/>
                    <a:pt x="24970" y="31740"/>
                    <a:pt x="16206" y="31740"/>
                  </a:cubicBezTo>
                  <a:cubicBezTo>
                    <a:pt x="7441" y="31740"/>
                    <a:pt x="408" y="24706"/>
                    <a:pt x="408" y="15942"/>
                  </a:cubicBezTo>
                  <a:cubicBezTo>
                    <a:pt x="408" y="7177"/>
                    <a:pt x="7441" y="144"/>
                    <a:pt x="16206" y="144"/>
                  </a:cubicBezTo>
                  <a:cubicBezTo>
                    <a:pt x="24970" y="144"/>
                    <a:pt x="32004" y="7177"/>
                    <a:pt x="32004" y="15942"/>
                  </a:cubicBezTo>
                  <a:lnTo>
                    <a:pt x="32004" y="15942"/>
                  </a:lnTo>
                  <a:close/>
                </a:path>
              </a:pathLst>
            </a:custGeom>
            <a:noFill/>
            <a:ln w="19050" cap="flat">
              <a:solidFill>
                <a:schemeClr val="tx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dirty="0">
                <a:ln>
                  <a:noFill/>
                </a:ln>
                <a:solidFill>
                  <a:prstClr val="black"/>
                </a:solidFill>
                <a:effectLst/>
                <a:uLnTx/>
                <a:uFillTx/>
                <a:latin typeface="Arial" panose="020B0604020202020204"/>
                <a:ea typeface="+mn-ea"/>
                <a:cs typeface="+mn-cs"/>
              </a:endParaRPr>
            </a:p>
          </p:txBody>
        </p:sp>
        <p:sp>
          <p:nvSpPr>
            <p:cNvPr id="176" name="Freeform: Shape 175">
              <a:extLst>
                <a:ext uri="{FF2B5EF4-FFF2-40B4-BE49-F238E27FC236}">
                  <a16:creationId xmlns:a16="http://schemas.microsoft.com/office/drawing/2014/main" id="{1D27C33A-E5D7-4E06-7521-71458D8B9A2B}"/>
                </a:ext>
              </a:extLst>
            </p:cNvPr>
            <p:cNvSpPr/>
            <p:nvPr/>
          </p:nvSpPr>
          <p:spPr>
            <a:xfrm>
              <a:off x="6361313" y="3224864"/>
              <a:ext cx="31595" cy="31595"/>
            </a:xfrm>
            <a:custGeom>
              <a:avLst/>
              <a:gdLst>
                <a:gd name="connsiteX0" fmla="*/ 32006 w 31595"/>
                <a:gd name="connsiteY0" fmla="*/ 15942 h 31595"/>
                <a:gd name="connsiteX1" fmla="*/ 16208 w 31595"/>
                <a:gd name="connsiteY1" fmla="*/ 31740 h 31595"/>
                <a:gd name="connsiteX2" fmla="*/ 410 w 31595"/>
                <a:gd name="connsiteY2" fmla="*/ 15942 h 31595"/>
                <a:gd name="connsiteX3" fmla="*/ 16208 w 31595"/>
                <a:gd name="connsiteY3" fmla="*/ 144 h 31595"/>
                <a:gd name="connsiteX4" fmla="*/ 32006 w 31595"/>
                <a:gd name="connsiteY4" fmla="*/ 15942 h 31595"/>
                <a:gd name="connsiteX5" fmla="*/ 32006 w 31595"/>
                <a:gd name="connsiteY5" fmla="*/ 15942 h 31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595" h="31595">
                  <a:moveTo>
                    <a:pt x="32006" y="15942"/>
                  </a:moveTo>
                  <a:cubicBezTo>
                    <a:pt x="32006" y="24707"/>
                    <a:pt x="24972" y="31740"/>
                    <a:pt x="16208" y="31740"/>
                  </a:cubicBezTo>
                  <a:cubicBezTo>
                    <a:pt x="7443" y="31740"/>
                    <a:pt x="410" y="24707"/>
                    <a:pt x="410" y="15942"/>
                  </a:cubicBezTo>
                  <a:cubicBezTo>
                    <a:pt x="410" y="7178"/>
                    <a:pt x="7443" y="144"/>
                    <a:pt x="16208" y="144"/>
                  </a:cubicBezTo>
                  <a:cubicBezTo>
                    <a:pt x="24972" y="144"/>
                    <a:pt x="32006" y="7178"/>
                    <a:pt x="32006" y="15942"/>
                  </a:cubicBezTo>
                  <a:lnTo>
                    <a:pt x="32006" y="15942"/>
                  </a:lnTo>
                  <a:close/>
                </a:path>
              </a:pathLst>
            </a:custGeom>
            <a:noFill/>
            <a:ln w="19050" cap="flat">
              <a:solidFill>
                <a:schemeClr val="tx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dirty="0">
                <a:ln>
                  <a:noFill/>
                </a:ln>
                <a:solidFill>
                  <a:prstClr val="black"/>
                </a:solidFill>
                <a:effectLst/>
                <a:uLnTx/>
                <a:uFillTx/>
                <a:latin typeface="Arial" panose="020B0604020202020204"/>
                <a:ea typeface="+mn-ea"/>
                <a:cs typeface="+mn-cs"/>
              </a:endParaRPr>
            </a:p>
          </p:txBody>
        </p:sp>
        <p:sp>
          <p:nvSpPr>
            <p:cNvPr id="177" name="Freeform: Shape 176">
              <a:extLst>
                <a:ext uri="{FF2B5EF4-FFF2-40B4-BE49-F238E27FC236}">
                  <a16:creationId xmlns:a16="http://schemas.microsoft.com/office/drawing/2014/main" id="{8FE59238-4A27-CD9C-CCF3-B456F421FD06}"/>
                </a:ext>
              </a:extLst>
            </p:cNvPr>
            <p:cNvSpPr/>
            <p:nvPr/>
          </p:nvSpPr>
          <p:spPr>
            <a:xfrm>
              <a:off x="6393778" y="3224864"/>
              <a:ext cx="31595" cy="31595"/>
            </a:xfrm>
            <a:custGeom>
              <a:avLst/>
              <a:gdLst>
                <a:gd name="connsiteX0" fmla="*/ 32009 w 31595"/>
                <a:gd name="connsiteY0" fmla="*/ 15942 h 31595"/>
                <a:gd name="connsiteX1" fmla="*/ 16211 w 31595"/>
                <a:gd name="connsiteY1" fmla="*/ 31740 h 31595"/>
                <a:gd name="connsiteX2" fmla="*/ 413 w 31595"/>
                <a:gd name="connsiteY2" fmla="*/ 15942 h 31595"/>
                <a:gd name="connsiteX3" fmla="*/ 16211 w 31595"/>
                <a:gd name="connsiteY3" fmla="*/ 144 h 31595"/>
                <a:gd name="connsiteX4" fmla="*/ 32009 w 31595"/>
                <a:gd name="connsiteY4" fmla="*/ 15942 h 31595"/>
                <a:gd name="connsiteX5" fmla="*/ 32009 w 31595"/>
                <a:gd name="connsiteY5" fmla="*/ 15942 h 31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595" h="31595">
                  <a:moveTo>
                    <a:pt x="32009" y="15942"/>
                  </a:moveTo>
                  <a:cubicBezTo>
                    <a:pt x="32009" y="24707"/>
                    <a:pt x="24975" y="31740"/>
                    <a:pt x="16211" y="31740"/>
                  </a:cubicBezTo>
                  <a:cubicBezTo>
                    <a:pt x="7446" y="31740"/>
                    <a:pt x="413" y="24707"/>
                    <a:pt x="413" y="15942"/>
                  </a:cubicBezTo>
                  <a:cubicBezTo>
                    <a:pt x="413" y="7178"/>
                    <a:pt x="7446" y="144"/>
                    <a:pt x="16211" y="144"/>
                  </a:cubicBezTo>
                  <a:cubicBezTo>
                    <a:pt x="24975" y="144"/>
                    <a:pt x="32009" y="7178"/>
                    <a:pt x="32009" y="15942"/>
                  </a:cubicBezTo>
                  <a:lnTo>
                    <a:pt x="32009" y="15942"/>
                  </a:lnTo>
                  <a:close/>
                </a:path>
              </a:pathLst>
            </a:custGeom>
            <a:noFill/>
            <a:ln w="19050" cap="flat">
              <a:solidFill>
                <a:schemeClr val="tx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dirty="0">
                <a:ln>
                  <a:noFill/>
                </a:ln>
                <a:solidFill>
                  <a:prstClr val="black"/>
                </a:solidFill>
                <a:effectLst/>
                <a:uLnTx/>
                <a:uFillTx/>
                <a:latin typeface="Arial" panose="020B0604020202020204"/>
                <a:ea typeface="+mn-ea"/>
                <a:cs typeface="+mn-cs"/>
              </a:endParaRPr>
            </a:p>
          </p:txBody>
        </p:sp>
        <p:sp>
          <p:nvSpPr>
            <p:cNvPr id="178" name="Freeform: Shape 177">
              <a:extLst>
                <a:ext uri="{FF2B5EF4-FFF2-40B4-BE49-F238E27FC236}">
                  <a16:creationId xmlns:a16="http://schemas.microsoft.com/office/drawing/2014/main" id="{B0C1F7B3-20CA-29B2-9128-20AA6C6954C4}"/>
                </a:ext>
              </a:extLst>
            </p:cNvPr>
            <p:cNvSpPr/>
            <p:nvPr/>
          </p:nvSpPr>
          <p:spPr>
            <a:xfrm>
              <a:off x="6415419" y="3224864"/>
              <a:ext cx="31595" cy="31595"/>
            </a:xfrm>
            <a:custGeom>
              <a:avLst/>
              <a:gdLst>
                <a:gd name="connsiteX0" fmla="*/ 32011 w 31595"/>
                <a:gd name="connsiteY0" fmla="*/ 15942 h 31595"/>
                <a:gd name="connsiteX1" fmla="*/ 16213 w 31595"/>
                <a:gd name="connsiteY1" fmla="*/ 31740 h 31595"/>
                <a:gd name="connsiteX2" fmla="*/ 415 w 31595"/>
                <a:gd name="connsiteY2" fmla="*/ 15942 h 31595"/>
                <a:gd name="connsiteX3" fmla="*/ 16213 w 31595"/>
                <a:gd name="connsiteY3" fmla="*/ 144 h 31595"/>
                <a:gd name="connsiteX4" fmla="*/ 32011 w 31595"/>
                <a:gd name="connsiteY4" fmla="*/ 15942 h 31595"/>
                <a:gd name="connsiteX5" fmla="*/ 32011 w 31595"/>
                <a:gd name="connsiteY5" fmla="*/ 15942 h 31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595" h="31595">
                  <a:moveTo>
                    <a:pt x="32011" y="15942"/>
                  </a:moveTo>
                  <a:cubicBezTo>
                    <a:pt x="32011" y="24707"/>
                    <a:pt x="24977" y="31740"/>
                    <a:pt x="16213" y="31740"/>
                  </a:cubicBezTo>
                  <a:cubicBezTo>
                    <a:pt x="7448" y="31740"/>
                    <a:pt x="415" y="24707"/>
                    <a:pt x="415" y="15942"/>
                  </a:cubicBezTo>
                  <a:cubicBezTo>
                    <a:pt x="415" y="7178"/>
                    <a:pt x="7448" y="144"/>
                    <a:pt x="16213" y="144"/>
                  </a:cubicBezTo>
                  <a:cubicBezTo>
                    <a:pt x="24977" y="144"/>
                    <a:pt x="32011" y="7178"/>
                    <a:pt x="32011" y="15942"/>
                  </a:cubicBezTo>
                  <a:lnTo>
                    <a:pt x="32011" y="15942"/>
                  </a:lnTo>
                  <a:close/>
                </a:path>
              </a:pathLst>
            </a:custGeom>
            <a:noFill/>
            <a:ln w="19050" cap="flat">
              <a:solidFill>
                <a:schemeClr val="tx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dirty="0">
                <a:ln>
                  <a:noFill/>
                </a:ln>
                <a:solidFill>
                  <a:prstClr val="black"/>
                </a:solidFill>
                <a:effectLst/>
                <a:uLnTx/>
                <a:uFillTx/>
                <a:latin typeface="Arial" panose="020B0604020202020204"/>
                <a:ea typeface="+mn-ea"/>
                <a:cs typeface="+mn-cs"/>
              </a:endParaRPr>
            </a:p>
          </p:txBody>
        </p:sp>
        <p:sp>
          <p:nvSpPr>
            <p:cNvPr id="179" name="Freeform: Shape 178">
              <a:extLst>
                <a:ext uri="{FF2B5EF4-FFF2-40B4-BE49-F238E27FC236}">
                  <a16:creationId xmlns:a16="http://schemas.microsoft.com/office/drawing/2014/main" id="{6643C479-1C06-AEB6-E217-A5FD618428CB}"/>
                </a:ext>
              </a:extLst>
            </p:cNvPr>
            <p:cNvSpPr/>
            <p:nvPr/>
          </p:nvSpPr>
          <p:spPr>
            <a:xfrm>
              <a:off x="6447884" y="3224864"/>
              <a:ext cx="31595" cy="31595"/>
            </a:xfrm>
            <a:custGeom>
              <a:avLst/>
              <a:gdLst>
                <a:gd name="connsiteX0" fmla="*/ 32014 w 31595"/>
                <a:gd name="connsiteY0" fmla="*/ 15942 h 31595"/>
                <a:gd name="connsiteX1" fmla="*/ 16216 w 31595"/>
                <a:gd name="connsiteY1" fmla="*/ 31740 h 31595"/>
                <a:gd name="connsiteX2" fmla="*/ 418 w 31595"/>
                <a:gd name="connsiteY2" fmla="*/ 15942 h 31595"/>
                <a:gd name="connsiteX3" fmla="*/ 16216 w 31595"/>
                <a:gd name="connsiteY3" fmla="*/ 144 h 31595"/>
                <a:gd name="connsiteX4" fmla="*/ 32014 w 31595"/>
                <a:gd name="connsiteY4" fmla="*/ 15942 h 31595"/>
                <a:gd name="connsiteX5" fmla="*/ 32014 w 31595"/>
                <a:gd name="connsiteY5" fmla="*/ 15942 h 31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595" h="31595">
                  <a:moveTo>
                    <a:pt x="32014" y="15942"/>
                  </a:moveTo>
                  <a:cubicBezTo>
                    <a:pt x="32014" y="24707"/>
                    <a:pt x="24980" y="31740"/>
                    <a:pt x="16216" y="31740"/>
                  </a:cubicBezTo>
                  <a:cubicBezTo>
                    <a:pt x="7451" y="31740"/>
                    <a:pt x="418" y="24707"/>
                    <a:pt x="418" y="15942"/>
                  </a:cubicBezTo>
                  <a:cubicBezTo>
                    <a:pt x="418" y="7178"/>
                    <a:pt x="7451" y="144"/>
                    <a:pt x="16216" y="144"/>
                  </a:cubicBezTo>
                  <a:cubicBezTo>
                    <a:pt x="24980" y="144"/>
                    <a:pt x="32014" y="7178"/>
                    <a:pt x="32014" y="15942"/>
                  </a:cubicBezTo>
                  <a:lnTo>
                    <a:pt x="32014" y="15942"/>
                  </a:lnTo>
                  <a:close/>
                </a:path>
              </a:pathLst>
            </a:custGeom>
            <a:noFill/>
            <a:ln w="19050" cap="flat">
              <a:solidFill>
                <a:schemeClr val="tx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dirty="0">
                <a:ln>
                  <a:noFill/>
                </a:ln>
                <a:solidFill>
                  <a:prstClr val="black"/>
                </a:solidFill>
                <a:effectLst/>
                <a:uLnTx/>
                <a:uFillTx/>
                <a:latin typeface="Arial" panose="020B0604020202020204"/>
                <a:ea typeface="+mn-ea"/>
                <a:cs typeface="+mn-cs"/>
              </a:endParaRPr>
            </a:p>
          </p:txBody>
        </p:sp>
        <p:sp>
          <p:nvSpPr>
            <p:cNvPr id="180" name="Freeform: Shape 179">
              <a:extLst>
                <a:ext uri="{FF2B5EF4-FFF2-40B4-BE49-F238E27FC236}">
                  <a16:creationId xmlns:a16="http://schemas.microsoft.com/office/drawing/2014/main" id="{1DE62D50-5F1A-7565-7BFC-6228617DAC37}"/>
                </a:ext>
              </a:extLst>
            </p:cNvPr>
            <p:cNvSpPr/>
            <p:nvPr/>
          </p:nvSpPr>
          <p:spPr>
            <a:xfrm>
              <a:off x="6480348" y="3224864"/>
              <a:ext cx="31595" cy="31595"/>
            </a:xfrm>
            <a:custGeom>
              <a:avLst/>
              <a:gdLst>
                <a:gd name="connsiteX0" fmla="*/ 32017 w 31595"/>
                <a:gd name="connsiteY0" fmla="*/ 15942 h 31595"/>
                <a:gd name="connsiteX1" fmla="*/ 16219 w 31595"/>
                <a:gd name="connsiteY1" fmla="*/ 31740 h 31595"/>
                <a:gd name="connsiteX2" fmla="*/ 421 w 31595"/>
                <a:gd name="connsiteY2" fmla="*/ 15942 h 31595"/>
                <a:gd name="connsiteX3" fmla="*/ 16219 w 31595"/>
                <a:gd name="connsiteY3" fmla="*/ 144 h 31595"/>
                <a:gd name="connsiteX4" fmla="*/ 32017 w 31595"/>
                <a:gd name="connsiteY4" fmla="*/ 15942 h 31595"/>
                <a:gd name="connsiteX5" fmla="*/ 32017 w 31595"/>
                <a:gd name="connsiteY5" fmla="*/ 15942 h 31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595" h="31595">
                  <a:moveTo>
                    <a:pt x="32017" y="15942"/>
                  </a:moveTo>
                  <a:cubicBezTo>
                    <a:pt x="32017" y="24707"/>
                    <a:pt x="24983" y="31740"/>
                    <a:pt x="16219" y="31740"/>
                  </a:cubicBezTo>
                  <a:cubicBezTo>
                    <a:pt x="7454" y="31740"/>
                    <a:pt x="421" y="24707"/>
                    <a:pt x="421" y="15942"/>
                  </a:cubicBezTo>
                  <a:cubicBezTo>
                    <a:pt x="421" y="7178"/>
                    <a:pt x="7454" y="144"/>
                    <a:pt x="16219" y="144"/>
                  </a:cubicBezTo>
                  <a:cubicBezTo>
                    <a:pt x="24983" y="144"/>
                    <a:pt x="32017" y="7178"/>
                    <a:pt x="32017" y="15942"/>
                  </a:cubicBezTo>
                  <a:lnTo>
                    <a:pt x="32017" y="15942"/>
                  </a:lnTo>
                  <a:close/>
                </a:path>
              </a:pathLst>
            </a:custGeom>
            <a:noFill/>
            <a:ln w="19050" cap="flat">
              <a:solidFill>
                <a:schemeClr val="tx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dirty="0">
                <a:ln>
                  <a:noFill/>
                </a:ln>
                <a:solidFill>
                  <a:prstClr val="black"/>
                </a:solidFill>
                <a:effectLst/>
                <a:uLnTx/>
                <a:uFillTx/>
                <a:latin typeface="Arial" panose="020B0604020202020204"/>
                <a:ea typeface="+mn-ea"/>
                <a:cs typeface="+mn-cs"/>
              </a:endParaRPr>
            </a:p>
          </p:txBody>
        </p:sp>
        <p:sp>
          <p:nvSpPr>
            <p:cNvPr id="181" name="Freeform: Shape 180">
              <a:extLst>
                <a:ext uri="{FF2B5EF4-FFF2-40B4-BE49-F238E27FC236}">
                  <a16:creationId xmlns:a16="http://schemas.microsoft.com/office/drawing/2014/main" id="{BE17D753-6BF7-12FD-2049-55E39E7BE0FD}"/>
                </a:ext>
              </a:extLst>
            </p:cNvPr>
            <p:cNvSpPr/>
            <p:nvPr/>
          </p:nvSpPr>
          <p:spPr>
            <a:xfrm>
              <a:off x="6501986" y="3235685"/>
              <a:ext cx="31595" cy="31595"/>
            </a:xfrm>
            <a:custGeom>
              <a:avLst/>
              <a:gdLst>
                <a:gd name="connsiteX0" fmla="*/ 32019 w 31595"/>
                <a:gd name="connsiteY0" fmla="*/ 15943 h 31595"/>
                <a:gd name="connsiteX1" fmla="*/ 16221 w 31595"/>
                <a:gd name="connsiteY1" fmla="*/ 31741 h 31595"/>
                <a:gd name="connsiteX2" fmla="*/ 423 w 31595"/>
                <a:gd name="connsiteY2" fmla="*/ 15943 h 31595"/>
                <a:gd name="connsiteX3" fmla="*/ 16221 w 31595"/>
                <a:gd name="connsiteY3" fmla="*/ 145 h 31595"/>
                <a:gd name="connsiteX4" fmla="*/ 32019 w 31595"/>
                <a:gd name="connsiteY4" fmla="*/ 15943 h 31595"/>
                <a:gd name="connsiteX5" fmla="*/ 32019 w 31595"/>
                <a:gd name="connsiteY5" fmla="*/ 15943 h 31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595" h="31595">
                  <a:moveTo>
                    <a:pt x="32019" y="15943"/>
                  </a:moveTo>
                  <a:cubicBezTo>
                    <a:pt x="32019" y="24708"/>
                    <a:pt x="24985" y="31741"/>
                    <a:pt x="16221" y="31741"/>
                  </a:cubicBezTo>
                  <a:cubicBezTo>
                    <a:pt x="7456" y="31741"/>
                    <a:pt x="423" y="24708"/>
                    <a:pt x="423" y="15943"/>
                  </a:cubicBezTo>
                  <a:cubicBezTo>
                    <a:pt x="423" y="7179"/>
                    <a:pt x="7456" y="145"/>
                    <a:pt x="16221" y="145"/>
                  </a:cubicBezTo>
                  <a:cubicBezTo>
                    <a:pt x="24985" y="145"/>
                    <a:pt x="32019" y="7179"/>
                    <a:pt x="32019" y="15943"/>
                  </a:cubicBezTo>
                  <a:lnTo>
                    <a:pt x="32019" y="15943"/>
                  </a:lnTo>
                  <a:close/>
                </a:path>
              </a:pathLst>
            </a:custGeom>
            <a:noFill/>
            <a:ln w="19050" cap="flat">
              <a:solidFill>
                <a:schemeClr val="tx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dirty="0">
                <a:ln>
                  <a:noFill/>
                </a:ln>
                <a:solidFill>
                  <a:prstClr val="black"/>
                </a:solidFill>
                <a:effectLst/>
                <a:uLnTx/>
                <a:uFillTx/>
                <a:latin typeface="Arial" panose="020B0604020202020204"/>
                <a:ea typeface="+mn-ea"/>
                <a:cs typeface="+mn-cs"/>
              </a:endParaRPr>
            </a:p>
          </p:txBody>
        </p:sp>
        <p:sp>
          <p:nvSpPr>
            <p:cNvPr id="182" name="Freeform: Shape 181">
              <a:extLst>
                <a:ext uri="{FF2B5EF4-FFF2-40B4-BE49-F238E27FC236}">
                  <a16:creationId xmlns:a16="http://schemas.microsoft.com/office/drawing/2014/main" id="{0A88191D-69FF-4847-9057-784517E09304}"/>
                </a:ext>
              </a:extLst>
            </p:cNvPr>
            <p:cNvSpPr/>
            <p:nvPr/>
          </p:nvSpPr>
          <p:spPr>
            <a:xfrm>
              <a:off x="6501987" y="3278966"/>
              <a:ext cx="31595" cy="31595"/>
            </a:xfrm>
            <a:custGeom>
              <a:avLst/>
              <a:gdLst>
                <a:gd name="connsiteX0" fmla="*/ 32019 w 31595"/>
                <a:gd name="connsiteY0" fmla="*/ 15947 h 31595"/>
                <a:gd name="connsiteX1" fmla="*/ 16221 w 31595"/>
                <a:gd name="connsiteY1" fmla="*/ 31745 h 31595"/>
                <a:gd name="connsiteX2" fmla="*/ 423 w 31595"/>
                <a:gd name="connsiteY2" fmla="*/ 15947 h 31595"/>
                <a:gd name="connsiteX3" fmla="*/ 16221 w 31595"/>
                <a:gd name="connsiteY3" fmla="*/ 149 h 31595"/>
                <a:gd name="connsiteX4" fmla="*/ 32019 w 31595"/>
                <a:gd name="connsiteY4" fmla="*/ 15947 h 31595"/>
                <a:gd name="connsiteX5" fmla="*/ 32019 w 31595"/>
                <a:gd name="connsiteY5" fmla="*/ 15947 h 31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595" h="31595">
                  <a:moveTo>
                    <a:pt x="32019" y="15947"/>
                  </a:moveTo>
                  <a:cubicBezTo>
                    <a:pt x="32019" y="24712"/>
                    <a:pt x="24985" y="31745"/>
                    <a:pt x="16221" y="31745"/>
                  </a:cubicBezTo>
                  <a:cubicBezTo>
                    <a:pt x="7456" y="31745"/>
                    <a:pt x="423" y="24712"/>
                    <a:pt x="423" y="15947"/>
                  </a:cubicBezTo>
                  <a:cubicBezTo>
                    <a:pt x="423" y="7183"/>
                    <a:pt x="7456" y="149"/>
                    <a:pt x="16221" y="149"/>
                  </a:cubicBezTo>
                  <a:cubicBezTo>
                    <a:pt x="24985" y="149"/>
                    <a:pt x="32019" y="7183"/>
                    <a:pt x="32019" y="15947"/>
                  </a:cubicBezTo>
                  <a:lnTo>
                    <a:pt x="32019" y="15947"/>
                  </a:lnTo>
                  <a:close/>
                </a:path>
              </a:pathLst>
            </a:custGeom>
            <a:noFill/>
            <a:ln w="19050" cap="flat">
              <a:solidFill>
                <a:schemeClr val="tx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dirty="0">
                <a:ln>
                  <a:noFill/>
                </a:ln>
                <a:solidFill>
                  <a:prstClr val="black"/>
                </a:solidFill>
                <a:effectLst/>
                <a:uLnTx/>
                <a:uFillTx/>
                <a:latin typeface="Arial" panose="020B0604020202020204"/>
                <a:ea typeface="+mn-ea"/>
                <a:cs typeface="+mn-cs"/>
              </a:endParaRPr>
            </a:p>
          </p:txBody>
        </p:sp>
        <p:sp>
          <p:nvSpPr>
            <p:cNvPr id="183" name="Freeform: Shape 182">
              <a:extLst>
                <a:ext uri="{FF2B5EF4-FFF2-40B4-BE49-F238E27FC236}">
                  <a16:creationId xmlns:a16="http://schemas.microsoft.com/office/drawing/2014/main" id="{07935A77-4005-81C6-39C5-7029A6C37E74}"/>
                </a:ext>
              </a:extLst>
            </p:cNvPr>
            <p:cNvSpPr/>
            <p:nvPr/>
          </p:nvSpPr>
          <p:spPr>
            <a:xfrm>
              <a:off x="6524596" y="3288813"/>
              <a:ext cx="31595" cy="31595"/>
            </a:xfrm>
            <a:custGeom>
              <a:avLst/>
              <a:gdLst>
                <a:gd name="connsiteX0" fmla="*/ 32021 w 31595"/>
                <a:gd name="connsiteY0" fmla="*/ 15948 h 31595"/>
                <a:gd name="connsiteX1" fmla="*/ 16223 w 31595"/>
                <a:gd name="connsiteY1" fmla="*/ 31746 h 31595"/>
                <a:gd name="connsiteX2" fmla="*/ 425 w 31595"/>
                <a:gd name="connsiteY2" fmla="*/ 15948 h 31595"/>
                <a:gd name="connsiteX3" fmla="*/ 16223 w 31595"/>
                <a:gd name="connsiteY3" fmla="*/ 150 h 31595"/>
                <a:gd name="connsiteX4" fmla="*/ 32021 w 31595"/>
                <a:gd name="connsiteY4" fmla="*/ 15948 h 31595"/>
                <a:gd name="connsiteX5" fmla="*/ 32021 w 31595"/>
                <a:gd name="connsiteY5" fmla="*/ 15948 h 31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595" h="31595">
                  <a:moveTo>
                    <a:pt x="32021" y="15948"/>
                  </a:moveTo>
                  <a:cubicBezTo>
                    <a:pt x="32021" y="24713"/>
                    <a:pt x="24987" y="31746"/>
                    <a:pt x="16223" y="31746"/>
                  </a:cubicBezTo>
                  <a:cubicBezTo>
                    <a:pt x="7458" y="31746"/>
                    <a:pt x="425" y="24713"/>
                    <a:pt x="425" y="15948"/>
                  </a:cubicBezTo>
                  <a:cubicBezTo>
                    <a:pt x="425" y="7184"/>
                    <a:pt x="7458" y="150"/>
                    <a:pt x="16223" y="150"/>
                  </a:cubicBezTo>
                  <a:cubicBezTo>
                    <a:pt x="24987" y="150"/>
                    <a:pt x="32021" y="7184"/>
                    <a:pt x="32021" y="15948"/>
                  </a:cubicBezTo>
                  <a:lnTo>
                    <a:pt x="32021" y="15948"/>
                  </a:lnTo>
                  <a:close/>
                </a:path>
              </a:pathLst>
            </a:custGeom>
            <a:noFill/>
            <a:ln w="19050" cap="flat">
              <a:solidFill>
                <a:schemeClr val="tx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dirty="0">
                <a:ln>
                  <a:noFill/>
                </a:ln>
                <a:solidFill>
                  <a:prstClr val="black"/>
                </a:solidFill>
                <a:effectLst/>
                <a:uLnTx/>
                <a:uFillTx/>
                <a:latin typeface="Arial" panose="020B0604020202020204"/>
                <a:ea typeface="+mn-ea"/>
                <a:cs typeface="+mn-cs"/>
              </a:endParaRPr>
            </a:p>
          </p:txBody>
        </p:sp>
        <p:sp>
          <p:nvSpPr>
            <p:cNvPr id="184" name="Freeform: Shape 183">
              <a:extLst>
                <a:ext uri="{FF2B5EF4-FFF2-40B4-BE49-F238E27FC236}">
                  <a16:creationId xmlns:a16="http://schemas.microsoft.com/office/drawing/2014/main" id="{E094D989-A79B-CDC5-4730-DFB8305E8190}"/>
                </a:ext>
              </a:extLst>
            </p:cNvPr>
            <p:cNvSpPr/>
            <p:nvPr/>
          </p:nvSpPr>
          <p:spPr>
            <a:xfrm>
              <a:off x="6557063" y="3288813"/>
              <a:ext cx="31595" cy="31595"/>
            </a:xfrm>
            <a:custGeom>
              <a:avLst/>
              <a:gdLst>
                <a:gd name="connsiteX0" fmla="*/ 32024 w 31595"/>
                <a:gd name="connsiteY0" fmla="*/ 15948 h 31595"/>
                <a:gd name="connsiteX1" fmla="*/ 16226 w 31595"/>
                <a:gd name="connsiteY1" fmla="*/ 31746 h 31595"/>
                <a:gd name="connsiteX2" fmla="*/ 428 w 31595"/>
                <a:gd name="connsiteY2" fmla="*/ 15948 h 31595"/>
                <a:gd name="connsiteX3" fmla="*/ 16226 w 31595"/>
                <a:gd name="connsiteY3" fmla="*/ 150 h 31595"/>
                <a:gd name="connsiteX4" fmla="*/ 32024 w 31595"/>
                <a:gd name="connsiteY4" fmla="*/ 15948 h 31595"/>
                <a:gd name="connsiteX5" fmla="*/ 32024 w 31595"/>
                <a:gd name="connsiteY5" fmla="*/ 15948 h 31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595" h="31595">
                  <a:moveTo>
                    <a:pt x="32024" y="15948"/>
                  </a:moveTo>
                  <a:cubicBezTo>
                    <a:pt x="32024" y="24713"/>
                    <a:pt x="24990" y="31746"/>
                    <a:pt x="16226" y="31746"/>
                  </a:cubicBezTo>
                  <a:cubicBezTo>
                    <a:pt x="7461" y="31746"/>
                    <a:pt x="428" y="24713"/>
                    <a:pt x="428" y="15948"/>
                  </a:cubicBezTo>
                  <a:cubicBezTo>
                    <a:pt x="428" y="7184"/>
                    <a:pt x="7461" y="150"/>
                    <a:pt x="16226" y="150"/>
                  </a:cubicBezTo>
                  <a:cubicBezTo>
                    <a:pt x="24990" y="150"/>
                    <a:pt x="32024" y="7184"/>
                    <a:pt x="32024" y="15948"/>
                  </a:cubicBezTo>
                  <a:lnTo>
                    <a:pt x="32024" y="15948"/>
                  </a:lnTo>
                  <a:close/>
                </a:path>
              </a:pathLst>
            </a:custGeom>
            <a:noFill/>
            <a:ln w="19050" cap="flat">
              <a:solidFill>
                <a:schemeClr val="tx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dirty="0">
                <a:ln>
                  <a:noFill/>
                </a:ln>
                <a:solidFill>
                  <a:prstClr val="black"/>
                </a:solidFill>
                <a:effectLst/>
                <a:uLnTx/>
                <a:uFillTx/>
                <a:latin typeface="Arial" panose="020B0604020202020204"/>
                <a:ea typeface="+mn-ea"/>
                <a:cs typeface="+mn-cs"/>
              </a:endParaRPr>
            </a:p>
          </p:txBody>
        </p:sp>
        <p:sp>
          <p:nvSpPr>
            <p:cNvPr id="185" name="Freeform: Shape 184">
              <a:extLst>
                <a:ext uri="{FF2B5EF4-FFF2-40B4-BE49-F238E27FC236}">
                  <a16:creationId xmlns:a16="http://schemas.microsoft.com/office/drawing/2014/main" id="{2A1E2C6B-D597-A328-22D1-1D431AD47ED7}"/>
                </a:ext>
              </a:extLst>
            </p:cNvPr>
            <p:cNvSpPr/>
            <p:nvPr/>
          </p:nvSpPr>
          <p:spPr>
            <a:xfrm>
              <a:off x="6589527" y="3288813"/>
              <a:ext cx="31595" cy="31595"/>
            </a:xfrm>
            <a:custGeom>
              <a:avLst/>
              <a:gdLst>
                <a:gd name="connsiteX0" fmla="*/ 32027 w 31595"/>
                <a:gd name="connsiteY0" fmla="*/ 15948 h 31595"/>
                <a:gd name="connsiteX1" fmla="*/ 16229 w 31595"/>
                <a:gd name="connsiteY1" fmla="*/ 31746 h 31595"/>
                <a:gd name="connsiteX2" fmla="*/ 431 w 31595"/>
                <a:gd name="connsiteY2" fmla="*/ 15948 h 31595"/>
                <a:gd name="connsiteX3" fmla="*/ 16229 w 31595"/>
                <a:gd name="connsiteY3" fmla="*/ 150 h 31595"/>
                <a:gd name="connsiteX4" fmla="*/ 32027 w 31595"/>
                <a:gd name="connsiteY4" fmla="*/ 15948 h 31595"/>
                <a:gd name="connsiteX5" fmla="*/ 32027 w 31595"/>
                <a:gd name="connsiteY5" fmla="*/ 15948 h 31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595" h="31595">
                  <a:moveTo>
                    <a:pt x="32027" y="15948"/>
                  </a:moveTo>
                  <a:cubicBezTo>
                    <a:pt x="32027" y="24713"/>
                    <a:pt x="24993" y="31746"/>
                    <a:pt x="16229" y="31746"/>
                  </a:cubicBezTo>
                  <a:cubicBezTo>
                    <a:pt x="7464" y="31746"/>
                    <a:pt x="431" y="24713"/>
                    <a:pt x="431" y="15948"/>
                  </a:cubicBezTo>
                  <a:cubicBezTo>
                    <a:pt x="431" y="7184"/>
                    <a:pt x="7464" y="150"/>
                    <a:pt x="16229" y="150"/>
                  </a:cubicBezTo>
                  <a:cubicBezTo>
                    <a:pt x="24993" y="150"/>
                    <a:pt x="32027" y="7184"/>
                    <a:pt x="32027" y="15948"/>
                  </a:cubicBezTo>
                  <a:lnTo>
                    <a:pt x="32027" y="15948"/>
                  </a:lnTo>
                  <a:close/>
                </a:path>
              </a:pathLst>
            </a:custGeom>
            <a:noFill/>
            <a:ln w="19050" cap="flat">
              <a:solidFill>
                <a:schemeClr val="tx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dirty="0">
                <a:ln>
                  <a:noFill/>
                </a:ln>
                <a:solidFill>
                  <a:prstClr val="black"/>
                </a:solidFill>
                <a:effectLst/>
                <a:uLnTx/>
                <a:uFillTx/>
                <a:latin typeface="Arial" panose="020B0604020202020204"/>
                <a:ea typeface="+mn-ea"/>
                <a:cs typeface="+mn-cs"/>
              </a:endParaRPr>
            </a:p>
          </p:txBody>
        </p:sp>
        <p:sp>
          <p:nvSpPr>
            <p:cNvPr id="186" name="Freeform: Shape 185">
              <a:extLst>
                <a:ext uri="{FF2B5EF4-FFF2-40B4-BE49-F238E27FC236}">
                  <a16:creationId xmlns:a16="http://schemas.microsoft.com/office/drawing/2014/main" id="{5E2D49AF-15CD-213F-5158-D6A08C9710C9}"/>
                </a:ext>
              </a:extLst>
            </p:cNvPr>
            <p:cNvSpPr/>
            <p:nvPr/>
          </p:nvSpPr>
          <p:spPr>
            <a:xfrm>
              <a:off x="6621988" y="3288813"/>
              <a:ext cx="31595" cy="31595"/>
            </a:xfrm>
            <a:custGeom>
              <a:avLst/>
              <a:gdLst>
                <a:gd name="connsiteX0" fmla="*/ 32030 w 31595"/>
                <a:gd name="connsiteY0" fmla="*/ 15948 h 31595"/>
                <a:gd name="connsiteX1" fmla="*/ 16232 w 31595"/>
                <a:gd name="connsiteY1" fmla="*/ 31746 h 31595"/>
                <a:gd name="connsiteX2" fmla="*/ 434 w 31595"/>
                <a:gd name="connsiteY2" fmla="*/ 15948 h 31595"/>
                <a:gd name="connsiteX3" fmla="*/ 16232 w 31595"/>
                <a:gd name="connsiteY3" fmla="*/ 150 h 31595"/>
                <a:gd name="connsiteX4" fmla="*/ 32030 w 31595"/>
                <a:gd name="connsiteY4" fmla="*/ 15948 h 31595"/>
                <a:gd name="connsiteX5" fmla="*/ 32030 w 31595"/>
                <a:gd name="connsiteY5" fmla="*/ 15948 h 31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595" h="31595">
                  <a:moveTo>
                    <a:pt x="32030" y="15948"/>
                  </a:moveTo>
                  <a:cubicBezTo>
                    <a:pt x="32030" y="24713"/>
                    <a:pt x="24996" y="31746"/>
                    <a:pt x="16232" y="31746"/>
                  </a:cubicBezTo>
                  <a:cubicBezTo>
                    <a:pt x="7467" y="31746"/>
                    <a:pt x="434" y="24713"/>
                    <a:pt x="434" y="15948"/>
                  </a:cubicBezTo>
                  <a:cubicBezTo>
                    <a:pt x="434" y="7184"/>
                    <a:pt x="7467" y="150"/>
                    <a:pt x="16232" y="150"/>
                  </a:cubicBezTo>
                  <a:cubicBezTo>
                    <a:pt x="24996" y="150"/>
                    <a:pt x="32030" y="7184"/>
                    <a:pt x="32030" y="15948"/>
                  </a:cubicBezTo>
                  <a:lnTo>
                    <a:pt x="32030" y="15948"/>
                  </a:lnTo>
                  <a:close/>
                </a:path>
              </a:pathLst>
            </a:custGeom>
            <a:noFill/>
            <a:ln w="19050" cap="flat">
              <a:solidFill>
                <a:schemeClr val="tx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dirty="0">
                <a:ln>
                  <a:noFill/>
                </a:ln>
                <a:solidFill>
                  <a:prstClr val="black"/>
                </a:solidFill>
                <a:effectLst/>
                <a:uLnTx/>
                <a:uFillTx/>
                <a:latin typeface="Arial" panose="020B0604020202020204"/>
                <a:ea typeface="+mn-ea"/>
                <a:cs typeface="+mn-cs"/>
              </a:endParaRPr>
            </a:p>
          </p:txBody>
        </p:sp>
        <p:sp>
          <p:nvSpPr>
            <p:cNvPr id="187" name="Freeform: Shape 186">
              <a:extLst>
                <a:ext uri="{FF2B5EF4-FFF2-40B4-BE49-F238E27FC236}">
                  <a16:creationId xmlns:a16="http://schemas.microsoft.com/office/drawing/2014/main" id="{E412690E-A6CE-141C-12DA-564D7CCF1209}"/>
                </a:ext>
              </a:extLst>
            </p:cNvPr>
            <p:cNvSpPr/>
            <p:nvPr/>
          </p:nvSpPr>
          <p:spPr>
            <a:xfrm>
              <a:off x="6654444" y="3288813"/>
              <a:ext cx="31595" cy="31595"/>
            </a:xfrm>
            <a:custGeom>
              <a:avLst/>
              <a:gdLst>
                <a:gd name="connsiteX0" fmla="*/ 32033 w 31595"/>
                <a:gd name="connsiteY0" fmla="*/ 15948 h 31595"/>
                <a:gd name="connsiteX1" fmla="*/ 16235 w 31595"/>
                <a:gd name="connsiteY1" fmla="*/ 31746 h 31595"/>
                <a:gd name="connsiteX2" fmla="*/ 437 w 31595"/>
                <a:gd name="connsiteY2" fmla="*/ 15948 h 31595"/>
                <a:gd name="connsiteX3" fmla="*/ 16235 w 31595"/>
                <a:gd name="connsiteY3" fmla="*/ 150 h 31595"/>
                <a:gd name="connsiteX4" fmla="*/ 32033 w 31595"/>
                <a:gd name="connsiteY4" fmla="*/ 15948 h 31595"/>
                <a:gd name="connsiteX5" fmla="*/ 32033 w 31595"/>
                <a:gd name="connsiteY5" fmla="*/ 15948 h 31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595" h="31595">
                  <a:moveTo>
                    <a:pt x="32033" y="15948"/>
                  </a:moveTo>
                  <a:cubicBezTo>
                    <a:pt x="32033" y="24713"/>
                    <a:pt x="24999" y="31746"/>
                    <a:pt x="16235" y="31746"/>
                  </a:cubicBezTo>
                  <a:cubicBezTo>
                    <a:pt x="7470" y="31746"/>
                    <a:pt x="437" y="24713"/>
                    <a:pt x="437" y="15948"/>
                  </a:cubicBezTo>
                  <a:cubicBezTo>
                    <a:pt x="437" y="7184"/>
                    <a:pt x="7470" y="150"/>
                    <a:pt x="16235" y="150"/>
                  </a:cubicBezTo>
                  <a:cubicBezTo>
                    <a:pt x="24999" y="150"/>
                    <a:pt x="32033" y="7184"/>
                    <a:pt x="32033" y="15948"/>
                  </a:cubicBezTo>
                  <a:lnTo>
                    <a:pt x="32033" y="15948"/>
                  </a:lnTo>
                  <a:close/>
                </a:path>
              </a:pathLst>
            </a:custGeom>
            <a:noFill/>
            <a:ln w="19050" cap="flat">
              <a:solidFill>
                <a:schemeClr val="tx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dirty="0">
                <a:ln>
                  <a:noFill/>
                </a:ln>
                <a:solidFill>
                  <a:prstClr val="black"/>
                </a:solidFill>
                <a:effectLst/>
                <a:uLnTx/>
                <a:uFillTx/>
                <a:latin typeface="Arial" panose="020B0604020202020204"/>
                <a:ea typeface="+mn-ea"/>
                <a:cs typeface="+mn-cs"/>
              </a:endParaRPr>
            </a:p>
          </p:txBody>
        </p:sp>
        <p:sp>
          <p:nvSpPr>
            <p:cNvPr id="188" name="Freeform: Shape 187">
              <a:extLst>
                <a:ext uri="{FF2B5EF4-FFF2-40B4-BE49-F238E27FC236}">
                  <a16:creationId xmlns:a16="http://schemas.microsoft.com/office/drawing/2014/main" id="{7E104714-965B-A88E-9B26-08A7329241FB}"/>
                </a:ext>
              </a:extLst>
            </p:cNvPr>
            <p:cNvSpPr/>
            <p:nvPr/>
          </p:nvSpPr>
          <p:spPr>
            <a:xfrm>
              <a:off x="6686901" y="3288813"/>
              <a:ext cx="31595" cy="31595"/>
            </a:xfrm>
            <a:custGeom>
              <a:avLst/>
              <a:gdLst>
                <a:gd name="connsiteX0" fmla="*/ 32036 w 31595"/>
                <a:gd name="connsiteY0" fmla="*/ 15948 h 31595"/>
                <a:gd name="connsiteX1" fmla="*/ 16238 w 31595"/>
                <a:gd name="connsiteY1" fmla="*/ 31746 h 31595"/>
                <a:gd name="connsiteX2" fmla="*/ 440 w 31595"/>
                <a:gd name="connsiteY2" fmla="*/ 15948 h 31595"/>
                <a:gd name="connsiteX3" fmla="*/ 16238 w 31595"/>
                <a:gd name="connsiteY3" fmla="*/ 150 h 31595"/>
                <a:gd name="connsiteX4" fmla="*/ 32036 w 31595"/>
                <a:gd name="connsiteY4" fmla="*/ 15948 h 31595"/>
                <a:gd name="connsiteX5" fmla="*/ 32036 w 31595"/>
                <a:gd name="connsiteY5" fmla="*/ 15948 h 31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595" h="31595">
                  <a:moveTo>
                    <a:pt x="32036" y="15948"/>
                  </a:moveTo>
                  <a:cubicBezTo>
                    <a:pt x="32036" y="24713"/>
                    <a:pt x="25002" y="31746"/>
                    <a:pt x="16238" y="31746"/>
                  </a:cubicBezTo>
                  <a:cubicBezTo>
                    <a:pt x="7473" y="31746"/>
                    <a:pt x="440" y="24713"/>
                    <a:pt x="440" y="15948"/>
                  </a:cubicBezTo>
                  <a:cubicBezTo>
                    <a:pt x="440" y="7184"/>
                    <a:pt x="7473" y="150"/>
                    <a:pt x="16238" y="150"/>
                  </a:cubicBezTo>
                  <a:cubicBezTo>
                    <a:pt x="25002" y="150"/>
                    <a:pt x="32036" y="7184"/>
                    <a:pt x="32036" y="15948"/>
                  </a:cubicBezTo>
                  <a:lnTo>
                    <a:pt x="32036" y="15948"/>
                  </a:lnTo>
                  <a:close/>
                </a:path>
              </a:pathLst>
            </a:custGeom>
            <a:noFill/>
            <a:ln w="19050" cap="flat">
              <a:solidFill>
                <a:schemeClr val="tx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dirty="0">
                <a:ln>
                  <a:noFill/>
                </a:ln>
                <a:solidFill>
                  <a:prstClr val="black"/>
                </a:solidFill>
                <a:effectLst/>
                <a:uLnTx/>
                <a:uFillTx/>
                <a:latin typeface="Arial" panose="020B0604020202020204"/>
                <a:ea typeface="+mn-ea"/>
                <a:cs typeface="+mn-cs"/>
              </a:endParaRPr>
            </a:p>
          </p:txBody>
        </p:sp>
        <p:sp>
          <p:nvSpPr>
            <p:cNvPr id="189" name="Freeform: Shape 188">
              <a:extLst>
                <a:ext uri="{FF2B5EF4-FFF2-40B4-BE49-F238E27FC236}">
                  <a16:creationId xmlns:a16="http://schemas.microsoft.com/office/drawing/2014/main" id="{500DB4EB-A577-0D0A-318A-0483F44A14FD}"/>
                </a:ext>
              </a:extLst>
            </p:cNvPr>
            <p:cNvSpPr/>
            <p:nvPr/>
          </p:nvSpPr>
          <p:spPr>
            <a:xfrm>
              <a:off x="6730174" y="3288813"/>
              <a:ext cx="31595" cy="31595"/>
            </a:xfrm>
            <a:custGeom>
              <a:avLst/>
              <a:gdLst>
                <a:gd name="connsiteX0" fmla="*/ 32040 w 31595"/>
                <a:gd name="connsiteY0" fmla="*/ 15948 h 31595"/>
                <a:gd name="connsiteX1" fmla="*/ 16242 w 31595"/>
                <a:gd name="connsiteY1" fmla="*/ 31746 h 31595"/>
                <a:gd name="connsiteX2" fmla="*/ 444 w 31595"/>
                <a:gd name="connsiteY2" fmla="*/ 15948 h 31595"/>
                <a:gd name="connsiteX3" fmla="*/ 16242 w 31595"/>
                <a:gd name="connsiteY3" fmla="*/ 150 h 31595"/>
                <a:gd name="connsiteX4" fmla="*/ 32040 w 31595"/>
                <a:gd name="connsiteY4" fmla="*/ 15948 h 31595"/>
                <a:gd name="connsiteX5" fmla="*/ 32040 w 31595"/>
                <a:gd name="connsiteY5" fmla="*/ 15948 h 31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595" h="31595">
                  <a:moveTo>
                    <a:pt x="32040" y="15948"/>
                  </a:moveTo>
                  <a:cubicBezTo>
                    <a:pt x="32040" y="24713"/>
                    <a:pt x="25006" y="31746"/>
                    <a:pt x="16242" y="31746"/>
                  </a:cubicBezTo>
                  <a:cubicBezTo>
                    <a:pt x="7477" y="31746"/>
                    <a:pt x="444" y="24713"/>
                    <a:pt x="444" y="15948"/>
                  </a:cubicBezTo>
                  <a:cubicBezTo>
                    <a:pt x="444" y="7184"/>
                    <a:pt x="7477" y="150"/>
                    <a:pt x="16242" y="150"/>
                  </a:cubicBezTo>
                  <a:cubicBezTo>
                    <a:pt x="25006" y="150"/>
                    <a:pt x="32040" y="7184"/>
                    <a:pt x="32040" y="15948"/>
                  </a:cubicBezTo>
                  <a:lnTo>
                    <a:pt x="32040" y="15948"/>
                  </a:lnTo>
                  <a:close/>
                </a:path>
              </a:pathLst>
            </a:custGeom>
            <a:noFill/>
            <a:ln w="19050" cap="flat">
              <a:solidFill>
                <a:schemeClr val="tx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dirty="0">
                <a:ln>
                  <a:noFill/>
                </a:ln>
                <a:solidFill>
                  <a:prstClr val="black"/>
                </a:solidFill>
                <a:effectLst/>
                <a:uLnTx/>
                <a:uFillTx/>
                <a:latin typeface="Arial" panose="020B0604020202020204"/>
                <a:ea typeface="+mn-ea"/>
                <a:cs typeface="+mn-cs"/>
              </a:endParaRPr>
            </a:p>
          </p:txBody>
        </p:sp>
        <p:sp>
          <p:nvSpPr>
            <p:cNvPr id="190" name="Freeform: Shape 189">
              <a:extLst>
                <a:ext uri="{FF2B5EF4-FFF2-40B4-BE49-F238E27FC236}">
                  <a16:creationId xmlns:a16="http://schemas.microsoft.com/office/drawing/2014/main" id="{980CD3B0-DCC7-6814-0AAF-DF6CBBA0B4D0}"/>
                </a:ext>
              </a:extLst>
            </p:cNvPr>
            <p:cNvSpPr/>
            <p:nvPr/>
          </p:nvSpPr>
          <p:spPr>
            <a:xfrm>
              <a:off x="6751818" y="3288813"/>
              <a:ext cx="31595" cy="31595"/>
            </a:xfrm>
            <a:custGeom>
              <a:avLst/>
              <a:gdLst>
                <a:gd name="connsiteX0" fmla="*/ 32042 w 31595"/>
                <a:gd name="connsiteY0" fmla="*/ 15948 h 31595"/>
                <a:gd name="connsiteX1" fmla="*/ 16244 w 31595"/>
                <a:gd name="connsiteY1" fmla="*/ 31746 h 31595"/>
                <a:gd name="connsiteX2" fmla="*/ 446 w 31595"/>
                <a:gd name="connsiteY2" fmla="*/ 15948 h 31595"/>
                <a:gd name="connsiteX3" fmla="*/ 16244 w 31595"/>
                <a:gd name="connsiteY3" fmla="*/ 150 h 31595"/>
                <a:gd name="connsiteX4" fmla="*/ 32042 w 31595"/>
                <a:gd name="connsiteY4" fmla="*/ 15948 h 31595"/>
                <a:gd name="connsiteX5" fmla="*/ 32042 w 31595"/>
                <a:gd name="connsiteY5" fmla="*/ 15948 h 31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595" h="31595">
                  <a:moveTo>
                    <a:pt x="32042" y="15948"/>
                  </a:moveTo>
                  <a:cubicBezTo>
                    <a:pt x="32042" y="24713"/>
                    <a:pt x="25008" y="31746"/>
                    <a:pt x="16244" y="31746"/>
                  </a:cubicBezTo>
                  <a:cubicBezTo>
                    <a:pt x="7479" y="31746"/>
                    <a:pt x="446" y="24713"/>
                    <a:pt x="446" y="15948"/>
                  </a:cubicBezTo>
                  <a:cubicBezTo>
                    <a:pt x="446" y="7184"/>
                    <a:pt x="7479" y="150"/>
                    <a:pt x="16244" y="150"/>
                  </a:cubicBezTo>
                  <a:cubicBezTo>
                    <a:pt x="25008" y="150"/>
                    <a:pt x="32042" y="7184"/>
                    <a:pt x="32042" y="15948"/>
                  </a:cubicBezTo>
                  <a:lnTo>
                    <a:pt x="32042" y="15948"/>
                  </a:lnTo>
                  <a:close/>
                </a:path>
              </a:pathLst>
            </a:custGeom>
            <a:noFill/>
            <a:ln w="19050" cap="flat">
              <a:solidFill>
                <a:schemeClr val="tx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dirty="0">
                <a:ln>
                  <a:noFill/>
                </a:ln>
                <a:solidFill>
                  <a:prstClr val="black"/>
                </a:solidFill>
                <a:effectLst/>
                <a:uLnTx/>
                <a:uFillTx/>
                <a:latin typeface="Arial" panose="020B0604020202020204"/>
                <a:ea typeface="+mn-ea"/>
                <a:cs typeface="+mn-cs"/>
              </a:endParaRPr>
            </a:p>
          </p:txBody>
        </p:sp>
        <p:sp>
          <p:nvSpPr>
            <p:cNvPr id="191" name="Freeform: Shape 190">
              <a:extLst>
                <a:ext uri="{FF2B5EF4-FFF2-40B4-BE49-F238E27FC236}">
                  <a16:creationId xmlns:a16="http://schemas.microsoft.com/office/drawing/2014/main" id="{E154D3C3-A700-FA4D-A049-DA93BA8A32A1}"/>
                </a:ext>
              </a:extLst>
            </p:cNvPr>
            <p:cNvSpPr/>
            <p:nvPr/>
          </p:nvSpPr>
          <p:spPr>
            <a:xfrm>
              <a:off x="6784392" y="3288813"/>
              <a:ext cx="31595" cy="31595"/>
            </a:xfrm>
            <a:custGeom>
              <a:avLst/>
              <a:gdLst>
                <a:gd name="connsiteX0" fmla="*/ 32045 w 31595"/>
                <a:gd name="connsiteY0" fmla="*/ 15948 h 31595"/>
                <a:gd name="connsiteX1" fmla="*/ 16247 w 31595"/>
                <a:gd name="connsiteY1" fmla="*/ 31746 h 31595"/>
                <a:gd name="connsiteX2" fmla="*/ 449 w 31595"/>
                <a:gd name="connsiteY2" fmla="*/ 15948 h 31595"/>
                <a:gd name="connsiteX3" fmla="*/ 16247 w 31595"/>
                <a:gd name="connsiteY3" fmla="*/ 150 h 31595"/>
                <a:gd name="connsiteX4" fmla="*/ 32045 w 31595"/>
                <a:gd name="connsiteY4" fmla="*/ 15948 h 31595"/>
                <a:gd name="connsiteX5" fmla="*/ 32045 w 31595"/>
                <a:gd name="connsiteY5" fmla="*/ 15948 h 31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595" h="31595">
                  <a:moveTo>
                    <a:pt x="32045" y="15948"/>
                  </a:moveTo>
                  <a:cubicBezTo>
                    <a:pt x="32045" y="24713"/>
                    <a:pt x="25011" y="31746"/>
                    <a:pt x="16247" y="31746"/>
                  </a:cubicBezTo>
                  <a:cubicBezTo>
                    <a:pt x="7482" y="31746"/>
                    <a:pt x="449" y="24713"/>
                    <a:pt x="449" y="15948"/>
                  </a:cubicBezTo>
                  <a:cubicBezTo>
                    <a:pt x="449" y="7184"/>
                    <a:pt x="7482" y="150"/>
                    <a:pt x="16247" y="150"/>
                  </a:cubicBezTo>
                  <a:cubicBezTo>
                    <a:pt x="25011" y="150"/>
                    <a:pt x="32045" y="7184"/>
                    <a:pt x="32045" y="15948"/>
                  </a:cubicBezTo>
                  <a:lnTo>
                    <a:pt x="32045" y="15948"/>
                  </a:lnTo>
                  <a:close/>
                </a:path>
              </a:pathLst>
            </a:custGeom>
            <a:noFill/>
            <a:ln w="19050" cap="flat">
              <a:solidFill>
                <a:schemeClr val="tx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dirty="0">
                <a:ln>
                  <a:noFill/>
                </a:ln>
                <a:solidFill>
                  <a:prstClr val="black"/>
                </a:solidFill>
                <a:effectLst/>
                <a:uLnTx/>
                <a:uFillTx/>
                <a:latin typeface="Arial" panose="020B0604020202020204"/>
                <a:ea typeface="+mn-ea"/>
                <a:cs typeface="+mn-cs"/>
              </a:endParaRPr>
            </a:p>
          </p:txBody>
        </p:sp>
        <p:sp>
          <p:nvSpPr>
            <p:cNvPr id="192" name="Freeform: Shape 191">
              <a:extLst>
                <a:ext uri="{FF2B5EF4-FFF2-40B4-BE49-F238E27FC236}">
                  <a16:creationId xmlns:a16="http://schemas.microsoft.com/office/drawing/2014/main" id="{086E1767-BDC6-1056-76BC-C797850CF037}"/>
                </a:ext>
              </a:extLst>
            </p:cNvPr>
            <p:cNvSpPr/>
            <p:nvPr/>
          </p:nvSpPr>
          <p:spPr>
            <a:xfrm>
              <a:off x="6870954" y="3288813"/>
              <a:ext cx="31595" cy="31595"/>
            </a:xfrm>
            <a:custGeom>
              <a:avLst/>
              <a:gdLst>
                <a:gd name="connsiteX0" fmla="*/ 32053 w 31595"/>
                <a:gd name="connsiteY0" fmla="*/ 15948 h 31595"/>
                <a:gd name="connsiteX1" fmla="*/ 16255 w 31595"/>
                <a:gd name="connsiteY1" fmla="*/ 31746 h 31595"/>
                <a:gd name="connsiteX2" fmla="*/ 457 w 31595"/>
                <a:gd name="connsiteY2" fmla="*/ 15948 h 31595"/>
                <a:gd name="connsiteX3" fmla="*/ 16255 w 31595"/>
                <a:gd name="connsiteY3" fmla="*/ 150 h 31595"/>
                <a:gd name="connsiteX4" fmla="*/ 32053 w 31595"/>
                <a:gd name="connsiteY4" fmla="*/ 15948 h 31595"/>
                <a:gd name="connsiteX5" fmla="*/ 32053 w 31595"/>
                <a:gd name="connsiteY5" fmla="*/ 15948 h 31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595" h="31595">
                  <a:moveTo>
                    <a:pt x="32053" y="15948"/>
                  </a:moveTo>
                  <a:cubicBezTo>
                    <a:pt x="32053" y="24713"/>
                    <a:pt x="25019" y="31746"/>
                    <a:pt x="16255" y="31746"/>
                  </a:cubicBezTo>
                  <a:cubicBezTo>
                    <a:pt x="7490" y="31746"/>
                    <a:pt x="457" y="24713"/>
                    <a:pt x="457" y="15948"/>
                  </a:cubicBezTo>
                  <a:cubicBezTo>
                    <a:pt x="457" y="7184"/>
                    <a:pt x="7490" y="150"/>
                    <a:pt x="16255" y="150"/>
                  </a:cubicBezTo>
                  <a:cubicBezTo>
                    <a:pt x="25019" y="150"/>
                    <a:pt x="32053" y="7184"/>
                    <a:pt x="32053" y="15948"/>
                  </a:cubicBezTo>
                  <a:lnTo>
                    <a:pt x="32053" y="15948"/>
                  </a:lnTo>
                  <a:close/>
                </a:path>
              </a:pathLst>
            </a:custGeom>
            <a:noFill/>
            <a:ln w="19050" cap="flat">
              <a:solidFill>
                <a:schemeClr val="tx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dirty="0">
                <a:ln>
                  <a:noFill/>
                </a:ln>
                <a:solidFill>
                  <a:prstClr val="black"/>
                </a:solidFill>
                <a:effectLst/>
                <a:uLnTx/>
                <a:uFillTx/>
                <a:latin typeface="Arial" panose="020B0604020202020204"/>
                <a:ea typeface="+mn-ea"/>
                <a:cs typeface="+mn-cs"/>
              </a:endParaRPr>
            </a:p>
          </p:txBody>
        </p:sp>
        <p:sp>
          <p:nvSpPr>
            <p:cNvPr id="193" name="Freeform: Shape 192">
              <a:extLst>
                <a:ext uri="{FF2B5EF4-FFF2-40B4-BE49-F238E27FC236}">
                  <a16:creationId xmlns:a16="http://schemas.microsoft.com/office/drawing/2014/main" id="{A4C8B4D5-12A7-9B7D-29B8-DD476FAAEAD9}"/>
                </a:ext>
              </a:extLst>
            </p:cNvPr>
            <p:cNvSpPr/>
            <p:nvPr/>
          </p:nvSpPr>
          <p:spPr>
            <a:xfrm>
              <a:off x="6816860" y="3288813"/>
              <a:ext cx="31595" cy="31595"/>
            </a:xfrm>
            <a:custGeom>
              <a:avLst/>
              <a:gdLst>
                <a:gd name="connsiteX0" fmla="*/ 32048 w 31595"/>
                <a:gd name="connsiteY0" fmla="*/ 15948 h 31595"/>
                <a:gd name="connsiteX1" fmla="*/ 16250 w 31595"/>
                <a:gd name="connsiteY1" fmla="*/ 31746 h 31595"/>
                <a:gd name="connsiteX2" fmla="*/ 452 w 31595"/>
                <a:gd name="connsiteY2" fmla="*/ 15948 h 31595"/>
                <a:gd name="connsiteX3" fmla="*/ 16250 w 31595"/>
                <a:gd name="connsiteY3" fmla="*/ 150 h 31595"/>
                <a:gd name="connsiteX4" fmla="*/ 32048 w 31595"/>
                <a:gd name="connsiteY4" fmla="*/ 15948 h 31595"/>
                <a:gd name="connsiteX5" fmla="*/ 32048 w 31595"/>
                <a:gd name="connsiteY5" fmla="*/ 15948 h 31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595" h="31595">
                  <a:moveTo>
                    <a:pt x="32048" y="15948"/>
                  </a:moveTo>
                  <a:cubicBezTo>
                    <a:pt x="32048" y="24713"/>
                    <a:pt x="25014" y="31746"/>
                    <a:pt x="16250" y="31746"/>
                  </a:cubicBezTo>
                  <a:cubicBezTo>
                    <a:pt x="7485" y="31746"/>
                    <a:pt x="452" y="24713"/>
                    <a:pt x="452" y="15948"/>
                  </a:cubicBezTo>
                  <a:cubicBezTo>
                    <a:pt x="452" y="7184"/>
                    <a:pt x="7485" y="150"/>
                    <a:pt x="16250" y="150"/>
                  </a:cubicBezTo>
                  <a:cubicBezTo>
                    <a:pt x="25014" y="150"/>
                    <a:pt x="32048" y="7184"/>
                    <a:pt x="32048" y="15948"/>
                  </a:cubicBezTo>
                  <a:lnTo>
                    <a:pt x="32048" y="15948"/>
                  </a:lnTo>
                  <a:close/>
                </a:path>
              </a:pathLst>
            </a:custGeom>
            <a:noFill/>
            <a:ln w="19050" cap="flat">
              <a:solidFill>
                <a:schemeClr val="tx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dirty="0">
                <a:ln>
                  <a:noFill/>
                </a:ln>
                <a:solidFill>
                  <a:prstClr val="black"/>
                </a:solidFill>
                <a:effectLst/>
                <a:uLnTx/>
                <a:uFillTx/>
                <a:latin typeface="Arial" panose="020B0604020202020204"/>
                <a:ea typeface="+mn-ea"/>
                <a:cs typeface="+mn-cs"/>
              </a:endParaRPr>
            </a:p>
          </p:txBody>
        </p:sp>
        <p:sp>
          <p:nvSpPr>
            <p:cNvPr id="194" name="Freeform: Shape 193">
              <a:extLst>
                <a:ext uri="{FF2B5EF4-FFF2-40B4-BE49-F238E27FC236}">
                  <a16:creationId xmlns:a16="http://schemas.microsoft.com/office/drawing/2014/main" id="{F43D2E91-02E2-F9BC-411A-4A17C39E991F}"/>
                </a:ext>
              </a:extLst>
            </p:cNvPr>
            <p:cNvSpPr/>
            <p:nvPr/>
          </p:nvSpPr>
          <p:spPr>
            <a:xfrm>
              <a:off x="6849331" y="3288813"/>
              <a:ext cx="31595" cy="31595"/>
            </a:xfrm>
            <a:custGeom>
              <a:avLst/>
              <a:gdLst>
                <a:gd name="connsiteX0" fmla="*/ 32051 w 31595"/>
                <a:gd name="connsiteY0" fmla="*/ 15948 h 31595"/>
                <a:gd name="connsiteX1" fmla="*/ 16253 w 31595"/>
                <a:gd name="connsiteY1" fmla="*/ 31746 h 31595"/>
                <a:gd name="connsiteX2" fmla="*/ 455 w 31595"/>
                <a:gd name="connsiteY2" fmla="*/ 15948 h 31595"/>
                <a:gd name="connsiteX3" fmla="*/ 16253 w 31595"/>
                <a:gd name="connsiteY3" fmla="*/ 150 h 31595"/>
                <a:gd name="connsiteX4" fmla="*/ 32051 w 31595"/>
                <a:gd name="connsiteY4" fmla="*/ 15948 h 31595"/>
                <a:gd name="connsiteX5" fmla="*/ 32051 w 31595"/>
                <a:gd name="connsiteY5" fmla="*/ 15948 h 31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595" h="31595">
                  <a:moveTo>
                    <a:pt x="32051" y="15948"/>
                  </a:moveTo>
                  <a:cubicBezTo>
                    <a:pt x="32051" y="24713"/>
                    <a:pt x="25017" y="31746"/>
                    <a:pt x="16253" y="31746"/>
                  </a:cubicBezTo>
                  <a:cubicBezTo>
                    <a:pt x="7488" y="31746"/>
                    <a:pt x="455" y="24713"/>
                    <a:pt x="455" y="15948"/>
                  </a:cubicBezTo>
                  <a:cubicBezTo>
                    <a:pt x="455" y="7184"/>
                    <a:pt x="7488" y="150"/>
                    <a:pt x="16253" y="150"/>
                  </a:cubicBezTo>
                  <a:cubicBezTo>
                    <a:pt x="25017" y="150"/>
                    <a:pt x="32051" y="7184"/>
                    <a:pt x="32051" y="15948"/>
                  </a:cubicBezTo>
                  <a:lnTo>
                    <a:pt x="32051" y="15948"/>
                  </a:lnTo>
                  <a:close/>
                </a:path>
              </a:pathLst>
            </a:custGeom>
            <a:noFill/>
            <a:ln w="19050" cap="flat">
              <a:solidFill>
                <a:schemeClr val="tx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dirty="0">
                <a:ln>
                  <a:noFill/>
                </a:ln>
                <a:solidFill>
                  <a:prstClr val="black"/>
                </a:solidFill>
                <a:effectLst/>
                <a:uLnTx/>
                <a:uFillTx/>
                <a:latin typeface="Arial" panose="020B0604020202020204"/>
                <a:ea typeface="+mn-ea"/>
                <a:cs typeface="+mn-cs"/>
              </a:endParaRPr>
            </a:p>
          </p:txBody>
        </p:sp>
        <p:sp>
          <p:nvSpPr>
            <p:cNvPr id="195" name="Freeform: Shape 194">
              <a:extLst>
                <a:ext uri="{FF2B5EF4-FFF2-40B4-BE49-F238E27FC236}">
                  <a16:creationId xmlns:a16="http://schemas.microsoft.com/office/drawing/2014/main" id="{6028702A-349F-1AF3-96F5-3AAF5779D99D}"/>
                </a:ext>
              </a:extLst>
            </p:cNvPr>
            <p:cNvSpPr/>
            <p:nvPr/>
          </p:nvSpPr>
          <p:spPr>
            <a:xfrm>
              <a:off x="6903448" y="3288813"/>
              <a:ext cx="31595" cy="31595"/>
            </a:xfrm>
            <a:custGeom>
              <a:avLst/>
              <a:gdLst>
                <a:gd name="connsiteX0" fmla="*/ 32056 w 31595"/>
                <a:gd name="connsiteY0" fmla="*/ 15948 h 31595"/>
                <a:gd name="connsiteX1" fmla="*/ 16258 w 31595"/>
                <a:gd name="connsiteY1" fmla="*/ 31746 h 31595"/>
                <a:gd name="connsiteX2" fmla="*/ 460 w 31595"/>
                <a:gd name="connsiteY2" fmla="*/ 15948 h 31595"/>
                <a:gd name="connsiteX3" fmla="*/ 16258 w 31595"/>
                <a:gd name="connsiteY3" fmla="*/ 150 h 31595"/>
                <a:gd name="connsiteX4" fmla="*/ 32056 w 31595"/>
                <a:gd name="connsiteY4" fmla="*/ 15948 h 31595"/>
                <a:gd name="connsiteX5" fmla="*/ 32056 w 31595"/>
                <a:gd name="connsiteY5" fmla="*/ 15948 h 31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595" h="31595">
                  <a:moveTo>
                    <a:pt x="32056" y="15948"/>
                  </a:moveTo>
                  <a:cubicBezTo>
                    <a:pt x="32056" y="24713"/>
                    <a:pt x="25022" y="31746"/>
                    <a:pt x="16258" y="31746"/>
                  </a:cubicBezTo>
                  <a:cubicBezTo>
                    <a:pt x="7493" y="31746"/>
                    <a:pt x="460" y="24713"/>
                    <a:pt x="460" y="15948"/>
                  </a:cubicBezTo>
                  <a:cubicBezTo>
                    <a:pt x="460" y="7184"/>
                    <a:pt x="7493" y="150"/>
                    <a:pt x="16258" y="150"/>
                  </a:cubicBezTo>
                  <a:cubicBezTo>
                    <a:pt x="25022" y="150"/>
                    <a:pt x="32056" y="7184"/>
                    <a:pt x="32056" y="15948"/>
                  </a:cubicBezTo>
                  <a:lnTo>
                    <a:pt x="32056" y="15948"/>
                  </a:lnTo>
                  <a:close/>
                </a:path>
              </a:pathLst>
            </a:custGeom>
            <a:noFill/>
            <a:ln w="19050" cap="flat">
              <a:solidFill>
                <a:schemeClr val="tx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dirty="0">
                <a:ln>
                  <a:noFill/>
                </a:ln>
                <a:solidFill>
                  <a:prstClr val="black"/>
                </a:solidFill>
                <a:effectLst/>
                <a:uLnTx/>
                <a:uFillTx/>
                <a:latin typeface="Arial" panose="020B0604020202020204"/>
                <a:ea typeface="+mn-ea"/>
                <a:cs typeface="+mn-cs"/>
              </a:endParaRPr>
            </a:p>
          </p:txBody>
        </p:sp>
        <p:sp>
          <p:nvSpPr>
            <p:cNvPr id="196" name="Freeform: Shape 195">
              <a:extLst>
                <a:ext uri="{FF2B5EF4-FFF2-40B4-BE49-F238E27FC236}">
                  <a16:creationId xmlns:a16="http://schemas.microsoft.com/office/drawing/2014/main" id="{388A1520-C26D-C758-9093-85C6826F5AB3}"/>
                </a:ext>
              </a:extLst>
            </p:cNvPr>
            <p:cNvSpPr/>
            <p:nvPr/>
          </p:nvSpPr>
          <p:spPr>
            <a:xfrm>
              <a:off x="6935896" y="3288813"/>
              <a:ext cx="31595" cy="31595"/>
            </a:xfrm>
            <a:custGeom>
              <a:avLst/>
              <a:gdLst>
                <a:gd name="connsiteX0" fmla="*/ 32059 w 31595"/>
                <a:gd name="connsiteY0" fmla="*/ 15948 h 31595"/>
                <a:gd name="connsiteX1" fmla="*/ 16261 w 31595"/>
                <a:gd name="connsiteY1" fmla="*/ 31746 h 31595"/>
                <a:gd name="connsiteX2" fmla="*/ 463 w 31595"/>
                <a:gd name="connsiteY2" fmla="*/ 15948 h 31595"/>
                <a:gd name="connsiteX3" fmla="*/ 16261 w 31595"/>
                <a:gd name="connsiteY3" fmla="*/ 150 h 31595"/>
                <a:gd name="connsiteX4" fmla="*/ 32059 w 31595"/>
                <a:gd name="connsiteY4" fmla="*/ 15948 h 31595"/>
                <a:gd name="connsiteX5" fmla="*/ 32059 w 31595"/>
                <a:gd name="connsiteY5" fmla="*/ 15948 h 31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595" h="31595">
                  <a:moveTo>
                    <a:pt x="32059" y="15948"/>
                  </a:moveTo>
                  <a:cubicBezTo>
                    <a:pt x="32059" y="24713"/>
                    <a:pt x="25025" y="31746"/>
                    <a:pt x="16261" y="31746"/>
                  </a:cubicBezTo>
                  <a:cubicBezTo>
                    <a:pt x="7496" y="31746"/>
                    <a:pt x="463" y="24713"/>
                    <a:pt x="463" y="15948"/>
                  </a:cubicBezTo>
                  <a:cubicBezTo>
                    <a:pt x="463" y="7184"/>
                    <a:pt x="7496" y="150"/>
                    <a:pt x="16261" y="150"/>
                  </a:cubicBezTo>
                  <a:cubicBezTo>
                    <a:pt x="25025" y="150"/>
                    <a:pt x="32059" y="7184"/>
                    <a:pt x="32059" y="15948"/>
                  </a:cubicBezTo>
                  <a:lnTo>
                    <a:pt x="32059" y="15948"/>
                  </a:lnTo>
                  <a:close/>
                </a:path>
              </a:pathLst>
            </a:custGeom>
            <a:noFill/>
            <a:ln w="19050" cap="flat">
              <a:solidFill>
                <a:schemeClr val="tx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dirty="0">
                <a:ln>
                  <a:noFill/>
                </a:ln>
                <a:solidFill>
                  <a:prstClr val="black"/>
                </a:solidFill>
                <a:effectLst/>
                <a:uLnTx/>
                <a:uFillTx/>
                <a:latin typeface="Arial" panose="020B0604020202020204"/>
                <a:ea typeface="+mn-ea"/>
                <a:cs typeface="+mn-cs"/>
              </a:endParaRPr>
            </a:p>
          </p:txBody>
        </p:sp>
        <p:sp>
          <p:nvSpPr>
            <p:cNvPr id="197" name="Freeform: Shape 196">
              <a:extLst>
                <a:ext uri="{FF2B5EF4-FFF2-40B4-BE49-F238E27FC236}">
                  <a16:creationId xmlns:a16="http://schemas.microsoft.com/office/drawing/2014/main" id="{8BDD3F36-0CDB-0F39-852B-0B727BCE8A82}"/>
                </a:ext>
              </a:extLst>
            </p:cNvPr>
            <p:cNvSpPr/>
            <p:nvPr/>
          </p:nvSpPr>
          <p:spPr>
            <a:xfrm>
              <a:off x="6957530" y="3288813"/>
              <a:ext cx="31595" cy="31595"/>
            </a:xfrm>
            <a:custGeom>
              <a:avLst/>
              <a:gdLst>
                <a:gd name="connsiteX0" fmla="*/ 32061 w 31595"/>
                <a:gd name="connsiteY0" fmla="*/ 15948 h 31595"/>
                <a:gd name="connsiteX1" fmla="*/ 16263 w 31595"/>
                <a:gd name="connsiteY1" fmla="*/ 31746 h 31595"/>
                <a:gd name="connsiteX2" fmla="*/ 465 w 31595"/>
                <a:gd name="connsiteY2" fmla="*/ 15948 h 31595"/>
                <a:gd name="connsiteX3" fmla="*/ 16263 w 31595"/>
                <a:gd name="connsiteY3" fmla="*/ 150 h 31595"/>
                <a:gd name="connsiteX4" fmla="*/ 32061 w 31595"/>
                <a:gd name="connsiteY4" fmla="*/ 15948 h 31595"/>
                <a:gd name="connsiteX5" fmla="*/ 32061 w 31595"/>
                <a:gd name="connsiteY5" fmla="*/ 15948 h 31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595" h="31595">
                  <a:moveTo>
                    <a:pt x="32061" y="15948"/>
                  </a:moveTo>
                  <a:cubicBezTo>
                    <a:pt x="32061" y="24713"/>
                    <a:pt x="25027" y="31746"/>
                    <a:pt x="16263" y="31746"/>
                  </a:cubicBezTo>
                  <a:cubicBezTo>
                    <a:pt x="7498" y="31746"/>
                    <a:pt x="465" y="24713"/>
                    <a:pt x="465" y="15948"/>
                  </a:cubicBezTo>
                  <a:cubicBezTo>
                    <a:pt x="465" y="7184"/>
                    <a:pt x="7498" y="150"/>
                    <a:pt x="16263" y="150"/>
                  </a:cubicBezTo>
                  <a:cubicBezTo>
                    <a:pt x="25027" y="150"/>
                    <a:pt x="32061" y="7184"/>
                    <a:pt x="32061" y="15948"/>
                  </a:cubicBezTo>
                  <a:lnTo>
                    <a:pt x="32061" y="15948"/>
                  </a:lnTo>
                  <a:close/>
                </a:path>
              </a:pathLst>
            </a:custGeom>
            <a:noFill/>
            <a:ln w="19050" cap="flat">
              <a:solidFill>
                <a:schemeClr val="tx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dirty="0">
                <a:ln>
                  <a:noFill/>
                </a:ln>
                <a:solidFill>
                  <a:prstClr val="black"/>
                </a:solidFill>
                <a:effectLst/>
                <a:uLnTx/>
                <a:uFillTx/>
                <a:latin typeface="Arial" panose="020B0604020202020204"/>
                <a:ea typeface="+mn-ea"/>
                <a:cs typeface="+mn-cs"/>
              </a:endParaRPr>
            </a:p>
          </p:txBody>
        </p:sp>
        <p:sp>
          <p:nvSpPr>
            <p:cNvPr id="198" name="Freeform: Shape 197">
              <a:extLst>
                <a:ext uri="{FF2B5EF4-FFF2-40B4-BE49-F238E27FC236}">
                  <a16:creationId xmlns:a16="http://schemas.microsoft.com/office/drawing/2014/main" id="{84DD3597-21F8-31FF-6AE0-C26D1BB66C4D}"/>
                </a:ext>
              </a:extLst>
            </p:cNvPr>
            <p:cNvSpPr/>
            <p:nvPr/>
          </p:nvSpPr>
          <p:spPr>
            <a:xfrm>
              <a:off x="7044151" y="3288813"/>
              <a:ext cx="31595" cy="31595"/>
            </a:xfrm>
            <a:custGeom>
              <a:avLst/>
              <a:gdLst>
                <a:gd name="connsiteX0" fmla="*/ 32069 w 31595"/>
                <a:gd name="connsiteY0" fmla="*/ 15948 h 31595"/>
                <a:gd name="connsiteX1" fmla="*/ 16271 w 31595"/>
                <a:gd name="connsiteY1" fmla="*/ 31746 h 31595"/>
                <a:gd name="connsiteX2" fmla="*/ 473 w 31595"/>
                <a:gd name="connsiteY2" fmla="*/ 15948 h 31595"/>
                <a:gd name="connsiteX3" fmla="*/ 16271 w 31595"/>
                <a:gd name="connsiteY3" fmla="*/ 150 h 31595"/>
                <a:gd name="connsiteX4" fmla="*/ 32069 w 31595"/>
                <a:gd name="connsiteY4" fmla="*/ 15948 h 31595"/>
                <a:gd name="connsiteX5" fmla="*/ 32069 w 31595"/>
                <a:gd name="connsiteY5" fmla="*/ 15948 h 31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595" h="31595">
                  <a:moveTo>
                    <a:pt x="32069" y="15948"/>
                  </a:moveTo>
                  <a:cubicBezTo>
                    <a:pt x="32069" y="24713"/>
                    <a:pt x="25035" y="31746"/>
                    <a:pt x="16271" y="31746"/>
                  </a:cubicBezTo>
                  <a:cubicBezTo>
                    <a:pt x="7506" y="31746"/>
                    <a:pt x="473" y="24713"/>
                    <a:pt x="473" y="15948"/>
                  </a:cubicBezTo>
                  <a:cubicBezTo>
                    <a:pt x="473" y="7184"/>
                    <a:pt x="7506" y="150"/>
                    <a:pt x="16271" y="150"/>
                  </a:cubicBezTo>
                  <a:cubicBezTo>
                    <a:pt x="25035" y="150"/>
                    <a:pt x="32069" y="7184"/>
                    <a:pt x="32069" y="15948"/>
                  </a:cubicBezTo>
                  <a:lnTo>
                    <a:pt x="32069" y="15948"/>
                  </a:lnTo>
                  <a:close/>
                </a:path>
              </a:pathLst>
            </a:custGeom>
            <a:noFill/>
            <a:ln w="19050" cap="flat">
              <a:solidFill>
                <a:schemeClr val="tx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dirty="0">
                <a:ln>
                  <a:noFill/>
                </a:ln>
                <a:solidFill>
                  <a:prstClr val="black"/>
                </a:solidFill>
                <a:effectLst/>
                <a:uLnTx/>
                <a:uFillTx/>
                <a:latin typeface="Arial" panose="020B0604020202020204"/>
                <a:ea typeface="+mn-ea"/>
                <a:cs typeface="+mn-cs"/>
              </a:endParaRPr>
            </a:p>
          </p:txBody>
        </p:sp>
      </p:grpSp>
      <p:grpSp>
        <p:nvGrpSpPr>
          <p:cNvPr id="199" name="Graphic 25">
            <a:extLst>
              <a:ext uri="{FF2B5EF4-FFF2-40B4-BE49-F238E27FC236}">
                <a16:creationId xmlns:a16="http://schemas.microsoft.com/office/drawing/2014/main" id="{E2D042B9-C7A8-8259-C72E-9745E246BBD1}"/>
              </a:ext>
            </a:extLst>
          </p:cNvPr>
          <p:cNvGrpSpPr/>
          <p:nvPr/>
        </p:nvGrpSpPr>
        <p:grpSpPr>
          <a:xfrm>
            <a:off x="2383531" y="1693644"/>
            <a:ext cx="6396046" cy="2006538"/>
            <a:chOff x="1987120" y="1662396"/>
            <a:chExt cx="4912361" cy="2006538"/>
          </a:xfrm>
        </p:grpSpPr>
        <p:sp>
          <p:nvSpPr>
            <p:cNvPr id="200" name="Freeform: Shape 199">
              <a:extLst>
                <a:ext uri="{FF2B5EF4-FFF2-40B4-BE49-F238E27FC236}">
                  <a16:creationId xmlns:a16="http://schemas.microsoft.com/office/drawing/2014/main" id="{4A22F2F6-AB1D-A19D-D18B-31245579CD72}"/>
                </a:ext>
              </a:extLst>
            </p:cNvPr>
            <p:cNvSpPr/>
            <p:nvPr/>
          </p:nvSpPr>
          <p:spPr>
            <a:xfrm>
              <a:off x="2598690" y="1726561"/>
              <a:ext cx="31595" cy="31595"/>
            </a:xfrm>
            <a:custGeom>
              <a:avLst/>
              <a:gdLst>
                <a:gd name="connsiteX0" fmla="*/ 31658 w 31595"/>
                <a:gd name="connsiteY0" fmla="*/ 15804 h 31595"/>
                <a:gd name="connsiteX1" fmla="*/ 15860 w 31595"/>
                <a:gd name="connsiteY1" fmla="*/ 31602 h 31595"/>
                <a:gd name="connsiteX2" fmla="*/ 62 w 31595"/>
                <a:gd name="connsiteY2" fmla="*/ 15804 h 31595"/>
                <a:gd name="connsiteX3" fmla="*/ 15860 w 31595"/>
                <a:gd name="connsiteY3" fmla="*/ 6 h 31595"/>
                <a:gd name="connsiteX4" fmla="*/ 31658 w 31595"/>
                <a:gd name="connsiteY4" fmla="*/ 15804 h 31595"/>
                <a:gd name="connsiteX5" fmla="*/ 31658 w 31595"/>
                <a:gd name="connsiteY5" fmla="*/ 15804 h 31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595" h="31595">
                  <a:moveTo>
                    <a:pt x="31658" y="15804"/>
                  </a:moveTo>
                  <a:cubicBezTo>
                    <a:pt x="31658" y="24568"/>
                    <a:pt x="24625" y="31602"/>
                    <a:pt x="15860" y="31602"/>
                  </a:cubicBezTo>
                  <a:cubicBezTo>
                    <a:pt x="7095" y="31602"/>
                    <a:pt x="62" y="24568"/>
                    <a:pt x="62" y="15804"/>
                  </a:cubicBezTo>
                  <a:cubicBezTo>
                    <a:pt x="62" y="7039"/>
                    <a:pt x="7095" y="6"/>
                    <a:pt x="15860" y="6"/>
                  </a:cubicBezTo>
                  <a:cubicBezTo>
                    <a:pt x="24625" y="6"/>
                    <a:pt x="31658" y="7039"/>
                    <a:pt x="31658" y="15804"/>
                  </a:cubicBezTo>
                  <a:lnTo>
                    <a:pt x="31658" y="15804"/>
                  </a:lnTo>
                  <a:close/>
                </a:path>
              </a:pathLst>
            </a:custGeom>
            <a:noFill/>
            <a:ln w="19050" cap="flat">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dirty="0">
                <a:ln>
                  <a:noFill/>
                </a:ln>
                <a:solidFill>
                  <a:prstClr val="black"/>
                </a:solidFill>
                <a:effectLst/>
                <a:uLnTx/>
                <a:uFillTx/>
                <a:latin typeface="Arial" panose="020B0604020202020204"/>
                <a:ea typeface="+mn-ea"/>
                <a:cs typeface="+mn-cs"/>
              </a:endParaRPr>
            </a:p>
          </p:txBody>
        </p:sp>
        <p:sp>
          <p:nvSpPr>
            <p:cNvPr id="201" name="Freeform: Shape 200">
              <a:extLst>
                <a:ext uri="{FF2B5EF4-FFF2-40B4-BE49-F238E27FC236}">
                  <a16:creationId xmlns:a16="http://schemas.microsoft.com/office/drawing/2014/main" id="{98EF66A0-A0E7-5EB7-2402-DEE4958BAA4E}"/>
                </a:ext>
              </a:extLst>
            </p:cNvPr>
            <p:cNvSpPr/>
            <p:nvPr/>
          </p:nvSpPr>
          <p:spPr>
            <a:xfrm>
              <a:off x="3074897" y="1845585"/>
              <a:ext cx="31595" cy="31595"/>
            </a:xfrm>
            <a:custGeom>
              <a:avLst/>
              <a:gdLst>
                <a:gd name="connsiteX0" fmla="*/ 31702 w 31595"/>
                <a:gd name="connsiteY0" fmla="*/ 15815 h 31595"/>
                <a:gd name="connsiteX1" fmla="*/ 15904 w 31595"/>
                <a:gd name="connsiteY1" fmla="*/ 31613 h 31595"/>
                <a:gd name="connsiteX2" fmla="*/ 106 w 31595"/>
                <a:gd name="connsiteY2" fmla="*/ 15815 h 31595"/>
                <a:gd name="connsiteX3" fmla="*/ 15904 w 31595"/>
                <a:gd name="connsiteY3" fmla="*/ 17 h 31595"/>
                <a:gd name="connsiteX4" fmla="*/ 31702 w 31595"/>
                <a:gd name="connsiteY4" fmla="*/ 15815 h 31595"/>
                <a:gd name="connsiteX5" fmla="*/ 31702 w 31595"/>
                <a:gd name="connsiteY5" fmla="*/ 15815 h 31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595" h="31595">
                  <a:moveTo>
                    <a:pt x="31702" y="15815"/>
                  </a:moveTo>
                  <a:cubicBezTo>
                    <a:pt x="31702" y="24579"/>
                    <a:pt x="24669" y="31613"/>
                    <a:pt x="15904" y="31613"/>
                  </a:cubicBezTo>
                  <a:cubicBezTo>
                    <a:pt x="7139" y="31613"/>
                    <a:pt x="106" y="24579"/>
                    <a:pt x="106" y="15815"/>
                  </a:cubicBezTo>
                  <a:cubicBezTo>
                    <a:pt x="106" y="7050"/>
                    <a:pt x="7139" y="17"/>
                    <a:pt x="15904" y="17"/>
                  </a:cubicBezTo>
                  <a:cubicBezTo>
                    <a:pt x="24669" y="17"/>
                    <a:pt x="31702" y="7050"/>
                    <a:pt x="31702" y="15815"/>
                  </a:cubicBezTo>
                  <a:lnTo>
                    <a:pt x="31702" y="15815"/>
                  </a:lnTo>
                  <a:close/>
                </a:path>
              </a:pathLst>
            </a:custGeom>
            <a:noFill/>
            <a:ln w="19050" cap="flat">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dirty="0">
                <a:ln>
                  <a:noFill/>
                </a:ln>
                <a:solidFill>
                  <a:prstClr val="black"/>
                </a:solidFill>
                <a:effectLst/>
                <a:uLnTx/>
                <a:uFillTx/>
                <a:latin typeface="Arial" panose="020B0604020202020204"/>
                <a:ea typeface="+mn-ea"/>
                <a:cs typeface="+mn-cs"/>
              </a:endParaRPr>
            </a:p>
          </p:txBody>
        </p:sp>
        <p:sp>
          <p:nvSpPr>
            <p:cNvPr id="202" name="Freeform: Shape 201">
              <a:extLst>
                <a:ext uri="{FF2B5EF4-FFF2-40B4-BE49-F238E27FC236}">
                  <a16:creationId xmlns:a16="http://schemas.microsoft.com/office/drawing/2014/main" id="{D65FEFE6-F6EE-FD9E-4692-FB3C6E046569}"/>
                </a:ext>
              </a:extLst>
            </p:cNvPr>
            <p:cNvSpPr/>
            <p:nvPr/>
          </p:nvSpPr>
          <p:spPr>
            <a:xfrm>
              <a:off x="3233524" y="1933988"/>
              <a:ext cx="31595" cy="31595"/>
            </a:xfrm>
            <a:custGeom>
              <a:avLst/>
              <a:gdLst>
                <a:gd name="connsiteX0" fmla="*/ 31717 w 31595"/>
                <a:gd name="connsiteY0" fmla="*/ 15823 h 31595"/>
                <a:gd name="connsiteX1" fmla="*/ 15919 w 31595"/>
                <a:gd name="connsiteY1" fmla="*/ 31621 h 31595"/>
                <a:gd name="connsiteX2" fmla="*/ 121 w 31595"/>
                <a:gd name="connsiteY2" fmla="*/ 15823 h 31595"/>
                <a:gd name="connsiteX3" fmla="*/ 15919 w 31595"/>
                <a:gd name="connsiteY3" fmla="*/ 25 h 31595"/>
                <a:gd name="connsiteX4" fmla="*/ 31717 w 31595"/>
                <a:gd name="connsiteY4" fmla="*/ 15823 h 31595"/>
                <a:gd name="connsiteX5" fmla="*/ 31717 w 31595"/>
                <a:gd name="connsiteY5" fmla="*/ 15823 h 31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595" h="31595">
                  <a:moveTo>
                    <a:pt x="31717" y="15823"/>
                  </a:moveTo>
                  <a:cubicBezTo>
                    <a:pt x="31717" y="24587"/>
                    <a:pt x="24683" y="31621"/>
                    <a:pt x="15919" y="31621"/>
                  </a:cubicBezTo>
                  <a:cubicBezTo>
                    <a:pt x="7154" y="31621"/>
                    <a:pt x="121" y="24587"/>
                    <a:pt x="121" y="15823"/>
                  </a:cubicBezTo>
                  <a:cubicBezTo>
                    <a:pt x="121" y="7058"/>
                    <a:pt x="7154" y="25"/>
                    <a:pt x="15919" y="25"/>
                  </a:cubicBezTo>
                  <a:cubicBezTo>
                    <a:pt x="24683" y="25"/>
                    <a:pt x="31717" y="7058"/>
                    <a:pt x="31717" y="15823"/>
                  </a:cubicBezTo>
                  <a:lnTo>
                    <a:pt x="31717" y="15823"/>
                  </a:lnTo>
                  <a:close/>
                </a:path>
              </a:pathLst>
            </a:custGeom>
            <a:noFill/>
            <a:ln w="19050" cap="flat">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dirty="0">
                <a:ln>
                  <a:noFill/>
                </a:ln>
                <a:solidFill>
                  <a:prstClr val="black"/>
                </a:solidFill>
                <a:effectLst/>
                <a:uLnTx/>
                <a:uFillTx/>
                <a:latin typeface="Arial" panose="020B0604020202020204"/>
                <a:ea typeface="+mn-ea"/>
                <a:cs typeface="+mn-cs"/>
              </a:endParaRPr>
            </a:p>
          </p:txBody>
        </p:sp>
        <p:sp>
          <p:nvSpPr>
            <p:cNvPr id="203" name="Freeform: Shape 202">
              <a:extLst>
                <a:ext uri="{FF2B5EF4-FFF2-40B4-BE49-F238E27FC236}">
                  <a16:creationId xmlns:a16="http://schemas.microsoft.com/office/drawing/2014/main" id="{D3AE6979-4804-E6A1-F1F8-CB05C05B156F}"/>
                </a:ext>
              </a:extLst>
            </p:cNvPr>
            <p:cNvSpPr/>
            <p:nvPr/>
          </p:nvSpPr>
          <p:spPr>
            <a:xfrm>
              <a:off x="3482394" y="2096294"/>
              <a:ext cx="31595" cy="31595"/>
            </a:xfrm>
            <a:custGeom>
              <a:avLst/>
              <a:gdLst>
                <a:gd name="connsiteX0" fmla="*/ 31740 w 31595"/>
                <a:gd name="connsiteY0" fmla="*/ 15838 h 31595"/>
                <a:gd name="connsiteX1" fmla="*/ 15942 w 31595"/>
                <a:gd name="connsiteY1" fmla="*/ 31636 h 31595"/>
                <a:gd name="connsiteX2" fmla="*/ 144 w 31595"/>
                <a:gd name="connsiteY2" fmla="*/ 15838 h 31595"/>
                <a:gd name="connsiteX3" fmla="*/ 15942 w 31595"/>
                <a:gd name="connsiteY3" fmla="*/ 40 h 31595"/>
                <a:gd name="connsiteX4" fmla="*/ 31740 w 31595"/>
                <a:gd name="connsiteY4" fmla="*/ 15838 h 31595"/>
                <a:gd name="connsiteX5" fmla="*/ 31740 w 31595"/>
                <a:gd name="connsiteY5" fmla="*/ 15838 h 31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595" h="31595">
                  <a:moveTo>
                    <a:pt x="31740" y="15838"/>
                  </a:moveTo>
                  <a:cubicBezTo>
                    <a:pt x="31740" y="24602"/>
                    <a:pt x="24706" y="31636"/>
                    <a:pt x="15942" y="31636"/>
                  </a:cubicBezTo>
                  <a:cubicBezTo>
                    <a:pt x="7177" y="31636"/>
                    <a:pt x="144" y="24602"/>
                    <a:pt x="144" y="15838"/>
                  </a:cubicBezTo>
                  <a:cubicBezTo>
                    <a:pt x="144" y="7073"/>
                    <a:pt x="7177" y="40"/>
                    <a:pt x="15942" y="40"/>
                  </a:cubicBezTo>
                  <a:cubicBezTo>
                    <a:pt x="24706" y="40"/>
                    <a:pt x="31740" y="7073"/>
                    <a:pt x="31740" y="15838"/>
                  </a:cubicBezTo>
                  <a:lnTo>
                    <a:pt x="31740" y="15838"/>
                  </a:lnTo>
                  <a:close/>
                </a:path>
              </a:pathLst>
            </a:custGeom>
            <a:noFill/>
            <a:ln w="19050" cap="flat">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dirty="0">
                <a:ln>
                  <a:noFill/>
                </a:ln>
                <a:solidFill>
                  <a:prstClr val="black"/>
                </a:solidFill>
                <a:effectLst/>
                <a:uLnTx/>
                <a:uFillTx/>
                <a:latin typeface="Arial" panose="020B0604020202020204"/>
                <a:ea typeface="+mn-ea"/>
                <a:cs typeface="+mn-cs"/>
              </a:endParaRPr>
            </a:p>
          </p:txBody>
        </p:sp>
        <p:sp>
          <p:nvSpPr>
            <p:cNvPr id="204" name="Freeform: Shape 203">
              <a:extLst>
                <a:ext uri="{FF2B5EF4-FFF2-40B4-BE49-F238E27FC236}">
                  <a16:creationId xmlns:a16="http://schemas.microsoft.com/office/drawing/2014/main" id="{4F0A8959-306C-B7B4-C732-15B37B944CB8}"/>
                </a:ext>
              </a:extLst>
            </p:cNvPr>
            <p:cNvSpPr/>
            <p:nvPr/>
          </p:nvSpPr>
          <p:spPr>
            <a:xfrm>
              <a:off x="3591572" y="2183291"/>
              <a:ext cx="31595" cy="31595"/>
            </a:xfrm>
            <a:custGeom>
              <a:avLst/>
              <a:gdLst>
                <a:gd name="connsiteX0" fmla="*/ 31750 w 31595"/>
                <a:gd name="connsiteY0" fmla="*/ 15846 h 31595"/>
                <a:gd name="connsiteX1" fmla="*/ 15952 w 31595"/>
                <a:gd name="connsiteY1" fmla="*/ 31644 h 31595"/>
                <a:gd name="connsiteX2" fmla="*/ 154 w 31595"/>
                <a:gd name="connsiteY2" fmla="*/ 15846 h 31595"/>
                <a:gd name="connsiteX3" fmla="*/ 15952 w 31595"/>
                <a:gd name="connsiteY3" fmla="*/ 48 h 31595"/>
                <a:gd name="connsiteX4" fmla="*/ 31750 w 31595"/>
                <a:gd name="connsiteY4" fmla="*/ 15846 h 31595"/>
                <a:gd name="connsiteX5" fmla="*/ 31750 w 31595"/>
                <a:gd name="connsiteY5" fmla="*/ 15846 h 31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595" h="31595">
                  <a:moveTo>
                    <a:pt x="31750" y="15846"/>
                  </a:moveTo>
                  <a:cubicBezTo>
                    <a:pt x="31750" y="24610"/>
                    <a:pt x="24716" y="31644"/>
                    <a:pt x="15952" y="31644"/>
                  </a:cubicBezTo>
                  <a:cubicBezTo>
                    <a:pt x="7187" y="31644"/>
                    <a:pt x="154" y="24610"/>
                    <a:pt x="154" y="15846"/>
                  </a:cubicBezTo>
                  <a:cubicBezTo>
                    <a:pt x="154" y="7081"/>
                    <a:pt x="7187" y="48"/>
                    <a:pt x="15952" y="48"/>
                  </a:cubicBezTo>
                  <a:cubicBezTo>
                    <a:pt x="24716" y="48"/>
                    <a:pt x="31750" y="7081"/>
                    <a:pt x="31750" y="15846"/>
                  </a:cubicBezTo>
                  <a:lnTo>
                    <a:pt x="31750" y="15846"/>
                  </a:lnTo>
                  <a:close/>
                </a:path>
              </a:pathLst>
            </a:custGeom>
            <a:noFill/>
            <a:ln w="19050" cap="flat">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dirty="0">
                <a:ln>
                  <a:noFill/>
                </a:ln>
                <a:solidFill>
                  <a:prstClr val="black"/>
                </a:solidFill>
                <a:effectLst/>
                <a:uLnTx/>
                <a:uFillTx/>
                <a:latin typeface="Arial" panose="020B0604020202020204"/>
                <a:ea typeface="+mn-ea"/>
                <a:cs typeface="+mn-cs"/>
              </a:endParaRPr>
            </a:p>
          </p:txBody>
        </p:sp>
        <p:sp>
          <p:nvSpPr>
            <p:cNvPr id="205" name="Freeform: Shape 204">
              <a:extLst>
                <a:ext uri="{FF2B5EF4-FFF2-40B4-BE49-F238E27FC236}">
                  <a16:creationId xmlns:a16="http://schemas.microsoft.com/office/drawing/2014/main" id="{16A851D2-5828-8312-9A76-713E1A2A6A9D}"/>
                </a:ext>
              </a:extLst>
            </p:cNvPr>
            <p:cNvSpPr/>
            <p:nvPr/>
          </p:nvSpPr>
          <p:spPr>
            <a:xfrm>
              <a:off x="4457421" y="2701264"/>
              <a:ext cx="31595" cy="31595"/>
            </a:xfrm>
            <a:custGeom>
              <a:avLst/>
              <a:gdLst>
                <a:gd name="connsiteX0" fmla="*/ 31830 w 31595"/>
                <a:gd name="connsiteY0" fmla="*/ 15894 h 31595"/>
                <a:gd name="connsiteX1" fmla="*/ 16032 w 31595"/>
                <a:gd name="connsiteY1" fmla="*/ 31692 h 31595"/>
                <a:gd name="connsiteX2" fmla="*/ 234 w 31595"/>
                <a:gd name="connsiteY2" fmla="*/ 15894 h 31595"/>
                <a:gd name="connsiteX3" fmla="*/ 16032 w 31595"/>
                <a:gd name="connsiteY3" fmla="*/ 96 h 31595"/>
                <a:gd name="connsiteX4" fmla="*/ 31830 w 31595"/>
                <a:gd name="connsiteY4" fmla="*/ 15894 h 31595"/>
                <a:gd name="connsiteX5" fmla="*/ 31830 w 31595"/>
                <a:gd name="connsiteY5" fmla="*/ 15894 h 31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595" h="31595">
                  <a:moveTo>
                    <a:pt x="31830" y="15894"/>
                  </a:moveTo>
                  <a:cubicBezTo>
                    <a:pt x="31830" y="24658"/>
                    <a:pt x="24796" y="31692"/>
                    <a:pt x="16032" y="31692"/>
                  </a:cubicBezTo>
                  <a:cubicBezTo>
                    <a:pt x="7267" y="31692"/>
                    <a:pt x="234" y="24658"/>
                    <a:pt x="234" y="15894"/>
                  </a:cubicBezTo>
                  <a:cubicBezTo>
                    <a:pt x="234" y="7129"/>
                    <a:pt x="7267" y="96"/>
                    <a:pt x="16032" y="96"/>
                  </a:cubicBezTo>
                  <a:cubicBezTo>
                    <a:pt x="24796" y="96"/>
                    <a:pt x="31830" y="7129"/>
                    <a:pt x="31830" y="15894"/>
                  </a:cubicBezTo>
                  <a:lnTo>
                    <a:pt x="31830" y="15894"/>
                  </a:lnTo>
                  <a:close/>
                </a:path>
              </a:pathLst>
            </a:custGeom>
            <a:noFill/>
            <a:ln w="19050" cap="flat">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dirty="0">
                <a:ln>
                  <a:noFill/>
                </a:ln>
                <a:solidFill>
                  <a:prstClr val="black"/>
                </a:solidFill>
                <a:effectLst/>
                <a:uLnTx/>
                <a:uFillTx/>
                <a:latin typeface="Arial" panose="020B0604020202020204"/>
                <a:ea typeface="+mn-ea"/>
                <a:cs typeface="+mn-cs"/>
              </a:endParaRPr>
            </a:p>
          </p:txBody>
        </p:sp>
        <p:sp>
          <p:nvSpPr>
            <p:cNvPr id="206" name="Freeform: Shape 205">
              <a:extLst>
                <a:ext uri="{FF2B5EF4-FFF2-40B4-BE49-F238E27FC236}">
                  <a16:creationId xmlns:a16="http://schemas.microsoft.com/office/drawing/2014/main" id="{9F0B0303-2630-A1A1-7F97-7D1B05B72EB6}"/>
                </a:ext>
              </a:extLst>
            </p:cNvPr>
            <p:cNvSpPr/>
            <p:nvPr/>
          </p:nvSpPr>
          <p:spPr>
            <a:xfrm>
              <a:off x="4754009" y="2853832"/>
              <a:ext cx="31595" cy="31595"/>
            </a:xfrm>
            <a:custGeom>
              <a:avLst/>
              <a:gdLst>
                <a:gd name="connsiteX0" fmla="*/ 31857 w 31595"/>
                <a:gd name="connsiteY0" fmla="*/ 15908 h 31595"/>
                <a:gd name="connsiteX1" fmla="*/ 16059 w 31595"/>
                <a:gd name="connsiteY1" fmla="*/ 31706 h 31595"/>
                <a:gd name="connsiteX2" fmla="*/ 261 w 31595"/>
                <a:gd name="connsiteY2" fmla="*/ 15908 h 31595"/>
                <a:gd name="connsiteX3" fmla="*/ 16059 w 31595"/>
                <a:gd name="connsiteY3" fmla="*/ 110 h 31595"/>
                <a:gd name="connsiteX4" fmla="*/ 31857 w 31595"/>
                <a:gd name="connsiteY4" fmla="*/ 15908 h 31595"/>
                <a:gd name="connsiteX5" fmla="*/ 31857 w 31595"/>
                <a:gd name="connsiteY5" fmla="*/ 15908 h 31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595" h="31595">
                  <a:moveTo>
                    <a:pt x="31857" y="15908"/>
                  </a:moveTo>
                  <a:cubicBezTo>
                    <a:pt x="31857" y="24672"/>
                    <a:pt x="24824" y="31706"/>
                    <a:pt x="16059" y="31706"/>
                  </a:cubicBezTo>
                  <a:cubicBezTo>
                    <a:pt x="7295" y="31706"/>
                    <a:pt x="261" y="24672"/>
                    <a:pt x="261" y="15908"/>
                  </a:cubicBezTo>
                  <a:cubicBezTo>
                    <a:pt x="261" y="7143"/>
                    <a:pt x="7295" y="110"/>
                    <a:pt x="16059" y="110"/>
                  </a:cubicBezTo>
                  <a:cubicBezTo>
                    <a:pt x="24824" y="110"/>
                    <a:pt x="31857" y="7143"/>
                    <a:pt x="31857" y="15908"/>
                  </a:cubicBezTo>
                  <a:lnTo>
                    <a:pt x="31857" y="15908"/>
                  </a:lnTo>
                  <a:close/>
                </a:path>
              </a:pathLst>
            </a:custGeom>
            <a:noFill/>
            <a:ln w="19050" cap="flat">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dirty="0">
                <a:ln>
                  <a:noFill/>
                </a:ln>
                <a:solidFill>
                  <a:prstClr val="black"/>
                </a:solidFill>
                <a:effectLst/>
                <a:uLnTx/>
                <a:uFillTx/>
                <a:latin typeface="Arial" panose="020B0604020202020204"/>
                <a:ea typeface="+mn-ea"/>
                <a:cs typeface="+mn-cs"/>
              </a:endParaRPr>
            </a:p>
          </p:txBody>
        </p:sp>
        <p:sp>
          <p:nvSpPr>
            <p:cNvPr id="207" name="Freeform: Shape 206">
              <a:extLst>
                <a:ext uri="{FF2B5EF4-FFF2-40B4-BE49-F238E27FC236}">
                  <a16:creationId xmlns:a16="http://schemas.microsoft.com/office/drawing/2014/main" id="{8AFDEB98-2436-80DB-B208-93925C3B1112}"/>
                </a:ext>
              </a:extLst>
            </p:cNvPr>
            <p:cNvSpPr/>
            <p:nvPr/>
          </p:nvSpPr>
          <p:spPr>
            <a:xfrm>
              <a:off x="4974421" y="2989736"/>
              <a:ext cx="31595" cy="31595"/>
            </a:xfrm>
            <a:custGeom>
              <a:avLst/>
              <a:gdLst>
                <a:gd name="connsiteX0" fmla="*/ 31877 w 31595"/>
                <a:gd name="connsiteY0" fmla="*/ 15920 h 31595"/>
                <a:gd name="connsiteX1" fmla="*/ 16080 w 31595"/>
                <a:gd name="connsiteY1" fmla="*/ 31718 h 31595"/>
                <a:gd name="connsiteX2" fmla="*/ 282 w 31595"/>
                <a:gd name="connsiteY2" fmla="*/ 15920 h 31595"/>
                <a:gd name="connsiteX3" fmla="*/ 16080 w 31595"/>
                <a:gd name="connsiteY3" fmla="*/ 123 h 31595"/>
                <a:gd name="connsiteX4" fmla="*/ 31877 w 31595"/>
                <a:gd name="connsiteY4" fmla="*/ 15920 h 31595"/>
                <a:gd name="connsiteX5" fmla="*/ 31877 w 31595"/>
                <a:gd name="connsiteY5" fmla="*/ 15920 h 31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595" h="31595">
                  <a:moveTo>
                    <a:pt x="31877" y="15920"/>
                  </a:moveTo>
                  <a:cubicBezTo>
                    <a:pt x="31877" y="24685"/>
                    <a:pt x="24844" y="31718"/>
                    <a:pt x="16080" y="31718"/>
                  </a:cubicBezTo>
                  <a:cubicBezTo>
                    <a:pt x="7315" y="31718"/>
                    <a:pt x="282" y="24685"/>
                    <a:pt x="282" y="15920"/>
                  </a:cubicBezTo>
                  <a:cubicBezTo>
                    <a:pt x="282" y="7156"/>
                    <a:pt x="7315" y="123"/>
                    <a:pt x="16080" y="123"/>
                  </a:cubicBezTo>
                  <a:cubicBezTo>
                    <a:pt x="24844" y="123"/>
                    <a:pt x="31877" y="7156"/>
                    <a:pt x="31877" y="15920"/>
                  </a:cubicBezTo>
                  <a:lnTo>
                    <a:pt x="31877" y="15920"/>
                  </a:lnTo>
                  <a:close/>
                </a:path>
              </a:pathLst>
            </a:custGeom>
            <a:noFill/>
            <a:ln w="19050" cap="flat">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dirty="0">
                <a:ln>
                  <a:noFill/>
                </a:ln>
                <a:solidFill>
                  <a:prstClr val="black"/>
                </a:solidFill>
                <a:effectLst/>
                <a:uLnTx/>
                <a:uFillTx/>
                <a:latin typeface="Arial" panose="020B0604020202020204"/>
                <a:ea typeface="+mn-ea"/>
                <a:cs typeface="+mn-cs"/>
              </a:endParaRPr>
            </a:p>
          </p:txBody>
        </p:sp>
        <p:sp>
          <p:nvSpPr>
            <p:cNvPr id="208" name="Freeform: Shape 207">
              <a:extLst>
                <a:ext uri="{FF2B5EF4-FFF2-40B4-BE49-F238E27FC236}">
                  <a16:creationId xmlns:a16="http://schemas.microsoft.com/office/drawing/2014/main" id="{7AE8DF98-8AAC-5A83-7A81-F8E72FDF7349}"/>
                </a:ext>
              </a:extLst>
            </p:cNvPr>
            <p:cNvSpPr/>
            <p:nvPr/>
          </p:nvSpPr>
          <p:spPr>
            <a:xfrm>
              <a:off x="5056981" y="3042865"/>
              <a:ext cx="31595" cy="31595"/>
            </a:xfrm>
            <a:custGeom>
              <a:avLst/>
              <a:gdLst>
                <a:gd name="connsiteX0" fmla="*/ 31885 w 31595"/>
                <a:gd name="connsiteY0" fmla="*/ 15925 h 31595"/>
                <a:gd name="connsiteX1" fmla="*/ 16087 w 31595"/>
                <a:gd name="connsiteY1" fmla="*/ 31723 h 31595"/>
                <a:gd name="connsiteX2" fmla="*/ 289 w 31595"/>
                <a:gd name="connsiteY2" fmla="*/ 15925 h 31595"/>
                <a:gd name="connsiteX3" fmla="*/ 16087 w 31595"/>
                <a:gd name="connsiteY3" fmla="*/ 128 h 31595"/>
                <a:gd name="connsiteX4" fmla="*/ 31885 w 31595"/>
                <a:gd name="connsiteY4" fmla="*/ 15925 h 31595"/>
                <a:gd name="connsiteX5" fmla="*/ 31885 w 31595"/>
                <a:gd name="connsiteY5" fmla="*/ 15925 h 31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595" h="31595">
                  <a:moveTo>
                    <a:pt x="31885" y="15925"/>
                  </a:moveTo>
                  <a:cubicBezTo>
                    <a:pt x="31885" y="24690"/>
                    <a:pt x="24852" y="31723"/>
                    <a:pt x="16087" y="31723"/>
                  </a:cubicBezTo>
                  <a:cubicBezTo>
                    <a:pt x="7323" y="31723"/>
                    <a:pt x="289" y="24690"/>
                    <a:pt x="289" y="15925"/>
                  </a:cubicBezTo>
                  <a:cubicBezTo>
                    <a:pt x="289" y="7161"/>
                    <a:pt x="7323" y="128"/>
                    <a:pt x="16087" y="128"/>
                  </a:cubicBezTo>
                  <a:cubicBezTo>
                    <a:pt x="24852" y="128"/>
                    <a:pt x="31885" y="7161"/>
                    <a:pt x="31885" y="15925"/>
                  </a:cubicBezTo>
                  <a:lnTo>
                    <a:pt x="31885" y="15925"/>
                  </a:lnTo>
                  <a:close/>
                </a:path>
              </a:pathLst>
            </a:custGeom>
            <a:noFill/>
            <a:ln w="19050" cap="flat">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dirty="0">
                <a:ln>
                  <a:noFill/>
                </a:ln>
                <a:solidFill>
                  <a:prstClr val="black"/>
                </a:solidFill>
                <a:effectLst/>
                <a:uLnTx/>
                <a:uFillTx/>
                <a:latin typeface="Arial" panose="020B0604020202020204"/>
                <a:ea typeface="+mn-ea"/>
                <a:cs typeface="+mn-cs"/>
              </a:endParaRPr>
            </a:p>
          </p:txBody>
        </p:sp>
        <p:sp>
          <p:nvSpPr>
            <p:cNvPr id="209" name="Freeform: Shape 208">
              <a:extLst>
                <a:ext uri="{FF2B5EF4-FFF2-40B4-BE49-F238E27FC236}">
                  <a16:creationId xmlns:a16="http://schemas.microsoft.com/office/drawing/2014/main" id="{95A21714-69A7-4845-FD3E-933470C25A2F}"/>
                </a:ext>
              </a:extLst>
            </p:cNvPr>
            <p:cNvSpPr/>
            <p:nvPr/>
          </p:nvSpPr>
          <p:spPr>
            <a:xfrm>
              <a:off x="5301631" y="3097291"/>
              <a:ext cx="31595" cy="31595"/>
            </a:xfrm>
            <a:custGeom>
              <a:avLst/>
              <a:gdLst>
                <a:gd name="connsiteX0" fmla="*/ 31908 w 31595"/>
                <a:gd name="connsiteY0" fmla="*/ 15930 h 31595"/>
                <a:gd name="connsiteX1" fmla="*/ 16110 w 31595"/>
                <a:gd name="connsiteY1" fmla="*/ 31728 h 31595"/>
                <a:gd name="connsiteX2" fmla="*/ 312 w 31595"/>
                <a:gd name="connsiteY2" fmla="*/ 15930 h 31595"/>
                <a:gd name="connsiteX3" fmla="*/ 16110 w 31595"/>
                <a:gd name="connsiteY3" fmla="*/ 133 h 31595"/>
                <a:gd name="connsiteX4" fmla="*/ 31908 w 31595"/>
                <a:gd name="connsiteY4" fmla="*/ 15930 h 31595"/>
                <a:gd name="connsiteX5" fmla="*/ 31908 w 31595"/>
                <a:gd name="connsiteY5" fmla="*/ 15930 h 31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595" h="31595">
                  <a:moveTo>
                    <a:pt x="31908" y="15930"/>
                  </a:moveTo>
                  <a:cubicBezTo>
                    <a:pt x="31908" y="24695"/>
                    <a:pt x="24874" y="31728"/>
                    <a:pt x="16110" y="31728"/>
                  </a:cubicBezTo>
                  <a:cubicBezTo>
                    <a:pt x="7345" y="31728"/>
                    <a:pt x="312" y="24695"/>
                    <a:pt x="312" y="15930"/>
                  </a:cubicBezTo>
                  <a:cubicBezTo>
                    <a:pt x="312" y="7166"/>
                    <a:pt x="7345" y="133"/>
                    <a:pt x="16110" y="133"/>
                  </a:cubicBezTo>
                  <a:cubicBezTo>
                    <a:pt x="24874" y="133"/>
                    <a:pt x="31908" y="7166"/>
                    <a:pt x="31908" y="15930"/>
                  </a:cubicBezTo>
                  <a:lnTo>
                    <a:pt x="31908" y="15930"/>
                  </a:lnTo>
                  <a:close/>
                </a:path>
              </a:pathLst>
            </a:custGeom>
            <a:noFill/>
            <a:ln w="19050" cap="flat">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dirty="0">
                <a:ln>
                  <a:noFill/>
                </a:ln>
                <a:solidFill>
                  <a:prstClr val="black"/>
                </a:solidFill>
                <a:effectLst/>
                <a:uLnTx/>
                <a:uFillTx/>
                <a:latin typeface="Arial" panose="020B0604020202020204"/>
                <a:ea typeface="+mn-ea"/>
                <a:cs typeface="+mn-cs"/>
              </a:endParaRPr>
            </a:p>
          </p:txBody>
        </p:sp>
        <p:sp>
          <p:nvSpPr>
            <p:cNvPr id="210" name="Freeform: Shape 209">
              <a:extLst>
                <a:ext uri="{FF2B5EF4-FFF2-40B4-BE49-F238E27FC236}">
                  <a16:creationId xmlns:a16="http://schemas.microsoft.com/office/drawing/2014/main" id="{B7A859AB-A171-6015-D6FD-E252858404AC}"/>
                </a:ext>
              </a:extLst>
            </p:cNvPr>
            <p:cNvSpPr/>
            <p:nvPr/>
          </p:nvSpPr>
          <p:spPr>
            <a:xfrm>
              <a:off x="5366553" y="3118932"/>
              <a:ext cx="31595" cy="31595"/>
            </a:xfrm>
            <a:custGeom>
              <a:avLst/>
              <a:gdLst>
                <a:gd name="connsiteX0" fmla="*/ 31914 w 31595"/>
                <a:gd name="connsiteY0" fmla="*/ 15932 h 31595"/>
                <a:gd name="connsiteX1" fmla="*/ 16116 w 31595"/>
                <a:gd name="connsiteY1" fmla="*/ 31730 h 31595"/>
                <a:gd name="connsiteX2" fmla="*/ 318 w 31595"/>
                <a:gd name="connsiteY2" fmla="*/ 15932 h 31595"/>
                <a:gd name="connsiteX3" fmla="*/ 16116 w 31595"/>
                <a:gd name="connsiteY3" fmla="*/ 135 h 31595"/>
                <a:gd name="connsiteX4" fmla="*/ 31914 w 31595"/>
                <a:gd name="connsiteY4" fmla="*/ 15932 h 31595"/>
                <a:gd name="connsiteX5" fmla="*/ 31914 w 31595"/>
                <a:gd name="connsiteY5" fmla="*/ 15932 h 31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595" h="31595">
                  <a:moveTo>
                    <a:pt x="31914" y="15932"/>
                  </a:moveTo>
                  <a:cubicBezTo>
                    <a:pt x="31914" y="24697"/>
                    <a:pt x="24880" y="31730"/>
                    <a:pt x="16116" y="31730"/>
                  </a:cubicBezTo>
                  <a:cubicBezTo>
                    <a:pt x="7351" y="31730"/>
                    <a:pt x="318" y="24697"/>
                    <a:pt x="318" y="15932"/>
                  </a:cubicBezTo>
                  <a:cubicBezTo>
                    <a:pt x="318" y="7168"/>
                    <a:pt x="7351" y="135"/>
                    <a:pt x="16116" y="135"/>
                  </a:cubicBezTo>
                  <a:cubicBezTo>
                    <a:pt x="24880" y="135"/>
                    <a:pt x="31914" y="7168"/>
                    <a:pt x="31914" y="15932"/>
                  </a:cubicBezTo>
                  <a:lnTo>
                    <a:pt x="31914" y="15932"/>
                  </a:lnTo>
                  <a:close/>
                </a:path>
              </a:pathLst>
            </a:custGeom>
            <a:noFill/>
            <a:ln w="19050" cap="flat">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dirty="0">
                <a:ln>
                  <a:noFill/>
                </a:ln>
                <a:solidFill>
                  <a:prstClr val="black"/>
                </a:solidFill>
                <a:effectLst/>
                <a:uLnTx/>
                <a:uFillTx/>
                <a:latin typeface="Arial" panose="020B0604020202020204"/>
                <a:ea typeface="+mn-ea"/>
                <a:cs typeface="+mn-cs"/>
              </a:endParaRPr>
            </a:p>
          </p:txBody>
        </p:sp>
        <p:sp>
          <p:nvSpPr>
            <p:cNvPr id="211" name="Freeform: Shape 210">
              <a:extLst>
                <a:ext uri="{FF2B5EF4-FFF2-40B4-BE49-F238E27FC236}">
                  <a16:creationId xmlns:a16="http://schemas.microsoft.com/office/drawing/2014/main" id="{9E99997B-20CA-5709-AC6D-013839FA6BB4}"/>
                </a:ext>
              </a:extLst>
            </p:cNvPr>
            <p:cNvSpPr/>
            <p:nvPr/>
          </p:nvSpPr>
          <p:spPr>
            <a:xfrm>
              <a:off x="5399014" y="3129753"/>
              <a:ext cx="31595" cy="31595"/>
            </a:xfrm>
            <a:custGeom>
              <a:avLst/>
              <a:gdLst>
                <a:gd name="connsiteX0" fmla="*/ 31917 w 31595"/>
                <a:gd name="connsiteY0" fmla="*/ 15933 h 31595"/>
                <a:gd name="connsiteX1" fmla="*/ 16119 w 31595"/>
                <a:gd name="connsiteY1" fmla="*/ 31731 h 31595"/>
                <a:gd name="connsiteX2" fmla="*/ 321 w 31595"/>
                <a:gd name="connsiteY2" fmla="*/ 15933 h 31595"/>
                <a:gd name="connsiteX3" fmla="*/ 16119 w 31595"/>
                <a:gd name="connsiteY3" fmla="*/ 136 h 31595"/>
                <a:gd name="connsiteX4" fmla="*/ 31917 w 31595"/>
                <a:gd name="connsiteY4" fmla="*/ 15933 h 31595"/>
                <a:gd name="connsiteX5" fmla="*/ 31917 w 31595"/>
                <a:gd name="connsiteY5" fmla="*/ 15933 h 31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595" h="31595">
                  <a:moveTo>
                    <a:pt x="31917" y="15933"/>
                  </a:moveTo>
                  <a:cubicBezTo>
                    <a:pt x="31917" y="24698"/>
                    <a:pt x="24883" y="31731"/>
                    <a:pt x="16119" y="31731"/>
                  </a:cubicBezTo>
                  <a:cubicBezTo>
                    <a:pt x="7354" y="31731"/>
                    <a:pt x="321" y="24698"/>
                    <a:pt x="321" y="15933"/>
                  </a:cubicBezTo>
                  <a:cubicBezTo>
                    <a:pt x="321" y="7169"/>
                    <a:pt x="7354" y="136"/>
                    <a:pt x="16119" y="136"/>
                  </a:cubicBezTo>
                  <a:cubicBezTo>
                    <a:pt x="24883" y="136"/>
                    <a:pt x="31917" y="7169"/>
                    <a:pt x="31917" y="15933"/>
                  </a:cubicBezTo>
                  <a:lnTo>
                    <a:pt x="31917" y="15933"/>
                  </a:lnTo>
                  <a:close/>
                </a:path>
              </a:pathLst>
            </a:custGeom>
            <a:noFill/>
            <a:ln w="19050" cap="flat">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dirty="0">
                <a:ln>
                  <a:noFill/>
                </a:ln>
                <a:solidFill>
                  <a:prstClr val="black"/>
                </a:solidFill>
                <a:effectLst/>
                <a:uLnTx/>
                <a:uFillTx/>
                <a:latin typeface="Arial" panose="020B0604020202020204"/>
                <a:ea typeface="+mn-ea"/>
                <a:cs typeface="+mn-cs"/>
              </a:endParaRPr>
            </a:p>
          </p:txBody>
        </p:sp>
        <p:sp>
          <p:nvSpPr>
            <p:cNvPr id="212" name="Freeform: Shape 211">
              <a:extLst>
                <a:ext uri="{FF2B5EF4-FFF2-40B4-BE49-F238E27FC236}">
                  <a16:creationId xmlns:a16="http://schemas.microsoft.com/office/drawing/2014/main" id="{6127EFA9-78FE-93FA-0619-A6F6C515674C}"/>
                </a:ext>
              </a:extLst>
            </p:cNvPr>
            <p:cNvSpPr/>
            <p:nvPr/>
          </p:nvSpPr>
          <p:spPr>
            <a:xfrm>
              <a:off x="5420655" y="3140573"/>
              <a:ext cx="31595" cy="31595"/>
            </a:xfrm>
            <a:custGeom>
              <a:avLst/>
              <a:gdLst>
                <a:gd name="connsiteX0" fmla="*/ 31919 w 31595"/>
                <a:gd name="connsiteY0" fmla="*/ 15934 h 31595"/>
                <a:gd name="connsiteX1" fmla="*/ 16121 w 31595"/>
                <a:gd name="connsiteY1" fmla="*/ 31732 h 31595"/>
                <a:gd name="connsiteX2" fmla="*/ 323 w 31595"/>
                <a:gd name="connsiteY2" fmla="*/ 15934 h 31595"/>
                <a:gd name="connsiteX3" fmla="*/ 16121 w 31595"/>
                <a:gd name="connsiteY3" fmla="*/ 137 h 31595"/>
                <a:gd name="connsiteX4" fmla="*/ 31919 w 31595"/>
                <a:gd name="connsiteY4" fmla="*/ 15934 h 31595"/>
                <a:gd name="connsiteX5" fmla="*/ 31919 w 31595"/>
                <a:gd name="connsiteY5" fmla="*/ 15934 h 31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595" h="31595">
                  <a:moveTo>
                    <a:pt x="31919" y="15934"/>
                  </a:moveTo>
                  <a:cubicBezTo>
                    <a:pt x="31919" y="24699"/>
                    <a:pt x="24885" y="31732"/>
                    <a:pt x="16121" y="31732"/>
                  </a:cubicBezTo>
                  <a:cubicBezTo>
                    <a:pt x="7356" y="31732"/>
                    <a:pt x="323" y="24699"/>
                    <a:pt x="323" y="15934"/>
                  </a:cubicBezTo>
                  <a:cubicBezTo>
                    <a:pt x="323" y="7170"/>
                    <a:pt x="7356" y="137"/>
                    <a:pt x="16121" y="137"/>
                  </a:cubicBezTo>
                  <a:cubicBezTo>
                    <a:pt x="24885" y="137"/>
                    <a:pt x="31919" y="7170"/>
                    <a:pt x="31919" y="15934"/>
                  </a:cubicBezTo>
                  <a:lnTo>
                    <a:pt x="31919" y="15934"/>
                  </a:lnTo>
                  <a:close/>
                </a:path>
              </a:pathLst>
            </a:custGeom>
            <a:noFill/>
            <a:ln w="19050" cap="flat">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dirty="0">
                <a:ln>
                  <a:noFill/>
                </a:ln>
                <a:solidFill>
                  <a:prstClr val="black"/>
                </a:solidFill>
                <a:effectLst/>
                <a:uLnTx/>
                <a:uFillTx/>
                <a:latin typeface="Arial" panose="020B0604020202020204"/>
                <a:ea typeface="+mn-ea"/>
                <a:cs typeface="+mn-cs"/>
              </a:endParaRPr>
            </a:p>
          </p:txBody>
        </p:sp>
        <p:sp>
          <p:nvSpPr>
            <p:cNvPr id="213" name="Freeform: Shape 212">
              <a:extLst>
                <a:ext uri="{FF2B5EF4-FFF2-40B4-BE49-F238E27FC236}">
                  <a16:creationId xmlns:a16="http://schemas.microsoft.com/office/drawing/2014/main" id="{8562D69B-DCF0-E3F2-78B8-C5E3AFD79C79}"/>
                </a:ext>
              </a:extLst>
            </p:cNvPr>
            <p:cNvSpPr/>
            <p:nvPr/>
          </p:nvSpPr>
          <p:spPr>
            <a:xfrm>
              <a:off x="5442296" y="3151393"/>
              <a:ext cx="31595" cy="31595"/>
            </a:xfrm>
            <a:custGeom>
              <a:avLst/>
              <a:gdLst>
                <a:gd name="connsiteX0" fmla="*/ 31921 w 31595"/>
                <a:gd name="connsiteY0" fmla="*/ 15935 h 31595"/>
                <a:gd name="connsiteX1" fmla="*/ 16123 w 31595"/>
                <a:gd name="connsiteY1" fmla="*/ 31733 h 31595"/>
                <a:gd name="connsiteX2" fmla="*/ 325 w 31595"/>
                <a:gd name="connsiteY2" fmla="*/ 15935 h 31595"/>
                <a:gd name="connsiteX3" fmla="*/ 16123 w 31595"/>
                <a:gd name="connsiteY3" fmla="*/ 138 h 31595"/>
                <a:gd name="connsiteX4" fmla="*/ 31921 w 31595"/>
                <a:gd name="connsiteY4" fmla="*/ 15935 h 31595"/>
                <a:gd name="connsiteX5" fmla="*/ 31921 w 31595"/>
                <a:gd name="connsiteY5" fmla="*/ 15935 h 31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595" h="31595">
                  <a:moveTo>
                    <a:pt x="31921" y="15935"/>
                  </a:moveTo>
                  <a:cubicBezTo>
                    <a:pt x="31921" y="24700"/>
                    <a:pt x="24887" y="31733"/>
                    <a:pt x="16123" y="31733"/>
                  </a:cubicBezTo>
                  <a:cubicBezTo>
                    <a:pt x="7358" y="31733"/>
                    <a:pt x="325" y="24700"/>
                    <a:pt x="325" y="15935"/>
                  </a:cubicBezTo>
                  <a:cubicBezTo>
                    <a:pt x="325" y="7171"/>
                    <a:pt x="7358" y="138"/>
                    <a:pt x="16123" y="138"/>
                  </a:cubicBezTo>
                  <a:cubicBezTo>
                    <a:pt x="24887" y="138"/>
                    <a:pt x="31921" y="7171"/>
                    <a:pt x="31921" y="15935"/>
                  </a:cubicBezTo>
                  <a:lnTo>
                    <a:pt x="31921" y="15935"/>
                  </a:lnTo>
                  <a:close/>
                </a:path>
              </a:pathLst>
            </a:custGeom>
            <a:noFill/>
            <a:ln w="19050" cap="flat">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dirty="0">
                <a:ln>
                  <a:noFill/>
                </a:ln>
                <a:solidFill>
                  <a:prstClr val="black"/>
                </a:solidFill>
                <a:effectLst/>
                <a:uLnTx/>
                <a:uFillTx/>
                <a:latin typeface="Arial" panose="020B0604020202020204"/>
                <a:ea typeface="+mn-ea"/>
                <a:cs typeface="+mn-cs"/>
              </a:endParaRPr>
            </a:p>
          </p:txBody>
        </p:sp>
        <p:sp>
          <p:nvSpPr>
            <p:cNvPr id="214" name="Freeform: Shape 213">
              <a:extLst>
                <a:ext uri="{FF2B5EF4-FFF2-40B4-BE49-F238E27FC236}">
                  <a16:creationId xmlns:a16="http://schemas.microsoft.com/office/drawing/2014/main" id="{96090E41-9956-4B3E-4725-9D05F9A5E908}"/>
                </a:ext>
              </a:extLst>
            </p:cNvPr>
            <p:cNvSpPr/>
            <p:nvPr/>
          </p:nvSpPr>
          <p:spPr>
            <a:xfrm>
              <a:off x="5474757" y="3162214"/>
              <a:ext cx="31595" cy="31595"/>
            </a:xfrm>
            <a:custGeom>
              <a:avLst/>
              <a:gdLst>
                <a:gd name="connsiteX0" fmla="*/ 31924 w 31595"/>
                <a:gd name="connsiteY0" fmla="*/ 15936 h 31595"/>
                <a:gd name="connsiteX1" fmla="*/ 16126 w 31595"/>
                <a:gd name="connsiteY1" fmla="*/ 31734 h 31595"/>
                <a:gd name="connsiteX2" fmla="*/ 328 w 31595"/>
                <a:gd name="connsiteY2" fmla="*/ 15936 h 31595"/>
                <a:gd name="connsiteX3" fmla="*/ 16126 w 31595"/>
                <a:gd name="connsiteY3" fmla="*/ 139 h 31595"/>
                <a:gd name="connsiteX4" fmla="*/ 31924 w 31595"/>
                <a:gd name="connsiteY4" fmla="*/ 15936 h 31595"/>
                <a:gd name="connsiteX5" fmla="*/ 31924 w 31595"/>
                <a:gd name="connsiteY5" fmla="*/ 15936 h 31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595" h="31595">
                  <a:moveTo>
                    <a:pt x="31924" y="15936"/>
                  </a:moveTo>
                  <a:cubicBezTo>
                    <a:pt x="31924" y="24701"/>
                    <a:pt x="24890" y="31734"/>
                    <a:pt x="16126" y="31734"/>
                  </a:cubicBezTo>
                  <a:cubicBezTo>
                    <a:pt x="7361" y="31734"/>
                    <a:pt x="328" y="24701"/>
                    <a:pt x="328" y="15936"/>
                  </a:cubicBezTo>
                  <a:cubicBezTo>
                    <a:pt x="328" y="7172"/>
                    <a:pt x="7361" y="139"/>
                    <a:pt x="16126" y="139"/>
                  </a:cubicBezTo>
                  <a:cubicBezTo>
                    <a:pt x="24890" y="139"/>
                    <a:pt x="31924" y="7172"/>
                    <a:pt x="31924" y="15936"/>
                  </a:cubicBezTo>
                  <a:lnTo>
                    <a:pt x="31924" y="15936"/>
                  </a:lnTo>
                  <a:close/>
                </a:path>
              </a:pathLst>
            </a:custGeom>
            <a:noFill/>
            <a:ln w="19050" cap="flat">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dirty="0">
                <a:ln>
                  <a:noFill/>
                </a:ln>
                <a:solidFill>
                  <a:prstClr val="black"/>
                </a:solidFill>
                <a:effectLst/>
                <a:uLnTx/>
                <a:uFillTx/>
                <a:latin typeface="Arial" panose="020B0604020202020204"/>
                <a:ea typeface="+mn-ea"/>
                <a:cs typeface="+mn-cs"/>
              </a:endParaRPr>
            </a:p>
          </p:txBody>
        </p:sp>
        <p:sp>
          <p:nvSpPr>
            <p:cNvPr id="215" name="Freeform: Shape 214">
              <a:extLst>
                <a:ext uri="{FF2B5EF4-FFF2-40B4-BE49-F238E27FC236}">
                  <a16:creationId xmlns:a16="http://schemas.microsoft.com/office/drawing/2014/main" id="{20D3A2D2-CBF9-5BFE-FC2B-6C9BFA23191F}"/>
                </a:ext>
              </a:extLst>
            </p:cNvPr>
            <p:cNvSpPr/>
            <p:nvPr/>
          </p:nvSpPr>
          <p:spPr>
            <a:xfrm>
              <a:off x="5507218" y="3162214"/>
              <a:ext cx="31595" cy="31595"/>
            </a:xfrm>
            <a:custGeom>
              <a:avLst/>
              <a:gdLst>
                <a:gd name="connsiteX0" fmla="*/ 31927 w 31595"/>
                <a:gd name="connsiteY0" fmla="*/ 15936 h 31595"/>
                <a:gd name="connsiteX1" fmla="*/ 16129 w 31595"/>
                <a:gd name="connsiteY1" fmla="*/ 31734 h 31595"/>
                <a:gd name="connsiteX2" fmla="*/ 331 w 31595"/>
                <a:gd name="connsiteY2" fmla="*/ 15936 h 31595"/>
                <a:gd name="connsiteX3" fmla="*/ 16129 w 31595"/>
                <a:gd name="connsiteY3" fmla="*/ 139 h 31595"/>
                <a:gd name="connsiteX4" fmla="*/ 31927 w 31595"/>
                <a:gd name="connsiteY4" fmla="*/ 15936 h 31595"/>
                <a:gd name="connsiteX5" fmla="*/ 31927 w 31595"/>
                <a:gd name="connsiteY5" fmla="*/ 15936 h 31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595" h="31595">
                  <a:moveTo>
                    <a:pt x="31927" y="15936"/>
                  </a:moveTo>
                  <a:cubicBezTo>
                    <a:pt x="31927" y="24701"/>
                    <a:pt x="24893" y="31734"/>
                    <a:pt x="16129" y="31734"/>
                  </a:cubicBezTo>
                  <a:cubicBezTo>
                    <a:pt x="7364" y="31734"/>
                    <a:pt x="331" y="24701"/>
                    <a:pt x="331" y="15936"/>
                  </a:cubicBezTo>
                  <a:cubicBezTo>
                    <a:pt x="331" y="7172"/>
                    <a:pt x="7364" y="139"/>
                    <a:pt x="16129" y="139"/>
                  </a:cubicBezTo>
                  <a:cubicBezTo>
                    <a:pt x="24893" y="139"/>
                    <a:pt x="31927" y="7172"/>
                    <a:pt x="31927" y="15936"/>
                  </a:cubicBezTo>
                  <a:lnTo>
                    <a:pt x="31927" y="15936"/>
                  </a:lnTo>
                  <a:close/>
                </a:path>
              </a:pathLst>
            </a:custGeom>
            <a:noFill/>
            <a:ln w="19050" cap="flat">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dirty="0">
                <a:ln>
                  <a:noFill/>
                </a:ln>
                <a:solidFill>
                  <a:prstClr val="black"/>
                </a:solidFill>
                <a:effectLst/>
                <a:uLnTx/>
                <a:uFillTx/>
                <a:latin typeface="Arial" panose="020B0604020202020204"/>
                <a:ea typeface="+mn-ea"/>
                <a:cs typeface="+mn-cs"/>
              </a:endParaRPr>
            </a:p>
          </p:txBody>
        </p:sp>
        <p:sp>
          <p:nvSpPr>
            <p:cNvPr id="216" name="Freeform: Shape 215">
              <a:extLst>
                <a:ext uri="{FF2B5EF4-FFF2-40B4-BE49-F238E27FC236}">
                  <a16:creationId xmlns:a16="http://schemas.microsoft.com/office/drawing/2014/main" id="{86C86707-72CC-E2E7-3EBD-1EA9C1713D08}"/>
                </a:ext>
              </a:extLst>
            </p:cNvPr>
            <p:cNvSpPr/>
            <p:nvPr/>
          </p:nvSpPr>
          <p:spPr>
            <a:xfrm>
              <a:off x="5528859" y="3162214"/>
              <a:ext cx="31595" cy="31595"/>
            </a:xfrm>
            <a:custGeom>
              <a:avLst/>
              <a:gdLst>
                <a:gd name="connsiteX0" fmla="*/ 31929 w 31595"/>
                <a:gd name="connsiteY0" fmla="*/ 15936 h 31595"/>
                <a:gd name="connsiteX1" fmla="*/ 16131 w 31595"/>
                <a:gd name="connsiteY1" fmla="*/ 31734 h 31595"/>
                <a:gd name="connsiteX2" fmla="*/ 333 w 31595"/>
                <a:gd name="connsiteY2" fmla="*/ 15936 h 31595"/>
                <a:gd name="connsiteX3" fmla="*/ 16131 w 31595"/>
                <a:gd name="connsiteY3" fmla="*/ 139 h 31595"/>
                <a:gd name="connsiteX4" fmla="*/ 31929 w 31595"/>
                <a:gd name="connsiteY4" fmla="*/ 15936 h 31595"/>
                <a:gd name="connsiteX5" fmla="*/ 31929 w 31595"/>
                <a:gd name="connsiteY5" fmla="*/ 15936 h 31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595" h="31595">
                  <a:moveTo>
                    <a:pt x="31929" y="15936"/>
                  </a:moveTo>
                  <a:cubicBezTo>
                    <a:pt x="31929" y="24701"/>
                    <a:pt x="24895" y="31734"/>
                    <a:pt x="16131" y="31734"/>
                  </a:cubicBezTo>
                  <a:cubicBezTo>
                    <a:pt x="7366" y="31734"/>
                    <a:pt x="333" y="24701"/>
                    <a:pt x="333" y="15936"/>
                  </a:cubicBezTo>
                  <a:cubicBezTo>
                    <a:pt x="333" y="7172"/>
                    <a:pt x="7366" y="139"/>
                    <a:pt x="16131" y="139"/>
                  </a:cubicBezTo>
                  <a:cubicBezTo>
                    <a:pt x="24895" y="139"/>
                    <a:pt x="31929" y="7172"/>
                    <a:pt x="31929" y="15936"/>
                  </a:cubicBezTo>
                  <a:lnTo>
                    <a:pt x="31929" y="15936"/>
                  </a:lnTo>
                  <a:close/>
                </a:path>
              </a:pathLst>
            </a:custGeom>
            <a:noFill/>
            <a:ln w="19050" cap="flat">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dirty="0">
                <a:ln>
                  <a:noFill/>
                </a:ln>
                <a:solidFill>
                  <a:prstClr val="black"/>
                </a:solidFill>
                <a:effectLst/>
                <a:uLnTx/>
                <a:uFillTx/>
                <a:latin typeface="Arial" panose="020B0604020202020204"/>
                <a:ea typeface="+mn-ea"/>
                <a:cs typeface="+mn-cs"/>
              </a:endParaRPr>
            </a:p>
          </p:txBody>
        </p:sp>
        <p:sp>
          <p:nvSpPr>
            <p:cNvPr id="217" name="Freeform: Shape 216">
              <a:extLst>
                <a:ext uri="{FF2B5EF4-FFF2-40B4-BE49-F238E27FC236}">
                  <a16:creationId xmlns:a16="http://schemas.microsoft.com/office/drawing/2014/main" id="{4E20F5A8-B918-8349-F6DF-EFC5E1305EB2}"/>
                </a:ext>
              </a:extLst>
            </p:cNvPr>
            <p:cNvSpPr/>
            <p:nvPr/>
          </p:nvSpPr>
          <p:spPr>
            <a:xfrm>
              <a:off x="5561321" y="3173034"/>
              <a:ext cx="31595" cy="31595"/>
            </a:xfrm>
            <a:custGeom>
              <a:avLst/>
              <a:gdLst>
                <a:gd name="connsiteX0" fmla="*/ 31932 w 31595"/>
                <a:gd name="connsiteY0" fmla="*/ 15937 h 31595"/>
                <a:gd name="connsiteX1" fmla="*/ 16134 w 31595"/>
                <a:gd name="connsiteY1" fmla="*/ 31735 h 31595"/>
                <a:gd name="connsiteX2" fmla="*/ 336 w 31595"/>
                <a:gd name="connsiteY2" fmla="*/ 15937 h 31595"/>
                <a:gd name="connsiteX3" fmla="*/ 16134 w 31595"/>
                <a:gd name="connsiteY3" fmla="*/ 140 h 31595"/>
                <a:gd name="connsiteX4" fmla="*/ 31932 w 31595"/>
                <a:gd name="connsiteY4" fmla="*/ 15937 h 31595"/>
                <a:gd name="connsiteX5" fmla="*/ 31932 w 31595"/>
                <a:gd name="connsiteY5" fmla="*/ 15937 h 31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595" h="31595">
                  <a:moveTo>
                    <a:pt x="31932" y="15937"/>
                  </a:moveTo>
                  <a:cubicBezTo>
                    <a:pt x="31932" y="24702"/>
                    <a:pt x="24898" y="31735"/>
                    <a:pt x="16134" y="31735"/>
                  </a:cubicBezTo>
                  <a:cubicBezTo>
                    <a:pt x="7369" y="31735"/>
                    <a:pt x="336" y="24702"/>
                    <a:pt x="336" y="15937"/>
                  </a:cubicBezTo>
                  <a:cubicBezTo>
                    <a:pt x="336" y="7173"/>
                    <a:pt x="7369" y="140"/>
                    <a:pt x="16134" y="140"/>
                  </a:cubicBezTo>
                  <a:cubicBezTo>
                    <a:pt x="24898" y="140"/>
                    <a:pt x="31932" y="7173"/>
                    <a:pt x="31932" y="15937"/>
                  </a:cubicBezTo>
                  <a:lnTo>
                    <a:pt x="31932" y="15937"/>
                  </a:lnTo>
                  <a:close/>
                </a:path>
              </a:pathLst>
            </a:custGeom>
            <a:noFill/>
            <a:ln w="19050" cap="flat">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dirty="0">
                <a:ln>
                  <a:noFill/>
                </a:ln>
                <a:solidFill>
                  <a:prstClr val="black"/>
                </a:solidFill>
                <a:effectLst/>
                <a:uLnTx/>
                <a:uFillTx/>
                <a:latin typeface="Arial" panose="020B0604020202020204"/>
                <a:ea typeface="+mn-ea"/>
                <a:cs typeface="+mn-cs"/>
              </a:endParaRPr>
            </a:p>
          </p:txBody>
        </p:sp>
        <p:sp>
          <p:nvSpPr>
            <p:cNvPr id="218" name="Freeform: Shape 217">
              <a:extLst>
                <a:ext uri="{FF2B5EF4-FFF2-40B4-BE49-F238E27FC236}">
                  <a16:creationId xmlns:a16="http://schemas.microsoft.com/office/drawing/2014/main" id="{6695971E-AA63-02CB-2A10-233ECD878899}"/>
                </a:ext>
              </a:extLst>
            </p:cNvPr>
            <p:cNvSpPr/>
            <p:nvPr/>
          </p:nvSpPr>
          <p:spPr>
            <a:xfrm>
              <a:off x="5593782" y="3173034"/>
              <a:ext cx="31595" cy="31595"/>
            </a:xfrm>
            <a:custGeom>
              <a:avLst/>
              <a:gdLst>
                <a:gd name="connsiteX0" fmla="*/ 31935 w 31595"/>
                <a:gd name="connsiteY0" fmla="*/ 15937 h 31595"/>
                <a:gd name="connsiteX1" fmla="*/ 16137 w 31595"/>
                <a:gd name="connsiteY1" fmla="*/ 31735 h 31595"/>
                <a:gd name="connsiteX2" fmla="*/ 339 w 31595"/>
                <a:gd name="connsiteY2" fmla="*/ 15937 h 31595"/>
                <a:gd name="connsiteX3" fmla="*/ 16137 w 31595"/>
                <a:gd name="connsiteY3" fmla="*/ 140 h 31595"/>
                <a:gd name="connsiteX4" fmla="*/ 31935 w 31595"/>
                <a:gd name="connsiteY4" fmla="*/ 15937 h 31595"/>
                <a:gd name="connsiteX5" fmla="*/ 31935 w 31595"/>
                <a:gd name="connsiteY5" fmla="*/ 15937 h 31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595" h="31595">
                  <a:moveTo>
                    <a:pt x="31935" y="15937"/>
                  </a:moveTo>
                  <a:cubicBezTo>
                    <a:pt x="31935" y="24702"/>
                    <a:pt x="24901" y="31735"/>
                    <a:pt x="16137" y="31735"/>
                  </a:cubicBezTo>
                  <a:cubicBezTo>
                    <a:pt x="7372" y="31735"/>
                    <a:pt x="339" y="24702"/>
                    <a:pt x="339" y="15937"/>
                  </a:cubicBezTo>
                  <a:cubicBezTo>
                    <a:pt x="339" y="7173"/>
                    <a:pt x="7372" y="140"/>
                    <a:pt x="16137" y="140"/>
                  </a:cubicBezTo>
                  <a:cubicBezTo>
                    <a:pt x="24901" y="140"/>
                    <a:pt x="31935" y="7173"/>
                    <a:pt x="31935" y="15937"/>
                  </a:cubicBezTo>
                  <a:lnTo>
                    <a:pt x="31935" y="15937"/>
                  </a:lnTo>
                  <a:close/>
                </a:path>
              </a:pathLst>
            </a:custGeom>
            <a:noFill/>
            <a:ln w="19050" cap="flat">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dirty="0">
                <a:ln>
                  <a:noFill/>
                </a:ln>
                <a:solidFill>
                  <a:prstClr val="black"/>
                </a:solidFill>
                <a:effectLst/>
                <a:uLnTx/>
                <a:uFillTx/>
                <a:latin typeface="Arial" panose="020B0604020202020204"/>
                <a:ea typeface="+mn-ea"/>
                <a:cs typeface="+mn-cs"/>
              </a:endParaRPr>
            </a:p>
          </p:txBody>
        </p:sp>
        <p:sp>
          <p:nvSpPr>
            <p:cNvPr id="219" name="Freeform: Shape 218">
              <a:extLst>
                <a:ext uri="{FF2B5EF4-FFF2-40B4-BE49-F238E27FC236}">
                  <a16:creationId xmlns:a16="http://schemas.microsoft.com/office/drawing/2014/main" id="{01B561F6-6D13-5B66-DEDA-D41E38FB01C7}"/>
                </a:ext>
              </a:extLst>
            </p:cNvPr>
            <p:cNvSpPr/>
            <p:nvPr/>
          </p:nvSpPr>
          <p:spPr>
            <a:xfrm>
              <a:off x="5615423" y="3194675"/>
              <a:ext cx="31595" cy="31595"/>
            </a:xfrm>
            <a:custGeom>
              <a:avLst/>
              <a:gdLst>
                <a:gd name="connsiteX0" fmla="*/ 31937 w 31595"/>
                <a:gd name="connsiteY0" fmla="*/ 15939 h 31595"/>
                <a:gd name="connsiteX1" fmla="*/ 16139 w 31595"/>
                <a:gd name="connsiteY1" fmla="*/ 31737 h 31595"/>
                <a:gd name="connsiteX2" fmla="*/ 341 w 31595"/>
                <a:gd name="connsiteY2" fmla="*/ 15939 h 31595"/>
                <a:gd name="connsiteX3" fmla="*/ 16139 w 31595"/>
                <a:gd name="connsiteY3" fmla="*/ 142 h 31595"/>
                <a:gd name="connsiteX4" fmla="*/ 31937 w 31595"/>
                <a:gd name="connsiteY4" fmla="*/ 15939 h 31595"/>
                <a:gd name="connsiteX5" fmla="*/ 31937 w 31595"/>
                <a:gd name="connsiteY5" fmla="*/ 15939 h 31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595" h="31595">
                  <a:moveTo>
                    <a:pt x="31937" y="15939"/>
                  </a:moveTo>
                  <a:cubicBezTo>
                    <a:pt x="31937" y="24704"/>
                    <a:pt x="24903" y="31737"/>
                    <a:pt x="16139" y="31737"/>
                  </a:cubicBezTo>
                  <a:cubicBezTo>
                    <a:pt x="7374" y="31737"/>
                    <a:pt x="341" y="24704"/>
                    <a:pt x="341" y="15939"/>
                  </a:cubicBezTo>
                  <a:cubicBezTo>
                    <a:pt x="341" y="7175"/>
                    <a:pt x="7374" y="142"/>
                    <a:pt x="16139" y="142"/>
                  </a:cubicBezTo>
                  <a:cubicBezTo>
                    <a:pt x="24903" y="142"/>
                    <a:pt x="31937" y="7175"/>
                    <a:pt x="31937" y="15939"/>
                  </a:cubicBezTo>
                  <a:lnTo>
                    <a:pt x="31937" y="15939"/>
                  </a:lnTo>
                  <a:close/>
                </a:path>
              </a:pathLst>
            </a:custGeom>
            <a:noFill/>
            <a:ln w="19050" cap="flat">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dirty="0">
                <a:ln>
                  <a:noFill/>
                </a:ln>
                <a:solidFill>
                  <a:prstClr val="black"/>
                </a:solidFill>
                <a:effectLst/>
                <a:uLnTx/>
                <a:uFillTx/>
                <a:latin typeface="Arial" panose="020B0604020202020204"/>
                <a:ea typeface="+mn-ea"/>
                <a:cs typeface="+mn-cs"/>
              </a:endParaRPr>
            </a:p>
          </p:txBody>
        </p:sp>
        <p:sp>
          <p:nvSpPr>
            <p:cNvPr id="220" name="Freeform: Shape 219">
              <a:extLst>
                <a:ext uri="{FF2B5EF4-FFF2-40B4-BE49-F238E27FC236}">
                  <a16:creationId xmlns:a16="http://schemas.microsoft.com/office/drawing/2014/main" id="{9534CA93-3B72-5609-80BA-B2069B1131CA}"/>
                </a:ext>
              </a:extLst>
            </p:cNvPr>
            <p:cNvSpPr/>
            <p:nvPr/>
          </p:nvSpPr>
          <p:spPr>
            <a:xfrm>
              <a:off x="5647992" y="3216316"/>
              <a:ext cx="31595" cy="31595"/>
            </a:xfrm>
            <a:custGeom>
              <a:avLst/>
              <a:gdLst>
                <a:gd name="connsiteX0" fmla="*/ 31940 w 31595"/>
                <a:gd name="connsiteY0" fmla="*/ 15941 h 31595"/>
                <a:gd name="connsiteX1" fmla="*/ 16142 w 31595"/>
                <a:gd name="connsiteY1" fmla="*/ 31739 h 31595"/>
                <a:gd name="connsiteX2" fmla="*/ 344 w 31595"/>
                <a:gd name="connsiteY2" fmla="*/ 15941 h 31595"/>
                <a:gd name="connsiteX3" fmla="*/ 16142 w 31595"/>
                <a:gd name="connsiteY3" fmla="*/ 144 h 31595"/>
                <a:gd name="connsiteX4" fmla="*/ 31940 w 31595"/>
                <a:gd name="connsiteY4" fmla="*/ 15941 h 31595"/>
                <a:gd name="connsiteX5" fmla="*/ 31940 w 31595"/>
                <a:gd name="connsiteY5" fmla="*/ 15941 h 31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595" h="31595">
                  <a:moveTo>
                    <a:pt x="31940" y="15941"/>
                  </a:moveTo>
                  <a:cubicBezTo>
                    <a:pt x="31940" y="24706"/>
                    <a:pt x="24906" y="31739"/>
                    <a:pt x="16142" y="31739"/>
                  </a:cubicBezTo>
                  <a:cubicBezTo>
                    <a:pt x="7377" y="31739"/>
                    <a:pt x="344" y="24706"/>
                    <a:pt x="344" y="15941"/>
                  </a:cubicBezTo>
                  <a:cubicBezTo>
                    <a:pt x="344" y="7177"/>
                    <a:pt x="7377" y="144"/>
                    <a:pt x="16142" y="144"/>
                  </a:cubicBezTo>
                  <a:cubicBezTo>
                    <a:pt x="24906" y="144"/>
                    <a:pt x="31940" y="7177"/>
                    <a:pt x="31940" y="15941"/>
                  </a:cubicBezTo>
                  <a:lnTo>
                    <a:pt x="31940" y="15941"/>
                  </a:lnTo>
                  <a:close/>
                </a:path>
              </a:pathLst>
            </a:custGeom>
            <a:noFill/>
            <a:ln w="19050" cap="flat">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dirty="0">
                <a:ln>
                  <a:noFill/>
                </a:ln>
                <a:solidFill>
                  <a:prstClr val="black"/>
                </a:solidFill>
                <a:effectLst/>
                <a:uLnTx/>
                <a:uFillTx/>
                <a:latin typeface="Arial" panose="020B0604020202020204"/>
                <a:ea typeface="+mn-ea"/>
                <a:cs typeface="+mn-cs"/>
              </a:endParaRPr>
            </a:p>
          </p:txBody>
        </p:sp>
        <p:sp>
          <p:nvSpPr>
            <p:cNvPr id="221" name="Freeform: Shape 220">
              <a:extLst>
                <a:ext uri="{FF2B5EF4-FFF2-40B4-BE49-F238E27FC236}">
                  <a16:creationId xmlns:a16="http://schemas.microsoft.com/office/drawing/2014/main" id="{440CE476-6016-1027-7555-2B1B121146AA}"/>
                </a:ext>
              </a:extLst>
            </p:cNvPr>
            <p:cNvSpPr/>
            <p:nvPr/>
          </p:nvSpPr>
          <p:spPr>
            <a:xfrm>
              <a:off x="5669633" y="3237957"/>
              <a:ext cx="31595" cy="31595"/>
            </a:xfrm>
            <a:custGeom>
              <a:avLst/>
              <a:gdLst>
                <a:gd name="connsiteX0" fmla="*/ 31942 w 31595"/>
                <a:gd name="connsiteY0" fmla="*/ 15943 h 31595"/>
                <a:gd name="connsiteX1" fmla="*/ 16144 w 31595"/>
                <a:gd name="connsiteY1" fmla="*/ 31741 h 31595"/>
                <a:gd name="connsiteX2" fmla="*/ 346 w 31595"/>
                <a:gd name="connsiteY2" fmla="*/ 15943 h 31595"/>
                <a:gd name="connsiteX3" fmla="*/ 16144 w 31595"/>
                <a:gd name="connsiteY3" fmla="*/ 146 h 31595"/>
                <a:gd name="connsiteX4" fmla="*/ 31942 w 31595"/>
                <a:gd name="connsiteY4" fmla="*/ 15943 h 31595"/>
                <a:gd name="connsiteX5" fmla="*/ 31942 w 31595"/>
                <a:gd name="connsiteY5" fmla="*/ 15943 h 31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595" h="31595">
                  <a:moveTo>
                    <a:pt x="31942" y="15943"/>
                  </a:moveTo>
                  <a:cubicBezTo>
                    <a:pt x="31942" y="24708"/>
                    <a:pt x="24908" y="31741"/>
                    <a:pt x="16144" y="31741"/>
                  </a:cubicBezTo>
                  <a:cubicBezTo>
                    <a:pt x="7379" y="31741"/>
                    <a:pt x="346" y="24708"/>
                    <a:pt x="346" y="15943"/>
                  </a:cubicBezTo>
                  <a:cubicBezTo>
                    <a:pt x="346" y="7179"/>
                    <a:pt x="7379" y="146"/>
                    <a:pt x="16144" y="146"/>
                  </a:cubicBezTo>
                  <a:cubicBezTo>
                    <a:pt x="24908" y="146"/>
                    <a:pt x="31942" y="7179"/>
                    <a:pt x="31942" y="15943"/>
                  </a:cubicBezTo>
                  <a:lnTo>
                    <a:pt x="31942" y="15943"/>
                  </a:lnTo>
                  <a:close/>
                </a:path>
              </a:pathLst>
            </a:custGeom>
            <a:noFill/>
            <a:ln w="19050" cap="flat">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dirty="0">
                <a:ln>
                  <a:noFill/>
                </a:ln>
                <a:solidFill>
                  <a:prstClr val="black"/>
                </a:solidFill>
                <a:effectLst/>
                <a:uLnTx/>
                <a:uFillTx/>
                <a:latin typeface="Arial" panose="020B0604020202020204"/>
                <a:ea typeface="+mn-ea"/>
                <a:cs typeface="+mn-cs"/>
              </a:endParaRPr>
            </a:p>
          </p:txBody>
        </p:sp>
        <p:sp>
          <p:nvSpPr>
            <p:cNvPr id="222" name="Freeform: Shape 221">
              <a:extLst>
                <a:ext uri="{FF2B5EF4-FFF2-40B4-BE49-F238E27FC236}">
                  <a16:creationId xmlns:a16="http://schemas.microsoft.com/office/drawing/2014/main" id="{FBBF9EE8-04A8-39BF-F0EE-DF354A46BF86}"/>
                </a:ext>
              </a:extLst>
            </p:cNvPr>
            <p:cNvSpPr/>
            <p:nvPr/>
          </p:nvSpPr>
          <p:spPr>
            <a:xfrm>
              <a:off x="5691274" y="3259598"/>
              <a:ext cx="31595" cy="31595"/>
            </a:xfrm>
            <a:custGeom>
              <a:avLst/>
              <a:gdLst>
                <a:gd name="connsiteX0" fmla="*/ 31944 w 31595"/>
                <a:gd name="connsiteY0" fmla="*/ 15945 h 31595"/>
                <a:gd name="connsiteX1" fmla="*/ 16146 w 31595"/>
                <a:gd name="connsiteY1" fmla="*/ 31743 h 31595"/>
                <a:gd name="connsiteX2" fmla="*/ 348 w 31595"/>
                <a:gd name="connsiteY2" fmla="*/ 15945 h 31595"/>
                <a:gd name="connsiteX3" fmla="*/ 16146 w 31595"/>
                <a:gd name="connsiteY3" fmla="*/ 148 h 31595"/>
                <a:gd name="connsiteX4" fmla="*/ 31944 w 31595"/>
                <a:gd name="connsiteY4" fmla="*/ 15945 h 31595"/>
                <a:gd name="connsiteX5" fmla="*/ 31944 w 31595"/>
                <a:gd name="connsiteY5" fmla="*/ 15945 h 31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595" h="31595">
                  <a:moveTo>
                    <a:pt x="31944" y="15945"/>
                  </a:moveTo>
                  <a:cubicBezTo>
                    <a:pt x="31944" y="24710"/>
                    <a:pt x="24910" y="31743"/>
                    <a:pt x="16146" y="31743"/>
                  </a:cubicBezTo>
                  <a:cubicBezTo>
                    <a:pt x="7381" y="31743"/>
                    <a:pt x="348" y="24710"/>
                    <a:pt x="348" y="15945"/>
                  </a:cubicBezTo>
                  <a:cubicBezTo>
                    <a:pt x="348" y="7181"/>
                    <a:pt x="7381" y="148"/>
                    <a:pt x="16146" y="148"/>
                  </a:cubicBezTo>
                  <a:cubicBezTo>
                    <a:pt x="24910" y="148"/>
                    <a:pt x="31944" y="7181"/>
                    <a:pt x="31944" y="15945"/>
                  </a:cubicBezTo>
                  <a:lnTo>
                    <a:pt x="31944" y="15945"/>
                  </a:lnTo>
                  <a:close/>
                </a:path>
              </a:pathLst>
            </a:custGeom>
            <a:noFill/>
            <a:ln w="19050" cap="flat">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dirty="0">
                <a:ln>
                  <a:noFill/>
                </a:ln>
                <a:solidFill>
                  <a:prstClr val="black"/>
                </a:solidFill>
                <a:effectLst/>
                <a:uLnTx/>
                <a:uFillTx/>
                <a:latin typeface="Arial" panose="020B0604020202020204"/>
                <a:ea typeface="+mn-ea"/>
                <a:cs typeface="+mn-cs"/>
              </a:endParaRPr>
            </a:p>
          </p:txBody>
        </p:sp>
        <p:sp>
          <p:nvSpPr>
            <p:cNvPr id="223" name="Freeform: Shape 222">
              <a:extLst>
                <a:ext uri="{FF2B5EF4-FFF2-40B4-BE49-F238E27FC236}">
                  <a16:creationId xmlns:a16="http://schemas.microsoft.com/office/drawing/2014/main" id="{8B15F31E-84A4-AD1C-8DD5-96C3A9EFF209}"/>
                </a:ext>
              </a:extLst>
            </p:cNvPr>
            <p:cNvSpPr/>
            <p:nvPr/>
          </p:nvSpPr>
          <p:spPr>
            <a:xfrm>
              <a:off x="5712915" y="3270418"/>
              <a:ext cx="31595" cy="31595"/>
            </a:xfrm>
            <a:custGeom>
              <a:avLst/>
              <a:gdLst>
                <a:gd name="connsiteX0" fmla="*/ 31946 w 31595"/>
                <a:gd name="connsiteY0" fmla="*/ 15946 h 31595"/>
                <a:gd name="connsiteX1" fmla="*/ 16148 w 31595"/>
                <a:gd name="connsiteY1" fmla="*/ 31744 h 31595"/>
                <a:gd name="connsiteX2" fmla="*/ 350 w 31595"/>
                <a:gd name="connsiteY2" fmla="*/ 15946 h 31595"/>
                <a:gd name="connsiteX3" fmla="*/ 16148 w 31595"/>
                <a:gd name="connsiteY3" fmla="*/ 149 h 31595"/>
                <a:gd name="connsiteX4" fmla="*/ 31946 w 31595"/>
                <a:gd name="connsiteY4" fmla="*/ 15946 h 31595"/>
                <a:gd name="connsiteX5" fmla="*/ 31946 w 31595"/>
                <a:gd name="connsiteY5" fmla="*/ 15946 h 31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595" h="31595">
                  <a:moveTo>
                    <a:pt x="31946" y="15946"/>
                  </a:moveTo>
                  <a:cubicBezTo>
                    <a:pt x="31946" y="24711"/>
                    <a:pt x="24912" y="31744"/>
                    <a:pt x="16148" y="31744"/>
                  </a:cubicBezTo>
                  <a:cubicBezTo>
                    <a:pt x="7383" y="31744"/>
                    <a:pt x="350" y="24711"/>
                    <a:pt x="350" y="15946"/>
                  </a:cubicBezTo>
                  <a:cubicBezTo>
                    <a:pt x="350" y="7182"/>
                    <a:pt x="7383" y="149"/>
                    <a:pt x="16148" y="149"/>
                  </a:cubicBezTo>
                  <a:cubicBezTo>
                    <a:pt x="24912" y="149"/>
                    <a:pt x="31946" y="7182"/>
                    <a:pt x="31946" y="15946"/>
                  </a:cubicBezTo>
                  <a:lnTo>
                    <a:pt x="31946" y="15946"/>
                  </a:lnTo>
                  <a:close/>
                </a:path>
              </a:pathLst>
            </a:custGeom>
            <a:noFill/>
            <a:ln w="19050" cap="flat">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dirty="0">
                <a:ln>
                  <a:noFill/>
                </a:ln>
                <a:solidFill>
                  <a:prstClr val="black"/>
                </a:solidFill>
                <a:effectLst/>
                <a:uLnTx/>
                <a:uFillTx/>
                <a:latin typeface="Arial" panose="020B0604020202020204"/>
                <a:ea typeface="+mn-ea"/>
                <a:cs typeface="+mn-cs"/>
              </a:endParaRPr>
            </a:p>
          </p:txBody>
        </p:sp>
        <p:sp>
          <p:nvSpPr>
            <p:cNvPr id="224" name="Freeform: Shape 223">
              <a:extLst>
                <a:ext uri="{FF2B5EF4-FFF2-40B4-BE49-F238E27FC236}">
                  <a16:creationId xmlns:a16="http://schemas.microsoft.com/office/drawing/2014/main" id="{1CC29F96-6600-2710-B82B-CA884385C074}"/>
                </a:ext>
              </a:extLst>
            </p:cNvPr>
            <p:cNvSpPr/>
            <p:nvPr/>
          </p:nvSpPr>
          <p:spPr>
            <a:xfrm>
              <a:off x="5745376" y="3270418"/>
              <a:ext cx="31595" cy="31595"/>
            </a:xfrm>
            <a:custGeom>
              <a:avLst/>
              <a:gdLst>
                <a:gd name="connsiteX0" fmla="*/ 31949 w 31595"/>
                <a:gd name="connsiteY0" fmla="*/ 15946 h 31595"/>
                <a:gd name="connsiteX1" fmla="*/ 16151 w 31595"/>
                <a:gd name="connsiteY1" fmla="*/ 31744 h 31595"/>
                <a:gd name="connsiteX2" fmla="*/ 353 w 31595"/>
                <a:gd name="connsiteY2" fmla="*/ 15946 h 31595"/>
                <a:gd name="connsiteX3" fmla="*/ 16151 w 31595"/>
                <a:gd name="connsiteY3" fmla="*/ 149 h 31595"/>
                <a:gd name="connsiteX4" fmla="*/ 31949 w 31595"/>
                <a:gd name="connsiteY4" fmla="*/ 15946 h 31595"/>
                <a:gd name="connsiteX5" fmla="*/ 31949 w 31595"/>
                <a:gd name="connsiteY5" fmla="*/ 15946 h 31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595" h="31595">
                  <a:moveTo>
                    <a:pt x="31949" y="15946"/>
                  </a:moveTo>
                  <a:cubicBezTo>
                    <a:pt x="31949" y="24711"/>
                    <a:pt x="24915" y="31744"/>
                    <a:pt x="16151" y="31744"/>
                  </a:cubicBezTo>
                  <a:cubicBezTo>
                    <a:pt x="7386" y="31744"/>
                    <a:pt x="353" y="24711"/>
                    <a:pt x="353" y="15946"/>
                  </a:cubicBezTo>
                  <a:cubicBezTo>
                    <a:pt x="353" y="7182"/>
                    <a:pt x="7386" y="149"/>
                    <a:pt x="16151" y="149"/>
                  </a:cubicBezTo>
                  <a:cubicBezTo>
                    <a:pt x="24915" y="149"/>
                    <a:pt x="31949" y="7182"/>
                    <a:pt x="31949" y="15946"/>
                  </a:cubicBezTo>
                  <a:lnTo>
                    <a:pt x="31949" y="15946"/>
                  </a:lnTo>
                  <a:close/>
                </a:path>
              </a:pathLst>
            </a:custGeom>
            <a:noFill/>
            <a:ln w="19050" cap="flat">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dirty="0">
                <a:ln>
                  <a:noFill/>
                </a:ln>
                <a:solidFill>
                  <a:prstClr val="black"/>
                </a:solidFill>
                <a:effectLst/>
                <a:uLnTx/>
                <a:uFillTx/>
                <a:latin typeface="Arial" panose="020B0604020202020204"/>
                <a:ea typeface="+mn-ea"/>
                <a:cs typeface="+mn-cs"/>
              </a:endParaRPr>
            </a:p>
          </p:txBody>
        </p:sp>
        <p:sp>
          <p:nvSpPr>
            <p:cNvPr id="225" name="Freeform: Shape 224">
              <a:extLst>
                <a:ext uri="{FF2B5EF4-FFF2-40B4-BE49-F238E27FC236}">
                  <a16:creationId xmlns:a16="http://schemas.microsoft.com/office/drawing/2014/main" id="{0BC464B7-DCD2-E178-D7BD-3E0A79183217}"/>
                </a:ext>
              </a:extLst>
            </p:cNvPr>
            <p:cNvSpPr/>
            <p:nvPr/>
          </p:nvSpPr>
          <p:spPr>
            <a:xfrm>
              <a:off x="5777837" y="3281238"/>
              <a:ext cx="31595" cy="31595"/>
            </a:xfrm>
            <a:custGeom>
              <a:avLst/>
              <a:gdLst>
                <a:gd name="connsiteX0" fmla="*/ 31952 w 31595"/>
                <a:gd name="connsiteY0" fmla="*/ 15947 h 31595"/>
                <a:gd name="connsiteX1" fmla="*/ 16154 w 31595"/>
                <a:gd name="connsiteY1" fmla="*/ 31745 h 31595"/>
                <a:gd name="connsiteX2" fmla="*/ 356 w 31595"/>
                <a:gd name="connsiteY2" fmla="*/ 15947 h 31595"/>
                <a:gd name="connsiteX3" fmla="*/ 16154 w 31595"/>
                <a:gd name="connsiteY3" fmla="*/ 150 h 31595"/>
                <a:gd name="connsiteX4" fmla="*/ 31952 w 31595"/>
                <a:gd name="connsiteY4" fmla="*/ 15947 h 31595"/>
                <a:gd name="connsiteX5" fmla="*/ 31952 w 31595"/>
                <a:gd name="connsiteY5" fmla="*/ 15947 h 31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595" h="31595">
                  <a:moveTo>
                    <a:pt x="31952" y="15947"/>
                  </a:moveTo>
                  <a:cubicBezTo>
                    <a:pt x="31952" y="24712"/>
                    <a:pt x="24918" y="31745"/>
                    <a:pt x="16154" y="31745"/>
                  </a:cubicBezTo>
                  <a:cubicBezTo>
                    <a:pt x="7389" y="31745"/>
                    <a:pt x="356" y="24712"/>
                    <a:pt x="356" y="15947"/>
                  </a:cubicBezTo>
                  <a:cubicBezTo>
                    <a:pt x="356" y="7183"/>
                    <a:pt x="7389" y="150"/>
                    <a:pt x="16154" y="150"/>
                  </a:cubicBezTo>
                  <a:cubicBezTo>
                    <a:pt x="24918" y="150"/>
                    <a:pt x="31952" y="7183"/>
                    <a:pt x="31952" y="15947"/>
                  </a:cubicBezTo>
                  <a:lnTo>
                    <a:pt x="31952" y="15947"/>
                  </a:lnTo>
                  <a:close/>
                </a:path>
              </a:pathLst>
            </a:custGeom>
            <a:noFill/>
            <a:ln w="19050" cap="flat">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dirty="0">
                <a:ln>
                  <a:noFill/>
                </a:ln>
                <a:solidFill>
                  <a:prstClr val="black"/>
                </a:solidFill>
                <a:effectLst/>
                <a:uLnTx/>
                <a:uFillTx/>
                <a:latin typeface="Arial" panose="020B0604020202020204"/>
                <a:ea typeface="+mn-ea"/>
                <a:cs typeface="+mn-cs"/>
              </a:endParaRPr>
            </a:p>
          </p:txBody>
        </p:sp>
        <p:sp>
          <p:nvSpPr>
            <p:cNvPr id="226" name="Freeform: Shape 225">
              <a:extLst>
                <a:ext uri="{FF2B5EF4-FFF2-40B4-BE49-F238E27FC236}">
                  <a16:creationId xmlns:a16="http://schemas.microsoft.com/office/drawing/2014/main" id="{F0FA2440-FE1E-FA66-8EA4-8F3DD89735FE}"/>
                </a:ext>
              </a:extLst>
            </p:cNvPr>
            <p:cNvSpPr/>
            <p:nvPr/>
          </p:nvSpPr>
          <p:spPr>
            <a:xfrm>
              <a:off x="5799478" y="3281238"/>
              <a:ext cx="31595" cy="31595"/>
            </a:xfrm>
            <a:custGeom>
              <a:avLst/>
              <a:gdLst>
                <a:gd name="connsiteX0" fmla="*/ 31954 w 31595"/>
                <a:gd name="connsiteY0" fmla="*/ 15947 h 31595"/>
                <a:gd name="connsiteX1" fmla="*/ 16156 w 31595"/>
                <a:gd name="connsiteY1" fmla="*/ 31745 h 31595"/>
                <a:gd name="connsiteX2" fmla="*/ 358 w 31595"/>
                <a:gd name="connsiteY2" fmla="*/ 15947 h 31595"/>
                <a:gd name="connsiteX3" fmla="*/ 16156 w 31595"/>
                <a:gd name="connsiteY3" fmla="*/ 150 h 31595"/>
                <a:gd name="connsiteX4" fmla="*/ 31954 w 31595"/>
                <a:gd name="connsiteY4" fmla="*/ 15947 h 31595"/>
                <a:gd name="connsiteX5" fmla="*/ 31954 w 31595"/>
                <a:gd name="connsiteY5" fmla="*/ 15947 h 31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595" h="31595">
                  <a:moveTo>
                    <a:pt x="31954" y="15947"/>
                  </a:moveTo>
                  <a:cubicBezTo>
                    <a:pt x="31954" y="24712"/>
                    <a:pt x="24920" y="31745"/>
                    <a:pt x="16156" y="31745"/>
                  </a:cubicBezTo>
                  <a:cubicBezTo>
                    <a:pt x="7391" y="31745"/>
                    <a:pt x="358" y="24712"/>
                    <a:pt x="358" y="15947"/>
                  </a:cubicBezTo>
                  <a:cubicBezTo>
                    <a:pt x="358" y="7183"/>
                    <a:pt x="7391" y="150"/>
                    <a:pt x="16156" y="150"/>
                  </a:cubicBezTo>
                  <a:cubicBezTo>
                    <a:pt x="24920" y="150"/>
                    <a:pt x="31954" y="7183"/>
                    <a:pt x="31954" y="15947"/>
                  </a:cubicBezTo>
                  <a:lnTo>
                    <a:pt x="31954" y="15947"/>
                  </a:lnTo>
                  <a:close/>
                </a:path>
              </a:pathLst>
            </a:custGeom>
            <a:noFill/>
            <a:ln w="19050" cap="flat">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dirty="0">
                <a:ln>
                  <a:noFill/>
                </a:ln>
                <a:solidFill>
                  <a:prstClr val="black"/>
                </a:solidFill>
                <a:effectLst/>
                <a:uLnTx/>
                <a:uFillTx/>
                <a:latin typeface="Arial" panose="020B0604020202020204"/>
                <a:ea typeface="+mn-ea"/>
                <a:cs typeface="+mn-cs"/>
              </a:endParaRPr>
            </a:p>
          </p:txBody>
        </p:sp>
        <p:sp>
          <p:nvSpPr>
            <p:cNvPr id="227" name="Freeform: Shape 226">
              <a:extLst>
                <a:ext uri="{FF2B5EF4-FFF2-40B4-BE49-F238E27FC236}">
                  <a16:creationId xmlns:a16="http://schemas.microsoft.com/office/drawing/2014/main" id="{5FA3FA66-3857-4B14-1D7C-28AD0B3763A4}"/>
                </a:ext>
              </a:extLst>
            </p:cNvPr>
            <p:cNvSpPr/>
            <p:nvPr/>
          </p:nvSpPr>
          <p:spPr>
            <a:xfrm>
              <a:off x="5831939" y="3281238"/>
              <a:ext cx="31595" cy="31595"/>
            </a:xfrm>
            <a:custGeom>
              <a:avLst/>
              <a:gdLst>
                <a:gd name="connsiteX0" fmla="*/ 31957 w 31595"/>
                <a:gd name="connsiteY0" fmla="*/ 15947 h 31595"/>
                <a:gd name="connsiteX1" fmla="*/ 16159 w 31595"/>
                <a:gd name="connsiteY1" fmla="*/ 31745 h 31595"/>
                <a:gd name="connsiteX2" fmla="*/ 361 w 31595"/>
                <a:gd name="connsiteY2" fmla="*/ 15947 h 31595"/>
                <a:gd name="connsiteX3" fmla="*/ 16159 w 31595"/>
                <a:gd name="connsiteY3" fmla="*/ 150 h 31595"/>
                <a:gd name="connsiteX4" fmla="*/ 31957 w 31595"/>
                <a:gd name="connsiteY4" fmla="*/ 15947 h 31595"/>
                <a:gd name="connsiteX5" fmla="*/ 31957 w 31595"/>
                <a:gd name="connsiteY5" fmla="*/ 15947 h 31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595" h="31595">
                  <a:moveTo>
                    <a:pt x="31957" y="15947"/>
                  </a:moveTo>
                  <a:cubicBezTo>
                    <a:pt x="31957" y="24712"/>
                    <a:pt x="24923" y="31745"/>
                    <a:pt x="16159" y="31745"/>
                  </a:cubicBezTo>
                  <a:cubicBezTo>
                    <a:pt x="7394" y="31745"/>
                    <a:pt x="361" y="24712"/>
                    <a:pt x="361" y="15947"/>
                  </a:cubicBezTo>
                  <a:cubicBezTo>
                    <a:pt x="361" y="7183"/>
                    <a:pt x="7394" y="150"/>
                    <a:pt x="16159" y="150"/>
                  </a:cubicBezTo>
                  <a:cubicBezTo>
                    <a:pt x="24923" y="150"/>
                    <a:pt x="31957" y="7183"/>
                    <a:pt x="31957" y="15947"/>
                  </a:cubicBezTo>
                  <a:lnTo>
                    <a:pt x="31957" y="15947"/>
                  </a:lnTo>
                  <a:close/>
                </a:path>
              </a:pathLst>
            </a:custGeom>
            <a:noFill/>
            <a:ln w="19050" cap="flat">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dirty="0">
                <a:ln>
                  <a:noFill/>
                </a:ln>
                <a:solidFill>
                  <a:prstClr val="black"/>
                </a:solidFill>
                <a:effectLst/>
                <a:uLnTx/>
                <a:uFillTx/>
                <a:latin typeface="Arial" panose="020B0604020202020204"/>
                <a:ea typeface="+mn-ea"/>
                <a:cs typeface="+mn-cs"/>
              </a:endParaRPr>
            </a:p>
          </p:txBody>
        </p:sp>
        <p:sp>
          <p:nvSpPr>
            <p:cNvPr id="228" name="Freeform: Shape 227">
              <a:extLst>
                <a:ext uri="{FF2B5EF4-FFF2-40B4-BE49-F238E27FC236}">
                  <a16:creationId xmlns:a16="http://schemas.microsoft.com/office/drawing/2014/main" id="{27C3607B-B608-8312-83F6-587C20078610}"/>
                </a:ext>
              </a:extLst>
            </p:cNvPr>
            <p:cNvSpPr/>
            <p:nvPr/>
          </p:nvSpPr>
          <p:spPr>
            <a:xfrm>
              <a:off x="5853580" y="3292059"/>
              <a:ext cx="31595" cy="31595"/>
            </a:xfrm>
            <a:custGeom>
              <a:avLst/>
              <a:gdLst>
                <a:gd name="connsiteX0" fmla="*/ 31959 w 31595"/>
                <a:gd name="connsiteY0" fmla="*/ 15948 h 31595"/>
                <a:gd name="connsiteX1" fmla="*/ 16161 w 31595"/>
                <a:gd name="connsiteY1" fmla="*/ 31746 h 31595"/>
                <a:gd name="connsiteX2" fmla="*/ 363 w 31595"/>
                <a:gd name="connsiteY2" fmla="*/ 15948 h 31595"/>
                <a:gd name="connsiteX3" fmla="*/ 16161 w 31595"/>
                <a:gd name="connsiteY3" fmla="*/ 151 h 31595"/>
                <a:gd name="connsiteX4" fmla="*/ 31959 w 31595"/>
                <a:gd name="connsiteY4" fmla="*/ 15948 h 31595"/>
                <a:gd name="connsiteX5" fmla="*/ 31959 w 31595"/>
                <a:gd name="connsiteY5" fmla="*/ 15948 h 31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595" h="31595">
                  <a:moveTo>
                    <a:pt x="31959" y="15948"/>
                  </a:moveTo>
                  <a:cubicBezTo>
                    <a:pt x="31959" y="24713"/>
                    <a:pt x="24925" y="31746"/>
                    <a:pt x="16161" y="31746"/>
                  </a:cubicBezTo>
                  <a:cubicBezTo>
                    <a:pt x="7396" y="31746"/>
                    <a:pt x="363" y="24713"/>
                    <a:pt x="363" y="15948"/>
                  </a:cubicBezTo>
                  <a:cubicBezTo>
                    <a:pt x="363" y="7184"/>
                    <a:pt x="7396" y="151"/>
                    <a:pt x="16161" y="151"/>
                  </a:cubicBezTo>
                  <a:cubicBezTo>
                    <a:pt x="24925" y="151"/>
                    <a:pt x="31959" y="7184"/>
                    <a:pt x="31959" y="15948"/>
                  </a:cubicBezTo>
                  <a:lnTo>
                    <a:pt x="31959" y="15948"/>
                  </a:lnTo>
                  <a:close/>
                </a:path>
              </a:pathLst>
            </a:custGeom>
            <a:noFill/>
            <a:ln w="19050" cap="flat">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dirty="0">
                <a:ln>
                  <a:noFill/>
                </a:ln>
                <a:solidFill>
                  <a:prstClr val="black"/>
                </a:solidFill>
                <a:effectLst/>
                <a:uLnTx/>
                <a:uFillTx/>
                <a:latin typeface="Arial" panose="020B0604020202020204"/>
                <a:ea typeface="+mn-ea"/>
                <a:cs typeface="+mn-cs"/>
              </a:endParaRPr>
            </a:p>
          </p:txBody>
        </p:sp>
        <p:sp>
          <p:nvSpPr>
            <p:cNvPr id="229" name="Freeform: Shape 228">
              <a:extLst>
                <a:ext uri="{FF2B5EF4-FFF2-40B4-BE49-F238E27FC236}">
                  <a16:creationId xmlns:a16="http://schemas.microsoft.com/office/drawing/2014/main" id="{5F3D0F22-419E-62F6-E81B-31747647C578}"/>
                </a:ext>
              </a:extLst>
            </p:cNvPr>
            <p:cNvSpPr/>
            <p:nvPr/>
          </p:nvSpPr>
          <p:spPr>
            <a:xfrm>
              <a:off x="5875221" y="3302879"/>
              <a:ext cx="31595" cy="31595"/>
            </a:xfrm>
            <a:custGeom>
              <a:avLst/>
              <a:gdLst>
                <a:gd name="connsiteX0" fmla="*/ 31961 w 31595"/>
                <a:gd name="connsiteY0" fmla="*/ 15949 h 31595"/>
                <a:gd name="connsiteX1" fmla="*/ 16163 w 31595"/>
                <a:gd name="connsiteY1" fmla="*/ 31747 h 31595"/>
                <a:gd name="connsiteX2" fmla="*/ 365 w 31595"/>
                <a:gd name="connsiteY2" fmla="*/ 15949 h 31595"/>
                <a:gd name="connsiteX3" fmla="*/ 16163 w 31595"/>
                <a:gd name="connsiteY3" fmla="*/ 152 h 31595"/>
                <a:gd name="connsiteX4" fmla="*/ 31961 w 31595"/>
                <a:gd name="connsiteY4" fmla="*/ 15949 h 31595"/>
                <a:gd name="connsiteX5" fmla="*/ 31961 w 31595"/>
                <a:gd name="connsiteY5" fmla="*/ 15949 h 31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595" h="31595">
                  <a:moveTo>
                    <a:pt x="31961" y="15949"/>
                  </a:moveTo>
                  <a:cubicBezTo>
                    <a:pt x="31961" y="24714"/>
                    <a:pt x="24927" y="31747"/>
                    <a:pt x="16163" y="31747"/>
                  </a:cubicBezTo>
                  <a:cubicBezTo>
                    <a:pt x="7398" y="31747"/>
                    <a:pt x="365" y="24714"/>
                    <a:pt x="365" y="15949"/>
                  </a:cubicBezTo>
                  <a:cubicBezTo>
                    <a:pt x="365" y="7185"/>
                    <a:pt x="7398" y="152"/>
                    <a:pt x="16163" y="152"/>
                  </a:cubicBezTo>
                  <a:cubicBezTo>
                    <a:pt x="24927" y="152"/>
                    <a:pt x="31961" y="7185"/>
                    <a:pt x="31961" y="15949"/>
                  </a:cubicBezTo>
                  <a:lnTo>
                    <a:pt x="31961" y="15949"/>
                  </a:lnTo>
                  <a:close/>
                </a:path>
              </a:pathLst>
            </a:custGeom>
            <a:noFill/>
            <a:ln w="19050" cap="flat">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dirty="0">
                <a:ln>
                  <a:noFill/>
                </a:ln>
                <a:solidFill>
                  <a:prstClr val="black"/>
                </a:solidFill>
                <a:effectLst/>
                <a:uLnTx/>
                <a:uFillTx/>
                <a:latin typeface="Arial" panose="020B0604020202020204"/>
                <a:ea typeface="+mn-ea"/>
                <a:cs typeface="+mn-cs"/>
              </a:endParaRPr>
            </a:p>
          </p:txBody>
        </p:sp>
        <p:sp>
          <p:nvSpPr>
            <p:cNvPr id="230" name="Freeform: Shape 229">
              <a:extLst>
                <a:ext uri="{FF2B5EF4-FFF2-40B4-BE49-F238E27FC236}">
                  <a16:creationId xmlns:a16="http://schemas.microsoft.com/office/drawing/2014/main" id="{FE2230B4-D482-DB2D-E562-F1B638CDD41A}"/>
                </a:ext>
              </a:extLst>
            </p:cNvPr>
            <p:cNvSpPr/>
            <p:nvPr/>
          </p:nvSpPr>
          <p:spPr>
            <a:xfrm>
              <a:off x="5896862" y="3313700"/>
              <a:ext cx="31595" cy="31595"/>
            </a:xfrm>
            <a:custGeom>
              <a:avLst/>
              <a:gdLst>
                <a:gd name="connsiteX0" fmla="*/ 31963 w 31595"/>
                <a:gd name="connsiteY0" fmla="*/ 15950 h 31595"/>
                <a:gd name="connsiteX1" fmla="*/ 16165 w 31595"/>
                <a:gd name="connsiteY1" fmla="*/ 31748 h 31595"/>
                <a:gd name="connsiteX2" fmla="*/ 367 w 31595"/>
                <a:gd name="connsiteY2" fmla="*/ 15950 h 31595"/>
                <a:gd name="connsiteX3" fmla="*/ 16165 w 31595"/>
                <a:gd name="connsiteY3" fmla="*/ 153 h 31595"/>
                <a:gd name="connsiteX4" fmla="*/ 31963 w 31595"/>
                <a:gd name="connsiteY4" fmla="*/ 15950 h 31595"/>
                <a:gd name="connsiteX5" fmla="*/ 31963 w 31595"/>
                <a:gd name="connsiteY5" fmla="*/ 15950 h 31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595" h="31595">
                  <a:moveTo>
                    <a:pt x="31963" y="15950"/>
                  </a:moveTo>
                  <a:cubicBezTo>
                    <a:pt x="31963" y="24715"/>
                    <a:pt x="24929" y="31748"/>
                    <a:pt x="16165" y="31748"/>
                  </a:cubicBezTo>
                  <a:cubicBezTo>
                    <a:pt x="7400" y="31748"/>
                    <a:pt x="367" y="24715"/>
                    <a:pt x="367" y="15950"/>
                  </a:cubicBezTo>
                  <a:cubicBezTo>
                    <a:pt x="367" y="7186"/>
                    <a:pt x="7400" y="153"/>
                    <a:pt x="16165" y="153"/>
                  </a:cubicBezTo>
                  <a:cubicBezTo>
                    <a:pt x="24929" y="153"/>
                    <a:pt x="31963" y="7186"/>
                    <a:pt x="31963" y="15950"/>
                  </a:cubicBezTo>
                  <a:lnTo>
                    <a:pt x="31963" y="15950"/>
                  </a:lnTo>
                  <a:close/>
                </a:path>
              </a:pathLst>
            </a:custGeom>
            <a:noFill/>
            <a:ln w="19050" cap="flat">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dirty="0">
                <a:ln>
                  <a:noFill/>
                </a:ln>
                <a:solidFill>
                  <a:prstClr val="black"/>
                </a:solidFill>
                <a:effectLst/>
                <a:uLnTx/>
                <a:uFillTx/>
                <a:latin typeface="Arial" panose="020B0604020202020204"/>
                <a:ea typeface="+mn-ea"/>
                <a:cs typeface="+mn-cs"/>
              </a:endParaRPr>
            </a:p>
          </p:txBody>
        </p:sp>
        <p:sp>
          <p:nvSpPr>
            <p:cNvPr id="231" name="Freeform: Shape 230">
              <a:extLst>
                <a:ext uri="{FF2B5EF4-FFF2-40B4-BE49-F238E27FC236}">
                  <a16:creationId xmlns:a16="http://schemas.microsoft.com/office/drawing/2014/main" id="{778EA94E-3BDD-D20F-18BF-B6724D38EC64}"/>
                </a:ext>
              </a:extLst>
            </p:cNvPr>
            <p:cNvSpPr/>
            <p:nvPr/>
          </p:nvSpPr>
          <p:spPr>
            <a:xfrm>
              <a:off x="5918503" y="3313700"/>
              <a:ext cx="31595" cy="31595"/>
            </a:xfrm>
            <a:custGeom>
              <a:avLst/>
              <a:gdLst>
                <a:gd name="connsiteX0" fmla="*/ 31965 w 31595"/>
                <a:gd name="connsiteY0" fmla="*/ 15950 h 31595"/>
                <a:gd name="connsiteX1" fmla="*/ 16167 w 31595"/>
                <a:gd name="connsiteY1" fmla="*/ 31748 h 31595"/>
                <a:gd name="connsiteX2" fmla="*/ 369 w 31595"/>
                <a:gd name="connsiteY2" fmla="*/ 15950 h 31595"/>
                <a:gd name="connsiteX3" fmla="*/ 16167 w 31595"/>
                <a:gd name="connsiteY3" fmla="*/ 153 h 31595"/>
                <a:gd name="connsiteX4" fmla="*/ 31965 w 31595"/>
                <a:gd name="connsiteY4" fmla="*/ 15950 h 31595"/>
                <a:gd name="connsiteX5" fmla="*/ 31965 w 31595"/>
                <a:gd name="connsiteY5" fmla="*/ 15950 h 31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595" h="31595">
                  <a:moveTo>
                    <a:pt x="31965" y="15950"/>
                  </a:moveTo>
                  <a:cubicBezTo>
                    <a:pt x="31965" y="24715"/>
                    <a:pt x="24931" y="31748"/>
                    <a:pt x="16167" y="31748"/>
                  </a:cubicBezTo>
                  <a:cubicBezTo>
                    <a:pt x="7402" y="31748"/>
                    <a:pt x="369" y="24715"/>
                    <a:pt x="369" y="15950"/>
                  </a:cubicBezTo>
                  <a:cubicBezTo>
                    <a:pt x="369" y="7186"/>
                    <a:pt x="7402" y="153"/>
                    <a:pt x="16167" y="153"/>
                  </a:cubicBezTo>
                  <a:cubicBezTo>
                    <a:pt x="24931" y="153"/>
                    <a:pt x="31965" y="7186"/>
                    <a:pt x="31965" y="15950"/>
                  </a:cubicBezTo>
                  <a:lnTo>
                    <a:pt x="31965" y="15950"/>
                  </a:lnTo>
                  <a:close/>
                </a:path>
              </a:pathLst>
            </a:custGeom>
            <a:noFill/>
            <a:ln w="19050" cap="flat">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dirty="0">
                <a:ln>
                  <a:noFill/>
                </a:ln>
                <a:solidFill>
                  <a:prstClr val="black"/>
                </a:solidFill>
                <a:effectLst/>
                <a:uLnTx/>
                <a:uFillTx/>
                <a:latin typeface="Arial" panose="020B0604020202020204"/>
                <a:ea typeface="+mn-ea"/>
                <a:cs typeface="+mn-cs"/>
              </a:endParaRPr>
            </a:p>
          </p:txBody>
        </p:sp>
        <p:sp>
          <p:nvSpPr>
            <p:cNvPr id="232" name="Freeform: Shape 231">
              <a:extLst>
                <a:ext uri="{FF2B5EF4-FFF2-40B4-BE49-F238E27FC236}">
                  <a16:creationId xmlns:a16="http://schemas.microsoft.com/office/drawing/2014/main" id="{7183EA19-BEAB-F623-A638-60D32E93AF63}"/>
                </a:ext>
              </a:extLst>
            </p:cNvPr>
            <p:cNvSpPr/>
            <p:nvPr/>
          </p:nvSpPr>
          <p:spPr>
            <a:xfrm>
              <a:off x="5940143" y="3313700"/>
              <a:ext cx="31595" cy="31595"/>
            </a:xfrm>
            <a:custGeom>
              <a:avLst/>
              <a:gdLst>
                <a:gd name="connsiteX0" fmla="*/ 31967 w 31595"/>
                <a:gd name="connsiteY0" fmla="*/ 15950 h 31595"/>
                <a:gd name="connsiteX1" fmla="*/ 16169 w 31595"/>
                <a:gd name="connsiteY1" fmla="*/ 31748 h 31595"/>
                <a:gd name="connsiteX2" fmla="*/ 371 w 31595"/>
                <a:gd name="connsiteY2" fmla="*/ 15950 h 31595"/>
                <a:gd name="connsiteX3" fmla="*/ 16169 w 31595"/>
                <a:gd name="connsiteY3" fmla="*/ 153 h 31595"/>
                <a:gd name="connsiteX4" fmla="*/ 31967 w 31595"/>
                <a:gd name="connsiteY4" fmla="*/ 15950 h 31595"/>
                <a:gd name="connsiteX5" fmla="*/ 31967 w 31595"/>
                <a:gd name="connsiteY5" fmla="*/ 15950 h 31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595" h="31595">
                  <a:moveTo>
                    <a:pt x="31967" y="15950"/>
                  </a:moveTo>
                  <a:cubicBezTo>
                    <a:pt x="31967" y="24715"/>
                    <a:pt x="24933" y="31748"/>
                    <a:pt x="16169" y="31748"/>
                  </a:cubicBezTo>
                  <a:cubicBezTo>
                    <a:pt x="7404" y="31748"/>
                    <a:pt x="371" y="24715"/>
                    <a:pt x="371" y="15950"/>
                  </a:cubicBezTo>
                  <a:cubicBezTo>
                    <a:pt x="371" y="7186"/>
                    <a:pt x="7404" y="153"/>
                    <a:pt x="16169" y="153"/>
                  </a:cubicBezTo>
                  <a:cubicBezTo>
                    <a:pt x="24933" y="153"/>
                    <a:pt x="31967" y="7186"/>
                    <a:pt x="31967" y="15950"/>
                  </a:cubicBezTo>
                  <a:lnTo>
                    <a:pt x="31967" y="15950"/>
                  </a:lnTo>
                  <a:close/>
                </a:path>
              </a:pathLst>
            </a:custGeom>
            <a:noFill/>
            <a:ln w="19050" cap="flat">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dirty="0">
                <a:ln>
                  <a:noFill/>
                </a:ln>
                <a:solidFill>
                  <a:prstClr val="black"/>
                </a:solidFill>
                <a:effectLst/>
                <a:uLnTx/>
                <a:uFillTx/>
                <a:latin typeface="Arial" panose="020B0604020202020204"/>
                <a:ea typeface="+mn-ea"/>
                <a:cs typeface="+mn-cs"/>
              </a:endParaRPr>
            </a:p>
          </p:txBody>
        </p:sp>
        <p:sp>
          <p:nvSpPr>
            <p:cNvPr id="233" name="Freeform: Shape 232">
              <a:extLst>
                <a:ext uri="{FF2B5EF4-FFF2-40B4-BE49-F238E27FC236}">
                  <a16:creationId xmlns:a16="http://schemas.microsoft.com/office/drawing/2014/main" id="{03ADB838-E306-AAD6-AC9E-B5C61D602234}"/>
                </a:ext>
              </a:extLst>
            </p:cNvPr>
            <p:cNvSpPr/>
            <p:nvPr/>
          </p:nvSpPr>
          <p:spPr>
            <a:xfrm>
              <a:off x="5961784" y="3313700"/>
              <a:ext cx="31595" cy="31595"/>
            </a:xfrm>
            <a:custGeom>
              <a:avLst/>
              <a:gdLst>
                <a:gd name="connsiteX0" fmla="*/ 31969 w 31595"/>
                <a:gd name="connsiteY0" fmla="*/ 15950 h 31595"/>
                <a:gd name="connsiteX1" fmla="*/ 16171 w 31595"/>
                <a:gd name="connsiteY1" fmla="*/ 31748 h 31595"/>
                <a:gd name="connsiteX2" fmla="*/ 373 w 31595"/>
                <a:gd name="connsiteY2" fmla="*/ 15950 h 31595"/>
                <a:gd name="connsiteX3" fmla="*/ 16171 w 31595"/>
                <a:gd name="connsiteY3" fmla="*/ 153 h 31595"/>
                <a:gd name="connsiteX4" fmla="*/ 31969 w 31595"/>
                <a:gd name="connsiteY4" fmla="*/ 15950 h 31595"/>
                <a:gd name="connsiteX5" fmla="*/ 31969 w 31595"/>
                <a:gd name="connsiteY5" fmla="*/ 15950 h 31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595" h="31595">
                  <a:moveTo>
                    <a:pt x="31969" y="15950"/>
                  </a:moveTo>
                  <a:cubicBezTo>
                    <a:pt x="31969" y="24715"/>
                    <a:pt x="24935" y="31748"/>
                    <a:pt x="16171" y="31748"/>
                  </a:cubicBezTo>
                  <a:cubicBezTo>
                    <a:pt x="7406" y="31748"/>
                    <a:pt x="373" y="24715"/>
                    <a:pt x="373" y="15950"/>
                  </a:cubicBezTo>
                  <a:cubicBezTo>
                    <a:pt x="373" y="7186"/>
                    <a:pt x="7406" y="153"/>
                    <a:pt x="16171" y="153"/>
                  </a:cubicBezTo>
                  <a:cubicBezTo>
                    <a:pt x="24935" y="153"/>
                    <a:pt x="31969" y="7186"/>
                    <a:pt x="31969" y="15950"/>
                  </a:cubicBezTo>
                  <a:lnTo>
                    <a:pt x="31969" y="15950"/>
                  </a:lnTo>
                  <a:close/>
                </a:path>
              </a:pathLst>
            </a:custGeom>
            <a:noFill/>
            <a:ln w="19050" cap="flat">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dirty="0">
                <a:ln>
                  <a:noFill/>
                </a:ln>
                <a:solidFill>
                  <a:prstClr val="black"/>
                </a:solidFill>
                <a:effectLst/>
                <a:uLnTx/>
                <a:uFillTx/>
                <a:latin typeface="Arial" panose="020B0604020202020204"/>
                <a:ea typeface="+mn-ea"/>
                <a:cs typeface="+mn-cs"/>
              </a:endParaRPr>
            </a:p>
          </p:txBody>
        </p:sp>
        <p:sp>
          <p:nvSpPr>
            <p:cNvPr id="234" name="Freeform: Shape 233">
              <a:extLst>
                <a:ext uri="{FF2B5EF4-FFF2-40B4-BE49-F238E27FC236}">
                  <a16:creationId xmlns:a16="http://schemas.microsoft.com/office/drawing/2014/main" id="{9D54B4A0-22E9-EE3A-69FA-4964F257C480}"/>
                </a:ext>
              </a:extLst>
            </p:cNvPr>
            <p:cNvSpPr/>
            <p:nvPr/>
          </p:nvSpPr>
          <p:spPr>
            <a:xfrm>
              <a:off x="5983425" y="3313700"/>
              <a:ext cx="31595" cy="31595"/>
            </a:xfrm>
            <a:custGeom>
              <a:avLst/>
              <a:gdLst>
                <a:gd name="connsiteX0" fmla="*/ 31971 w 31595"/>
                <a:gd name="connsiteY0" fmla="*/ 15950 h 31595"/>
                <a:gd name="connsiteX1" fmla="*/ 16173 w 31595"/>
                <a:gd name="connsiteY1" fmla="*/ 31748 h 31595"/>
                <a:gd name="connsiteX2" fmla="*/ 375 w 31595"/>
                <a:gd name="connsiteY2" fmla="*/ 15950 h 31595"/>
                <a:gd name="connsiteX3" fmla="*/ 16173 w 31595"/>
                <a:gd name="connsiteY3" fmla="*/ 153 h 31595"/>
                <a:gd name="connsiteX4" fmla="*/ 31971 w 31595"/>
                <a:gd name="connsiteY4" fmla="*/ 15950 h 31595"/>
                <a:gd name="connsiteX5" fmla="*/ 31971 w 31595"/>
                <a:gd name="connsiteY5" fmla="*/ 15950 h 31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595" h="31595">
                  <a:moveTo>
                    <a:pt x="31971" y="15950"/>
                  </a:moveTo>
                  <a:cubicBezTo>
                    <a:pt x="31971" y="24715"/>
                    <a:pt x="24937" y="31748"/>
                    <a:pt x="16173" y="31748"/>
                  </a:cubicBezTo>
                  <a:cubicBezTo>
                    <a:pt x="7408" y="31748"/>
                    <a:pt x="375" y="24715"/>
                    <a:pt x="375" y="15950"/>
                  </a:cubicBezTo>
                  <a:cubicBezTo>
                    <a:pt x="375" y="7186"/>
                    <a:pt x="7408" y="153"/>
                    <a:pt x="16173" y="153"/>
                  </a:cubicBezTo>
                  <a:cubicBezTo>
                    <a:pt x="24937" y="153"/>
                    <a:pt x="31971" y="7186"/>
                    <a:pt x="31971" y="15950"/>
                  </a:cubicBezTo>
                  <a:lnTo>
                    <a:pt x="31971" y="15950"/>
                  </a:lnTo>
                  <a:close/>
                </a:path>
              </a:pathLst>
            </a:custGeom>
            <a:noFill/>
            <a:ln w="19050" cap="flat">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dirty="0">
                <a:ln>
                  <a:noFill/>
                </a:ln>
                <a:solidFill>
                  <a:prstClr val="black"/>
                </a:solidFill>
                <a:effectLst/>
                <a:uLnTx/>
                <a:uFillTx/>
                <a:latin typeface="Arial" panose="020B0604020202020204"/>
                <a:ea typeface="+mn-ea"/>
                <a:cs typeface="+mn-cs"/>
              </a:endParaRPr>
            </a:p>
          </p:txBody>
        </p:sp>
        <p:sp>
          <p:nvSpPr>
            <p:cNvPr id="235" name="Freeform: Shape 234">
              <a:extLst>
                <a:ext uri="{FF2B5EF4-FFF2-40B4-BE49-F238E27FC236}">
                  <a16:creationId xmlns:a16="http://schemas.microsoft.com/office/drawing/2014/main" id="{A4899801-4B88-EAC3-1F38-6488448AF97E}"/>
                </a:ext>
              </a:extLst>
            </p:cNvPr>
            <p:cNvSpPr/>
            <p:nvPr/>
          </p:nvSpPr>
          <p:spPr>
            <a:xfrm>
              <a:off x="6015886" y="3313700"/>
              <a:ext cx="31595" cy="31595"/>
            </a:xfrm>
            <a:custGeom>
              <a:avLst/>
              <a:gdLst>
                <a:gd name="connsiteX0" fmla="*/ 31974 w 31595"/>
                <a:gd name="connsiteY0" fmla="*/ 15950 h 31595"/>
                <a:gd name="connsiteX1" fmla="*/ 16176 w 31595"/>
                <a:gd name="connsiteY1" fmla="*/ 31748 h 31595"/>
                <a:gd name="connsiteX2" fmla="*/ 378 w 31595"/>
                <a:gd name="connsiteY2" fmla="*/ 15950 h 31595"/>
                <a:gd name="connsiteX3" fmla="*/ 16176 w 31595"/>
                <a:gd name="connsiteY3" fmla="*/ 153 h 31595"/>
                <a:gd name="connsiteX4" fmla="*/ 31974 w 31595"/>
                <a:gd name="connsiteY4" fmla="*/ 15950 h 31595"/>
                <a:gd name="connsiteX5" fmla="*/ 31974 w 31595"/>
                <a:gd name="connsiteY5" fmla="*/ 15950 h 31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595" h="31595">
                  <a:moveTo>
                    <a:pt x="31974" y="15950"/>
                  </a:moveTo>
                  <a:cubicBezTo>
                    <a:pt x="31974" y="24715"/>
                    <a:pt x="24940" y="31748"/>
                    <a:pt x="16176" y="31748"/>
                  </a:cubicBezTo>
                  <a:cubicBezTo>
                    <a:pt x="7411" y="31748"/>
                    <a:pt x="378" y="24715"/>
                    <a:pt x="378" y="15950"/>
                  </a:cubicBezTo>
                  <a:cubicBezTo>
                    <a:pt x="378" y="7186"/>
                    <a:pt x="7411" y="153"/>
                    <a:pt x="16176" y="153"/>
                  </a:cubicBezTo>
                  <a:cubicBezTo>
                    <a:pt x="24940" y="153"/>
                    <a:pt x="31974" y="7186"/>
                    <a:pt x="31974" y="15950"/>
                  </a:cubicBezTo>
                  <a:lnTo>
                    <a:pt x="31974" y="15950"/>
                  </a:lnTo>
                  <a:close/>
                </a:path>
              </a:pathLst>
            </a:custGeom>
            <a:noFill/>
            <a:ln w="19050" cap="flat">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dirty="0">
                <a:ln>
                  <a:noFill/>
                </a:ln>
                <a:solidFill>
                  <a:prstClr val="black"/>
                </a:solidFill>
                <a:effectLst/>
                <a:uLnTx/>
                <a:uFillTx/>
                <a:latin typeface="Arial" panose="020B0604020202020204"/>
                <a:ea typeface="+mn-ea"/>
                <a:cs typeface="+mn-cs"/>
              </a:endParaRPr>
            </a:p>
          </p:txBody>
        </p:sp>
        <p:sp>
          <p:nvSpPr>
            <p:cNvPr id="236" name="Freeform: Shape 235">
              <a:extLst>
                <a:ext uri="{FF2B5EF4-FFF2-40B4-BE49-F238E27FC236}">
                  <a16:creationId xmlns:a16="http://schemas.microsoft.com/office/drawing/2014/main" id="{0D0D0E38-CEB5-6DBD-8303-365F774A1601}"/>
                </a:ext>
              </a:extLst>
            </p:cNvPr>
            <p:cNvSpPr/>
            <p:nvPr/>
          </p:nvSpPr>
          <p:spPr>
            <a:xfrm>
              <a:off x="6037527" y="3313700"/>
              <a:ext cx="31595" cy="31595"/>
            </a:xfrm>
            <a:custGeom>
              <a:avLst/>
              <a:gdLst>
                <a:gd name="connsiteX0" fmla="*/ 31976 w 31595"/>
                <a:gd name="connsiteY0" fmla="*/ 15950 h 31595"/>
                <a:gd name="connsiteX1" fmla="*/ 16178 w 31595"/>
                <a:gd name="connsiteY1" fmla="*/ 31748 h 31595"/>
                <a:gd name="connsiteX2" fmla="*/ 380 w 31595"/>
                <a:gd name="connsiteY2" fmla="*/ 15950 h 31595"/>
                <a:gd name="connsiteX3" fmla="*/ 16178 w 31595"/>
                <a:gd name="connsiteY3" fmla="*/ 153 h 31595"/>
                <a:gd name="connsiteX4" fmla="*/ 31976 w 31595"/>
                <a:gd name="connsiteY4" fmla="*/ 15950 h 31595"/>
                <a:gd name="connsiteX5" fmla="*/ 31976 w 31595"/>
                <a:gd name="connsiteY5" fmla="*/ 15950 h 31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595" h="31595">
                  <a:moveTo>
                    <a:pt x="31976" y="15950"/>
                  </a:moveTo>
                  <a:cubicBezTo>
                    <a:pt x="31976" y="24715"/>
                    <a:pt x="24942" y="31748"/>
                    <a:pt x="16178" y="31748"/>
                  </a:cubicBezTo>
                  <a:cubicBezTo>
                    <a:pt x="7413" y="31748"/>
                    <a:pt x="380" y="24715"/>
                    <a:pt x="380" y="15950"/>
                  </a:cubicBezTo>
                  <a:cubicBezTo>
                    <a:pt x="380" y="7186"/>
                    <a:pt x="7413" y="153"/>
                    <a:pt x="16178" y="153"/>
                  </a:cubicBezTo>
                  <a:cubicBezTo>
                    <a:pt x="24942" y="153"/>
                    <a:pt x="31976" y="7186"/>
                    <a:pt x="31976" y="15950"/>
                  </a:cubicBezTo>
                  <a:lnTo>
                    <a:pt x="31976" y="15950"/>
                  </a:lnTo>
                  <a:close/>
                </a:path>
              </a:pathLst>
            </a:custGeom>
            <a:noFill/>
            <a:ln w="19050" cap="flat">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dirty="0">
                <a:ln>
                  <a:noFill/>
                </a:ln>
                <a:solidFill>
                  <a:prstClr val="black"/>
                </a:solidFill>
                <a:effectLst/>
                <a:uLnTx/>
                <a:uFillTx/>
                <a:latin typeface="Arial" panose="020B0604020202020204"/>
                <a:ea typeface="+mn-ea"/>
                <a:cs typeface="+mn-cs"/>
              </a:endParaRPr>
            </a:p>
          </p:txBody>
        </p:sp>
        <p:sp>
          <p:nvSpPr>
            <p:cNvPr id="237" name="Freeform: Shape 236">
              <a:extLst>
                <a:ext uri="{FF2B5EF4-FFF2-40B4-BE49-F238E27FC236}">
                  <a16:creationId xmlns:a16="http://schemas.microsoft.com/office/drawing/2014/main" id="{A3317524-A3E7-5BF2-DEFE-D9CD58179B6B}"/>
                </a:ext>
              </a:extLst>
            </p:cNvPr>
            <p:cNvSpPr/>
            <p:nvPr/>
          </p:nvSpPr>
          <p:spPr>
            <a:xfrm>
              <a:off x="6069988" y="3324520"/>
              <a:ext cx="31595" cy="31595"/>
            </a:xfrm>
            <a:custGeom>
              <a:avLst/>
              <a:gdLst>
                <a:gd name="connsiteX0" fmla="*/ 31979 w 31595"/>
                <a:gd name="connsiteY0" fmla="*/ 15951 h 31595"/>
                <a:gd name="connsiteX1" fmla="*/ 16181 w 31595"/>
                <a:gd name="connsiteY1" fmla="*/ 31749 h 31595"/>
                <a:gd name="connsiteX2" fmla="*/ 383 w 31595"/>
                <a:gd name="connsiteY2" fmla="*/ 15951 h 31595"/>
                <a:gd name="connsiteX3" fmla="*/ 16181 w 31595"/>
                <a:gd name="connsiteY3" fmla="*/ 154 h 31595"/>
                <a:gd name="connsiteX4" fmla="*/ 31979 w 31595"/>
                <a:gd name="connsiteY4" fmla="*/ 15951 h 31595"/>
                <a:gd name="connsiteX5" fmla="*/ 31979 w 31595"/>
                <a:gd name="connsiteY5" fmla="*/ 15951 h 31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595" h="31595">
                  <a:moveTo>
                    <a:pt x="31979" y="15951"/>
                  </a:moveTo>
                  <a:cubicBezTo>
                    <a:pt x="31979" y="24716"/>
                    <a:pt x="24945" y="31749"/>
                    <a:pt x="16181" y="31749"/>
                  </a:cubicBezTo>
                  <a:cubicBezTo>
                    <a:pt x="7416" y="31749"/>
                    <a:pt x="383" y="24716"/>
                    <a:pt x="383" y="15951"/>
                  </a:cubicBezTo>
                  <a:cubicBezTo>
                    <a:pt x="383" y="7187"/>
                    <a:pt x="7416" y="154"/>
                    <a:pt x="16181" y="154"/>
                  </a:cubicBezTo>
                  <a:cubicBezTo>
                    <a:pt x="24945" y="154"/>
                    <a:pt x="31979" y="7187"/>
                    <a:pt x="31979" y="15951"/>
                  </a:cubicBezTo>
                  <a:lnTo>
                    <a:pt x="31979" y="15951"/>
                  </a:lnTo>
                  <a:close/>
                </a:path>
              </a:pathLst>
            </a:custGeom>
            <a:noFill/>
            <a:ln w="19050" cap="flat">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dirty="0">
                <a:ln>
                  <a:noFill/>
                </a:ln>
                <a:solidFill>
                  <a:prstClr val="black"/>
                </a:solidFill>
                <a:effectLst/>
                <a:uLnTx/>
                <a:uFillTx/>
                <a:latin typeface="Arial" panose="020B0604020202020204"/>
                <a:ea typeface="+mn-ea"/>
                <a:cs typeface="+mn-cs"/>
              </a:endParaRPr>
            </a:p>
          </p:txBody>
        </p:sp>
        <p:sp>
          <p:nvSpPr>
            <p:cNvPr id="238" name="Freeform: Shape 237">
              <a:extLst>
                <a:ext uri="{FF2B5EF4-FFF2-40B4-BE49-F238E27FC236}">
                  <a16:creationId xmlns:a16="http://schemas.microsoft.com/office/drawing/2014/main" id="{4162BCFA-ACA3-3C60-A037-B2DB3F57C050}"/>
                </a:ext>
              </a:extLst>
            </p:cNvPr>
            <p:cNvSpPr/>
            <p:nvPr/>
          </p:nvSpPr>
          <p:spPr>
            <a:xfrm>
              <a:off x="6091629" y="3346161"/>
              <a:ext cx="31595" cy="31595"/>
            </a:xfrm>
            <a:custGeom>
              <a:avLst/>
              <a:gdLst>
                <a:gd name="connsiteX0" fmla="*/ 31981 w 31595"/>
                <a:gd name="connsiteY0" fmla="*/ 15953 h 31595"/>
                <a:gd name="connsiteX1" fmla="*/ 16183 w 31595"/>
                <a:gd name="connsiteY1" fmla="*/ 31751 h 31595"/>
                <a:gd name="connsiteX2" fmla="*/ 385 w 31595"/>
                <a:gd name="connsiteY2" fmla="*/ 15953 h 31595"/>
                <a:gd name="connsiteX3" fmla="*/ 16183 w 31595"/>
                <a:gd name="connsiteY3" fmla="*/ 156 h 31595"/>
                <a:gd name="connsiteX4" fmla="*/ 31981 w 31595"/>
                <a:gd name="connsiteY4" fmla="*/ 15953 h 31595"/>
                <a:gd name="connsiteX5" fmla="*/ 31981 w 31595"/>
                <a:gd name="connsiteY5" fmla="*/ 15953 h 31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595" h="31595">
                  <a:moveTo>
                    <a:pt x="31981" y="15953"/>
                  </a:moveTo>
                  <a:cubicBezTo>
                    <a:pt x="31981" y="24718"/>
                    <a:pt x="24947" y="31751"/>
                    <a:pt x="16183" y="31751"/>
                  </a:cubicBezTo>
                  <a:cubicBezTo>
                    <a:pt x="7418" y="31751"/>
                    <a:pt x="385" y="24718"/>
                    <a:pt x="385" y="15953"/>
                  </a:cubicBezTo>
                  <a:cubicBezTo>
                    <a:pt x="385" y="7189"/>
                    <a:pt x="7418" y="156"/>
                    <a:pt x="16183" y="156"/>
                  </a:cubicBezTo>
                  <a:cubicBezTo>
                    <a:pt x="24947" y="156"/>
                    <a:pt x="31981" y="7189"/>
                    <a:pt x="31981" y="15953"/>
                  </a:cubicBezTo>
                  <a:lnTo>
                    <a:pt x="31981" y="15953"/>
                  </a:lnTo>
                  <a:close/>
                </a:path>
              </a:pathLst>
            </a:custGeom>
            <a:noFill/>
            <a:ln w="19050" cap="flat">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dirty="0">
                <a:ln>
                  <a:noFill/>
                </a:ln>
                <a:solidFill>
                  <a:prstClr val="black"/>
                </a:solidFill>
                <a:effectLst/>
                <a:uLnTx/>
                <a:uFillTx/>
                <a:latin typeface="Arial" panose="020B0604020202020204"/>
                <a:ea typeface="+mn-ea"/>
                <a:cs typeface="+mn-cs"/>
              </a:endParaRPr>
            </a:p>
          </p:txBody>
        </p:sp>
        <p:sp>
          <p:nvSpPr>
            <p:cNvPr id="239" name="Freeform: Shape 238">
              <a:extLst>
                <a:ext uri="{FF2B5EF4-FFF2-40B4-BE49-F238E27FC236}">
                  <a16:creationId xmlns:a16="http://schemas.microsoft.com/office/drawing/2014/main" id="{BC1C5726-C006-6358-8F99-5E65FCE76861}"/>
                </a:ext>
              </a:extLst>
            </p:cNvPr>
            <p:cNvSpPr/>
            <p:nvPr/>
          </p:nvSpPr>
          <p:spPr>
            <a:xfrm>
              <a:off x="6113270" y="3356981"/>
              <a:ext cx="31595" cy="31595"/>
            </a:xfrm>
            <a:custGeom>
              <a:avLst/>
              <a:gdLst>
                <a:gd name="connsiteX0" fmla="*/ 31983 w 31595"/>
                <a:gd name="connsiteY0" fmla="*/ 15954 h 31595"/>
                <a:gd name="connsiteX1" fmla="*/ 16185 w 31595"/>
                <a:gd name="connsiteY1" fmla="*/ 31752 h 31595"/>
                <a:gd name="connsiteX2" fmla="*/ 387 w 31595"/>
                <a:gd name="connsiteY2" fmla="*/ 15954 h 31595"/>
                <a:gd name="connsiteX3" fmla="*/ 16185 w 31595"/>
                <a:gd name="connsiteY3" fmla="*/ 157 h 31595"/>
                <a:gd name="connsiteX4" fmla="*/ 31983 w 31595"/>
                <a:gd name="connsiteY4" fmla="*/ 15954 h 31595"/>
                <a:gd name="connsiteX5" fmla="*/ 31983 w 31595"/>
                <a:gd name="connsiteY5" fmla="*/ 15954 h 31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595" h="31595">
                  <a:moveTo>
                    <a:pt x="31983" y="15954"/>
                  </a:moveTo>
                  <a:cubicBezTo>
                    <a:pt x="31983" y="24719"/>
                    <a:pt x="24949" y="31752"/>
                    <a:pt x="16185" y="31752"/>
                  </a:cubicBezTo>
                  <a:cubicBezTo>
                    <a:pt x="7420" y="31752"/>
                    <a:pt x="387" y="24719"/>
                    <a:pt x="387" y="15954"/>
                  </a:cubicBezTo>
                  <a:cubicBezTo>
                    <a:pt x="387" y="7190"/>
                    <a:pt x="7420" y="157"/>
                    <a:pt x="16185" y="157"/>
                  </a:cubicBezTo>
                  <a:cubicBezTo>
                    <a:pt x="24949" y="157"/>
                    <a:pt x="31983" y="7190"/>
                    <a:pt x="31983" y="15954"/>
                  </a:cubicBezTo>
                  <a:lnTo>
                    <a:pt x="31983" y="15954"/>
                  </a:lnTo>
                  <a:close/>
                </a:path>
              </a:pathLst>
            </a:custGeom>
            <a:noFill/>
            <a:ln w="19050" cap="flat">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dirty="0">
                <a:ln>
                  <a:noFill/>
                </a:ln>
                <a:solidFill>
                  <a:prstClr val="black"/>
                </a:solidFill>
                <a:effectLst/>
                <a:uLnTx/>
                <a:uFillTx/>
                <a:latin typeface="Arial" panose="020B0604020202020204"/>
                <a:ea typeface="+mn-ea"/>
                <a:cs typeface="+mn-cs"/>
              </a:endParaRPr>
            </a:p>
          </p:txBody>
        </p:sp>
        <p:sp>
          <p:nvSpPr>
            <p:cNvPr id="240" name="Freeform: Shape 239">
              <a:extLst>
                <a:ext uri="{FF2B5EF4-FFF2-40B4-BE49-F238E27FC236}">
                  <a16:creationId xmlns:a16="http://schemas.microsoft.com/office/drawing/2014/main" id="{3EBBE477-CDE0-BA89-BA43-260B3B86389B}"/>
                </a:ext>
              </a:extLst>
            </p:cNvPr>
            <p:cNvSpPr/>
            <p:nvPr/>
          </p:nvSpPr>
          <p:spPr>
            <a:xfrm>
              <a:off x="6145731" y="3367802"/>
              <a:ext cx="31595" cy="31595"/>
            </a:xfrm>
            <a:custGeom>
              <a:avLst/>
              <a:gdLst>
                <a:gd name="connsiteX0" fmla="*/ 31986 w 31595"/>
                <a:gd name="connsiteY0" fmla="*/ 15955 h 31595"/>
                <a:gd name="connsiteX1" fmla="*/ 16188 w 31595"/>
                <a:gd name="connsiteY1" fmla="*/ 31753 h 31595"/>
                <a:gd name="connsiteX2" fmla="*/ 390 w 31595"/>
                <a:gd name="connsiteY2" fmla="*/ 15955 h 31595"/>
                <a:gd name="connsiteX3" fmla="*/ 16188 w 31595"/>
                <a:gd name="connsiteY3" fmla="*/ 158 h 31595"/>
                <a:gd name="connsiteX4" fmla="*/ 31986 w 31595"/>
                <a:gd name="connsiteY4" fmla="*/ 15955 h 31595"/>
                <a:gd name="connsiteX5" fmla="*/ 31986 w 31595"/>
                <a:gd name="connsiteY5" fmla="*/ 15955 h 31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595" h="31595">
                  <a:moveTo>
                    <a:pt x="31986" y="15955"/>
                  </a:moveTo>
                  <a:cubicBezTo>
                    <a:pt x="31986" y="24720"/>
                    <a:pt x="24952" y="31753"/>
                    <a:pt x="16188" y="31753"/>
                  </a:cubicBezTo>
                  <a:cubicBezTo>
                    <a:pt x="7423" y="31753"/>
                    <a:pt x="390" y="24720"/>
                    <a:pt x="390" y="15955"/>
                  </a:cubicBezTo>
                  <a:cubicBezTo>
                    <a:pt x="390" y="7191"/>
                    <a:pt x="7423" y="158"/>
                    <a:pt x="16188" y="158"/>
                  </a:cubicBezTo>
                  <a:cubicBezTo>
                    <a:pt x="24952" y="158"/>
                    <a:pt x="31986" y="7191"/>
                    <a:pt x="31986" y="15955"/>
                  </a:cubicBezTo>
                  <a:lnTo>
                    <a:pt x="31986" y="15955"/>
                  </a:lnTo>
                  <a:close/>
                </a:path>
              </a:pathLst>
            </a:custGeom>
            <a:noFill/>
            <a:ln w="19050" cap="flat">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dirty="0">
                <a:ln>
                  <a:noFill/>
                </a:ln>
                <a:solidFill>
                  <a:prstClr val="black"/>
                </a:solidFill>
                <a:effectLst/>
                <a:uLnTx/>
                <a:uFillTx/>
                <a:latin typeface="Arial" panose="020B0604020202020204"/>
                <a:ea typeface="+mn-ea"/>
                <a:cs typeface="+mn-cs"/>
              </a:endParaRPr>
            </a:p>
          </p:txBody>
        </p:sp>
        <p:sp>
          <p:nvSpPr>
            <p:cNvPr id="241" name="Freeform: Shape 240">
              <a:extLst>
                <a:ext uri="{FF2B5EF4-FFF2-40B4-BE49-F238E27FC236}">
                  <a16:creationId xmlns:a16="http://schemas.microsoft.com/office/drawing/2014/main" id="{A8AB0A37-06E7-882B-D3D7-8A197B0F374F}"/>
                </a:ext>
              </a:extLst>
            </p:cNvPr>
            <p:cNvSpPr/>
            <p:nvPr/>
          </p:nvSpPr>
          <p:spPr>
            <a:xfrm>
              <a:off x="6167372" y="3378622"/>
              <a:ext cx="31595" cy="31595"/>
            </a:xfrm>
            <a:custGeom>
              <a:avLst/>
              <a:gdLst>
                <a:gd name="connsiteX0" fmla="*/ 31988 w 31595"/>
                <a:gd name="connsiteY0" fmla="*/ 15956 h 31595"/>
                <a:gd name="connsiteX1" fmla="*/ 16190 w 31595"/>
                <a:gd name="connsiteY1" fmla="*/ 31754 h 31595"/>
                <a:gd name="connsiteX2" fmla="*/ 392 w 31595"/>
                <a:gd name="connsiteY2" fmla="*/ 15956 h 31595"/>
                <a:gd name="connsiteX3" fmla="*/ 16190 w 31595"/>
                <a:gd name="connsiteY3" fmla="*/ 159 h 31595"/>
                <a:gd name="connsiteX4" fmla="*/ 31988 w 31595"/>
                <a:gd name="connsiteY4" fmla="*/ 15956 h 31595"/>
                <a:gd name="connsiteX5" fmla="*/ 31988 w 31595"/>
                <a:gd name="connsiteY5" fmla="*/ 15956 h 31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595" h="31595">
                  <a:moveTo>
                    <a:pt x="31988" y="15956"/>
                  </a:moveTo>
                  <a:cubicBezTo>
                    <a:pt x="31988" y="24721"/>
                    <a:pt x="24954" y="31754"/>
                    <a:pt x="16190" y="31754"/>
                  </a:cubicBezTo>
                  <a:cubicBezTo>
                    <a:pt x="7425" y="31754"/>
                    <a:pt x="392" y="24721"/>
                    <a:pt x="392" y="15956"/>
                  </a:cubicBezTo>
                  <a:cubicBezTo>
                    <a:pt x="392" y="7192"/>
                    <a:pt x="7425" y="159"/>
                    <a:pt x="16190" y="159"/>
                  </a:cubicBezTo>
                  <a:cubicBezTo>
                    <a:pt x="24954" y="159"/>
                    <a:pt x="31988" y="7192"/>
                    <a:pt x="31988" y="15956"/>
                  </a:cubicBezTo>
                  <a:lnTo>
                    <a:pt x="31988" y="15956"/>
                  </a:lnTo>
                  <a:close/>
                </a:path>
              </a:pathLst>
            </a:custGeom>
            <a:noFill/>
            <a:ln w="19050" cap="flat">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dirty="0">
                <a:ln>
                  <a:noFill/>
                </a:ln>
                <a:solidFill>
                  <a:prstClr val="black"/>
                </a:solidFill>
                <a:effectLst/>
                <a:uLnTx/>
                <a:uFillTx/>
                <a:latin typeface="Arial" panose="020B0604020202020204"/>
                <a:ea typeface="+mn-ea"/>
                <a:cs typeface="+mn-cs"/>
              </a:endParaRPr>
            </a:p>
          </p:txBody>
        </p:sp>
        <p:sp>
          <p:nvSpPr>
            <p:cNvPr id="242" name="Freeform: Shape 241">
              <a:extLst>
                <a:ext uri="{FF2B5EF4-FFF2-40B4-BE49-F238E27FC236}">
                  <a16:creationId xmlns:a16="http://schemas.microsoft.com/office/drawing/2014/main" id="{BCC71137-719A-9E75-B10C-238F6A44C616}"/>
                </a:ext>
              </a:extLst>
            </p:cNvPr>
            <p:cNvSpPr/>
            <p:nvPr/>
          </p:nvSpPr>
          <p:spPr>
            <a:xfrm>
              <a:off x="6199833" y="3432724"/>
              <a:ext cx="31595" cy="31595"/>
            </a:xfrm>
            <a:custGeom>
              <a:avLst/>
              <a:gdLst>
                <a:gd name="connsiteX0" fmla="*/ 31991 w 31595"/>
                <a:gd name="connsiteY0" fmla="*/ 15961 h 31595"/>
                <a:gd name="connsiteX1" fmla="*/ 16193 w 31595"/>
                <a:gd name="connsiteY1" fmla="*/ 31759 h 31595"/>
                <a:gd name="connsiteX2" fmla="*/ 395 w 31595"/>
                <a:gd name="connsiteY2" fmla="*/ 15961 h 31595"/>
                <a:gd name="connsiteX3" fmla="*/ 16193 w 31595"/>
                <a:gd name="connsiteY3" fmla="*/ 164 h 31595"/>
                <a:gd name="connsiteX4" fmla="*/ 31991 w 31595"/>
                <a:gd name="connsiteY4" fmla="*/ 15961 h 31595"/>
                <a:gd name="connsiteX5" fmla="*/ 31991 w 31595"/>
                <a:gd name="connsiteY5" fmla="*/ 15961 h 31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595" h="31595">
                  <a:moveTo>
                    <a:pt x="31991" y="15961"/>
                  </a:moveTo>
                  <a:cubicBezTo>
                    <a:pt x="31991" y="24726"/>
                    <a:pt x="24957" y="31759"/>
                    <a:pt x="16193" y="31759"/>
                  </a:cubicBezTo>
                  <a:cubicBezTo>
                    <a:pt x="7428" y="31759"/>
                    <a:pt x="395" y="24726"/>
                    <a:pt x="395" y="15961"/>
                  </a:cubicBezTo>
                  <a:cubicBezTo>
                    <a:pt x="395" y="7197"/>
                    <a:pt x="7428" y="164"/>
                    <a:pt x="16193" y="164"/>
                  </a:cubicBezTo>
                  <a:cubicBezTo>
                    <a:pt x="24957" y="164"/>
                    <a:pt x="31991" y="7197"/>
                    <a:pt x="31991" y="15961"/>
                  </a:cubicBezTo>
                  <a:lnTo>
                    <a:pt x="31991" y="15961"/>
                  </a:lnTo>
                  <a:close/>
                </a:path>
              </a:pathLst>
            </a:custGeom>
            <a:noFill/>
            <a:ln w="19050" cap="flat">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dirty="0">
                <a:ln>
                  <a:noFill/>
                </a:ln>
                <a:solidFill>
                  <a:prstClr val="black"/>
                </a:solidFill>
                <a:effectLst/>
                <a:uLnTx/>
                <a:uFillTx/>
                <a:latin typeface="Arial" panose="020B0604020202020204"/>
                <a:ea typeface="+mn-ea"/>
                <a:cs typeface="+mn-cs"/>
              </a:endParaRPr>
            </a:p>
          </p:txBody>
        </p:sp>
        <p:sp>
          <p:nvSpPr>
            <p:cNvPr id="243" name="Freeform: Shape 242">
              <a:extLst>
                <a:ext uri="{FF2B5EF4-FFF2-40B4-BE49-F238E27FC236}">
                  <a16:creationId xmlns:a16="http://schemas.microsoft.com/office/drawing/2014/main" id="{36130A15-8562-8EA3-B09D-234EF32C1996}"/>
                </a:ext>
              </a:extLst>
            </p:cNvPr>
            <p:cNvSpPr/>
            <p:nvPr/>
          </p:nvSpPr>
          <p:spPr>
            <a:xfrm>
              <a:off x="6221474" y="3465186"/>
              <a:ext cx="31595" cy="31595"/>
            </a:xfrm>
            <a:custGeom>
              <a:avLst/>
              <a:gdLst>
                <a:gd name="connsiteX0" fmla="*/ 31993 w 31595"/>
                <a:gd name="connsiteY0" fmla="*/ 15964 h 31595"/>
                <a:gd name="connsiteX1" fmla="*/ 16195 w 31595"/>
                <a:gd name="connsiteY1" fmla="*/ 31762 h 31595"/>
                <a:gd name="connsiteX2" fmla="*/ 397 w 31595"/>
                <a:gd name="connsiteY2" fmla="*/ 15964 h 31595"/>
                <a:gd name="connsiteX3" fmla="*/ 16195 w 31595"/>
                <a:gd name="connsiteY3" fmla="*/ 167 h 31595"/>
                <a:gd name="connsiteX4" fmla="*/ 31993 w 31595"/>
                <a:gd name="connsiteY4" fmla="*/ 15964 h 31595"/>
                <a:gd name="connsiteX5" fmla="*/ 31993 w 31595"/>
                <a:gd name="connsiteY5" fmla="*/ 15964 h 31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595" h="31595">
                  <a:moveTo>
                    <a:pt x="31993" y="15964"/>
                  </a:moveTo>
                  <a:cubicBezTo>
                    <a:pt x="31993" y="24729"/>
                    <a:pt x="24959" y="31762"/>
                    <a:pt x="16195" y="31762"/>
                  </a:cubicBezTo>
                  <a:cubicBezTo>
                    <a:pt x="7430" y="31762"/>
                    <a:pt x="397" y="24729"/>
                    <a:pt x="397" y="15964"/>
                  </a:cubicBezTo>
                  <a:cubicBezTo>
                    <a:pt x="397" y="7200"/>
                    <a:pt x="7430" y="167"/>
                    <a:pt x="16195" y="167"/>
                  </a:cubicBezTo>
                  <a:cubicBezTo>
                    <a:pt x="24959" y="167"/>
                    <a:pt x="31993" y="7200"/>
                    <a:pt x="31993" y="15964"/>
                  </a:cubicBezTo>
                  <a:lnTo>
                    <a:pt x="31993" y="15964"/>
                  </a:lnTo>
                  <a:close/>
                </a:path>
              </a:pathLst>
            </a:custGeom>
            <a:noFill/>
            <a:ln w="19050" cap="flat">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dirty="0">
                <a:ln>
                  <a:noFill/>
                </a:ln>
                <a:solidFill>
                  <a:prstClr val="black"/>
                </a:solidFill>
                <a:effectLst/>
                <a:uLnTx/>
                <a:uFillTx/>
                <a:latin typeface="Arial" panose="020B0604020202020204"/>
                <a:ea typeface="+mn-ea"/>
                <a:cs typeface="+mn-cs"/>
              </a:endParaRPr>
            </a:p>
          </p:txBody>
        </p:sp>
        <p:sp>
          <p:nvSpPr>
            <p:cNvPr id="244" name="Freeform: Shape 243">
              <a:extLst>
                <a:ext uri="{FF2B5EF4-FFF2-40B4-BE49-F238E27FC236}">
                  <a16:creationId xmlns:a16="http://schemas.microsoft.com/office/drawing/2014/main" id="{819354FD-3074-7C1B-B3A0-4574FDA76C02}"/>
                </a:ext>
              </a:extLst>
            </p:cNvPr>
            <p:cNvSpPr/>
            <p:nvPr/>
          </p:nvSpPr>
          <p:spPr>
            <a:xfrm>
              <a:off x="6243115" y="3486826"/>
              <a:ext cx="31595" cy="31595"/>
            </a:xfrm>
            <a:custGeom>
              <a:avLst/>
              <a:gdLst>
                <a:gd name="connsiteX0" fmla="*/ 31995 w 31595"/>
                <a:gd name="connsiteY0" fmla="*/ 15966 h 31595"/>
                <a:gd name="connsiteX1" fmla="*/ 16197 w 31595"/>
                <a:gd name="connsiteY1" fmla="*/ 31764 h 31595"/>
                <a:gd name="connsiteX2" fmla="*/ 399 w 31595"/>
                <a:gd name="connsiteY2" fmla="*/ 15966 h 31595"/>
                <a:gd name="connsiteX3" fmla="*/ 16197 w 31595"/>
                <a:gd name="connsiteY3" fmla="*/ 169 h 31595"/>
                <a:gd name="connsiteX4" fmla="*/ 31995 w 31595"/>
                <a:gd name="connsiteY4" fmla="*/ 15966 h 31595"/>
                <a:gd name="connsiteX5" fmla="*/ 31995 w 31595"/>
                <a:gd name="connsiteY5" fmla="*/ 15966 h 31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595" h="31595">
                  <a:moveTo>
                    <a:pt x="31995" y="15966"/>
                  </a:moveTo>
                  <a:cubicBezTo>
                    <a:pt x="31995" y="24731"/>
                    <a:pt x="24961" y="31764"/>
                    <a:pt x="16197" y="31764"/>
                  </a:cubicBezTo>
                  <a:cubicBezTo>
                    <a:pt x="7432" y="31764"/>
                    <a:pt x="399" y="24731"/>
                    <a:pt x="399" y="15966"/>
                  </a:cubicBezTo>
                  <a:cubicBezTo>
                    <a:pt x="399" y="7202"/>
                    <a:pt x="7432" y="169"/>
                    <a:pt x="16197" y="169"/>
                  </a:cubicBezTo>
                  <a:cubicBezTo>
                    <a:pt x="24961" y="169"/>
                    <a:pt x="31995" y="7202"/>
                    <a:pt x="31995" y="15966"/>
                  </a:cubicBezTo>
                  <a:lnTo>
                    <a:pt x="31995" y="15966"/>
                  </a:lnTo>
                  <a:close/>
                </a:path>
              </a:pathLst>
            </a:custGeom>
            <a:noFill/>
            <a:ln w="19050" cap="flat">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dirty="0">
                <a:ln>
                  <a:noFill/>
                </a:ln>
                <a:solidFill>
                  <a:prstClr val="black"/>
                </a:solidFill>
                <a:effectLst/>
                <a:uLnTx/>
                <a:uFillTx/>
                <a:latin typeface="Arial" panose="020B0604020202020204"/>
                <a:ea typeface="+mn-ea"/>
                <a:cs typeface="+mn-cs"/>
              </a:endParaRPr>
            </a:p>
          </p:txBody>
        </p:sp>
        <p:grpSp>
          <p:nvGrpSpPr>
            <p:cNvPr id="245" name="Graphic 25">
              <a:extLst>
                <a:ext uri="{FF2B5EF4-FFF2-40B4-BE49-F238E27FC236}">
                  <a16:creationId xmlns:a16="http://schemas.microsoft.com/office/drawing/2014/main" id="{2BBED4A6-9182-C12C-3D8E-56C6621A0B4A}"/>
                </a:ext>
              </a:extLst>
            </p:cNvPr>
            <p:cNvGrpSpPr/>
            <p:nvPr/>
          </p:nvGrpSpPr>
          <p:grpSpPr>
            <a:xfrm>
              <a:off x="6264756" y="3497755"/>
              <a:ext cx="399489" cy="31595"/>
              <a:chOff x="6264756" y="3497755"/>
              <a:chExt cx="399489" cy="31595"/>
            </a:xfrm>
          </p:grpSpPr>
          <p:sp>
            <p:nvSpPr>
              <p:cNvPr id="246" name="Freeform: Shape 245">
                <a:extLst>
                  <a:ext uri="{FF2B5EF4-FFF2-40B4-BE49-F238E27FC236}">
                    <a16:creationId xmlns:a16="http://schemas.microsoft.com/office/drawing/2014/main" id="{E6C0C953-2F1D-8892-4275-D094F2E96AB5}"/>
                  </a:ext>
                </a:extLst>
              </p:cNvPr>
              <p:cNvSpPr/>
              <p:nvPr/>
            </p:nvSpPr>
            <p:spPr>
              <a:xfrm>
                <a:off x="6264756" y="3497755"/>
                <a:ext cx="31595" cy="31595"/>
              </a:xfrm>
              <a:custGeom>
                <a:avLst/>
                <a:gdLst>
                  <a:gd name="connsiteX0" fmla="*/ 31997 w 31595"/>
                  <a:gd name="connsiteY0" fmla="*/ 15967 h 31595"/>
                  <a:gd name="connsiteX1" fmla="*/ 16199 w 31595"/>
                  <a:gd name="connsiteY1" fmla="*/ 31765 h 31595"/>
                  <a:gd name="connsiteX2" fmla="*/ 401 w 31595"/>
                  <a:gd name="connsiteY2" fmla="*/ 15967 h 31595"/>
                  <a:gd name="connsiteX3" fmla="*/ 16199 w 31595"/>
                  <a:gd name="connsiteY3" fmla="*/ 170 h 31595"/>
                  <a:gd name="connsiteX4" fmla="*/ 31997 w 31595"/>
                  <a:gd name="connsiteY4" fmla="*/ 15967 h 31595"/>
                  <a:gd name="connsiteX5" fmla="*/ 31997 w 31595"/>
                  <a:gd name="connsiteY5" fmla="*/ 15967 h 31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595" h="31595">
                    <a:moveTo>
                      <a:pt x="31997" y="15967"/>
                    </a:moveTo>
                    <a:cubicBezTo>
                      <a:pt x="31997" y="24732"/>
                      <a:pt x="24963" y="31765"/>
                      <a:pt x="16199" y="31765"/>
                    </a:cubicBezTo>
                    <a:cubicBezTo>
                      <a:pt x="7434" y="31765"/>
                      <a:pt x="401" y="24732"/>
                      <a:pt x="401" y="15967"/>
                    </a:cubicBezTo>
                    <a:cubicBezTo>
                      <a:pt x="401" y="7203"/>
                      <a:pt x="7434" y="170"/>
                      <a:pt x="16199" y="170"/>
                    </a:cubicBezTo>
                    <a:cubicBezTo>
                      <a:pt x="24963" y="170"/>
                      <a:pt x="31997" y="7203"/>
                      <a:pt x="31997" y="15967"/>
                    </a:cubicBezTo>
                    <a:lnTo>
                      <a:pt x="31997" y="15967"/>
                    </a:lnTo>
                    <a:close/>
                  </a:path>
                </a:pathLst>
              </a:custGeom>
              <a:noFill/>
              <a:ln w="19050" cap="flat">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dirty="0">
                  <a:ln>
                    <a:noFill/>
                  </a:ln>
                  <a:solidFill>
                    <a:prstClr val="black"/>
                  </a:solidFill>
                  <a:effectLst/>
                  <a:uLnTx/>
                  <a:uFillTx/>
                  <a:latin typeface="Arial" panose="020B0604020202020204"/>
                  <a:ea typeface="+mn-ea"/>
                  <a:cs typeface="+mn-cs"/>
                </a:endParaRPr>
              </a:p>
            </p:txBody>
          </p:sp>
          <p:sp>
            <p:nvSpPr>
              <p:cNvPr id="247" name="Freeform: Shape 246">
                <a:extLst>
                  <a:ext uri="{FF2B5EF4-FFF2-40B4-BE49-F238E27FC236}">
                    <a16:creationId xmlns:a16="http://schemas.microsoft.com/office/drawing/2014/main" id="{09997697-A988-90D7-FB32-BF1DB8FE0DD4}"/>
                  </a:ext>
                </a:extLst>
              </p:cNvPr>
              <p:cNvSpPr/>
              <p:nvPr/>
            </p:nvSpPr>
            <p:spPr>
              <a:xfrm>
                <a:off x="6297217" y="3497755"/>
                <a:ext cx="31595" cy="31595"/>
              </a:xfrm>
              <a:custGeom>
                <a:avLst/>
                <a:gdLst>
                  <a:gd name="connsiteX0" fmla="*/ 32000 w 31595"/>
                  <a:gd name="connsiteY0" fmla="*/ 15967 h 31595"/>
                  <a:gd name="connsiteX1" fmla="*/ 16202 w 31595"/>
                  <a:gd name="connsiteY1" fmla="*/ 31765 h 31595"/>
                  <a:gd name="connsiteX2" fmla="*/ 404 w 31595"/>
                  <a:gd name="connsiteY2" fmla="*/ 15967 h 31595"/>
                  <a:gd name="connsiteX3" fmla="*/ 16202 w 31595"/>
                  <a:gd name="connsiteY3" fmla="*/ 170 h 31595"/>
                  <a:gd name="connsiteX4" fmla="*/ 32000 w 31595"/>
                  <a:gd name="connsiteY4" fmla="*/ 15967 h 31595"/>
                  <a:gd name="connsiteX5" fmla="*/ 32000 w 31595"/>
                  <a:gd name="connsiteY5" fmla="*/ 15967 h 31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595" h="31595">
                    <a:moveTo>
                      <a:pt x="32000" y="15967"/>
                    </a:moveTo>
                    <a:cubicBezTo>
                      <a:pt x="32000" y="24732"/>
                      <a:pt x="24966" y="31765"/>
                      <a:pt x="16202" y="31765"/>
                    </a:cubicBezTo>
                    <a:cubicBezTo>
                      <a:pt x="7437" y="31765"/>
                      <a:pt x="404" y="24732"/>
                      <a:pt x="404" y="15967"/>
                    </a:cubicBezTo>
                    <a:cubicBezTo>
                      <a:pt x="404" y="7203"/>
                      <a:pt x="7437" y="170"/>
                      <a:pt x="16202" y="170"/>
                    </a:cubicBezTo>
                    <a:cubicBezTo>
                      <a:pt x="24966" y="170"/>
                      <a:pt x="32000" y="7203"/>
                      <a:pt x="32000" y="15967"/>
                    </a:cubicBezTo>
                    <a:lnTo>
                      <a:pt x="32000" y="15967"/>
                    </a:lnTo>
                    <a:close/>
                  </a:path>
                </a:pathLst>
              </a:custGeom>
              <a:noFill/>
              <a:ln w="19050" cap="flat">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dirty="0">
                  <a:ln>
                    <a:noFill/>
                  </a:ln>
                  <a:solidFill>
                    <a:prstClr val="black"/>
                  </a:solidFill>
                  <a:effectLst/>
                  <a:uLnTx/>
                  <a:uFillTx/>
                  <a:latin typeface="Arial" panose="020B0604020202020204"/>
                  <a:ea typeface="+mn-ea"/>
                  <a:cs typeface="+mn-cs"/>
                </a:endParaRPr>
              </a:p>
            </p:txBody>
          </p:sp>
          <p:sp>
            <p:nvSpPr>
              <p:cNvPr id="248" name="Freeform: Shape 247">
                <a:extLst>
                  <a:ext uri="{FF2B5EF4-FFF2-40B4-BE49-F238E27FC236}">
                    <a16:creationId xmlns:a16="http://schemas.microsoft.com/office/drawing/2014/main" id="{34FC26D7-F25C-9B2A-79DD-6A8F328F05E2}"/>
                  </a:ext>
                </a:extLst>
              </p:cNvPr>
              <p:cNvSpPr/>
              <p:nvPr/>
            </p:nvSpPr>
            <p:spPr>
              <a:xfrm>
                <a:off x="6329678" y="3497755"/>
                <a:ext cx="31595" cy="31595"/>
              </a:xfrm>
              <a:custGeom>
                <a:avLst/>
                <a:gdLst>
                  <a:gd name="connsiteX0" fmla="*/ 32003 w 31595"/>
                  <a:gd name="connsiteY0" fmla="*/ 15967 h 31595"/>
                  <a:gd name="connsiteX1" fmla="*/ 16205 w 31595"/>
                  <a:gd name="connsiteY1" fmla="*/ 31765 h 31595"/>
                  <a:gd name="connsiteX2" fmla="*/ 407 w 31595"/>
                  <a:gd name="connsiteY2" fmla="*/ 15967 h 31595"/>
                  <a:gd name="connsiteX3" fmla="*/ 16205 w 31595"/>
                  <a:gd name="connsiteY3" fmla="*/ 170 h 31595"/>
                  <a:gd name="connsiteX4" fmla="*/ 32003 w 31595"/>
                  <a:gd name="connsiteY4" fmla="*/ 15967 h 31595"/>
                  <a:gd name="connsiteX5" fmla="*/ 32003 w 31595"/>
                  <a:gd name="connsiteY5" fmla="*/ 15967 h 31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595" h="31595">
                    <a:moveTo>
                      <a:pt x="32003" y="15967"/>
                    </a:moveTo>
                    <a:cubicBezTo>
                      <a:pt x="32003" y="24732"/>
                      <a:pt x="24969" y="31765"/>
                      <a:pt x="16205" y="31765"/>
                    </a:cubicBezTo>
                    <a:cubicBezTo>
                      <a:pt x="7440" y="31765"/>
                      <a:pt x="407" y="24732"/>
                      <a:pt x="407" y="15967"/>
                    </a:cubicBezTo>
                    <a:cubicBezTo>
                      <a:pt x="407" y="7203"/>
                      <a:pt x="7440" y="170"/>
                      <a:pt x="16205" y="170"/>
                    </a:cubicBezTo>
                    <a:cubicBezTo>
                      <a:pt x="24969" y="170"/>
                      <a:pt x="32003" y="7203"/>
                      <a:pt x="32003" y="15967"/>
                    </a:cubicBezTo>
                    <a:lnTo>
                      <a:pt x="32003" y="15967"/>
                    </a:lnTo>
                    <a:close/>
                  </a:path>
                </a:pathLst>
              </a:custGeom>
              <a:noFill/>
              <a:ln w="19050" cap="flat">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dirty="0">
                  <a:ln>
                    <a:noFill/>
                  </a:ln>
                  <a:solidFill>
                    <a:prstClr val="black"/>
                  </a:solidFill>
                  <a:effectLst/>
                  <a:uLnTx/>
                  <a:uFillTx/>
                  <a:latin typeface="Arial" panose="020B0604020202020204"/>
                  <a:ea typeface="+mn-ea"/>
                  <a:cs typeface="+mn-cs"/>
                </a:endParaRPr>
              </a:p>
            </p:txBody>
          </p:sp>
          <p:sp>
            <p:nvSpPr>
              <p:cNvPr id="249" name="Freeform: Shape 248">
                <a:extLst>
                  <a:ext uri="{FF2B5EF4-FFF2-40B4-BE49-F238E27FC236}">
                    <a16:creationId xmlns:a16="http://schemas.microsoft.com/office/drawing/2014/main" id="{00BFB619-E4B1-0A8E-F017-30C755901063}"/>
                  </a:ext>
                </a:extLst>
              </p:cNvPr>
              <p:cNvSpPr/>
              <p:nvPr/>
            </p:nvSpPr>
            <p:spPr>
              <a:xfrm>
                <a:off x="6362140" y="3497755"/>
                <a:ext cx="31595" cy="31595"/>
              </a:xfrm>
              <a:custGeom>
                <a:avLst/>
                <a:gdLst>
                  <a:gd name="connsiteX0" fmla="*/ 32006 w 31595"/>
                  <a:gd name="connsiteY0" fmla="*/ 15967 h 31595"/>
                  <a:gd name="connsiteX1" fmla="*/ 16208 w 31595"/>
                  <a:gd name="connsiteY1" fmla="*/ 31765 h 31595"/>
                  <a:gd name="connsiteX2" fmla="*/ 410 w 31595"/>
                  <a:gd name="connsiteY2" fmla="*/ 15967 h 31595"/>
                  <a:gd name="connsiteX3" fmla="*/ 16208 w 31595"/>
                  <a:gd name="connsiteY3" fmla="*/ 170 h 31595"/>
                  <a:gd name="connsiteX4" fmla="*/ 32006 w 31595"/>
                  <a:gd name="connsiteY4" fmla="*/ 15967 h 31595"/>
                  <a:gd name="connsiteX5" fmla="*/ 32006 w 31595"/>
                  <a:gd name="connsiteY5" fmla="*/ 15967 h 31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595" h="31595">
                    <a:moveTo>
                      <a:pt x="32006" y="15967"/>
                    </a:moveTo>
                    <a:cubicBezTo>
                      <a:pt x="32006" y="24732"/>
                      <a:pt x="24972" y="31765"/>
                      <a:pt x="16208" y="31765"/>
                    </a:cubicBezTo>
                    <a:cubicBezTo>
                      <a:pt x="7443" y="31765"/>
                      <a:pt x="410" y="24732"/>
                      <a:pt x="410" y="15967"/>
                    </a:cubicBezTo>
                    <a:cubicBezTo>
                      <a:pt x="410" y="7203"/>
                      <a:pt x="7443" y="170"/>
                      <a:pt x="16208" y="170"/>
                    </a:cubicBezTo>
                    <a:cubicBezTo>
                      <a:pt x="24972" y="170"/>
                      <a:pt x="32006" y="7203"/>
                      <a:pt x="32006" y="15967"/>
                    </a:cubicBezTo>
                    <a:lnTo>
                      <a:pt x="32006" y="15967"/>
                    </a:lnTo>
                    <a:close/>
                  </a:path>
                </a:pathLst>
              </a:custGeom>
              <a:noFill/>
              <a:ln w="19050" cap="flat">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dirty="0">
                  <a:ln>
                    <a:noFill/>
                  </a:ln>
                  <a:solidFill>
                    <a:prstClr val="black"/>
                  </a:solidFill>
                  <a:effectLst/>
                  <a:uLnTx/>
                  <a:uFillTx/>
                  <a:latin typeface="Arial" panose="020B0604020202020204"/>
                  <a:ea typeface="+mn-ea"/>
                  <a:cs typeface="+mn-cs"/>
                </a:endParaRPr>
              </a:p>
            </p:txBody>
          </p:sp>
          <p:sp>
            <p:nvSpPr>
              <p:cNvPr id="250" name="Freeform: Shape 249">
                <a:extLst>
                  <a:ext uri="{FF2B5EF4-FFF2-40B4-BE49-F238E27FC236}">
                    <a16:creationId xmlns:a16="http://schemas.microsoft.com/office/drawing/2014/main" id="{EBAA3BFC-D671-77B7-EE2C-81B46269D268}"/>
                  </a:ext>
                </a:extLst>
              </p:cNvPr>
              <p:cNvSpPr/>
              <p:nvPr/>
            </p:nvSpPr>
            <p:spPr>
              <a:xfrm>
                <a:off x="6394601" y="3497755"/>
                <a:ext cx="31595" cy="31595"/>
              </a:xfrm>
              <a:custGeom>
                <a:avLst/>
                <a:gdLst>
                  <a:gd name="connsiteX0" fmla="*/ 32009 w 31595"/>
                  <a:gd name="connsiteY0" fmla="*/ 15967 h 31595"/>
                  <a:gd name="connsiteX1" fmla="*/ 16211 w 31595"/>
                  <a:gd name="connsiteY1" fmla="*/ 31765 h 31595"/>
                  <a:gd name="connsiteX2" fmla="*/ 413 w 31595"/>
                  <a:gd name="connsiteY2" fmla="*/ 15967 h 31595"/>
                  <a:gd name="connsiteX3" fmla="*/ 16211 w 31595"/>
                  <a:gd name="connsiteY3" fmla="*/ 170 h 31595"/>
                  <a:gd name="connsiteX4" fmla="*/ 32009 w 31595"/>
                  <a:gd name="connsiteY4" fmla="*/ 15967 h 31595"/>
                  <a:gd name="connsiteX5" fmla="*/ 32009 w 31595"/>
                  <a:gd name="connsiteY5" fmla="*/ 15967 h 31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595" h="31595">
                    <a:moveTo>
                      <a:pt x="32009" y="15967"/>
                    </a:moveTo>
                    <a:cubicBezTo>
                      <a:pt x="32009" y="24732"/>
                      <a:pt x="24975" y="31765"/>
                      <a:pt x="16211" y="31765"/>
                    </a:cubicBezTo>
                    <a:cubicBezTo>
                      <a:pt x="7446" y="31765"/>
                      <a:pt x="413" y="24732"/>
                      <a:pt x="413" y="15967"/>
                    </a:cubicBezTo>
                    <a:cubicBezTo>
                      <a:pt x="413" y="7203"/>
                      <a:pt x="7446" y="170"/>
                      <a:pt x="16211" y="170"/>
                    </a:cubicBezTo>
                    <a:cubicBezTo>
                      <a:pt x="24975" y="170"/>
                      <a:pt x="32009" y="7203"/>
                      <a:pt x="32009" y="15967"/>
                    </a:cubicBezTo>
                    <a:lnTo>
                      <a:pt x="32009" y="15967"/>
                    </a:lnTo>
                    <a:close/>
                  </a:path>
                </a:pathLst>
              </a:custGeom>
              <a:noFill/>
              <a:ln w="19050" cap="flat">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dirty="0">
                  <a:ln>
                    <a:noFill/>
                  </a:ln>
                  <a:solidFill>
                    <a:prstClr val="black"/>
                  </a:solidFill>
                  <a:effectLst/>
                  <a:uLnTx/>
                  <a:uFillTx/>
                  <a:latin typeface="Arial" panose="020B0604020202020204"/>
                  <a:ea typeface="+mn-ea"/>
                  <a:cs typeface="+mn-cs"/>
                </a:endParaRPr>
              </a:p>
            </p:txBody>
          </p:sp>
          <p:sp>
            <p:nvSpPr>
              <p:cNvPr id="251" name="Freeform: Shape 250">
                <a:extLst>
                  <a:ext uri="{FF2B5EF4-FFF2-40B4-BE49-F238E27FC236}">
                    <a16:creationId xmlns:a16="http://schemas.microsoft.com/office/drawing/2014/main" id="{6B64FC1D-5AF9-076B-DD6D-0EB2D42F7107}"/>
                  </a:ext>
                </a:extLst>
              </p:cNvPr>
              <p:cNvSpPr/>
              <p:nvPr/>
            </p:nvSpPr>
            <p:spPr>
              <a:xfrm>
                <a:off x="6437883" y="3497755"/>
                <a:ext cx="31595" cy="31595"/>
              </a:xfrm>
              <a:custGeom>
                <a:avLst/>
                <a:gdLst>
                  <a:gd name="connsiteX0" fmla="*/ 32013 w 31595"/>
                  <a:gd name="connsiteY0" fmla="*/ 15967 h 31595"/>
                  <a:gd name="connsiteX1" fmla="*/ 16215 w 31595"/>
                  <a:gd name="connsiteY1" fmla="*/ 31765 h 31595"/>
                  <a:gd name="connsiteX2" fmla="*/ 417 w 31595"/>
                  <a:gd name="connsiteY2" fmla="*/ 15967 h 31595"/>
                  <a:gd name="connsiteX3" fmla="*/ 16215 w 31595"/>
                  <a:gd name="connsiteY3" fmla="*/ 170 h 31595"/>
                  <a:gd name="connsiteX4" fmla="*/ 32013 w 31595"/>
                  <a:gd name="connsiteY4" fmla="*/ 15967 h 31595"/>
                  <a:gd name="connsiteX5" fmla="*/ 32013 w 31595"/>
                  <a:gd name="connsiteY5" fmla="*/ 15967 h 31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595" h="31595">
                    <a:moveTo>
                      <a:pt x="32013" y="15967"/>
                    </a:moveTo>
                    <a:cubicBezTo>
                      <a:pt x="32013" y="24732"/>
                      <a:pt x="24979" y="31765"/>
                      <a:pt x="16215" y="31765"/>
                    </a:cubicBezTo>
                    <a:cubicBezTo>
                      <a:pt x="7450" y="31765"/>
                      <a:pt x="417" y="24732"/>
                      <a:pt x="417" y="15967"/>
                    </a:cubicBezTo>
                    <a:cubicBezTo>
                      <a:pt x="417" y="7203"/>
                      <a:pt x="7450" y="170"/>
                      <a:pt x="16215" y="170"/>
                    </a:cubicBezTo>
                    <a:cubicBezTo>
                      <a:pt x="24979" y="170"/>
                      <a:pt x="32013" y="7203"/>
                      <a:pt x="32013" y="15967"/>
                    </a:cubicBezTo>
                    <a:lnTo>
                      <a:pt x="32013" y="15967"/>
                    </a:lnTo>
                    <a:close/>
                  </a:path>
                </a:pathLst>
              </a:custGeom>
              <a:noFill/>
              <a:ln w="19050" cap="flat">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dirty="0">
                  <a:ln>
                    <a:noFill/>
                  </a:ln>
                  <a:solidFill>
                    <a:prstClr val="black"/>
                  </a:solidFill>
                  <a:effectLst/>
                  <a:uLnTx/>
                  <a:uFillTx/>
                  <a:latin typeface="Arial" panose="020B0604020202020204"/>
                  <a:ea typeface="+mn-ea"/>
                  <a:cs typeface="+mn-cs"/>
                </a:endParaRPr>
              </a:p>
            </p:txBody>
          </p:sp>
          <p:sp>
            <p:nvSpPr>
              <p:cNvPr id="252" name="Freeform: Shape 251">
                <a:extLst>
                  <a:ext uri="{FF2B5EF4-FFF2-40B4-BE49-F238E27FC236}">
                    <a16:creationId xmlns:a16="http://schemas.microsoft.com/office/drawing/2014/main" id="{EE0C5482-25A7-27E6-859C-3E670DD80BA9}"/>
                  </a:ext>
                </a:extLst>
              </p:cNvPr>
              <p:cNvSpPr/>
              <p:nvPr/>
            </p:nvSpPr>
            <p:spPr>
              <a:xfrm>
                <a:off x="6470344" y="3497755"/>
                <a:ext cx="31595" cy="31595"/>
              </a:xfrm>
              <a:custGeom>
                <a:avLst/>
                <a:gdLst>
                  <a:gd name="connsiteX0" fmla="*/ 32016 w 31595"/>
                  <a:gd name="connsiteY0" fmla="*/ 15967 h 31595"/>
                  <a:gd name="connsiteX1" fmla="*/ 16218 w 31595"/>
                  <a:gd name="connsiteY1" fmla="*/ 31765 h 31595"/>
                  <a:gd name="connsiteX2" fmla="*/ 420 w 31595"/>
                  <a:gd name="connsiteY2" fmla="*/ 15967 h 31595"/>
                  <a:gd name="connsiteX3" fmla="*/ 16218 w 31595"/>
                  <a:gd name="connsiteY3" fmla="*/ 170 h 31595"/>
                  <a:gd name="connsiteX4" fmla="*/ 32016 w 31595"/>
                  <a:gd name="connsiteY4" fmla="*/ 15967 h 31595"/>
                  <a:gd name="connsiteX5" fmla="*/ 32016 w 31595"/>
                  <a:gd name="connsiteY5" fmla="*/ 15967 h 31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595" h="31595">
                    <a:moveTo>
                      <a:pt x="32016" y="15967"/>
                    </a:moveTo>
                    <a:cubicBezTo>
                      <a:pt x="32016" y="24732"/>
                      <a:pt x="24982" y="31765"/>
                      <a:pt x="16218" y="31765"/>
                    </a:cubicBezTo>
                    <a:cubicBezTo>
                      <a:pt x="7453" y="31765"/>
                      <a:pt x="420" y="24732"/>
                      <a:pt x="420" y="15967"/>
                    </a:cubicBezTo>
                    <a:cubicBezTo>
                      <a:pt x="420" y="7203"/>
                      <a:pt x="7453" y="170"/>
                      <a:pt x="16218" y="170"/>
                    </a:cubicBezTo>
                    <a:cubicBezTo>
                      <a:pt x="24982" y="170"/>
                      <a:pt x="32016" y="7203"/>
                      <a:pt x="32016" y="15967"/>
                    </a:cubicBezTo>
                    <a:lnTo>
                      <a:pt x="32016" y="15967"/>
                    </a:lnTo>
                    <a:close/>
                  </a:path>
                </a:pathLst>
              </a:custGeom>
              <a:noFill/>
              <a:ln w="19050" cap="flat">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dirty="0">
                  <a:ln>
                    <a:noFill/>
                  </a:ln>
                  <a:solidFill>
                    <a:prstClr val="black"/>
                  </a:solidFill>
                  <a:effectLst/>
                  <a:uLnTx/>
                  <a:uFillTx/>
                  <a:latin typeface="Arial" panose="020B0604020202020204"/>
                  <a:ea typeface="+mn-ea"/>
                  <a:cs typeface="+mn-cs"/>
                </a:endParaRPr>
              </a:p>
            </p:txBody>
          </p:sp>
          <p:sp>
            <p:nvSpPr>
              <p:cNvPr id="253" name="Freeform: Shape 252">
                <a:extLst>
                  <a:ext uri="{FF2B5EF4-FFF2-40B4-BE49-F238E27FC236}">
                    <a16:creationId xmlns:a16="http://schemas.microsoft.com/office/drawing/2014/main" id="{70B41A3A-2FA1-7324-E2C6-EF8A159A37C4}"/>
                  </a:ext>
                </a:extLst>
              </p:cNvPr>
              <p:cNvSpPr/>
              <p:nvPr/>
            </p:nvSpPr>
            <p:spPr>
              <a:xfrm>
                <a:off x="6502805" y="3497755"/>
                <a:ext cx="31595" cy="31595"/>
              </a:xfrm>
              <a:custGeom>
                <a:avLst/>
                <a:gdLst>
                  <a:gd name="connsiteX0" fmla="*/ 32019 w 31595"/>
                  <a:gd name="connsiteY0" fmla="*/ 15967 h 31595"/>
                  <a:gd name="connsiteX1" fmla="*/ 16221 w 31595"/>
                  <a:gd name="connsiteY1" fmla="*/ 31765 h 31595"/>
                  <a:gd name="connsiteX2" fmla="*/ 423 w 31595"/>
                  <a:gd name="connsiteY2" fmla="*/ 15967 h 31595"/>
                  <a:gd name="connsiteX3" fmla="*/ 16221 w 31595"/>
                  <a:gd name="connsiteY3" fmla="*/ 170 h 31595"/>
                  <a:gd name="connsiteX4" fmla="*/ 32019 w 31595"/>
                  <a:gd name="connsiteY4" fmla="*/ 15967 h 31595"/>
                  <a:gd name="connsiteX5" fmla="*/ 32019 w 31595"/>
                  <a:gd name="connsiteY5" fmla="*/ 15967 h 31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595" h="31595">
                    <a:moveTo>
                      <a:pt x="32019" y="15967"/>
                    </a:moveTo>
                    <a:cubicBezTo>
                      <a:pt x="32019" y="24732"/>
                      <a:pt x="24985" y="31765"/>
                      <a:pt x="16221" y="31765"/>
                    </a:cubicBezTo>
                    <a:cubicBezTo>
                      <a:pt x="7456" y="31765"/>
                      <a:pt x="423" y="24732"/>
                      <a:pt x="423" y="15967"/>
                    </a:cubicBezTo>
                    <a:cubicBezTo>
                      <a:pt x="423" y="7203"/>
                      <a:pt x="7456" y="170"/>
                      <a:pt x="16221" y="170"/>
                    </a:cubicBezTo>
                    <a:cubicBezTo>
                      <a:pt x="24985" y="170"/>
                      <a:pt x="32019" y="7203"/>
                      <a:pt x="32019" y="15967"/>
                    </a:cubicBezTo>
                    <a:lnTo>
                      <a:pt x="32019" y="15967"/>
                    </a:lnTo>
                    <a:close/>
                  </a:path>
                </a:pathLst>
              </a:custGeom>
              <a:noFill/>
              <a:ln w="19050" cap="flat">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dirty="0">
                  <a:ln>
                    <a:noFill/>
                  </a:ln>
                  <a:solidFill>
                    <a:prstClr val="black"/>
                  </a:solidFill>
                  <a:effectLst/>
                  <a:uLnTx/>
                  <a:uFillTx/>
                  <a:latin typeface="Arial" panose="020B0604020202020204"/>
                  <a:ea typeface="+mn-ea"/>
                  <a:cs typeface="+mn-cs"/>
                </a:endParaRPr>
              </a:p>
            </p:txBody>
          </p:sp>
          <p:sp>
            <p:nvSpPr>
              <p:cNvPr id="254" name="Freeform: Shape 253">
                <a:extLst>
                  <a:ext uri="{FF2B5EF4-FFF2-40B4-BE49-F238E27FC236}">
                    <a16:creationId xmlns:a16="http://schemas.microsoft.com/office/drawing/2014/main" id="{88FD51FB-9A74-7B8F-D8CF-D953E6E058DB}"/>
                  </a:ext>
                </a:extLst>
              </p:cNvPr>
              <p:cNvSpPr/>
              <p:nvPr/>
            </p:nvSpPr>
            <p:spPr>
              <a:xfrm>
                <a:off x="6524446" y="3497755"/>
                <a:ext cx="31595" cy="31595"/>
              </a:xfrm>
              <a:custGeom>
                <a:avLst/>
                <a:gdLst>
                  <a:gd name="connsiteX0" fmla="*/ 32021 w 31595"/>
                  <a:gd name="connsiteY0" fmla="*/ 15967 h 31595"/>
                  <a:gd name="connsiteX1" fmla="*/ 16223 w 31595"/>
                  <a:gd name="connsiteY1" fmla="*/ 31765 h 31595"/>
                  <a:gd name="connsiteX2" fmla="*/ 425 w 31595"/>
                  <a:gd name="connsiteY2" fmla="*/ 15967 h 31595"/>
                  <a:gd name="connsiteX3" fmla="*/ 16223 w 31595"/>
                  <a:gd name="connsiteY3" fmla="*/ 170 h 31595"/>
                  <a:gd name="connsiteX4" fmla="*/ 32021 w 31595"/>
                  <a:gd name="connsiteY4" fmla="*/ 15967 h 31595"/>
                  <a:gd name="connsiteX5" fmla="*/ 32021 w 31595"/>
                  <a:gd name="connsiteY5" fmla="*/ 15967 h 31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595" h="31595">
                    <a:moveTo>
                      <a:pt x="32021" y="15967"/>
                    </a:moveTo>
                    <a:cubicBezTo>
                      <a:pt x="32021" y="24732"/>
                      <a:pt x="24987" y="31765"/>
                      <a:pt x="16223" y="31765"/>
                    </a:cubicBezTo>
                    <a:cubicBezTo>
                      <a:pt x="7458" y="31765"/>
                      <a:pt x="425" y="24732"/>
                      <a:pt x="425" y="15967"/>
                    </a:cubicBezTo>
                    <a:cubicBezTo>
                      <a:pt x="425" y="7203"/>
                      <a:pt x="7458" y="170"/>
                      <a:pt x="16223" y="170"/>
                    </a:cubicBezTo>
                    <a:cubicBezTo>
                      <a:pt x="24987" y="170"/>
                      <a:pt x="32021" y="7203"/>
                      <a:pt x="32021" y="15967"/>
                    </a:cubicBezTo>
                    <a:lnTo>
                      <a:pt x="32021" y="15967"/>
                    </a:lnTo>
                    <a:close/>
                  </a:path>
                </a:pathLst>
              </a:custGeom>
              <a:noFill/>
              <a:ln w="19050" cap="flat">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dirty="0">
                  <a:ln>
                    <a:noFill/>
                  </a:ln>
                  <a:solidFill>
                    <a:prstClr val="black"/>
                  </a:solidFill>
                  <a:effectLst/>
                  <a:uLnTx/>
                  <a:uFillTx/>
                  <a:latin typeface="Arial" panose="020B0604020202020204"/>
                  <a:ea typeface="+mn-ea"/>
                  <a:cs typeface="+mn-cs"/>
                </a:endParaRPr>
              </a:p>
            </p:txBody>
          </p:sp>
          <p:sp>
            <p:nvSpPr>
              <p:cNvPr id="255" name="Freeform: Shape 254">
                <a:extLst>
                  <a:ext uri="{FF2B5EF4-FFF2-40B4-BE49-F238E27FC236}">
                    <a16:creationId xmlns:a16="http://schemas.microsoft.com/office/drawing/2014/main" id="{553F8E0D-D1A7-2CD8-35EA-01B0F6CCA857}"/>
                  </a:ext>
                </a:extLst>
              </p:cNvPr>
              <p:cNvSpPr/>
              <p:nvPr/>
            </p:nvSpPr>
            <p:spPr>
              <a:xfrm>
                <a:off x="6546087" y="3497755"/>
                <a:ext cx="31595" cy="31595"/>
              </a:xfrm>
              <a:custGeom>
                <a:avLst/>
                <a:gdLst>
                  <a:gd name="connsiteX0" fmla="*/ 32023 w 31595"/>
                  <a:gd name="connsiteY0" fmla="*/ 15967 h 31595"/>
                  <a:gd name="connsiteX1" fmla="*/ 16225 w 31595"/>
                  <a:gd name="connsiteY1" fmla="*/ 31765 h 31595"/>
                  <a:gd name="connsiteX2" fmla="*/ 427 w 31595"/>
                  <a:gd name="connsiteY2" fmla="*/ 15967 h 31595"/>
                  <a:gd name="connsiteX3" fmla="*/ 16225 w 31595"/>
                  <a:gd name="connsiteY3" fmla="*/ 170 h 31595"/>
                  <a:gd name="connsiteX4" fmla="*/ 32023 w 31595"/>
                  <a:gd name="connsiteY4" fmla="*/ 15967 h 31595"/>
                  <a:gd name="connsiteX5" fmla="*/ 32023 w 31595"/>
                  <a:gd name="connsiteY5" fmla="*/ 15967 h 31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595" h="31595">
                    <a:moveTo>
                      <a:pt x="32023" y="15967"/>
                    </a:moveTo>
                    <a:cubicBezTo>
                      <a:pt x="32023" y="24732"/>
                      <a:pt x="24989" y="31765"/>
                      <a:pt x="16225" y="31765"/>
                    </a:cubicBezTo>
                    <a:cubicBezTo>
                      <a:pt x="7460" y="31765"/>
                      <a:pt x="427" y="24732"/>
                      <a:pt x="427" y="15967"/>
                    </a:cubicBezTo>
                    <a:cubicBezTo>
                      <a:pt x="427" y="7203"/>
                      <a:pt x="7460" y="170"/>
                      <a:pt x="16225" y="170"/>
                    </a:cubicBezTo>
                    <a:cubicBezTo>
                      <a:pt x="24989" y="170"/>
                      <a:pt x="32023" y="7203"/>
                      <a:pt x="32023" y="15967"/>
                    </a:cubicBezTo>
                    <a:lnTo>
                      <a:pt x="32023" y="15967"/>
                    </a:lnTo>
                    <a:close/>
                  </a:path>
                </a:pathLst>
              </a:custGeom>
              <a:noFill/>
              <a:ln w="19050" cap="flat">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dirty="0">
                  <a:ln>
                    <a:noFill/>
                  </a:ln>
                  <a:solidFill>
                    <a:prstClr val="black"/>
                  </a:solidFill>
                  <a:effectLst/>
                  <a:uLnTx/>
                  <a:uFillTx/>
                  <a:latin typeface="Arial" panose="020B0604020202020204"/>
                  <a:ea typeface="+mn-ea"/>
                  <a:cs typeface="+mn-cs"/>
                </a:endParaRPr>
              </a:p>
            </p:txBody>
          </p:sp>
          <p:sp>
            <p:nvSpPr>
              <p:cNvPr id="256" name="Freeform: Shape 255">
                <a:extLst>
                  <a:ext uri="{FF2B5EF4-FFF2-40B4-BE49-F238E27FC236}">
                    <a16:creationId xmlns:a16="http://schemas.microsoft.com/office/drawing/2014/main" id="{C7F74268-B140-D252-381A-D6B0C1E0EC31}"/>
                  </a:ext>
                </a:extLst>
              </p:cNvPr>
              <p:cNvSpPr/>
              <p:nvPr/>
            </p:nvSpPr>
            <p:spPr>
              <a:xfrm>
                <a:off x="6567728" y="3497755"/>
                <a:ext cx="31595" cy="31595"/>
              </a:xfrm>
              <a:custGeom>
                <a:avLst/>
                <a:gdLst>
                  <a:gd name="connsiteX0" fmla="*/ 32025 w 31595"/>
                  <a:gd name="connsiteY0" fmla="*/ 15967 h 31595"/>
                  <a:gd name="connsiteX1" fmla="*/ 16227 w 31595"/>
                  <a:gd name="connsiteY1" fmla="*/ 31765 h 31595"/>
                  <a:gd name="connsiteX2" fmla="*/ 429 w 31595"/>
                  <a:gd name="connsiteY2" fmla="*/ 15967 h 31595"/>
                  <a:gd name="connsiteX3" fmla="*/ 16227 w 31595"/>
                  <a:gd name="connsiteY3" fmla="*/ 170 h 31595"/>
                  <a:gd name="connsiteX4" fmla="*/ 32025 w 31595"/>
                  <a:gd name="connsiteY4" fmla="*/ 15967 h 31595"/>
                  <a:gd name="connsiteX5" fmla="*/ 32025 w 31595"/>
                  <a:gd name="connsiteY5" fmla="*/ 15967 h 31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595" h="31595">
                    <a:moveTo>
                      <a:pt x="32025" y="15967"/>
                    </a:moveTo>
                    <a:cubicBezTo>
                      <a:pt x="32025" y="24732"/>
                      <a:pt x="24991" y="31765"/>
                      <a:pt x="16227" y="31765"/>
                    </a:cubicBezTo>
                    <a:cubicBezTo>
                      <a:pt x="7462" y="31765"/>
                      <a:pt x="429" y="24732"/>
                      <a:pt x="429" y="15967"/>
                    </a:cubicBezTo>
                    <a:cubicBezTo>
                      <a:pt x="429" y="7203"/>
                      <a:pt x="7462" y="170"/>
                      <a:pt x="16227" y="170"/>
                    </a:cubicBezTo>
                    <a:cubicBezTo>
                      <a:pt x="24991" y="170"/>
                      <a:pt x="32025" y="7203"/>
                      <a:pt x="32025" y="15967"/>
                    </a:cubicBezTo>
                    <a:lnTo>
                      <a:pt x="32025" y="15967"/>
                    </a:lnTo>
                    <a:close/>
                  </a:path>
                </a:pathLst>
              </a:custGeom>
              <a:noFill/>
              <a:ln w="19050" cap="flat">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dirty="0">
                  <a:ln>
                    <a:noFill/>
                  </a:ln>
                  <a:solidFill>
                    <a:prstClr val="black"/>
                  </a:solidFill>
                  <a:effectLst/>
                  <a:uLnTx/>
                  <a:uFillTx/>
                  <a:latin typeface="Arial" panose="020B0604020202020204"/>
                  <a:ea typeface="+mn-ea"/>
                  <a:cs typeface="+mn-cs"/>
                </a:endParaRPr>
              </a:p>
            </p:txBody>
          </p:sp>
          <p:sp>
            <p:nvSpPr>
              <p:cNvPr id="257" name="Freeform: Shape 256">
                <a:extLst>
                  <a:ext uri="{FF2B5EF4-FFF2-40B4-BE49-F238E27FC236}">
                    <a16:creationId xmlns:a16="http://schemas.microsoft.com/office/drawing/2014/main" id="{5444B056-12C0-8C62-A922-3C971EBBC4C3}"/>
                  </a:ext>
                </a:extLst>
              </p:cNvPr>
              <p:cNvSpPr/>
              <p:nvPr/>
            </p:nvSpPr>
            <p:spPr>
              <a:xfrm>
                <a:off x="6589369" y="3497755"/>
                <a:ext cx="31595" cy="31595"/>
              </a:xfrm>
              <a:custGeom>
                <a:avLst/>
                <a:gdLst>
                  <a:gd name="connsiteX0" fmla="*/ 32027 w 31595"/>
                  <a:gd name="connsiteY0" fmla="*/ 15967 h 31595"/>
                  <a:gd name="connsiteX1" fmla="*/ 16229 w 31595"/>
                  <a:gd name="connsiteY1" fmla="*/ 31765 h 31595"/>
                  <a:gd name="connsiteX2" fmla="*/ 431 w 31595"/>
                  <a:gd name="connsiteY2" fmla="*/ 15967 h 31595"/>
                  <a:gd name="connsiteX3" fmla="*/ 16229 w 31595"/>
                  <a:gd name="connsiteY3" fmla="*/ 170 h 31595"/>
                  <a:gd name="connsiteX4" fmla="*/ 32027 w 31595"/>
                  <a:gd name="connsiteY4" fmla="*/ 15967 h 31595"/>
                  <a:gd name="connsiteX5" fmla="*/ 32027 w 31595"/>
                  <a:gd name="connsiteY5" fmla="*/ 15967 h 31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595" h="31595">
                    <a:moveTo>
                      <a:pt x="32027" y="15967"/>
                    </a:moveTo>
                    <a:cubicBezTo>
                      <a:pt x="32027" y="24732"/>
                      <a:pt x="24993" y="31765"/>
                      <a:pt x="16229" y="31765"/>
                    </a:cubicBezTo>
                    <a:cubicBezTo>
                      <a:pt x="7464" y="31765"/>
                      <a:pt x="431" y="24732"/>
                      <a:pt x="431" y="15967"/>
                    </a:cubicBezTo>
                    <a:cubicBezTo>
                      <a:pt x="431" y="7203"/>
                      <a:pt x="7464" y="170"/>
                      <a:pt x="16229" y="170"/>
                    </a:cubicBezTo>
                    <a:cubicBezTo>
                      <a:pt x="24993" y="170"/>
                      <a:pt x="32027" y="7203"/>
                      <a:pt x="32027" y="15967"/>
                    </a:cubicBezTo>
                    <a:lnTo>
                      <a:pt x="32027" y="15967"/>
                    </a:lnTo>
                    <a:close/>
                  </a:path>
                </a:pathLst>
              </a:custGeom>
              <a:noFill/>
              <a:ln w="19050" cap="flat">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dirty="0">
                  <a:ln>
                    <a:noFill/>
                  </a:ln>
                  <a:solidFill>
                    <a:prstClr val="black"/>
                  </a:solidFill>
                  <a:effectLst/>
                  <a:uLnTx/>
                  <a:uFillTx/>
                  <a:latin typeface="Arial" panose="020B0604020202020204"/>
                  <a:ea typeface="+mn-ea"/>
                  <a:cs typeface="+mn-cs"/>
                </a:endParaRPr>
              </a:p>
            </p:txBody>
          </p:sp>
          <p:sp>
            <p:nvSpPr>
              <p:cNvPr id="258" name="Freeform: Shape 257">
                <a:extLst>
                  <a:ext uri="{FF2B5EF4-FFF2-40B4-BE49-F238E27FC236}">
                    <a16:creationId xmlns:a16="http://schemas.microsoft.com/office/drawing/2014/main" id="{6C0A5E1C-D3B1-4813-5E86-8F0AC3F449BF}"/>
                  </a:ext>
                </a:extLst>
              </p:cNvPr>
              <p:cNvSpPr/>
              <p:nvPr/>
            </p:nvSpPr>
            <p:spPr>
              <a:xfrm>
                <a:off x="6611009" y="3497755"/>
                <a:ext cx="31595" cy="31595"/>
              </a:xfrm>
              <a:custGeom>
                <a:avLst/>
                <a:gdLst>
                  <a:gd name="connsiteX0" fmla="*/ 32029 w 31595"/>
                  <a:gd name="connsiteY0" fmla="*/ 15967 h 31595"/>
                  <a:gd name="connsiteX1" fmla="*/ 16231 w 31595"/>
                  <a:gd name="connsiteY1" fmla="*/ 31765 h 31595"/>
                  <a:gd name="connsiteX2" fmla="*/ 433 w 31595"/>
                  <a:gd name="connsiteY2" fmla="*/ 15967 h 31595"/>
                  <a:gd name="connsiteX3" fmla="*/ 16231 w 31595"/>
                  <a:gd name="connsiteY3" fmla="*/ 170 h 31595"/>
                  <a:gd name="connsiteX4" fmla="*/ 32029 w 31595"/>
                  <a:gd name="connsiteY4" fmla="*/ 15967 h 31595"/>
                  <a:gd name="connsiteX5" fmla="*/ 32029 w 31595"/>
                  <a:gd name="connsiteY5" fmla="*/ 15967 h 31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595" h="31595">
                    <a:moveTo>
                      <a:pt x="32029" y="15967"/>
                    </a:moveTo>
                    <a:cubicBezTo>
                      <a:pt x="32029" y="24732"/>
                      <a:pt x="24995" y="31765"/>
                      <a:pt x="16231" y="31765"/>
                    </a:cubicBezTo>
                    <a:cubicBezTo>
                      <a:pt x="7466" y="31765"/>
                      <a:pt x="433" y="24732"/>
                      <a:pt x="433" y="15967"/>
                    </a:cubicBezTo>
                    <a:cubicBezTo>
                      <a:pt x="433" y="7203"/>
                      <a:pt x="7466" y="170"/>
                      <a:pt x="16231" y="170"/>
                    </a:cubicBezTo>
                    <a:cubicBezTo>
                      <a:pt x="24995" y="170"/>
                      <a:pt x="32029" y="7203"/>
                      <a:pt x="32029" y="15967"/>
                    </a:cubicBezTo>
                    <a:lnTo>
                      <a:pt x="32029" y="15967"/>
                    </a:lnTo>
                    <a:close/>
                  </a:path>
                </a:pathLst>
              </a:custGeom>
              <a:noFill/>
              <a:ln w="19050" cap="flat">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dirty="0">
                  <a:ln>
                    <a:noFill/>
                  </a:ln>
                  <a:solidFill>
                    <a:prstClr val="black"/>
                  </a:solidFill>
                  <a:effectLst/>
                  <a:uLnTx/>
                  <a:uFillTx/>
                  <a:latin typeface="Arial" panose="020B0604020202020204"/>
                  <a:ea typeface="+mn-ea"/>
                  <a:cs typeface="+mn-cs"/>
                </a:endParaRPr>
              </a:p>
            </p:txBody>
          </p:sp>
          <p:sp>
            <p:nvSpPr>
              <p:cNvPr id="259" name="Freeform: Shape 258">
                <a:extLst>
                  <a:ext uri="{FF2B5EF4-FFF2-40B4-BE49-F238E27FC236}">
                    <a16:creationId xmlns:a16="http://schemas.microsoft.com/office/drawing/2014/main" id="{61E752E3-A666-6A08-2486-6E226F45E17B}"/>
                  </a:ext>
                </a:extLst>
              </p:cNvPr>
              <p:cNvSpPr/>
              <p:nvPr/>
            </p:nvSpPr>
            <p:spPr>
              <a:xfrm>
                <a:off x="6632650" y="3497755"/>
                <a:ext cx="31595" cy="31595"/>
              </a:xfrm>
              <a:custGeom>
                <a:avLst/>
                <a:gdLst>
                  <a:gd name="connsiteX0" fmla="*/ 32031 w 31595"/>
                  <a:gd name="connsiteY0" fmla="*/ 15967 h 31595"/>
                  <a:gd name="connsiteX1" fmla="*/ 16233 w 31595"/>
                  <a:gd name="connsiteY1" fmla="*/ 31765 h 31595"/>
                  <a:gd name="connsiteX2" fmla="*/ 435 w 31595"/>
                  <a:gd name="connsiteY2" fmla="*/ 15967 h 31595"/>
                  <a:gd name="connsiteX3" fmla="*/ 16233 w 31595"/>
                  <a:gd name="connsiteY3" fmla="*/ 170 h 31595"/>
                  <a:gd name="connsiteX4" fmla="*/ 32031 w 31595"/>
                  <a:gd name="connsiteY4" fmla="*/ 15967 h 31595"/>
                  <a:gd name="connsiteX5" fmla="*/ 32031 w 31595"/>
                  <a:gd name="connsiteY5" fmla="*/ 15967 h 31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595" h="31595">
                    <a:moveTo>
                      <a:pt x="32031" y="15967"/>
                    </a:moveTo>
                    <a:cubicBezTo>
                      <a:pt x="32031" y="24732"/>
                      <a:pt x="24997" y="31765"/>
                      <a:pt x="16233" y="31765"/>
                    </a:cubicBezTo>
                    <a:cubicBezTo>
                      <a:pt x="7468" y="31765"/>
                      <a:pt x="435" y="24732"/>
                      <a:pt x="435" y="15967"/>
                    </a:cubicBezTo>
                    <a:cubicBezTo>
                      <a:pt x="435" y="7203"/>
                      <a:pt x="7468" y="170"/>
                      <a:pt x="16233" y="170"/>
                    </a:cubicBezTo>
                    <a:cubicBezTo>
                      <a:pt x="24997" y="170"/>
                      <a:pt x="32031" y="7203"/>
                      <a:pt x="32031" y="15967"/>
                    </a:cubicBezTo>
                    <a:lnTo>
                      <a:pt x="32031" y="15967"/>
                    </a:lnTo>
                    <a:close/>
                  </a:path>
                </a:pathLst>
              </a:custGeom>
              <a:noFill/>
              <a:ln w="19050" cap="flat">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dirty="0">
                  <a:ln>
                    <a:noFill/>
                  </a:ln>
                  <a:solidFill>
                    <a:prstClr val="black"/>
                  </a:solidFill>
                  <a:effectLst/>
                  <a:uLnTx/>
                  <a:uFillTx/>
                  <a:latin typeface="Arial" panose="020B0604020202020204"/>
                  <a:ea typeface="+mn-ea"/>
                  <a:cs typeface="+mn-cs"/>
                </a:endParaRPr>
              </a:p>
            </p:txBody>
          </p:sp>
        </p:grpSp>
        <p:sp>
          <p:nvSpPr>
            <p:cNvPr id="260" name="Freeform: Shape 259">
              <a:extLst>
                <a:ext uri="{FF2B5EF4-FFF2-40B4-BE49-F238E27FC236}">
                  <a16:creationId xmlns:a16="http://schemas.microsoft.com/office/drawing/2014/main" id="{34C432B4-584E-3BDD-22F3-AC3E55B14FAC}"/>
                </a:ext>
              </a:extLst>
            </p:cNvPr>
            <p:cNvSpPr/>
            <p:nvPr/>
          </p:nvSpPr>
          <p:spPr>
            <a:xfrm>
              <a:off x="6705580" y="3637338"/>
              <a:ext cx="31595" cy="31595"/>
            </a:xfrm>
            <a:custGeom>
              <a:avLst/>
              <a:gdLst>
                <a:gd name="connsiteX0" fmla="*/ 32037 w 31595"/>
                <a:gd name="connsiteY0" fmla="*/ 15980 h 31595"/>
                <a:gd name="connsiteX1" fmla="*/ 16240 w 31595"/>
                <a:gd name="connsiteY1" fmla="*/ 31778 h 31595"/>
                <a:gd name="connsiteX2" fmla="*/ 442 w 31595"/>
                <a:gd name="connsiteY2" fmla="*/ 15980 h 31595"/>
                <a:gd name="connsiteX3" fmla="*/ 16240 w 31595"/>
                <a:gd name="connsiteY3" fmla="*/ 183 h 31595"/>
                <a:gd name="connsiteX4" fmla="*/ 32037 w 31595"/>
                <a:gd name="connsiteY4" fmla="*/ 15980 h 31595"/>
                <a:gd name="connsiteX5" fmla="*/ 32037 w 31595"/>
                <a:gd name="connsiteY5" fmla="*/ 15980 h 31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595" h="31595">
                  <a:moveTo>
                    <a:pt x="32037" y="15980"/>
                  </a:moveTo>
                  <a:cubicBezTo>
                    <a:pt x="32037" y="24745"/>
                    <a:pt x="25004" y="31778"/>
                    <a:pt x="16240" y="31778"/>
                  </a:cubicBezTo>
                  <a:cubicBezTo>
                    <a:pt x="7475" y="31778"/>
                    <a:pt x="442" y="24745"/>
                    <a:pt x="442" y="15980"/>
                  </a:cubicBezTo>
                  <a:cubicBezTo>
                    <a:pt x="442" y="7216"/>
                    <a:pt x="7475" y="183"/>
                    <a:pt x="16240" y="183"/>
                  </a:cubicBezTo>
                  <a:cubicBezTo>
                    <a:pt x="25004" y="183"/>
                    <a:pt x="32037" y="7216"/>
                    <a:pt x="32037" y="15980"/>
                  </a:cubicBezTo>
                  <a:lnTo>
                    <a:pt x="32037" y="15980"/>
                  </a:lnTo>
                  <a:close/>
                </a:path>
              </a:pathLst>
            </a:custGeom>
            <a:noFill/>
            <a:ln w="19050" cap="flat">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dirty="0">
                <a:ln>
                  <a:noFill/>
                </a:ln>
                <a:solidFill>
                  <a:prstClr val="black"/>
                </a:solidFill>
                <a:effectLst/>
                <a:uLnTx/>
                <a:uFillTx/>
                <a:latin typeface="Arial" panose="020B0604020202020204"/>
                <a:ea typeface="+mn-ea"/>
                <a:cs typeface="+mn-cs"/>
              </a:endParaRPr>
            </a:p>
          </p:txBody>
        </p:sp>
        <p:sp>
          <p:nvSpPr>
            <p:cNvPr id="261" name="Freeform: Shape 260">
              <a:extLst>
                <a:ext uri="{FF2B5EF4-FFF2-40B4-BE49-F238E27FC236}">
                  <a16:creationId xmlns:a16="http://schemas.microsoft.com/office/drawing/2014/main" id="{C97D0DE6-71B2-6F5E-A105-40F0C84F542B}"/>
                </a:ext>
              </a:extLst>
            </p:cNvPr>
            <p:cNvSpPr/>
            <p:nvPr/>
          </p:nvSpPr>
          <p:spPr>
            <a:xfrm>
              <a:off x="6738041" y="3637338"/>
              <a:ext cx="31595" cy="31595"/>
            </a:xfrm>
            <a:custGeom>
              <a:avLst/>
              <a:gdLst>
                <a:gd name="connsiteX0" fmla="*/ 32040 w 31595"/>
                <a:gd name="connsiteY0" fmla="*/ 15980 h 31595"/>
                <a:gd name="connsiteX1" fmla="*/ 16243 w 31595"/>
                <a:gd name="connsiteY1" fmla="*/ 31778 h 31595"/>
                <a:gd name="connsiteX2" fmla="*/ 445 w 31595"/>
                <a:gd name="connsiteY2" fmla="*/ 15980 h 31595"/>
                <a:gd name="connsiteX3" fmla="*/ 16243 w 31595"/>
                <a:gd name="connsiteY3" fmla="*/ 183 h 31595"/>
                <a:gd name="connsiteX4" fmla="*/ 32040 w 31595"/>
                <a:gd name="connsiteY4" fmla="*/ 15980 h 31595"/>
                <a:gd name="connsiteX5" fmla="*/ 32040 w 31595"/>
                <a:gd name="connsiteY5" fmla="*/ 15980 h 31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595" h="31595">
                  <a:moveTo>
                    <a:pt x="32040" y="15980"/>
                  </a:moveTo>
                  <a:cubicBezTo>
                    <a:pt x="32040" y="24745"/>
                    <a:pt x="25007" y="31778"/>
                    <a:pt x="16243" y="31778"/>
                  </a:cubicBezTo>
                  <a:cubicBezTo>
                    <a:pt x="7478" y="31778"/>
                    <a:pt x="445" y="24745"/>
                    <a:pt x="445" y="15980"/>
                  </a:cubicBezTo>
                  <a:cubicBezTo>
                    <a:pt x="445" y="7216"/>
                    <a:pt x="7478" y="183"/>
                    <a:pt x="16243" y="183"/>
                  </a:cubicBezTo>
                  <a:cubicBezTo>
                    <a:pt x="25007" y="183"/>
                    <a:pt x="32040" y="7216"/>
                    <a:pt x="32040" y="15980"/>
                  </a:cubicBezTo>
                  <a:lnTo>
                    <a:pt x="32040" y="15980"/>
                  </a:lnTo>
                  <a:close/>
                </a:path>
              </a:pathLst>
            </a:custGeom>
            <a:noFill/>
            <a:ln w="19050" cap="flat">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dirty="0">
                <a:ln>
                  <a:noFill/>
                </a:ln>
                <a:solidFill>
                  <a:prstClr val="black"/>
                </a:solidFill>
                <a:effectLst/>
                <a:uLnTx/>
                <a:uFillTx/>
                <a:latin typeface="Arial" panose="020B0604020202020204"/>
                <a:ea typeface="+mn-ea"/>
                <a:cs typeface="+mn-cs"/>
              </a:endParaRPr>
            </a:p>
          </p:txBody>
        </p:sp>
        <p:sp>
          <p:nvSpPr>
            <p:cNvPr id="262" name="Freeform: Shape 261">
              <a:extLst>
                <a:ext uri="{FF2B5EF4-FFF2-40B4-BE49-F238E27FC236}">
                  <a16:creationId xmlns:a16="http://schemas.microsoft.com/office/drawing/2014/main" id="{FC1B5B7E-B255-8C2C-EFFF-75362F271B4E}"/>
                </a:ext>
              </a:extLst>
            </p:cNvPr>
            <p:cNvSpPr/>
            <p:nvPr/>
          </p:nvSpPr>
          <p:spPr>
            <a:xfrm>
              <a:off x="6770502" y="3637338"/>
              <a:ext cx="31595" cy="31595"/>
            </a:xfrm>
            <a:custGeom>
              <a:avLst/>
              <a:gdLst>
                <a:gd name="connsiteX0" fmla="*/ 32043 w 31595"/>
                <a:gd name="connsiteY0" fmla="*/ 15980 h 31595"/>
                <a:gd name="connsiteX1" fmla="*/ 16246 w 31595"/>
                <a:gd name="connsiteY1" fmla="*/ 31778 h 31595"/>
                <a:gd name="connsiteX2" fmla="*/ 448 w 31595"/>
                <a:gd name="connsiteY2" fmla="*/ 15980 h 31595"/>
                <a:gd name="connsiteX3" fmla="*/ 16246 w 31595"/>
                <a:gd name="connsiteY3" fmla="*/ 183 h 31595"/>
                <a:gd name="connsiteX4" fmla="*/ 32043 w 31595"/>
                <a:gd name="connsiteY4" fmla="*/ 15980 h 31595"/>
                <a:gd name="connsiteX5" fmla="*/ 32043 w 31595"/>
                <a:gd name="connsiteY5" fmla="*/ 15980 h 31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595" h="31595">
                  <a:moveTo>
                    <a:pt x="32043" y="15980"/>
                  </a:moveTo>
                  <a:cubicBezTo>
                    <a:pt x="32043" y="24745"/>
                    <a:pt x="25010" y="31778"/>
                    <a:pt x="16246" y="31778"/>
                  </a:cubicBezTo>
                  <a:cubicBezTo>
                    <a:pt x="7481" y="31778"/>
                    <a:pt x="448" y="24745"/>
                    <a:pt x="448" y="15980"/>
                  </a:cubicBezTo>
                  <a:cubicBezTo>
                    <a:pt x="448" y="7216"/>
                    <a:pt x="7481" y="183"/>
                    <a:pt x="16246" y="183"/>
                  </a:cubicBezTo>
                  <a:cubicBezTo>
                    <a:pt x="25010" y="183"/>
                    <a:pt x="32043" y="7216"/>
                    <a:pt x="32043" y="15980"/>
                  </a:cubicBezTo>
                  <a:lnTo>
                    <a:pt x="32043" y="15980"/>
                  </a:lnTo>
                  <a:close/>
                </a:path>
              </a:pathLst>
            </a:custGeom>
            <a:noFill/>
            <a:ln w="19050" cap="flat">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dirty="0">
                <a:ln>
                  <a:noFill/>
                </a:ln>
                <a:solidFill>
                  <a:prstClr val="black"/>
                </a:solidFill>
                <a:effectLst/>
                <a:uLnTx/>
                <a:uFillTx/>
                <a:latin typeface="Arial" panose="020B0604020202020204"/>
                <a:ea typeface="+mn-ea"/>
                <a:cs typeface="+mn-cs"/>
              </a:endParaRPr>
            </a:p>
          </p:txBody>
        </p:sp>
        <p:sp>
          <p:nvSpPr>
            <p:cNvPr id="263" name="Freeform: Shape 262">
              <a:extLst>
                <a:ext uri="{FF2B5EF4-FFF2-40B4-BE49-F238E27FC236}">
                  <a16:creationId xmlns:a16="http://schemas.microsoft.com/office/drawing/2014/main" id="{A375557B-5835-E962-FA70-BDA866860D50}"/>
                </a:ext>
              </a:extLst>
            </p:cNvPr>
            <p:cNvSpPr/>
            <p:nvPr/>
          </p:nvSpPr>
          <p:spPr>
            <a:xfrm>
              <a:off x="6802964" y="3637338"/>
              <a:ext cx="31595" cy="31595"/>
            </a:xfrm>
            <a:custGeom>
              <a:avLst/>
              <a:gdLst>
                <a:gd name="connsiteX0" fmla="*/ 32046 w 31595"/>
                <a:gd name="connsiteY0" fmla="*/ 15980 h 31595"/>
                <a:gd name="connsiteX1" fmla="*/ 16249 w 31595"/>
                <a:gd name="connsiteY1" fmla="*/ 31778 h 31595"/>
                <a:gd name="connsiteX2" fmla="*/ 451 w 31595"/>
                <a:gd name="connsiteY2" fmla="*/ 15980 h 31595"/>
                <a:gd name="connsiteX3" fmla="*/ 16249 w 31595"/>
                <a:gd name="connsiteY3" fmla="*/ 183 h 31595"/>
                <a:gd name="connsiteX4" fmla="*/ 32046 w 31595"/>
                <a:gd name="connsiteY4" fmla="*/ 15980 h 31595"/>
                <a:gd name="connsiteX5" fmla="*/ 32046 w 31595"/>
                <a:gd name="connsiteY5" fmla="*/ 15980 h 31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595" h="31595">
                  <a:moveTo>
                    <a:pt x="32046" y="15980"/>
                  </a:moveTo>
                  <a:cubicBezTo>
                    <a:pt x="32046" y="24745"/>
                    <a:pt x="25013" y="31778"/>
                    <a:pt x="16249" y="31778"/>
                  </a:cubicBezTo>
                  <a:cubicBezTo>
                    <a:pt x="7484" y="31778"/>
                    <a:pt x="451" y="24745"/>
                    <a:pt x="451" y="15980"/>
                  </a:cubicBezTo>
                  <a:cubicBezTo>
                    <a:pt x="451" y="7216"/>
                    <a:pt x="7484" y="183"/>
                    <a:pt x="16249" y="183"/>
                  </a:cubicBezTo>
                  <a:cubicBezTo>
                    <a:pt x="25013" y="183"/>
                    <a:pt x="32046" y="7216"/>
                    <a:pt x="32046" y="15980"/>
                  </a:cubicBezTo>
                  <a:lnTo>
                    <a:pt x="32046" y="15980"/>
                  </a:lnTo>
                  <a:close/>
                </a:path>
              </a:pathLst>
            </a:custGeom>
            <a:noFill/>
            <a:ln w="19050" cap="flat">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dirty="0">
                <a:ln>
                  <a:noFill/>
                </a:ln>
                <a:solidFill>
                  <a:prstClr val="black"/>
                </a:solidFill>
                <a:effectLst/>
                <a:uLnTx/>
                <a:uFillTx/>
                <a:latin typeface="Arial" panose="020B0604020202020204"/>
                <a:ea typeface="+mn-ea"/>
                <a:cs typeface="+mn-cs"/>
              </a:endParaRPr>
            </a:p>
          </p:txBody>
        </p:sp>
        <p:sp>
          <p:nvSpPr>
            <p:cNvPr id="264" name="Freeform: Shape 263">
              <a:extLst>
                <a:ext uri="{FF2B5EF4-FFF2-40B4-BE49-F238E27FC236}">
                  <a16:creationId xmlns:a16="http://schemas.microsoft.com/office/drawing/2014/main" id="{17CA1780-6A07-096A-CD13-7449F3512139}"/>
                </a:ext>
              </a:extLst>
            </p:cNvPr>
            <p:cNvSpPr/>
            <p:nvPr/>
          </p:nvSpPr>
          <p:spPr>
            <a:xfrm>
              <a:off x="6835425" y="3637338"/>
              <a:ext cx="31595" cy="31595"/>
            </a:xfrm>
            <a:custGeom>
              <a:avLst/>
              <a:gdLst>
                <a:gd name="connsiteX0" fmla="*/ 32049 w 31595"/>
                <a:gd name="connsiteY0" fmla="*/ 15980 h 31595"/>
                <a:gd name="connsiteX1" fmla="*/ 16252 w 31595"/>
                <a:gd name="connsiteY1" fmla="*/ 31778 h 31595"/>
                <a:gd name="connsiteX2" fmla="*/ 454 w 31595"/>
                <a:gd name="connsiteY2" fmla="*/ 15980 h 31595"/>
                <a:gd name="connsiteX3" fmla="*/ 16252 w 31595"/>
                <a:gd name="connsiteY3" fmla="*/ 183 h 31595"/>
                <a:gd name="connsiteX4" fmla="*/ 32049 w 31595"/>
                <a:gd name="connsiteY4" fmla="*/ 15980 h 31595"/>
                <a:gd name="connsiteX5" fmla="*/ 32049 w 31595"/>
                <a:gd name="connsiteY5" fmla="*/ 15980 h 31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595" h="31595">
                  <a:moveTo>
                    <a:pt x="32049" y="15980"/>
                  </a:moveTo>
                  <a:cubicBezTo>
                    <a:pt x="32049" y="24745"/>
                    <a:pt x="25016" y="31778"/>
                    <a:pt x="16252" y="31778"/>
                  </a:cubicBezTo>
                  <a:cubicBezTo>
                    <a:pt x="7487" y="31778"/>
                    <a:pt x="454" y="24745"/>
                    <a:pt x="454" y="15980"/>
                  </a:cubicBezTo>
                  <a:cubicBezTo>
                    <a:pt x="454" y="7216"/>
                    <a:pt x="7487" y="183"/>
                    <a:pt x="16252" y="183"/>
                  </a:cubicBezTo>
                  <a:cubicBezTo>
                    <a:pt x="25016" y="183"/>
                    <a:pt x="32049" y="7216"/>
                    <a:pt x="32049" y="15980"/>
                  </a:cubicBezTo>
                  <a:lnTo>
                    <a:pt x="32049" y="15980"/>
                  </a:lnTo>
                  <a:close/>
                </a:path>
              </a:pathLst>
            </a:custGeom>
            <a:noFill/>
            <a:ln w="19050" cap="flat">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dirty="0">
                <a:ln>
                  <a:noFill/>
                </a:ln>
                <a:solidFill>
                  <a:prstClr val="black"/>
                </a:solidFill>
                <a:effectLst/>
                <a:uLnTx/>
                <a:uFillTx/>
                <a:latin typeface="Arial" panose="020B0604020202020204"/>
                <a:ea typeface="+mn-ea"/>
                <a:cs typeface="+mn-cs"/>
              </a:endParaRPr>
            </a:p>
          </p:txBody>
        </p:sp>
        <p:sp>
          <p:nvSpPr>
            <p:cNvPr id="265" name="Freeform: Shape 264">
              <a:extLst>
                <a:ext uri="{FF2B5EF4-FFF2-40B4-BE49-F238E27FC236}">
                  <a16:creationId xmlns:a16="http://schemas.microsoft.com/office/drawing/2014/main" id="{2C9CE1AD-7E2A-E825-D37B-D8A48C2235C9}"/>
                </a:ext>
              </a:extLst>
            </p:cNvPr>
            <p:cNvSpPr/>
            <p:nvPr/>
          </p:nvSpPr>
          <p:spPr>
            <a:xfrm>
              <a:off x="6867886" y="3637338"/>
              <a:ext cx="31595" cy="31595"/>
            </a:xfrm>
            <a:custGeom>
              <a:avLst/>
              <a:gdLst>
                <a:gd name="connsiteX0" fmla="*/ 32052 w 31595"/>
                <a:gd name="connsiteY0" fmla="*/ 15980 h 31595"/>
                <a:gd name="connsiteX1" fmla="*/ 16255 w 31595"/>
                <a:gd name="connsiteY1" fmla="*/ 31778 h 31595"/>
                <a:gd name="connsiteX2" fmla="*/ 457 w 31595"/>
                <a:gd name="connsiteY2" fmla="*/ 15980 h 31595"/>
                <a:gd name="connsiteX3" fmla="*/ 16255 w 31595"/>
                <a:gd name="connsiteY3" fmla="*/ 183 h 31595"/>
                <a:gd name="connsiteX4" fmla="*/ 32052 w 31595"/>
                <a:gd name="connsiteY4" fmla="*/ 15980 h 31595"/>
                <a:gd name="connsiteX5" fmla="*/ 32052 w 31595"/>
                <a:gd name="connsiteY5" fmla="*/ 15980 h 31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595" h="31595">
                  <a:moveTo>
                    <a:pt x="32052" y="15980"/>
                  </a:moveTo>
                  <a:cubicBezTo>
                    <a:pt x="32052" y="24745"/>
                    <a:pt x="25019" y="31778"/>
                    <a:pt x="16255" y="31778"/>
                  </a:cubicBezTo>
                  <a:cubicBezTo>
                    <a:pt x="7490" y="31778"/>
                    <a:pt x="457" y="24745"/>
                    <a:pt x="457" y="15980"/>
                  </a:cubicBezTo>
                  <a:cubicBezTo>
                    <a:pt x="457" y="7216"/>
                    <a:pt x="7490" y="183"/>
                    <a:pt x="16255" y="183"/>
                  </a:cubicBezTo>
                  <a:cubicBezTo>
                    <a:pt x="25019" y="183"/>
                    <a:pt x="32052" y="7216"/>
                    <a:pt x="32052" y="15980"/>
                  </a:cubicBezTo>
                  <a:lnTo>
                    <a:pt x="32052" y="15980"/>
                  </a:lnTo>
                  <a:close/>
                </a:path>
              </a:pathLst>
            </a:custGeom>
            <a:noFill/>
            <a:ln w="19050" cap="flat">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dirty="0">
                <a:ln>
                  <a:noFill/>
                </a:ln>
                <a:solidFill>
                  <a:prstClr val="black"/>
                </a:solidFill>
                <a:effectLst/>
                <a:uLnTx/>
                <a:uFillTx/>
                <a:latin typeface="Arial" panose="020B0604020202020204"/>
                <a:ea typeface="+mn-ea"/>
                <a:cs typeface="+mn-cs"/>
              </a:endParaRPr>
            </a:p>
          </p:txBody>
        </p:sp>
        <p:sp>
          <p:nvSpPr>
            <p:cNvPr id="266" name="Freeform: Shape 265">
              <a:extLst>
                <a:ext uri="{FF2B5EF4-FFF2-40B4-BE49-F238E27FC236}">
                  <a16:creationId xmlns:a16="http://schemas.microsoft.com/office/drawing/2014/main" id="{167D605D-A1D8-31E0-9302-4B505BAF09B9}"/>
                </a:ext>
              </a:extLst>
            </p:cNvPr>
            <p:cNvSpPr/>
            <p:nvPr/>
          </p:nvSpPr>
          <p:spPr>
            <a:xfrm>
              <a:off x="2349820" y="1704920"/>
              <a:ext cx="31595" cy="31595"/>
            </a:xfrm>
            <a:custGeom>
              <a:avLst/>
              <a:gdLst>
                <a:gd name="connsiteX0" fmla="*/ 31635 w 31595"/>
                <a:gd name="connsiteY0" fmla="*/ 15802 h 31595"/>
                <a:gd name="connsiteX1" fmla="*/ 15837 w 31595"/>
                <a:gd name="connsiteY1" fmla="*/ 31600 h 31595"/>
                <a:gd name="connsiteX2" fmla="*/ 39 w 31595"/>
                <a:gd name="connsiteY2" fmla="*/ 15802 h 31595"/>
                <a:gd name="connsiteX3" fmla="*/ 15837 w 31595"/>
                <a:gd name="connsiteY3" fmla="*/ 4 h 31595"/>
                <a:gd name="connsiteX4" fmla="*/ 31635 w 31595"/>
                <a:gd name="connsiteY4" fmla="*/ 15802 h 31595"/>
                <a:gd name="connsiteX5" fmla="*/ 31635 w 31595"/>
                <a:gd name="connsiteY5" fmla="*/ 15802 h 31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595" h="31595">
                  <a:moveTo>
                    <a:pt x="31635" y="15802"/>
                  </a:moveTo>
                  <a:cubicBezTo>
                    <a:pt x="31635" y="24566"/>
                    <a:pt x="24602" y="31600"/>
                    <a:pt x="15837" y="31600"/>
                  </a:cubicBezTo>
                  <a:cubicBezTo>
                    <a:pt x="7072" y="31600"/>
                    <a:pt x="39" y="24566"/>
                    <a:pt x="39" y="15802"/>
                  </a:cubicBezTo>
                  <a:cubicBezTo>
                    <a:pt x="39" y="7037"/>
                    <a:pt x="7072" y="4"/>
                    <a:pt x="15837" y="4"/>
                  </a:cubicBezTo>
                  <a:cubicBezTo>
                    <a:pt x="24602" y="4"/>
                    <a:pt x="31635" y="7037"/>
                    <a:pt x="31635" y="15802"/>
                  </a:cubicBezTo>
                  <a:lnTo>
                    <a:pt x="31635" y="15802"/>
                  </a:lnTo>
                  <a:close/>
                </a:path>
              </a:pathLst>
            </a:custGeom>
            <a:noFill/>
            <a:ln w="19050" cap="flat">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dirty="0">
                <a:ln>
                  <a:noFill/>
                </a:ln>
                <a:solidFill>
                  <a:prstClr val="black"/>
                </a:solidFill>
                <a:effectLst/>
                <a:uLnTx/>
                <a:uFillTx/>
                <a:latin typeface="Arial" panose="020B0604020202020204"/>
                <a:ea typeface="+mn-ea"/>
                <a:cs typeface="+mn-cs"/>
              </a:endParaRPr>
            </a:p>
          </p:txBody>
        </p:sp>
        <p:sp>
          <p:nvSpPr>
            <p:cNvPr id="267" name="Freeform: Shape 266">
              <a:extLst>
                <a:ext uri="{FF2B5EF4-FFF2-40B4-BE49-F238E27FC236}">
                  <a16:creationId xmlns:a16="http://schemas.microsoft.com/office/drawing/2014/main" id="{ECDFAEA0-16B5-4C6E-7946-D381F09F3DE9}"/>
                </a:ext>
              </a:extLst>
            </p:cNvPr>
            <p:cNvSpPr/>
            <p:nvPr/>
          </p:nvSpPr>
          <p:spPr>
            <a:xfrm>
              <a:off x="2284898" y="1694100"/>
              <a:ext cx="31595" cy="31595"/>
            </a:xfrm>
            <a:custGeom>
              <a:avLst/>
              <a:gdLst>
                <a:gd name="connsiteX0" fmla="*/ 31629 w 31595"/>
                <a:gd name="connsiteY0" fmla="*/ 15801 h 31595"/>
                <a:gd name="connsiteX1" fmla="*/ 15831 w 31595"/>
                <a:gd name="connsiteY1" fmla="*/ 31599 h 31595"/>
                <a:gd name="connsiteX2" fmla="*/ 33 w 31595"/>
                <a:gd name="connsiteY2" fmla="*/ 15801 h 31595"/>
                <a:gd name="connsiteX3" fmla="*/ 15831 w 31595"/>
                <a:gd name="connsiteY3" fmla="*/ 3 h 31595"/>
                <a:gd name="connsiteX4" fmla="*/ 31629 w 31595"/>
                <a:gd name="connsiteY4" fmla="*/ 15801 h 31595"/>
                <a:gd name="connsiteX5" fmla="*/ 31629 w 31595"/>
                <a:gd name="connsiteY5" fmla="*/ 15801 h 31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595" h="31595">
                  <a:moveTo>
                    <a:pt x="31629" y="15801"/>
                  </a:moveTo>
                  <a:cubicBezTo>
                    <a:pt x="31629" y="24565"/>
                    <a:pt x="24596" y="31599"/>
                    <a:pt x="15831" y="31599"/>
                  </a:cubicBezTo>
                  <a:cubicBezTo>
                    <a:pt x="7066" y="31599"/>
                    <a:pt x="33" y="24565"/>
                    <a:pt x="33" y="15801"/>
                  </a:cubicBezTo>
                  <a:cubicBezTo>
                    <a:pt x="33" y="7036"/>
                    <a:pt x="7066" y="3"/>
                    <a:pt x="15831" y="3"/>
                  </a:cubicBezTo>
                  <a:cubicBezTo>
                    <a:pt x="24596" y="3"/>
                    <a:pt x="31629" y="7036"/>
                    <a:pt x="31629" y="15801"/>
                  </a:cubicBezTo>
                  <a:lnTo>
                    <a:pt x="31629" y="15801"/>
                  </a:lnTo>
                  <a:close/>
                </a:path>
              </a:pathLst>
            </a:custGeom>
            <a:noFill/>
            <a:ln w="19050" cap="flat">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dirty="0">
                <a:ln>
                  <a:noFill/>
                </a:ln>
                <a:solidFill>
                  <a:prstClr val="black"/>
                </a:solidFill>
                <a:effectLst/>
                <a:uLnTx/>
                <a:uFillTx/>
                <a:latin typeface="Arial" panose="020B0604020202020204"/>
                <a:ea typeface="+mn-ea"/>
                <a:cs typeface="+mn-cs"/>
              </a:endParaRPr>
            </a:p>
          </p:txBody>
        </p:sp>
        <p:sp>
          <p:nvSpPr>
            <p:cNvPr id="268" name="Freeform: Shape 267">
              <a:extLst>
                <a:ext uri="{FF2B5EF4-FFF2-40B4-BE49-F238E27FC236}">
                  <a16:creationId xmlns:a16="http://schemas.microsoft.com/office/drawing/2014/main" id="{3CCCD3E4-9DAF-608E-B589-F5E70DFC850F}"/>
                </a:ext>
              </a:extLst>
            </p:cNvPr>
            <p:cNvSpPr/>
            <p:nvPr/>
          </p:nvSpPr>
          <p:spPr>
            <a:xfrm>
              <a:off x="1987120" y="1662396"/>
              <a:ext cx="4893967" cy="1991714"/>
            </a:xfrm>
            <a:custGeom>
              <a:avLst/>
              <a:gdLst>
                <a:gd name="connsiteX0" fmla="*/ 0 w 4893967"/>
                <a:gd name="connsiteY0" fmla="*/ 0 h 1991714"/>
                <a:gd name="connsiteX1" fmla="*/ 168041 w 4893967"/>
                <a:gd name="connsiteY1" fmla="*/ 0 h 1991714"/>
                <a:gd name="connsiteX2" fmla="*/ 168041 w 4893967"/>
                <a:gd name="connsiteY2" fmla="*/ 8548 h 1991714"/>
                <a:gd name="connsiteX3" fmla="*/ 250493 w 4893967"/>
                <a:gd name="connsiteY3" fmla="*/ 8548 h 1991714"/>
                <a:gd name="connsiteX4" fmla="*/ 250493 w 4893967"/>
                <a:gd name="connsiteY4" fmla="*/ 23480 h 1991714"/>
                <a:gd name="connsiteX5" fmla="*/ 276353 w 4893967"/>
                <a:gd name="connsiteY5" fmla="*/ 23480 h 1991714"/>
                <a:gd name="connsiteX6" fmla="*/ 276353 w 4893967"/>
                <a:gd name="connsiteY6" fmla="*/ 38196 h 1991714"/>
                <a:gd name="connsiteX7" fmla="*/ 370599 w 4893967"/>
                <a:gd name="connsiteY7" fmla="*/ 38196 h 1991714"/>
                <a:gd name="connsiteX8" fmla="*/ 370599 w 4893967"/>
                <a:gd name="connsiteY8" fmla="*/ 55833 h 1991714"/>
                <a:gd name="connsiteX9" fmla="*/ 410635 w 4893967"/>
                <a:gd name="connsiteY9" fmla="*/ 55833 h 1991714"/>
                <a:gd name="connsiteX10" fmla="*/ 410635 w 4893967"/>
                <a:gd name="connsiteY10" fmla="*/ 72280 h 1991714"/>
                <a:gd name="connsiteX11" fmla="*/ 473069 w 4893967"/>
                <a:gd name="connsiteY11" fmla="*/ 72280 h 1991714"/>
                <a:gd name="connsiteX12" fmla="*/ 473069 w 4893967"/>
                <a:gd name="connsiteY12" fmla="*/ 81694 h 1991714"/>
                <a:gd name="connsiteX13" fmla="*/ 627368 w 4893967"/>
                <a:gd name="connsiteY13" fmla="*/ 81694 h 1991714"/>
                <a:gd name="connsiteX14" fmla="*/ 627368 w 4893967"/>
                <a:gd name="connsiteY14" fmla="*/ 89918 h 1991714"/>
                <a:gd name="connsiteX15" fmla="*/ 639162 w 4893967"/>
                <a:gd name="connsiteY15" fmla="*/ 89918 h 1991714"/>
                <a:gd name="connsiteX16" fmla="*/ 639162 w 4893967"/>
                <a:gd name="connsiteY16" fmla="*/ 104092 h 1991714"/>
                <a:gd name="connsiteX17" fmla="*/ 707439 w 4893967"/>
                <a:gd name="connsiteY17" fmla="*/ 104092 h 1991714"/>
                <a:gd name="connsiteX18" fmla="*/ 707439 w 4893967"/>
                <a:gd name="connsiteY18" fmla="*/ 132334 h 1991714"/>
                <a:gd name="connsiteX19" fmla="*/ 782749 w 4893967"/>
                <a:gd name="connsiteY19" fmla="*/ 132334 h 1991714"/>
                <a:gd name="connsiteX20" fmla="*/ 782749 w 4893967"/>
                <a:gd name="connsiteY20" fmla="*/ 142938 h 1991714"/>
                <a:gd name="connsiteX21" fmla="*/ 845183 w 4893967"/>
                <a:gd name="connsiteY21" fmla="*/ 142938 h 1991714"/>
                <a:gd name="connsiteX22" fmla="*/ 845183 w 4893967"/>
                <a:gd name="connsiteY22" fmla="*/ 155922 h 1991714"/>
                <a:gd name="connsiteX23" fmla="*/ 898203 w 4893967"/>
                <a:gd name="connsiteY23" fmla="*/ 155922 h 1991714"/>
                <a:gd name="connsiteX24" fmla="*/ 898203 w 4893967"/>
                <a:gd name="connsiteY24" fmla="*/ 173560 h 1991714"/>
                <a:gd name="connsiteX25" fmla="*/ 990068 w 4893967"/>
                <a:gd name="connsiteY25" fmla="*/ 173560 h 1991714"/>
                <a:gd name="connsiteX26" fmla="*/ 990068 w 4893967"/>
                <a:gd name="connsiteY26" fmla="*/ 193577 h 1991714"/>
                <a:gd name="connsiteX27" fmla="*/ 1053692 w 4893967"/>
                <a:gd name="connsiteY27" fmla="*/ 193577 h 1991714"/>
                <a:gd name="connsiteX28" fmla="*/ 1053476 w 4893967"/>
                <a:gd name="connsiteY28" fmla="*/ 200935 h 1991714"/>
                <a:gd name="connsiteX29" fmla="*/ 1114720 w 4893967"/>
                <a:gd name="connsiteY29" fmla="*/ 200935 h 1991714"/>
                <a:gd name="connsiteX30" fmla="*/ 1114936 w 4893967"/>
                <a:gd name="connsiteY30" fmla="*/ 225389 h 1991714"/>
                <a:gd name="connsiteX31" fmla="*/ 1189164 w 4893967"/>
                <a:gd name="connsiteY31" fmla="*/ 225389 h 1991714"/>
                <a:gd name="connsiteX32" fmla="*/ 1189164 w 4893967"/>
                <a:gd name="connsiteY32" fmla="*/ 239564 h 1991714"/>
                <a:gd name="connsiteX33" fmla="*/ 1223357 w 4893967"/>
                <a:gd name="connsiteY33" fmla="*/ 239564 h 1991714"/>
                <a:gd name="connsiteX34" fmla="*/ 1223357 w 4893967"/>
                <a:gd name="connsiteY34" fmla="*/ 258392 h 1991714"/>
                <a:gd name="connsiteX35" fmla="*/ 1264582 w 4893967"/>
                <a:gd name="connsiteY35" fmla="*/ 258392 h 1991714"/>
                <a:gd name="connsiteX36" fmla="*/ 1264582 w 4893967"/>
                <a:gd name="connsiteY36" fmla="*/ 299617 h 1991714"/>
                <a:gd name="connsiteX37" fmla="*/ 1291633 w 4893967"/>
                <a:gd name="connsiteY37" fmla="*/ 299617 h 1991714"/>
                <a:gd name="connsiteX38" fmla="*/ 1291633 w 4893967"/>
                <a:gd name="connsiteY38" fmla="*/ 312602 h 1991714"/>
                <a:gd name="connsiteX39" fmla="*/ 1343463 w 4893967"/>
                <a:gd name="connsiteY39" fmla="*/ 312602 h 1991714"/>
                <a:gd name="connsiteX40" fmla="*/ 1343463 w 4893967"/>
                <a:gd name="connsiteY40" fmla="*/ 327859 h 1991714"/>
                <a:gd name="connsiteX41" fmla="*/ 1359910 w 4893967"/>
                <a:gd name="connsiteY41" fmla="*/ 327859 h 1991714"/>
                <a:gd name="connsiteX42" fmla="*/ 1359910 w 4893967"/>
                <a:gd name="connsiteY42" fmla="*/ 342033 h 1991714"/>
                <a:gd name="connsiteX43" fmla="*/ 1401136 w 4893967"/>
                <a:gd name="connsiteY43" fmla="*/ 342033 h 1991714"/>
                <a:gd name="connsiteX44" fmla="*/ 1401136 w 4893967"/>
                <a:gd name="connsiteY44" fmla="*/ 382069 h 1991714"/>
                <a:gd name="connsiteX45" fmla="*/ 1456428 w 4893967"/>
                <a:gd name="connsiteY45" fmla="*/ 382069 h 1991714"/>
                <a:gd name="connsiteX46" fmla="*/ 1456428 w 4893967"/>
                <a:gd name="connsiteY46" fmla="*/ 400897 h 1991714"/>
                <a:gd name="connsiteX47" fmla="*/ 1476446 w 4893967"/>
                <a:gd name="connsiteY47" fmla="*/ 400897 h 1991714"/>
                <a:gd name="connsiteX48" fmla="*/ 1476446 w 4893967"/>
                <a:gd name="connsiteY48" fmla="*/ 440932 h 1991714"/>
                <a:gd name="connsiteX49" fmla="*/ 1509448 w 4893967"/>
                <a:gd name="connsiteY49" fmla="*/ 440932 h 1991714"/>
                <a:gd name="connsiteX50" fmla="*/ 1509448 w 4893967"/>
                <a:gd name="connsiteY50" fmla="*/ 465711 h 1991714"/>
                <a:gd name="connsiteX51" fmla="*/ 1551864 w 4893967"/>
                <a:gd name="connsiteY51" fmla="*/ 465711 h 1991714"/>
                <a:gd name="connsiteX52" fmla="*/ 1551864 w 4893967"/>
                <a:gd name="connsiteY52" fmla="*/ 496333 h 1991714"/>
                <a:gd name="connsiteX53" fmla="*/ 1586057 w 4893967"/>
                <a:gd name="connsiteY53" fmla="*/ 496333 h 1991714"/>
                <a:gd name="connsiteX54" fmla="*/ 1586057 w 4893967"/>
                <a:gd name="connsiteY54" fmla="*/ 528145 h 1991714"/>
                <a:gd name="connsiteX55" fmla="*/ 1630854 w 4893967"/>
                <a:gd name="connsiteY55" fmla="*/ 528145 h 1991714"/>
                <a:gd name="connsiteX56" fmla="*/ 1630854 w 4893967"/>
                <a:gd name="connsiteY56" fmla="*/ 555196 h 1991714"/>
                <a:gd name="connsiteX57" fmla="*/ 1649681 w 4893967"/>
                <a:gd name="connsiteY57" fmla="*/ 555196 h 1991714"/>
                <a:gd name="connsiteX58" fmla="*/ 1649681 w 4893967"/>
                <a:gd name="connsiteY58" fmla="*/ 570452 h 1991714"/>
                <a:gd name="connsiteX59" fmla="*/ 1692097 w 4893967"/>
                <a:gd name="connsiteY59" fmla="*/ 570452 h 1991714"/>
                <a:gd name="connsiteX60" fmla="*/ 1692097 w 4893967"/>
                <a:gd name="connsiteY60" fmla="*/ 595231 h 1991714"/>
                <a:gd name="connsiteX61" fmla="*/ 1709734 w 4893967"/>
                <a:gd name="connsiteY61" fmla="*/ 595231 h 1991714"/>
                <a:gd name="connsiteX62" fmla="*/ 1709734 w 4893967"/>
                <a:gd name="connsiteY62" fmla="*/ 616439 h 1991714"/>
                <a:gd name="connsiteX63" fmla="*/ 1733323 w 4893967"/>
                <a:gd name="connsiteY63" fmla="*/ 616439 h 1991714"/>
                <a:gd name="connsiteX64" fmla="*/ 1733323 w 4893967"/>
                <a:gd name="connsiteY64" fmla="*/ 631696 h 1991714"/>
                <a:gd name="connsiteX65" fmla="*/ 1755721 w 4893967"/>
                <a:gd name="connsiteY65" fmla="*/ 631696 h 1991714"/>
                <a:gd name="connsiteX66" fmla="*/ 1755721 w 4893967"/>
                <a:gd name="connsiteY66" fmla="*/ 646953 h 1991714"/>
                <a:gd name="connsiteX67" fmla="*/ 1785153 w 4893967"/>
                <a:gd name="connsiteY67" fmla="*/ 646953 h 1991714"/>
                <a:gd name="connsiteX68" fmla="*/ 1785153 w 4893967"/>
                <a:gd name="connsiteY68" fmla="*/ 663400 h 1991714"/>
                <a:gd name="connsiteX69" fmla="*/ 1829949 w 4893967"/>
                <a:gd name="connsiteY69" fmla="*/ 663400 h 1991714"/>
                <a:gd name="connsiteX70" fmla="*/ 1829949 w 4893967"/>
                <a:gd name="connsiteY70" fmla="*/ 671623 h 1991714"/>
                <a:gd name="connsiteX71" fmla="*/ 1871175 w 4893967"/>
                <a:gd name="connsiteY71" fmla="*/ 671623 h 1991714"/>
                <a:gd name="connsiteX72" fmla="*/ 1871175 w 4893967"/>
                <a:gd name="connsiteY72" fmla="*/ 678657 h 1991714"/>
                <a:gd name="connsiteX73" fmla="*/ 1888812 w 4893967"/>
                <a:gd name="connsiteY73" fmla="*/ 678657 h 1991714"/>
                <a:gd name="connsiteX74" fmla="*/ 1888812 w 4893967"/>
                <a:gd name="connsiteY74" fmla="*/ 692831 h 1991714"/>
                <a:gd name="connsiteX75" fmla="*/ 1923005 w 4893967"/>
                <a:gd name="connsiteY75" fmla="*/ 692831 h 1991714"/>
                <a:gd name="connsiteX76" fmla="*/ 1923005 w 4893967"/>
                <a:gd name="connsiteY76" fmla="*/ 707006 h 1991714"/>
                <a:gd name="connsiteX77" fmla="*/ 1992472 w 4893967"/>
                <a:gd name="connsiteY77" fmla="*/ 707006 h 1991714"/>
                <a:gd name="connsiteX78" fmla="*/ 1992472 w 4893967"/>
                <a:gd name="connsiteY78" fmla="*/ 717610 h 1991714"/>
                <a:gd name="connsiteX79" fmla="*/ 2043111 w 4893967"/>
                <a:gd name="connsiteY79" fmla="*/ 717610 h 1991714"/>
                <a:gd name="connsiteX80" fmla="*/ 2043111 w 4893967"/>
                <a:gd name="connsiteY80" fmla="*/ 730595 h 1991714"/>
                <a:gd name="connsiteX81" fmla="*/ 2081957 w 4893967"/>
                <a:gd name="connsiteY81" fmla="*/ 730595 h 1991714"/>
                <a:gd name="connsiteX82" fmla="*/ 2081957 w 4893967"/>
                <a:gd name="connsiteY82" fmla="*/ 741199 h 1991714"/>
                <a:gd name="connsiteX83" fmla="*/ 2146771 w 4893967"/>
                <a:gd name="connsiteY83" fmla="*/ 741199 h 1991714"/>
                <a:gd name="connsiteX84" fmla="*/ 2146771 w 4893967"/>
                <a:gd name="connsiteY84" fmla="*/ 748232 h 1991714"/>
                <a:gd name="connsiteX85" fmla="*/ 2192650 w 4893967"/>
                <a:gd name="connsiteY85" fmla="*/ 748232 h 1991714"/>
                <a:gd name="connsiteX86" fmla="*/ 2192650 w 4893967"/>
                <a:gd name="connsiteY86" fmla="*/ 764679 h 1991714"/>
                <a:gd name="connsiteX87" fmla="*/ 2207907 w 4893967"/>
                <a:gd name="connsiteY87" fmla="*/ 764679 h 1991714"/>
                <a:gd name="connsiteX88" fmla="*/ 2207907 w 4893967"/>
                <a:gd name="connsiteY88" fmla="*/ 776473 h 1991714"/>
                <a:gd name="connsiteX89" fmla="*/ 2245562 w 4893967"/>
                <a:gd name="connsiteY89" fmla="*/ 776473 h 1991714"/>
                <a:gd name="connsiteX90" fmla="*/ 2245562 w 4893967"/>
                <a:gd name="connsiteY90" fmla="*/ 805905 h 1991714"/>
                <a:gd name="connsiteX91" fmla="*/ 2259736 w 4893967"/>
                <a:gd name="connsiteY91" fmla="*/ 805905 h 1991714"/>
                <a:gd name="connsiteX92" fmla="*/ 2259736 w 4893967"/>
                <a:gd name="connsiteY92" fmla="*/ 824732 h 1991714"/>
                <a:gd name="connsiteX93" fmla="*/ 2283325 w 4893967"/>
                <a:gd name="connsiteY93" fmla="*/ 824732 h 1991714"/>
                <a:gd name="connsiteX94" fmla="*/ 2283325 w 4893967"/>
                <a:gd name="connsiteY94" fmla="*/ 845940 h 1991714"/>
                <a:gd name="connsiteX95" fmla="*/ 2295119 w 4893967"/>
                <a:gd name="connsiteY95" fmla="*/ 845940 h 1991714"/>
                <a:gd name="connsiteX96" fmla="*/ 2295119 w 4893967"/>
                <a:gd name="connsiteY96" fmla="*/ 861197 h 1991714"/>
                <a:gd name="connsiteX97" fmla="*/ 2343378 w 4893967"/>
                <a:gd name="connsiteY97" fmla="*/ 861197 h 1991714"/>
                <a:gd name="connsiteX98" fmla="*/ 2343378 w 4893967"/>
                <a:gd name="connsiteY98" fmla="*/ 878834 h 1991714"/>
                <a:gd name="connsiteX99" fmla="*/ 2363396 w 4893967"/>
                <a:gd name="connsiteY99" fmla="*/ 878834 h 1991714"/>
                <a:gd name="connsiteX100" fmla="*/ 2363396 w 4893967"/>
                <a:gd name="connsiteY100" fmla="*/ 888248 h 1991714"/>
                <a:gd name="connsiteX101" fmla="*/ 2392828 w 4893967"/>
                <a:gd name="connsiteY101" fmla="*/ 888248 h 1991714"/>
                <a:gd name="connsiteX102" fmla="*/ 2392828 w 4893967"/>
                <a:gd name="connsiteY102" fmla="*/ 913027 h 1991714"/>
                <a:gd name="connsiteX103" fmla="*/ 2402241 w 4893967"/>
                <a:gd name="connsiteY103" fmla="*/ 913027 h 1991714"/>
                <a:gd name="connsiteX104" fmla="*/ 2402241 w 4893967"/>
                <a:gd name="connsiteY104" fmla="*/ 930664 h 1991714"/>
                <a:gd name="connsiteX105" fmla="*/ 2410465 w 4893967"/>
                <a:gd name="connsiteY105" fmla="*/ 930664 h 1991714"/>
                <a:gd name="connsiteX106" fmla="*/ 2410465 w 4893967"/>
                <a:gd name="connsiteY106" fmla="*/ 950682 h 1991714"/>
                <a:gd name="connsiteX107" fmla="*/ 2429292 w 4893967"/>
                <a:gd name="connsiteY107" fmla="*/ 950682 h 1991714"/>
                <a:gd name="connsiteX108" fmla="*/ 2429292 w 4893967"/>
                <a:gd name="connsiteY108" fmla="*/ 970700 h 1991714"/>
                <a:gd name="connsiteX109" fmla="*/ 2463485 w 4893967"/>
                <a:gd name="connsiteY109" fmla="*/ 970700 h 1991714"/>
                <a:gd name="connsiteX110" fmla="*/ 2463485 w 4893967"/>
                <a:gd name="connsiteY110" fmla="*/ 1029563 h 1991714"/>
                <a:gd name="connsiteX111" fmla="*/ 2487182 w 4893967"/>
                <a:gd name="connsiteY111" fmla="*/ 1029563 h 1991714"/>
                <a:gd name="connsiteX112" fmla="*/ 2487182 w 4893967"/>
                <a:gd name="connsiteY112" fmla="*/ 1067110 h 1991714"/>
                <a:gd name="connsiteX113" fmla="*/ 2521158 w 4893967"/>
                <a:gd name="connsiteY113" fmla="*/ 1067110 h 1991714"/>
                <a:gd name="connsiteX114" fmla="*/ 2521158 w 4893967"/>
                <a:gd name="connsiteY114" fmla="*/ 1082475 h 1991714"/>
                <a:gd name="connsiteX115" fmla="*/ 2557731 w 4893967"/>
                <a:gd name="connsiteY115" fmla="*/ 1082475 h 1991714"/>
                <a:gd name="connsiteX116" fmla="*/ 2557731 w 4893967"/>
                <a:gd name="connsiteY116" fmla="*/ 1114287 h 1991714"/>
                <a:gd name="connsiteX117" fmla="*/ 2611833 w 4893967"/>
                <a:gd name="connsiteY117" fmla="*/ 1114287 h 1991714"/>
                <a:gd name="connsiteX118" fmla="*/ 2611833 w 4893967"/>
                <a:gd name="connsiteY118" fmla="*/ 1143718 h 1991714"/>
                <a:gd name="connsiteX119" fmla="*/ 2675457 w 4893967"/>
                <a:gd name="connsiteY119" fmla="*/ 1143718 h 1991714"/>
                <a:gd name="connsiteX120" fmla="*/ 2675457 w 4893967"/>
                <a:gd name="connsiteY120" fmla="*/ 1162546 h 1991714"/>
                <a:gd name="connsiteX121" fmla="*/ 2744924 w 4893967"/>
                <a:gd name="connsiteY121" fmla="*/ 1162546 h 1991714"/>
                <a:gd name="connsiteX122" fmla="*/ 2744924 w 4893967"/>
                <a:gd name="connsiteY122" fmla="*/ 1208533 h 1991714"/>
                <a:gd name="connsiteX123" fmla="*/ 2804869 w 4893967"/>
                <a:gd name="connsiteY123" fmla="*/ 1208533 h 1991714"/>
                <a:gd name="connsiteX124" fmla="*/ 2804869 w 4893967"/>
                <a:gd name="connsiteY124" fmla="*/ 1237856 h 1991714"/>
                <a:gd name="connsiteX125" fmla="*/ 2827375 w 4893967"/>
                <a:gd name="connsiteY125" fmla="*/ 1237856 h 1991714"/>
                <a:gd name="connsiteX126" fmla="*/ 2827375 w 4893967"/>
                <a:gd name="connsiteY126" fmla="*/ 1283734 h 1991714"/>
                <a:gd name="connsiteX127" fmla="*/ 2873254 w 4893967"/>
                <a:gd name="connsiteY127" fmla="*/ 1283734 h 1991714"/>
                <a:gd name="connsiteX128" fmla="*/ 2873254 w 4893967"/>
                <a:gd name="connsiteY128" fmla="*/ 1308513 h 1991714"/>
                <a:gd name="connsiteX129" fmla="*/ 2887429 w 4893967"/>
                <a:gd name="connsiteY129" fmla="*/ 1308513 h 1991714"/>
                <a:gd name="connsiteX130" fmla="*/ 2887429 w 4893967"/>
                <a:gd name="connsiteY130" fmla="*/ 1322688 h 1991714"/>
                <a:gd name="connsiteX131" fmla="*/ 2968690 w 4893967"/>
                <a:gd name="connsiteY131" fmla="*/ 1322688 h 1991714"/>
                <a:gd name="connsiteX132" fmla="*/ 2968257 w 4893967"/>
                <a:gd name="connsiteY132" fmla="*/ 1344004 h 1991714"/>
                <a:gd name="connsiteX133" fmla="*/ 3031882 w 4893967"/>
                <a:gd name="connsiteY133" fmla="*/ 1344004 h 1991714"/>
                <a:gd name="connsiteX134" fmla="*/ 3032314 w 4893967"/>
                <a:gd name="connsiteY134" fmla="*/ 1367484 h 1991714"/>
                <a:gd name="connsiteX135" fmla="*/ 3063477 w 4893967"/>
                <a:gd name="connsiteY135" fmla="*/ 1367484 h 1991714"/>
                <a:gd name="connsiteX136" fmla="*/ 3063477 w 4893967"/>
                <a:gd name="connsiteY136" fmla="*/ 1397998 h 1991714"/>
                <a:gd name="connsiteX137" fmla="*/ 3145929 w 4893967"/>
                <a:gd name="connsiteY137" fmla="*/ 1397998 h 1991714"/>
                <a:gd name="connsiteX138" fmla="*/ 3146470 w 4893967"/>
                <a:gd name="connsiteY138" fmla="*/ 1405248 h 1991714"/>
                <a:gd name="connsiteX139" fmla="*/ 3199490 w 4893967"/>
                <a:gd name="connsiteY139" fmla="*/ 1405248 h 1991714"/>
                <a:gd name="connsiteX140" fmla="*/ 3199490 w 4893967"/>
                <a:gd name="connsiteY140" fmla="*/ 1418232 h 1991714"/>
                <a:gd name="connsiteX141" fmla="*/ 3223078 w 4893967"/>
                <a:gd name="connsiteY141" fmla="*/ 1418232 h 1991714"/>
                <a:gd name="connsiteX142" fmla="*/ 3223078 w 4893967"/>
                <a:gd name="connsiteY142" fmla="*/ 1448962 h 1991714"/>
                <a:gd name="connsiteX143" fmla="*/ 3332256 w 4893967"/>
                <a:gd name="connsiteY143" fmla="*/ 1448962 h 1991714"/>
                <a:gd name="connsiteX144" fmla="*/ 3332256 w 4893967"/>
                <a:gd name="connsiteY144" fmla="*/ 1462380 h 1991714"/>
                <a:gd name="connsiteX145" fmla="*/ 3394366 w 4893967"/>
                <a:gd name="connsiteY145" fmla="*/ 1462271 h 1991714"/>
                <a:gd name="connsiteX146" fmla="*/ 3394149 w 4893967"/>
                <a:gd name="connsiteY146" fmla="*/ 1481640 h 1991714"/>
                <a:gd name="connsiteX147" fmla="*/ 3450307 w 4893967"/>
                <a:gd name="connsiteY147" fmla="*/ 1482614 h 1991714"/>
                <a:gd name="connsiteX148" fmla="*/ 3450307 w 4893967"/>
                <a:gd name="connsiteY148" fmla="*/ 1505012 h 1991714"/>
                <a:gd name="connsiteX149" fmla="*/ 3503219 w 4893967"/>
                <a:gd name="connsiteY149" fmla="*/ 1504038 h 1991714"/>
                <a:gd name="connsiteX150" fmla="*/ 3503976 w 4893967"/>
                <a:gd name="connsiteY150" fmla="*/ 1516265 h 1991714"/>
                <a:gd name="connsiteX151" fmla="*/ 3561325 w 4893967"/>
                <a:gd name="connsiteY151" fmla="*/ 1516265 h 1991714"/>
                <a:gd name="connsiteX152" fmla="*/ 3561974 w 4893967"/>
                <a:gd name="connsiteY152" fmla="*/ 1527410 h 1991714"/>
                <a:gd name="connsiteX153" fmla="*/ 3622460 w 4893967"/>
                <a:gd name="connsiteY153" fmla="*/ 1527410 h 1991714"/>
                <a:gd name="connsiteX154" fmla="*/ 3621594 w 4893967"/>
                <a:gd name="connsiteY154" fmla="*/ 1540719 h 1991714"/>
                <a:gd name="connsiteX155" fmla="*/ 3658925 w 4893967"/>
                <a:gd name="connsiteY155" fmla="*/ 1540719 h 1991714"/>
                <a:gd name="connsiteX156" fmla="*/ 3657410 w 4893967"/>
                <a:gd name="connsiteY156" fmla="*/ 1570151 h 1991714"/>
                <a:gd name="connsiteX157" fmla="*/ 3697878 w 4893967"/>
                <a:gd name="connsiteY157" fmla="*/ 1569177 h 1991714"/>
                <a:gd name="connsiteX158" fmla="*/ 3697878 w 4893967"/>
                <a:gd name="connsiteY158" fmla="*/ 1597418 h 1991714"/>
                <a:gd name="connsiteX159" fmla="*/ 3721358 w 4893967"/>
                <a:gd name="connsiteY159" fmla="*/ 1598392 h 1991714"/>
                <a:gd name="connsiteX160" fmla="*/ 3721358 w 4893967"/>
                <a:gd name="connsiteY160" fmla="*/ 1614839 h 1991714"/>
                <a:gd name="connsiteX161" fmla="*/ 3742675 w 4893967"/>
                <a:gd name="connsiteY161" fmla="*/ 1616895 h 1991714"/>
                <a:gd name="connsiteX162" fmla="*/ 3742675 w 4893967"/>
                <a:gd name="connsiteY162" fmla="*/ 1621981 h 1991714"/>
                <a:gd name="connsiteX163" fmla="*/ 3775244 w 4893967"/>
                <a:gd name="connsiteY163" fmla="*/ 1622955 h 1991714"/>
                <a:gd name="connsiteX164" fmla="*/ 3774920 w 4893967"/>
                <a:gd name="connsiteY164" fmla="*/ 1636264 h 1991714"/>
                <a:gd name="connsiteX165" fmla="*/ 3828156 w 4893967"/>
                <a:gd name="connsiteY165" fmla="*/ 1634208 h 1991714"/>
                <a:gd name="connsiteX166" fmla="*/ 3828481 w 4893967"/>
                <a:gd name="connsiteY166" fmla="*/ 1641890 h 1991714"/>
                <a:gd name="connsiteX167" fmla="*/ 3875549 w 4893967"/>
                <a:gd name="connsiteY167" fmla="*/ 1641890 h 1991714"/>
                <a:gd name="connsiteX168" fmla="*/ 3875549 w 4893967"/>
                <a:gd name="connsiteY168" fmla="*/ 1654009 h 1991714"/>
                <a:gd name="connsiteX169" fmla="*/ 3910824 w 4893967"/>
                <a:gd name="connsiteY169" fmla="*/ 1654009 h 1991714"/>
                <a:gd name="connsiteX170" fmla="*/ 3910824 w 4893967"/>
                <a:gd name="connsiteY170" fmla="*/ 1661908 h 1991714"/>
                <a:gd name="connsiteX171" fmla="*/ 3946099 w 4893967"/>
                <a:gd name="connsiteY171" fmla="*/ 1661908 h 1991714"/>
                <a:gd name="connsiteX172" fmla="*/ 3945666 w 4893967"/>
                <a:gd name="connsiteY172" fmla="*/ 1667751 h 1991714"/>
                <a:gd name="connsiteX173" fmla="*/ 4016323 w 4893967"/>
                <a:gd name="connsiteY173" fmla="*/ 1667751 h 1991714"/>
                <a:gd name="connsiteX174" fmla="*/ 4015349 w 4893967"/>
                <a:gd name="connsiteY174" fmla="*/ 1666777 h 1991714"/>
                <a:gd name="connsiteX175" fmla="*/ 4073022 w 4893967"/>
                <a:gd name="connsiteY175" fmla="*/ 1666777 h 1991714"/>
                <a:gd name="connsiteX176" fmla="*/ 4098667 w 4893967"/>
                <a:gd name="connsiteY176" fmla="*/ 1667751 h 1991714"/>
                <a:gd name="connsiteX177" fmla="*/ 4099965 w 4893967"/>
                <a:gd name="connsiteY177" fmla="*/ 1699455 h 1991714"/>
                <a:gd name="connsiteX178" fmla="*/ 4139027 w 4893967"/>
                <a:gd name="connsiteY178" fmla="*/ 1698481 h 1991714"/>
                <a:gd name="connsiteX179" fmla="*/ 4139351 w 4893967"/>
                <a:gd name="connsiteY179" fmla="*/ 1710600 h 1991714"/>
                <a:gd name="connsiteX180" fmla="*/ 4161749 w 4893967"/>
                <a:gd name="connsiteY180" fmla="*/ 1710600 h 1991714"/>
                <a:gd name="connsiteX181" fmla="*/ 4162074 w 4893967"/>
                <a:gd name="connsiteY181" fmla="*/ 1720771 h 1991714"/>
                <a:gd name="connsiteX182" fmla="*/ 4197349 w 4893967"/>
                <a:gd name="connsiteY182" fmla="*/ 1720771 h 1991714"/>
                <a:gd name="connsiteX183" fmla="*/ 4196700 w 4893967"/>
                <a:gd name="connsiteY183" fmla="*/ 1738517 h 1991714"/>
                <a:gd name="connsiteX184" fmla="*/ 4196700 w 4893967"/>
                <a:gd name="connsiteY184" fmla="*/ 1762105 h 1991714"/>
                <a:gd name="connsiteX185" fmla="*/ 4217908 w 4893967"/>
                <a:gd name="connsiteY185" fmla="*/ 1762105 h 1991714"/>
                <a:gd name="connsiteX186" fmla="*/ 4218341 w 4893967"/>
                <a:gd name="connsiteY186" fmla="*/ 1786992 h 1991714"/>
                <a:gd name="connsiteX187" fmla="*/ 4229918 w 4893967"/>
                <a:gd name="connsiteY187" fmla="*/ 1786992 h 1991714"/>
                <a:gd name="connsiteX188" fmla="*/ 4229918 w 4893967"/>
                <a:gd name="connsiteY188" fmla="*/ 1806361 h 1991714"/>
                <a:gd name="connsiteX189" fmla="*/ 4250585 w 4893967"/>
                <a:gd name="connsiteY189" fmla="*/ 1806361 h 1991714"/>
                <a:gd name="connsiteX190" fmla="*/ 4250585 w 4893967"/>
                <a:gd name="connsiteY190" fmla="*/ 1826703 h 1991714"/>
                <a:gd name="connsiteX191" fmla="*/ 4265517 w 4893967"/>
                <a:gd name="connsiteY191" fmla="*/ 1826703 h 1991714"/>
                <a:gd name="connsiteX192" fmla="*/ 4265517 w 4893967"/>
                <a:gd name="connsiteY192" fmla="*/ 1851590 h 1991714"/>
                <a:gd name="connsiteX193" fmla="*/ 4687730 w 4893967"/>
                <a:gd name="connsiteY193" fmla="*/ 1851590 h 1991714"/>
                <a:gd name="connsiteX194" fmla="*/ 4706558 w 4893967"/>
                <a:gd name="connsiteY194" fmla="*/ 1851590 h 1991714"/>
                <a:gd name="connsiteX195" fmla="*/ 4706558 w 4893967"/>
                <a:gd name="connsiteY195" fmla="*/ 1991715 h 1991714"/>
                <a:gd name="connsiteX196" fmla="*/ 4893967 w 4893967"/>
                <a:gd name="connsiteY196" fmla="*/ 1991715 h 1991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Lst>
              <a:rect l="l" t="t" r="r" b="b"/>
              <a:pathLst>
                <a:path w="4893967" h="1991714">
                  <a:moveTo>
                    <a:pt x="0" y="0"/>
                  </a:moveTo>
                  <a:lnTo>
                    <a:pt x="168041" y="0"/>
                  </a:lnTo>
                  <a:lnTo>
                    <a:pt x="168041" y="8548"/>
                  </a:lnTo>
                  <a:lnTo>
                    <a:pt x="250493" y="8548"/>
                  </a:lnTo>
                  <a:lnTo>
                    <a:pt x="250493" y="23480"/>
                  </a:lnTo>
                  <a:cubicBezTo>
                    <a:pt x="250493" y="23480"/>
                    <a:pt x="276353" y="23480"/>
                    <a:pt x="276353" y="23480"/>
                  </a:cubicBezTo>
                  <a:lnTo>
                    <a:pt x="276353" y="38196"/>
                  </a:lnTo>
                  <a:lnTo>
                    <a:pt x="370599" y="38196"/>
                  </a:lnTo>
                  <a:lnTo>
                    <a:pt x="370599" y="55833"/>
                  </a:lnTo>
                  <a:lnTo>
                    <a:pt x="410635" y="55833"/>
                  </a:lnTo>
                  <a:lnTo>
                    <a:pt x="410635" y="72280"/>
                  </a:lnTo>
                  <a:lnTo>
                    <a:pt x="473069" y="72280"/>
                  </a:lnTo>
                  <a:lnTo>
                    <a:pt x="473069" y="81694"/>
                  </a:lnTo>
                  <a:lnTo>
                    <a:pt x="627368" y="81694"/>
                  </a:lnTo>
                  <a:lnTo>
                    <a:pt x="627368" y="89918"/>
                  </a:lnTo>
                  <a:lnTo>
                    <a:pt x="639162" y="89918"/>
                  </a:lnTo>
                  <a:lnTo>
                    <a:pt x="639162" y="104092"/>
                  </a:lnTo>
                  <a:lnTo>
                    <a:pt x="707439" y="104092"/>
                  </a:lnTo>
                  <a:lnTo>
                    <a:pt x="707439" y="132334"/>
                  </a:lnTo>
                  <a:lnTo>
                    <a:pt x="782749" y="132334"/>
                  </a:lnTo>
                  <a:lnTo>
                    <a:pt x="782749" y="142938"/>
                  </a:lnTo>
                  <a:lnTo>
                    <a:pt x="845183" y="142938"/>
                  </a:lnTo>
                  <a:lnTo>
                    <a:pt x="845183" y="155922"/>
                  </a:lnTo>
                  <a:lnTo>
                    <a:pt x="898203" y="155922"/>
                  </a:lnTo>
                  <a:lnTo>
                    <a:pt x="898203" y="173560"/>
                  </a:lnTo>
                  <a:lnTo>
                    <a:pt x="990068" y="173560"/>
                  </a:lnTo>
                  <a:lnTo>
                    <a:pt x="990068" y="193577"/>
                  </a:lnTo>
                  <a:lnTo>
                    <a:pt x="1053692" y="193577"/>
                  </a:lnTo>
                  <a:lnTo>
                    <a:pt x="1053476" y="200935"/>
                  </a:lnTo>
                  <a:lnTo>
                    <a:pt x="1114720" y="200935"/>
                  </a:lnTo>
                  <a:lnTo>
                    <a:pt x="1114936" y="225389"/>
                  </a:lnTo>
                  <a:lnTo>
                    <a:pt x="1189164" y="225389"/>
                  </a:lnTo>
                  <a:lnTo>
                    <a:pt x="1189164" y="239564"/>
                  </a:lnTo>
                  <a:lnTo>
                    <a:pt x="1223357" y="239564"/>
                  </a:lnTo>
                  <a:lnTo>
                    <a:pt x="1223357" y="258392"/>
                  </a:lnTo>
                  <a:lnTo>
                    <a:pt x="1264582" y="258392"/>
                  </a:lnTo>
                  <a:lnTo>
                    <a:pt x="1264582" y="299617"/>
                  </a:lnTo>
                  <a:lnTo>
                    <a:pt x="1291633" y="299617"/>
                  </a:lnTo>
                  <a:lnTo>
                    <a:pt x="1291633" y="312602"/>
                  </a:lnTo>
                  <a:lnTo>
                    <a:pt x="1343463" y="312602"/>
                  </a:lnTo>
                  <a:lnTo>
                    <a:pt x="1343463" y="327859"/>
                  </a:lnTo>
                  <a:lnTo>
                    <a:pt x="1359910" y="327859"/>
                  </a:lnTo>
                  <a:lnTo>
                    <a:pt x="1359910" y="342033"/>
                  </a:lnTo>
                  <a:lnTo>
                    <a:pt x="1401136" y="342033"/>
                  </a:lnTo>
                  <a:lnTo>
                    <a:pt x="1401136" y="382069"/>
                  </a:lnTo>
                  <a:lnTo>
                    <a:pt x="1456428" y="382069"/>
                  </a:lnTo>
                  <a:lnTo>
                    <a:pt x="1456428" y="400897"/>
                  </a:lnTo>
                  <a:lnTo>
                    <a:pt x="1476446" y="400897"/>
                  </a:lnTo>
                  <a:lnTo>
                    <a:pt x="1476446" y="440932"/>
                  </a:lnTo>
                  <a:lnTo>
                    <a:pt x="1509448" y="440932"/>
                  </a:lnTo>
                  <a:lnTo>
                    <a:pt x="1509448" y="465711"/>
                  </a:lnTo>
                  <a:lnTo>
                    <a:pt x="1551864" y="465711"/>
                  </a:lnTo>
                  <a:lnTo>
                    <a:pt x="1551864" y="496333"/>
                  </a:lnTo>
                  <a:lnTo>
                    <a:pt x="1586057" y="496333"/>
                  </a:lnTo>
                  <a:lnTo>
                    <a:pt x="1586057" y="528145"/>
                  </a:lnTo>
                  <a:lnTo>
                    <a:pt x="1630854" y="528145"/>
                  </a:lnTo>
                  <a:lnTo>
                    <a:pt x="1630854" y="555196"/>
                  </a:lnTo>
                  <a:lnTo>
                    <a:pt x="1649681" y="555196"/>
                  </a:lnTo>
                  <a:lnTo>
                    <a:pt x="1649681" y="570452"/>
                  </a:lnTo>
                  <a:lnTo>
                    <a:pt x="1692097" y="570452"/>
                  </a:lnTo>
                  <a:lnTo>
                    <a:pt x="1692097" y="595231"/>
                  </a:lnTo>
                  <a:lnTo>
                    <a:pt x="1709734" y="595231"/>
                  </a:lnTo>
                  <a:lnTo>
                    <a:pt x="1709734" y="616439"/>
                  </a:lnTo>
                  <a:lnTo>
                    <a:pt x="1733323" y="616439"/>
                  </a:lnTo>
                  <a:lnTo>
                    <a:pt x="1733323" y="631696"/>
                  </a:lnTo>
                  <a:lnTo>
                    <a:pt x="1755721" y="631696"/>
                  </a:lnTo>
                  <a:lnTo>
                    <a:pt x="1755721" y="646953"/>
                  </a:lnTo>
                  <a:lnTo>
                    <a:pt x="1785153" y="646953"/>
                  </a:lnTo>
                  <a:lnTo>
                    <a:pt x="1785153" y="663400"/>
                  </a:lnTo>
                  <a:lnTo>
                    <a:pt x="1829949" y="663400"/>
                  </a:lnTo>
                  <a:lnTo>
                    <a:pt x="1829949" y="671623"/>
                  </a:lnTo>
                  <a:lnTo>
                    <a:pt x="1871175" y="671623"/>
                  </a:lnTo>
                  <a:lnTo>
                    <a:pt x="1871175" y="678657"/>
                  </a:lnTo>
                  <a:lnTo>
                    <a:pt x="1888812" y="678657"/>
                  </a:lnTo>
                  <a:lnTo>
                    <a:pt x="1888812" y="692831"/>
                  </a:lnTo>
                  <a:lnTo>
                    <a:pt x="1923005" y="692831"/>
                  </a:lnTo>
                  <a:lnTo>
                    <a:pt x="1923005" y="707006"/>
                  </a:lnTo>
                  <a:lnTo>
                    <a:pt x="1992472" y="707006"/>
                  </a:lnTo>
                  <a:lnTo>
                    <a:pt x="1992472" y="717610"/>
                  </a:lnTo>
                  <a:lnTo>
                    <a:pt x="2043111" y="717610"/>
                  </a:lnTo>
                  <a:lnTo>
                    <a:pt x="2043111" y="730595"/>
                  </a:lnTo>
                  <a:lnTo>
                    <a:pt x="2081957" y="730595"/>
                  </a:lnTo>
                  <a:lnTo>
                    <a:pt x="2081957" y="741199"/>
                  </a:lnTo>
                  <a:lnTo>
                    <a:pt x="2146771" y="741199"/>
                  </a:lnTo>
                  <a:lnTo>
                    <a:pt x="2146771" y="748232"/>
                  </a:lnTo>
                  <a:lnTo>
                    <a:pt x="2192650" y="748232"/>
                  </a:lnTo>
                  <a:lnTo>
                    <a:pt x="2192650" y="764679"/>
                  </a:lnTo>
                  <a:lnTo>
                    <a:pt x="2207907" y="764679"/>
                  </a:lnTo>
                  <a:lnTo>
                    <a:pt x="2207907" y="776473"/>
                  </a:lnTo>
                  <a:lnTo>
                    <a:pt x="2245562" y="776473"/>
                  </a:lnTo>
                  <a:lnTo>
                    <a:pt x="2245562" y="805905"/>
                  </a:lnTo>
                  <a:lnTo>
                    <a:pt x="2259736" y="805905"/>
                  </a:lnTo>
                  <a:lnTo>
                    <a:pt x="2259736" y="824732"/>
                  </a:lnTo>
                  <a:lnTo>
                    <a:pt x="2283325" y="824732"/>
                  </a:lnTo>
                  <a:lnTo>
                    <a:pt x="2283325" y="845940"/>
                  </a:lnTo>
                  <a:lnTo>
                    <a:pt x="2295119" y="845940"/>
                  </a:lnTo>
                  <a:lnTo>
                    <a:pt x="2295119" y="861197"/>
                  </a:lnTo>
                  <a:lnTo>
                    <a:pt x="2343378" y="861197"/>
                  </a:lnTo>
                  <a:lnTo>
                    <a:pt x="2343378" y="878834"/>
                  </a:lnTo>
                  <a:lnTo>
                    <a:pt x="2363396" y="878834"/>
                  </a:lnTo>
                  <a:lnTo>
                    <a:pt x="2363396" y="888248"/>
                  </a:lnTo>
                  <a:lnTo>
                    <a:pt x="2392828" y="888248"/>
                  </a:lnTo>
                  <a:lnTo>
                    <a:pt x="2392828" y="913027"/>
                  </a:lnTo>
                  <a:lnTo>
                    <a:pt x="2402241" y="913027"/>
                  </a:lnTo>
                  <a:lnTo>
                    <a:pt x="2402241" y="930664"/>
                  </a:lnTo>
                  <a:lnTo>
                    <a:pt x="2410465" y="930664"/>
                  </a:lnTo>
                  <a:lnTo>
                    <a:pt x="2410465" y="950682"/>
                  </a:lnTo>
                  <a:lnTo>
                    <a:pt x="2429292" y="950682"/>
                  </a:lnTo>
                  <a:lnTo>
                    <a:pt x="2429292" y="970700"/>
                  </a:lnTo>
                  <a:lnTo>
                    <a:pt x="2463485" y="970700"/>
                  </a:lnTo>
                  <a:lnTo>
                    <a:pt x="2463485" y="1029563"/>
                  </a:lnTo>
                  <a:lnTo>
                    <a:pt x="2487182" y="1029563"/>
                  </a:lnTo>
                  <a:cubicBezTo>
                    <a:pt x="2487182" y="1029563"/>
                    <a:pt x="2487182" y="1067110"/>
                    <a:pt x="2487182" y="1067110"/>
                  </a:cubicBezTo>
                  <a:lnTo>
                    <a:pt x="2521158" y="1067110"/>
                  </a:lnTo>
                  <a:lnTo>
                    <a:pt x="2521158" y="1082475"/>
                  </a:lnTo>
                  <a:lnTo>
                    <a:pt x="2557731" y="1082475"/>
                  </a:lnTo>
                  <a:lnTo>
                    <a:pt x="2557731" y="1114287"/>
                  </a:lnTo>
                  <a:lnTo>
                    <a:pt x="2611833" y="1114287"/>
                  </a:lnTo>
                  <a:lnTo>
                    <a:pt x="2611833" y="1143718"/>
                  </a:lnTo>
                  <a:lnTo>
                    <a:pt x="2675457" y="1143718"/>
                  </a:lnTo>
                  <a:lnTo>
                    <a:pt x="2675457" y="1162546"/>
                  </a:lnTo>
                  <a:lnTo>
                    <a:pt x="2744924" y="1162546"/>
                  </a:lnTo>
                  <a:lnTo>
                    <a:pt x="2744924" y="1208533"/>
                  </a:lnTo>
                  <a:cubicBezTo>
                    <a:pt x="2744924" y="1208533"/>
                    <a:pt x="2804869" y="1208533"/>
                    <a:pt x="2804869" y="1208533"/>
                  </a:cubicBezTo>
                  <a:lnTo>
                    <a:pt x="2804869" y="1237856"/>
                  </a:lnTo>
                  <a:lnTo>
                    <a:pt x="2827375" y="1237856"/>
                  </a:lnTo>
                  <a:lnTo>
                    <a:pt x="2827375" y="1283734"/>
                  </a:lnTo>
                  <a:lnTo>
                    <a:pt x="2873254" y="1283734"/>
                  </a:lnTo>
                  <a:lnTo>
                    <a:pt x="2873254" y="1308513"/>
                  </a:lnTo>
                  <a:lnTo>
                    <a:pt x="2887429" y="1308513"/>
                  </a:lnTo>
                  <a:lnTo>
                    <a:pt x="2887429" y="1322688"/>
                  </a:lnTo>
                  <a:lnTo>
                    <a:pt x="2968690" y="1322688"/>
                  </a:lnTo>
                  <a:lnTo>
                    <a:pt x="2968257" y="1344004"/>
                  </a:lnTo>
                  <a:lnTo>
                    <a:pt x="3031882" y="1344004"/>
                  </a:lnTo>
                  <a:lnTo>
                    <a:pt x="3032314" y="1367484"/>
                  </a:lnTo>
                  <a:lnTo>
                    <a:pt x="3063477" y="1367484"/>
                  </a:lnTo>
                  <a:lnTo>
                    <a:pt x="3063477" y="1397998"/>
                  </a:lnTo>
                  <a:lnTo>
                    <a:pt x="3145929" y="1397998"/>
                  </a:lnTo>
                  <a:lnTo>
                    <a:pt x="3146470" y="1405248"/>
                  </a:lnTo>
                  <a:lnTo>
                    <a:pt x="3199490" y="1405248"/>
                  </a:lnTo>
                  <a:lnTo>
                    <a:pt x="3199490" y="1418232"/>
                  </a:lnTo>
                  <a:lnTo>
                    <a:pt x="3223078" y="1418232"/>
                  </a:lnTo>
                  <a:lnTo>
                    <a:pt x="3223078" y="1448962"/>
                  </a:lnTo>
                  <a:lnTo>
                    <a:pt x="3332256" y="1448962"/>
                  </a:lnTo>
                  <a:lnTo>
                    <a:pt x="3332256" y="1462380"/>
                  </a:lnTo>
                  <a:cubicBezTo>
                    <a:pt x="3332256" y="1462380"/>
                    <a:pt x="3394366" y="1462271"/>
                    <a:pt x="3394366" y="1462271"/>
                  </a:cubicBezTo>
                  <a:lnTo>
                    <a:pt x="3394149" y="1481640"/>
                  </a:lnTo>
                  <a:lnTo>
                    <a:pt x="3450307" y="1482614"/>
                  </a:lnTo>
                  <a:lnTo>
                    <a:pt x="3450307" y="1505012"/>
                  </a:lnTo>
                  <a:cubicBezTo>
                    <a:pt x="3450307" y="1505012"/>
                    <a:pt x="3503219" y="1504038"/>
                    <a:pt x="3503219" y="1504038"/>
                  </a:cubicBezTo>
                  <a:lnTo>
                    <a:pt x="3503976" y="1516265"/>
                  </a:lnTo>
                  <a:lnTo>
                    <a:pt x="3561325" y="1516265"/>
                  </a:lnTo>
                  <a:lnTo>
                    <a:pt x="3561974" y="1527410"/>
                  </a:lnTo>
                  <a:lnTo>
                    <a:pt x="3622460" y="1527410"/>
                  </a:lnTo>
                  <a:lnTo>
                    <a:pt x="3621594" y="1540719"/>
                  </a:lnTo>
                  <a:lnTo>
                    <a:pt x="3658925" y="1540719"/>
                  </a:lnTo>
                  <a:lnTo>
                    <a:pt x="3657410" y="1570151"/>
                  </a:lnTo>
                  <a:lnTo>
                    <a:pt x="3697878" y="1569177"/>
                  </a:lnTo>
                  <a:lnTo>
                    <a:pt x="3697878" y="1597418"/>
                  </a:lnTo>
                  <a:lnTo>
                    <a:pt x="3721358" y="1598392"/>
                  </a:lnTo>
                  <a:lnTo>
                    <a:pt x="3721358" y="1614839"/>
                  </a:lnTo>
                  <a:lnTo>
                    <a:pt x="3742675" y="1616895"/>
                  </a:lnTo>
                  <a:lnTo>
                    <a:pt x="3742675" y="1621981"/>
                  </a:lnTo>
                  <a:lnTo>
                    <a:pt x="3775244" y="1622955"/>
                  </a:lnTo>
                  <a:lnTo>
                    <a:pt x="3774920" y="1636264"/>
                  </a:lnTo>
                  <a:lnTo>
                    <a:pt x="3828156" y="1634208"/>
                  </a:lnTo>
                  <a:lnTo>
                    <a:pt x="3828481" y="1641890"/>
                  </a:lnTo>
                  <a:lnTo>
                    <a:pt x="3875549" y="1641890"/>
                  </a:lnTo>
                  <a:lnTo>
                    <a:pt x="3875549" y="1654009"/>
                  </a:lnTo>
                  <a:lnTo>
                    <a:pt x="3910824" y="1654009"/>
                  </a:lnTo>
                  <a:lnTo>
                    <a:pt x="3910824" y="1661908"/>
                  </a:lnTo>
                  <a:lnTo>
                    <a:pt x="3946099" y="1661908"/>
                  </a:lnTo>
                  <a:lnTo>
                    <a:pt x="3945666" y="1667751"/>
                  </a:lnTo>
                  <a:lnTo>
                    <a:pt x="4016323" y="1667751"/>
                  </a:lnTo>
                  <a:lnTo>
                    <a:pt x="4015349" y="1666777"/>
                  </a:lnTo>
                  <a:lnTo>
                    <a:pt x="4073022" y="1666777"/>
                  </a:lnTo>
                  <a:lnTo>
                    <a:pt x="4098667" y="1667751"/>
                  </a:lnTo>
                  <a:lnTo>
                    <a:pt x="4099965" y="1699455"/>
                  </a:lnTo>
                  <a:lnTo>
                    <a:pt x="4139027" y="1698481"/>
                  </a:lnTo>
                  <a:lnTo>
                    <a:pt x="4139351" y="1710600"/>
                  </a:lnTo>
                  <a:lnTo>
                    <a:pt x="4161749" y="1710600"/>
                  </a:lnTo>
                  <a:lnTo>
                    <a:pt x="4162074" y="1720771"/>
                  </a:lnTo>
                  <a:lnTo>
                    <a:pt x="4197349" y="1720771"/>
                  </a:lnTo>
                  <a:lnTo>
                    <a:pt x="4196700" y="1738517"/>
                  </a:lnTo>
                  <a:lnTo>
                    <a:pt x="4196700" y="1762105"/>
                  </a:lnTo>
                  <a:lnTo>
                    <a:pt x="4217908" y="1762105"/>
                  </a:lnTo>
                  <a:lnTo>
                    <a:pt x="4218341" y="1786992"/>
                  </a:lnTo>
                  <a:lnTo>
                    <a:pt x="4229918" y="1786992"/>
                  </a:lnTo>
                  <a:lnTo>
                    <a:pt x="4229918" y="1806361"/>
                  </a:lnTo>
                  <a:lnTo>
                    <a:pt x="4250585" y="1806361"/>
                  </a:lnTo>
                  <a:lnTo>
                    <a:pt x="4250585" y="1826703"/>
                  </a:lnTo>
                  <a:lnTo>
                    <a:pt x="4265517" y="1826703"/>
                  </a:lnTo>
                  <a:lnTo>
                    <a:pt x="4265517" y="1851590"/>
                  </a:lnTo>
                  <a:cubicBezTo>
                    <a:pt x="4265517" y="1851590"/>
                    <a:pt x="4687297" y="1851915"/>
                    <a:pt x="4687730" y="1851590"/>
                  </a:cubicBezTo>
                  <a:lnTo>
                    <a:pt x="4706558" y="1851590"/>
                  </a:lnTo>
                  <a:lnTo>
                    <a:pt x="4706558" y="1991715"/>
                  </a:lnTo>
                  <a:lnTo>
                    <a:pt x="4893967" y="1991715"/>
                  </a:lnTo>
                </a:path>
              </a:pathLst>
            </a:custGeom>
            <a:noFill/>
            <a:ln w="19050" cap="flat">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dirty="0">
                <a:ln>
                  <a:noFill/>
                </a:ln>
                <a:solidFill>
                  <a:prstClr val="black"/>
                </a:solidFill>
                <a:effectLst/>
                <a:uLnTx/>
                <a:uFillTx/>
                <a:latin typeface="Arial" panose="020B0604020202020204"/>
                <a:ea typeface="+mn-ea"/>
                <a:cs typeface="+mn-cs"/>
              </a:endParaRPr>
            </a:p>
          </p:txBody>
        </p:sp>
      </p:grpSp>
      <p:sp>
        <p:nvSpPr>
          <p:cNvPr id="6" name="TextBox 5">
            <a:extLst>
              <a:ext uri="{FF2B5EF4-FFF2-40B4-BE49-F238E27FC236}">
                <a16:creationId xmlns:a16="http://schemas.microsoft.com/office/drawing/2014/main" id="{BB27A6B9-E515-2A40-7D5A-15B62A54E00F}"/>
              </a:ext>
            </a:extLst>
          </p:cNvPr>
          <p:cNvSpPr txBox="1"/>
          <p:nvPr/>
        </p:nvSpPr>
        <p:spPr>
          <a:xfrm>
            <a:off x="7390620" y="4396414"/>
            <a:ext cx="788998" cy="492443"/>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300" b="1" i="0" u="none" strike="noStrike" kern="1200" cap="none" spc="0" normalizeH="0" baseline="0" dirty="0">
                <a:ln>
                  <a:noFill/>
                </a:ln>
                <a:solidFill>
                  <a:prstClr val="black"/>
                </a:solidFill>
                <a:effectLst/>
                <a:uLnTx/>
                <a:uFillTx/>
                <a:latin typeface="Arial" panose="020B0604020202020204"/>
                <a:ea typeface="+mn-ea"/>
                <a:cs typeface="+mn-cs"/>
              </a:rPr>
              <a:t>∆ 7.4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300" b="1" i="0" u="none" strike="noStrike" kern="1200" cap="none" spc="0" normalizeH="0" baseline="0" dirty="0">
                <a:ln>
                  <a:noFill/>
                </a:ln>
                <a:solidFill>
                  <a:prstClr val="black"/>
                </a:solidFill>
                <a:effectLst/>
                <a:uLnTx/>
                <a:uFillTx/>
                <a:latin typeface="Arial" panose="020B0604020202020204"/>
                <a:ea typeface="+mn-ea"/>
                <a:cs typeface="+mn-cs"/>
              </a:rPr>
              <a:t>months</a:t>
            </a:r>
          </a:p>
        </p:txBody>
      </p:sp>
      <p:cxnSp>
        <p:nvCxnSpPr>
          <p:cNvPr id="3" name="Straight Connector 2">
            <a:extLst>
              <a:ext uri="{FF2B5EF4-FFF2-40B4-BE49-F238E27FC236}">
                <a16:creationId xmlns:a16="http://schemas.microsoft.com/office/drawing/2014/main" id="{7B8BC9C1-5FC4-CAB4-4AB2-6B192CAEB569}"/>
              </a:ext>
            </a:extLst>
          </p:cNvPr>
          <p:cNvCxnSpPr>
            <a:cxnSpLocks/>
          </p:cNvCxnSpPr>
          <p:nvPr/>
        </p:nvCxnSpPr>
        <p:spPr>
          <a:xfrm>
            <a:off x="2323549" y="3311142"/>
            <a:ext cx="5961686" cy="0"/>
          </a:xfrm>
          <a:prstGeom prst="line">
            <a:avLst/>
          </a:prstGeom>
          <a:ln w="9525">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EC64ECD8-361E-7CEE-BC81-2A4A6AF7A1AE}"/>
              </a:ext>
            </a:extLst>
          </p:cNvPr>
          <p:cNvCxnSpPr>
            <a:cxnSpLocks/>
          </p:cNvCxnSpPr>
          <p:nvPr/>
        </p:nvCxnSpPr>
        <p:spPr>
          <a:xfrm>
            <a:off x="7222176" y="3332799"/>
            <a:ext cx="36846" cy="1591131"/>
          </a:xfrm>
          <a:prstGeom prst="line">
            <a:avLst/>
          </a:prstGeom>
          <a:ln w="9525">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90" name="Straight Connector 89">
            <a:extLst>
              <a:ext uri="{FF2B5EF4-FFF2-40B4-BE49-F238E27FC236}">
                <a16:creationId xmlns:a16="http://schemas.microsoft.com/office/drawing/2014/main" id="{A602D597-F73F-64AD-0E0C-BD2F5B36EB1D}"/>
              </a:ext>
            </a:extLst>
          </p:cNvPr>
          <p:cNvCxnSpPr>
            <a:cxnSpLocks/>
          </p:cNvCxnSpPr>
          <p:nvPr/>
        </p:nvCxnSpPr>
        <p:spPr>
          <a:xfrm>
            <a:off x="8261924" y="3350210"/>
            <a:ext cx="36846" cy="1591131"/>
          </a:xfrm>
          <a:prstGeom prst="line">
            <a:avLst/>
          </a:prstGeom>
          <a:ln w="9525">
            <a:solidFill>
              <a:schemeClr val="tx1"/>
            </a:solidFill>
            <a:prstDash val="dash"/>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28954778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Text Placeholder 47">
            <a:extLst>
              <a:ext uri="{FF2B5EF4-FFF2-40B4-BE49-F238E27FC236}">
                <a16:creationId xmlns:a16="http://schemas.microsoft.com/office/drawing/2014/main" id="{2FBA454D-E107-BB98-CCFF-773CA841E003}"/>
              </a:ext>
            </a:extLst>
          </p:cNvPr>
          <p:cNvSpPr>
            <a:spLocks noGrp="1"/>
          </p:cNvSpPr>
          <p:nvPr>
            <p:ph type="body" idx="1"/>
          </p:nvPr>
        </p:nvSpPr>
        <p:spPr>
          <a:xfrm>
            <a:off x="609600" y="910800"/>
            <a:ext cx="10972800" cy="702470"/>
          </a:xfrm>
        </p:spPr>
        <p:txBody>
          <a:bodyPr/>
          <a:lstStyle/>
          <a:p>
            <a:r>
              <a:rPr lang="en-GB" dirty="0">
                <a:solidFill>
                  <a:schemeClr val="accent1"/>
                </a:solidFill>
              </a:rPr>
              <a:t>Results across subgroups were generally consistent with the ITT population</a:t>
            </a:r>
          </a:p>
        </p:txBody>
      </p:sp>
      <p:sp>
        <p:nvSpPr>
          <p:cNvPr id="42" name="Title 41">
            <a:extLst>
              <a:ext uri="{FF2B5EF4-FFF2-40B4-BE49-F238E27FC236}">
                <a16:creationId xmlns:a16="http://schemas.microsoft.com/office/drawing/2014/main" id="{042A7A73-803C-AC83-C3DB-296E66384793}"/>
              </a:ext>
            </a:extLst>
          </p:cNvPr>
          <p:cNvSpPr>
            <a:spLocks noGrp="1"/>
          </p:cNvSpPr>
          <p:nvPr>
            <p:ph type="title"/>
          </p:nvPr>
        </p:nvSpPr>
        <p:spPr>
          <a:xfrm>
            <a:off x="619201" y="259200"/>
            <a:ext cx="10963199" cy="514622"/>
          </a:xfrm>
        </p:spPr>
        <p:txBody>
          <a:bodyPr>
            <a:noAutofit/>
          </a:bodyPr>
          <a:lstStyle/>
          <a:p>
            <a:r>
              <a:rPr lang="en-GB" dirty="0"/>
              <a:t>PRO</a:t>
            </a:r>
            <a:r>
              <a:rPr lang="en-GB" cap="none" dirty="0"/>
              <a:t>pel</a:t>
            </a:r>
            <a:r>
              <a:rPr lang="en-GB" dirty="0"/>
              <a:t>: OS in subgroups (DCO3)</a:t>
            </a:r>
            <a:br>
              <a:rPr lang="en-GB" dirty="0"/>
            </a:br>
            <a:endParaRPr lang="en-GB" dirty="0"/>
          </a:p>
        </p:txBody>
      </p:sp>
      <p:sp>
        <p:nvSpPr>
          <p:cNvPr id="18" name="Slide Number Placeholder 17">
            <a:extLst>
              <a:ext uri="{FF2B5EF4-FFF2-40B4-BE49-F238E27FC236}">
                <a16:creationId xmlns:a16="http://schemas.microsoft.com/office/drawing/2014/main" id="{A31ACFD7-654D-2851-D6EF-60A71FDE4C1C}"/>
              </a:ext>
            </a:extLst>
          </p:cNvPr>
          <p:cNvSpPr>
            <a:spLocks noGrp="1"/>
          </p:cNvSpPr>
          <p:nvPr>
            <p:ph type="sldNum" sz="quarter" idx="4"/>
          </p:nvPr>
        </p:nvSpPr>
        <p:spPr/>
        <p:txBody>
          <a:bodyPr/>
          <a:lstStyle/>
          <a:p>
            <a:fld id="{BE33F7A0-71F0-446B-9DE8-6D75BE64EE0F}" type="slidenum">
              <a:rPr lang="en-GB" smtClean="0"/>
              <a:pPr/>
              <a:t>18</a:t>
            </a:fld>
            <a:endParaRPr lang="en-GB" dirty="0"/>
          </a:p>
        </p:txBody>
      </p:sp>
      <p:sp>
        <p:nvSpPr>
          <p:cNvPr id="2" name="Text Placeholder 398">
            <a:extLst>
              <a:ext uri="{FF2B5EF4-FFF2-40B4-BE49-F238E27FC236}">
                <a16:creationId xmlns:a16="http://schemas.microsoft.com/office/drawing/2014/main" id="{CF6533AA-E664-9CB3-5A59-FE77D577B75A}"/>
              </a:ext>
            </a:extLst>
          </p:cNvPr>
          <p:cNvSpPr>
            <a:spLocks noGrp="1"/>
          </p:cNvSpPr>
          <p:nvPr>
            <p:ph sz="quarter" idx="15"/>
          </p:nvPr>
        </p:nvSpPr>
        <p:spPr>
          <a:xfrm>
            <a:off x="620183" y="6356351"/>
            <a:ext cx="10732401" cy="365125"/>
          </a:xfrm>
        </p:spPr>
        <p:txBody>
          <a:bodyPr anchor="b" anchorCtr="0"/>
          <a:lstStyle/>
          <a:p>
            <a:r>
              <a:rPr lang="en-GB" sz="1100" dirty="0">
                <a:solidFill>
                  <a:schemeClr val="tx2"/>
                </a:solidFill>
                <a:sym typeface="Arial"/>
              </a:rPr>
              <a:t>BRCAm, breast cancer gene mutation; </a:t>
            </a:r>
            <a:r>
              <a:rPr lang="en-GB" sz="1100" dirty="0">
                <a:solidFill>
                  <a:schemeClr val="tx2"/>
                </a:solidFill>
              </a:rPr>
              <a:t>CI, confidence interval; ctDNA, circulating tumour DNA; DCO3, third data cut-off; HR, hazard ratio; </a:t>
            </a:r>
            <a:r>
              <a:rPr lang="en-GB" sz="1100" dirty="0">
                <a:solidFill>
                  <a:schemeClr val="tx2"/>
                </a:solidFill>
                <a:sym typeface="Arial"/>
              </a:rPr>
              <a:t>HRRm, homologous recombination repair mutation; </a:t>
            </a:r>
            <a:r>
              <a:rPr lang="en-GB" sz="1100" dirty="0">
                <a:solidFill>
                  <a:schemeClr val="tx2"/>
                </a:solidFill>
              </a:rPr>
              <a:t>ITT, intention-to-treat; mHSPC, metastatic hormone sensitive prostate cancer; NR, not reached; OS, overall survival</a:t>
            </a:r>
          </a:p>
          <a:p>
            <a:r>
              <a:rPr lang="en-GB" sz="1100" dirty="0">
                <a:solidFill>
                  <a:schemeClr val="tx2"/>
                </a:solidFill>
              </a:rPr>
              <a:t>Clarke N, et al. </a:t>
            </a:r>
            <a:r>
              <a:rPr lang="it-IT" sz="1100" dirty="0">
                <a:solidFill>
                  <a:schemeClr val="tx2"/>
                </a:solidFill>
              </a:rPr>
              <a:t>J Clin Oncol 41, 2023 (suppl 6; abstr LBA16) (ASCO GU 2023 oral presentation); </a:t>
            </a:r>
            <a:r>
              <a:rPr lang="en-GB" sz="1100" dirty="0">
                <a:solidFill>
                  <a:schemeClr val="tx2"/>
                </a:solidFill>
              </a:rPr>
              <a:t>Saad F, et al. Lancet Oncology 2023;24: 1094-1108</a:t>
            </a:r>
          </a:p>
        </p:txBody>
      </p:sp>
      <p:sp>
        <p:nvSpPr>
          <p:cNvPr id="9" name="Rectangle 8">
            <a:extLst>
              <a:ext uri="{FF2B5EF4-FFF2-40B4-BE49-F238E27FC236}">
                <a16:creationId xmlns:a16="http://schemas.microsoft.com/office/drawing/2014/main" id="{ABE5370C-702B-4D1A-BB8B-F7459B760D33}"/>
              </a:ext>
            </a:extLst>
          </p:cNvPr>
          <p:cNvSpPr/>
          <p:nvPr/>
        </p:nvSpPr>
        <p:spPr>
          <a:xfrm>
            <a:off x="847774" y="4562080"/>
            <a:ext cx="8272056" cy="56954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dirty="0">
              <a:ln>
                <a:noFill/>
              </a:ln>
              <a:solidFill>
                <a:prstClr val="white"/>
              </a:solidFill>
              <a:effectLst/>
              <a:uLnTx/>
              <a:uFillTx/>
              <a:latin typeface="Arial" panose="020B0604020202020204"/>
              <a:ea typeface="+mn-ea"/>
              <a:cs typeface="+mn-cs"/>
            </a:endParaRPr>
          </a:p>
        </p:txBody>
      </p:sp>
      <p:sp>
        <p:nvSpPr>
          <p:cNvPr id="503" name="Rectangle 5">
            <a:extLst>
              <a:ext uri="{FF2B5EF4-FFF2-40B4-BE49-F238E27FC236}">
                <a16:creationId xmlns:a16="http://schemas.microsoft.com/office/drawing/2014/main" id="{60879DEA-D40D-2C4F-3DA7-E7F44F4D12BB}"/>
              </a:ext>
            </a:extLst>
          </p:cNvPr>
          <p:cNvSpPr>
            <a:spLocks noChangeArrowheads="1"/>
          </p:cNvSpPr>
          <p:nvPr/>
        </p:nvSpPr>
        <p:spPr bwMode="auto">
          <a:xfrm>
            <a:off x="7993292" y="1670362"/>
            <a:ext cx="481012" cy="3694243"/>
          </a:xfrm>
          <a:prstGeom prst="rect">
            <a:avLst/>
          </a:prstGeom>
          <a:solidFill>
            <a:schemeClr val="tx2">
              <a:lumMod val="20000"/>
              <a:lumOff val="8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dirty="0">
              <a:ln>
                <a:noFill/>
              </a:ln>
              <a:solidFill>
                <a:prstClr val="black"/>
              </a:solidFill>
              <a:effectLst/>
              <a:uLnTx/>
              <a:uFillTx/>
              <a:latin typeface="Arial" panose="020B0604020202020204"/>
              <a:ea typeface="+mn-ea"/>
              <a:cs typeface="+mn-cs"/>
            </a:endParaRPr>
          </a:p>
        </p:txBody>
      </p:sp>
      <p:cxnSp>
        <p:nvCxnSpPr>
          <p:cNvPr id="43" name="Straight Connector 42">
            <a:extLst>
              <a:ext uri="{FF2B5EF4-FFF2-40B4-BE49-F238E27FC236}">
                <a16:creationId xmlns:a16="http://schemas.microsoft.com/office/drawing/2014/main" id="{E1ED71A9-1ECD-AF96-25B0-AB762EE3A969}"/>
              </a:ext>
            </a:extLst>
          </p:cNvPr>
          <p:cNvCxnSpPr/>
          <p:nvPr/>
        </p:nvCxnSpPr>
        <p:spPr>
          <a:xfrm>
            <a:off x="8472719" y="1670362"/>
            <a:ext cx="0" cy="3684332"/>
          </a:xfrm>
          <a:prstGeom prst="line">
            <a:avLst/>
          </a:prstGeom>
          <a:ln w="9525">
            <a:solidFill>
              <a:schemeClr val="tx1">
                <a:lumMod val="50000"/>
                <a:lumOff val="50000"/>
              </a:schemeClr>
            </a:solidFill>
            <a:prstDash val="sysDash"/>
          </a:ln>
        </p:spPr>
        <p:style>
          <a:lnRef idx="1">
            <a:schemeClr val="accent1"/>
          </a:lnRef>
          <a:fillRef idx="0">
            <a:schemeClr val="accent1"/>
          </a:fillRef>
          <a:effectRef idx="0">
            <a:schemeClr val="accent1"/>
          </a:effectRef>
          <a:fontRef idx="minor">
            <a:schemeClr val="tx1"/>
          </a:fontRef>
        </p:style>
      </p:cxnSp>
      <p:graphicFrame>
        <p:nvGraphicFramePr>
          <p:cNvPr id="6" name="Table 8">
            <a:extLst>
              <a:ext uri="{FF2B5EF4-FFF2-40B4-BE49-F238E27FC236}">
                <a16:creationId xmlns:a16="http://schemas.microsoft.com/office/drawing/2014/main" id="{B57D4758-F72E-F305-4DD6-D92AF7904FBA}"/>
              </a:ext>
            </a:extLst>
          </p:cNvPr>
          <p:cNvGraphicFramePr>
            <a:graphicFrameLocks noGrp="1"/>
          </p:cNvGraphicFramePr>
          <p:nvPr/>
        </p:nvGraphicFramePr>
        <p:xfrm>
          <a:off x="536642" y="1560945"/>
          <a:ext cx="11118716" cy="3772159"/>
        </p:xfrm>
        <a:graphic>
          <a:graphicData uri="http://schemas.openxmlformats.org/drawingml/2006/table">
            <a:tbl>
              <a:tblPr bandRow="1">
                <a:tableStyleId>{5C22544A-7EE6-4342-B048-85BDC9FD1C3A}</a:tableStyleId>
              </a:tblPr>
              <a:tblGrid>
                <a:gridCol w="2224019">
                  <a:extLst>
                    <a:ext uri="{9D8B030D-6E8A-4147-A177-3AD203B41FA5}">
                      <a16:colId xmlns:a16="http://schemas.microsoft.com/office/drawing/2014/main" val="3936048410"/>
                    </a:ext>
                  </a:extLst>
                </a:gridCol>
                <a:gridCol w="1229233">
                  <a:extLst>
                    <a:ext uri="{9D8B030D-6E8A-4147-A177-3AD203B41FA5}">
                      <a16:colId xmlns:a16="http://schemas.microsoft.com/office/drawing/2014/main" val="382767980"/>
                    </a:ext>
                  </a:extLst>
                </a:gridCol>
                <a:gridCol w="1038225">
                  <a:extLst>
                    <a:ext uri="{9D8B030D-6E8A-4147-A177-3AD203B41FA5}">
                      <a16:colId xmlns:a16="http://schemas.microsoft.com/office/drawing/2014/main" val="3317399365"/>
                    </a:ext>
                  </a:extLst>
                </a:gridCol>
                <a:gridCol w="1009650">
                  <a:extLst>
                    <a:ext uri="{9D8B030D-6E8A-4147-A177-3AD203B41FA5}">
                      <a16:colId xmlns:a16="http://schemas.microsoft.com/office/drawing/2014/main" val="2184124973"/>
                    </a:ext>
                  </a:extLst>
                </a:gridCol>
                <a:gridCol w="2432977">
                  <a:extLst>
                    <a:ext uri="{9D8B030D-6E8A-4147-A177-3AD203B41FA5}">
                      <a16:colId xmlns:a16="http://schemas.microsoft.com/office/drawing/2014/main" val="3792751243"/>
                    </a:ext>
                  </a:extLst>
                </a:gridCol>
                <a:gridCol w="988179">
                  <a:extLst>
                    <a:ext uri="{9D8B030D-6E8A-4147-A177-3AD203B41FA5}">
                      <a16:colId xmlns:a16="http://schemas.microsoft.com/office/drawing/2014/main" val="3558859632"/>
                    </a:ext>
                  </a:extLst>
                </a:gridCol>
                <a:gridCol w="2196433">
                  <a:extLst>
                    <a:ext uri="{9D8B030D-6E8A-4147-A177-3AD203B41FA5}">
                      <a16:colId xmlns:a16="http://schemas.microsoft.com/office/drawing/2014/main" val="1628181606"/>
                    </a:ext>
                  </a:extLst>
                </a:gridCol>
              </a:tblGrid>
              <a:tr h="344959">
                <a:tc>
                  <a:txBody>
                    <a:bodyPr/>
                    <a:lstStyle/>
                    <a:p>
                      <a:pPr>
                        <a:lnSpc>
                          <a:spcPts val="800"/>
                        </a:lnSpc>
                      </a:pPr>
                      <a:endParaRPr lang="en-GB" sz="900" b="1" dirty="0">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lnSpc>
                          <a:spcPts val="800"/>
                        </a:lnSpc>
                      </a:pPr>
                      <a:r>
                        <a:rPr lang="en-GB" sz="1000" b="1" dirty="0">
                          <a:solidFill>
                            <a:schemeClr val="tx1"/>
                          </a:solidFill>
                          <a:latin typeface="Arial" panose="020B0604020202020204" pitchFamily="34" charset="0"/>
                          <a:cs typeface="Arial" panose="020B0604020202020204" pitchFamily="34" charset="0"/>
                        </a:rPr>
                        <a:t>Events/ Number of patients, n</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gridSpan="2">
                  <a:txBody>
                    <a:bodyPr/>
                    <a:lstStyle/>
                    <a:p>
                      <a:pPr algn="ctr">
                        <a:lnSpc>
                          <a:spcPts val="800"/>
                        </a:lnSpc>
                      </a:pPr>
                      <a:r>
                        <a:rPr lang="en-GB" sz="1000" b="1" dirty="0">
                          <a:solidFill>
                            <a:schemeClr val="tx1"/>
                          </a:solidFill>
                          <a:latin typeface="Arial" panose="020B0604020202020204" pitchFamily="34" charset="0"/>
                          <a:cs typeface="Arial" panose="020B0604020202020204" pitchFamily="34" charset="0"/>
                        </a:rPr>
                        <a:t>Median OS, months</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hMerge="1">
                  <a:txBody>
                    <a:bodyPr/>
                    <a:lstStyle/>
                    <a:p>
                      <a:pPr marL="0" marR="0" lvl="0" indent="0" algn="ctr" defTabSz="914400" rtl="0" eaLnBrk="1" fontAlgn="auto" latinLnBrk="0" hangingPunct="1">
                        <a:lnSpc>
                          <a:spcPts val="800"/>
                        </a:lnSpc>
                        <a:spcBef>
                          <a:spcPts val="0"/>
                        </a:spcBef>
                        <a:spcAft>
                          <a:spcPts val="0"/>
                        </a:spcAft>
                        <a:buClr>
                          <a:srgbClr val="000000"/>
                        </a:buClr>
                        <a:buSzTx/>
                        <a:buFont typeface="Arial"/>
                        <a:buNone/>
                        <a:tabLst/>
                        <a:defRPr/>
                      </a:pPr>
                      <a:endParaRPr lang="en-GB" sz="800" b="1" dirty="0">
                        <a:solidFill>
                          <a:srgbClr val="4472C4"/>
                        </a:solidFill>
                        <a:latin typeface="Arial Narrow" panose="020B0606020202030204" pitchFamily="34" charset="0"/>
                      </a:endParaRPr>
                    </a:p>
                  </a:txBody>
                  <a:tcPr marL="0" marR="0" marT="0"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lnSpc>
                          <a:spcPts val="800"/>
                        </a:lnSpc>
                      </a:pPr>
                      <a:endParaRPr lang="en-GB" sz="900" b="1" dirty="0">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lnSpc>
                          <a:spcPts val="800"/>
                        </a:lnSpc>
                      </a:pPr>
                      <a:endParaRPr lang="en-GB" sz="900" b="1" dirty="0">
                        <a:latin typeface="Arial" panose="020B0604020202020204" pitchFamily="34" charset="0"/>
                        <a:cs typeface="Arial" panose="020B0604020202020204" pitchFamily="34" charset="0"/>
                      </a:endParaRPr>
                    </a:p>
                  </a:txBody>
                  <a:tcPr marL="0" marR="0" marT="0" marB="0" anchor="ct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US" sz="1000" b="0" i="0" dirty="0">
                          <a:solidFill>
                            <a:schemeClr val="tx1"/>
                          </a:solidFill>
                          <a:latin typeface="Arial" panose="020B0604020202020204" pitchFamily="34" charset="0"/>
                        </a:rPr>
                        <a:t>HR (95% CI)</a:t>
                      </a:r>
                      <a:endParaRPr lang="en-GB" sz="1000" b="1" dirty="0">
                        <a:solidFill>
                          <a:schemeClr val="tx1"/>
                        </a:solidFill>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687620782"/>
                  </a:ext>
                </a:extLst>
              </a:tr>
              <a:tr h="201600">
                <a:tc>
                  <a:txBody>
                    <a:bodyPr/>
                    <a:lstStyle/>
                    <a:p>
                      <a:r>
                        <a:rPr lang="en-GB" sz="1000" b="1" dirty="0">
                          <a:latin typeface="Arial" panose="020B0604020202020204" pitchFamily="34" charset="0"/>
                          <a:cs typeface="Arial" panose="020B0604020202020204" pitchFamily="34" charset="0"/>
                        </a:rPr>
                        <a:t>All patients</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GB" sz="1000" dirty="0">
                          <a:solidFill>
                            <a:schemeClr val="tx1"/>
                          </a:solidFill>
                          <a:latin typeface="Arial" panose="020B0604020202020204" pitchFamily="34" charset="0"/>
                          <a:cs typeface="Arial" panose="020B0604020202020204" pitchFamily="34" charset="0"/>
                        </a:rPr>
                        <a:t>381/796</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GB" sz="1000" b="1" dirty="0">
                          <a:solidFill>
                            <a:schemeClr val="tx2"/>
                          </a:solidFill>
                          <a:latin typeface="Arial" panose="020B0604020202020204" pitchFamily="34" charset="0"/>
                          <a:cs typeface="Arial" panose="020B0604020202020204" pitchFamily="34" charset="0"/>
                        </a:rPr>
                        <a:t>42.1</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GB" sz="1000" b="1" dirty="0">
                          <a:solidFill>
                            <a:schemeClr val="accent1"/>
                          </a:solidFill>
                          <a:latin typeface="Arial" panose="020B0604020202020204" pitchFamily="34" charset="0"/>
                          <a:cs typeface="Arial" panose="020B0604020202020204" pitchFamily="34" charset="0"/>
                        </a:rPr>
                        <a:t>34.7</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endParaRPr lang="en-GB" sz="900" dirty="0">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900" dirty="0">
                        <a:latin typeface="Arial" panose="020B0604020202020204" pitchFamily="34" charset="0"/>
                        <a:cs typeface="Arial" panose="020B0604020202020204" pitchFamily="34" charset="0"/>
                      </a:endParaRPr>
                    </a:p>
                  </a:txBody>
                  <a:tcPr marL="0" marR="0" marT="0" marB="0" anchor="ct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US" sz="1000" b="0" i="0" dirty="0">
                          <a:solidFill>
                            <a:schemeClr val="tx1"/>
                          </a:solidFill>
                          <a:latin typeface="Arial" panose="020B0604020202020204" pitchFamily="34" charset="0"/>
                        </a:rPr>
                        <a:t>0.81 (0.67</a:t>
                      </a:r>
                      <a:r>
                        <a:rPr lang="en-US" sz="1000" dirty="0">
                          <a:solidFill>
                            <a:schemeClr val="tx1"/>
                          </a:solidFill>
                          <a:latin typeface="Arial" panose="020B0604020202020204" pitchFamily="34" charset="0"/>
                          <a:cs typeface="Arial" panose="020B0604020202020204" pitchFamily="34" charset="0"/>
                        </a:rPr>
                        <a:t>-1.00</a:t>
                      </a:r>
                      <a:r>
                        <a:rPr lang="en-US" sz="1000" dirty="0">
                          <a:solidFill>
                            <a:schemeClr val="tx1"/>
                          </a:solidFill>
                        </a:rPr>
                        <a:t>)</a:t>
                      </a:r>
                      <a:endParaRPr lang="en-GB" sz="1000" dirty="0">
                        <a:solidFill>
                          <a:schemeClr val="tx1"/>
                        </a:solidFill>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349029361"/>
                  </a:ext>
                </a:extLst>
              </a:tr>
              <a:tr h="201600">
                <a:tc>
                  <a:txBody>
                    <a:bodyPr/>
                    <a:lstStyle/>
                    <a:p>
                      <a:r>
                        <a:rPr lang="en-GB" sz="1000" b="1" dirty="0">
                          <a:latin typeface="Arial" panose="020B0604020202020204" pitchFamily="34" charset="0"/>
                          <a:cs typeface="Arial" panose="020B0604020202020204" pitchFamily="34" charset="0"/>
                        </a:rPr>
                        <a:t>Age at randomization, years</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endParaRPr lang="en-GB" sz="100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endParaRPr lang="en-GB" sz="1000" b="1" dirty="0">
                        <a:solidFill>
                          <a:schemeClr val="tx2"/>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endParaRPr lang="en-GB" sz="1000" b="1" dirty="0">
                        <a:solidFill>
                          <a:schemeClr val="accent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endParaRPr lang="en-GB" sz="900" dirty="0">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900" dirty="0">
                        <a:latin typeface="Arial" panose="020B0604020202020204" pitchFamily="34" charset="0"/>
                        <a:cs typeface="Arial" panose="020B0604020202020204" pitchFamily="34" charset="0"/>
                      </a:endParaRPr>
                    </a:p>
                  </a:txBody>
                  <a:tcPr marL="0" marR="0" marT="0" marB="0" anchor="ct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1000" b="0" i="0" dirty="0">
                        <a:solidFill>
                          <a:schemeClr val="tx1"/>
                        </a:solidFill>
                        <a:latin typeface="Arial" panose="020B0604020202020204" pitchFamily="34" charset="0"/>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669905194"/>
                  </a:ext>
                </a:extLst>
              </a:tr>
              <a:tr h="201600">
                <a:tc>
                  <a:txBody>
                    <a:bodyPr/>
                    <a:lstStyle/>
                    <a:p>
                      <a:r>
                        <a:rPr lang="en-GB" sz="1000" dirty="0">
                          <a:latin typeface="Arial" panose="020B0604020202020204" pitchFamily="34" charset="0"/>
                          <a:cs typeface="Arial" panose="020B0604020202020204" pitchFamily="34" charset="0"/>
                        </a:rPr>
                        <a:t>&lt;65</a:t>
                      </a:r>
                    </a:p>
                  </a:txBody>
                  <a:tcPr marL="24120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GB" sz="1000" dirty="0">
                          <a:solidFill>
                            <a:schemeClr val="tx1"/>
                          </a:solidFill>
                          <a:latin typeface="Arial" panose="020B0604020202020204" pitchFamily="34" charset="0"/>
                          <a:cs typeface="Arial" panose="020B0604020202020204" pitchFamily="34" charset="0"/>
                        </a:rPr>
                        <a:t>93/227</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GB" sz="1000" b="1" dirty="0">
                          <a:solidFill>
                            <a:schemeClr val="tx2"/>
                          </a:solidFill>
                          <a:latin typeface="Arial" panose="020B0604020202020204" pitchFamily="34" charset="0"/>
                          <a:cs typeface="Arial" panose="020B0604020202020204" pitchFamily="34" charset="0"/>
                        </a:rPr>
                        <a:t>NR</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GB" sz="1000" b="1" dirty="0">
                          <a:solidFill>
                            <a:schemeClr val="accent1"/>
                          </a:solidFill>
                          <a:latin typeface="Arial" panose="020B0604020202020204" pitchFamily="34" charset="0"/>
                          <a:cs typeface="Arial" panose="020B0604020202020204" pitchFamily="34" charset="0"/>
                        </a:rPr>
                        <a:t>33.9</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endParaRPr lang="en-GB" sz="900" dirty="0">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900" dirty="0">
                        <a:latin typeface="Arial" panose="020B0604020202020204" pitchFamily="34" charset="0"/>
                        <a:cs typeface="Arial" panose="020B0604020202020204" pitchFamily="34" charset="0"/>
                      </a:endParaRPr>
                    </a:p>
                  </a:txBody>
                  <a:tcPr marL="0" marR="0" marT="0" marB="0" anchor="ct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b="0" i="0" dirty="0">
                          <a:solidFill>
                            <a:schemeClr val="tx1"/>
                          </a:solidFill>
                          <a:latin typeface="Arial" panose="020B0604020202020204" pitchFamily="34" charset="0"/>
                        </a:rPr>
                        <a:t>0.60 (0.40</a:t>
                      </a:r>
                      <a:r>
                        <a:rPr lang="en-US" sz="1000" dirty="0">
                          <a:solidFill>
                            <a:schemeClr val="tx1"/>
                          </a:solidFill>
                          <a:latin typeface="Arial" panose="020B0604020202020204" pitchFamily="34" charset="0"/>
                          <a:cs typeface="Arial" panose="020B0604020202020204" pitchFamily="34" charset="0"/>
                        </a:rPr>
                        <a:t>-0.90)</a:t>
                      </a:r>
                      <a:endParaRPr lang="en-GB" sz="1000" dirty="0">
                        <a:solidFill>
                          <a:schemeClr val="tx1"/>
                        </a:solidFill>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166022484"/>
                  </a:ext>
                </a:extLst>
              </a:tr>
              <a:tr h="201600">
                <a:tc>
                  <a:txBody>
                    <a:bodyPr/>
                    <a:lstStyle/>
                    <a:p>
                      <a:r>
                        <a:rPr lang="en-GB" sz="1000" dirty="0">
                          <a:latin typeface="Arial" panose="020B0604020202020204" pitchFamily="34" charset="0"/>
                          <a:cs typeface="Arial" panose="020B0604020202020204" pitchFamily="34" charset="0"/>
                        </a:rPr>
                        <a:t>≥65</a:t>
                      </a:r>
                    </a:p>
                  </a:txBody>
                  <a:tcPr marL="24120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GB" sz="1000" dirty="0">
                          <a:solidFill>
                            <a:schemeClr val="tx1"/>
                          </a:solidFill>
                          <a:latin typeface="Arial" panose="020B0604020202020204" pitchFamily="34" charset="0"/>
                          <a:cs typeface="Arial" panose="020B0604020202020204" pitchFamily="34" charset="0"/>
                        </a:rPr>
                        <a:t>288/569</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GB" sz="1000" b="1" dirty="0">
                          <a:solidFill>
                            <a:schemeClr val="tx2"/>
                          </a:solidFill>
                          <a:latin typeface="Arial" panose="020B0604020202020204" pitchFamily="34" charset="0"/>
                          <a:cs typeface="Arial" panose="020B0604020202020204" pitchFamily="34" charset="0"/>
                        </a:rPr>
                        <a:t>35.9</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GB" sz="1000" b="1" dirty="0">
                          <a:solidFill>
                            <a:schemeClr val="accent1"/>
                          </a:solidFill>
                          <a:latin typeface="Arial" panose="020B0604020202020204" pitchFamily="34" charset="0"/>
                          <a:cs typeface="Arial" panose="020B0604020202020204" pitchFamily="34" charset="0"/>
                        </a:rPr>
                        <a:t>36.2</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endParaRPr lang="en-GB" sz="900" dirty="0">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900" dirty="0">
                        <a:latin typeface="Arial" panose="020B0604020202020204" pitchFamily="34" charset="0"/>
                        <a:cs typeface="Arial" panose="020B0604020202020204" pitchFamily="34" charset="0"/>
                      </a:endParaRPr>
                    </a:p>
                  </a:txBody>
                  <a:tcPr marL="0" marR="0" marT="0" marB="0" anchor="ct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b="0" i="0" dirty="0">
                          <a:solidFill>
                            <a:schemeClr val="tx1"/>
                          </a:solidFill>
                          <a:latin typeface="Arial" panose="020B0604020202020204" pitchFamily="34" charset="0"/>
                        </a:rPr>
                        <a:t>0.95 (0.75</a:t>
                      </a:r>
                      <a:r>
                        <a:rPr lang="en-US" sz="1000" dirty="0">
                          <a:solidFill>
                            <a:schemeClr val="tx1"/>
                          </a:solidFill>
                          <a:latin typeface="Arial" panose="020B0604020202020204" pitchFamily="34" charset="0"/>
                          <a:cs typeface="Arial" panose="020B0604020202020204" pitchFamily="34" charset="0"/>
                        </a:rPr>
                        <a:t>-1.19</a:t>
                      </a:r>
                      <a:r>
                        <a:rPr lang="en-US" sz="1000" dirty="0">
                          <a:solidFill>
                            <a:schemeClr val="tx1"/>
                          </a:solidFill>
                        </a:rPr>
                        <a:t>)</a:t>
                      </a:r>
                      <a:endParaRPr lang="en-GB" sz="1000" dirty="0">
                        <a:solidFill>
                          <a:schemeClr val="tx1"/>
                        </a:solidFill>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077826403"/>
                  </a:ext>
                </a:extLst>
              </a:tr>
              <a:tr h="201600">
                <a:tc>
                  <a:txBody>
                    <a:bodyPr/>
                    <a:lstStyle/>
                    <a:p>
                      <a:r>
                        <a:rPr lang="en-GB" sz="1000" b="1" dirty="0">
                          <a:latin typeface="Arial" panose="020B0604020202020204" pitchFamily="34" charset="0"/>
                          <a:cs typeface="Arial" panose="020B0604020202020204" pitchFamily="34" charset="0"/>
                        </a:rPr>
                        <a:t>Site of distant metastases </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endParaRPr lang="en-GB" sz="100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endParaRPr lang="en-GB" sz="1000" b="1" dirty="0">
                        <a:solidFill>
                          <a:schemeClr val="tx2"/>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endParaRPr lang="en-GB" sz="1000" b="1" dirty="0">
                        <a:solidFill>
                          <a:schemeClr val="accent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endParaRPr lang="en-GB" sz="900" dirty="0">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900" dirty="0">
                        <a:latin typeface="Arial" panose="020B0604020202020204" pitchFamily="34" charset="0"/>
                        <a:cs typeface="Arial" panose="020B0604020202020204" pitchFamily="34" charset="0"/>
                      </a:endParaRPr>
                    </a:p>
                  </a:txBody>
                  <a:tcPr marL="0" marR="0" marT="0" marB="0" anchor="ct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endParaRPr lang="en-GB" sz="1000" b="0" i="0" dirty="0">
                        <a:solidFill>
                          <a:schemeClr val="tx1"/>
                        </a:solidFill>
                        <a:latin typeface="Arial" panose="020B0604020202020204" pitchFamily="34" charset="0"/>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760256102"/>
                  </a:ext>
                </a:extLst>
              </a:tr>
              <a:tr h="201600">
                <a:tc>
                  <a:txBody>
                    <a:bodyPr/>
                    <a:lstStyle/>
                    <a:p>
                      <a:r>
                        <a:rPr lang="en-GB" sz="1000" dirty="0">
                          <a:latin typeface="Arial" panose="020B0604020202020204" pitchFamily="34" charset="0"/>
                          <a:cs typeface="Arial" panose="020B0604020202020204" pitchFamily="34" charset="0"/>
                        </a:rPr>
                        <a:t>Bone only</a:t>
                      </a:r>
                    </a:p>
                  </a:txBody>
                  <a:tcPr marL="24120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GB" sz="1000" dirty="0">
                          <a:solidFill>
                            <a:schemeClr val="tx1"/>
                          </a:solidFill>
                          <a:latin typeface="Arial" panose="020B0604020202020204" pitchFamily="34" charset="0"/>
                          <a:cs typeface="Arial" panose="020B0604020202020204" pitchFamily="34" charset="0"/>
                        </a:rPr>
                        <a:t>198/434</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GB" sz="1000" b="1" dirty="0">
                          <a:solidFill>
                            <a:schemeClr val="tx2"/>
                          </a:solidFill>
                          <a:latin typeface="Arial" panose="020B0604020202020204" pitchFamily="34" charset="0"/>
                          <a:cs typeface="Arial" panose="020B0604020202020204" pitchFamily="34" charset="0"/>
                        </a:rPr>
                        <a:t>NR</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GB" sz="1000" b="1" dirty="0">
                          <a:solidFill>
                            <a:schemeClr val="accent1"/>
                          </a:solidFill>
                          <a:latin typeface="Arial" panose="020B0604020202020204" pitchFamily="34" charset="0"/>
                          <a:cs typeface="Arial" panose="020B0604020202020204" pitchFamily="34" charset="0"/>
                        </a:rPr>
                        <a:t>38.3</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endParaRPr lang="en-GB" sz="900" dirty="0">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900" dirty="0">
                        <a:latin typeface="Arial" panose="020B0604020202020204" pitchFamily="34" charset="0"/>
                        <a:cs typeface="Arial" panose="020B0604020202020204" pitchFamily="34" charset="0"/>
                      </a:endParaRPr>
                    </a:p>
                  </a:txBody>
                  <a:tcPr marL="0" marR="0" marT="0" marB="0" anchor="ct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b="0" i="0" dirty="0">
                          <a:solidFill>
                            <a:schemeClr val="tx1"/>
                          </a:solidFill>
                          <a:latin typeface="Arial" panose="020B0604020202020204" pitchFamily="34" charset="0"/>
                        </a:rPr>
                        <a:t>0.85 (0.64</a:t>
                      </a:r>
                      <a:r>
                        <a:rPr lang="en-US" sz="1000" dirty="0">
                          <a:solidFill>
                            <a:schemeClr val="tx1"/>
                          </a:solidFill>
                          <a:latin typeface="Arial" panose="020B0604020202020204" pitchFamily="34" charset="0"/>
                          <a:cs typeface="Arial" panose="020B0604020202020204" pitchFamily="34" charset="0"/>
                        </a:rPr>
                        <a:t>-1.13</a:t>
                      </a:r>
                      <a:r>
                        <a:rPr lang="en-US" sz="1000" dirty="0">
                          <a:solidFill>
                            <a:schemeClr val="tx1"/>
                          </a:solidFill>
                        </a:rPr>
                        <a:t>)</a:t>
                      </a:r>
                      <a:endParaRPr lang="en-GB" sz="1000" dirty="0">
                        <a:solidFill>
                          <a:schemeClr val="tx1"/>
                        </a:solidFill>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4402483"/>
                  </a:ext>
                </a:extLst>
              </a:tr>
              <a:tr h="201600">
                <a:tc>
                  <a:txBody>
                    <a:bodyPr/>
                    <a:lstStyle/>
                    <a:p>
                      <a:r>
                        <a:rPr lang="en-GB" sz="1000" dirty="0">
                          <a:latin typeface="Arial" panose="020B0604020202020204" pitchFamily="34" charset="0"/>
                          <a:cs typeface="Arial" panose="020B0604020202020204" pitchFamily="34" charset="0"/>
                        </a:rPr>
                        <a:t>Visceral</a:t>
                      </a:r>
                    </a:p>
                  </a:txBody>
                  <a:tcPr marL="24120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GB" sz="1000" dirty="0">
                          <a:solidFill>
                            <a:schemeClr val="tx1"/>
                          </a:solidFill>
                          <a:latin typeface="Arial" panose="020B0604020202020204" pitchFamily="34" charset="0"/>
                          <a:cs typeface="Arial" panose="020B0604020202020204" pitchFamily="34" charset="0"/>
                        </a:rPr>
                        <a:t>56/105</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GB" sz="1000" b="1" dirty="0">
                          <a:solidFill>
                            <a:schemeClr val="tx2"/>
                          </a:solidFill>
                          <a:latin typeface="Arial" panose="020B0604020202020204" pitchFamily="34" charset="0"/>
                          <a:cs typeface="Arial" panose="020B0604020202020204" pitchFamily="34" charset="0"/>
                        </a:rPr>
                        <a:t>34.0</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GB" sz="1000" b="1" dirty="0">
                          <a:solidFill>
                            <a:schemeClr val="accent1"/>
                          </a:solidFill>
                          <a:latin typeface="Arial" panose="020B0604020202020204" pitchFamily="34" charset="0"/>
                          <a:cs typeface="Arial" panose="020B0604020202020204" pitchFamily="34" charset="0"/>
                        </a:rPr>
                        <a:t>26.1</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endParaRPr lang="en-GB" sz="900" dirty="0">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900" dirty="0">
                        <a:latin typeface="Arial" panose="020B0604020202020204" pitchFamily="34" charset="0"/>
                        <a:cs typeface="Arial" panose="020B0604020202020204" pitchFamily="34" charset="0"/>
                      </a:endParaRPr>
                    </a:p>
                  </a:txBody>
                  <a:tcPr marL="0" marR="0" marT="0" marB="0" anchor="ct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b="0" i="0" dirty="0">
                          <a:solidFill>
                            <a:schemeClr val="tx1"/>
                          </a:solidFill>
                          <a:latin typeface="Arial" panose="020B0604020202020204" pitchFamily="34" charset="0"/>
                        </a:rPr>
                        <a:t>0.89 (0.53</a:t>
                      </a:r>
                      <a:r>
                        <a:rPr lang="en-US" sz="1000" dirty="0">
                          <a:solidFill>
                            <a:schemeClr val="tx1"/>
                          </a:solidFill>
                          <a:latin typeface="Arial" panose="020B0604020202020204" pitchFamily="34" charset="0"/>
                          <a:cs typeface="Arial" panose="020B0604020202020204" pitchFamily="34" charset="0"/>
                        </a:rPr>
                        <a:t>-1.51</a:t>
                      </a:r>
                      <a:r>
                        <a:rPr lang="en-US" sz="1000" dirty="0">
                          <a:solidFill>
                            <a:schemeClr val="tx1"/>
                          </a:solidFill>
                        </a:rPr>
                        <a:t>)</a:t>
                      </a:r>
                      <a:endParaRPr lang="en-GB" sz="1000" dirty="0">
                        <a:solidFill>
                          <a:schemeClr val="tx1"/>
                        </a:solidFill>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383378592"/>
                  </a:ext>
                </a:extLst>
              </a:tr>
              <a:tr h="201600">
                <a:tc>
                  <a:txBody>
                    <a:bodyPr/>
                    <a:lstStyle/>
                    <a:p>
                      <a:r>
                        <a:rPr lang="en-GB" sz="1000" dirty="0">
                          <a:latin typeface="Arial" panose="020B0604020202020204" pitchFamily="34" charset="0"/>
                          <a:cs typeface="Arial" panose="020B0604020202020204" pitchFamily="34" charset="0"/>
                        </a:rPr>
                        <a:t>Other</a:t>
                      </a:r>
                    </a:p>
                  </a:txBody>
                  <a:tcPr marL="24120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GB" sz="1000" dirty="0">
                          <a:solidFill>
                            <a:schemeClr val="tx1"/>
                          </a:solidFill>
                          <a:latin typeface="Arial" panose="020B0604020202020204" pitchFamily="34" charset="0"/>
                          <a:cs typeface="Arial" panose="020B0604020202020204" pitchFamily="34" charset="0"/>
                        </a:rPr>
                        <a:t>127/257</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GB" sz="1000" b="1" dirty="0">
                          <a:solidFill>
                            <a:schemeClr val="tx2"/>
                          </a:solidFill>
                          <a:latin typeface="Arial" panose="020B0604020202020204" pitchFamily="34" charset="0"/>
                          <a:cs typeface="Arial" panose="020B0604020202020204" pitchFamily="34" charset="0"/>
                        </a:rPr>
                        <a:t>40.4</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GB" sz="1000" b="1" dirty="0">
                          <a:solidFill>
                            <a:schemeClr val="accent1"/>
                          </a:solidFill>
                          <a:latin typeface="Arial" panose="020B0604020202020204" pitchFamily="34" charset="0"/>
                          <a:cs typeface="Arial" panose="020B0604020202020204" pitchFamily="34" charset="0"/>
                        </a:rPr>
                        <a:t>31.9</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endParaRPr lang="en-GB" sz="900" dirty="0">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900" dirty="0">
                        <a:latin typeface="Arial" panose="020B0604020202020204" pitchFamily="34" charset="0"/>
                        <a:cs typeface="Arial" panose="020B0604020202020204" pitchFamily="34" charset="0"/>
                      </a:endParaRPr>
                    </a:p>
                  </a:txBody>
                  <a:tcPr marL="0" marR="0" marT="0" marB="0" anchor="ct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b="0" i="0" dirty="0">
                          <a:solidFill>
                            <a:schemeClr val="tx1"/>
                          </a:solidFill>
                          <a:latin typeface="Arial" panose="020B0604020202020204" pitchFamily="34" charset="0"/>
                        </a:rPr>
                        <a:t>0.74 (0.52</a:t>
                      </a:r>
                      <a:r>
                        <a:rPr lang="en-US" sz="1000" dirty="0">
                          <a:solidFill>
                            <a:schemeClr val="tx1"/>
                          </a:solidFill>
                          <a:latin typeface="Arial" panose="020B0604020202020204" pitchFamily="34" charset="0"/>
                          <a:cs typeface="Arial" panose="020B0604020202020204" pitchFamily="34" charset="0"/>
                        </a:rPr>
                        <a:t>-1.05</a:t>
                      </a:r>
                      <a:r>
                        <a:rPr lang="en-US" sz="1000" dirty="0">
                          <a:solidFill>
                            <a:schemeClr val="tx1"/>
                          </a:solidFill>
                        </a:rPr>
                        <a:t>)</a:t>
                      </a:r>
                      <a:endParaRPr lang="en-GB" sz="1000" dirty="0">
                        <a:solidFill>
                          <a:schemeClr val="tx1"/>
                        </a:solidFill>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150239514"/>
                  </a:ext>
                </a:extLst>
              </a:tr>
              <a:tr h="201600">
                <a:tc>
                  <a:txBody>
                    <a:bodyPr/>
                    <a:lstStyle/>
                    <a:p>
                      <a:r>
                        <a:rPr lang="en-GB" sz="1000" b="1" dirty="0">
                          <a:latin typeface="Arial" panose="020B0604020202020204" pitchFamily="34" charset="0"/>
                          <a:cs typeface="Arial" panose="020B0604020202020204" pitchFamily="34" charset="0"/>
                        </a:rPr>
                        <a:t>Docetaxel treatment at mHSPC stage</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endParaRPr lang="en-GB" sz="100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endParaRPr lang="en-GB" sz="1000" b="1" dirty="0">
                        <a:solidFill>
                          <a:schemeClr val="tx2"/>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endParaRPr lang="en-GB" sz="1000" b="1" dirty="0">
                        <a:solidFill>
                          <a:schemeClr val="accent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endParaRPr lang="en-GB" sz="900" dirty="0">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900" dirty="0">
                        <a:latin typeface="Arial" panose="020B0604020202020204" pitchFamily="34" charset="0"/>
                        <a:cs typeface="Arial" panose="020B0604020202020204" pitchFamily="34" charset="0"/>
                      </a:endParaRPr>
                    </a:p>
                  </a:txBody>
                  <a:tcPr marL="0" marR="0" marT="0" marB="0" anchor="ct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endParaRPr lang="en-GB" sz="1000" b="0" i="0" dirty="0">
                        <a:solidFill>
                          <a:schemeClr val="tx1"/>
                        </a:solidFill>
                        <a:latin typeface="Arial" panose="020B0604020202020204" pitchFamily="34" charset="0"/>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968352617"/>
                  </a:ext>
                </a:extLst>
              </a:tr>
              <a:tr h="201600">
                <a:tc>
                  <a:txBody>
                    <a:bodyPr/>
                    <a:lstStyle/>
                    <a:p>
                      <a:r>
                        <a:rPr lang="en-GB" sz="1000" dirty="0">
                          <a:latin typeface="Arial" panose="020B0604020202020204" pitchFamily="34" charset="0"/>
                          <a:cs typeface="Arial" panose="020B0604020202020204" pitchFamily="34" charset="0"/>
                        </a:rPr>
                        <a:t>Yes</a:t>
                      </a:r>
                    </a:p>
                  </a:txBody>
                  <a:tcPr marL="24120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GB" sz="1000" dirty="0">
                          <a:solidFill>
                            <a:schemeClr val="tx1"/>
                          </a:solidFill>
                          <a:latin typeface="Arial" panose="020B0604020202020204" pitchFamily="34" charset="0"/>
                          <a:cs typeface="Arial" panose="020B0604020202020204" pitchFamily="34" charset="0"/>
                        </a:rPr>
                        <a:t>107/189</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GB" sz="1000" b="1" dirty="0">
                          <a:solidFill>
                            <a:schemeClr val="tx2"/>
                          </a:solidFill>
                          <a:latin typeface="Arial" panose="020B0604020202020204" pitchFamily="34" charset="0"/>
                          <a:cs typeface="Arial" panose="020B0604020202020204" pitchFamily="34" charset="0"/>
                        </a:rPr>
                        <a:t>38.8</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GB" sz="1000" b="1" dirty="0">
                          <a:solidFill>
                            <a:schemeClr val="accent1"/>
                          </a:solidFill>
                          <a:latin typeface="Arial" panose="020B0604020202020204" pitchFamily="34" charset="0"/>
                          <a:cs typeface="Arial" panose="020B0604020202020204" pitchFamily="34" charset="0"/>
                        </a:rPr>
                        <a:t>27.2</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endParaRPr lang="en-GB" sz="900" dirty="0">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900" dirty="0">
                        <a:latin typeface="Arial" panose="020B0604020202020204" pitchFamily="34" charset="0"/>
                        <a:cs typeface="Arial" panose="020B0604020202020204" pitchFamily="34" charset="0"/>
                      </a:endParaRPr>
                    </a:p>
                  </a:txBody>
                  <a:tcPr marL="0" marR="0" marT="0" marB="0" anchor="ct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b="0" i="0" dirty="0">
                          <a:solidFill>
                            <a:schemeClr val="tx1"/>
                          </a:solidFill>
                          <a:latin typeface="Arial" panose="020B0604020202020204" pitchFamily="34" charset="0"/>
                        </a:rPr>
                        <a:t>0.76 (0.52</a:t>
                      </a:r>
                      <a:r>
                        <a:rPr lang="en-US" sz="1000" dirty="0">
                          <a:solidFill>
                            <a:schemeClr val="tx1"/>
                          </a:solidFill>
                          <a:latin typeface="Arial" panose="020B0604020202020204" pitchFamily="34" charset="0"/>
                          <a:cs typeface="Arial" panose="020B0604020202020204" pitchFamily="34" charset="0"/>
                        </a:rPr>
                        <a:t>-1.11</a:t>
                      </a:r>
                      <a:r>
                        <a:rPr lang="en-US" sz="1000" dirty="0">
                          <a:solidFill>
                            <a:schemeClr val="tx1"/>
                          </a:solidFill>
                        </a:rPr>
                        <a:t>)</a:t>
                      </a:r>
                      <a:endParaRPr lang="en-GB" sz="1000" dirty="0">
                        <a:solidFill>
                          <a:schemeClr val="tx1"/>
                        </a:solidFill>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926122012"/>
                  </a:ext>
                </a:extLst>
              </a:tr>
              <a:tr h="201600">
                <a:tc>
                  <a:txBody>
                    <a:bodyPr/>
                    <a:lstStyle/>
                    <a:p>
                      <a:r>
                        <a:rPr lang="en-GB" sz="1000" dirty="0">
                          <a:latin typeface="Arial" panose="020B0604020202020204" pitchFamily="34" charset="0"/>
                          <a:cs typeface="Arial" panose="020B0604020202020204" pitchFamily="34" charset="0"/>
                        </a:rPr>
                        <a:t>No</a:t>
                      </a:r>
                    </a:p>
                  </a:txBody>
                  <a:tcPr marL="24120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GB" sz="1000" dirty="0">
                          <a:solidFill>
                            <a:schemeClr val="tx1"/>
                          </a:solidFill>
                          <a:latin typeface="Arial" panose="020B0604020202020204" pitchFamily="34" charset="0"/>
                          <a:cs typeface="Arial" panose="020B0604020202020204" pitchFamily="34" charset="0"/>
                        </a:rPr>
                        <a:t>274/607</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GB" sz="1000" b="1" dirty="0">
                          <a:solidFill>
                            <a:schemeClr val="tx2"/>
                          </a:solidFill>
                          <a:latin typeface="Arial" panose="020B0604020202020204" pitchFamily="34" charset="0"/>
                          <a:cs typeface="Arial" panose="020B0604020202020204" pitchFamily="34" charset="0"/>
                        </a:rPr>
                        <a:t>NR</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GB" sz="1000" b="1" dirty="0">
                          <a:solidFill>
                            <a:schemeClr val="accent1"/>
                          </a:solidFill>
                          <a:latin typeface="Arial" panose="020B0604020202020204" pitchFamily="34" charset="0"/>
                          <a:cs typeface="Arial" panose="020B0604020202020204" pitchFamily="34" charset="0"/>
                        </a:rPr>
                        <a:t>38.3</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endParaRPr lang="en-GB" sz="900" dirty="0">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900" dirty="0">
                        <a:latin typeface="Arial" panose="020B0604020202020204" pitchFamily="34" charset="0"/>
                        <a:cs typeface="Arial" panose="020B0604020202020204" pitchFamily="34" charset="0"/>
                      </a:endParaRPr>
                    </a:p>
                  </a:txBody>
                  <a:tcPr marL="0" marR="0" marT="0" marB="0" anchor="ct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b="0" i="0" dirty="0">
                          <a:solidFill>
                            <a:schemeClr val="tx1"/>
                          </a:solidFill>
                          <a:latin typeface="Arial" panose="020B0604020202020204" pitchFamily="34" charset="0"/>
                        </a:rPr>
                        <a:t>0.85 (0.67</a:t>
                      </a:r>
                      <a:r>
                        <a:rPr lang="en-US" sz="1000" dirty="0">
                          <a:solidFill>
                            <a:schemeClr val="tx1"/>
                          </a:solidFill>
                          <a:latin typeface="Arial" panose="020B0604020202020204" pitchFamily="34" charset="0"/>
                          <a:cs typeface="Arial" panose="020B0604020202020204" pitchFamily="34" charset="0"/>
                        </a:rPr>
                        <a:t>-1.07</a:t>
                      </a:r>
                      <a:r>
                        <a:rPr lang="en-US" sz="1000" dirty="0">
                          <a:solidFill>
                            <a:schemeClr val="tx1"/>
                          </a:solidFill>
                        </a:rPr>
                        <a:t>)</a:t>
                      </a:r>
                      <a:endParaRPr lang="en-GB" sz="1000" dirty="0">
                        <a:solidFill>
                          <a:schemeClr val="tx1"/>
                        </a:solidFill>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734395419"/>
                  </a:ext>
                </a:extLst>
              </a:tr>
              <a:tr h="201600">
                <a:tc>
                  <a:txBody>
                    <a:bodyPr/>
                    <a:lstStyle/>
                    <a:p>
                      <a:r>
                        <a:rPr lang="en-GB" sz="1000" b="1" dirty="0" err="1">
                          <a:latin typeface="Arial" panose="020B0604020202020204" pitchFamily="34" charset="0"/>
                          <a:cs typeface="Arial" panose="020B0604020202020204" pitchFamily="34" charset="0"/>
                        </a:rPr>
                        <a:t>HRRm</a:t>
                      </a:r>
                      <a:r>
                        <a:rPr lang="en-GB" sz="1000" b="1" dirty="0">
                          <a:latin typeface="Arial" panose="020B0604020202020204" pitchFamily="34" charset="0"/>
                          <a:cs typeface="Arial" panose="020B0604020202020204" pitchFamily="34" charset="0"/>
                        </a:rPr>
                        <a:t> </a:t>
                      </a:r>
                      <a:r>
                        <a:rPr lang="en-GB" sz="1000" b="1" dirty="0" err="1">
                          <a:latin typeface="Arial" panose="020B0604020202020204" pitchFamily="34" charset="0"/>
                          <a:cs typeface="Arial" panose="020B0604020202020204" pitchFamily="34" charset="0"/>
                        </a:rPr>
                        <a:t>status</a:t>
                      </a:r>
                      <a:r>
                        <a:rPr lang="en-GB" sz="1000" b="1" baseline="30000" dirty="0" err="1">
                          <a:latin typeface="Arial" panose="020B0604020202020204" pitchFamily="34" charset="0"/>
                          <a:cs typeface="Arial" panose="020B0604020202020204" pitchFamily="34" charset="0"/>
                        </a:rPr>
                        <a:t>a</a:t>
                      </a:r>
                      <a:endParaRPr lang="en-GB" sz="1000" b="1" baseline="30000" dirty="0">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endParaRPr lang="en-GB" sz="100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endParaRPr lang="en-GB" sz="1000" b="1" dirty="0">
                        <a:solidFill>
                          <a:schemeClr val="tx2"/>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endParaRPr lang="en-GB" sz="1000" b="1" dirty="0">
                        <a:solidFill>
                          <a:schemeClr val="accent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endParaRPr lang="en-GB" sz="900" dirty="0">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900" dirty="0">
                        <a:latin typeface="Arial" panose="020B0604020202020204" pitchFamily="34" charset="0"/>
                        <a:cs typeface="Arial" panose="020B0604020202020204" pitchFamily="34" charset="0"/>
                      </a:endParaRPr>
                    </a:p>
                  </a:txBody>
                  <a:tcPr marL="0" marR="0" marT="0" marB="0" anchor="ct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endParaRPr lang="en-GB" sz="1000" b="0" i="0" dirty="0">
                        <a:solidFill>
                          <a:schemeClr val="tx1"/>
                        </a:solidFill>
                        <a:latin typeface="Arial" panose="020B0604020202020204" pitchFamily="34" charset="0"/>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725785832"/>
                  </a:ext>
                </a:extLst>
              </a:tr>
              <a:tr h="201600">
                <a:tc>
                  <a:txBody>
                    <a:bodyPr/>
                    <a:lstStyle/>
                    <a:p>
                      <a:r>
                        <a:rPr kumimoji="0" lang="en-US" sz="10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HRRm</a:t>
                      </a:r>
                      <a:endParaRPr lang="en-GB" sz="1000" dirty="0">
                        <a:latin typeface="Arial" panose="020B0604020202020204" pitchFamily="34" charset="0"/>
                        <a:cs typeface="Arial" panose="020B0604020202020204" pitchFamily="34" charset="0"/>
                      </a:endParaRPr>
                    </a:p>
                  </a:txBody>
                  <a:tcPr marL="24120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US" sz="1000" b="0" i="0" dirty="0">
                          <a:latin typeface="Arial" panose="020B0604020202020204" pitchFamily="34" charset="0"/>
                        </a:rPr>
                        <a:t>117/226</a:t>
                      </a:r>
                      <a:endParaRPr lang="en-GB" sz="1000" dirty="0"/>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US" sz="1000" b="1" i="0" dirty="0">
                          <a:solidFill>
                            <a:schemeClr val="tx2"/>
                          </a:solidFill>
                          <a:latin typeface="Arial" panose="020B0604020202020204" pitchFamily="34" charset="0"/>
                        </a:rPr>
                        <a:t>NR</a:t>
                      </a:r>
                      <a:endParaRPr lang="en-GB" sz="1000" b="1" dirty="0">
                        <a:solidFill>
                          <a:schemeClr val="tx2"/>
                        </a:solidFill>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US" sz="1000" b="1" i="0" dirty="0">
                          <a:solidFill>
                            <a:schemeClr val="accent1"/>
                          </a:solidFill>
                          <a:latin typeface="Arial" panose="020B0604020202020204" pitchFamily="34" charset="0"/>
                        </a:rPr>
                        <a:t>28.5</a:t>
                      </a:r>
                      <a:endParaRPr lang="en-GB" sz="1000" b="1" dirty="0">
                        <a:solidFill>
                          <a:schemeClr val="accent1"/>
                        </a:solidFill>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endParaRPr lang="en-GB" sz="900" dirty="0">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900" dirty="0">
                        <a:latin typeface="Arial" panose="020B0604020202020204" pitchFamily="34" charset="0"/>
                        <a:cs typeface="Arial" panose="020B0604020202020204" pitchFamily="34" charset="0"/>
                      </a:endParaRPr>
                    </a:p>
                  </a:txBody>
                  <a:tcPr marL="0" marR="0" marT="0" marB="0" anchor="ct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b="0" i="0" dirty="0">
                          <a:solidFill>
                            <a:schemeClr val="tx1"/>
                          </a:solidFill>
                          <a:latin typeface="Arial" panose="020B0604020202020204" pitchFamily="34" charset="0"/>
                        </a:rPr>
                        <a:t>0.66 (0.45</a:t>
                      </a:r>
                      <a:r>
                        <a:rPr lang="en-US" sz="1000" dirty="0">
                          <a:solidFill>
                            <a:schemeClr val="tx1"/>
                          </a:solidFill>
                          <a:latin typeface="Arial" panose="020B0604020202020204" pitchFamily="34" charset="0"/>
                          <a:cs typeface="Arial" panose="020B0604020202020204" pitchFamily="34" charset="0"/>
                        </a:rPr>
                        <a:t>-0.95</a:t>
                      </a:r>
                      <a:r>
                        <a:rPr lang="en-US" sz="1000" dirty="0">
                          <a:solidFill>
                            <a:schemeClr val="tx1"/>
                          </a:solidFill>
                        </a:rPr>
                        <a:t>)</a:t>
                      </a:r>
                      <a:endParaRPr lang="en-GB" sz="1000" dirty="0">
                        <a:solidFill>
                          <a:schemeClr val="tx1"/>
                        </a:solidFill>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987163810"/>
                  </a:ext>
                </a:extLst>
              </a:tr>
              <a:tr h="2016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Non-HRRm</a:t>
                      </a:r>
                    </a:p>
                  </a:txBody>
                  <a:tcPr marL="24120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US" sz="1000" b="0" i="0" dirty="0">
                          <a:latin typeface="Arial" panose="020B0604020202020204" pitchFamily="34" charset="0"/>
                        </a:rPr>
                        <a:t>255/552</a:t>
                      </a:r>
                      <a:endParaRPr lang="en-GB" sz="1000" dirty="0"/>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US" sz="1000" b="1" i="0" dirty="0">
                          <a:solidFill>
                            <a:schemeClr val="tx2"/>
                          </a:solidFill>
                          <a:latin typeface="Arial" panose="020B0604020202020204" pitchFamily="34" charset="0"/>
                        </a:rPr>
                        <a:t>42.1</a:t>
                      </a:r>
                      <a:endParaRPr lang="en-GB" sz="1000" b="1" dirty="0">
                        <a:solidFill>
                          <a:schemeClr val="tx2"/>
                        </a:solidFill>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US" sz="1000" b="1" i="0" dirty="0">
                          <a:solidFill>
                            <a:schemeClr val="accent1"/>
                          </a:solidFill>
                          <a:latin typeface="Arial" panose="020B0604020202020204" pitchFamily="34" charset="0"/>
                        </a:rPr>
                        <a:t>38.9</a:t>
                      </a:r>
                      <a:endParaRPr lang="en-GB" sz="1000" b="1" dirty="0">
                        <a:solidFill>
                          <a:schemeClr val="accent1"/>
                        </a:solidFill>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endParaRPr lang="en-GB" sz="900" dirty="0">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900" dirty="0">
                        <a:latin typeface="Arial" panose="020B0604020202020204" pitchFamily="34" charset="0"/>
                        <a:cs typeface="Arial" panose="020B0604020202020204" pitchFamily="34" charset="0"/>
                      </a:endParaRPr>
                    </a:p>
                  </a:txBody>
                  <a:tcPr marL="0" marR="0" marT="0" marB="0" anchor="ct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b="0" i="0" dirty="0">
                          <a:solidFill>
                            <a:schemeClr val="tx1"/>
                          </a:solidFill>
                          <a:latin typeface="Arial" panose="020B0604020202020204" pitchFamily="34" charset="0"/>
                        </a:rPr>
                        <a:t>0.89 (0.70</a:t>
                      </a:r>
                      <a:r>
                        <a:rPr lang="en-US" sz="1000" dirty="0">
                          <a:solidFill>
                            <a:schemeClr val="tx1"/>
                          </a:solidFill>
                          <a:latin typeface="Arial" panose="020B0604020202020204" pitchFamily="34" charset="0"/>
                          <a:cs typeface="Arial" panose="020B0604020202020204" pitchFamily="34" charset="0"/>
                        </a:rPr>
                        <a:t>-1.14)</a:t>
                      </a:r>
                      <a:endParaRPr lang="en-GB" sz="1000" dirty="0">
                        <a:solidFill>
                          <a:schemeClr val="tx1"/>
                        </a:solidFill>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140977144"/>
                  </a:ext>
                </a:extLst>
              </a:tr>
              <a:tr h="2016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1"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BRCA</a:t>
                      </a:r>
                      <a:r>
                        <a:rPr kumimoji="0" lang="en-GB" sz="10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m</a:t>
                      </a:r>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GB" sz="10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status</a:t>
                      </a:r>
                      <a:r>
                        <a:rPr kumimoji="0" lang="en-GB" sz="1000" b="0" i="0" u="none" strike="noStrike" kern="1200" cap="none" spc="0" normalizeH="0" baseline="30000" noProof="0" dirty="0" err="1">
                          <a:ln>
                            <a:noFill/>
                          </a:ln>
                          <a:solidFill>
                            <a:prstClr val="black"/>
                          </a:solidFill>
                          <a:effectLst/>
                          <a:uLnTx/>
                          <a:uFillTx/>
                          <a:latin typeface="Arial" panose="020B0604020202020204" pitchFamily="34" charset="0"/>
                          <a:ea typeface="+mn-ea"/>
                          <a:cs typeface="+mn-cs"/>
                        </a:rPr>
                        <a:t>a</a:t>
                      </a:r>
                      <a:endParaRPr kumimoji="0" lang="en-GB" sz="1000" b="0" i="0" u="none" strike="noStrike" kern="1200" cap="none" spc="0" normalizeH="0" baseline="30000" noProof="0" dirty="0">
                        <a:ln>
                          <a:noFill/>
                        </a:ln>
                        <a:solidFill>
                          <a:prstClr val="black"/>
                        </a:solidFill>
                        <a:effectLst/>
                        <a:uLnTx/>
                        <a:uFillTx/>
                        <a:latin typeface="Arial" panose="020B0604020202020204" pitchFamily="34" charset="0"/>
                        <a:ea typeface="+mn-ea"/>
                        <a:cs typeface="+mn-cs"/>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endParaRPr lang="en-GB" sz="100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endParaRPr lang="en-GB" sz="1000" b="1" dirty="0">
                        <a:solidFill>
                          <a:schemeClr val="tx2"/>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endParaRPr lang="en-GB" sz="1000" b="1" dirty="0">
                        <a:solidFill>
                          <a:schemeClr val="accent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endParaRPr lang="en-GB" sz="900" dirty="0">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900" dirty="0">
                        <a:latin typeface="Arial" panose="020B0604020202020204" pitchFamily="34" charset="0"/>
                        <a:cs typeface="Arial" panose="020B0604020202020204" pitchFamily="34" charset="0"/>
                      </a:endParaRPr>
                    </a:p>
                  </a:txBody>
                  <a:tcPr marL="0" marR="0" marT="0" marB="0" anchor="ct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endParaRPr lang="en-GB" sz="1000" b="0" i="0" dirty="0">
                        <a:solidFill>
                          <a:schemeClr val="tx1"/>
                        </a:solidFill>
                        <a:latin typeface="Arial" panose="020B0604020202020204" pitchFamily="34" charset="0"/>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587282071"/>
                  </a:ext>
                </a:extLst>
              </a:tr>
              <a:tr h="2016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1" u="none" strike="noStrike" kern="1200" cap="none" spc="0" normalizeH="0" baseline="0" noProof="0" dirty="0">
                          <a:ln>
                            <a:noFill/>
                          </a:ln>
                          <a:solidFill>
                            <a:prstClr val="black"/>
                          </a:solidFill>
                          <a:effectLst/>
                          <a:uLnTx/>
                          <a:uFillTx/>
                          <a:latin typeface="Arial" panose="020B0604020202020204" pitchFamily="34" charset="0"/>
                          <a:ea typeface="+mn-ea"/>
                          <a:cs typeface="+mn-cs"/>
                        </a:rPr>
                        <a:t>BRCA</a:t>
                      </a:r>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m</a:t>
                      </a:r>
                    </a:p>
                  </a:txBody>
                  <a:tcPr marL="24120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US" sz="1000" b="0" i="0" dirty="0">
                          <a:latin typeface="Arial" panose="020B0604020202020204" pitchFamily="34" charset="0"/>
                        </a:rPr>
                        <a:t>38/85</a:t>
                      </a:r>
                      <a:endParaRPr lang="en-GB" sz="1000" dirty="0"/>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US" sz="1000" b="1" i="0" dirty="0">
                          <a:solidFill>
                            <a:schemeClr val="tx2"/>
                          </a:solidFill>
                          <a:latin typeface="Arial" panose="020B0604020202020204" pitchFamily="34" charset="0"/>
                        </a:rPr>
                        <a:t>NR</a:t>
                      </a:r>
                      <a:endParaRPr lang="en-GB" sz="1000" b="1" dirty="0">
                        <a:solidFill>
                          <a:schemeClr val="tx2"/>
                        </a:solidFill>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US" sz="1000" b="1" i="0" dirty="0">
                          <a:solidFill>
                            <a:schemeClr val="accent1"/>
                          </a:solidFill>
                          <a:latin typeface="Arial" panose="020B0604020202020204" pitchFamily="34" charset="0"/>
                        </a:rPr>
                        <a:t>23.0</a:t>
                      </a:r>
                      <a:endParaRPr lang="en-GB" sz="1000" b="1" dirty="0">
                        <a:solidFill>
                          <a:schemeClr val="accent1"/>
                        </a:solidFill>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endParaRPr lang="en-GB" sz="900" dirty="0">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900" dirty="0">
                        <a:latin typeface="Arial" panose="020B0604020202020204" pitchFamily="34" charset="0"/>
                        <a:cs typeface="Arial" panose="020B0604020202020204" pitchFamily="34" charset="0"/>
                      </a:endParaRPr>
                    </a:p>
                  </a:txBody>
                  <a:tcPr marL="0" marR="0" marT="0" marB="0" anchor="ct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b="0" i="0" dirty="0">
                          <a:solidFill>
                            <a:schemeClr val="tx1"/>
                          </a:solidFill>
                          <a:latin typeface="Arial" panose="020B0604020202020204" pitchFamily="34" charset="0"/>
                        </a:rPr>
                        <a:t>0.29 (0.14</a:t>
                      </a:r>
                      <a:r>
                        <a:rPr lang="en-US" sz="1000" dirty="0">
                          <a:solidFill>
                            <a:schemeClr val="tx1"/>
                          </a:solidFill>
                          <a:latin typeface="Arial" panose="020B0604020202020204" pitchFamily="34" charset="0"/>
                          <a:cs typeface="Arial" panose="020B0604020202020204" pitchFamily="34" charset="0"/>
                        </a:rPr>
                        <a:t>-0.56</a:t>
                      </a:r>
                      <a:r>
                        <a:rPr lang="en-US" sz="1000" dirty="0">
                          <a:solidFill>
                            <a:schemeClr val="tx1"/>
                          </a:solidFill>
                        </a:rPr>
                        <a:t>)</a:t>
                      </a:r>
                      <a:endParaRPr lang="en-GB" sz="1000" dirty="0">
                        <a:solidFill>
                          <a:schemeClr val="tx1"/>
                        </a:solidFill>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581070191"/>
                  </a:ext>
                </a:extLst>
              </a:tr>
              <a:tr h="2016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1" u="none" strike="noStrike" kern="1200" cap="none" spc="0" normalizeH="0" baseline="0" noProof="0" dirty="0">
                          <a:ln>
                            <a:noFill/>
                          </a:ln>
                          <a:solidFill>
                            <a:prstClr val="black"/>
                          </a:solidFill>
                          <a:effectLst/>
                          <a:uLnTx/>
                          <a:uFillTx/>
                          <a:latin typeface="Arial" panose="020B0604020202020204" pitchFamily="34" charset="0"/>
                          <a:ea typeface="+mn-ea"/>
                          <a:cs typeface="+mn-cs"/>
                        </a:rPr>
                        <a:t>Non-BRCA</a:t>
                      </a:r>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m</a:t>
                      </a:r>
                      <a:endParaRPr kumimoji="0" lang="en-US" sz="10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a:txBody>
                  <a:tcPr marL="24120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US" sz="1000" b="0" i="0" dirty="0">
                          <a:latin typeface="Arial" panose="020B0604020202020204" pitchFamily="34" charset="0"/>
                        </a:rPr>
                        <a:t>334/693</a:t>
                      </a:r>
                      <a:endParaRPr lang="en-GB" sz="1000" dirty="0"/>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US" sz="1000" b="1" i="0" dirty="0">
                          <a:solidFill>
                            <a:schemeClr val="tx2"/>
                          </a:solidFill>
                          <a:latin typeface="Arial" panose="020B0604020202020204" pitchFamily="34" charset="0"/>
                        </a:rPr>
                        <a:t>39.6</a:t>
                      </a:r>
                      <a:endParaRPr lang="en-GB" sz="1000" b="1" dirty="0">
                        <a:solidFill>
                          <a:schemeClr val="tx2"/>
                        </a:solidFill>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US" sz="1000" b="1" i="0" dirty="0">
                          <a:solidFill>
                            <a:schemeClr val="accent1"/>
                          </a:solidFill>
                          <a:latin typeface="Arial" panose="020B0604020202020204" pitchFamily="34" charset="0"/>
                        </a:rPr>
                        <a:t>38.0</a:t>
                      </a:r>
                      <a:endParaRPr lang="en-GB" sz="1000" b="1" dirty="0">
                        <a:solidFill>
                          <a:schemeClr val="accent1"/>
                        </a:solidFill>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endParaRPr lang="en-GB" sz="900" dirty="0">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900" dirty="0">
                        <a:latin typeface="Arial" panose="020B0604020202020204" pitchFamily="34" charset="0"/>
                        <a:cs typeface="Arial" panose="020B0604020202020204" pitchFamily="34" charset="0"/>
                      </a:endParaRPr>
                    </a:p>
                  </a:txBody>
                  <a:tcPr marL="0" marR="0" marT="0" marB="0" anchor="ct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b="0" i="0" dirty="0">
                          <a:solidFill>
                            <a:schemeClr val="tx1"/>
                          </a:solidFill>
                          <a:latin typeface="Arial" panose="020B0604020202020204" pitchFamily="34" charset="0"/>
                        </a:rPr>
                        <a:t>0.91 (0.73</a:t>
                      </a:r>
                      <a:r>
                        <a:rPr lang="en-US" sz="1000" dirty="0">
                          <a:solidFill>
                            <a:schemeClr val="tx1"/>
                          </a:solidFill>
                          <a:latin typeface="Arial" panose="020B0604020202020204" pitchFamily="34" charset="0"/>
                          <a:cs typeface="Arial" panose="020B0604020202020204" pitchFamily="34" charset="0"/>
                        </a:rPr>
                        <a:t>-</a:t>
                      </a:r>
                      <a:r>
                        <a:rPr lang="en-US" sz="1000" dirty="0">
                          <a:solidFill>
                            <a:schemeClr val="tx1"/>
                          </a:solidFill>
                        </a:rPr>
                        <a:t>1.13)</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114445297"/>
                  </a:ext>
                </a:extLst>
              </a:tr>
            </a:tbl>
          </a:graphicData>
        </a:graphic>
      </p:graphicFrame>
      <p:grpSp>
        <p:nvGrpSpPr>
          <p:cNvPr id="44" name="Group 43">
            <a:extLst>
              <a:ext uri="{FF2B5EF4-FFF2-40B4-BE49-F238E27FC236}">
                <a16:creationId xmlns:a16="http://schemas.microsoft.com/office/drawing/2014/main" id="{2871E6AD-3619-9CC2-E7FA-CF2056ABA1EB}"/>
              </a:ext>
            </a:extLst>
          </p:cNvPr>
          <p:cNvGrpSpPr/>
          <p:nvPr/>
        </p:nvGrpSpPr>
        <p:grpSpPr>
          <a:xfrm>
            <a:off x="5793849" y="1891257"/>
            <a:ext cx="3098800" cy="3452222"/>
            <a:chOff x="5871130" y="2040494"/>
            <a:chExt cx="3098800" cy="3452222"/>
          </a:xfrm>
        </p:grpSpPr>
        <p:grpSp>
          <p:nvGrpSpPr>
            <p:cNvPr id="490" name="Group 489">
              <a:extLst>
                <a:ext uri="{FF2B5EF4-FFF2-40B4-BE49-F238E27FC236}">
                  <a16:creationId xmlns:a16="http://schemas.microsoft.com/office/drawing/2014/main" id="{10CB5DD7-8DBC-9CEC-EC61-C24F14462A72}"/>
                </a:ext>
              </a:extLst>
            </p:cNvPr>
            <p:cNvGrpSpPr/>
            <p:nvPr/>
          </p:nvGrpSpPr>
          <p:grpSpPr>
            <a:xfrm>
              <a:off x="8080930" y="2040494"/>
              <a:ext cx="466725" cy="220663"/>
              <a:chOff x="14619290" y="1177926"/>
              <a:chExt cx="466725" cy="220663"/>
            </a:xfrm>
          </p:grpSpPr>
          <p:sp>
            <p:nvSpPr>
              <p:cNvPr id="435" name="Line 60">
                <a:extLst>
                  <a:ext uri="{FF2B5EF4-FFF2-40B4-BE49-F238E27FC236}">
                    <a16:creationId xmlns:a16="http://schemas.microsoft.com/office/drawing/2014/main" id="{4EEC19C2-62FE-CA32-F7FD-F918CA399D14}"/>
                  </a:ext>
                </a:extLst>
              </p:cNvPr>
              <p:cNvSpPr>
                <a:spLocks noChangeShapeType="1"/>
              </p:cNvSpPr>
              <p:nvPr/>
            </p:nvSpPr>
            <p:spPr bwMode="auto">
              <a:xfrm>
                <a:off x="14619290" y="1289051"/>
                <a:ext cx="466725" cy="0"/>
              </a:xfrm>
              <a:prstGeom prst="line">
                <a:avLst/>
              </a:prstGeom>
              <a:noFill/>
              <a:ln w="9525" cap="flat">
                <a:solidFill>
                  <a:schemeClr val="tx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dirty="0">
                  <a:ln>
                    <a:noFill/>
                  </a:ln>
                  <a:solidFill>
                    <a:prstClr val="black"/>
                  </a:solidFill>
                  <a:effectLst/>
                  <a:uLnTx/>
                  <a:uFillTx/>
                  <a:latin typeface="Arial" panose="020B0604020202020204"/>
                  <a:ea typeface="+mn-ea"/>
                  <a:cs typeface="+mn-cs"/>
                </a:endParaRPr>
              </a:p>
            </p:txBody>
          </p:sp>
          <p:sp>
            <p:nvSpPr>
              <p:cNvPr id="441" name="Line 61">
                <a:extLst>
                  <a:ext uri="{FF2B5EF4-FFF2-40B4-BE49-F238E27FC236}">
                    <a16:creationId xmlns:a16="http://schemas.microsoft.com/office/drawing/2014/main" id="{29D52888-435B-5594-B1E2-D2F14B594763}"/>
                  </a:ext>
                </a:extLst>
              </p:cNvPr>
              <p:cNvSpPr>
                <a:spLocks noChangeShapeType="1"/>
              </p:cNvSpPr>
              <p:nvPr/>
            </p:nvSpPr>
            <p:spPr bwMode="auto">
              <a:xfrm>
                <a:off x="14619290" y="1254126"/>
                <a:ext cx="0" cy="68263"/>
              </a:xfrm>
              <a:prstGeom prst="line">
                <a:avLst/>
              </a:prstGeom>
              <a:noFill/>
              <a:ln w="9525" cap="flat">
                <a:solidFill>
                  <a:schemeClr val="tx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dirty="0">
                  <a:ln>
                    <a:noFill/>
                  </a:ln>
                  <a:solidFill>
                    <a:prstClr val="black"/>
                  </a:solidFill>
                  <a:effectLst/>
                  <a:uLnTx/>
                  <a:uFillTx/>
                  <a:latin typeface="Arial" panose="020B0604020202020204"/>
                  <a:ea typeface="+mn-ea"/>
                  <a:cs typeface="+mn-cs"/>
                </a:endParaRPr>
              </a:p>
            </p:txBody>
          </p:sp>
          <p:sp>
            <p:nvSpPr>
              <p:cNvPr id="442" name="Line 62">
                <a:extLst>
                  <a:ext uri="{FF2B5EF4-FFF2-40B4-BE49-F238E27FC236}">
                    <a16:creationId xmlns:a16="http://schemas.microsoft.com/office/drawing/2014/main" id="{E52233C7-86BD-6BAD-D7A9-19BC72E3DC6C}"/>
                  </a:ext>
                </a:extLst>
              </p:cNvPr>
              <p:cNvSpPr>
                <a:spLocks noChangeShapeType="1"/>
              </p:cNvSpPr>
              <p:nvPr/>
            </p:nvSpPr>
            <p:spPr bwMode="auto">
              <a:xfrm>
                <a:off x="15086015" y="1255713"/>
                <a:ext cx="0" cy="66675"/>
              </a:xfrm>
              <a:prstGeom prst="line">
                <a:avLst/>
              </a:prstGeom>
              <a:noFill/>
              <a:ln w="9525" cap="flat">
                <a:solidFill>
                  <a:schemeClr val="tx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dirty="0">
                  <a:ln>
                    <a:noFill/>
                  </a:ln>
                  <a:solidFill>
                    <a:prstClr val="black"/>
                  </a:solidFill>
                  <a:effectLst/>
                  <a:uLnTx/>
                  <a:uFillTx/>
                  <a:latin typeface="Arial" panose="020B0604020202020204"/>
                  <a:ea typeface="+mn-ea"/>
                  <a:cs typeface="+mn-cs"/>
                </a:endParaRPr>
              </a:p>
            </p:txBody>
          </p:sp>
          <p:sp>
            <p:nvSpPr>
              <p:cNvPr id="443" name="Oval 63">
                <a:extLst>
                  <a:ext uri="{FF2B5EF4-FFF2-40B4-BE49-F238E27FC236}">
                    <a16:creationId xmlns:a16="http://schemas.microsoft.com/office/drawing/2014/main" id="{4E46F9AC-2F89-A902-54A1-4534CAEE2AB4}"/>
                  </a:ext>
                </a:extLst>
              </p:cNvPr>
              <p:cNvSpPr>
                <a:spLocks noChangeArrowheads="1"/>
              </p:cNvSpPr>
              <p:nvPr/>
            </p:nvSpPr>
            <p:spPr bwMode="auto">
              <a:xfrm>
                <a:off x="14739940" y="1177926"/>
                <a:ext cx="220663" cy="220663"/>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dirty="0">
                  <a:ln>
                    <a:noFill/>
                  </a:ln>
                  <a:solidFill>
                    <a:prstClr val="black"/>
                  </a:solidFill>
                  <a:effectLst/>
                  <a:uLnTx/>
                  <a:uFillTx/>
                  <a:latin typeface="Arial" panose="020B0604020202020204"/>
                  <a:ea typeface="+mn-ea"/>
                  <a:cs typeface="+mn-cs"/>
                </a:endParaRPr>
              </a:p>
            </p:txBody>
          </p:sp>
        </p:grpSp>
        <p:grpSp>
          <p:nvGrpSpPr>
            <p:cNvPr id="494" name="Group 493">
              <a:extLst>
                <a:ext uri="{FF2B5EF4-FFF2-40B4-BE49-F238E27FC236}">
                  <a16:creationId xmlns:a16="http://schemas.microsoft.com/office/drawing/2014/main" id="{1955F38C-ED58-70BA-2BE9-49624A8C66B9}"/>
                </a:ext>
              </a:extLst>
            </p:cNvPr>
            <p:cNvGrpSpPr/>
            <p:nvPr/>
          </p:nvGrpSpPr>
          <p:grpSpPr>
            <a:xfrm>
              <a:off x="8023780" y="3110916"/>
              <a:ext cx="631825" cy="114300"/>
              <a:chOff x="14562140" y="2619376"/>
              <a:chExt cx="631825" cy="114300"/>
            </a:xfrm>
          </p:grpSpPr>
          <p:sp>
            <p:nvSpPr>
              <p:cNvPr id="444" name="Line 64">
                <a:extLst>
                  <a:ext uri="{FF2B5EF4-FFF2-40B4-BE49-F238E27FC236}">
                    <a16:creationId xmlns:a16="http://schemas.microsoft.com/office/drawing/2014/main" id="{D600CD22-03C8-C38D-99AD-AE5495D3058C}"/>
                  </a:ext>
                </a:extLst>
              </p:cNvPr>
              <p:cNvSpPr>
                <a:spLocks noChangeShapeType="1"/>
              </p:cNvSpPr>
              <p:nvPr/>
            </p:nvSpPr>
            <p:spPr bwMode="auto">
              <a:xfrm>
                <a:off x="14562140" y="2676526"/>
                <a:ext cx="631825" cy="0"/>
              </a:xfrm>
              <a:prstGeom prst="line">
                <a:avLst/>
              </a:prstGeom>
              <a:noFill/>
              <a:ln w="9525" cap="flat">
                <a:solidFill>
                  <a:schemeClr val="tx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dirty="0">
                  <a:ln>
                    <a:noFill/>
                  </a:ln>
                  <a:solidFill>
                    <a:prstClr val="black"/>
                  </a:solidFill>
                  <a:effectLst/>
                  <a:uLnTx/>
                  <a:uFillTx/>
                  <a:latin typeface="Arial" panose="020B0604020202020204"/>
                  <a:ea typeface="+mn-ea"/>
                  <a:cs typeface="+mn-cs"/>
                </a:endParaRPr>
              </a:p>
            </p:txBody>
          </p:sp>
          <p:sp>
            <p:nvSpPr>
              <p:cNvPr id="445" name="Line 65">
                <a:extLst>
                  <a:ext uri="{FF2B5EF4-FFF2-40B4-BE49-F238E27FC236}">
                    <a16:creationId xmlns:a16="http://schemas.microsoft.com/office/drawing/2014/main" id="{BC8E0A3B-D664-0667-2852-2C59DDC369A5}"/>
                  </a:ext>
                </a:extLst>
              </p:cNvPr>
              <p:cNvSpPr>
                <a:spLocks noChangeShapeType="1"/>
              </p:cNvSpPr>
              <p:nvPr/>
            </p:nvSpPr>
            <p:spPr bwMode="auto">
              <a:xfrm>
                <a:off x="14565315" y="2643982"/>
                <a:ext cx="0" cy="65088"/>
              </a:xfrm>
              <a:prstGeom prst="line">
                <a:avLst/>
              </a:prstGeom>
              <a:noFill/>
              <a:ln w="9525" cap="flat">
                <a:solidFill>
                  <a:schemeClr val="tx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dirty="0">
                  <a:ln>
                    <a:noFill/>
                  </a:ln>
                  <a:solidFill>
                    <a:prstClr val="black"/>
                  </a:solidFill>
                  <a:effectLst/>
                  <a:uLnTx/>
                  <a:uFillTx/>
                  <a:latin typeface="Arial" panose="020B0604020202020204"/>
                  <a:ea typeface="+mn-ea"/>
                  <a:cs typeface="+mn-cs"/>
                </a:endParaRPr>
              </a:p>
            </p:txBody>
          </p:sp>
          <p:sp>
            <p:nvSpPr>
              <p:cNvPr id="446" name="Line 66">
                <a:extLst>
                  <a:ext uri="{FF2B5EF4-FFF2-40B4-BE49-F238E27FC236}">
                    <a16:creationId xmlns:a16="http://schemas.microsoft.com/office/drawing/2014/main" id="{2CE2F6D9-5B7F-0C49-DF32-43E70BFD83F3}"/>
                  </a:ext>
                </a:extLst>
              </p:cNvPr>
              <p:cNvSpPr>
                <a:spLocks noChangeShapeType="1"/>
              </p:cNvSpPr>
              <p:nvPr/>
            </p:nvSpPr>
            <p:spPr bwMode="auto">
              <a:xfrm>
                <a:off x="15193965" y="2643982"/>
                <a:ext cx="0" cy="65088"/>
              </a:xfrm>
              <a:prstGeom prst="line">
                <a:avLst/>
              </a:prstGeom>
              <a:noFill/>
              <a:ln w="9525" cap="flat">
                <a:solidFill>
                  <a:schemeClr val="tx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dirty="0">
                  <a:ln>
                    <a:noFill/>
                  </a:ln>
                  <a:solidFill>
                    <a:prstClr val="black"/>
                  </a:solidFill>
                  <a:effectLst/>
                  <a:uLnTx/>
                  <a:uFillTx/>
                  <a:latin typeface="Arial" panose="020B0604020202020204"/>
                  <a:ea typeface="+mn-ea"/>
                  <a:cs typeface="+mn-cs"/>
                </a:endParaRPr>
              </a:p>
            </p:txBody>
          </p:sp>
          <p:sp>
            <p:nvSpPr>
              <p:cNvPr id="447" name="Oval 67">
                <a:extLst>
                  <a:ext uri="{FF2B5EF4-FFF2-40B4-BE49-F238E27FC236}">
                    <a16:creationId xmlns:a16="http://schemas.microsoft.com/office/drawing/2014/main" id="{9B3F4DA3-7EFF-09AF-69CE-ECC12C1F1112}"/>
                  </a:ext>
                </a:extLst>
              </p:cNvPr>
              <p:cNvSpPr>
                <a:spLocks noChangeArrowheads="1"/>
              </p:cNvSpPr>
              <p:nvPr/>
            </p:nvSpPr>
            <p:spPr bwMode="auto">
              <a:xfrm>
                <a:off x="14851065" y="2619376"/>
                <a:ext cx="114300" cy="114300"/>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dirty="0">
                  <a:ln>
                    <a:noFill/>
                  </a:ln>
                  <a:solidFill>
                    <a:prstClr val="black"/>
                  </a:solidFill>
                  <a:effectLst/>
                  <a:uLnTx/>
                  <a:uFillTx/>
                  <a:latin typeface="Arial" panose="020B0604020202020204"/>
                  <a:ea typeface="+mn-ea"/>
                  <a:cs typeface="+mn-cs"/>
                </a:endParaRPr>
              </a:p>
            </p:txBody>
          </p:sp>
        </p:grpSp>
        <p:grpSp>
          <p:nvGrpSpPr>
            <p:cNvPr id="495" name="Group 494">
              <a:extLst>
                <a:ext uri="{FF2B5EF4-FFF2-40B4-BE49-F238E27FC236}">
                  <a16:creationId xmlns:a16="http://schemas.microsoft.com/office/drawing/2014/main" id="{55DC3E23-2DB6-8467-378B-088C31B82B9D}"/>
                </a:ext>
              </a:extLst>
            </p:cNvPr>
            <p:cNvGrpSpPr/>
            <p:nvPr/>
          </p:nvGrpSpPr>
          <p:grpSpPr>
            <a:xfrm>
              <a:off x="7798355" y="3322212"/>
              <a:ext cx="1171575" cy="65088"/>
              <a:chOff x="14336715" y="2965451"/>
              <a:chExt cx="1171575" cy="65088"/>
            </a:xfrm>
          </p:grpSpPr>
          <p:sp>
            <p:nvSpPr>
              <p:cNvPr id="448" name="Line 68">
                <a:extLst>
                  <a:ext uri="{FF2B5EF4-FFF2-40B4-BE49-F238E27FC236}">
                    <a16:creationId xmlns:a16="http://schemas.microsoft.com/office/drawing/2014/main" id="{B153ECBA-6089-28C7-E5F6-6FE557F68E33}"/>
                  </a:ext>
                </a:extLst>
              </p:cNvPr>
              <p:cNvSpPr>
                <a:spLocks noChangeShapeType="1"/>
              </p:cNvSpPr>
              <p:nvPr/>
            </p:nvSpPr>
            <p:spPr bwMode="auto">
              <a:xfrm>
                <a:off x="14336715" y="2997995"/>
                <a:ext cx="1171575" cy="0"/>
              </a:xfrm>
              <a:prstGeom prst="line">
                <a:avLst/>
              </a:prstGeom>
              <a:noFill/>
              <a:ln w="9525" cap="flat">
                <a:solidFill>
                  <a:schemeClr val="tx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dirty="0">
                  <a:ln>
                    <a:noFill/>
                  </a:ln>
                  <a:solidFill>
                    <a:prstClr val="black"/>
                  </a:solidFill>
                  <a:effectLst/>
                  <a:uLnTx/>
                  <a:uFillTx/>
                  <a:latin typeface="Arial" panose="020B0604020202020204"/>
                  <a:ea typeface="+mn-ea"/>
                  <a:cs typeface="+mn-cs"/>
                </a:endParaRPr>
              </a:p>
            </p:txBody>
          </p:sp>
          <p:sp>
            <p:nvSpPr>
              <p:cNvPr id="449" name="Line 69">
                <a:extLst>
                  <a:ext uri="{FF2B5EF4-FFF2-40B4-BE49-F238E27FC236}">
                    <a16:creationId xmlns:a16="http://schemas.microsoft.com/office/drawing/2014/main" id="{A2E946F3-E044-0291-87DD-23D4354C5406}"/>
                  </a:ext>
                </a:extLst>
              </p:cNvPr>
              <p:cNvSpPr>
                <a:spLocks noChangeShapeType="1"/>
              </p:cNvSpPr>
              <p:nvPr/>
            </p:nvSpPr>
            <p:spPr bwMode="auto">
              <a:xfrm>
                <a:off x="14336715" y="2965451"/>
                <a:ext cx="0" cy="65088"/>
              </a:xfrm>
              <a:prstGeom prst="line">
                <a:avLst/>
              </a:prstGeom>
              <a:noFill/>
              <a:ln w="9525" cap="flat">
                <a:solidFill>
                  <a:srgbClr val="1B305E"/>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dirty="0">
                  <a:ln>
                    <a:noFill/>
                  </a:ln>
                  <a:solidFill>
                    <a:prstClr val="black"/>
                  </a:solidFill>
                  <a:effectLst/>
                  <a:uLnTx/>
                  <a:uFillTx/>
                  <a:latin typeface="Arial" panose="020B0604020202020204"/>
                  <a:ea typeface="+mn-ea"/>
                  <a:cs typeface="+mn-cs"/>
                </a:endParaRPr>
              </a:p>
            </p:txBody>
          </p:sp>
          <p:sp>
            <p:nvSpPr>
              <p:cNvPr id="450" name="Line 70">
                <a:extLst>
                  <a:ext uri="{FF2B5EF4-FFF2-40B4-BE49-F238E27FC236}">
                    <a16:creationId xmlns:a16="http://schemas.microsoft.com/office/drawing/2014/main" id="{9C133119-54EF-F7F0-3E40-A024796CD1BC}"/>
                  </a:ext>
                </a:extLst>
              </p:cNvPr>
              <p:cNvSpPr>
                <a:spLocks noChangeShapeType="1"/>
              </p:cNvSpPr>
              <p:nvPr/>
            </p:nvSpPr>
            <p:spPr bwMode="auto">
              <a:xfrm>
                <a:off x="15508290" y="2965451"/>
                <a:ext cx="0" cy="65088"/>
              </a:xfrm>
              <a:prstGeom prst="line">
                <a:avLst/>
              </a:prstGeom>
              <a:noFill/>
              <a:ln w="9525" cap="flat">
                <a:solidFill>
                  <a:schemeClr val="tx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dirty="0">
                  <a:ln>
                    <a:noFill/>
                  </a:ln>
                  <a:solidFill>
                    <a:prstClr val="black"/>
                  </a:solidFill>
                  <a:effectLst/>
                  <a:uLnTx/>
                  <a:uFillTx/>
                  <a:latin typeface="Arial" panose="020B0604020202020204"/>
                  <a:ea typeface="+mn-ea"/>
                  <a:cs typeface="+mn-cs"/>
                </a:endParaRPr>
              </a:p>
            </p:txBody>
          </p:sp>
          <p:sp>
            <p:nvSpPr>
              <p:cNvPr id="451" name="Oval 71">
                <a:extLst>
                  <a:ext uri="{FF2B5EF4-FFF2-40B4-BE49-F238E27FC236}">
                    <a16:creationId xmlns:a16="http://schemas.microsoft.com/office/drawing/2014/main" id="{CC130A4E-587C-6473-58D9-0C7ECF35B0DD}"/>
                  </a:ext>
                </a:extLst>
              </p:cNvPr>
              <p:cNvSpPr>
                <a:spLocks noChangeArrowheads="1"/>
              </p:cNvSpPr>
              <p:nvPr/>
            </p:nvSpPr>
            <p:spPr bwMode="auto">
              <a:xfrm>
                <a:off x="14943140" y="2981326"/>
                <a:ext cx="30163" cy="28800"/>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dirty="0">
                  <a:ln>
                    <a:noFill/>
                  </a:ln>
                  <a:solidFill>
                    <a:prstClr val="black"/>
                  </a:solidFill>
                  <a:effectLst/>
                  <a:uLnTx/>
                  <a:uFillTx/>
                  <a:latin typeface="Arial" panose="020B0604020202020204"/>
                  <a:ea typeface="+mn-ea"/>
                  <a:cs typeface="+mn-cs"/>
                </a:endParaRPr>
              </a:p>
            </p:txBody>
          </p:sp>
        </p:grpSp>
        <p:grpSp>
          <p:nvGrpSpPr>
            <p:cNvPr id="496" name="Group 495">
              <a:extLst>
                <a:ext uri="{FF2B5EF4-FFF2-40B4-BE49-F238E27FC236}">
                  <a16:creationId xmlns:a16="http://schemas.microsoft.com/office/drawing/2014/main" id="{FF393CAA-899E-35DC-6BCD-429B6224A0E6}"/>
                </a:ext>
              </a:extLst>
            </p:cNvPr>
            <p:cNvGrpSpPr/>
            <p:nvPr/>
          </p:nvGrpSpPr>
          <p:grpSpPr>
            <a:xfrm>
              <a:off x="7780893" y="3524026"/>
              <a:ext cx="820737" cy="73025"/>
              <a:chOff x="14319253" y="3292476"/>
              <a:chExt cx="820737" cy="73025"/>
            </a:xfrm>
          </p:grpSpPr>
          <p:sp>
            <p:nvSpPr>
              <p:cNvPr id="452" name="Line 72">
                <a:extLst>
                  <a:ext uri="{FF2B5EF4-FFF2-40B4-BE49-F238E27FC236}">
                    <a16:creationId xmlns:a16="http://schemas.microsoft.com/office/drawing/2014/main" id="{DCC3F3B0-3058-FBCB-5AC8-3EEC66944F58}"/>
                  </a:ext>
                </a:extLst>
              </p:cNvPr>
              <p:cNvSpPr>
                <a:spLocks noChangeShapeType="1"/>
              </p:cNvSpPr>
              <p:nvPr/>
            </p:nvSpPr>
            <p:spPr bwMode="auto">
              <a:xfrm>
                <a:off x="14319253" y="3328988"/>
                <a:ext cx="815975" cy="0"/>
              </a:xfrm>
              <a:prstGeom prst="line">
                <a:avLst/>
              </a:prstGeom>
              <a:noFill/>
              <a:ln w="9525" cap="flat">
                <a:solidFill>
                  <a:schemeClr val="tx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dirty="0">
                  <a:ln>
                    <a:noFill/>
                  </a:ln>
                  <a:solidFill>
                    <a:prstClr val="black"/>
                  </a:solidFill>
                  <a:effectLst/>
                  <a:uLnTx/>
                  <a:uFillTx/>
                  <a:latin typeface="Arial" panose="020B0604020202020204"/>
                  <a:ea typeface="+mn-ea"/>
                  <a:cs typeface="+mn-cs"/>
                </a:endParaRPr>
              </a:p>
            </p:txBody>
          </p:sp>
          <p:sp>
            <p:nvSpPr>
              <p:cNvPr id="453" name="Line 73">
                <a:extLst>
                  <a:ext uri="{FF2B5EF4-FFF2-40B4-BE49-F238E27FC236}">
                    <a16:creationId xmlns:a16="http://schemas.microsoft.com/office/drawing/2014/main" id="{AB172CC0-C2EA-9C48-9DB4-D7957DB4A567}"/>
                  </a:ext>
                </a:extLst>
              </p:cNvPr>
              <p:cNvSpPr>
                <a:spLocks noChangeShapeType="1"/>
              </p:cNvSpPr>
              <p:nvPr/>
            </p:nvSpPr>
            <p:spPr bwMode="auto">
              <a:xfrm>
                <a:off x="14319253" y="3294857"/>
                <a:ext cx="0" cy="68263"/>
              </a:xfrm>
              <a:prstGeom prst="line">
                <a:avLst/>
              </a:prstGeom>
              <a:noFill/>
              <a:ln w="9525" cap="flat">
                <a:solidFill>
                  <a:schemeClr val="tx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dirty="0">
                  <a:ln>
                    <a:noFill/>
                  </a:ln>
                  <a:solidFill>
                    <a:prstClr val="black"/>
                  </a:solidFill>
                  <a:effectLst/>
                  <a:uLnTx/>
                  <a:uFillTx/>
                  <a:latin typeface="Arial" panose="020B0604020202020204"/>
                  <a:ea typeface="+mn-ea"/>
                  <a:cs typeface="+mn-cs"/>
                </a:endParaRPr>
              </a:p>
            </p:txBody>
          </p:sp>
          <p:sp>
            <p:nvSpPr>
              <p:cNvPr id="454" name="Line 74">
                <a:extLst>
                  <a:ext uri="{FF2B5EF4-FFF2-40B4-BE49-F238E27FC236}">
                    <a16:creationId xmlns:a16="http://schemas.microsoft.com/office/drawing/2014/main" id="{D6F50CE5-52DF-D8E4-30D8-1DBCB84301BB}"/>
                  </a:ext>
                </a:extLst>
              </p:cNvPr>
              <p:cNvSpPr>
                <a:spLocks noChangeShapeType="1"/>
              </p:cNvSpPr>
              <p:nvPr/>
            </p:nvSpPr>
            <p:spPr bwMode="auto">
              <a:xfrm>
                <a:off x="15139990" y="3294857"/>
                <a:ext cx="0" cy="68263"/>
              </a:xfrm>
              <a:prstGeom prst="line">
                <a:avLst/>
              </a:prstGeom>
              <a:noFill/>
              <a:ln w="9525" cap="flat">
                <a:solidFill>
                  <a:schemeClr val="tx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dirty="0">
                  <a:ln>
                    <a:noFill/>
                  </a:ln>
                  <a:solidFill>
                    <a:prstClr val="black"/>
                  </a:solidFill>
                  <a:effectLst/>
                  <a:uLnTx/>
                  <a:uFillTx/>
                  <a:latin typeface="Arial" panose="020B0604020202020204"/>
                  <a:ea typeface="+mn-ea"/>
                  <a:cs typeface="+mn-cs"/>
                </a:endParaRPr>
              </a:p>
            </p:txBody>
          </p:sp>
          <p:sp>
            <p:nvSpPr>
              <p:cNvPr id="455" name="Oval 75">
                <a:extLst>
                  <a:ext uri="{FF2B5EF4-FFF2-40B4-BE49-F238E27FC236}">
                    <a16:creationId xmlns:a16="http://schemas.microsoft.com/office/drawing/2014/main" id="{33F947E5-9945-7F78-9ED5-8DC5BECBCB30}"/>
                  </a:ext>
                </a:extLst>
              </p:cNvPr>
              <p:cNvSpPr>
                <a:spLocks noChangeArrowheads="1"/>
              </p:cNvSpPr>
              <p:nvPr/>
            </p:nvSpPr>
            <p:spPr bwMode="auto">
              <a:xfrm>
                <a:off x="14701840" y="3292476"/>
                <a:ext cx="73025" cy="73025"/>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dirty="0">
                  <a:ln>
                    <a:noFill/>
                  </a:ln>
                  <a:solidFill>
                    <a:prstClr val="black"/>
                  </a:solidFill>
                  <a:effectLst/>
                  <a:uLnTx/>
                  <a:uFillTx/>
                  <a:latin typeface="Arial" panose="020B0604020202020204"/>
                  <a:ea typeface="+mn-ea"/>
                  <a:cs typeface="+mn-cs"/>
                </a:endParaRPr>
              </a:p>
            </p:txBody>
          </p:sp>
        </p:grpSp>
        <p:grpSp>
          <p:nvGrpSpPr>
            <p:cNvPr id="497" name="Group 496">
              <a:extLst>
                <a:ext uri="{FF2B5EF4-FFF2-40B4-BE49-F238E27FC236}">
                  <a16:creationId xmlns:a16="http://schemas.microsoft.com/office/drawing/2014/main" id="{36F4A6DA-A697-8036-292F-AFE746625B81}"/>
                </a:ext>
              </a:extLst>
            </p:cNvPr>
            <p:cNvGrpSpPr/>
            <p:nvPr/>
          </p:nvGrpSpPr>
          <p:grpSpPr>
            <a:xfrm>
              <a:off x="7780893" y="3936191"/>
              <a:ext cx="866775" cy="65088"/>
              <a:chOff x="14319253" y="3825876"/>
              <a:chExt cx="866775" cy="65088"/>
            </a:xfrm>
          </p:grpSpPr>
          <p:sp>
            <p:nvSpPr>
              <p:cNvPr id="456" name="Line 76">
                <a:extLst>
                  <a:ext uri="{FF2B5EF4-FFF2-40B4-BE49-F238E27FC236}">
                    <a16:creationId xmlns:a16="http://schemas.microsoft.com/office/drawing/2014/main" id="{ABFD7888-6659-EE32-40D8-3FF1798DB677}"/>
                  </a:ext>
                </a:extLst>
              </p:cNvPr>
              <p:cNvSpPr>
                <a:spLocks noChangeShapeType="1"/>
              </p:cNvSpPr>
              <p:nvPr/>
            </p:nvSpPr>
            <p:spPr bwMode="auto">
              <a:xfrm>
                <a:off x="14319253" y="3858420"/>
                <a:ext cx="863600" cy="0"/>
              </a:xfrm>
              <a:prstGeom prst="line">
                <a:avLst/>
              </a:prstGeom>
              <a:noFill/>
              <a:ln w="9525" cap="flat">
                <a:solidFill>
                  <a:schemeClr val="tx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dirty="0">
                  <a:ln>
                    <a:noFill/>
                  </a:ln>
                  <a:solidFill>
                    <a:prstClr val="black"/>
                  </a:solidFill>
                  <a:effectLst/>
                  <a:uLnTx/>
                  <a:uFillTx/>
                  <a:latin typeface="Arial" panose="020B0604020202020204"/>
                  <a:ea typeface="+mn-ea"/>
                  <a:cs typeface="+mn-cs"/>
                </a:endParaRPr>
              </a:p>
            </p:txBody>
          </p:sp>
          <p:sp>
            <p:nvSpPr>
              <p:cNvPr id="457" name="Line 77">
                <a:extLst>
                  <a:ext uri="{FF2B5EF4-FFF2-40B4-BE49-F238E27FC236}">
                    <a16:creationId xmlns:a16="http://schemas.microsoft.com/office/drawing/2014/main" id="{53E8B3AC-B189-497A-E51C-8C3EE6AF9218}"/>
                  </a:ext>
                </a:extLst>
              </p:cNvPr>
              <p:cNvSpPr>
                <a:spLocks noChangeShapeType="1"/>
              </p:cNvSpPr>
              <p:nvPr/>
            </p:nvSpPr>
            <p:spPr bwMode="auto">
              <a:xfrm>
                <a:off x="14319253" y="3825876"/>
                <a:ext cx="0" cy="65088"/>
              </a:xfrm>
              <a:prstGeom prst="line">
                <a:avLst/>
              </a:prstGeom>
              <a:noFill/>
              <a:ln w="9525" cap="flat">
                <a:solidFill>
                  <a:schemeClr val="tx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dirty="0">
                  <a:ln>
                    <a:noFill/>
                  </a:ln>
                  <a:solidFill>
                    <a:prstClr val="black"/>
                  </a:solidFill>
                  <a:effectLst/>
                  <a:uLnTx/>
                  <a:uFillTx/>
                  <a:latin typeface="Arial" panose="020B0604020202020204"/>
                  <a:ea typeface="+mn-ea"/>
                  <a:cs typeface="+mn-cs"/>
                </a:endParaRPr>
              </a:p>
            </p:txBody>
          </p:sp>
          <p:sp>
            <p:nvSpPr>
              <p:cNvPr id="458" name="Line 78">
                <a:extLst>
                  <a:ext uri="{FF2B5EF4-FFF2-40B4-BE49-F238E27FC236}">
                    <a16:creationId xmlns:a16="http://schemas.microsoft.com/office/drawing/2014/main" id="{594A4DB5-1A54-2D28-8D87-F8A878790E50}"/>
                  </a:ext>
                </a:extLst>
              </p:cNvPr>
              <p:cNvSpPr>
                <a:spLocks noChangeShapeType="1"/>
              </p:cNvSpPr>
              <p:nvPr/>
            </p:nvSpPr>
            <p:spPr bwMode="auto">
              <a:xfrm>
                <a:off x="15186028" y="3825876"/>
                <a:ext cx="0" cy="65088"/>
              </a:xfrm>
              <a:prstGeom prst="line">
                <a:avLst/>
              </a:prstGeom>
              <a:noFill/>
              <a:ln w="9525" cap="flat">
                <a:solidFill>
                  <a:schemeClr val="tx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dirty="0">
                  <a:ln>
                    <a:noFill/>
                  </a:ln>
                  <a:solidFill>
                    <a:prstClr val="black"/>
                  </a:solidFill>
                  <a:effectLst/>
                  <a:uLnTx/>
                  <a:uFillTx/>
                  <a:latin typeface="Arial" panose="020B0604020202020204"/>
                  <a:ea typeface="+mn-ea"/>
                  <a:cs typeface="+mn-cs"/>
                </a:endParaRPr>
              </a:p>
            </p:txBody>
          </p:sp>
          <p:sp>
            <p:nvSpPr>
              <p:cNvPr id="459" name="Oval 79">
                <a:extLst>
                  <a:ext uri="{FF2B5EF4-FFF2-40B4-BE49-F238E27FC236}">
                    <a16:creationId xmlns:a16="http://schemas.microsoft.com/office/drawing/2014/main" id="{14BAF4A4-DA7A-C998-D36F-70B18B86BCBC}"/>
                  </a:ext>
                </a:extLst>
              </p:cNvPr>
              <p:cNvSpPr>
                <a:spLocks noChangeArrowheads="1"/>
              </p:cNvSpPr>
              <p:nvPr/>
            </p:nvSpPr>
            <p:spPr bwMode="auto">
              <a:xfrm>
                <a:off x="14739940" y="3826670"/>
                <a:ext cx="61913" cy="61200"/>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dirty="0">
                  <a:ln>
                    <a:noFill/>
                  </a:ln>
                  <a:solidFill>
                    <a:prstClr val="black"/>
                  </a:solidFill>
                  <a:effectLst/>
                  <a:uLnTx/>
                  <a:uFillTx/>
                  <a:latin typeface="Arial" panose="020B0604020202020204"/>
                  <a:ea typeface="+mn-ea"/>
                  <a:cs typeface="+mn-cs"/>
                </a:endParaRPr>
              </a:p>
            </p:txBody>
          </p:sp>
        </p:grpSp>
        <p:grpSp>
          <p:nvGrpSpPr>
            <p:cNvPr id="498" name="Group 497">
              <a:extLst>
                <a:ext uri="{FF2B5EF4-FFF2-40B4-BE49-F238E27FC236}">
                  <a16:creationId xmlns:a16="http://schemas.microsoft.com/office/drawing/2014/main" id="{DF5681C6-34C8-0CA7-50F1-D8DF82A37C81}"/>
                </a:ext>
              </a:extLst>
            </p:cNvPr>
            <p:cNvGrpSpPr/>
            <p:nvPr/>
          </p:nvGrpSpPr>
          <p:grpSpPr>
            <a:xfrm>
              <a:off x="8076168" y="4088960"/>
              <a:ext cx="533400" cy="158750"/>
              <a:chOff x="14614528" y="4054476"/>
              <a:chExt cx="533400" cy="158750"/>
            </a:xfrm>
          </p:grpSpPr>
          <p:sp>
            <p:nvSpPr>
              <p:cNvPr id="460" name="Line 80">
                <a:extLst>
                  <a:ext uri="{FF2B5EF4-FFF2-40B4-BE49-F238E27FC236}">
                    <a16:creationId xmlns:a16="http://schemas.microsoft.com/office/drawing/2014/main" id="{E091090D-EAA9-C025-9BA6-879016B4F4AE}"/>
                  </a:ext>
                </a:extLst>
              </p:cNvPr>
              <p:cNvSpPr>
                <a:spLocks noChangeShapeType="1"/>
              </p:cNvSpPr>
              <p:nvPr/>
            </p:nvSpPr>
            <p:spPr bwMode="auto">
              <a:xfrm>
                <a:off x="14614528" y="4133851"/>
                <a:ext cx="533400" cy="0"/>
              </a:xfrm>
              <a:prstGeom prst="line">
                <a:avLst/>
              </a:prstGeom>
              <a:noFill/>
              <a:ln w="9525" cap="flat">
                <a:solidFill>
                  <a:schemeClr val="tx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dirty="0">
                  <a:ln>
                    <a:noFill/>
                  </a:ln>
                  <a:solidFill>
                    <a:prstClr val="black"/>
                  </a:solidFill>
                  <a:effectLst/>
                  <a:uLnTx/>
                  <a:uFillTx/>
                  <a:latin typeface="Arial" panose="020B0604020202020204"/>
                  <a:ea typeface="+mn-ea"/>
                  <a:cs typeface="+mn-cs"/>
                </a:endParaRPr>
              </a:p>
            </p:txBody>
          </p:sp>
          <p:sp>
            <p:nvSpPr>
              <p:cNvPr id="461" name="Line 81">
                <a:extLst>
                  <a:ext uri="{FF2B5EF4-FFF2-40B4-BE49-F238E27FC236}">
                    <a16:creationId xmlns:a16="http://schemas.microsoft.com/office/drawing/2014/main" id="{0ED6618D-1299-04D4-7BB2-E879C988F164}"/>
                  </a:ext>
                </a:extLst>
              </p:cNvPr>
              <p:cNvSpPr>
                <a:spLocks noChangeShapeType="1"/>
              </p:cNvSpPr>
              <p:nvPr/>
            </p:nvSpPr>
            <p:spPr bwMode="auto">
              <a:xfrm>
                <a:off x="14619290" y="4101307"/>
                <a:ext cx="0" cy="65088"/>
              </a:xfrm>
              <a:prstGeom prst="line">
                <a:avLst/>
              </a:prstGeom>
              <a:noFill/>
              <a:ln w="9525" cap="flat">
                <a:solidFill>
                  <a:schemeClr val="tx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dirty="0">
                  <a:ln>
                    <a:noFill/>
                  </a:ln>
                  <a:solidFill>
                    <a:prstClr val="black"/>
                  </a:solidFill>
                  <a:effectLst/>
                  <a:uLnTx/>
                  <a:uFillTx/>
                  <a:latin typeface="Arial" panose="020B0604020202020204"/>
                  <a:ea typeface="+mn-ea"/>
                  <a:cs typeface="+mn-cs"/>
                </a:endParaRPr>
              </a:p>
            </p:txBody>
          </p:sp>
          <p:sp>
            <p:nvSpPr>
              <p:cNvPr id="462" name="Line 82">
                <a:extLst>
                  <a:ext uri="{FF2B5EF4-FFF2-40B4-BE49-F238E27FC236}">
                    <a16:creationId xmlns:a16="http://schemas.microsoft.com/office/drawing/2014/main" id="{3ECAAE76-0532-6527-BB79-07B06EB5628D}"/>
                  </a:ext>
                </a:extLst>
              </p:cNvPr>
              <p:cNvSpPr>
                <a:spLocks noChangeShapeType="1"/>
              </p:cNvSpPr>
              <p:nvPr/>
            </p:nvSpPr>
            <p:spPr bwMode="auto">
              <a:xfrm>
                <a:off x="15147928" y="4101307"/>
                <a:ext cx="0" cy="65088"/>
              </a:xfrm>
              <a:prstGeom prst="line">
                <a:avLst/>
              </a:prstGeom>
              <a:noFill/>
              <a:ln w="9525" cap="flat">
                <a:solidFill>
                  <a:schemeClr val="tx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dirty="0">
                  <a:ln>
                    <a:noFill/>
                  </a:ln>
                  <a:solidFill>
                    <a:prstClr val="black"/>
                  </a:solidFill>
                  <a:effectLst/>
                  <a:uLnTx/>
                  <a:uFillTx/>
                  <a:latin typeface="Arial" panose="020B0604020202020204"/>
                  <a:ea typeface="+mn-ea"/>
                  <a:cs typeface="+mn-cs"/>
                </a:endParaRPr>
              </a:p>
            </p:txBody>
          </p:sp>
          <p:sp>
            <p:nvSpPr>
              <p:cNvPr id="463" name="Oval 83">
                <a:extLst>
                  <a:ext uri="{FF2B5EF4-FFF2-40B4-BE49-F238E27FC236}">
                    <a16:creationId xmlns:a16="http://schemas.microsoft.com/office/drawing/2014/main" id="{AA4EA9AA-44C4-D61E-2691-6C54CCABC101}"/>
                  </a:ext>
                </a:extLst>
              </p:cNvPr>
              <p:cNvSpPr>
                <a:spLocks noChangeArrowheads="1"/>
              </p:cNvSpPr>
              <p:nvPr/>
            </p:nvSpPr>
            <p:spPr bwMode="auto">
              <a:xfrm>
                <a:off x="14827253" y="4054476"/>
                <a:ext cx="157163" cy="158750"/>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dirty="0">
                  <a:ln>
                    <a:noFill/>
                  </a:ln>
                  <a:solidFill>
                    <a:prstClr val="black"/>
                  </a:solidFill>
                  <a:effectLst/>
                  <a:uLnTx/>
                  <a:uFillTx/>
                  <a:latin typeface="Arial" panose="020B0604020202020204"/>
                  <a:ea typeface="+mn-ea"/>
                  <a:cs typeface="+mn-cs"/>
                </a:endParaRPr>
              </a:p>
            </p:txBody>
          </p:sp>
        </p:grpSp>
        <p:grpSp>
          <p:nvGrpSpPr>
            <p:cNvPr id="492" name="Group 491">
              <a:extLst>
                <a:ext uri="{FF2B5EF4-FFF2-40B4-BE49-F238E27FC236}">
                  <a16:creationId xmlns:a16="http://schemas.microsoft.com/office/drawing/2014/main" id="{191D937F-5657-C14C-433A-0419B05138FF}"/>
                </a:ext>
              </a:extLst>
            </p:cNvPr>
            <p:cNvGrpSpPr/>
            <p:nvPr/>
          </p:nvGrpSpPr>
          <p:grpSpPr>
            <a:xfrm>
              <a:off x="7471330" y="2522020"/>
              <a:ext cx="969963" cy="65088"/>
              <a:chOff x="14009690" y="1828801"/>
              <a:chExt cx="969963" cy="65088"/>
            </a:xfrm>
          </p:grpSpPr>
          <p:sp>
            <p:nvSpPr>
              <p:cNvPr id="467" name="Line 87">
                <a:extLst>
                  <a:ext uri="{FF2B5EF4-FFF2-40B4-BE49-F238E27FC236}">
                    <a16:creationId xmlns:a16="http://schemas.microsoft.com/office/drawing/2014/main" id="{580165B4-CB06-74EF-424B-A06E6BD39F18}"/>
                  </a:ext>
                </a:extLst>
              </p:cNvPr>
              <p:cNvSpPr>
                <a:spLocks noChangeShapeType="1"/>
              </p:cNvSpPr>
              <p:nvPr/>
            </p:nvSpPr>
            <p:spPr bwMode="auto">
              <a:xfrm>
                <a:off x="14009690" y="1861345"/>
                <a:ext cx="969963" cy="0"/>
              </a:xfrm>
              <a:prstGeom prst="line">
                <a:avLst/>
              </a:prstGeom>
              <a:noFill/>
              <a:ln w="9525" cap="flat">
                <a:solidFill>
                  <a:schemeClr val="tx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dirty="0">
                  <a:ln>
                    <a:noFill/>
                  </a:ln>
                  <a:solidFill>
                    <a:prstClr val="black"/>
                  </a:solidFill>
                  <a:effectLst/>
                  <a:uLnTx/>
                  <a:uFillTx/>
                  <a:latin typeface="Arial" panose="020B0604020202020204"/>
                  <a:ea typeface="+mn-ea"/>
                  <a:cs typeface="+mn-cs"/>
                </a:endParaRPr>
              </a:p>
            </p:txBody>
          </p:sp>
          <p:sp>
            <p:nvSpPr>
              <p:cNvPr id="468" name="Line 88">
                <a:extLst>
                  <a:ext uri="{FF2B5EF4-FFF2-40B4-BE49-F238E27FC236}">
                    <a16:creationId xmlns:a16="http://schemas.microsoft.com/office/drawing/2014/main" id="{0D2E4CFE-C899-E744-42E1-9FF4CC802194}"/>
                  </a:ext>
                </a:extLst>
              </p:cNvPr>
              <p:cNvSpPr>
                <a:spLocks noChangeShapeType="1"/>
              </p:cNvSpPr>
              <p:nvPr/>
            </p:nvSpPr>
            <p:spPr bwMode="auto">
              <a:xfrm>
                <a:off x="14009690" y="1828801"/>
                <a:ext cx="0" cy="65088"/>
              </a:xfrm>
              <a:prstGeom prst="line">
                <a:avLst/>
              </a:prstGeom>
              <a:noFill/>
              <a:ln w="9525" cap="flat">
                <a:solidFill>
                  <a:schemeClr val="tx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dirty="0">
                  <a:ln>
                    <a:noFill/>
                  </a:ln>
                  <a:solidFill>
                    <a:prstClr val="black"/>
                  </a:solidFill>
                  <a:effectLst/>
                  <a:uLnTx/>
                  <a:uFillTx/>
                  <a:latin typeface="Arial" panose="020B0604020202020204"/>
                  <a:ea typeface="+mn-ea"/>
                  <a:cs typeface="+mn-cs"/>
                </a:endParaRPr>
              </a:p>
            </p:txBody>
          </p:sp>
          <p:sp>
            <p:nvSpPr>
              <p:cNvPr id="469" name="Line 89">
                <a:extLst>
                  <a:ext uri="{FF2B5EF4-FFF2-40B4-BE49-F238E27FC236}">
                    <a16:creationId xmlns:a16="http://schemas.microsoft.com/office/drawing/2014/main" id="{3B1AAACD-7C65-A499-5E3E-612136D4D6A0}"/>
                  </a:ext>
                </a:extLst>
              </p:cNvPr>
              <p:cNvSpPr>
                <a:spLocks noChangeShapeType="1"/>
              </p:cNvSpPr>
              <p:nvPr/>
            </p:nvSpPr>
            <p:spPr bwMode="auto">
              <a:xfrm>
                <a:off x="14979653" y="1828801"/>
                <a:ext cx="0" cy="65088"/>
              </a:xfrm>
              <a:prstGeom prst="line">
                <a:avLst/>
              </a:prstGeom>
              <a:noFill/>
              <a:ln w="9525" cap="flat">
                <a:solidFill>
                  <a:schemeClr val="tx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dirty="0">
                  <a:ln>
                    <a:noFill/>
                  </a:ln>
                  <a:solidFill>
                    <a:prstClr val="black"/>
                  </a:solidFill>
                  <a:effectLst/>
                  <a:uLnTx/>
                  <a:uFillTx/>
                  <a:latin typeface="Arial" panose="020B0604020202020204"/>
                  <a:ea typeface="+mn-ea"/>
                  <a:cs typeface="+mn-cs"/>
                </a:endParaRPr>
              </a:p>
            </p:txBody>
          </p:sp>
          <p:sp>
            <p:nvSpPr>
              <p:cNvPr id="470" name="Oval 90">
                <a:extLst>
                  <a:ext uri="{FF2B5EF4-FFF2-40B4-BE49-F238E27FC236}">
                    <a16:creationId xmlns:a16="http://schemas.microsoft.com/office/drawing/2014/main" id="{651128E0-AE7C-BD2D-9178-9B721D8C2629}"/>
                  </a:ext>
                </a:extLst>
              </p:cNvPr>
              <p:cNvSpPr>
                <a:spLocks noChangeArrowheads="1"/>
              </p:cNvSpPr>
              <p:nvPr/>
            </p:nvSpPr>
            <p:spPr bwMode="auto">
              <a:xfrm>
                <a:off x="14462128" y="1833564"/>
                <a:ext cx="53975" cy="55563"/>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dirty="0">
                  <a:ln>
                    <a:noFill/>
                  </a:ln>
                  <a:solidFill>
                    <a:prstClr val="black"/>
                  </a:solidFill>
                  <a:effectLst/>
                  <a:uLnTx/>
                  <a:uFillTx/>
                  <a:latin typeface="Arial" panose="020B0604020202020204"/>
                  <a:ea typeface="+mn-ea"/>
                  <a:cs typeface="+mn-cs"/>
                </a:endParaRPr>
              </a:p>
            </p:txBody>
          </p:sp>
        </p:grpSp>
        <p:grpSp>
          <p:nvGrpSpPr>
            <p:cNvPr id="493" name="Group 492">
              <a:extLst>
                <a:ext uri="{FF2B5EF4-FFF2-40B4-BE49-F238E27FC236}">
                  <a16:creationId xmlns:a16="http://schemas.microsoft.com/office/drawing/2014/main" id="{6B95E32F-FA85-F458-EF96-426945CD5A78}"/>
                </a:ext>
              </a:extLst>
            </p:cNvPr>
            <p:cNvGrpSpPr/>
            <p:nvPr/>
          </p:nvGrpSpPr>
          <p:grpSpPr>
            <a:xfrm>
              <a:off x="8220630" y="2678918"/>
              <a:ext cx="438150" cy="165600"/>
              <a:chOff x="14758990" y="2038351"/>
              <a:chExt cx="438150" cy="165600"/>
            </a:xfrm>
          </p:grpSpPr>
          <p:sp>
            <p:nvSpPr>
              <p:cNvPr id="464" name="Line 84">
                <a:extLst>
                  <a:ext uri="{FF2B5EF4-FFF2-40B4-BE49-F238E27FC236}">
                    <a16:creationId xmlns:a16="http://schemas.microsoft.com/office/drawing/2014/main" id="{9DD547F6-4925-29A8-CF72-782BE752461C}"/>
                  </a:ext>
                </a:extLst>
              </p:cNvPr>
              <p:cNvSpPr>
                <a:spLocks noChangeShapeType="1"/>
              </p:cNvSpPr>
              <p:nvPr/>
            </p:nvSpPr>
            <p:spPr bwMode="auto">
              <a:xfrm>
                <a:off x="14758990" y="2122488"/>
                <a:ext cx="438150" cy="0"/>
              </a:xfrm>
              <a:prstGeom prst="line">
                <a:avLst/>
              </a:prstGeom>
              <a:noFill/>
              <a:ln w="9525" cap="flat">
                <a:solidFill>
                  <a:schemeClr val="tx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dirty="0">
                  <a:ln>
                    <a:noFill/>
                  </a:ln>
                  <a:solidFill>
                    <a:prstClr val="black"/>
                  </a:solidFill>
                  <a:effectLst/>
                  <a:uLnTx/>
                  <a:uFillTx/>
                  <a:latin typeface="Arial" panose="020B0604020202020204"/>
                  <a:ea typeface="+mn-ea"/>
                  <a:cs typeface="+mn-cs"/>
                </a:endParaRPr>
              </a:p>
            </p:txBody>
          </p:sp>
          <p:sp>
            <p:nvSpPr>
              <p:cNvPr id="465" name="Line 85">
                <a:extLst>
                  <a:ext uri="{FF2B5EF4-FFF2-40B4-BE49-F238E27FC236}">
                    <a16:creationId xmlns:a16="http://schemas.microsoft.com/office/drawing/2014/main" id="{7A0C225A-DA21-6FCD-9F28-6562D453F564}"/>
                  </a:ext>
                </a:extLst>
              </p:cNvPr>
              <p:cNvSpPr>
                <a:spLocks noChangeShapeType="1"/>
              </p:cNvSpPr>
              <p:nvPr/>
            </p:nvSpPr>
            <p:spPr bwMode="auto">
              <a:xfrm>
                <a:off x="14758990" y="2089944"/>
                <a:ext cx="0" cy="65088"/>
              </a:xfrm>
              <a:prstGeom prst="line">
                <a:avLst/>
              </a:prstGeom>
              <a:noFill/>
              <a:ln w="9525" cap="flat">
                <a:solidFill>
                  <a:schemeClr val="tx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dirty="0">
                  <a:ln>
                    <a:noFill/>
                  </a:ln>
                  <a:solidFill>
                    <a:prstClr val="black"/>
                  </a:solidFill>
                  <a:effectLst/>
                  <a:uLnTx/>
                  <a:uFillTx/>
                  <a:latin typeface="Arial" panose="020B0604020202020204"/>
                  <a:ea typeface="+mn-ea"/>
                  <a:cs typeface="+mn-cs"/>
                </a:endParaRPr>
              </a:p>
            </p:txBody>
          </p:sp>
          <p:sp>
            <p:nvSpPr>
              <p:cNvPr id="466" name="Line 86">
                <a:extLst>
                  <a:ext uri="{FF2B5EF4-FFF2-40B4-BE49-F238E27FC236}">
                    <a16:creationId xmlns:a16="http://schemas.microsoft.com/office/drawing/2014/main" id="{543128ED-3767-98F1-8F19-6E403C5D1A5B}"/>
                  </a:ext>
                </a:extLst>
              </p:cNvPr>
              <p:cNvSpPr>
                <a:spLocks noChangeShapeType="1"/>
              </p:cNvSpPr>
              <p:nvPr/>
            </p:nvSpPr>
            <p:spPr bwMode="auto">
              <a:xfrm>
                <a:off x="15197140" y="2089944"/>
                <a:ext cx="0" cy="65088"/>
              </a:xfrm>
              <a:prstGeom prst="line">
                <a:avLst/>
              </a:prstGeom>
              <a:noFill/>
              <a:ln w="9525" cap="flat">
                <a:solidFill>
                  <a:schemeClr val="tx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dirty="0">
                  <a:ln>
                    <a:noFill/>
                  </a:ln>
                  <a:solidFill>
                    <a:prstClr val="black"/>
                  </a:solidFill>
                  <a:effectLst/>
                  <a:uLnTx/>
                  <a:uFillTx/>
                  <a:latin typeface="Arial" panose="020B0604020202020204"/>
                  <a:ea typeface="+mn-ea"/>
                  <a:cs typeface="+mn-cs"/>
                </a:endParaRPr>
              </a:p>
            </p:txBody>
          </p:sp>
          <p:sp>
            <p:nvSpPr>
              <p:cNvPr id="471" name="Oval 91">
                <a:extLst>
                  <a:ext uri="{FF2B5EF4-FFF2-40B4-BE49-F238E27FC236}">
                    <a16:creationId xmlns:a16="http://schemas.microsoft.com/office/drawing/2014/main" id="{6E41494E-EF42-9701-B61E-B725410652FE}"/>
                  </a:ext>
                </a:extLst>
              </p:cNvPr>
              <p:cNvSpPr>
                <a:spLocks noChangeArrowheads="1"/>
              </p:cNvSpPr>
              <p:nvPr/>
            </p:nvSpPr>
            <p:spPr bwMode="auto">
              <a:xfrm>
                <a:off x="14949490" y="2038351"/>
                <a:ext cx="166688" cy="165600"/>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dirty="0">
                  <a:ln>
                    <a:noFill/>
                  </a:ln>
                  <a:solidFill>
                    <a:prstClr val="black"/>
                  </a:solidFill>
                  <a:effectLst/>
                  <a:uLnTx/>
                  <a:uFillTx/>
                  <a:latin typeface="Arial" panose="020B0604020202020204"/>
                  <a:ea typeface="+mn-ea"/>
                  <a:cs typeface="+mn-cs"/>
                </a:endParaRPr>
              </a:p>
            </p:txBody>
          </p:sp>
        </p:grpSp>
        <p:grpSp>
          <p:nvGrpSpPr>
            <p:cNvPr id="500" name="Group 499">
              <a:extLst>
                <a:ext uri="{FF2B5EF4-FFF2-40B4-BE49-F238E27FC236}">
                  <a16:creationId xmlns:a16="http://schemas.microsoft.com/office/drawing/2014/main" id="{A0D18A08-C788-523A-1AD2-EFC470D36D44}"/>
                </a:ext>
              </a:extLst>
            </p:cNvPr>
            <p:cNvGrpSpPr/>
            <p:nvPr/>
          </p:nvGrpSpPr>
          <p:grpSpPr>
            <a:xfrm>
              <a:off x="8138080" y="4700598"/>
              <a:ext cx="506413" cy="151200"/>
              <a:chOff x="14676440" y="4786313"/>
              <a:chExt cx="506413" cy="151200"/>
            </a:xfrm>
          </p:grpSpPr>
          <p:sp>
            <p:nvSpPr>
              <p:cNvPr id="472" name="Line 92">
                <a:extLst>
                  <a:ext uri="{FF2B5EF4-FFF2-40B4-BE49-F238E27FC236}">
                    <a16:creationId xmlns:a16="http://schemas.microsoft.com/office/drawing/2014/main" id="{87607238-974D-75A4-AAEC-5366E9931B6D}"/>
                  </a:ext>
                </a:extLst>
              </p:cNvPr>
              <p:cNvSpPr>
                <a:spLocks noChangeShapeType="1"/>
              </p:cNvSpPr>
              <p:nvPr/>
            </p:nvSpPr>
            <p:spPr bwMode="auto">
              <a:xfrm>
                <a:off x="14676440" y="4859338"/>
                <a:ext cx="506413" cy="0"/>
              </a:xfrm>
              <a:prstGeom prst="line">
                <a:avLst/>
              </a:prstGeom>
              <a:noFill/>
              <a:ln w="9525" cap="flat">
                <a:solidFill>
                  <a:schemeClr val="tx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dirty="0">
                  <a:ln>
                    <a:noFill/>
                  </a:ln>
                  <a:solidFill>
                    <a:prstClr val="black"/>
                  </a:solidFill>
                  <a:effectLst/>
                  <a:uLnTx/>
                  <a:uFillTx/>
                  <a:latin typeface="Arial" panose="020B0604020202020204"/>
                  <a:ea typeface="+mn-ea"/>
                  <a:cs typeface="+mn-cs"/>
                </a:endParaRPr>
              </a:p>
            </p:txBody>
          </p:sp>
          <p:sp>
            <p:nvSpPr>
              <p:cNvPr id="473" name="Line 93">
                <a:extLst>
                  <a:ext uri="{FF2B5EF4-FFF2-40B4-BE49-F238E27FC236}">
                    <a16:creationId xmlns:a16="http://schemas.microsoft.com/office/drawing/2014/main" id="{B3362FA1-9603-89D7-0702-F1C34EA9EAB8}"/>
                  </a:ext>
                </a:extLst>
              </p:cNvPr>
              <p:cNvSpPr>
                <a:spLocks noChangeShapeType="1"/>
              </p:cNvSpPr>
              <p:nvPr/>
            </p:nvSpPr>
            <p:spPr bwMode="auto">
              <a:xfrm>
                <a:off x="14679615" y="4826794"/>
                <a:ext cx="0" cy="65088"/>
              </a:xfrm>
              <a:prstGeom prst="line">
                <a:avLst/>
              </a:prstGeom>
              <a:noFill/>
              <a:ln w="9525" cap="flat">
                <a:solidFill>
                  <a:schemeClr val="tx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dirty="0">
                  <a:ln>
                    <a:noFill/>
                  </a:ln>
                  <a:solidFill>
                    <a:prstClr val="black"/>
                  </a:solidFill>
                  <a:effectLst/>
                  <a:uLnTx/>
                  <a:uFillTx/>
                  <a:latin typeface="Arial" panose="020B0604020202020204"/>
                  <a:ea typeface="+mn-ea"/>
                  <a:cs typeface="+mn-cs"/>
                </a:endParaRPr>
              </a:p>
            </p:txBody>
          </p:sp>
          <p:sp>
            <p:nvSpPr>
              <p:cNvPr id="474" name="Line 94">
                <a:extLst>
                  <a:ext uri="{FF2B5EF4-FFF2-40B4-BE49-F238E27FC236}">
                    <a16:creationId xmlns:a16="http://schemas.microsoft.com/office/drawing/2014/main" id="{FAEB3B80-FE87-3A4E-A4EE-814111030E12}"/>
                  </a:ext>
                </a:extLst>
              </p:cNvPr>
              <p:cNvSpPr>
                <a:spLocks noChangeShapeType="1"/>
              </p:cNvSpPr>
              <p:nvPr/>
            </p:nvSpPr>
            <p:spPr bwMode="auto">
              <a:xfrm>
                <a:off x="15182853" y="4826794"/>
                <a:ext cx="0" cy="65088"/>
              </a:xfrm>
              <a:prstGeom prst="line">
                <a:avLst/>
              </a:prstGeom>
              <a:noFill/>
              <a:ln w="9525" cap="flat">
                <a:solidFill>
                  <a:schemeClr val="tx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dirty="0">
                  <a:ln>
                    <a:noFill/>
                  </a:ln>
                  <a:solidFill>
                    <a:prstClr val="black"/>
                  </a:solidFill>
                  <a:effectLst/>
                  <a:uLnTx/>
                  <a:uFillTx/>
                  <a:latin typeface="Arial" panose="020B0604020202020204"/>
                  <a:ea typeface="+mn-ea"/>
                  <a:cs typeface="+mn-cs"/>
                </a:endParaRPr>
              </a:p>
            </p:txBody>
          </p:sp>
          <p:sp>
            <p:nvSpPr>
              <p:cNvPr id="475" name="Oval 95">
                <a:extLst>
                  <a:ext uri="{FF2B5EF4-FFF2-40B4-BE49-F238E27FC236}">
                    <a16:creationId xmlns:a16="http://schemas.microsoft.com/office/drawing/2014/main" id="{45E91ABC-4ABB-AC6F-7E7F-2DBE4D67B2A9}"/>
                  </a:ext>
                </a:extLst>
              </p:cNvPr>
              <p:cNvSpPr>
                <a:spLocks noChangeArrowheads="1"/>
              </p:cNvSpPr>
              <p:nvPr/>
            </p:nvSpPr>
            <p:spPr bwMode="auto">
              <a:xfrm>
                <a:off x="14885990" y="4786313"/>
                <a:ext cx="150813" cy="151200"/>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dirty="0">
                  <a:ln>
                    <a:noFill/>
                  </a:ln>
                  <a:solidFill>
                    <a:prstClr val="black"/>
                  </a:solidFill>
                  <a:effectLst/>
                  <a:uLnTx/>
                  <a:uFillTx/>
                  <a:latin typeface="Arial" panose="020B0604020202020204"/>
                  <a:ea typeface="+mn-ea"/>
                  <a:cs typeface="+mn-cs"/>
                </a:endParaRPr>
              </a:p>
            </p:txBody>
          </p:sp>
        </p:grpSp>
        <p:grpSp>
          <p:nvGrpSpPr>
            <p:cNvPr id="4" name="Group 3">
              <a:extLst>
                <a:ext uri="{FF2B5EF4-FFF2-40B4-BE49-F238E27FC236}">
                  <a16:creationId xmlns:a16="http://schemas.microsoft.com/office/drawing/2014/main" id="{689BC16C-164A-CCD5-5543-B250604E4AF5}"/>
                </a:ext>
              </a:extLst>
            </p:cNvPr>
            <p:cNvGrpSpPr/>
            <p:nvPr/>
          </p:nvGrpSpPr>
          <p:grpSpPr>
            <a:xfrm>
              <a:off x="7601505" y="4542113"/>
              <a:ext cx="893763" cy="68263"/>
              <a:chOff x="7601505" y="4867979"/>
              <a:chExt cx="893763" cy="68263"/>
            </a:xfrm>
          </p:grpSpPr>
          <p:sp>
            <p:nvSpPr>
              <p:cNvPr id="477" name="Line 97">
                <a:extLst>
                  <a:ext uri="{FF2B5EF4-FFF2-40B4-BE49-F238E27FC236}">
                    <a16:creationId xmlns:a16="http://schemas.microsoft.com/office/drawing/2014/main" id="{1FFB8D9E-4312-F6F6-E634-4066BDCFAED7}"/>
                  </a:ext>
                </a:extLst>
              </p:cNvPr>
              <p:cNvSpPr>
                <a:spLocks noChangeShapeType="1"/>
              </p:cNvSpPr>
              <p:nvPr/>
            </p:nvSpPr>
            <p:spPr bwMode="auto">
              <a:xfrm>
                <a:off x="7601505" y="4902110"/>
                <a:ext cx="890588" cy="0"/>
              </a:xfrm>
              <a:prstGeom prst="line">
                <a:avLst/>
              </a:prstGeom>
              <a:noFill/>
              <a:ln w="9525" cap="flat">
                <a:solidFill>
                  <a:schemeClr val="tx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dirty="0">
                  <a:ln>
                    <a:noFill/>
                  </a:ln>
                  <a:solidFill>
                    <a:prstClr val="black"/>
                  </a:solidFill>
                  <a:effectLst/>
                  <a:uLnTx/>
                  <a:uFillTx/>
                  <a:latin typeface="Arial" panose="020B0604020202020204"/>
                  <a:ea typeface="+mn-ea"/>
                  <a:cs typeface="+mn-cs"/>
                </a:endParaRPr>
              </a:p>
            </p:txBody>
          </p:sp>
          <p:sp>
            <p:nvSpPr>
              <p:cNvPr id="476" name="Oval 96">
                <a:extLst>
                  <a:ext uri="{FF2B5EF4-FFF2-40B4-BE49-F238E27FC236}">
                    <a16:creationId xmlns:a16="http://schemas.microsoft.com/office/drawing/2014/main" id="{BF698B31-A4FF-A6B5-1158-49992ACC5278}"/>
                  </a:ext>
                </a:extLst>
              </p:cNvPr>
              <p:cNvSpPr>
                <a:spLocks noChangeArrowheads="1"/>
              </p:cNvSpPr>
              <p:nvPr/>
            </p:nvSpPr>
            <p:spPr bwMode="auto">
              <a:xfrm>
                <a:off x="8028543" y="4867979"/>
                <a:ext cx="68263" cy="68263"/>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dirty="0">
                  <a:ln>
                    <a:noFill/>
                  </a:ln>
                  <a:solidFill>
                    <a:prstClr val="black"/>
                  </a:solidFill>
                  <a:effectLst/>
                  <a:uLnTx/>
                  <a:uFillTx/>
                  <a:latin typeface="Arial" panose="020B0604020202020204"/>
                  <a:ea typeface="+mn-ea"/>
                  <a:cs typeface="+mn-cs"/>
                </a:endParaRPr>
              </a:p>
            </p:txBody>
          </p:sp>
          <p:sp>
            <p:nvSpPr>
              <p:cNvPr id="478" name="Line 98">
                <a:extLst>
                  <a:ext uri="{FF2B5EF4-FFF2-40B4-BE49-F238E27FC236}">
                    <a16:creationId xmlns:a16="http://schemas.microsoft.com/office/drawing/2014/main" id="{2378139A-4A7E-A8C4-ACEC-BD4ACF2AC82A}"/>
                  </a:ext>
                </a:extLst>
              </p:cNvPr>
              <p:cNvSpPr>
                <a:spLocks noChangeShapeType="1"/>
              </p:cNvSpPr>
              <p:nvPr/>
            </p:nvSpPr>
            <p:spPr bwMode="auto">
              <a:xfrm>
                <a:off x="7601505" y="4869566"/>
                <a:ext cx="0" cy="65088"/>
              </a:xfrm>
              <a:prstGeom prst="line">
                <a:avLst/>
              </a:prstGeom>
              <a:noFill/>
              <a:ln w="9525" cap="flat">
                <a:solidFill>
                  <a:schemeClr val="tx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dirty="0">
                  <a:ln>
                    <a:noFill/>
                  </a:ln>
                  <a:solidFill>
                    <a:prstClr val="black"/>
                  </a:solidFill>
                  <a:effectLst/>
                  <a:uLnTx/>
                  <a:uFillTx/>
                  <a:latin typeface="Arial" panose="020B0604020202020204"/>
                  <a:ea typeface="+mn-ea"/>
                  <a:cs typeface="+mn-cs"/>
                </a:endParaRPr>
              </a:p>
            </p:txBody>
          </p:sp>
          <p:sp>
            <p:nvSpPr>
              <p:cNvPr id="479" name="Line 99">
                <a:extLst>
                  <a:ext uri="{FF2B5EF4-FFF2-40B4-BE49-F238E27FC236}">
                    <a16:creationId xmlns:a16="http://schemas.microsoft.com/office/drawing/2014/main" id="{839F64B6-8D6D-E369-C451-B625C52AB348}"/>
                  </a:ext>
                </a:extLst>
              </p:cNvPr>
              <p:cNvSpPr>
                <a:spLocks noChangeShapeType="1"/>
              </p:cNvSpPr>
              <p:nvPr/>
            </p:nvSpPr>
            <p:spPr bwMode="auto">
              <a:xfrm>
                <a:off x="8495268" y="4869566"/>
                <a:ext cx="0" cy="65088"/>
              </a:xfrm>
              <a:prstGeom prst="line">
                <a:avLst/>
              </a:prstGeom>
              <a:noFill/>
              <a:ln w="9525" cap="flat">
                <a:solidFill>
                  <a:schemeClr val="tx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dirty="0">
                  <a:ln>
                    <a:noFill/>
                  </a:ln>
                  <a:solidFill>
                    <a:prstClr val="black"/>
                  </a:solidFill>
                  <a:effectLst/>
                  <a:uLnTx/>
                  <a:uFillTx/>
                  <a:latin typeface="Arial" panose="020B0604020202020204"/>
                  <a:ea typeface="+mn-ea"/>
                  <a:cs typeface="+mn-cs"/>
                </a:endParaRPr>
              </a:p>
            </p:txBody>
          </p:sp>
        </p:grpSp>
        <p:grpSp>
          <p:nvGrpSpPr>
            <p:cNvPr id="501" name="Group 500">
              <a:extLst>
                <a:ext uri="{FF2B5EF4-FFF2-40B4-BE49-F238E27FC236}">
                  <a16:creationId xmlns:a16="http://schemas.microsoft.com/office/drawing/2014/main" id="{68C96A68-7650-A8E6-7276-FF5E6EDF5DD9}"/>
                </a:ext>
              </a:extLst>
            </p:cNvPr>
            <p:cNvGrpSpPr/>
            <p:nvPr/>
          </p:nvGrpSpPr>
          <p:grpSpPr>
            <a:xfrm>
              <a:off x="5871130" y="5146303"/>
              <a:ext cx="1995488" cy="65088"/>
              <a:chOff x="12409490" y="5372101"/>
              <a:chExt cx="1995488" cy="65088"/>
            </a:xfrm>
          </p:grpSpPr>
          <p:sp>
            <p:nvSpPr>
              <p:cNvPr id="480" name="Line 100">
                <a:extLst>
                  <a:ext uri="{FF2B5EF4-FFF2-40B4-BE49-F238E27FC236}">
                    <a16:creationId xmlns:a16="http://schemas.microsoft.com/office/drawing/2014/main" id="{E7904C78-BFBE-BD3E-AC8C-F10981FF168C}"/>
                  </a:ext>
                </a:extLst>
              </p:cNvPr>
              <p:cNvSpPr>
                <a:spLocks noChangeShapeType="1"/>
              </p:cNvSpPr>
              <p:nvPr/>
            </p:nvSpPr>
            <p:spPr bwMode="auto">
              <a:xfrm>
                <a:off x="12409490" y="5404645"/>
                <a:ext cx="1995488" cy="0"/>
              </a:xfrm>
              <a:prstGeom prst="line">
                <a:avLst/>
              </a:prstGeom>
              <a:noFill/>
              <a:ln w="9525" cap="flat">
                <a:solidFill>
                  <a:schemeClr val="tx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dirty="0">
                  <a:ln>
                    <a:noFill/>
                  </a:ln>
                  <a:solidFill>
                    <a:prstClr val="black"/>
                  </a:solidFill>
                  <a:effectLst/>
                  <a:uLnTx/>
                  <a:uFillTx/>
                  <a:latin typeface="Arial" panose="020B0604020202020204"/>
                  <a:ea typeface="+mn-ea"/>
                  <a:cs typeface="+mn-cs"/>
                </a:endParaRPr>
              </a:p>
            </p:txBody>
          </p:sp>
          <p:sp>
            <p:nvSpPr>
              <p:cNvPr id="481" name="Line 101">
                <a:extLst>
                  <a:ext uri="{FF2B5EF4-FFF2-40B4-BE49-F238E27FC236}">
                    <a16:creationId xmlns:a16="http://schemas.microsoft.com/office/drawing/2014/main" id="{373540F3-8594-95E9-0E60-55C4CA4E009D}"/>
                  </a:ext>
                </a:extLst>
              </p:cNvPr>
              <p:cNvSpPr>
                <a:spLocks noChangeShapeType="1"/>
              </p:cNvSpPr>
              <p:nvPr/>
            </p:nvSpPr>
            <p:spPr bwMode="auto">
              <a:xfrm>
                <a:off x="12409490" y="5372101"/>
                <a:ext cx="0" cy="65088"/>
              </a:xfrm>
              <a:prstGeom prst="line">
                <a:avLst/>
              </a:prstGeom>
              <a:noFill/>
              <a:ln w="9525" cap="flat">
                <a:solidFill>
                  <a:schemeClr val="tx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dirty="0">
                  <a:ln>
                    <a:noFill/>
                  </a:ln>
                  <a:solidFill>
                    <a:prstClr val="black"/>
                  </a:solidFill>
                  <a:effectLst/>
                  <a:uLnTx/>
                  <a:uFillTx/>
                  <a:latin typeface="Arial" panose="020B0604020202020204"/>
                  <a:ea typeface="+mn-ea"/>
                  <a:cs typeface="+mn-cs"/>
                </a:endParaRPr>
              </a:p>
            </p:txBody>
          </p:sp>
          <p:sp>
            <p:nvSpPr>
              <p:cNvPr id="482" name="Line 102">
                <a:extLst>
                  <a:ext uri="{FF2B5EF4-FFF2-40B4-BE49-F238E27FC236}">
                    <a16:creationId xmlns:a16="http://schemas.microsoft.com/office/drawing/2014/main" id="{025AC7B6-73D4-9945-C826-C4AC523D975E}"/>
                  </a:ext>
                </a:extLst>
              </p:cNvPr>
              <p:cNvSpPr>
                <a:spLocks noChangeShapeType="1"/>
              </p:cNvSpPr>
              <p:nvPr/>
            </p:nvSpPr>
            <p:spPr bwMode="auto">
              <a:xfrm>
                <a:off x="14404978" y="5372101"/>
                <a:ext cx="0" cy="65088"/>
              </a:xfrm>
              <a:prstGeom prst="line">
                <a:avLst/>
              </a:prstGeom>
              <a:noFill/>
              <a:ln w="9525" cap="flat">
                <a:solidFill>
                  <a:schemeClr val="tx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dirty="0">
                  <a:ln>
                    <a:noFill/>
                  </a:ln>
                  <a:solidFill>
                    <a:prstClr val="black"/>
                  </a:solidFill>
                  <a:effectLst/>
                  <a:uLnTx/>
                  <a:uFillTx/>
                  <a:latin typeface="Arial" panose="020B0604020202020204"/>
                  <a:ea typeface="+mn-ea"/>
                  <a:cs typeface="+mn-cs"/>
                </a:endParaRPr>
              </a:p>
            </p:txBody>
          </p:sp>
          <p:sp>
            <p:nvSpPr>
              <p:cNvPr id="483" name="Oval 103">
                <a:extLst>
                  <a:ext uri="{FF2B5EF4-FFF2-40B4-BE49-F238E27FC236}">
                    <a16:creationId xmlns:a16="http://schemas.microsoft.com/office/drawing/2014/main" id="{6BB269A1-A4FA-2676-6759-8BABFC257BD4}"/>
                  </a:ext>
                </a:extLst>
              </p:cNvPr>
              <p:cNvSpPr>
                <a:spLocks noChangeArrowheads="1"/>
              </p:cNvSpPr>
              <p:nvPr/>
            </p:nvSpPr>
            <p:spPr bwMode="auto">
              <a:xfrm>
                <a:off x="13615990" y="5393533"/>
                <a:ext cx="22225" cy="22225"/>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dirty="0">
                  <a:ln>
                    <a:noFill/>
                  </a:ln>
                  <a:solidFill>
                    <a:prstClr val="black"/>
                  </a:solidFill>
                  <a:effectLst/>
                  <a:uLnTx/>
                  <a:uFillTx/>
                  <a:latin typeface="Arial" panose="020B0604020202020204"/>
                  <a:ea typeface="+mn-ea"/>
                  <a:cs typeface="+mn-cs"/>
                </a:endParaRPr>
              </a:p>
            </p:txBody>
          </p:sp>
        </p:grpSp>
        <p:grpSp>
          <p:nvGrpSpPr>
            <p:cNvPr id="502" name="Group 501">
              <a:extLst>
                <a:ext uri="{FF2B5EF4-FFF2-40B4-BE49-F238E27FC236}">
                  <a16:creationId xmlns:a16="http://schemas.microsoft.com/office/drawing/2014/main" id="{34255F69-049C-6294-6A1B-0C0CE5B880B8}"/>
                </a:ext>
              </a:extLst>
            </p:cNvPr>
            <p:cNvGrpSpPr/>
            <p:nvPr/>
          </p:nvGrpSpPr>
          <p:grpSpPr>
            <a:xfrm>
              <a:off x="8187293" y="5297453"/>
              <a:ext cx="457200" cy="195263"/>
              <a:chOff x="14725653" y="5543551"/>
              <a:chExt cx="457200" cy="195263"/>
            </a:xfrm>
          </p:grpSpPr>
          <p:sp>
            <p:nvSpPr>
              <p:cNvPr id="484" name="Line 104">
                <a:extLst>
                  <a:ext uri="{FF2B5EF4-FFF2-40B4-BE49-F238E27FC236}">
                    <a16:creationId xmlns:a16="http://schemas.microsoft.com/office/drawing/2014/main" id="{3084436E-9371-29E8-0D8D-A51079B32B2E}"/>
                  </a:ext>
                </a:extLst>
              </p:cNvPr>
              <p:cNvSpPr>
                <a:spLocks noChangeShapeType="1"/>
              </p:cNvSpPr>
              <p:nvPr/>
            </p:nvSpPr>
            <p:spPr bwMode="auto">
              <a:xfrm>
                <a:off x="14725653" y="5641182"/>
                <a:ext cx="457200" cy="0"/>
              </a:xfrm>
              <a:prstGeom prst="line">
                <a:avLst/>
              </a:prstGeom>
              <a:noFill/>
              <a:ln w="9525" cap="flat">
                <a:solidFill>
                  <a:schemeClr val="tx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dirty="0">
                  <a:ln>
                    <a:noFill/>
                  </a:ln>
                  <a:solidFill>
                    <a:prstClr val="black"/>
                  </a:solidFill>
                  <a:effectLst/>
                  <a:uLnTx/>
                  <a:uFillTx/>
                  <a:latin typeface="Arial" panose="020B0604020202020204"/>
                  <a:ea typeface="+mn-ea"/>
                  <a:cs typeface="+mn-cs"/>
                </a:endParaRPr>
              </a:p>
            </p:txBody>
          </p:sp>
          <p:sp>
            <p:nvSpPr>
              <p:cNvPr id="485" name="Line 105">
                <a:extLst>
                  <a:ext uri="{FF2B5EF4-FFF2-40B4-BE49-F238E27FC236}">
                    <a16:creationId xmlns:a16="http://schemas.microsoft.com/office/drawing/2014/main" id="{D5F35E51-7C28-99EE-A062-4B5FA94128B8}"/>
                  </a:ext>
                </a:extLst>
              </p:cNvPr>
              <p:cNvSpPr>
                <a:spLocks noChangeShapeType="1"/>
              </p:cNvSpPr>
              <p:nvPr/>
            </p:nvSpPr>
            <p:spPr bwMode="auto">
              <a:xfrm>
                <a:off x="14725653" y="5608638"/>
                <a:ext cx="0" cy="65088"/>
              </a:xfrm>
              <a:prstGeom prst="line">
                <a:avLst/>
              </a:prstGeom>
              <a:noFill/>
              <a:ln w="9525" cap="flat">
                <a:solidFill>
                  <a:schemeClr val="tx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dirty="0">
                  <a:ln>
                    <a:noFill/>
                  </a:ln>
                  <a:solidFill>
                    <a:prstClr val="black"/>
                  </a:solidFill>
                  <a:effectLst/>
                  <a:uLnTx/>
                  <a:uFillTx/>
                  <a:latin typeface="Arial" panose="020B0604020202020204"/>
                  <a:ea typeface="+mn-ea"/>
                  <a:cs typeface="+mn-cs"/>
                </a:endParaRPr>
              </a:p>
            </p:txBody>
          </p:sp>
          <p:sp>
            <p:nvSpPr>
              <p:cNvPr id="486" name="Line 106">
                <a:extLst>
                  <a:ext uri="{FF2B5EF4-FFF2-40B4-BE49-F238E27FC236}">
                    <a16:creationId xmlns:a16="http://schemas.microsoft.com/office/drawing/2014/main" id="{FC9E7C55-49D0-01FC-E098-72876D9A78F6}"/>
                  </a:ext>
                </a:extLst>
              </p:cNvPr>
              <p:cNvSpPr>
                <a:spLocks noChangeShapeType="1"/>
              </p:cNvSpPr>
              <p:nvPr/>
            </p:nvSpPr>
            <p:spPr bwMode="auto">
              <a:xfrm>
                <a:off x="15182853" y="5608638"/>
                <a:ext cx="0" cy="65088"/>
              </a:xfrm>
              <a:prstGeom prst="line">
                <a:avLst/>
              </a:prstGeom>
              <a:noFill/>
              <a:ln w="9525" cap="flat">
                <a:solidFill>
                  <a:schemeClr val="tx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dirty="0">
                  <a:ln>
                    <a:noFill/>
                  </a:ln>
                  <a:solidFill>
                    <a:prstClr val="black"/>
                  </a:solidFill>
                  <a:effectLst/>
                  <a:uLnTx/>
                  <a:uFillTx/>
                  <a:latin typeface="Arial" panose="020B0604020202020204"/>
                  <a:ea typeface="+mn-ea"/>
                  <a:cs typeface="+mn-cs"/>
                </a:endParaRPr>
              </a:p>
            </p:txBody>
          </p:sp>
          <p:sp>
            <p:nvSpPr>
              <p:cNvPr id="487" name="Oval 107">
                <a:extLst>
                  <a:ext uri="{FF2B5EF4-FFF2-40B4-BE49-F238E27FC236}">
                    <a16:creationId xmlns:a16="http://schemas.microsoft.com/office/drawing/2014/main" id="{D59B70B9-34A4-AEDA-3451-14B642B5D4A7}"/>
                  </a:ext>
                </a:extLst>
              </p:cNvPr>
              <p:cNvSpPr>
                <a:spLocks noChangeArrowheads="1"/>
              </p:cNvSpPr>
              <p:nvPr/>
            </p:nvSpPr>
            <p:spPr bwMode="auto">
              <a:xfrm>
                <a:off x="14889165" y="5543551"/>
                <a:ext cx="193675" cy="195263"/>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dirty="0">
                  <a:ln>
                    <a:noFill/>
                  </a:ln>
                  <a:solidFill>
                    <a:prstClr val="black"/>
                  </a:solidFill>
                  <a:effectLst/>
                  <a:uLnTx/>
                  <a:uFillTx/>
                  <a:latin typeface="Arial" panose="020B0604020202020204"/>
                  <a:ea typeface="+mn-ea"/>
                  <a:cs typeface="+mn-cs"/>
                </a:endParaRPr>
              </a:p>
            </p:txBody>
          </p:sp>
        </p:grpSp>
      </p:grpSp>
      <p:grpSp>
        <p:nvGrpSpPr>
          <p:cNvPr id="8" name="Group 7">
            <a:extLst>
              <a:ext uri="{FF2B5EF4-FFF2-40B4-BE49-F238E27FC236}">
                <a16:creationId xmlns:a16="http://schemas.microsoft.com/office/drawing/2014/main" id="{4E97128A-BD0B-903B-8131-FEEF1366FF11}"/>
              </a:ext>
            </a:extLst>
          </p:cNvPr>
          <p:cNvGrpSpPr/>
          <p:nvPr/>
        </p:nvGrpSpPr>
        <p:grpSpPr>
          <a:xfrm>
            <a:off x="5649401" y="5354694"/>
            <a:ext cx="5648325" cy="376490"/>
            <a:chOff x="5283959" y="5817936"/>
            <a:chExt cx="6527539" cy="376490"/>
          </a:xfrm>
        </p:grpSpPr>
        <p:cxnSp>
          <p:nvCxnSpPr>
            <p:cNvPr id="11" name="Straight Connector 10">
              <a:extLst>
                <a:ext uri="{FF2B5EF4-FFF2-40B4-BE49-F238E27FC236}">
                  <a16:creationId xmlns:a16="http://schemas.microsoft.com/office/drawing/2014/main" id="{DA86470D-BDAD-B53A-9B00-D85B10FE7081}"/>
                </a:ext>
              </a:extLst>
            </p:cNvPr>
            <p:cNvCxnSpPr>
              <a:cxnSpLocks/>
            </p:cNvCxnSpPr>
            <p:nvPr/>
          </p:nvCxnSpPr>
          <p:spPr>
            <a:xfrm>
              <a:off x="5414496" y="5827848"/>
              <a:ext cx="6266322"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D10B7A77-2CF0-4FF9-6618-6A346EED1E96}"/>
                </a:ext>
              </a:extLst>
            </p:cNvPr>
            <p:cNvCxnSpPr>
              <a:cxnSpLocks/>
            </p:cNvCxnSpPr>
            <p:nvPr/>
          </p:nvCxnSpPr>
          <p:spPr>
            <a:xfrm rot="5400000" flipH="1">
              <a:off x="11653900" y="5854624"/>
              <a:ext cx="53552" cy="0"/>
            </a:xfrm>
            <a:prstGeom prst="line">
              <a:avLst/>
            </a:prstGeom>
            <a:ln w="9525" cap="sq">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C0076749-BE94-33A5-B85F-9C3167F7607D}"/>
                </a:ext>
              </a:extLst>
            </p:cNvPr>
            <p:cNvSpPr txBox="1"/>
            <p:nvPr/>
          </p:nvSpPr>
          <p:spPr>
            <a:xfrm>
              <a:off x="11550139" y="5912742"/>
              <a:ext cx="261359" cy="153888"/>
            </a:xfrm>
            <a:prstGeom prst="rect">
              <a:avLst/>
            </a:prstGeom>
            <a:noFill/>
          </p:spPr>
          <p:txBody>
            <a:bodyPr wrap="square" lIns="0" tIns="0" rIns="0" bIns="0"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GB" sz="1000" b="0" i="0" u="none" strike="noStrike" kern="0" cap="none" spc="0" normalizeH="0" baseline="0" dirty="0">
                  <a:ln>
                    <a:noFill/>
                  </a:ln>
                  <a:solidFill>
                    <a:srgbClr val="000000"/>
                  </a:solidFill>
                  <a:effectLst/>
                  <a:uLnTx/>
                  <a:uFillTx/>
                  <a:latin typeface="Arial" panose="020B0604020202020204"/>
                  <a:ea typeface="+mn-ea"/>
                  <a:cs typeface="Arial"/>
                  <a:sym typeface="Arial"/>
                </a:rPr>
                <a:t>10</a:t>
              </a:r>
            </a:p>
          </p:txBody>
        </p:sp>
        <p:cxnSp>
          <p:nvCxnSpPr>
            <p:cNvPr id="14" name="Straight Connector 13">
              <a:extLst>
                <a:ext uri="{FF2B5EF4-FFF2-40B4-BE49-F238E27FC236}">
                  <a16:creationId xmlns:a16="http://schemas.microsoft.com/office/drawing/2014/main" id="{E8FC68AF-497F-2192-1E27-CA3BB17E54D0}"/>
                </a:ext>
              </a:extLst>
            </p:cNvPr>
            <p:cNvCxnSpPr>
              <a:cxnSpLocks/>
            </p:cNvCxnSpPr>
            <p:nvPr/>
          </p:nvCxnSpPr>
          <p:spPr>
            <a:xfrm rot="5400000" flipH="1">
              <a:off x="8517925" y="5844712"/>
              <a:ext cx="53552" cy="0"/>
            </a:xfrm>
            <a:prstGeom prst="line">
              <a:avLst/>
            </a:prstGeom>
            <a:ln w="9525" cap="sq">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5AB93FFE-0F7B-6706-1949-F8CAE0DC3975}"/>
                </a:ext>
              </a:extLst>
            </p:cNvPr>
            <p:cNvSpPr txBox="1"/>
            <p:nvPr/>
          </p:nvSpPr>
          <p:spPr>
            <a:xfrm>
              <a:off x="8414165" y="5912742"/>
              <a:ext cx="261359" cy="153888"/>
            </a:xfrm>
            <a:prstGeom prst="rect">
              <a:avLst/>
            </a:prstGeom>
            <a:noFill/>
          </p:spPr>
          <p:txBody>
            <a:bodyPr wrap="square" lIns="0" tIns="0" rIns="0" bIns="0"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GB" sz="1000" b="0" i="0" u="none" strike="noStrike" kern="0" cap="none" spc="0" normalizeH="0" baseline="0" dirty="0">
                  <a:ln>
                    <a:noFill/>
                  </a:ln>
                  <a:solidFill>
                    <a:srgbClr val="000000"/>
                  </a:solidFill>
                  <a:effectLst/>
                  <a:uLnTx/>
                  <a:uFillTx/>
                  <a:latin typeface="Arial" panose="020B0604020202020204"/>
                  <a:ea typeface="+mn-ea"/>
                  <a:cs typeface="Arial"/>
                  <a:sym typeface="Arial"/>
                </a:rPr>
                <a:t>1</a:t>
              </a:r>
            </a:p>
          </p:txBody>
        </p:sp>
        <p:cxnSp>
          <p:nvCxnSpPr>
            <p:cNvPr id="17" name="Straight Connector 16">
              <a:extLst>
                <a:ext uri="{FF2B5EF4-FFF2-40B4-BE49-F238E27FC236}">
                  <a16:creationId xmlns:a16="http://schemas.microsoft.com/office/drawing/2014/main" id="{FA1BC0CE-27E4-DFBF-65A1-5233725FE7A2}"/>
                </a:ext>
              </a:extLst>
            </p:cNvPr>
            <p:cNvCxnSpPr>
              <a:cxnSpLocks/>
            </p:cNvCxnSpPr>
            <p:nvPr/>
          </p:nvCxnSpPr>
          <p:spPr>
            <a:xfrm rot="5400000" flipH="1">
              <a:off x="5387720" y="5854624"/>
              <a:ext cx="53552" cy="0"/>
            </a:xfrm>
            <a:prstGeom prst="line">
              <a:avLst/>
            </a:prstGeom>
            <a:ln w="9525" cap="sq">
              <a:solidFill>
                <a:schemeClr val="tx1"/>
              </a:solidFill>
            </a:ln>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2E2D38C7-2EC2-250F-42F5-390CEB78D03C}"/>
                </a:ext>
              </a:extLst>
            </p:cNvPr>
            <p:cNvSpPr txBox="1"/>
            <p:nvPr/>
          </p:nvSpPr>
          <p:spPr>
            <a:xfrm>
              <a:off x="5283959" y="5912742"/>
              <a:ext cx="261359" cy="153888"/>
            </a:xfrm>
            <a:prstGeom prst="rect">
              <a:avLst/>
            </a:prstGeom>
            <a:noFill/>
          </p:spPr>
          <p:txBody>
            <a:bodyPr wrap="square" lIns="0" tIns="0" rIns="0" bIns="0"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GB" sz="1000" b="0" i="0" u="none" strike="noStrike" kern="0" cap="none" spc="0" normalizeH="0" baseline="0" dirty="0">
                  <a:ln>
                    <a:noFill/>
                  </a:ln>
                  <a:solidFill>
                    <a:srgbClr val="000000"/>
                  </a:solidFill>
                  <a:effectLst/>
                  <a:uLnTx/>
                  <a:uFillTx/>
                  <a:latin typeface="Arial" panose="020B0604020202020204"/>
                  <a:ea typeface="+mn-ea"/>
                  <a:cs typeface="Arial"/>
                  <a:sym typeface="Arial"/>
                </a:rPr>
                <a:t>0.1</a:t>
              </a:r>
            </a:p>
          </p:txBody>
        </p:sp>
        <p:sp>
          <p:nvSpPr>
            <p:cNvPr id="31" name="TextBox 30">
              <a:extLst>
                <a:ext uri="{FF2B5EF4-FFF2-40B4-BE49-F238E27FC236}">
                  <a16:creationId xmlns:a16="http://schemas.microsoft.com/office/drawing/2014/main" id="{A0DEB73C-1228-6380-1C10-D1FBB90D7187}"/>
                </a:ext>
              </a:extLst>
            </p:cNvPr>
            <p:cNvSpPr txBox="1"/>
            <p:nvPr/>
          </p:nvSpPr>
          <p:spPr>
            <a:xfrm>
              <a:off x="5422334" y="6040538"/>
              <a:ext cx="2869721" cy="153888"/>
            </a:xfrm>
            <a:prstGeom prst="rect">
              <a:avLst/>
            </a:prstGeom>
            <a:noFill/>
          </p:spPr>
          <p:txBody>
            <a:bodyPr wrap="square" lIns="0" tIns="0" rIns="0" bIns="0" rtlCol="0">
              <a:spAutoFit/>
            </a:bodyPr>
            <a:lstStyle/>
            <a:p>
              <a:pPr marL="0" marR="0" lvl="0" indent="0" algn="r" defTabSz="1219170" rtl="0" eaLnBrk="1" fontAlgn="auto" latinLnBrk="0" hangingPunct="1">
                <a:lnSpc>
                  <a:spcPct val="100000"/>
                </a:lnSpc>
                <a:spcBef>
                  <a:spcPts val="0"/>
                </a:spcBef>
                <a:spcAft>
                  <a:spcPts val="0"/>
                </a:spcAft>
                <a:buClr>
                  <a:srgbClr val="000000"/>
                </a:buClr>
                <a:buSzTx/>
                <a:buFontTx/>
                <a:buNone/>
                <a:tabLst/>
                <a:defRPr/>
              </a:pPr>
              <a:r>
                <a:rPr kumimoji="0" lang="en-GB" sz="1000" b="1" i="0" u="none" strike="noStrike" kern="0" cap="none" spc="0" normalizeH="0" baseline="0" dirty="0">
                  <a:ln>
                    <a:noFill/>
                  </a:ln>
                  <a:solidFill>
                    <a:schemeClr val="tx2"/>
                  </a:solidFill>
                  <a:effectLst/>
                  <a:uLnTx/>
                  <a:uFillTx/>
                  <a:latin typeface="Arial" panose="020B0604020202020204"/>
                  <a:ea typeface="+mn-ea"/>
                  <a:cs typeface="Arial"/>
                  <a:sym typeface="Arial"/>
                </a:rPr>
                <a:t>Abiraterone + olaparib better</a:t>
              </a:r>
            </a:p>
          </p:txBody>
        </p:sp>
        <p:sp>
          <p:nvSpPr>
            <p:cNvPr id="32" name="TextBox 31">
              <a:extLst>
                <a:ext uri="{FF2B5EF4-FFF2-40B4-BE49-F238E27FC236}">
                  <a16:creationId xmlns:a16="http://schemas.microsoft.com/office/drawing/2014/main" id="{11EBD9F8-23CA-9F43-4B2A-EB0FC0582CF6}"/>
                </a:ext>
              </a:extLst>
            </p:cNvPr>
            <p:cNvSpPr txBox="1"/>
            <p:nvPr/>
          </p:nvSpPr>
          <p:spPr>
            <a:xfrm>
              <a:off x="8816822" y="6040538"/>
              <a:ext cx="2869721" cy="153888"/>
            </a:xfrm>
            <a:prstGeom prst="rect">
              <a:avLst/>
            </a:prstGeom>
            <a:noFill/>
          </p:spPr>
          <p:txBody>
            <a:bodyPr wrap="square" lIns="0" tIns="0" rIns="0" bIns="0"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GB" sz="1000" b="1" i="0" u="none" strike="noStrike" kern="0" cap="none" spc="0" normalizeH="0" baseline="0" dirty="0">
                  <a:ln>
                    <a:noFill/>
                  </a:ln>
                  <a:solidFill>
                    <a:schemeClr val="accent1"/>
                  </a:solidFill>
                  <a:effectLst/>
                  <a:uLnTx/>
                  <a:uFillTx/>
                  <a:latin typeface="Arial" panose="020B0604020202020204"/>
                  <a:ea typeface="+mn-ea"/>
                  <a:cs typeface="Arial"/>
                  <a:sym typeface="Arial"/>
                </a:rPr>
                <a:t>Abiraterone + placebo better</a:t>
              </a:r>
            </a:p>
          </p:txBody>
        </p:sp>
        <p:sp>
          <p:nvSpPr>
            <p:cNvPr id="33" name="Arrow: Right 32">
              <a:extLst>
                <a:ext uri="{FF2B5EF4-FFF2-40B4-BE49-F238E27FC236}">
                  <a16:creationId xmlns:a16="http://schemas.microsoft.com/office/drawing/2014/main" id="{CB1EE054-9F70-BA71-6742-A757A2E2B858}"/>
                </a:ext>
              </a:extLst>
            </p:cNvPr>
            <p:cNvSpPr/>
            <p:nvPr/>
          </p:nvSpPr>
          <p:spPr>
            <a:xfrm>
              <a:off x="8805017" y="5907697"/>
              <a:ext cx="2174612" cy="123697"/>
            </a:xfrm>
            <a:prstGeom prst="rightArrow">
              <a:avLst>
                <a:gd name="adj1" fmla="val 50000"/>
                <a:gd name="adj2" fmla="val 83987"/>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dirty="0">
                <a:ln>
                  <a:noFill/>
                </a:ln>
                <a:solidFill>
                  <a:srgbClr val="FFFFFF"/>
                </a:solidFill>
                <a:effectLst/>
                <a:uLnTx/>
                <a:uFillTx/>
                <a:latin typeface="Arial"/>
                <a:ea typeface="+mn-ea"/>
                <a:cs typeface="+mn-cs"/>
                <a:sym typeface="Arial"/>
              </a:endParaRPr>
            </a:p>
          </p:txBody>
        </p:sp>
        <p:sp>
          <p:nvSpPr>
            <p:cNvPr id="34" name="Arrow: Right 33">
              <a:extLst>
                <a:ext uri="{FF2B5EF4-FFF2-40B4-BE49-F238E27FC236}">
                  <a16:creationId xmlns:a16="http://schemas.microsoft.com/office/drawing/2014/main" id="{3E616156-D8D4-1C62-469A-28651F995FE8}"/>
                </a:ext>
              </a:extLst>
            </p:cNvPr>
            <p:cNvSpPr/>
            <p:nvPr/>
          </p:nvSpPr>
          <p:spPr>
            <a:xfrm flipH="1">
              <a:off x="6143427" y="5907697"/>
              <a:ext cx="2174612" cy="123697"/>
            </a:xfrm>
            <a:prstGeom prst="rightArrow">
              <a:avLst>
                <a:gd name="adj1" fmla="val 50000"/>
                <a:gd name="adj2" fmla="val 89651"/>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dirty="0">
                <a:ln>
                  <a:noFill/>
                </a:ln>
                <a:solidFill>
                  <a:srgbClr val="ED7D31"/>
                </a:solidFill>
                <a:effectLst/>
                <a:uLnTx/>
                <a:uFillTx/>
                <a:latin typeface="Arial"/>
                <a:ea typeface="+mn-ea"/>
                <a:cs typeface="+mn-cs"/>
                <a:sym typeface="Arial"/>
              </a:endParaRPr>
            </a:p>
          </p:txBody>
        </p:sp>
      </p:grpSp>
      <p:sp>
        <p:nvSpPr>
          <p:cNvPr id="25" name="TextBox 24">
            <a:extLst>
              <a:ext uri="{FF2B5EF4-FFF2-40B4-BE49-F238E27FC236}">
                <a16:creationId xmlns:a16="http://schemas.microsoft.com/office/drawing/2014/main" id="{C229CA42-67A3-85D9-109F-3174B922AB62}"/>
              </a:ext>
            </a:extLst>
          </p:cNvPr>
          <p:cNvSpPr txBox="1"/>
          <p:nvPr/>
        </p:nvSpPr>
        <p:spPr>
          <a:xfrm>
            <a:off x="620183" y="5714846"/>
            <a:ext cx="11732419" cy="369332"/>
          </a:xfrm>
          <a:prstGeom prst="rect">
            <a:avLst/>
          </a:prstGeom>
          <a:noFill/>
        </p:spPr>
        <p:txBody>
          <a:bodyPr wrap="square" l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dirty="0">
                <a:ln>
                  <a:noFill/>
                </a:ln>
                <a:effectLst/>
                <a:uLnTx/>
                <a:uFillTx/>
                <a:latin typeface="Arial" panose="020B0604020202020204" pitchFamily="34" charset="0"/>
                <a:cs typeface="Arial" panose="020B0604020202020204" pitchFamily="34" charset="0"/>
              </a:rPr>
              <a:t>DCO3: 12 October 2022.</a:t>
            </a:r>
          </a:p>
          <a:p>
            <a:pPr lvl="0"/>
            <a:r>
              <a:rPr lang="en-GB" sz="900" dirty="0">
                <a:latin typeface="Arial" panose="020B0604020202020204" pitchFamily="34" charset="0"/>
                <a:cs typeface="Arial" panose="020B0604020202020204" pitchFamily="34" charset="0"/>
                <a:sym typeface="Arial"/>
              </a:rPr>
              <a:t>a HRRm and </a:t>
            </a:r>
            <a:r>
              <a:rPr lang="en-GB" sz="900" i="1" dirty="0">
                <a:latin typeface="Arial" panose="020B0604020202020204" pitchFamily="34" charset="0"/>
                <a:cs typeface="Arial" panose="020B0604020202020204" pitchFamily="34" charset="0"/>
                <a:sym typeface="Arial"/>
              </a:rPr>
              <a:t>BRCA</a:t>
            </a:r>
            <a:r>
              <a:rPr lang="en-GB" sz="900" dirty="0">
                <a:latin typeface="Arial" panose="020B0604020202020204" pitchFamily="34" charset="0"/>
                <a:cs typeface="Arial" panose="020B0604020202020204" pitchFamily="34" charset="0"/>
                <a:sym typeface="Arial"/>
              </a:rPr>
              <a:t>m status was determined after randomisation and before primary analysis using aggregated results from tumour tissue and plasma ctDNA tests. Aggregate subgroup analyses are post hoc and exploratory.</a:t>
            </a:r>
          </a:p>
        </p:txBody>
      </p:sp>
    </p:spTree>
    <p:custDataLst>
      <p:tags r:id="rId1"/>
    </p:custDataLst>
    <p:extLst>
      <p:ext uri="{BB962C8B-B14F-4D97-AF65-F5344CB8AC3E}">
        <p14:creationId xmlns:p14="http://schemas.microsoft.com/office/powerpoint/2010/main" val="19526316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Title 1">
            <a:extLst>
              <a:ext uri="{FF2B5EF4-FFF2-40B4-BE49-F238E27FC236}">
                <a16:creationId xmlns:a16="http://schemas.microsoft.com/office/drawing/2014/main" id="{3718DC1A-FAAC-4CAE-88AB-9B3541B90093}"/>
              </a:ext>
            </a:extLst>
          </p:cNvPr>
          <p:cNvSpPr>
            <a:spLocks noGrp="1"/>
          </p:cNvSpPr>
          <p:nvPr>
            <p:ph type="title"/>
          </p:nvPr>
        </p:nvSpPr>
        <p:spPr>
          <a:xfrm>
            <a:off x="619200" y="138578"/>
            <a:ext cx="8740800" cy="807285"/>
          </a:xfrm>
        </p:spPr>
        <p:txBody>
          <a:bodyPr/>
          <a:lstStyle/>
          <a:p>
            <a:r>
              <a:rPr lang="en-GB" dirty="0"/>
              <a:t>PRO</a:t>
            </a:r>
            <a:r>
              <a:rPr lang="en-GB" cap="none" dirty="0"/>
              <a:t>pel</a:t>
            </a:r>
            <a:r>
              <a:rPr lang="en-GB" dirty="0"/>
              <a:t>: most common AE</a:t>
            </a:r>
            <a:r>
              <a:rPr lang="en-GB" cap="none" dirty="0"/>
              <a:t>s</a:t>
            </a:r>
            <a:r>
              <a:rPr lang="en-GB" dirty="0"/>
              <a:t> (&gt;10% patients; DCO3)</a:t>
            </a:r>
          </a:p>
        </p:txBody>
      </p:sp>
      <p:sp>
        <p:nvSpPr>
          <p:cNvPr id="5" name="Text Placeholder 4">
            <a:extLst>
              <a:ext uri="{FF2B5EF4-FFF2-40B4-BE49-F238E27FC236}">
                <a16:creationId xmlns:a16="http://schemas.microsoft.com/office/drawing/2014/main" id="{DEA93833-56D1-4DD1-9104-D878DEEAABEA}"/>
              </a:ext>
            </a:extLst>
          </p:cNvPr>
          <p:cNvSpPr>
            <a:spLocks noGrp="1"/>
          </p:cNvSpPr>
          <p:nvPr>
            <p:ph sz="quarter" idx="14"/>
          </p:nvPr>
        </p:nvSpPr>
        <p:spPr>
          <a:xfrm>
            <a:off x="619200" y="1857882"/>
            <a:ext cx="10963200" cy="3960000"/>
          </a:xfrm>
        </p:spPr>
        <p:txBody>
          <a:bodyPr/>
          <a:lstStyle/>
          <a:p>
            <a:r>
              <a:rPr lang="en-GB" dirty="0"/>
              <a:t>Professor Noel Clarke</a:t>
            </a:r>
          </a:p>
        </p:txBody>
      </p:sp>
      <p:sp>
        <p:nvSpPr>
          <p:cNvPr id="8" name="Slide Number Placeholder 7">
            <a:extLst>
              <a:ext uri="{FF2B5EF4-FFF2-40B4-BE49-F238E27FC236}">
                <a16:creationId xmlns:a16="http://schemas.microsoft.com/office/drawing/2014/main" id="{865810A5-B312-E8D6-B1A2-849E5E55A677}"/>
              </a:ext>
            </a:extLst>
          </p:cNvPr>
          <p:cNvSpPr>
            <a:spLocks noGrp="1"/>
          </p:cNvSpPr>
          <p:nvPr>
            <p:ph type="sldNum" sz="quarter" idx="4"/>
          </p:nvPr>
        </p:nvSpPr>
        <p:spPr/>
        <p:txBody>
          <a:bodyPr/>
          <a:lstStyle/>
          <a:p>
            <a:fld id="{BE33F7A0-71F0-446B-9DE8-6D75BE64EE0F}" type="slidenum">
              <a:rPr lang="en-GB" smtClean="0"/>
              <a:pPr/>
              <a:t>19</a:t>
            </a:fld>
            <a:endParaRPr lang="en-GB" dirty="0"/>
          </a:p>
        </p:txBody>
      </p:sp>
      <p:sp>
        <p:nvSpPr>
          <p:cNvPr id="84" name="Content Placeholder 83">
            <a:extLst>
              <a:ext uri="{FF2B5EF4-FFF2-40B4-BE49-F238E27FC236}">
                <a16:creationId xmlns:a16="http://schemas.microsoft.com/office/drawing/2014/main" id="{6D2924C2-BE15-E602-0DB5-C37233359DD8}"/>
              </a:ext>
            </a:extLst>
          </p:cNvPr>
          <p:cNvSpPr>
            <a:spLocks noGrp="1"/>
          </p:cNvSpPr>
          <p:nvPr>
            <p:ph sz="quarter" idx="15"/>
          </p:nvPr>
        </p:nvSpPr>
        <p:spPr>
          <a:xfrm>
            <a:off x="620183" y="6224441"/>
            <a:ext cx="10180339" cy="365125"/>
          </a:xfrm>
        </p:spPr>
        <p:txBody>
          <a:bodyPr/>
          <a:lstStyle/>
          <a:p>
            <a:r>
              <a:rPr lang="en-GB" sz="1200" dirty="0">
                <a:solidFill>
                  <a:schemeClr val="tx2"/>
                </a:solidFill>
                <a:latin typeface="Arial" panose="020B0604020202020204" pitchFamily="34" charset="0"/>
              </a:rPr>
              <a:t>AEs, adverse events; DCO3, third data cut-off</a:t>
            </a:r>
          </a:p>
          <a:p>
            <a:r>
              <a:rPr lang="en-GB" sz="1200" dirty="0">
                <a:solidFill>
                  <a:schemeClr val="tx2"/>
                </a:solidFill>
              </a:rPr>
              <a:t>Clarke N, et al. </a:t>
            </a:r>
            <a:r>
              <a:rPr lang="it-IT" sz="1200" dirty="0">
                <a:solidFill>
                  <a:schemeClr val="tx2"/>
                </a:solidFill>
              </a:rPr>
              <a:t>J Clin Oncol 41, 2023 (suppl 6; abstr LBA16) (ASCO GU 2023 oral presentation); </a:t>
            </a:r>
            <a:r>
              <a:rPr lang="en-GB" sz="1200" dirty="0">
                <a:solidFill>
                  <a:schemeClr val="tx2"/>
                </a:solidFill>
              </a:rPr>
              <a:t>Saad F, et al. Lancet Oncology 2023;24: 1094-1108</a:t>
            </a:r>
          </a:p>
        </p:txBody>
      </p:sp>
      <p:graphicFrame>
        <p:nvGraphicFramePr>
          <p:cNvPr id="27" name="Chart 26">
            <a:extLst>
              <a:ext uri="{FF2B5EF4-FFF2-40B4-BE49-F238E27FC236}">
                <a16:creationId xmlns:a16="http://schemas.microsoft.com/office/drawing/2014/main" id="{6D45565D-F28A-4A00-B2CE-40113965D9D0}"/>
              </a:ext>
            </a:extLst>
          </p:cNvPr>
          <p:cNvGraphicFramePr/>
          <p:nvPr/>
        </p:nvGraphicFramePr>
        <p:xfrm>
          <a:off x="6475692" y="1275214"/>
          <a:ext cx="4290818" cy="4077931"/>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29" name="Chart 28">
            <a:extLst>
              <a:ext uri="{FF2B5EF4-FFF2-40B4-BE49-F238E27FC236}">
                <a16:creationId xmlns:a16="http://schemas.microsoft.com/office/drawing/2014/main" id="{2296626F-158F-4B4A-A0C5-234F5C6E327E}"/>
              </a:ext>
            </a:extLst>
          </p:cNvPr>
          <p:cNvGraphicFramePr/>
          <p:nvPr/>
        </p:nvGraphicFramePr>
        <p:xfrm>
          <a:off x="595681" y="1268760"/>
          <a:ext cx="5941434" cy="4085249"/>
        </p:xfrm>
        <a:graphic>
          <a:graphicData uri="http://schemas.openxmlformats.org/drawingml/2006/chart">
            <c:chart xmlns:c="http://schemas.openxmlformats.org/drawingml/2006/chart" xmlns:r="http://schemas.openxmlformats.org/officeDocument/2006/relationships" r:id="rId3"/>
          </a:graphicData>
        </a:graphic>
      </p:graphicFrame>
      <p:sp>
        <p:nvSpPr>
          <p:cNvPr id="32" name="TextBox 31">
            <a:extLst>
              <a:ext uri="{FF2B5EF4-FFF2-40B4-BE49-F238E27FC236}">
                <a16:creationId xmlns:a16="http://schemas.microsoft.com/office/drawing/2014/main" id="{84780E69-4D56-4CDF-96DB-F7CCF5651F9C}"/>
              </a:ext>
            </a:extLst>
          </p:cNvPr>
          <p:cNvSpPr txBox="1"/>
          <p:nvPr/>
        </p:nvSpPr>
        <p:spPr>
          <a:xfrm>
            <a:off x="1927537" y="1763598"/>
            <a:ext cx="5656322" cy="2616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100" b="0" i="0" u="none" strike="noStrike" kern="0" cap="none" spc="0" normalizeH="0" baseline="0" dirty="0">
                <a:ln>
                  <a:noFill/>
                </a:ln>
                <a:solidFill>
                  <a:srgbClr val="000000"/>
                </a:solidFill>
                <a:effectLst/>
                <a:uLnTx/>
                <a:uFillTx/>
                <a:latin typeface="Arial Narrow" panose="020B0606020202030204" pitchFamily="34" charset="0"/>
                <a:ea typeface="+mn-ea"/>
                <a:cs typeface="Arial"/>
                <a:sym typeface="Arial"/>
              </a:rPr>
              <a:t>*</a:t>
            </a:r>
          </a:p>
        </p:txBody>
      </p:sp>
      <p:sp>
        <p:nvSpPr>
          <p:cNvPr id="2" name="TextBox 1">
            <a:extLst>
              <a:ext uri="{FF2B5EF4-FFF2-40B4-BE49-F238E27FC236}">
                <a16:creationId xmlns:a16="http://schemas.microsoft.com/office/drawing/2014/main" id="{D20E6361-E684-4C62-8369-FE65AEEFDF3E}"/>
              </a:ext>
            </a:extLst>
          </p:cNvPr>
          <p:cNvSpPr txBox="1"/>
          <p:nvPr/>
        </p:nvSpPr>
        <p:spPr>
          <a:xfrm>
            <a:off x="5947338" y="4348681"/>
            <a:ext cx="380232"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i="0" u="none" strike="noStrike" kern="1200" cap="none" spc="0" normalizeH="0" baseline="0" dirty="0">
                <a:ln>
                  <a:noFill/>
                </a:ln>
                <a:solidFill>
                  <a:prstClr val="black"/>
                </a:solidFill>
                <a:effectLst/>
                <a:uLnTx/>
                <a:uFillTx/>
                <a:latin typeface="Arial" panose="020B0604020202020204"/>
                <a:ea typeface="+mn-ea"/>
                <a:cs typeface="+mn-cs"/>
              </a:rPr>
              <a:t>2.5</a:t>
            </a:r>
          </a:p>
        </p:txBody>
      </p:sp>
      <p:sp>
        <p:nvSpPr>
          <p:cNvPr id="46" name="TextBox 45">
            <a:extLst>
              <a:ext uri="{FF2B5EF4-FFF2-40B4-BE49-F238E27FC236}">
                <a16:creationId xmlns:a16="http://schemas.microsoft.com/office/drawing/2014/main" id="{4F75C3B5-926E-4F1C-B8EF-60AF5A69328E}"/>
              </a:ext>
            </a:extLst>
          </p:cNvPr>
          <p:cNvSpPr txBox="1"/>
          <p:nvPr/>
        </p:nvSpPr>
        <p:spPr>
          <a:xfrm>
            <a:off x="5968071" y="3333016"/>
            <a:ext cx="380232"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i="0" u="none" strike="noStrike" kern="1200" cap="none" spc="0" normalizeH="0" baseline="0" dirty="0">
                <a:ln>
                  <a:noFill/>
                </a:ln>
                <a:solidFill>
                  <a:prstClr val="black"/>
                </a:solidFill>
                <a:effectLst/>
                <a:uLnTx/>
                <a:uFillTx/>
                <a:latin typeface="Arial" panose="020B0604020202020204"/>
                <a:ea typeface="+mn-ea"/>
                <a:cs typeface="+mn-cs"/>
              </a:rPr>
              <a:t>3.8</a:t>
            </a:r>
          </a:p>
        </p:txBody>
      </p:sp>
      <p:sp>
        <p:nvSpPr>
          <p:cNvPr id="47" name="TextBox 46">
            <a:extLst>
              <a:ext uri="{FF2B5EF4-FFF2-40B4-BE49-F238E27FC236}">
                <a16:creationId xmlns:a16="http://schemas.microsoft.com/office/drawing/2014/main" id="{6048AFDF-A678-4066-8021-8A16590ECD73}"/>
              </a:ext>
            </a:extLst>
          </p:cNvPr>
          <p:cNvSpPr txBox="1"/>
          <p:nvPr/>
        </p:nvSpPr>
        <p:spPr>
          <a:xfrm>
            <a:off x="6621689" y="3550874"/>
            <a:ext cx="380232"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i="0" u="none" strike="noStrike" kern="1200" cap="none" spc="0" normalizeH="0" baseline="0" dirty="0">
                <a:ln>
                  <a:noFill/>
                </a:ln>
                <a:effectLst/>
                <a:uLnTx/>
                <a:uFillTx/>
                <a:latin typeface="Arial" panose="020B0604020202020204"/>
                <a:ea typeface="+mn-ea"/>
                <a:cs typeface="+mn-cs"/>
              </a:rPr>
              <a:t>0.5</a:t>
            </a:r>
          </a:p>
        </p:txBody>
      </p:sp>
      <p:sp>
        <p:nvSpPr>
          <p:cNvPr id="48" name="TextBox 47">
            <a:extLst>
              <a:ext uri="{FF2B5EF4-FFF2-40B4-BE49-F238E27FC236}">
                <a16:creationId xmlns:a16="http://schemas.microsoft.com/office/drawing/2014/main" id="{E3C69B7D-2ADD-4923-ADC8-9643D9076177}"/>
              </a:ext>
            </a:extLst>
          </p:cNvPr>
          <p:cNvSpPr txBox="1"/>
          <p:nvPr/>
        </p:nvSpPr>
        <p:spPr>
          <a:xfrm>
            <a:off x="6594917" y="3137247"/>
            <a:ext cx="380232"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i="0" u="none" strike="noStrike" kern="1200" cap="none" spc="0" normalizeH="0" baseline="0" dirty="0">
                <a:ln>
                  <a:noFill/>
                </a:ln>
                <a:effectLst/>
                <a:uLnTx/>
                <a:uFillTx/>
                <a:latin typeface="Arial" panose="020B0604020202020204"/>
                <a:ea typeface="+mn-ea"/>
                <a:cs typeface="+mn-cs"/>
              </a:rPr>
              <a:t>0.3</a:t>
            </a:r>
          </a:p>
        </p:txBody>
      </p:sp>
      <p:sp>
        <p:nvSpPr>
          <p:cNvPr id="6" name="TextBox 5">
            <a:extLst>
              <a:ext uri="{FF2B5EF4-FFF2-40B4-BE49-F238E27FC236}">
                <a16:creationId xmlns:a16="http://schemas.microsoft.com/office/drawing/2014/main" id="{269E6A4D-E8C2-0DB5-1797-BF8DF195AAD3}"/>
              </a:ext>
            </a:extLst>
          </p:cNvPr>
          <p:cNvSpPr txBox="1"/>
          <p:nvPr/>
        </p:nvSpPr>
        <p:spPr>
          <a:xfrm>
            <a:off x="5686859" y="5229200"/>
            <a:ext cx="1912703"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dirty="0">
                <a:ln>
                  <a:noFill/>
                </a:ln>
                <a:solidFill>
                  <a:prstClr val="black"/>
                </a:solidFill>
                <a:effectLst/>
                <a:uLnTx/>
                <a:uFillTx/>
                <a:latin typeface="Arial" panose="020B0604020202020204"/>
                <a:ea typeface="+mn-ea"/>
                <a:cs typeface="+mn-cs"/>
              </a:rPr>
              <a:t>Proportion of patients (%)</a:t>
            </a:r>
          </a:p>
        </p:txBody>
      </p:sp>
      <p:sp>
        <p:nvSpPr>
          <p:cNvPr id="70" name="Rectangle 69">
            <a:extLst>
              <a:ext uri="{FF2B5EF4-FFF2-40B4-BE49-F238E27FC236}">
                <a16:creationId xmlns:a16="http://schemas.microsoft.com/office/drawing/2014/main" id="{779E44B2-5F92-0D86-E6FD-39582D335066}"/>
              </a:ext>
            </a:extLst>
          </p:cNvPr>
          <p:cNvSpPr/>
          <p:nvPr/>
        </p:nvSpPr>
        <p:spPr>
          <a:xfrm>
            <a:off x="10496872" y="2959641"/>
            <a:ext cx="189699" cy="183427"/>
          </a:xfrm>
          <a:prstGeom prst="rect">
            <a:avLst/>
          </a:prstGeom>
          <a:solidFill>
            <a:schemeClr val="tx2"/>
          </a:solidFill>
          <a:ln>
            <a:noFill/>
          </a:ln>
          <a:effectLst/>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dirty="0">
              <a:ln>
                <a:noFill/>
              </a:ln>
              <a:solidFill>
                <a:prstClr val="white"/>
              </a:solidFill>
              <a:effectLst/>
              <a:uLnTx/>
              <a:uFillTx/>
              <a:latin typeface="Arial" panose="020B0604020202020204"/>
              <a:ea typeface="+mn-ea"/>
              <a:cs typeface="+mn-cs"/>
            </a:endParaRPr>
          </a:p>
        </p:txBody>
      </p:sp>
      <p:sp>
        <p:nvSpPr>
          <p:cNvPr id="71" name="TextBox 70">
            <a:extLst>
              <a:ext uri="{FF2B5EF4-FFF2-40B4-BE49-F238E27FC236}">
                <a16:creationId xmlns:a16="http://schemas.microsoft.com/office/drawing/2014/main" id="{1638924B-984C-B4B0-5617-8A2A1E6EDCDB}"/>
              </a:ext>
            </a:extLst>
          </p:cNvPr>
          <p:cNvSpPr txBox="1"/>
          <p:nvPr/>
        </p:nvSpPr>
        <p:spPr>
          <a:xfrm>
            <a:off x="10725007" y="2919073"/>
            <a:ext cx="1120140"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dirty="0">
                <a:ln>
                  <a:noFill/>
                </a:ln>
                <a:solidFill>
                  <a:prstClr val="black"/>
                </a:solidFill>
                <a:effectLst/>
                <a:uLnTx/>
                <a:uFillTx/>
                <a:latin typeface="Arial" panose="020B0604020202020204"/>
                <a:ea typeface="+mn-ea"/>
                <a:cs typeface="+mn-cs"/>
              </a:rPr>
              <a:t>Grade ≥3</a:t>
            </a:r>
          </a:p>
        </p:txBody>
      </p:sp>
      <p:sp>
        <p:nvSpPr>
          <p:cNvPr id="72" name="Rectangle 71">
            <a:extLst>
              <a:ext uri="{FF2B5EF4-FFF2-40B4-BE49-F238E27FC236}">
                <a16:creationId xmlns:a16="http://schemas.microsoft.com/office/drawing/2014/main" id="{533279F0-E334-B3E1-1439-4A20932F811B}"/>
              </a:ext>
            </a:extLst>
          </p:cNvPr>
          <p:cNvSpPr/>
          <p:nvPr/>
        </p:nvSpPr>
        <p:spPr>
          <a:xfrm>
            <a:off x="10496872" y="3468083"/>
            <a:ext cx="189699" cy="183427"/>
          </a:xfrm>
          <a:prstGeom prst="rect">
            <a:avLst/>
          </a:prstGeom>
          <a:solidFill>
            <a:schemeClr val="accent1"/>
          </a:solidFill>
          <a:ln>
            <a:noFill/>
          </a:ln>
          <a:effectLst/>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dirty="0">
              <a:ln>
                <a:noFill/>
              </a:ln>
              <a:solidFill>
                <a:prstClr val="white"/>
              </a:solidFill>
              <a:effectLst/>
              <a:uLnTx/>
              <a:uFillTx/>
              <a:latin typeface="Arial" panose="020B0604020202020204"/>
              <a:ea typeface="+mn-ea"/>
              <a:cs typeface="+mn-cs"/>
            </a:endParaRPr>
          </a:p>
        </p:txBody>
      </p:sp>
      <p:sp>
        <p:nvSpPr>
          <p:cNvPr id="73" name="TextBox 72">
            <a:extLst>
              <a:ext uri="{FF2B5EF4-FFF2-40B4-BE49-F238E27FC236}">
                <a16:creationId xmlns:a16="http://schemas.microsoft.com/office/drawing/2014/main" id="{C77A12E4-3479-8360-B561-61176C862E19}"/>
              </a:ext>
            </a:extLst>
          </p:cNvPr>
          <p:cNvSpPr txBox="1"/>
          <p:nvPr/>
        </p:nvSpPr>
        <p:spPr>
          <a:xfrm>
            <a:off x="10702514" y="3421297"/>
            <a:ext cx="1120140"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dirty="0">
                <a:ln>
                  <a:noFill/>
                </a:ln>
                <a:solidFill>
                  <a:prstClr val="black"/>
                </a:solidFill>
                <a:effectLst/>
                <a:uLnTx/>
                <a:uFillTx/>
                <a:latin typeface="Arial" panose="020B0604020202020204"/>
                <a:ea typeface="+mn-ea"/>
                <a:cs typeface="+mn-cs"/>
              </a:rPr>
              <a:t>Grade ≥3</a:t>
            </a:r>
          </a:p>
        </p:txBody>
      </p:sp>
      <p:sp>
        <p:nvSpPr>
          <p:cNvPr id="74" name="Rectangle 73">
            <a:extLst>
              <a:ext uri="{FF2B5EF4-FFF2-40B4-BE49-F238E27FC236}">
                <a16:creationId xmlns:a16="http://schemas.microsoft.com/office/drawing/2014/main" id="{4C762769-A1AF-593B-BE3B-90B7B59F9E18}"/>
              </a:ext>
            </a:extLst>
          </p:cNvPr>
          <p:cNvSpPr/>
          <p:nvPr/>
        </p:nvSpPr>
        <p:spPr>
          <a:xfrm>
            <a:off x="10496872" y="3213862"/>
            <a:ext cx="189699" cy="183427"/>
          </a:xfrm>
          <a:prstGeom prst="rect">
            <a:avLst/>
          </a:prstGeom>
          <a:solidFill>
            <a:schemeClr val="tx2">
              <a:alpha val="30000"/>
            </a:schemeClr>
          </a:solidFill>
          <a:ln>
            <a:noFill/>
          </a:ln>
          <a:effectLst/>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dirty="0">
              <a:ln>
                <a:noFill/>
              </a:ln>
              <a:solidFill>
                <a:prstClr val="white"/>
              </a:solidFill>
              <a:effectLst/>
              <a:uLnTx/>
              <a:uFillTx/>
              <a:latin typeface="Arial" panose="020B0604020202020204"/>
              <a:ea typeface="+mn-ea"/>
              <a:cs typeface="+mn-cs"/>
            </a:endParaRPr>
          </a:p>
        </p:txBody>
      </p:sp>
      <p:sp>
        <p:nvSpPr>
          <p:cNvPr id="75" name="TextBox 74">
            <a:extLst>
              <a:ext uri="{FF2B5EF4-FFF2-40B4-BE49-F238E27FC236}">
                <a16:creationId xmlns:a16="http://schemas.microsoft.com/office/drawing/2014/main" id="{85B1BE1B-6CF4-C419-1DBE-06E115A4C003}"/>
              </a:ext>
            </a:extLst>
          </p:cNvPr>
          <p:cNvSpPr txBox="1"/>
          <p:nvPr/>
        </p:nvSpPr>
        <p:spPr>
          <a:xfrm>
            <a:off x="10702514" y="3167076"/>
            <a:ext cx="1120140"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dirty="0">
                <a:ln>
                  <a:noFill/>
                </a:ln>
                <a:solidFill>
                  <a:prstClr val="black"/>
                </a:solidFill>
                <a:effectLst/>
                <a:uLnTx/>
                <a:uFillTx/>
                <a:latin typeface="Arial" panose="020B0604020202020204"/>
                <a:ea typeface="+mn-ea"/>
                <a:cs typeface="+mn-cs"/>
              </a:rPr>
              <a:t>All grade</a:t>
            </a:r>
          </a:p>
        </p:txBody>
      </p:sp>
      <p:sp>
        <p:nvSpPr>
          <p:cNvPr id="76" name="Rectangle 75">
            <a:extLst>
              <a:ext uri="{FF2B5EF4-FFF2-40B4-BE49-F238E27FC236}">
                <a16:creationId xmlns:a16="http://schemas.microsoft.com/office/drawing/2014/main" id="{5B62C7C0-1F32-78B9-4308-F6A5E0AB3A95}"/>
              </a:ext>
            </a:extLst>
          </p:cNvPr>
          <p:cNvSpPr/>
          <p:nvPr/>
        </p:nvSpPr>
        <p:spPr>
          <a:xfrm>
            <a:off x="10496872" y="3722303"/>
            <a:ext cx="189699" cy="183427"/>
          </a:xfrm>
          <a:prstGeom prst="rect">
            <a:avLst/>
          </a:prstGeom>
          <a:solidFill>
            <a:schemeClr val="accent1">
              <a:lumMod val="20000"/>
              <a:lumOff val="80000"/>
            </a:schemeClr>
          </a:solidFill>
          <a:ln>
            <a:noFill/>
          </a:ln>
          <a:effectLst/>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dirty="0">
              <a:ln>
                <a:noFill/>
              </a:ln>
              <a:solidFill>
                <a:prstClr val="white"/>
              </a:solidFill>
              <a:effectLst/>
              <a:uLnTx/>
              <a:uFillTx/>
              <a:latin typeface="Arial" panose="020B0604020202020204"/>
              <a:ea typeface="+mn-ea"/>
              <a:cs typeface="+mn-cs"/>
            </a:endParaRPr>
          </a:p>
        </p:txBody>
      </p:sp>
      <p:sp>
        <p:nvSpPr>
          <p:cNvPr id="77" name="TextBox 76">
            <a:extLst>
              <a:ext uri="{FF2B5EF4-FFF2-40B4-BE49-F238E27FC236}">
                <a16:creationId xmlns:a16="http://schemas.microsoft.com/office/drawing/2014/main" id="{94F53CB7-33BB-405F-E17A-F5B145D3758E}"/>
              </a:ext>
            </a:extLst>
          </p:cNvPr>
          <p:cNvSpPr txBox="1"/>
          <p:nvPr/>
        </p:nvSpPr>
        <p:spPr>
          <a:xfrm>
            <a:off x="10702514" y="3675517"/>
            <a:ext cx="1120140"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dirty="0">
                <a:ln>
                  <a:noFill/>
                </a:ln>
                <a:solidFill>
                  <a:prstClr val="black"/>
                </a:solidFill>
                <a:effectLst/>
                <a:uLnTx/>
                <a:uFillTx/>
                <a:latin typeface="Arial" panose="020B0604020202020204"/>
                <a:ea typeface="+mn-ea"/>
                <a:cs typeface="+mn-cs"/>
              </a:rPr>
              <a:t>All grade</a:t>
            </a:r>
          </a:p>
        </p:txBody>
      </p:sp>
      <p:sp>
        <p:nvSpPr>
          <p:cNvPr id="78" name="Text Placeholder 77">
            <a:extLst>
              <a:ext uri="{FF2B5EF4-FFF2-40B4-BE49-F238E27FC236}">
                <a16:creationId xmlns:a16="http://schemas.microsoft.com/office/drawing/2014/main" id="{3FB64154-F6DE-58A5-524B-BC8C78647A99}"/>
              </a:ext>
            </a:extLst>
          </p:cNvPr>
          <p:cNvSpPr>
            <a:spLocks noGrp="1"/>
          </p:cNvSpPr>
          <p:nvPr>
            <p:ph type="body" idx="1"/>
          </p:nvPr>
        </p:nvSpPr>
        <p:spPr>
          <a:xfrm>
            <a:off x="609600" y="910800"/>
            <a:ext cx="11463064" cy="317225"/>
          </a:xfrm>
        </p:spPr>
        <p:txBody>
          <a:bodyPr/>
          <a:lstStyle/>
          <a:p>
            <a:r>
              <a:rPr lang="en-GB" spc="60" dirty="0">
                <a:solidFill>
                  <a:schemeClr val="accent1"/>
                </a:solidFill>
              </a:rPr>
              <a:t>Consistent with the known safety profiles of abiraterone and olaparib</a:t>
            </a:r>
          </a:p>
        </p:txBody>
      </p:sp>
      <p:sp>
        <p:nvSpPr>
          <p:cNvPr id="85" name="Segnaposto testo 81">
            <a:extLst>
              <a:ext uri="{FF2B5EF4-FFF2-40B4-BE49-F238E27FC236}">
                <a16:creationId xmlns:a16="http://schemas.microsoft.com/office/drawing/2014/main" id="{95B47ECC-87A9-1FB9-2CBB-A04128C39A42}"/>
              </a:ext>
            </a:extLst>
          </p:cNvPr>
          <p:cNvSpPr txBox="1">
            <a:spLocks/>
          </p:cNvSpPr>
          <p:nvPr/>
        </p:nvSpPr>
        <p:spPr>
          <a:xfrm>
            <a:off x="620183" y="5819509"/>
            <a:ext cx="11288788" cy="300780"/>
          </a:xfrm>
          <a:prstGeom prst="rect">
            <a:avLst/>
          </a:prstGeom>
        </p:spPr>
        <p:txBody>
          <a:bodyPr vert="horz" lIns="0" tIns="0" rIns="0" bIns="0" rtlCol="0" anchor="t" anchorCtr="0"/>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en-GB" sz="900" b="0" i="0" u="none" strike="noStrike" kern="1200" cap="none" spc="0" normalizeH="0" baseline="0" dirty="0">
                <a:ln>
                  <a:noFill/>
                </a:ln>
                <a:solidFill>
                  <a:schemeClr val="tx1"/>
                </a:solidFill>
                <a:effectLst/>
                <a:uLnTx/>
                <a:uFillTx/>
                <a:latin typeface="Arial" panose="020B0604020202020204"/>
                <a:ea typeface="+mn-ea"/>
                <a:cs typeface="Arial Narrow"/>
              </a:rPr>
              <a:t>DCO3: 12 October 2022. Safety was assessed through the reporting of AEs according to NCI CTCAE v4.03 and laboratory assessments. *Grouped term anaemia category includes anaemia, decreased haemoglobin level, decreased red-cell count, decreased haematocrit level, erythropenia, macrocytic anaemia, normochromic anaemia, normochromic normocytic anaemia and normocytic anaemia.</a:t>
            </a:r>
          </a:p>
        </p:txBody>
      </p:sp>
      <p:sp>
        <p:nvSpPr>
          <p:cNvPr id="96" name="TextBox 95">
            <a:extLst>
              <a:ext uri="{FF2B5EF4-FFF2-40B4-BE49-F238E27FC236}">
                <a16:creationId xmlns:a16="http://schemas.microsoft.com/office/drawing/2014/main" id="{095DBC37-C82A-6076-C621-895B80BCC0C6}"/>
              </a:ext>
            </a:extLst>
          </p:cNvPr>
          <p:cNvSpPr txBox="1"/>
          <p:nvPr/>
        </p:nvSpPr>
        <p:spPr>
          <a:xfrm>
            <a:off x="2412993" y="1283458"/>
            <a:ext cx="4032677" cy="307777"/>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dirty="0">
                <a:ln>
                  <a:noFill/>
                </a:ln>
                <a:solidFill>
                  <a:srgbClr val="5D8298"/>
                </a:solidFill>
                <a:effectLst/>
                <a:uLnTx/>
                <a:uFillTx/>
                <a:latin typeface="Arial" panose="020B0604020202020204"/>
                <a:ea typeface="+mn-ea"/>
                <a:cs typeface="+mn-cs"/>
              </a:rPr>
              <a:t>Abiraterone + olaparib (N=398)</a:t>
            </a:r>
          </a:p>
        </p:txBody>
      </p:sp>
      <p:sp>
        <p:nvSpPr>
          <p:cNvPr id="97" name="TextBox 96">
            <a:extLst>
              <a:ext uri="{FF2B5EF4-FFF2-40B4-BE49-F238E27FC236}">
                <a16:creationId xmlns:a16="http://schemas.microsoft.com/office/drawing/2014/main" id="{70F9133F-0E27-3D95-F1BB-62022E1A8C3A}"/>
              </a:ext>
            </a:extLst>
          </p:cNvPr>
          <p:cNvSpPr txBox="1"/>
          <p:nvPr/>
        </p:nvSpPr>
        <p:spPr>
          <a:xfrm>
            <a:off x="6567969" y="1283458"/>
            <a:ext cx="4032677"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dirty="0">
                <a:ln>
                  <a:noFill/>
                </a:ln>
                <a:solidFill>
                  <a:schemeClr val="accent1"/>
                </a:solidFill>
                <a:effectLst/>
                <a:uLnTx/>
                <a:uFillTx/>
                <a:latin typeface="Arial" panose="020B0604020202020204"/>
                <a:ea typeface="+mn-ea"/>
                <a:cs typeface="+mn-cs"/>
              </a:rPr>
              <a:t>Abiraterone + placebo (N=396)</a:t>
            </a:r>
          </a:p>
        </p:txBody>
      </p:sp>
      <p:sp>
        <p:nvSpPr>
          <p:cNvPr id="98" name="Rounded Rectangle 97">
            <a:extLst>
              <a:ext uri="{FF2B5EF4-FFF2-40B4-BE49-F238E27FC236}">
                <a16:creationId xmlns:a16="http://schemas.microsoft.com/office/drawing/2014/main" id="{9C969912-1D91-0F8C-9440-D50F5DE8C2EB}"/>
              </a:ext>
            </a:extLst>
          </p:cNvPr>
          <p:cNvSpPr/>
          <p:nvPr/>
        </p:nvSpPr>
        <p:spPr>
          <a:xfrm>
            <a:off x="619201" y="5471142"/>
            <a:ext cx="10960024" cy="317326"/>
          </a:xfrm>
          <a:prstGeom prst="roundRect">
            <a:avLst>
              <a:gd name="adj" fmla="val 21100"/>
            </a:avLst>
          </a:prstGeom>
          <a:solidFill>
            <a:schemeClr val="accent6">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R="0" lvl="0" algn="ctr" defTabSz="914400" rtl="0" eaLnBrk="1" fontAlgn="auto" latinLnBrk="0" hangingPunct="1">
              <a:lnSpc>
                <a:spcPct val="100000"/>
              </a:lnSpc>
              <a:spcBef>
                <a:spcPts val="0"/>
              </a:spcBef>
              <a:spcAft>
                <a:spcPts val="0"/>
              </a:spcAft>
              <a:buClrTx/>
              <a:buSzTx/>
              <a:buFontTx/>
              <a:buNone/>
              <a:defRPr/>
            </a:pPr>
            <a:r>
              <a:rPr kumimoji="0" lang="en-GB" sz="1200" b="0" i="0" u="none" strike="noStrike" kern="1200" cap="none" spc="0" normalizeH="0" baseline="0" dirty="0">
                <a:ln>
                  <a:noFill/>
                </a:ln>
                <a:solidFill>
                  <a:prstClr val="black"/>
                </a:solidFill>
                <a:effectLst/>
                <a:uLnTx/>
                <a:uFillTx/>
                <a:latin typeface="Arial" panose="020B0604020202020204"/>
                <a:ea typeface="+mn-ea"/>
                <a:cs typeface="+mn-cs"/>
              </a:rPr>
              <a:t>Pulmonary embolism (7.3% vs 2.3%) and cardiac failure events (1.8% vs 1.8%) were similar to earlier data cut-offs</a:t>
            </a:r>
          </a:p>
        </p:txBody>
      </p:sp>
    </p:spTree>
    <p:extLst>
      <p:ext uri="{BB962C8B-B14F-4D97-AF65-F5344CB8AC3E}">
        <p14:creationId xmlns:p14="http://schemas.microsoft.com/office/powerpoint/2010/main" val="37733619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5299443-2F7F-BB96-ABC5-112D4EE8E849}"/>
              </a:ext>
            </a:extLst>
          </p:cNvPr>
          <p:cNvSpPr>
            <a:spLocks noGrp="1"/>
          </p:cNvSpPr>
          <p:nvPr>
            <p:ph type="title"/>
          </p:nvPr>
        </p:nvSpPr>
        <p:spPr/>
        <p:txBody>
          <a:bodyPr/>
          <a:lstStyle/>
          <a:p>
            <a:r>
              <a:rPr lang="en-GB" sz="4000" dirty="0"/>
              <a:t>module two</a:t>
            </a:r>
            <a:br>
              <a:rPr lang="en-GB" sz="4000" dirty="0"/>
            </a:br>
            <a:br>
              <a:rPr lang="en-GB" sz="4000" dirty="0"/>
            </a:br>
            <a:r>
              <a:rPr lang="en-GB" sz="4000" dirty="0"/>
              <a:t>evolving landscape </a:t>
            </a:r>
            <a:br>
              <a:rPr lang="en-GB" sz="4000" dirty="0"/>
            </a:br>
            <a:r>
              <a:rPr lang="en-GB" sz="4000" dirty="0"/>
              <a:t>of </a:t>
            </a:r>
            <a:r>
              <a:rPr lang="en-GB" sz="4000" dirty="0" err="1"/>
              <a:t>parp</a:t>
            </a:r>
            <a:r>
              <a:rPr lang="en-GB" sz="4000" cap="none" dirty="0" err="1"/>
              <a:t>i</a:t>
            </a:r>
            <a:r>
              <a:rPr lang="en-GB" sz="4000" dirty="0"/>
              <a:t> in </a:t>
            </a:r>
            <a:r>
              <a:rPr lang="en-GB" sz="4000" cap="none" dirty="0" err="1"/>
              <a:t>m</a:t>
            </a:r>
            <a:r>
              <a:rPr lang="en-GB" sz="4000" dirty="0" err="1"/>
              <a:t>crpc</a:t>
            </a:r>
            <a:r>
              <a:rPr lang="en-GB" sz="4000" dirty="0"/>
              <a:t>: </a:t>
            </a:r>
            <a:br>
              <a:rPr lang="en-GB" sz="4000" dirty="0"/>
            </a:br>
            <a:r>
              <a:rPr lang="en-GB" sz="4000" dirty="0"/>
              <a:t>combination with anti-androgens</a:t>
            </a:r>
            <a:endParaRPr lang="en-GB" dirty="0"/>
          </a:p>
        </p:txBody>
      </p:sp>
      <p:sp>
        <p:nvSpPr>
          <p:cNvPr id="3" name="Slide Number Placeholder 2">
            <a:extLst>
              <a:ext uri="{FF2B5EF4-FFF2-40B4-BE49-F238E27FC236}">
                <a16:creationId xmlns:a16="http://schemas.microsoft.com/office/drawing/2014/main" id="{B30115E6-0AB4-858D-F185-5ABB68088C32}"/>
              </a:ext>
            </a:extLst>
          </p:cNvPr>
          <p:cNvSpPr>
            <a:spLocks noGrp="1"/>
          </p:cNvSpPr>
          <p:nvPr>
            <p:ph type="sldNum" sz="quarter" idx="4"/>
          </p:nvPr>
        </p:nvSpPr>
        <p:spPr/>
        <p:txBody>
          <a:bodyPr/>
          <a:lstStyle/>
          <a:p>
            <a:fld id="{FCE43C0F-8A7B-3A4B-9DB5-B3472E36E833}" type="slidenum">
              <a:rPr lang="en-GB" smtClean="0"/>
              <a:pPr/>
              <a:t>2</a:t>
            </a:fld>
            <a:endParaRPr lang="en-GB" dirty="0"/>
          </a:p>
        </p:txBody>
      </p:sp>
    </p:spTree>
    <p:extLst>
      <p:ext uri="{BB962C8B-B14F-4D97-AF65-F5344CB8AC3E}">
        <p14:creationId xmlns:p14="http://schemas.microsoft.com/office/powerpoint/2010/main" val="2109151279"/>
      </p:ext>
    </p:extLst>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Placeholder 11">
            <a:extLst>
              <a:ext uri="{FF2B5EF4-FFF2-40B4-BE49-F238E27FC236}">
                <a16:creationId xmlns:a16="http://schemas.microsoft.com/office/drawing/2014/main" id="{82FC28BD-0D02-B24E-A3F4-422C746DA10E}"/>
              </a:ext>
            </a:extLst>
          </p:cNvPr>
          <p:cNvSpPr>
            <a:spLocks noGrp="1"/>
          </p:cNvSpPr>
          <p:nvPr>
            <p:ph type="body" idx="1"/>
          </p:nvPr>
        </p:nvSpPr>
        <p:spPr>
          <a:xfrm>
            <a:off x="609600" y="1051200"/>
            <a:ext cx="10972800" cy="702470"/>
          </a:xfrm>
        </p:spPr>
        <p:txBody>
          <a:bodyPr/>
          <a:lstStyle/>
          <a:p>
            <a:r>
              <a:rPr lang="en-US" dirty="0"/>
              <a:t>Quality of life comparable between treatment arms</a:t>
            </a:r>
          </a:p>
        </p:txBody>
      </p:sp>
      <p:sp>
        <p:nvSpPr>
          <p:cNvPr id="13" name="Content Placeholder 12">
            <a:extLst>
              <a:ext uri="{FF2B5EF4-FFF2-40B4-BE49-F238E27FC236}">
                <a16:creationId xmlns:a16="http://schemas.microsoft.com/office/drawing/2014/main" id="{1C6FFDC9-35B0-C24D-AD79-D42AF45235FD}"/>
              </a:ext>
            </a:extLst>
          </p:cNvPr>
          <p:cNvSpPr>
            <a:spLocks noGrp="1"/>
          </p:cNvSpPr>
          <p:nvPr>
            <p:ph sz="quarter" idx="12"/>
          </p:nvPr>
        </p:nvSpPr>
        <p:spPr>
          <a:xfrm>
            <a:off x="8976320" y="2132856"/>
            <a:ext cx="2607064" cy="3816424"/>
          </a:xfrm>
        </p:spPr>
        <p:txBody>
          <a:bodyPr/>
          <a:lstStyle/>
          <a:p>
            <a:r>
              <a:rPr lang="en-GB" dirty="0"/>
              <a:t>Combination of </a:t>
            </a:r>
            <a:r>
              <a:rPr lang="en-GB" dirty="0" err="1"/>
              <a:t>olaparib</a:t>
            </a:r>
            <a:r>
              <a:rPr lang="en-GB" dirty="0"/>
              <a:t> and abiraterone was associated with similar in quality of life to single agent abiraterone and a majority of patients continued therapy</a:t>
            </a:r>
          </a:p>
          <a:p>
            <a:endParaRPr lang="en-US" dirty="0"/>
          </a:p>
        </p:txBody>
      </p:sp>
      <p:sp>
        <p:nvSpPr>
          <p:cNvPr id="2" name="Title 1"/>
          <p:cNvSpPr>
            <a:spLocks noGrp="1"/>
          </p:cNvSpPr>
          <p:nvPr>
            <p:ph type="title"/>
          </p:nvPr>
        </p:nvSpPr>
        <p:spPr/>
        <p:txBody>
          <a:bodyPr/>
          <a:lstStyle/>
          <a:p>
            <a:r>
              <a:rPr lang="en-US" dirty="0" err="1"/>
              <a:t>PRO</a:t>
            </a:r>
            <a:r>
              <a:rPr lang="en-US" cap="none" dirty="0" err="1"/>
              <a:t>pel</a:t>
            </a:r>
            <a:r>
              <a:rPr lang="en-US" dirty="0"/>
              <a:t>: FACT-P quality of life over time</a:t>
            </a:r>
          </a:p>
        </p:txBody>
      </p:sp>
      <p:sp>
        <p:nvSpPr>
          <p:cNvPr id="18" name="Content Placeholder 17">
            <a:extLst>
              <a:ext uri="{FF2B5EF4-FFF2-40B4-BE49-F238E27FC236}">
                <a16:creationId xmlns:a16="http://schemas.microsoft.com/office/drawing/2014/main" id="{26CB24FE-24F9-F146-A098-44CF62B4478D}"/>
              </a:ext>
            </a:extLst>
          </p:cNvPr>
          <p:cNvSpPr>
            <a:spLocks noGrp="1"/>
          </p:cNvSpPr>
          <p:nvPr>
            <p:ph sz="quarter" idx="15"/>
          </p:nvPr>
        </p:nvSpPr>
        <p:spPr>
          <a:xfrm>
            <a:off x="620184" y="6326615"/>
            <a:ext cx="8116800" cy="365125"/>
          </a:xfrm>
        </p:spPr>
        <p:txBody>
          <a:bodyPr/>
          <a:lstStyle/>
          <a:p>
            <a:r>
              <a:rPr lang="en-US" dirty="0"/>
              <a:t>FACT-P, Functional Assessment of Cancer Therapy-Prostate</a:t>
            </a:r>
          </a:p>
          <a:p>
            <a:r>
              <a:rPr lang="en-US" dirty="0"/>
              <a:t>Saad F, et al. </a:t>
            </a:r>
            <a:r>
              <a:rPr lang="en-GB" dirty="0"/>
              <a:t>J </a:t>
            </a:r>
            <a:r>
              <a:rPr lang="en-GB" dirty="0" err="1"/>
              <a:t>Clin</a:t>
            </a:r>
            <a:r>
              <a:rPr lang="en-GB" dirty="0"/>
              <a:t> Oncol. 2022;40 (</a:t>
            </a:r>
            <a:r>
              <a:rPr lang="en-GB" dirty="0" err="1"/>
              <a:t>suppl</a:t>
            </a:r>
            <a:r>
              <a:rPr lang="en-GB" dirty="0"/>
              <a:t> 6; </a:t>
            </a:r>
            <a:r>
              <a:rPr lang="en-GB" dirty="0" err="1"/>
              <a:t>abstr</a:t>
            </a:r>
            <a:r>
              <a:rPr lang="en-GB" dirty="0"/>
              <a:t> 11) (</a:t>
            </a:r>
            <a:r>
              <a:rPr lang="it-IT" dirty="0"/>
              <a:t>ASCO GU 2022 oral presentation) </a:t>
            </a:r>
            <a:endParaRPr lang="en-GB" dirty="0"/>
          </a:p>
        </p:txBody>
      </p:sp>
      <p:sp>
        <p:nvSpPr>
          <p:cNvPr id="24" name="Segnaposto testo 81">
            <a:extLst>
              <a:ext uri="{FF2B5EF4-FFF2-40B4-BE49-F238E27FC236}">
                <a16:creationId xmlns:a16="http://schemas.microsoft.com/office/drawing/2014/main" id="{C3841877-8344-E747-B99F-D49E0762E0D9}"/>
              </a:ext>
            </a:extLst>
          </p:cNvPr>
          <p:cNvSpPr txBox="1">
            <a:spLocks/>
          </p:cNvSpPr>
          <p:nvPr/>
        </p:nvSpPr>
        <p:spPr>
          <a:xfrm>
            <a:off x="609600" y="5360932"/>
            <a:ext cx="10984368" cy="657442"/>
          </a:xfrm>
          <a:prstGeom prst="rect">
            <a:avLst/>
          </a:prstGeom>
        </p:spPr>
        <p:txBody>
          <a:bodyPr vert="horz" lIns="0" tIns="0" rIns="0" bIns="0" rtlCol="0" anchor="b" anchorCtr="0"/>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panose="020B0604020202020204"/>
                <a:ea typeface="+mn-ea"/>
                <a:cs typeface="Arial Narrow"/>
              </a:rPr>
              <a:t>* Plot includes 95% confidence limits. FACT-P total score change from baseline values can be a minimum of -156 and a maximum of 156. </a:t>
            </a:r>
            <a:br>
              <a:rPr kumimoji="0" lang="en-US" sz="1200" b="0" i="0" u="none" strike="noStrike" kern="1200" cap="none" spc="0" normalizeH="0" baseline="0" noProof="0" dirty="0">
                <a:ln>
                  <a:noFill/>
                </a:ln>
                <a:solidFill>
                  <a:srgbClr val="000000"/>
                </a:solidFill>
                <a:effectLst/>
                <a:uLnTx/>
                <a:uFillTx/>
                <a:latin typeface="Arial" panose="020B0604020202020204"/>
                <a:ea typeface="+mn-ea"/>
                <a:cs typeface="Arial Narrow"/>
              </a:rPr>
            </a:br>
            <a:r>
              <a:rPr kumimoji="0" lang="en-US" sz="1200" b="0" i="0" u="none" strike="noStrike" kern="1200" cap="none" spc="0" normalizeH="0" baseline="0" noProof="0" dirty="0">
                <a:ln>
                  <a:noFill/>
                </a:ln>
                <a:solidFill>
                  <a:srgbClr val="000000"/>
                </a:solidFill>
                <a:effectLst/>
                <a:uLnTx/>
                <a:uFillTx/>
                <a:latin typeface="Arial" panose="020B0604020202020204"/>
                <a:ea typeface="+mn-ea"/>
                <a:cs typeface="Arial Narrow"/>
              </a:rPr>
              <a:t>A clinically meaningful change in FACT-P total score is 10.</a:t>
            </a:r>
          </a:p>
        </p:txBody>
      </p:sp>
      <p:sp>
        <p:nvSpPr>
          <p:cNvPr id="25" name="TextBox 24">
            <a:extLst>
              <a:ext uri="{FF2B5EF4-FFF2-40B4-BE49-F238E27FC236}">
                <a16:creationId xmlns:a16="http://schemas.microsoft.com/office/drawing/2014/main" id="{0FF87812-DC0E-624B-A0A3-78D93ED13477}"/>
              </a:ext>
            </a:extLst>
          </p:cNvPr>
          <p:cNvSpPr txBox="1"/>
          <p:nvPr/>
        </p:nvSpPr>
        <p:spPr>
          <a:xfrm>
            <a:off x="1619169" y="1484784"/>
            <a:ext cx="6683006" cy="646331"/>
          </a:xfrm>
          <a:prstGeom prst="rect">
            <a:avLst/>
          </a:prstGeom>
          <a:noFill/>
        </p:spPr>
        <p:txBody>
          <a:bodyPr wrap="square" rtlCol="0">
            <a:spAutoFit/>
          </a:bodyPr>
          <a:lstStyle>
            <a:defPPr>
              <a:defRPr lang="en-US"/>
            </a:defPPr>
            <a:lvl1pPr algn="ctr">
              <a:defRPr sz="2000" b="1"/>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03C74F"/>
                </a:solidFill>
                <a:effectLst/>
                <a:uLnTx/>
                <a:uFillTx/>
                <a:latin typeface="Arial" panose="020B0604020202020204" pitchFamily="34" charset="0"/>
                <a:ea typeface="+mn-ea"/>
                <a:cs typeface="Arial" panose="020B0604020202020204" pitchFamily="34" charset="0"/>
              </a:rPr>
              <a:t>Least-squares mean change from baseline</a:t>
            </a:r>
            <a:br>
              <a:rPr kumimoji="0" lang="en-GB" sz="1800" b="1" i="0" u="none" strike="noStrike" kern="1200" cap="none" spc="0" normalizeH="0" baseline="0" noProof="0" dirty="0">
                <a:ln>
                  <a:noFill/>
                </a:ln>
                <a:solidFill>
                  <a:srgbClr val="03C74F"/>
                </a:solidFill>
                <a:effectLst/>
                <a:uLnTx/>
                <a:uFillTx/>
                <a:latin typeface="Arial" panose="020B0604020202020204" pitchFamily="34" charset="0"/>
                <a:ea typeface="+mn-ea"/>
                <a:cs typeface="Arial" panose="020B0604020202020204" pitchFamily="34" charset="0"/>
              </a:rPr>
            </a:br>
            <a:r>
              <a:rPr kumimoji="0" lang="en-GB" sz="1800" b="1" i="0" u="none" strike="noStrike" kern="1200" cap="none" spc="0" normalizeH="0" baseline="0" noProof="0" dirty="0">
                <a:ln>
                  <a:noFill/>
                </a:ln>
                <a:solidFill>
                  <a:srgbClr val="03C74F"/>
                </a:solidFill>
                <a:effectLst/>
                <a:uLnTx/>
                <a:uFillTx/>
                <a:latin typeface="Arial" panose="020B0604020202020204" pitchFamily="34" charset="0"/>
                <a:ea typeface="+mn-ea"/>
                <a:cs typeface="Arial" panose="020B0604020202020204" pitchFamily="34" charset="0"/>
              </a:rPr>
              <a:t>in FACT-P total score*</a:t>
            </a:r>
          </a:p>
        </p:txBody>
      </p:sp>
      <p:sp>
        <p:nvSpPr>
          <p:cNvPr id="26" name="Line 79">
            <a:extLst>
              <a:ext uri="{FF2B5EF4-FFF2-40B4-BE49-F238E27FC236}">
                <a16:creationId xmlns:a16="http://schemas.microsoft.com/office/drawing/2014/main" id="{1A14F42A-7385-334D-8586-61DC03155B5E}"/>
              </a:ext>
            </a:extLst>
          </p:cNvPr>
          <p:cNvSpPr>
            <a:spLocks noChangeShapeType="1"/>
          </p:cNvSpPr>
          <p:nvPr/>
        </p:nvSpPr>
        <p:spPr bwMode="auto">
          <a:xfrm flipV="1">
            <a:off x="1988245" y="1895833"/>
            <a:ext cx="0" cy="3127577"/>
          </a:xfrm>
          <a:prstGeom prst="line">
            <a:avLst/>
          </a:prstGeom>
          <a:noFill/>
          <a:ln w="1270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6" name="Line 90">
            <a:extLst>
              <a:ext uri="{FF2B5EF4-FFF2-40B4-BE49-F238E27FC236}">
                <a16:creationId xmlns:a16="http://schemas.microsoft.com/office/drawing/2014/main" id="{20B91F2E-9853-B640-AEDE-04CC76626B28}"/>
              </a:ext>
            </a:extLst>
          </p:cNvPr>
          <p:cNvSpPr>
            <a:spLocks noChangeShapeType="1"/>
          </p:cNvSpPr>
          <p:nvPr/>
        </p:nvSpPr>
        <p:spPr bwMode="auto">
          <a:xfrm flipH="1">
            <a:off x="1929870" y="4628941"/>
            <a:ext cx="58375" cy="0"/>
          </a:xfrm>
          <a:prstGeom prst="line">
            <a:avLst/>
          </a:prstGeom>
          <a:noFill/>
          <a:ln w="1270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9" name="Line 96">
            <a:extLst>
              <a:ext uri="{FF2B5EF4-FFF2-40B4-BE49-F238E27FC236}">
                <a16:creationId xmlns:a16="http://schemas.microsoft.com/office/drawing/2014/main" id="{0CCE2454-4CA6-E14C-8306-E80C219D4F1C}"/>
              </a:ext>
            </a:extLst>
          </p:cNvPr>
          <p:cNvSpPr>
            <a:spLocks noChangeShapeType="1"/>
          </p:cNvSpPr>
          <p:nvPr/>
        </p:nvSpPr>
        <p:spPr bwMode="auto">
          <a:xfrm>
            <a:off x="2178872" y="5015009"/>
            <a:ext cx="0" cy="72000"/>
          </a:xfrm>
          <a:prstGeom prst="line">
            <a:avLst/>
          </a:prstGeom>
          <a:noFill/>
          <a:ln w="1270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2" name="TextBox 41">
            <a:extLst>
              <a:ext uri="{FF2B5EF4-FFF2-40B4-BE49-F238E27FC236}">
                <a16:creationId xmlns:a16="http://schemas.microsoft.com/office/drawing/2014/main" id="{401BC201-A793-EA45-932E-A979492F5853}"/>
              </a:ext>
            </a:extLst>
          </p:cNvPr>
          <p:cNvSpPr txBox="1"/>
          <p:nvPr/>
        </p:nvSpPr>
        <p:spPr>
          <a:xfrm>
            <a:off x="1844944" y="5302316"/>
            <a:ext cx="5848647" cy="21544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prstClr val="black"/>
                </a:solidFill>
                <a:effectLst/>
                <a:uLnTx/>
                <a:uFillTx/>
                <a:latin typeface="Arial" panose="020B0604020202020204"/>
                <a:ea typeface="+mn-ea"/>
                <a:cs typeface="+mn-cs"/>
              </a:rPr>
              <a:t>Analysis visit (weeks)</a:t>
            </a:r>
          </a:p>
        </p:txBody>
      </p:sp>
      <p:sp>
        <p:nvSpPr>
          <p:cNvPr id="43" name="TextBox 42">
            <a:extLst>
              <a:ext uri="{FF2B5EF4-FFF2-40B4-BE49-F238E27FC236}">
                <a16:creationId xmlns:a16="http://schemas.microsoft.com/office/drawing/2014/main" id="{627D9A3A-81B8-AF47-A6DF-CDD010E2D471}"/>
              </a:ext>
            </a:extLst>
          </p:cNvPr>
          <p:cNvSpPr txBox="1"/>
          <p:nvPr/>
        </p:nvSpPr>
        <p:spPr>
          <a:xfrm rot="16200000">
            <a:off x="-236765" y="3275813"/>
            <a:ext cx="3107126" cy="430887"/>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rial" panose="020B0604020202020204"/>
                <a:ea typeface="+mn-ea"/>
                <a:cs typeface="+mn-cs"/>
              </a:rPr>
              <a:t>Least-squares mean change from</a:t>
            </a:r>
            <a:br>
              <a:rPr kumimoji="0" lang="en-US" sz="1400" b="1" i="0" u="none" strike="noStrike" kern="1200" cap="none" spc="0" normalizeH="0" baseline="0" noProof="0" dirty="0">
                <a:ln>
                  <a:noFill/>
                </a:ln>
                <a:solidFill>
                  <a:prstClr val="black"/>
                </a:solidFill>
                <a:effectLst/>
                <a:uLnTx/>
                <a:uFillTx/>
                <a:latin typeface="Arial" panose="020B0604020202020204"/>
                <a:ea typeface="+mn-ea"/>
                <a:cs typeface="+mn-cs"/>
              </a:rPr>
            </a:br>
            <a:r>
              <a:rPr kumimoji="0" lang="en-US" sz="1400" b="1" i="0" u="none" strike="noStrike" kern="1200" cap="none" spc="0" normalizeH="0" baseline="0" noProof="0" dirty="0">
                <a:ln>
                  <a:noFill/>
                </a:ln>
                <a:solidFill>
                  <a:prstClr val="black"/>
                </a:solidFill>
                <a:effectLst/>
                <a:uLnTx/>
                <a:uFillTx/>
                <a:latin typeface="Arial" panose="020B0604020202020204"/>
                <a:ea typeface="+mn-ea"/>
                <a:cs typeface="+mn-cs"/>
              </a:rPr>
              <a:t>baseline in FACT-P total score*</a:t>
            </a:r>
            <a:endParaRPr kumimoji="0" lang="en-GB" sz="1400" b="1"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45" name="TextBox 44">
            <a:extLst>
              <a:ext uri="{FF2B5EF4-FFF2-40B4-BE49-F238E27FC236}">
                <a16:creationId xmlns:a16="http://schemas.microsoft.com/office/drawing/2014/main" id="{7D66F814-9FC3-154B-A085-978C42DC4918}"/>
              </a:ext>
            </a:extLst>
          </p:cNvPr>
          <p:cNvSpPr txBox="1"/>
          <p:nvPr/>
        </p:nvSpPr>
        <p:spPr>
          <a:xfrm>
            <a:off x="2071868" y="5092223"/>
            <a:ext cx="212298" cy="18466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rPr>
              <a:t>5</a:t>
            </a:r>
            <a:endParaRPr kumimoji="0" lang="en-GB"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47" name="TextBox 46">
            <a:extLst>
              <a:ext uri="{FF2B5EF4-FFF2-40B4-BE49-F238E27FC236}">
                <a16:creationId xmlns:a16="http://schemas.microsoft.com/office/drawing/2014/main" id="{DF00DD4F-3B70-4E4F-9120-7CF364A21AFF}"/>
              </a:ext>
            </a:extLst>
          </p:cNvPr>
          <p:cNvSpPr txBox="1"/>
          <p:nvPr/>
        </p:nvSpPr>
        <p:spPr>
          <a:xfrm>
            <a:off x="1589050" y="4536474"/>
            <a:ext cx="312475" cy="184666"/>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rPr>
              <a:t>-15</a:t>
            </a:r>
            <a:endParaRPr kumimoji="0" lang="en-GB"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8" name="Line 90">
            <a:extLst>
              <a:ext uri="{FF2B5EF4-FFF2-40B4-BE49-F238E27FC236}">
                <a16:creationId xmlns:a16="http://schemas.microsoft.com/office/drawing/2014/main" id="{E416864F-9700-5C44-8A71-9438D68981C8}"/>
              </a:ext>
            </a:extLst>
          </p:cNvPr>
          <p:cNvSpPr>
            <a:spLocks noChangeShapeType="1"/>
          </p:cNvSpPr>
          <p:nvPr/>
        </p:nvSpPr>
        <p:spPr bwMode="auto">
          <a:xfrm flipH="1">
            <a:off x="1929867" y="5019466"/>
            <a:ext cx="5798082" cy="0"/>
          </a:xfrm>
          <a:prstGeom prst="line">
            <a:avLst/>
          </a:prstGeom>
          <a:noFill/>
          <a:ln w="1270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60" name="TextBox 59">
            <a:extLst>
              <a:ext uri="{FF2B5EF4-FFF2-40B4-BE49-F238E27FC236}">
                <a16:creationId xmlns:a16="http://schemas.microsoft.com/office/drawing/2014/main" id="{BBCAB5D8-F928-D944-AA85-B2D4D408CAF1}"/>
              </a:ext>
            </a:extLst>
          </p:cNvPr>
          <p:cNvSpPr txBox="1"/>
          <p:nvPr/>
        </p:nvSpPr>
        <p:spPr>
          <a:xfrm>
            <a:off x="1589050" y="4149124"/>
            <a:ext cx="312475" cy="184666"/>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rPr>
              <a:t>-10</a:t>
            </a:r>
            <a:endParaRPr kumimoji="0" lang="en-GB"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61" name="Line 90">
            <a:extLst>
              <a:ext uri="{FF2B5EF4-FFF2-40B4-BE49-F238E27FC236}">
                <a16:creationId xmlns:a16="http://schemas.microsoft.com/office/drawing/2014/main" id="{55F70A02-A496-A045-84A4-CA2F1A922386}"/>
              </a:ext>
            </a:extLst>
          </p:cNvPr>
          <p:cNvSpPr>
            <a:spLocks noChangeShapeType="1"/>
          </p:cNvSpPr>
          <p:nvPr/>
        </p:nvSpPr>
        <p:spPr bwMode="auto">
          <a:xfrm flipH="1">
            <a:off x="1929870" y="3854241"/>
            <a:ext cx="58375" cy="0"/>
          </a:xfrm>
          <a:prstGeom prst="line">
            <a:avLst/>
          </a:prstGeom>
          <a:noFill/>
          <a:ln w="1270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62" name="TextBox 61">
            <a:extLst>
              <a:ext uri="{FF2B5EF4-FFF2-40B4-BE49-F238E27FC236}">
                <a16:creationId xmlns:a16="http://schemas.microsoft.com/office/drawing/2014/main" id="{C910E1AE-83C2-C249-97A4-CCBAC43E690D}"/>
              </a:ext>
            </a:extLst>
          </p:cNvPr>
          <p:cNvSpPr txBox="1"/>
          <p:nvPr/>
        </p:nvSpPr>
        <p:spPr>
          <a:xfrm>
            <a:off x="1589050" y="3761774"/>
            <a:ext cx="312475" cy="184666"/>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rPr>
              <a:t>-5</a:t>
            </a:r>
            <a:endParaRPr kumimoji="0" lang="en-GB"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63" name="Line 90">
            <a:extLst>
              <a:ext uri="{FF2B5EF4-FFF2-40B4-BE49-F238E27FC236}">
                <a16:creationId xmlns:a16="http://schemas.microsoft.com/office/drawing/2014/main" id="{7A1F2070-6D56-BE40-B1D1-C2EFC4415EEB}"/>
              </a:ext>
            </a:extLst>
          </p:cNvPr>
          <p:cNvSpPr>
            <a:spLocks noChangeShapeType="1"/>
          </p:cNvSpPr>
          <p:nvPr/>
        </p:nvSpPr>
        <p:spPr bwMode="auto">
          <a:xfrm flipH="1">
            <a:off x="1929870" y="3476416"/>
            <a:ext cx="58375" cy="0"/>
          </a:xfrm>
          <a:prstGeom prst="line">
            <a:avLst/>
          </a:prstGeom>
          <a:noFill/>
          <a:ln w="1270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64" name="TextBox 63">
            <a:extLst>
              <a:ext uri="{FF2B5EF4-FFF2-40B4-BE49-F238E27FC236}">
                <a16:creationId xmlns:a16="http://schemas.microsoft.com/office/drawing/2014/main" id="{DB98591A-CB79-574E-860E-C798ECFF1E85}"/>
              </a:ext>
            </a:extLst>
          </p:cNvPr>
          <p:cNvSpPr txBox="1"/>
          <p:nvPr/>
        </p:nvSpPr>
        <p:spPr>
          <a:xfrm>
            <a:off x="1589050" y="3383949"/>
            <a:ext cx="312475" cy="184666"/>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rPr>
              <a:t>0</a:t>
            </a:r>
            <a:endParaRPr kumimoji="0" lang="en-GB"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65" name="Line 90">
            <a:extLst>
              <a:ext uri="{FF2B5EF4-FFF2-40B4-BE49-F238E27FC236}">
                <a16:creationId xmlns:a16="http://schemas.microsoft.com/office/drawing/2014/main" id="{3E90E91D-5FF4-2540-970D-B11F40CB2EEC}"/>
              </a:ext>
            </a:extLst>
          </p:cNvPr>
          <p:cNvSpPr>
            <a:spLocks noChangeShapeType="1"/>
          </p:cNvSpPr>
          <p:nvPr/>
        </p:nvSpPr>
        <p:spPr bwMode="auto">
          <a:xfrm flipH="1">
            <a:off x="1929870" y="2698541"/>
            <a:ext cx="58375" cy="0"/>
          </a:xfrm>
          <a:prstGeom prst="line">
            <a:avLst/>
          </a:prstGeom>
          <a:noFill/>
          <a:ln w="1270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66" name="TextBox 65">
            <a:extLst>
              <a:ext uri="{FF2B5EF4-FFF2-40B4-BE49-F238E27FC236}">
                <a16:creationId xmlns:a16="http://schemas.microsoft.com/office/drawing/2014/main" id="{23BE50DF-F15B-D746-8A85-00EF133FA2EE}"/>
              </a:ext>
            </a:extLst>
          </p:cNvPr>
          <p:cNvSpPr txBox="1"/>
          <p:nvPr/>
        </p:nvSpPr>
        <p:spPr>
          <a:xfrm>
            <a:off x="1589050" y="2606074"/>
            <a:ext cx="312475" cy="184666"/>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rPr>
              <a:t>10</a:t>
            </a:r>
            <a:endParaRPr kumimoji="0" lang="en-GB"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67" name="Line 90">
            <a:extLst>
              <a:ext uri="{FF2B5EF4-FFF2-40B4-BE49-F238E27FC236}">
                <a16:creationId xmlns:a16="http://schemas.microsoft.com/office/drawing/2014/main" id="{96501CA7-DB01-CA47-B581-4C522D41BE3D}"/>
              </a:ext>
            </a:extLst>
          </p:cNvPr>
          <p:cNvSpPr>
            <a:spLocks noChangeShapeType="1"/>
          </p:cNvSpPr>
          <p:nvPr/>
        </p:nvSpPr>
        <p:spPr bwMode="auto">
          <a:xfrm flipH="1">
            <a:off x="1929870" y="2317541"/>
            <a:ext cx="58375" cy="0"/>
          </a:xfrm>
          <a:prstGeom prst="line">
            <a:avLst/>
          </a:prstGeom>
          <a:noFill/>
          <a:ln w="1270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68" name="TextBox 67">
            <a:extLst>
              <a:ext uri="{FF2B5EF4-FFF2-40B4-BE49-F238E27FC236}">
                <a16:creationId xmlns:a16="http://schemas.microsoft.com/office/drawing/2014/main" id="{489DD4F4-5267-984C-A9DF-6B9FD35E24FB}"/>
              </a:ext>
            </a:extLst>
          </p:cNvPr>
          <p:cNvSpPr txBox="1"/>
          <p:nvPr/>
        </p:nvSpPr>
        <p:spPr>
          <a:xfrm>
            <a:off x="1589050" y="2225074"/>
            <a:ext cx="312475" cy="184666"/>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rPr>
              <a:t>15</a:t>
            </a:r>
            <a:endParaRPr kumimoji="0" lang="en-GB"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69" name="Line 90">
            <a:extLst>
              <a:ext uri="{FF2B5EF4-FFF2-40B4-BE49-F238E27FC236}">
                <a16:creationId xmlns:a16="http://schemas.microsoft.com/office/drawing/2014/main" id="{5DD559B9-20A3-E348-80C7-88BEAA4D24D2}"/>
              </a:ext>
            </a:extLst>
          </p:cNvPr>
          <p:cNvSpPr>
            <a:spLocks noChangeShapeType="1"/>
          </p:cNvSpPr>
          <p:nvPr/>
        </p:nvSpPr>
        <p:spPr bwMode="auto">
          <a:xfrm flipH="1">
            <a:off x="1929870" y="1936541"/>
            <a:ext cx="58375" cy="0"/>
          </a:xfrm>
          <a:prstGeom prst="line">
            <a:avLst/>
          </a:prstGeom>
          <a:noFill/>
          <a:ln w="1270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70" name="TextBox 69">
            <a:extLst>
              <a:ext uri="{FF2B5EF4-FFF2-40B4-BE49-F238E27FC236}">
                <a16:creationId xmlns:a16="http://schemas.microsoft.com/office/drawing/2014/main" id="{26079012-B05D-8946-85DA-BA9D1411CCED}"/>
              </a:ext>
            </a:extLst>
          </p:cNvPr>
          <p:cNvSpPr txBox="1"/>
          <p:nvPr/>
        </p:nvSpPr>
        <p:spPr>
          <a:xfrm>
            <a:off x="1589050" y="1844074"/>
            <a:ext cx="312475" cy="184666"/>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rPr>
              <a:t>20</a:t>
            </a:r>
            <a:endParaRPr kumimoji="0" lang="en-GB"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71" name="Line 90">
            <a:extLst>
              <a:ext uri="{FF2B5EF4-FFF2-40B4-BE49-F238E27FC236}">
                <a16:creationId xmlns:a16="http://schemas.microsoft.com/office/drawing/2014/main" id="{D6C29988-9AF2-E84B-9109-CF8B5124C338}"/>
              </a:ext>
            </a:extLst>
          </p:cNvPr>
          <p:cNvSpPr>
            <a:spLocks noChangeShapeType="1"/>
          </p:cNvSpPr>
          <p:nvPr/>
        </p:nvSpPr>
        <p:spPr bwMode="auto">
          <a:xfrm flipH="1">
            <a:off x="1929870" y="3085891"/>
            <a:ext cx="58375" cy="0"/>
          </a:xfrm>
          <a:prstGeom prst="line">
            <a:avLst/>
          </a:prstGeom>
          <a:noFill/>
          <a:ln w="1270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72" name="TextBox 71">
            <a:extLst>
              <a:ext uri="{FF2B5EF4-FFF2-40B4-BE49-F238E27FC236}">
                <a16:creationId xmlns:a16="http://schemas.microsoft.com/office/drawing/2014/main" id="{4B3E280D-8481-C54D-AAE7-65CD6E5BCCAB}"/>
              </a:ext>
            </a:extLst>
          </p:cNvPr>
          <p:cNvSpPr txBox="1"/>
          <p:nvPr/>
        </p:nvSpPr>
        <p:spPr>
          <a:xfrm>
            <a:off x="1589050" y="2993424"/>
            <a:ext cx="312475" cy="184666"/>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rPr>
              <a:t>5</a:t>
            </a:r>
            <a:endParaRPr kumimoji="0" lang="en-GB"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73" name="TextBox 72">
            <a:extLst>
              <a:ext uri="{FF2B5EF4-FFF2-40B4-BE49-F238E27FC236}">
                <a16:creationId xmlns:a16="http://schemas.microsoft.com/office/drawing/2014/main" id="{94B34D2D-F7B4-3949-B0D2-4476E3E96849}"/>
              </a:ext>
            </a:extLst>
          </p:cNvPr>
          <p:cNvSpPr txBox="1"/>
          <p:nvPr/>
        </p:nvSpPr>
        <p:spPr>
          <a:xfrm>
            <a:off x="1589050" y="4923824"/>
            <a:ext cx="312475" cy="184666"/>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rPr>
              <a:t>-20</a:t>
            </a:r>
            <a:endParaRPr kumimoji="0" lang="en-GB"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74" name="Line 96">
            <a:extLst>
              <a:ext uri="{FF2B5EF4-FFF2-40B4-BE49-F238E27FC236}">
                <a16:creationId xmlns:a16="http://schemas.microsoft.com/office/drawing/2014/main" id="{D2E724D2-3561-B949-8037-6933DB61E064}"/>
              </a:ext>
            </a:extLst>
          </p:cNvPr>
          <p:cNvSpPr>
            <a:spLocks noChangeShapeType="1"/>
          </p:cNvSpPr>
          <p:nvPr/>
        </p:nvSpPr>
        <p:spPr bwMode="auto">
          <a:xfrm>
            <a:off x="3556822" y="5015009"/>
            <a:ext cx="0" cy="72000"/>
          </a:xfrm>
          <a:prstGeom prst="line">
            <a:avLst/>
          </a:prstGeom>
          <a:noFill/>
          <a:ln w="1270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75" name="TextBox 74">
            <a:extLst>
              <a:ext uri="{FF2B5EF4-FFF2-40B4-BE49-F238E27FC236}">
                <a16:creationId xmlns:a16="http://schemas.microsoft.com/office/drawing/2014/main" id="{EDBDA644-7DF2-2043-B3E4-1272D6B7159F}"/>
              </a:ext>
            </a:extLst>
          </p:cNvPr>
          <p:cNvSpPr txBox="1"/>
          <p:nvPr/>
        </p:nvSpPr>
        <p:spPr>
          <a:xfrm>
            <a:off x="3449818" y="5092223"/>
            <a:ext cx="212298" cy="18466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rPr>
              <a:t>25</a:t>
            </a:r>
            <a:endParaRPr kumimoji="0" lang="en-GB"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76" name="Line 96">
            <a:extLst>
              <a:ext uri="{FF2B5EF4-FFF2-40B4-BE49-F238E27FC236}">
                <a16:creationId xmlns:a16="http://schemas.microsoft.com/office/drawing/2014/main" id="{AEB9D7AC-885B-DA4C-A204-282BE93DD64E}"/>
              </a:ext>
            </a:extLst>
          </p:cNvPr>
          <p:cNvSpPr>
            <a:spLocks noChangeShapeType="1"/>
          </p:cNvSpPr>
          <p:nvPr/>
        </p:nvSpPr>
        <p:spPr bwMode="auto">
          <a:xfrm>
            <a:off x="3290122" y="5015009"/>
            <a:ext cx="0" cy="72000"/>
          </a:xfrm>
          <a:prstGeom prst="line">
            <a:avLst/>
          </a:prstGeom>
          <a:noFill/>
          <a:ln w="1270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77" name="TextBox 76">
            <a:extLst>
              <a:ext uri="{FF2B5EF4-FFF2-40B4-BE49-F238E27FC236}">
                <a16:creationId xmlns:a16="http://schemas.microsoft.com/office/drawing/2014/main" id="{8179FF3A-BDDD-BA48-B1C5-63FD5D24ADE5}"/>
              </a:ext>
            </a:extLst>
          </p:cNvPr>
          <p:cNvSpPr txBox="1"/>
          <p:nvPr/>
        </p:nvSpPr>
        <p:spPr>
          <a:xfrm>
            <a:off x="3183118" y="5092223"/>
            <a:ext cx="212298" cy="18466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rPr>
              <a:t>21</a:t>
            </a:r>
            <a:endParaRPr kumimoji="0" lang="en-GB"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78" name="Line 96">
            <a:extLst>
              <a:ext uri="{FF2B5EF4-FFF2-40B4-BE49-F238E27FC236}">
                <a16:creationId xmlns:a16="http://schemas.microsoft.com/office/drawing/2014/main" id="{3B4FF3CA-3B95-1345-8C1A-C72A3A0AFE71}"/>
              </a:ext>
            </a:extLst>
          </p:cNvPr>
          <p:cNvSpPr>
            <a:spLocks noChangeShapeType="1"/>
          </p:cNvSpPr>
          <p:nvPr/>
        </p:nvSpPr>
        <p:spPr bwMode="auto">
          <a:xfrm>
            <a:off x="3010722" y="5015009"/>
            <a:ext cx="0" cy="72000"/>
          </a:xfrm>
          <a:prstGeom prst="line">
            <a:avLst/>
          </a:prstGeom>
          <a:noFill/>
          <a:ln w="1270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79" name="TextBox 78">
            <a:extLst>
              <a:ext uri="{FF2B5EF4-FFF2-40B4-BE49-F238E27FC236}">
                <a16:creationId xmlns:a16="http://schemas.microsoft.com/office/drawing/2014/main" id="{1B88BF93-9905-784C-B827-4004DA990411}"/>
              </a:ext>
            </a:extLst>
          </p:cNvPr>
          <p:cNvSpPr txBox="1"/>
          <p:nvPr/>
        </p:nvSpPr>
        <p:spPr>
          <a:xfrm>
            <a:off x="2903718" y="5092223"/>
            <a:ext cx="212298" cy="18466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rPr>
              <a:t>17</a:t>
            </a:r>
            <a:endParaRPr kumimoji="0" lang="en-GB"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80" name="Line 96">
            <a:extLst>
              <a:ext uri="{FF2B5EF4-FFF2-40B4-BE49-F238E27FC236}">
                <a16:creationId xmlns:a16="http://schemas.microsoft.com/office/drawing/2014/main" id="{EDA969C2-0A6A-E84D-936C-993846E77DC4}"/>
              </a:ext>
            </a:extLst>
          </p:cNvPr>
          <p:cNvSpPr>
            <a:spLocks noChangeShapeType="1"/>
          </p:cNvSpPr>
          <p:nvPr/>
        </p:nvSpPr>
        <p:spPr bwMode="auto">
          <a:xfrm>
            <a:off x="2458272" y="5015009"/>
            <a:ext cx="0" cy="72000"/>
          </a:xfrm>
          <a:prstGeom prst="line">
            <a:avLst/>
          </a:prstGeom>
          <a:noFill/>
          <a:ln w="1270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81" name="TextBox 80">
            <a:extLst>
              <a:ext uri="{FF2B5EF4-FFF2-40B4-BE49-F238E27FC236}">
                <a16:creationId xmlns:a16="http://schemas.microsoft.com/office/drawing/2014/main" id="{48C483C8-D842-4448-A9B9-8386E57F2F8C}"/>
              </a:ext>
            </a:extLst>
          </p:cNvPr>
          <p:cNvSpPr txBox="1"/>
          <p:nvPr/>
        </p:nvSpPr>
        <p:spPr>
          <a:xfrm>
            <a:off x="2351268" y="5092223"/>
            <a:ext cx="212298" cy="18466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rPr>
              <a:t>9</a:t>
            </a:r>
            <a:endParaRPr kumimoji="0" lang="en-GB"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82" name="Line 96">
            <a:extLst>
              <a:ext uri="{FF2B5EF4-FFF2-40B4-BE49-F238E27FC236}">
                <a16:creationId xmlns:a16="http://schemas.microsoft.com/office/drawing/2014/main" id="{A94E2899-1E71-D14A-9020-991BDC130830}"/>
              </a:ext>
            </a:extLst>
          </p:cNvPr>
          <p:cNvSpPr>
            <a:spLocks noChangeShapeType="1"/>
          </p:cNvSpPr>
          <p:nvPr/>
        </p:nvSpPr>
        <p:spPr bwMode="auto">
          <a:xfrm>
            <a:off x="2731322" y="5015009"/>
            <a:ext cx="0" cy="72000"/>
          </a:xfrm>
          <a:prstGeom prst="line">
            <a:avLst/>
          </a:prstGeom>
          <a:noFill/>
          <a:ln w="1270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83" name="TextBox 82">
            <a:extLst>
              <a:ext uri="{FF2B5EF4-FFF2-40B4-BE49-F238E27FC236}">
                <a16:creationId xmlns:a16="http://schemas.microsoft.com/office/drawing/2014/main" id="{53B99B3C-72E1-DC46-88DE-CBF1FB7782E3}"/>
              </a:ext>
            </a:extLst>
          </p:cNvPr>
          <p:cNvSpPr txBox="1"/>
          <p:nvPr/>
        </p:nvSpPr>
        <p:spPr>
          <a:xfrm>
            <a:off x="2624318" y="5092223"/>
            <a:ext cx="212298" cy="18466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rPr>
              <a:t>13</a:t>
            </a:r>
            <a:endParaRPr kumimoji="0" lang="en-GB"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84" name="Line 96">
            <a:extLst>
              <a:ext uri="{FF2B5EF4-FFF2-40B4-BE49-F238E27FC236}">
                <a16:creationId xmlns:a16="http://schemas.microsoft.com/office/drawing/2014/main" id="{74049E77-3D80-714B-9CB6-F62CAB139D9F}"/>
              </a:ext>
            </a:extLst>
          </p:cNvPr>
          <p:cNvSpPr>
            <a:spLocks noChangeShapeType="1"/>
          </p:cNvSpPr>
          <p:nvPr/>
        </p:nvSpPr>
        <p:spPr bwMode="auto">
          <a:xfrm>
            <a:off x="3842572" y="5015009"/>
            <a:ext cx="0" cy="72000"/>
          </a:xfrm>
          <a:prstGeom prst="line">
            <a:avLst/>
          </a:prstGeom>
          <a:noFill/>
          <a:ln w="1270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85" name="TextBox 84">
            <a:extLst>
              <a:ext uri="{FF2B5EF4-FFF2-40B4-BE49-F238E27FC236}">
                <a16:creationId xmlns:a16="http://schemas.microsoft.com/office/drawing/2014/main" id="{9B9570F3-A4DF-4F4A-81BF-7DB02E343966}"/>
              </a:ext>
            </a:extLst>
          </p:cNvPr>
          <p:cNvSpPr txBox="1"/>
          <p:nvPr/>
        </p:nvSpPr>
        <p:spPr>
          <a:xfrm>
            <a:off x="3735568" y="5092223"/>
            <a:ext cx="212298" cy="18466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rPr>
              <a:t>29</a:t>
            </a:r>
            <a:endParaRPr kumimoji="0" lang="en-GB"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86" name="Line 96">
            <a:extLst>
              <a:ext uri="{FF2B5EF4-FFF2-40B4-BE49-F238E27FC236}">
                <a16:creationId xmlns:a16="http://schemas.microsoft.com/office/drawing/2014/main" id="{7AAE0DAB-162B-524C-BDAA-AA6869FA1C73}"/>
              </a:ext>
            </a:extLst>
          </p:cNvPr>
          <p:cNvSpPr>
            <a:spLocks noChangeShapeType="1"/>
          </p:cNvSpPr>
          <p:nvPr/>
        </p:nvSpPr>
        <p:spPr bwMode="auto">
          <a:xfrm>
            <a:off x="4121972" y="5015009"/>
            <a:ext cx="0" cy="72000"/>
          </a:xfrm>
          <a:prstGeom prst="line">
            <a:avLst/>
          </a:prstGeom>
          <a:noFill/>
          <a:ln w="1270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87" name="TextBox 86">
            <a:extLst>
              <a:ext uri="{FF2B5EF4-FFF2-40B4-BE49-F238E27FC236}">
                <a16:creationId xmlns:a16="http://schemas.microsoft.com/office/drawing/2014/main" id="{D1AEF66B-CEB2-DD48-A3F2-669F36582ED7}"/>
              </a:ext>
            </a:extLst>
          </p:cNvPr>
          <p:cNvSpPr txBox="1"/>
          <p:nvPr/>
        </p:nvSpPr>
        <p:spPr>
          <a:xfrm>
            <a:off x="4014968" y="5092223"/>
            <a:ext cx="212298" cy="18466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rPr>
              <a:t>33</a:t>
            </a:r>
            <a:endParaRPr kumimoji="0" lang="en-GB"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88" name="Line 96">
            <a:extLst>
              <a:ext uri="{FF2B5EF4-FFF2-40B4-BE49-F238E27FC236}">
                <a16:creationId xmlns:a16="http://schemas.microsoft.com/office/drawing/2014/main" id="{03519CA5-4FEA-D14C-81B3-DCAECA41DF85}"/>
              </a:ext>
            </a:extLst>
          </p:cNvPr>
          <p:cNvSpPr>
            <a:spLocks noChangeShapeType="1"/>
          </p:cNvSpPr>
          <p:nvPr/>
        </p:nvSpPr>
        <p:spPr bwMode="auto">
          <a:xfrm>
            <a:off x="4401372" y="5015009"/>
            <a:ext cx="0" cy="72000"/>
          </a:xfrm>
          <a:prstGeom prst="line">
            <a:avLst/>
          </a:prstGeom>
          <a:noFill/>
          <a:ln w="1270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89" name="TextBox 88">
            <a:extLst>
              <a:ext uri="{FF2B5EF4-FFF2-40B4-BE49-F238E27FC236}">
                <a16:creationId xmlns:a16="http://schemas.microsoft.com/office/drawing/2014/main" id="{E0BB165B-CB8B-C447-83CB-06D078ABC1DC}"/>
              </a:ext>
            </a:extLst>
          </p:cNvPr>
          <p:cNvSpPr txBox="1"/>
          <p:nvPr/>
        </p:nvSpPr>
        <p:spPr>
          <a:xfrm>
            <a:off x="4294368" y="5092223"/>
            <a:ext cx="212298" cy="18466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rPr>
              <a:t>37</a:t>
            </a:r>
            <a:endParaRPr kumimoji="0" lang="en-GB"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90" name="Line 96">
            <a:extLst>
              <a:ext uri="{FF2B5EF4-FFF2-40B4-BE49-F238E27FC236}">
                <a16:creationId xmlns:a16="http://schemas.microsoft.com/office/drawing/2014/main" id="{3F57B0EE-C0C4-8842-B073-87F8362040B6}"/>
              </a:ext>
            </a:extLst>
          </p:cNvPr>
          <p:cNvSpPr>
            <a:spLocks noChangeShapeType="1"/>
          </p:cNvSpPr>
          <p:nvPr/>
        </p:nvSpPr>
        <p:spPr bwMode="auto">
          <a:xfrm>
            <a:off x="4674422" y="5015009"/>
            <a:ext cx="0" cy="72000"/>
          </a:xfrm>
          <a:prstGeom prst="line">
            <a:avLst/>
          </a:prstGeom>
          <a:noFill/>
          <a:ln w="1270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1" name="TextBox 90">
            <a:extLst>
              <a:ext uri="{FF2B5EF4-FFF2-40B4-BE49-F238E27FC236}">
                <a16:creationId xmlns:a16="http://schemas.microsoft.com/office/drawing/2014/main" id="{4BF614F3-B96B-064A-AEF4-A587C257D031}"/>
              </a:ext>
            </a:extLst>
          </p:cNvPr>
          <p:cNvSpPr txBox="1"/>
          <p:nvPr/>
        </p:nvSpPr>
        <p:spPr>
          <a:xfrm>
            <a:off x="4567418" y="5092223"/>
            <a:ext cx="212298" cy="18466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rPr>
              <a:t>41</a:t>
            </a:r>
            <a:endParaRPr kumimoji="0" lang="en-GB"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92" name="Line 96">
            <a:extLst>
              <a:ext uri="{FF2B5EF4-FFF2-40B4-BE49-F238E27FC236}">
                <a16:creationId xmlns:a16="http://schemas.microsoft.com/office/drawing/2014/main" id="{BD5C901C-EEA1-C54D-A9D4-E41CFEC5B6EE}"/>
              </a:ext>
            </a:extLst>
          </p:cNvPr>
          <p:cNvSpPr>
            <a:spLocks noChangeShapeType="1"/>
          </p:cNvSpPr>
          <p:nvPr/>
        </p:nvSpPr>
        <p:spPr bwMode="auto">
          <a:xfrm>
            <a:off x="4950647" y="5015009"/>
            <a:ext cx="0" cy="72000"/>
          </a:xfrm>
          <a:prstGeom prst="line">
            <a:avLst/>
          </a:prstGeom>
          <a:noFill/>
          <a:ln w="1270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3" name="TextBox 92">
            <a:extLst>
              <a:ext uri="{FF2B5EF4-FFF2-40B4-BE49-F238E27FC236}">
                <a16:creationId xmlns:a16="http://schemas.microsoft.com/office/drawing/2014/main" id="{8C4D944C-C46A-4146-91C8-05D182D22161}"/>
              </a:ext>
            </a:extLst>
          </p:cNvPr>
          <p:cNvSpPr txBox="1"/>
          <p:nvPr/>
        </p:nvSpPr>
        <p:spPr>
          <a:xfrm>
            <a:off x="4843643" y="5092223"/>
            <a:ext cx="212298" cy="18466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rPr>
              <a:t>45</a:t>
            </a:r>
            <a:endParaRPr kumimoji="0" lang="en-GB"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94" name="Line 96">
            <a:extLst>
              <a:ext uri="{FF2B5EF4-FFF2-40B4-BE49-F238E27FC236}">
                <a16:creationId xmlns:a16="http://schemas.microsoft.com/office/drawing/2014/main" id="{7FF7F81C-AF8C-E940-948E-9AA26214F4AE}"/>
              </a:ext>
            </a:extLst>
          </p:cNvPr>
          <p:cNvSpPr>
            <a:spLocks noChangeShapeType="1"/>
          </p:cNvSpPr>
          <p:nvPr/>
        </p:nvSpPr>
        <p:spPr bwMode="auto">
          <a:xfrm>
            <a:off x="5223697" y="5015009"/>
            <a:ext cx="0" cy="72000"/>
          </a:xfrm>
          <a:prstGeom prst="line">
            <a:avLst/>
          </a:prstGeom>
          <a:noFill/>
          <a:ln w="1270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5" name="TextBox 94">
            <a:extLst>
              <a:ext uri="{FF2B5EF4-FFF2-40B4-BE49-F238E27FC236}">
                <a16:creationId xmlns:a16="http://schemas.microsoft.com/office/drawing/2014/main" id="{ED88152A-1A54-CD4B-8BFA-765CCC82E725}"/>
              </a:ext>
            </a:extLst>
          </p:cNvPr>
          <p:cNvSpPr txBox="1"/>
          <p:nvPr/>
        </p:nvSpPr>
        <p:spPr>
          <a:xfrm>
            <a:off x="5116693" y="5092223"/>
            <a:ext cx="212298" cy="18466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rPr>
              <a:t>49</a:t>
            </a:r>
            <a:endParaRPr kumimoji="0" lang="en-GB"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96" name="Line 96">
            <a:extLst>
              <a:ext uri="{FF2B5EF4-FFF2-40B4-BE49-F238E27FC236}">
                <a16:creationId xmlns:a16="http://schemas.microsoft.com/office/drawing/2014/main" id="{682AFBE9-CCFD-E649-8C63-2911030E7DF2}"/>
              </a:ext>
            </a:extLst>
          </p:cNvPr>
          <p:cNvSpPr>
            <a:spLocks noChangeShapeType="1"/>
          </p:cNvSpPr>
          <p:nvPr/>
        </p:nvSpPr>
        <p:spPr bwMode="auto">
          <a:xfrm>
            <a:off x="5503097" y="5015009"/>
            <a:ext cx="0" cy="72000"/>
          </a:xfrm>
          <a:prstGeom prst="line">
            <a:avLst/>
          </a:prstGeom>
          <a:noFill/>
          <a:ln w="1270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7" name="TextBox 96">
            <a:extLst>
              <a:ext uri="{FF2B5EF4-FFF2-40B4-BE49-F238E27FC236}">
                <a16:creationId xmlns:a16="http://schemas.microsoft.com/office/drawing/2014/main" id="{3813D683-7F7A-204A-BE3D-730E938CE9BF}"/>
              </a:ext>
            </a:extLst>
          </p:cNvPr>
          <p:cNvSpPr txBox="1"/>
          <p:nvPr/>
        </p:nvSpPr>
        <p:spPr>
          <a:xfrm>
            <a:off x="5396093" y="5092223"/>
            <a:ext cx="212298" cy="18466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rPr>
              <a:t>53</a:t>
            </a:r>
            <a:endParaRPr kumimoji="0" lang="en-GB"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98" name="Line 96">
            <a:extLst>
              <a:ext uri="{FF2B5EF4-FFF2-40B4-BE49-F238E27FC236}">
                <a16:creationId xmlns:a16="http://schemas.microsoft.com/office/drawing/2014/main" id="{8F2F99FE-70C4-F546-9285-3CB33E3A6799}"/>
              </a:ext>
            </a:extLst>
          </p:cNvPr>
          <p:cNvSpPr>
            <a:spLocks noChangeShapeType="1"/>
          </p:cNvSpPr>
          <p:nvPr/>
        </p:nvSpPr>
        <p:spPr bwMode="auto">
          <a:xfrm>
            <a:off x="5788847" y="5015009"/>
            <a:ext cx="0" cy="72000"/>
          </a:xfrm>
          <a:prstGeom prst="line">
            <a:avLst/>
          </a:prstGeom>
          <a:noFill/>
          <a:ln w="1270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9" name="TextBox 98">
            <a:extLst>
              <a:ext uri="{FF2B5EF4-FFF2-40B4-BE49-F238E27FC236}">
                <a16:creationId xmlns:a16="http://schemas.microsoft.com/office/drawing/2014/main" id="{D2807643-2D9C-344C-94EB-BE2755470246}"/>
              </a:ext>
            </a:extLst>
          </p:cNvPr>
          <p:cNvSpPr txBox="1"/>
          <p:nvPr/>
        </p:nvSpPr>
        <p:spPr>
          <a:xfrm>
            <a:off x="5681843" y="5092223"/>
            <a:ext cx="212298" cy="18466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rPr>
              <a:t>61</a:t>
            </a:r>
            <a:endParaRPr kumimoji="0" lang="en-GB"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00" name="Line 96">
            <a:extLst>
              <a:ext uri="{FF2B5EF4-FFF2-40B4-BE49-F238E27FC236}">
                <a16:creationId xmlns:a16="http://schemas.microsoft.com/office/drawing/2014/main" id="{D5BE0069-85C0-8346-B13B-097F244F2C0E}"/>
              </a:ext>
            </a:extLst>
          </p:cNvPr>
          <p:cNvSpPr>
            <a:spLocks noChangeShapeType="1"/>
          </p:cNvSpPr>
          <p:nvPr/>
        </p:nvSpPr>
        <p:spPr bwMode="auto">
          <a:xfrm>
            <a:off x="6058722" y="5015009"/>
            <a:ext cx="0" cy="72000"/>
          </a:xfrm>
          <a:prstGeom prst="line">
            <a:avLst/>
          </a:prstGeom>
          <a:noFill/>
          <a:ln w="1270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1" name="TextBox 100">
            <a:extLst>
              <a:ext uri="{FF2B5EF4-FFF2-40B4-BE49-F238E27FC236}">
                <a16:creationId xmlns:a16="http://schemas.microsoft.com/office/drawing/2014/main" id="{07B6674D-7CEB-8B4E-95AB-67C7C166F922}"/>
              </a:ext>
            </a:extLst>
          </p:cNvPr>
          <p:cNvSpPr txBox="1"/>
          <p:nvPr/>
        </p:nvSpPr>
        <p:spPr>
          <a:xfrm>
            <a:off x="5951718" y="5092223"/>
            <a:ext cx="212298" cy="18466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rPr>
              <a:t>69</a:t>
            </a:r>
            <a:endParaRPr kumimoji="0" lang="en-GB"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02" name="Line 96">
            <a:extLst>
              <a:ext uri="{FF2B5EF4-FFF2-40B4-BE49-F238E27FC236}">
                <a16:creationId xmlns:a16="http://schemas.microsoft.com/office/drawing/2014/main" id="{EF65F25E-405A-E64C-8AD8-E3273970A45B}"/>
              </a:ext>
            </a:extLst>
          </p:cNvPr>
          <p:cNvSpPr>
            <a:spLocks noChangeShapeType="1"/>
          </p:cNvSpPr>
          <p:nvPr/>
        </p:nvSpPr>
        <p:spPr bwMode="auto">
          <a:xfrm>
            <a:off x="6334947" y="5015009"/>
            <a:ext cx="0" cy="72000"/>
          </a:xfrm>
          <a:prstGeom prst="line">
            <a:avLst/>
          </a:prstGeom>
          <a:noFill/>
          <a:ln w="1270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3" name="TextBox 102">
            <a:extLst>
              <a:ext uri="{FF2B5EF4-FFF2-40B4-BE49-F238E27FC236}">
                <a16:creationId xmlns:a16="http://schemas.microsoft.com/office/drawing/2014/main" id="{F3BEEF1B-6E03-B34F-800C-D3703563E579}"/>
              </a:ext>
            </a:extLst>
          </p:cNvPr>
          <p:cNvSpPr txBox="1"/>
          <p:nvPr/>
        </p:nvSpPr>
        <p:spPr>
          <a:xfrm>
            <a:off x="6227943" y="5092223"/>
            <a:ext cx="212298" cy="18466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rPr>
              <a:t>77</a:t>
            </a:r>
            <a:endParaRPr kumimoji="0" lang="en-GB"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04" name="Line 96">
            <a:extLst>
              <a:ext uri="{FF2B5EF4-FFF2-40B4-BE49-F238E27FC236}">
                <a16:creationId xmlns:a16="http://schemas.microsoft.com/office/drawing/2014/main" id="{66D0C3E0-4C0B-064E-A18A-CEDF5D88DB0F}"/>
              </a:ext>
            </a:extLst>
          </p:cNvPr>
          <p:cNvSpPr>
            <a:spLocks noChangeShapeType="1"/>
          </p:cNvSpPr>
          <p:nvPr/>
        </p:nvSpPr>
        <p:spPr bwMode="auto">
          <a:xfrm>
            <a:off x="6614347" y="5015009"/>
            <a:ext cx="0" cy="72000"/>
          </a:xfrm>
          <a:prstGeom prst="line">
            <a:avLst/>
          </a:prstGeom>
          <a:noFill/>
          <a:ln w="1270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5" name="TextBox 104">
            <a:extLst>
              <a:ext uri="{FF2B5EF4-FFF2-40B4-BE49-F238E27FC236}">
                <a16:creationId xmlns:a16="http://schemas.microsoft.com/office/drawing/2014/main" id="{607F0B0A-1B8C-8241-9D66-0783CC38396C}"/>
              </a:ext>
            </a:extLst>
          </p:cNvPr>
          <p:cNvSpPr txBox="1"/>
          <p:nvPr/>
        </p:nvSpPr>
        <p:spPr>
          <a:xfrm>
            <a:off x="6507343" y="5092223"/>
            <a:ext cx="212298" cy="18466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rPr>
              <a:t>85</a:t>
            </a:r>
            <a:endParaRPr kumimoji="0" lang="en-GB"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06" name="Line 96">
            <a:extLst>
              <a:ext uri="{FF2B5EF4-FFF2-40B4-BE49-F238E27FC236}">
                <a16:creationId xmlns:a16="http://schemas.microsoft.com/office/drawing/2014/main" id="{34EBF790-F6B8-AC40-B56F-0D93C6732AF2}"/>
              </a:ext>
            </a:extLst>
          </p:cNvPr>
          <p:cNvSpPr>
            <a:spLocks noChangeShapeType="1"/>
          </p:cNvSpPr>
          <p:nvPr/>
        </p:nvSpPr>
        <p:spPr bwMode="auto">
          <a:xfrm>
            <a:off x="6887397" y="5015009"/>
            <a:ext cx="0" cy="72000"/>
          </a:xfrm>
          <a:prstGeom prst="line">
            <a:avLst/>
          </a:prstGeom>
          <a:noFill/>
          <a:ln w="1270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7" name="TextBox 106">
            <a:extLst>
              <a:ext uri="{FF2B5EF4-FFF2-40B4-BE49-F238E27FC236}">
                <a16:creationId xmlns:a16="http://schemas.microsoft.com/office/drawing/2014/main" id="{16AB8B3F-01FF-E947-A9D9-A38691278E8B}"/>
              </a:ext>
            </a:extLst>
          </p:cNvPr>
          <p:cNvSpPr txBox="1"/>
          <p:nvPr/>
        </p:nvSpPr>
        <p:spPr>
          <a:xfrm>
            <a:off x="6780393" y="5092223"/>
            <a:ext cx="212298" cy="18466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rPr>
              <a:t>93</a:t>
            </a:r>
            <a:endParaRPr kumimoji="0" lang="en-GB"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08" name="Line 96">
            <a:extLst>
              <a:ext uri="{FF2B5EF4-FFF2-40B4-BE49-F238E27FC236}">
                <a16:creationId xmlns:a16="http://schemas.microsoft.com/office/drawing/2014/main" id="{4A56383F-C8E3-FF43-AE74-14570E60CABE}"/>
              </a:ext>
            </a:extLst>
          </p:cNvPr>
          <p:cNvSpPr>
            <a:spLocks noChangeShapeType="1"/>
          </p:cNvSpPr>
          <p:nvPr/>
        </p:nvSpPr>
        <p:spPr bwMode="auto">
          <a:xfrm>
            <a:off x="7169972" y="5015009"/>
            <a:ext cx="0" cy="72000"/>
          </a:xfrm>
          <a:prstGeom prst="line">
            <a:avLst/>
          </a:prstGeom>
          <a:noFill/>
          <a:ln w="1270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9" name="TextBox 108">
            <a:extLst>
              <a:ext uri="{FF2B5EF4-FFF2-40B4-BE49-F238E27FC236}">
                <a16:creationId xmlns:a16="http://schemas.microsoft.com/office/drawing/2014/main" id="{87B32B56-A052-EC4F-9818-91546C1DBB9B}"/>
              </a:ext>
            </a:extLst>
          </p:cNvPr>
          <p:cNvSpPr txBox="1"/>
          <p:nvPr/>
        </p:nvSpPr>
        <p:spPr>
          <a:xfrm>
            <a:off x="7047093" y="5092223"/>
            <a:ext cx="253740" cy="18466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rPr>
              <a:t>101</a:t>
            </a:r>
            <a:endParaRPr kumimoji="0" lang="en-GB"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10" name="Line 96">
            <a:extLst>
              <a:ext uri="{FF2B5EF4-FFF2-40B4-BE49-F238E27FC236}">
                <a16:creationId xmlns:a16="http://schemas.microsoft.com/office/drawing/2014/main" id="{951DA0C9-554F-684A-8176-1AA5B8A4E1CE}"/>
              </a:ext>
            </a:extLst>
          </p:cNvPr>
          <p:cNvSpPr>
            <a:spLocks noChangeShapeType="1"/>
          </p:cNvSpPr>
          <p:nvPr/>
        </p:nvSpPr>
        <p:spPr bwMode="auto">
          <a:xfrm>
            <a:off x="7439847" y="5015009"/>
            <a:ext cx="0" cy="72000"/>
          </a:xfrm>
          <a:prstGeom prst="line">
            <a:avLst/>
          </a:prstGeom>
          <a:noFill/>
          <a:ln w="1270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1" name="TextBox 110">
            <a:extLst>
              <a:ext uri="{FF2B5EF4-FFF2-40B4-BE49-F238E27FC236}">
                <a16:creationId xmlns:a16="http://schemas.microsoft.com/office/drawing/2014/main" id="{D3C713B3-A9F7-6641-B69C-4B2F25F3E648}"/>
              </a:ext>
            </a:extLst>
          </p:cNvPr>
          <p:cNvSpPr txBox="1"/>
          <p:nvPr/>
        </p:nvSpPr>
        <p:spPr>
          <a:xfrm>
            <a:off x="7304267" y="5092223"/>
            <a:ext cx="269615" cy="18466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rPr>
              <a:t>109</a:t>
            </a:r>
            <a:endParaRPr kumimoji="0" lang="en-GB"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12" name="Line 96">
            <a:extLst>
              <a:ext uri="{FF2B5EF4-FFF2-40B4-BE49-F238E27FC236}">
                <a16:creationId xmlns:a16="http://schemas.microsoft.com/office/drawing/2014/main" id="{C7C4F501-CA3B-2B4A-A3B9-22060445BB45}"/>
              </a:ext>
            </a:extLst>
          </p:cNvPr>
          <p:cNvSpPr>
            <a:spLocks noChangeShapeType="1"/>
          </p:cNvSpPr>
          <p:nvPr/>
        </p:nvSpPr>
        <p:spPr bwMode="auto">
          <a:xfrm>
            <a:off x="7725597" y="5015009"/>
            <a:ext cx="0" cy="72000"/>
          </a:xfrm>
          <a:prstGeom prst="line">
            <a:avLst/>
          </a:prstGeom>
          <a:noFill/>
          <a:ln w="1270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3" name="TextBox 112">
            <a:extLst>
              <a:ext uri="{FF2B5EF4-FFF2-40B4-BE49-F238E27FC236}">
                <a16:creationId xmlns:a16="http://schemas.microsoft.com/office/drawing/2014/main" id="{DF229135-DE58-074D-92EB-A58049CA0157}"/>
              </a:ext>
            </a:extLst>
          </p:cNvPr>
          <p:cNvSpPr txBox="1"/>
          <p:nvPr/>
        </p:nvSpPr>
        <p:spPr>
          <a:xfrm>
            <a:off x="7594616" y="5092223"/>
            <a:ext cx="260309" cy="18466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rPr>
              <a:t>117</a:t>
            </a:r>
            <a:endParaRPr kumimoji="0" lang="en-GB"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3" name="Freeform 22">
            <a:extLst>
              <a:ext uri="{FF2B5EF4-FFF2-40B4-BE49-F238E27FC236}">
                <a16:creationId xmlns:a16="http://schemas.microsoft.com/office/drawing/2014/main" id="{8715D072-D627-1549-8CF2-409569F16E26}"/>
              </a:ext>
            </a:extLst>
          </p:cNvPr>
          <p:cNvSpPr/>
          <p:nvPr/>
        </p:nvSpPr>
        <p:spPr>
          <a:xfrm>
            <a:off x="2209800" y="3390900"/>
            <a:ext cx="5553075" cy="784225"/>
          </a:xfrm>
          <a:custGeom>
            <a:avLst/>
            <a:gdLst>
              <a:gd name="connsiteX0" fmla="*/ 0 w 5553075"/>
              <a:gd name="connsiteY0" fmla="*/ 0 h 784225"/>
              <a:gd name="connsiteX1" fmla="*/ 282575 w 5553075"/>
              <a:gd name="connsiteY1" fmla="*/ 9525 h 784225"/>
              <a:gd name="connsiteX2" fmla="*/ 558800 w 5553075"/>
              <a:gd name="connsiteY2" fmla="*/ 60325 h 784225"/>
              <a:gd name="connsiteX3" fmla="*/ 831850 w 5553075"/>
              <a:gd name="connsiteY3" fmla="*/ 0 h 784225"/>
              <a:gd name="connsiteX4" fmla="*/ 1108075 w 5553075"/>
              <a:gd name="connsiteY4" fmla="*/ 34925 h 784225"/>
              <a:gd name="connsiteX5" fmla="*/ 1393825 w 5553075"/>
              <a:gd name="connsiteY5" fmla="*/ 63500 h 784225"/>
              <a:gd name="connsiteX6" fmla="*/ 1670050 w 5553075"/>
              <a:gd name="connsiteY6" fmla="*/ 95250 h 784225"/>
              <a:gd name="connsiteX7" fmla="*/ 1946275 w 5553075"/>
              <a:gd name="connsiteY7" fmla="*/ 133350 h 784225"/>
              <a:gd name="connsiteX8" fmla="*/ 2225675 w 5553075"/>
              <a:gd name="connsiteY8" fmla="*/ 95250 h 784225"/>
              <a:gd name="connsiteX9" fmla="*/ 2498725 w 5553075"/>
              <a:gd name="connsiteY9" fmla="*/ 146050 h 784225"/>
              <a:gd name="connsiteX10" fmla="*/ 2768600 w 5553075"/>
              <a:gd name="connsiteY10" fmla="*/ 174625 h 784225"/>
              <a:gd name="connsiteX11" fmla="*/ 3041650 w 5553075"/>
              <a:gd name="connsiteY11" fmla="*/ 174625 h 784225"/>
              <a:gd name="connsiteX12" fmla="*/ 3324225 w 5553075"/>
              <a:gd name="connsiteY12" fmla="*/ 228600 h 784225"/>
              <a:gd name="connsiteX13" fmla="*/ 3606800 w 5553075"/>
              <a:gd name="connsiteY13" fmla="*/ 390525 h 784225"/>
              <a:gd name="connsiteX14" fmla="*/ 3879850 w 5553075"/>
              <a:gd name="connsiteY14" fmla="*/ 365125 h 784225"/>
              <a:gd name="connsiteX15" fmla="*/ 4159250 w 5553075"/>
              <a:gd name="connsiteY15" fmla="*/ 342900 h 784225"/>
              <a:gd name="connsiteX16" fmla="*/ 4435475 w 5553075"/>
              <a:gd name="connsiteY16" fmla="*/ 479425 h 784225"/>
              <a:gd name="connsiteX17" fmla="*/ 4711700 w 5553075"/>
              <a:gd name="connsiteY17" fmla="*/ 784225 h 784225"/>
              <a:gd name="connsiteX18" fmla="*/ 4994275 w 5553075"/>
              <a:gd name="connsiteY18" fmla="*/ 628650 h 784225"/>
              <a:gd name="connsiteX19" fmla="*/ 5267325 w 5553075"/>
              <a:gd name="connsiteY19" fmla="*/ 482600 h 784225"/>
              <a:gd name="connsiteX20" fmla="*/ 5553075 w 5553075"/>
              <a:gd name="connsiteY20" fmla="*/ 698500 h 784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553075" h="784225">
                <a:moveTo>
                  <a:pt x="0" y="0"/>
                </a:moveTo>
                <a:lnTo>
                  <a:pt x="282575" y="9525"/>
                </a:lnTo>
                <a:lnTo>
                  <a:pt x="558800" y="60325"/>
                </a:lnTo>
                <a:lnTo>
                  <a:pt x="831850" y="0"/>
                </a:lnTo>
                <a:lnTo>
                  <a:pt x="1108075" y="34925"/>
                </a:lnTo>
                <a:lnTo>
                  <a:pt x="1393825" y="63500"/>
                </a:lnTo>
                <a:lnTo>
                  <a:pt x="1670050" y="95250"/>
                </a:lnTo>
                <a:lnTo>
                  <a:pt x="1946275" y="133350"/>
                </a:lnTo>
                <a:lnTo>
                  <a:pt x="2225675" y="95250"/>
                </a:lnTo>
                <a:lnTo>
                  <a:pt x="2498725" y="146050"/>
                </a:lnTo>
                <a:lnTo>
                  <a:pt x="2768600" y="174625"/>
                </a:lnTo>
                <a:lnTo>
                  <a:pt x="3041650" y="174625"/>
                </a:lnTo>
                <a:lnTo>
                  <a:pt x="3324225" y="228600"/>
                </a:lnTo>
                <a:lnTo>
                  <a:pt x="3606800" y="390525"/>
                </a:lnTo>
                <a:lnTo>
                  <a:pt x="3879850" y="365125"/>
                </a:lnTo>
                <a:lnTo>
                  <a:pt x="4159250" y="342900"/>
                </a:lnTo>
                <a:lnTo>
                  <a:pt x="4435475" y="479425"/>
                </a:lnTo>
                <a:lnTo>
                  <a:pt x="4711700" y="784225"/>
                </a:lnTo>
                <a:lnTo>
                  <a:pt x="4994275" y="628650"/>
                </a:lnTo>
                <a:lnTo>
                  <a:pt x="5267325" y="482600"/>
                </a:lnTo>
                <a:lnTo>
                  <a:pt x="5553075" y="698500"/>
                </a:lnTo>
              </a:path>
            </a:pathLst>
          </a:custGeom>
          <a:noFill/>
          <a:ln w="25400">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nvGrpSpPr>
          <p:cNvPr id="119" name="Group 118">
            <a:extLst>
              <a:ext uri="{FF2B5EF4-FFF2-40B4-BE49-F238E27FC236}">
                <a16:creationId xmlns:a16="http://schemas.microsoft.com/office/drawing/2014/main" id="{E08DE43D-8927-F540-8B12-0ED20358338E}"/>
              </a:ext>
            </a:extLst>
          </p:cNvPr>
          <p:cNvGrpSpPr/>
          <p:nvPr/>
        </p:nvGrpSpPr>
        <p:grpSpPr>
          <a:xfrm>
            <a:off x="2161644" y="3276390"/>
            <a:ext cx="86255" cy="247859"/>
            <a:chOff x="2996669" y="2990641"/>
            <a:chExt cx="86255" cy="216112"/>
          </a:xfrm>
        </p:grpSpPr>
        <p:sp>
          <p:nvSpPr>
            <p:cNvPr id="120" name="Line 90">
              <a:extLst>
                <a:ext uri="{FF2B5EF4-FFF2-40B4-BE49-F238E27FC236}">
                  <a16:creationId xmlns:a16="http://schemas.microsoft.com/office/drawing/2014/main" id="{AE8F9C0F-72F7-1E4A-A889-38CC6460BB95}"/>
                </a:ext>
              </a:extLst>
            </p:cNvPr>
            <p:cNvSpPr>
              <a:spLocks noChangeShapeType="1"/>
            </p:cNvSpPr>
            <p:nvPr/>
          </p:nvSpPr>
          <p:spPr bwMode="auto">
            <a:xfrm flipH="1">
              <a:off x="2996669" y="2990641"/>
              <a:ext cx="86255" cy="0"/>
            </a:xfrm>
            <a:prstGeom prst="line">
              <a:avLst/>
            </a:prstGeom>
            <a:noFill/>
            <a:ln w="1270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1" name="Line 90">
              <a:extLst>
                <a:ext uri="{FF2B5EF4-FFF2-40B4-BE49-F238E27FC236}">
                  <a16:creationId xmlns:a16="http://schemas.microsoft.com/office/drawing/2014/main" id="{C0022EDD-60EE-D240-A4CA-DD5062FE377F}"/>
                </a:ext>
              </a:extLst>
            </p:cNvPr>
            <p:cNvSpPr>
              <a:spLocks noChangeShapeType="1"/>
            </p:cNvSpPr>
            <p:nvPr/>
          </p:nvSpPr>
          <p:spPr bwMode="auto">
            <a:xfrm flipH="1">
              <a:off x="2996669" y="3203366"/>
              <a:ext cx="86255" cy="0"/>
            </a:xfrm>
            <a:prstGeom prst="line">
              <a:avLst/>
            </a:prstGeom>
            <a:noFill/>
            <a:ln w="1270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2" name="Line 90">
              <a:extLst>
                <a:ext uri="{FF2B5EF4-FFF2-40B4-BE49-F238E27FC236}">
                  <a16:creationId xmlns:a16="http://schemas.microsoft.com/office/drawing/2014/main" id="{E1AA01C5-4D3F-3347-89DF-6481376BDE27}"/>
                </a:ext>
              </a:extLst>
            </p:cNvPr>
            <p:cNvSpPr>
              <a:spLocks noChangeShapeType="1"/>
            </p:cNvSpPr>
            <p:nvPr/>
          </p:nvSpPr>
          <p:spPr bwMode="auto">
            <a:xfrm rot="16200000" flipH="1">
              <a:off x="2933991" y="3100947"/>
              <a:ext cx="211613" cy="0"/>
            </a:xfrm>
            <a:prstGeom prst="line">
              <a:avLst/>
            </a:prstGeom>
            <a:noFill/>
            <a:ln w="1270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sp>
        <p:nvSpPr>
          <p:cNvPr id="123" name="Oval 122">
            <a:extLst>
              <a:ext uri="{FF2B5EF4-FFF2-40B4-BE49-F238E27FC236}">
                <a16:creationId xmlns:a16="http://schemas.microsoft.com/office/drawing/2014/main" id="{745914BB-795C-1546-804D-AB6D0D08C93D}"/>
              </a:ext>
            </a:extLst>
          </p:cNvPr>
          <p:cNvSpPr/>
          <p:nvPr/>
        </p:nvSpPr>
        <p:spPr>
          <a:xfrm>
            <a:off x="2169804" y="3359065"/>
            <a:ext cx="69935" cy="69935"/>
          </a:xfrm>
          <a:prstGeom prst="ellipse">
            <a:avLst/>
          </a:prstGeom>
          <a:solidFill>
            <a:schemeClr val="accent1"/>
          </a:solidFill>
          <a:ln w="28575">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nvGrpSpPr>
          <p:cNvPr id="124" name="Group 123">
            <a:extLst>
              <a:ext uri="{FF2B5EF4-FFF2-40B4-BE49-F238E27FC236}">
                <a16:creationId xmlns:a16="http://schemas.microsoft.com/office/drawing/2014/main" id="{A67F492B-68C4-864C-8B05-256730B0A778}"/>
              </a:ext>
            </a:extLst>
          </p:cNvPr>
          <p:cNvGrpSpPr/>
          <p:nvPr/>
        </p:nvGrpSpPr>
        <p:grpSpPr>
          <a:xfrm>
            <a:off x="2447394" y="3254166"/>
            <a:ext cx="86255" cy="282784"/>
            <a:chOff x="2996669" y="2990641"/>
            <a:chExt cx="86255" cy="216112"/>
          </a:xfrm>
        </p:grpSpPr>
        <p:sp>
          <p:nvSpPr>
            <p:cNvPr id="125" name="Line 90">
              <a:extLst>
                <a:ext uri="{FF2B5EF4-FFF2-40B4-BE49-F238E27FC236}">
                  <a16:creationId xmlns:a16="http://schemas.microsoft.com/office/drawing/2014/main" id="{90E73F45-11CA-784D-8AA9-63B9621971EF}"/>
                </a:ext>
              </a:extLst>
            </p:cNvPr>
            <p:cNvSpPr>
              <a:spLocks noChangeShapeType="1"/>
            </p:cNvSpPr>
            <p:nvPr/>
          </p:nvSpPr>
          <p:spPr bwMode="auto">
            <a:xfrm flipH="1">
              <a:off x="2996669" y="2990641"/>
              <a:ext cx="86255" cy="0"/>
            </a:xfrm>
            <a:prstGeom prst="line">
              <a:avLst/>
            </a:prstGeom>
            <a:noFill/>
            <a:ln w="1270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6" name="Line 90">
              <a:extLst>
                <a:ext uri="{FF2B5EF4-FFF2-40B4-BE49-F238E27FC236}">
                  <a16:creationId xmlns:a16="http://schemas.microsoft.com/office/drawing/2014/main" id="{207A53A4-B888-774C-98A9-4339E2E2E014}"/>
                </a:ext>
              </a:extLst>
            </p:cNvPr>
            <p:cNvSpPr>
              <a:spLocks noChangeShapeType="1"/>
            </p:cNvSpPr>
            <p:nvPr/>
          </p:nvSpPr>
          <p:spPr bwMode="auto">
            <a:xfrm flipH="1">
              <a:off x="2996669" y="3203366"/>
              <a:ext cx="86255" cy="0"/>
            </a:xfrm>
            <a:prstGeom prst="line">
              <a:avLst/>
            </a:prstGeom>
            <a:noFill/>
            <a:ln w="1270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7" name="Line 90">
              <a:extLst>
                <a:ext uri="{FF2B5EF4-FFF2-40B4-BE49-F238E27FC236}">
                  <a16:creationId xmlns:a16="http://schemas.microsoft.com/office/drawing/2014/main" id="{45FC34C0-9842-F140-88E3-8405A51495D9}"/>
                </a:ext>
              </a:extLst>
            </p:cNvPr>
            <p:cNvSpPr>
              <a:spLocks noChangeShapeType="1"/>
            </p:cNvSpPr>
            <p:nvPr/>
          </p:nvSpPr>
          <p:spPr bwMode="auto">
            <a:xfrm rot="16200000" flipH="1">
              <a:off x="2933991" y="3100947"/>
              <a:ext cx="211613" cy="0"/>
            </a:xfrm>
            <a:prstGeom prst="line">
              <a:avLst/>
            </a:prstGeom>
            <a:noFill/>
            <a:ln w="1270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sp>
        <p:nvSpPr>
          <p:cNvPr id="128" name="Oval 127">
            <a:extLst>
              <a:ext uri="{FF2B5EF4-FFF2-40B4-BE49-F238E27FC236}">
                <a16:creationId xmlns:a16="http://schemas.microsoft.com/office/drawing/2014/main" id="{E01AD5E4-6F6E-8A49-98C4-325F69CA98E5}"/>
              </a:ext>
            </a:extLst>
          </p:cNvPr>
          <p:cNvSpPr/>
          <p:nvPr/>
        </p:nvSpPr>
        <p:spPr>
          <a:xfrm>
            <a:off x="2455554" y="3359065"/>
            <a:ext cx="69935" cy="69935"/>
          </a:xfrm>
          <a:prstGeom prst="ellipse">
            <a:avLst/>
          </a:prstGeom>
          <a:solidFill>
            <a:schemeClr val="accent1"/>
          </a:solidFill>
          <a:ln w="28575">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nvGrpSpPr>
          <p:cNvPr id="129" name="Group 128">
            <a:extLst>
              <a:ext uri="{FF2B5EF4-FFF2-40B4-BE49-F238E27FC236}">
                <a16:creationId xmlns:a16="http://schemas.microsoft.com/office/drawing/2014/main" id="{680C39E5-2790-4649-9808-D275DFAF942F}"/>
              </a:ext>
            </a:extLst>
          </p:cNvPr>
          <p:cNvGrpSpPr/>
          <p:nvPr/>
        </p:nvGrpSpPr>
        <p:grpSpPr>
          <a:xfrm>
            <a:off x="2726794" y="3292265"/>
            <a:ext cx="86255" cy="311359"/>
            <a:chOff x="2996669" y="2990641"/>
            <a:chExt cx="86255" cy="216112"/>
          </a:xfrm>
        </p:grpSpPr>
        <p:sp>
          <p:nvSpPr>
            <p:cNvPr id="130" name="Line 90">
              <a:extLst>
                <a:ext uri="{FF2B5EF4-FFF2-40B4-BE49-F238E27FC236}">
                  <a16:creationId xmlns:a16="http://schemas.microsoft.com/office/drawing/2014/main" id="{B518AC0E-4480-6740-A8F6-36CDAB9779A5}"/>
                </a:ext>
              </a:extLst>
            </p:cNvPr>
            <p:cNvSpPr>
              <a:spLocks noChangeShapeType="1"/>
            </p:cNvSpPr>
            <p:nvPr/>
          </p:nvSpPr>
          <p:spPr bwMode="auto">
            <a:xfrm flipH="1">
              <a:off x="2996669" y="2990641"/>
              <a:ext cx="86255" cy="0"/>
            </a:xfrm>
            <a:prstGeom prst="line">
              <a:avLst/>
            </a:prstGeom>
            <a:noFill/>
            <a:ln w="1270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31" name="Line 90">
              <a:extLst>
                <a:ext uri="{FF2B5EF4-FFF2-40B4-BE49-F238E27FC236}">
                  <a16:creationId xmlns:a16="http://schemas.microsoft.com/office/drawing/2014/main" id="{1E38F664-6AE0-DB46-A8A2-28587925F6A1}"/>
                </a:ext>
              </a:extLst>
            </p:cNvPr>
            <p:cNvSpPr>
              <a:spLocks noChangeShapeType="1"/>
            </p:cNvSpPr>
            <p:nvPr/>
          </p:nvSpPr>
          <p:spPr bwMode="auto">
            <a:xfrm flipH="1">
              <a:off x="2996669" y="3203366"/>
              <a:ext cx="86255" cy="0"/>
            </a:xfrm>
            <a:prstGeom prst="line">
              <a:avLst/>
            </a:prstGeom>
            <a:noFill/>
            <a:ln w="1270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32" name="Line 90">
              <a:extLst>
                <a:ext uri="{FF2B5EF4-FFF2-40B4-BE49-F238E27FC236}">
                  <a16:creationId xmlns:a16="http://schemas.microsoft.com/office/drawing/2014/main" id="{B13CF7F4-25F5-4344-ADB8-51E58342B579}"/>
                </a:ext>
              </a:extLst>
            </p:cNvPr>
            <p:cNvSpPr>
              <a:spLocks noChangeShapeType="1"/>
            </p:cNvSpPr>
            <p:nvPr/>
          </p:nvSpPr>
          <p:spPr bwMode="auto">
            <a:xfrm rot="16200000" flipH="1">
              <a:off x="2933991" y="3100947"/>
              <a:ext cx="211613" cy="0"/>
            </a:xfrm>
            <a:prstGeom prst="line">
              <a:avLst/>
            </a:prstGeom>
            <a:noFill/>
            <a:ln w="1270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sp>
        <p:nvSpPr>
          <p:cNvPr id="133" name="Oval 132">
            <a:extLst>
              <a:ext uri="{FF2B5EF4-FFF2-40B4-BE49-F238E27FC236}">
                <a16:creationId xmlns:a16="http://schemas.microsoft.com/office/drawing/2014/main" id="{8ED6D3B9-20C3-3043-859F-F090804D2D0F}"/>
              </a:ext>
            </a:extLst>
          </p:cNvPr>
          <p:cNvSpPr/>
          <p:nvPr/>
        </p:nvSpPr>
        <p:spPr>
          <a:xfrm>
            <a:off x="2734954" y="3413040"/>
            <a:ext cx="69935" cy="69935"/>
          </a:xfrm>
          <a:prstGeom prst="ellipse">
            <a:avLst/>
          </a:prstGeom>
          <a:solidFill>
            <a:schemeClr val="accent1"/>
          </a:solidFill>
          <a:ln w="28575">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nvGrpSpPr>
          <p:cNvPr id="134" name="Group 133">
            <a:extLst>
              <a:ext uri="{FF2B5EF4-FFF2-40B4-BE49-F238E27FC236}">
                <a16:creationId xmlns:a16="http://schemas.microsoft.com/office/drawing/2014/main" id="{981F5D91-B21A-C74B-AA6D-0B73D78DB326}"/>
              </a:ext>
            </a:extLst>
          </p:cNvPr>
          <p:cNvGrpSpPr/>
          <p:nvPr/>
        </p:nvGrpSpPr>
        <p:grpSpPr>
          <a:xfrm>
            <a:off x="2999844" y="3228766"/>
            <a:ext cx="86255" cy="314534"/>
            <a:chOff x="2996669" y="2990641"/>
            <a:chExt cx="86255" cy="216112"/>
          </a:xfrm>
        </p:grpSpPr>
        <p:sp>
          <p:nvSpPr>
            <p:cNvPr id="135" name="Line 90">
              <a:extLst>
                <a:ext uri="{FF2B5EF4-FFF2-40B4-BE49-F238E27FC236}">
                  <a16:creationId xmlns:a16="http://schemas.microsoft.com/office/drawing/2014/main" id="{707687C8-091A-FB40-BC18-654AA86CE598}"/>
                </a:ext>
              </a:extLst>
            </p:cNvPr>
            <p:cNvSpPr>
              <a:spLocks noChangeShapeType="1"/>
            </p:cNvSpPr>
            <p:nvPr/>
          </p:nvSpPr>
          <p:spPr bwMode="auto">
            <a:xfrm flipH="1">
              <a:off x="2996669" y="2990641"/>
              <a:ext cx="86255" cy="0"/>
            </a:xfrm>
            <a:prstGeom prst="line">
              <a:avLst/>
            </a:prstGeom>
            <a:noFill/>
            <a:ln w="1270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36" name="Line 90">
              <a:extLst>
                <a:ext uri="{FF2B5EF4-FFF2-40B4-BE49-F238E27FC236}">
                  <a16:creationId xmlns:a16="http://schemas.microsoft.com/office/drawing/2014/main" id="{2D5DE5EE-FCD0-344A-A6CE-76643F49E4B3}"/>
                </a:ext>
              </a:extLst>
            </p:cNvPr>
            <p:cNvSpPr>
              <a:spLocks noChangeShapeType="1"/>
            </p:cNvSpPr>
            <p:nvPr/>
          </p:nvSpPr>
          <p:spPr bwMode="auto">
            <a:xfrm flipH="1">
              <a:off x="2996669" y="3203366"/>
              <a:ext cx="86255" cy="0"/>
            </a:xfrm>
            <a:prstGeom prst="line">
              <a:avLst/>
            </a:prstGeom>
            <a:noFill/>
            <a:ln w="1270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37" name="Line 90">
              <a:extLst>
                <a:ext uri="{FF2B5EF4-FFF2-40B4-BE49-F238E27FC236}">
                  <a16:creationId xmlns:a16="http://schemas.microsoft.com/office/drawing/2014/main" id="{C1DD2698-F1F4-AA43-84B9-8CCCE33E5C50}"/>
                </a:ext>
              </a:extLst>
            </p:cNvPr>
            <p:cNvSpPr>
              <a:spLocks noChangeShapeType="1"/>
            </p:cNvSpPr>
            <p:nvPr/>
          </p:nvSpPr>
          <p:spPr bwMode="auto">
            <a:xfrm rot="16200000" flipH="1">
              <a:off x="2933991" y="3100947"/>
              <a:ext cx="211613" cy="0"/>
            </a:xfrm>
            <a:prstGeom prst="line">
              <a:avLst/>
            </a:prstGeom>
            <a:noFill/>
            <a:ln w="1270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sp>
        <p:nvSpPr>
          <p:cNvPr id="138" name="Oval 137">
            <a:extLst>
              <a:ext uri="{FF2B5EF4-FFF2-40B4-BE49-F238E27FC236}">
                <a16:creationId xmlns:a16="http://schemas.microsoft.com/office/drawing/2014/main" id="{CB167C97-9A87-B048-A6DB-4E2692623F89}"/>
              </a:ext>
            </a:extLst>
          </p:cNvPr>
          <p:cNvSpPr/>
          <p:nvPr/>
        </p:nvSpPr>
        <p:spPr>
          <a:xfrm>
            <a:off x="3008004" y="3352715"/>
            <a:ext cx="69935" cy="69935"/>
          </a:xfrm>
          <a:prstGeom prst="ellipse">
            <a:avLst/>
          </a:prstGeom>
          <a:solidFill>
            <a:schemeClr val="accent1"/>
          </a:solidFill>
          <a:ln w="28575">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nvGrpSpPr>
          <p:cNvPr id="139" name="Group 138">
            <a:extLst>
              <a:ext uri="{FF2B5EF4-FFF2-40B4-BE49-F238E27FC236}">
                <a16:creationId xmlns:a16="http://schemas.microsoft.com/office/drawing/2014/main" id="{7AA65C31-A9CE-D24F-A013-5D3D0D1668AD}"/>
              </a:ext>
            </a:extLst>
          </p:cNvPr>
          <p:cNvGrpSpPr/>
          <p:nvPr/>
        </p:nvGrpSpPr>
        <p:grpSpPr>
          <a:xfrm>
            <a:off x="3272894" y="3257341"/>
            <a:ext cx="86255" cy="327234"/>
            <a:chOff x="2996669" y="2990641"/>
            <a:chExt cx="86255" cy="216112"/>
          </a:xfrm>
        </p:grpSpPr>
        <p:sp>
          <p:nvSpPr>
            <p:cNvPr id="140" name="Line 90">
              <a:extLst>
                <a:ext uri="{FF2B5EF4-FFF2-40B4-BE49-F238E27FC236}">
                  <a16:creationId xmlns:a16="http://schemas.microsoft.com/office/drawing/2014/main" id="{4477E67E-6677-7B40-9B56-6A727D39BE76}"/>
                </a:ext>
              </a:extLst>
            </p:cNvPr>
            <p:cNvSpPr>
              <a:spLocks noChangeShapeType="1"/>
            </p:cNvSpPr>
            <p:nvPr/>
          </p:nvSpPr>
          <p:spPr bwMode="auto">
            <a:xfrm flipH="1">
              <a:off x="2996669" y="2990641"/>
              <a:ext cx="86255" cy="0"/>
            </a:xfrm>
            <a:prstGeom prst="line">
              <a:avLst/>
            </a:prstGeom>
            <a:noFill/>
            <a:ln w="1270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41" name="Line 90">
              <a:extLst>
                <a:ext uri="{FF2B5EF4-FFF2-40B4-BE49-F238E27FC236}">
                  <a16:creationId xmlns:a16="http://schemas.microsoft.com/office/drawing/2014/main" id="{AE5A73C1-30F4-9E48-9D26-4BF91E95FB8A}"/>
                </a:ext>
              </a:extLst>
            </p:cNvPr>
            <p:cNvSpPr>
              <a:spLocks noChangeShapeType="1"/>
            </p:cNvSpPr>
            <p:nvPr/>
          </p:nvSpPr>
          <p:spPr bwMode="auto">
            <a:xfrm flipH="1">
              <a:off x="2996669" y="3203366"/>
              <a:ext cx="86255" cy="0"/>
            </a:xfrm>
            <a:prstGeom prst="line">
              <a:avLst/>
            </a:prstGeom>
            <a:noFill/>
            <a:ln w="1270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42" name="Line 90">
              <a:extLst>
                <a:ext uri="{FF2B5EF4-FFF2-40B4-BE49-F238E27FC236}">
                  <a16:creationId xmlns:a16="http://schemas.microsoft.com/office/drawing/2014/main" id="{E59870C8-3428-7A4C-A2DE-F8B0A1F3678E}"/>
                </a:ext>
              </a:extLst>
            </p:cNvPr>
            <p:cNvSpPr>
              <a:spLocks noChangeShapeType="1"/>
            </p:cNvSpPr>
            <p:nvPr/>
          </p:nvSpPr>
          <p:spPr bwMode="auto">
            <a:xfrm rot="16200000" flipH="1">
              <a:off x="2933991" y="3100947"/>
              <a:ext cx="211613" cy="0"/>
            </a:xfrm>
            <a:prstGeom prst="line">
              <a:avLst/>
            </a:prstGeom>
            <a:noFill/>
            <a:ln w="1270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sp>
        <p:nvSpPr>
          <p:cNvPr id="143" name="Oval 142">
            <a:extLst>
              <a:ext uri="{FF2B5EF4-FFF2-40B4-BE49-F238E27FC236}">
                <a16:creationId xmlns:a16="http://schemas.microsoft.com/office/drawing/2014/main" id="{B8CE8707-727C-0C49-96CE-598269F4876D}"/>
              </a:ext>
            </a:extLst>
          </p:cNvPr>
          <p:cNvSpPr/>
          <p:nvPr/>
        </p:nvSpPr>
        <p:spPr>
          <a:xfrm>
            <a:off x="3281054" y="3390815"/>
            <a:ext cx="69935" cy="69935"/>
          </a:xfrm>
          <a:prstGeom prst="ellipse">
            <a:avLst/>
          </a:prstGeom>
          <a:solidFill>
            <a:schemeClr val="accent1"/>
          </a:solidFill>
          <a:ln w="28575">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nvGrpSpPr>
          <p:cNvPr id="144" name="Group 143">
            <a:extLst>
              <a:ext uri="{FF2B5EF4-FFF2-40B4-BE49-F238E27FC236}">
                <a16:creationId xmlns:a16="http://schemas.microsoft.com/office/drawing/2014/main" id="{FB23A321-61D4-3542-A20F-3177485B4D82}"/>
              </a:ext>
            </a:extLst>
          </p:cNvPr>
          <p:cNvGrpSpPr/>
          <p:nvPr/>
        </p:nvGrpSpPr>
        <p:grpSpPr>
          <a:xfrm>
            <a:off x="3558644" y="3282740"/>
            <a:ext cx="86255" cy="330409"/>
            <a:chOff x="2996669" y="2990641"/>
            <a:chExt cx="86255" cy="216112"/>
          </a:xfrm>
        </p:grpSpPr>
        <p:sp>
          <p:nvSpPr>
            <p:cNvPr id="145" name="Line 90">
              <a:extLst>
                <a:ext uri="{FF2B5EF4-FFF2-40B4-BE49-F238E27FC236}">
                  <a16:creationId xmlns:a16="http://schemas.microsoft.com/office/drawing/2014/main" id="{24346957-A790-D24A-83A4-FFEEB2B97F2E}"/>
                </a:ext>
              </a:extLst>
            </p:cNvPr>
            <p:cNvSpPr>
              <a:spLocks noChangeShapeType="1"/>
            </p:cNvSpPr>
            <p:nvPr/>
          </p:nvSpPr>
          <p:spPr bwMode="auto">
            <a:xfrm flipH="1">
              <a:off x="2996669" y="2990641"/>
              <a:ext cx="86255" cy="0"/>
            </a:xfrm>
            <a:prstGeom prst="line">
              <a:avLst/>
            </a:prstGeom>
            <a:noFill/>
            <a:ln w="1270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46" name="Line 90">
              <a:extLst>
                <a:ext uri="{FF2B5EF4-FFF2-40B4-BE49-F238E27FC236}">
                  <a16:creationId xmlns:a16="http://schemas.microsoft.com/office/drawing/2014/main" id="{C47890C1-B526-504A-BD4F-9FD6F1930AA8}"/>
                </a:ext>
              </a:extLst>
            </p:cNvPr>
            <p:cNvSpPr>
              <a:spLocks noChangeShapeType="1"/>
            </p:cNvSpPr>
            <p:nvPr/>
          </p:nvSpPr>
          <p:spPr bwMode="auto">
            <a:xfrm flipH="1">
              <a:off x="2996669" y="3203366"/>
              <a:ext cx="86255" cy="0"/>
            </a:xfrm>
            <a:prstGeom prst="line">
              <a:avLst/>
            </a:prstGeom>
            <a:noFill/>
            <a:ln w="1270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47" name="Line 90">
              <a:extLst>
                <a:ext uri="{FF2B5EF4-FFF2-40B4-BE49-F238E27FC236}">
                  <a16:creationId xmlns:a16="http://schemas.microsoft.com/office/drawing/2014/main" id="{D1A4CDBC-4A33-F44A-B7A7-0D1D79952613}"/>
                </a:ext>
              </a:extLst>
            </p:cNvPr>
            <p:cNvSpPr>
              <a:spLocks noChangeShapeType="1"/>
            </p:cNvSpPr>
            <p:nvPr/>
          </p:nvSpPr>
          <p:spPr bwMode="auto">
            <a:xfrm rot="16200000" flipH="1">
              <a:off x="2933991" y="3100947"/>
              <a:ext cx="211613" cy="0"/>
            </a:xfrm>
            <a:prstGeom prst="line">
              <a:avLst/>
            </a:prstGeom>
            <a:noFill/>
            <a:ln w="1270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sp>
        <p:nvSpPr>
          <p:cNvPr id="148" name="Oval 147">
            <a:extLst>
              <a:ext uri="{FF2B5EF4-FFF2-40B4-BE49-F238E27FC236}">
                <a16:creationId xmlns:a16="http://schemas.microsoft.com/office/drawing/2014/main" id="{7CDBFE53-EA04-8A44-8C4E-562F5BADF6F0}"/>
              </a:ext>
            </a:extLst>
          </p:cNvPr>
          <p:cNvSpPr/>
          <p:nvPr/>
        </p:nvSpPr>
        <p:spPr>
          <a:xfrm>
            <a:off x="3566804" y="3416215"/>
            <a:ext cx="69935" cy="69935"/>
          </a:xfrm>
          <a:prstGeom prst="ellipse">
            <a:avLst/>
          </a:prstGeom>
          <a:solidFill>
            <a:schemeClr val="accent1"/>
          </a:solidFill>
          <a:ln w="28575">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nvGrpSpPr>
          <p:cNvPr id="149" name="Group 148">
            <a:extLst>
              <a:ext uri="{FF2B5EF4-FFF2-40B4-BE49-F238E27FC236}">
                <a16:creationId xmlns:a16="http://schemas.microsoft.com/office/drawing/2014/main" id="{941B277E-67DF-6947-B360-4152261BFB4B}"/>
              </a:ext>
            </a:extLst>
          </p:cNvPr>
          <p:cNvGrpSpPr/>
          <p:nvPr/>
        </p:nvGrpSpPr>
        <p:grpSpPr>
          <a:xfrm>
            <a:off x="3841219" y="3308140"/>
            <a:ext cx="86255" cy="355809"/>
            <a:chOff x="2996669" y="2990641"/>
            <a:chExt cx="86255" cy="216112"/>
          </a:xfrm>
        </p:grpSpPr>
        <p:sp>
          <p:nvSpPr>
            <p:cNvPr id="150" name="Line 90">
              <a:extLst>
                <a:ext uri="{FF2B5EF4-FFF2-40B4-BE49-F238E27FC236}">
                  <a16:creationId xmlns:a16="http://schemas.microsoft.com/office/drawing/2014/main" id="{C1F70419-EE15-9846-AA18-8A5419A3A04C}"/>
                </a:ext>
              </a:extLst>
            </p:cNvPr>
            <p:cNvSpPr>
              <a:spLocks noChangeShapeType="1"/>
            </p:cNvSpPr>
            <p:nvPr/>
          </p:nvSpPr>
          <p:spPr bwMode="auto">
            <a:xfrm flipH="1">
              <a:off x="2996669" y="2990641"/>
              <a:ext cx="86255" cy="0"/>
            </a:xfrm>
            <a:prstGeom prst="line">
              <a:avLst/>
            </a:prstGeom>
            <a:noFill/>
            <a:ln w="1270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51" name="Line 90">
              <a:extLst>
                <a:ext uri="{FF2B5EF4-FFF2-40B4-BE49-F238E27FC236}">
                  <a16:creationId xmlns:a16="http://schemas.microsoft.com/office/drawing/2014/main" id="{1A837E73-9FAA-ED43-8F99-A619CFCC59E0}"/>
                </a:ext>
              </a:extLst>
            </p:cNvPr>
            <p:cNvSpPr>
              <a:spLocks noChangeShapeType="1"/>
            </p:cNvSpPr>
            <p:nvPr/>
          </p:nvSpPr>
          <p:spPr bwMode="auto">
            <a:xfrm flipH="1">
              <a:off x="2996669" y="3203366"/>
              <a:ext cx="86255" cy="0"/>
            </a:xfrm>
            <a:prstGeom prst="line">
              <a:avLst/>
            </a:prstGeom>
            <a:noFill/>
            <a:ln w="1270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52" name="Line 90">
              <a:extLst>
                <a:ext uri="{FF2B5EF4-FFF2-40B4-BE49-F238E27FC236}">
                  <a16:creationId xmlns:a16="http://schemas.microsoft.com/office/drawing/2014/main" id="{7C2018F8-438D-4948-9228-35B656EF4976}"/>
                </a:ext>
              </a:extLst>
            </p:cNvPr>
            <p:cNvSpPr>
              <a:spLocks noChangeShapeType="1"/>
            </p:cNvSpPr>
            <p:nvPr/>
          </p:nvSpPr>
          <p:spPr bwMode="auto">
            <a:xfrm rot="16200000" flipH="1">
              <a:off x="2933991" y="3100947"/>
              <a:ext cx="211613" cy="0"/>
            </a:xfrm>
            <a:prstGeom prst="line">
              <a:avLst/>
            </a:prstGeom>
            <a:noFill/>
            <a:ln w="1270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sp>
        <p:nvSpPr>
          <p:cNvPr id="153" name="Oval 152">
            <a:extLst>
              <a:ext uri="{FF2B5EF4-FFF2-40B4-BE49-F238E27FC236}">
                <a16:creationId xmlns:a16="http://schemas.microsoft.com/office/drawing/2014/main" id="{50C740B9-822A-8B42-A055-C86087288D80}"/>
              </a:ext>
            </a:extLst>
          </p:cNvPr>
          <p:cNvSpPr/>
          <p:nvPr/>
        </p:nvSpPr>
        <p:spPr>
          <a:xfrm>
            <a:off x="3849379" y="3451140"/>
            <a:ext cx="69935" cy="69935"/>
          </a:xfrm>
          <a:prstGeom prst="ellipse">
            <a:avLst/>
          </a:prstGeom>
          <a:solidFill>
            <a:schemeClr val="accent1"/>
          </a:solidFill>
          <a:ln w="28575">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nvGrpSpPr>
          <p:cNvPr id="154" name="Group 153">
            <a:extLst>
              <a:ext uri="{FF2B5EF4-FFF2-40B4-BE49-F238E27FC236}">
                <a16:creationId xmlns:a16="http://schemas.microsoft.com/office/drawing/2014/main" id="{CE51C461-EE19-2041-9058-01CD622461DA}"/>
              </a:ext>
            </a:extLst>
          </p:cNvPr>
          <p:cNvGrpSpPr/>
          <p:nvPr/>
        </p:nvGrpSpPr>
        <p:grpSpPr>
          <a:xfrm>
            <a:off x="4111094" y="3333541"/>
            <a:ext cx="86255" cy="365334"/>
            <a:chOff x="2996669" y="2990641"/>
            <a:chExt cx="86255" cy="216112"/>
          </a:xfrm>
        </p:grpSpPr>
        <p:sp>
          <p:nvSpPr>
            <p:cNvPr id="155" name="Line 90">
              <a:extLst>
                <a:ext uri="{FF2B5EF4-FFF2-40B4-BE49-F238E27FC236}">
                  <a16:creationId xmlns:a16="http://schemas.microsoft.com/office/drawing/2014/main" id="{AF947E0C-9807-E248-9FAE-581239E3ACDC}"/>
                </a:ext>
              </a:extLst>
            </p:cNvPr>
            <p:cNvSpPr>
              <a:spLocks noChangeShapeType="1"/>
            </p:cNvSpPr>
            <p:nvPr/>
          </p:nvSpPr>
          <p:spPr bwMode="auto">
            <a:xfrm flipH="1">
              <a:off x="2996669" y="2990641"/>
              <a:ext cx="86255" cy="0"/>
            </a:xfrm>
            <a:prstGeom prst="line">
              <a:avLst/>
            </a:prstGeom>
            <a:noFill/>
            <a:ln w="1270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56" name="Line 90">
              <a:extLst>
                <a:ext uri="{FF2B5EF4-FFF2-40B4-BE49-F238E27FC236}">
                  <a16:creationId xmlns:a16="http://schemas.microsoft.com/office/drawing/2014/main" id="{4FFC0A9F-7217-B84B-AF99-A94C4834ED4B}"/>
                </a:ext>
              </a:extLst>
            </p:cNvPr>
            <p:cNvSpPr>
              <a:spLocks noChangeShapeType="1"/>
            </p:cNvSpPr>
            <p:nvPr/>
          </p:nvSpPr>
          <p:spPr bwMode="auto">
            <a:xfrm flipH="1">
              <a:off x="2996669" y="3203366"/>
              <a:ext cx="86255" cy="0"/>
            </a:xfrm>
            <a:prstGeom prst="line">
              <a:avLst/>
            </a:prstGeom>
            <a:noFill/>
            <a:ln w="1270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57" name="Line 90">
              <a:extLst>
                <a:ext uri="{FF2B5EF4-FFF2-40B4-BE49-F238E27FC236}">
                  <a16:creationId xmlns:a16="http://schemas.microsoft.com/office/drawing/2014/main" id="{EEFAFAEA-B49A-9649-A3C0-109A6F4D2939}"/>
                </a:ext>
              </a:extLst>
            </p:cNvPr>
            <p:cNvSpPr>
              <a:spLocks noChangeShapeType="1"/>
            </p:cNvSpPr>
            <p:nvPr/>
          </p:nvSpPr>
          <p:spPr bwMode="auto">
            <a:xfrm rot="16200000" flipH="1">
              <a:off x="2933991" y="3100947"/>
              <a:ext cx="211613" cy="0"/>
            </a:xfrm>
            <a:prstGeom prst="line">
              <a:avLst/>
            </a:prstGeom>
            <a:noFill/>
            <a:ln w="1270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sp>
        <p:nvSpPr>
          <p:cNvPr id="158" name="Oval 157">
            <a:extLst>
              <a:ext uri="{FF2B5EF4-FFF2-40B4-BE49-F238E27FC236}">
                <a16:creationId xmlns:a16="http://schemas.microsoft.com/office/drawing/2014/main" id="{CA641156-18F4-1A4C-9047-3E0E231B205F}"/>
              </a:ext>
            </a:extLst>
          </p:cNvPr>
          <p:cNvSpPr/>
          <p:nvPr/>
        </p:nvSpPr>
        <p:spPr>
          <a:xfrm>
            <a:off x="4119254" y="3489240"/>
            <a:ext cx="69935" cy="69935"/>
          </a:xfrm>
          <a:prstGeom prst="ellipse">
            <a:avLst/>
          </a:prstGeom>
          <a:solidFill>
            <a:schemeClr val="accent1"/>
          </a:solidFill>
          <a:ln w="28575">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nvGrpSpPr>
          <p:cNvPr id="159" name="Group 158">
            <a:extLst>
              <a:ext uri="{FF2B5EF4-FFF2-40B4-BE49-F238E27FC236}">
                <a16:creationId xmlns:a16="http://schemas.microsoft.com/office/drawing/2014/main" id="{D8D58FF5-00E1-7F4F-A416-3927B106776C}"/>
              </a:ext>
            </a:extLst>
          </p:cNvPr>
          <p:cNvGrpSpPr/>
          <p:nvPr/>
        </p:nvGrpSpPr>
        <p:grpSpPr>
          <a:xfrm>
            <a:off x="4387319" y="3292265"/>
            <a:ext cx="86255" cy="393909"/>
            <a:chOff x="2996669" y="2990641"/>
            <a:chExt cx="86255" cy="216112"/>
          </a:xfrm>
        </p:grpSpPr>
        <p:sp>
          <p:nvSpPr>
            <p:cNvPr id="160" name="Line 90">
              <a:extLst>
                <a:ext uri="{FF2B5EF4-FFF2-40B4-BE49-F238E27FC236}">
                  <a16:creationId xmlns:a16="http://schemas.microsoft.com/office/drawing/2014/main" id="{D86DE2FE-A94C-6D45-B407-31CD1B62E7E3}"/>
                </a:ext>
              </a:extLst>
            </p:cNvPr>
            <p:cNvSpPr>
              <a:spLocks noChangeShapeType="1"/>
            </p:cNvSpPr>
            <p:nvPr/>
          </p:nvSpPr>
          <p:spPr bwMode="auto">
            <a:xfrm flipH="1">
              <a:off x="2996669" y="2990641"/>
              <a:ext cx="86255" cy="0"/>
            </a:xfrm>
            <a:prstGeom prst="line">
              <a:avLst/>
            </a:prstGeom>
            <a:noFill/>
            <a:ln w="1270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61" name="Line 90">
              <a:extLst>
                <a:ext uri="{FF2B5EF4-FFF2-40B4-BE49-F238E27FC236}">
                  <a16:creationId xmlns:a16="http://schemas.microsoft.com/office/drawing/2014/main" id="{DA63BF2D-A7FD-5143-9F46-3133115EB56C}"/>
                </a:ext>
              </a:extLst>
            </p:cNvPr>
            <p:cNvSpPr>
              <a:spLocks noChangeShapeType="1"/>
            </p:cNvSpPr>
            <p:nvPr/>
          </p:nvSpPr>
          <p:spPr bwMode="auto">
            <a:xfrm flipH="1">
              <a:off x="2996669" y="3203366"/>
              <a:ext cx="86255" cy="0"/>
            </a:xfrm>
            <a:prstGeom prst="line">
              <a:avLst/>
            </a:prstGeom>
            <a:noFill/>
            <a:ln w="1270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62" name="Line 90">
              <a:extLst>
                <a:ext uri="{FF2B5EF4-FFF2-40B4-BE49-F238E27FC236}">
                  <a16:creationId xmlns:a16="http://schemas.microsoft.com/office/drawing/2014/main" id="{4B257DC6-AF17-6941-AF06-B7F877062AC3}"/>
                </a:ext>
              </a:extLst>
            </p:cNvPr>
            <p:cNvSpPr>
              <a:spLocks noChangeShapeType="1"/>
            </p:cNvSpPr>
            <p:nvPr/>
          </p:nvSpPr>
          <p:spPr bwMode="auto">
            <a:xfrm rot="16200000" flipH="1">
              <a:off x="2933991" y="3100947"/>
              <a:ext cx="211613" cy="0"/>
            </a:xfrm>
            <a:prstGeom prst="line">
              <a:avLst/>
            </a:prstGeom>
            <a:noFill/>
            <a:ln w="1270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sp>
        <p:nvSpPr>
          <p:cNvPr id="163" name="Oval 162">
            <a:extLst>
              <a:ext uri="{FF2B5EF4-FFF2-40B4-BE49-F238E27FC236}">
                <a16:creationId xmlns:a16="http://schemas.microsoft.com/office/drawing/2014/main" id="{6CBF0BC4-6864-634B-87CF-9D4862362BA8}"/>
              </a:ext>
            </a:extLst>
          </p:cNvPr>
          <p:cNvSpPr/>
          <p:nvPr/>
        </p:nvSpPr>
        <p:spPr>
          <a:xfrm>
            <a:off x="4395479" y="3447965"/>
            <a:ext cx="69935" cy="69935"/>
          </a:xfrm>
          <a:prstGeom prst="ellipse">
            <a:avLst/>
          </a:prstGeom>
          <a:solidFill>
            <a:schemeClr val="accent1"/>
          </a:solidFill>
          <a:ln w="28575">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nvGrpSpPr>
          <p:cNvPr id="164" name="Group 163">
            <a:extLst>
              <a:ext uri="{FF2B5EF4-FFF2-40B4-BE49-F238E27FC236}">
                <a16:creationId xmlns:a16="http://schemas.microsoft.com/office/drawing/2014/main" id="{BBB65AAA-C0B3-BB40-8424-CF78B15E6827}"/>
              </a:ext>
            </a:extLst>
          </p:cNvPr>
          <p:cNvGrpSpPr/>
          <p:nvPr/>
        </p:nvGrpSpPr>
        <p:grpSpPr>
          <a:xfrm>
            <a:off x="4669894" y="3339891"/>
            <a:ext cx="86255" cy="390734"/>
            <a:chOff x="2996669" y="2990641"/>
            <a:chExt cx="86255" cy="216112"/>
          </a:xfrm>
        </p:grpSpPr>
        <p:sp>
          <p:nvSpPr>
            <p:cNvPr id="165" name="Line 90">
              <a:extLst>
                <a:ext uri="{FF2B5EF4-FFF2-40B4-BE49-F238E27FC236}">
                  <a16:creationId xmlns:a16="http://schemas.microsoft.com/office/drawing/2014/main" id="{41DA4AF9-25E6-B942-893F-39D88358664C}"/>
                </a:ext>
              </a:extLst>
            </p:cNvPr>
            <p:cNvSpPr>
              <a:spLocks noChangeShapeType="1"/>
            </p:cNvSpPr>
            <p:nvPr/>
          </p:nvSpPr>
          <p:spPr bwMode="auto">
            <a:xfrm flipH="1">
              <a:off x="2996669" y="2990641"/>
              <a:ext cx="86255" cy="0"/>
            </a:xfrm>
            <a:prstGeom prst="line">
              <a:avLst/>
            </a:prstGeom>
            <a:noFill/>
            <a:ln w="1270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66" name="Line 90">
              <a:extLst>
                <a:ext uri="{FF2B5EF4-FFF2-40B4-BE49-F238E27FC236}">
                  <a16:creationId xmlns:a16="http://schemas.microsoft.com/office/drawing/2014/main" id="{E4910ECB-33F9-844D-9A0F-77C58D087BE7}"/>
                </a:ext>
              </a:extLst>
            </p:cNvPr>
            <p:cNvSpPr>
              <a:spLocks noChangeShapeType="1"/>
            </p:cNvSpPr>
            <p:nvPr/>
          </p:nvSpPr>
          <p:spPr bwMode="auto">
            <a:xfrm flipH="1">
              <a:off x="2996669" y="3203366"/>
              <a:ext cx="86255" cy="0"/>
            </a:xfrm>
            <a:prstGeom prst="line">
              <a:avLst/>
            </a:prstGeom>
            <a:noFill/>
            <a:ln w="1270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67" name="Line 90">
              <a:extLst>
                <a:ext uri="{FF2B5EF4-FFF2-40B4-BE49-F238E27FC236}">
                  <a16:creationId xmlns:a16="http://schemas.microsoft.com/office/drawing/2014/main" id="{CB211235-6BD7-F947-BD39-4446DAC6EAD9}"/>
                </a:ext>
              </a:extLst>
            </p:cNvPr>
            <p:cNvSpPr>
              <a:spLocks noChangeShapeType="1"/>
            </p:cNvSpPr>
            <p:nvPr/>
          </p:nvSpPr>
          <p:spPr bwMode="auto">
            <a:xfrm rot="16200000" flipH="1">
              <a:off x="2933991" y="3100947"/>
              <a:ext cx="211613" cy="0"/>
            </a:xfrm>
            <a:prstGeom prst="line">
              <a:avLst/>
            </a:prstGeom>
            <a:noFill/>
            <a:ln w="1270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sp>
        <p:nvSpPr>
          <p:cNvPr id="168" name="Oval 167">
            <a:extLst>
              <a:ext uri="{FF2B5EF4-FFF2-40B4-BE49-F238E27FC236}">
                <a16:creationId xmlns:a16="http://schemas.microsoft.com/office/drawing/2014/main" id="{C3A8936F-0482-FE46-94C7-14BC21445AD4}"/>
              </a:ext>
            </a:extLst>
          </p:cNvPr>
          <p:cNvSpPr/>
          <p:nvPr/>
        </p:nvSpPr>
        <p:spPr>
          <a:xfrm>
            <a:off x="4678054" y="3501940"/>
            <a:ext cx="69935" cy="69935"/>
          </a:xfrm>
          <a:prstGeom prst="ellipse">
            <a:avLst/>
          </a:prstGeom>
          <a:solidFill>
            <a:schemeClr val="accent1"/>
          </a:solidFill>
          <a:ln w="28575">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nvGrpSpPr>
          <p:cNvPr id="169" name="Group 168">
            <a:extLst>
              <a:ext uri="{FF2B5EF4-FFF2-40B4-BE49-F238E27FC236}">
                <a16:creationId xmlns:a16="http://schemas.microsoft.com/office/drawing/2014/main" id="{CF77BCD9-42CE-3C4F-B376-E3E190FC2E7C}"/>
              </a:ext>
            </a:extLst>
          </p:cNvPr>
          <p:cNvGrpSpPr/>
          <p:nvPr/>
        </p:nvGrpSpPr>
        <p:grpSpPr>
          <a:xfrm>
            <a:off x="4936594" y="3357885"/>
            <a:ext cx="86255" cy="401296"/>
            <a:chOff x="2996669" y="2990078"/>
            <a:chExt cx="86255" cy="213288"/>
          </a:xfrm>
        </p:grpSpPr>
        <p:sp>
          <p:nvSpPr>
            <p:cNvPr id="170" name="Line 90">
              <a:extLst>
                <a:ext uri="{FF2B5EF4-FFF2-40B4-BE49-F238E27FC236}">
                  <a16:creationId xmlns:a16="http://schemas.microsoft.com/office/drawing/2014/main" id="{43D69BAB-6096-2E44-803F-E6BCC8AA75BC}"/>
                </a:ext>
              </a:extLst>
            </p:cNvPr>
            <p:cNvSpPr>
              <a:spLocks noChangeShapeType="1"/>
            </p:cNvSpPr>
            <p:nvPr/>
          </p:nvSpPr>
          <p:spPr bwMode="auto">
            <a:xfrm flipH="1">
              <a:off x="2996669" y="2990641"/>
              <a:ext cx="86255" cy="0"/>
            </a:xfrm>
            <a:prstGeom prst="line">
              <a:avLst/>
            </a:prstGeom>
            <a:noFill/>
            <a:ln w="1270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71" name="Line 90">
              <a:extLst>
                <a:ext uri="{FF2B5EF4-FFF2-40B4-BE49-F238E27FC236}">
                  <a16:creationId xmlns:a16="http://schemas.microsoft.com/office/drawing/2014/main" id="{73EBF796-2D1C-D44C-8325-F38AC235D5F1}"/>
                </a:ext>
              </a:extLst>
            </p:cNvPr>
            <p:cNvSpPr>
              <a:spLocks noChangeShapeType="1"/>
            </p:cNvSpPr>
            <p:nvPr/>
          </p:nvSpPr>
          <p:spPr bwMode="auto">
            <a:xfrm flipH="1">
              <a:off x="2996669" y="3203366"/>
              <a:ext cx="86255" cy="0"/>
            </a:xfrm>
            <a:prstGeom prst="line">
              <a:avLst/>
            </a:prstGeom>
            <a:noFill/>
            <a:ln w="1270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72" name="Line 90">
              <a:extLst>
                <a:ext uri="{FF2B5EF4-FFF2-40B4-BE49-F238E27FC236}">
                  <a16:creationId xmlns:a16="http://schemas.microsoft.com/office/drawing/2014/main" id="{FFE89BC7-E820-D84F-94F4-24749BF8AAA2}"/>
                </a:ext>
              </a:extLst>
            </p:cNvPr>
            <p:cNvSpPr>
              <a:spLocks noChangeShapeType="1"/>
            </p:cNvSpPr>
            <p:nvPr/>
          </p:nvSpPr>
          <p:spPr bwMode="auto">
            <a:xfrm rot="16200000" flipH="1">
              <a:off x="2933991" y="3095885"/>
              <a:ext cx="211613" cy="0"/>
            </a:xfrm>
            <a:prstGeom prst="line">
              <a:avLst/>
            </a:prstGeom>
            <a:noFill/>
            <a:ln w="1270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sp>
        <p:nvSpPr>
          <p:cNvPr id="173" name="Oval 172">
            <a:extLst>
              <a:ext uri="{FF2B5EF4-FFF2-40B4-BE49-F238E27FC236}">
                <a16:creationId xmlns:a16="http://schemas.microsoft.com/office/drawing/2014/main" id="{41052104-9380-3748-BCA0-EE5D5871EFE2}"/>
              </a:ext>
            </a:extLst>
          </p:cNvPr>
          <p:cNvSpPr/>
          <p:nvPr/>
        </p:nvSpPr>
        <p:spPr>
          <a:xfrm>
            <a:off x="4944754" y="3530515"/>
            <a:ext cx="69935" cy="69935"/>
          </a:xfrm>
          <a:prstGeom prst="ellipse">
            <a:avLst/>
          </a:prstGeom>
          <a:solidFill>
            <a:schemeClr val="accent1"/>
          </a:solidFill>
          <a:ln w="28575">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nvGrpSpPr>
          <p:cNvPr id="174" name="Group 173">
            <a:extLst>
              <a:ext uri="{FF2B5EF4-FFF2-40B4-BE49-F238E27FC236}">
                <a16:creationId xmlns:a16="http://schemas.microsoft.com/office/drawing/2014/main" id="{281ED9DB-0D7E-F542-AA24-47C0D1B52284}"/>
              </a:ext>
            </a:extLst>
          </p:cNvPr>
          <p:cNvGrpSpPr/>
          <p:nvPr/>
        </p:nvGrpSpPr>
        <p:grpSpPr>
          <a:xfrm>
            <a:off x="5215994" y="3374815"/>
            <a:ext cx="86255" cy="387559"/>
            <a:chOff x="2996669" y="2990641"/>
            <a:chExt cx="86255" cy="216112"/>
          </a:xfrm>
        </p:grpSpPr>
        <p:sp>
          <p:nvSpPr>
            <p:cNvPr id="175" name="Line 90">
              <a:extLst>
                <a:ext uri="{FF2B5EF4-FFF2-40B4-BE49-F238E27FC236}">
                  <a16:creationId xmlns:a16="http://schemas.microsoft.com/office/drawing/2014/main" id="{EFD41527-33BC-7646-86A0-CBCF35183B98}"/>
                </a:ext>
              </a:extLst>
            </p:cNvPr>
            <p:cNvSpPr>
              <a:spLocks noChangeShapeType="1"/>
            </p:cNvSpPr>
            <p:nvPr/>
          </p:nvSpPr>
          <p:spPr bwMode="auto">
            <a:xfrm flipH="1">
              <a:off x="2996669" y="2990641"/>
              <a:ext cx="86255" cy="0"/>
            </a:xfrm>
            <a:prstGeom prst="line">
              <a:avLst/>
            </a:prstGeom>
            <a:noFill/>
            <a:ln w="1270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76" name="Line 90">
              <a:extLst>
                <a:ext uri="{FF2B5EF4-FFF2-40B4-BE49-F238E27FC236}">
                  <a16:creationId xmlns:a16="http://schemas.microsoft.com/office/drawing/2014/main" id="{D4A065A7-B5C4-9F48-A2EF-40B43B619D03}"/>
                </a:ext>
              </a:extLst>
            </p:cNvPr>
            <p:cNvSpPr>
              <a:spLocks noChangeShapeType="1"/>
            </p:cNvSpPr>
            <p:nvPr/>
          </p:nvSpPr>
          <p:spPr bwMode="auto">
            <a:xfrm flipH="1">
              <a:off x="2996669" y="3203366"/>
              <a:ext cx="86255" cy="0"/>
            </a:xfrm>
            <a:prstGeom prst="line">
              <a:avLst/>
            </a:prstGeom>
            <a:noFill/>
            <a:ln w="1270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77" name="Line 90">
              <a:extLst>
                <a:ext uri="{FF2B5EF4-FFF2-40B4-BE49-F238E27FC236}">
                  <a16:creationId xmlns:a16="http://schemas.microsoft.com/office/drawing/2014/main" id="{4F856346-1FB0-FE40-B727-F8F3249BA2D1}"/>
                </a:ext>
              </a:extLst>
            </p:cNvPr>
            <p:cNvSpPr>
              <a:spLocks noChangeShapeType="1"/>
            </p:cNvSpPr>
            <p:nvPr/>
          </p:nvSpPr>
          <p:spPr bwMode="auto">
            <a:xfrm rot="16200000" flipH="1">
              <a:off x="2933991" y="3100947"/>
              <a:ext cx="211613" cy="0"/>
            </a:xfrm>
            <a:prstGeom prst="line">
              <a:avLst/>
            </a:prstGeom>
            <a:noFill/>
            <a:ln w="1270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sp>
        <p:nvSpPr>
          <p:cNvPr id="178" name="Oval 177">
            <a:extLst>
              <a:ext uri="{FF2B5EF4-FFF2-40B4-BE49-F238E27FC236}">
                <a16:creationId xmlns:a16="http://schemas.microsoft.com/office/drawing/2014/main" id="{8C332FC9-75AF-214B-A1AB-0D7214482069}"/>
              </a:ext>
            </a:extLst>
          </p:cNvPr>
          <p:cNvSpPr/>
          <p:nvPr/>
        </p:nvSpPr>
        <p:spPr>
          <a:xfrm>
            <a:off x="5224154" y="3530515"/>
            <a:ext cx="69935" cy="69935"/>
          </a:xfrm>
          <a:prstGeom prst="ellipse">
            <a:avLst/>
          </a:prstGeom>
          <a:solidFill>
            <a:schemeClr val="accent1"/>
          </a:solidFill>
          <a:ln w="28575">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nvGrpSpPr>
          <p:cNvPr id="179" name="Group 178">
            <a:extLst>
              <a:ext uri="{FF2B5EF4-FFF2-40B4-BE49-F238E27FC236}">
                <a16:creationId xmlns:a16="http://schemas.microsoft.com/office/drawing/2014/main" id="{DB84C7B2-1E02-324E-A20D-E34081B0A27D}"/>
              </a:ext>
            </a:extLst>
          </p:cNvPr>
          <p:cNvGrpSpPr/>
          <p:nvPr/>
        </p:nvGrpSpPr>
        <p:grpSpPr>
          <a:xfrm>
            <a:off x="5492219" y="3399556"/>
            <a:ext cx="86255" cy="419652"/>
            <a:chOff x="2996669" y="2990304"/>
            <a:chExt cx="86255" cy="213062"/>
          </a:xfrm>
        </p:grpSpPr>
        <p:sp>
          <p:nvSpPr>
            <p:cNvPr id="180" name="Line 90">
              <a:extLst>
                <a:ext uri="{FF2B5EF4-FFF2-40B4-BE49-F238E27FC236}">
                  <a16:creationId xmlns:a16="http://schemas.microsoft.com/office/drawing/2014/main" id="{61A981CA-C992-4446-AEF4-B8537E449A1A}"/>
                </a:ext>
              </a:extLst>
            </p:cNvPr>
            <p:cNvSpPr>
              <a:spLocks noChangeShapeType="1"/>
            </p:cNvSpPr>
            <p:nvPr/>
          </p:nvSpPr>
          <p:spPr bwMode="auto">
            <a:xfrm flipH="1">
              <a:off x="2996669" y="2990641"/>
              <a:ext cx="86255" cy="0"/>
            </a:xfrm>
            <a:prstGeom prst="line">
              <a:avLst/>
            </a:prstGeom>
            <a:noFill/>
            <a:ln w="1270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81" name="Line 90">
              <a:extLst>
                <a:ext uri="{FF2B5EF4-FFF2-40B4-BE49-F238E27FC236}">
                  <a16:creationId xmlns:a16="http://schemas.microsoft.com/office/drawing/2014/main" id="{E034698E-E476-6A4E-963B-0510A18FC36E}"/>
                </a:ext>
              </a:extLst>
            </p:cNvPr>
            <p:cNvSpPr>
              <a:spLocks noChangeShapeType="1"/>
            </p:cNvSpPr>
            <p:nvPr/>
          </p:nvSpPr>
          <p:spPr bwMode="auto">
            <a:xfrm flipH="1">
              <a:off x="2996669" y="3203366"/>
              <a:ext cx="86255" cy="0"/>
            </a:xfrm>
            <a:prstGeom prst="line">
              <a:avLst/>
            </a:prstGeom>
            <a:noFill/>
            <a:ln w="1270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82" name="Line 90">
              <a:extLst>
                <a:ext uri="{FF2B5EF4-FFF2-40B4-BE49-F238E27FC236}">
                  <a16:creationId xmlns:a16="http://schemas.microsoft.com/office/drawing/2014/main" id="{1ABEEAB8-340A-2B41-AB1D-344F6C0CED1C}"/>
                </a:ext>
              </a:extLst>
            </p:cNvPr>
            <p:cNvSpPr>
              <a:spLocks noChangeShapeType="1"/>
            </p:cNvSpPr>
            <p:nvPr/>
          </p:nvSpPr>
          <p:spPr bwMode="auto">
            <a:xfrm rot="16200000" flipH="1">
              <a:off x="2933991" y="3096111"/>
              <a:ext cx="211613" cy="0"/>
            </a:xfrm>
            <a:prstGeom prst="line">
              <a:avLst/>
            </a:prstGeom>
            <a:noFill/>
            <a:ln w="1270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sp>
        <p:nvSpPr>
          <p:cNvPr id="183" name="Oval 182">
            <a:extLst>
              <a:ext uri="{FF2B5EF4-FFF2-40B4-BE49-F238E27FC236}">
                <a16:creationId xmlns:a16="http://schemas.microsoft.com/office/drawing/2014/main" id="{933DF9C5-A890-E04A-919F-9538D268E9BE}"/>
              </a:ext>
            </a:extLst>
          </p:cNvPr>
          <p:cNvSpPr/>
          <p:nvPr/>
        </p:nvSpPr>
        <p:spPr>
          <a:xfrm>
            <a:off x="5500379" y="3584490"/>
            <a:ext cx="69935" cy="69935"/>
          </a:xfrm>
          <a:prstGeom prst="ellipse">
            <a:avLst/>
          </a:prstGeom>
          <a:solidFill>
            <a:schemeClr val="accent1"/>
          </a:solidFill>
          <a:ln w="28575">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nvGrpSpPr>
          <p:cNvPr id="184" name="Group 183">
            <a:extLst>
              <a:ext uri="{FF2B5EF4-FFF2-40B4-BE49-F238E27FC236}">
                <a16:creationId xmlns:a16="http://schemas.microsoft.com/office/drawing/2014/main" id="{836F4075-9CFC-3B4D-9612-D5A5239C9B04}"/>
              </a:ext>
            </a:extLst>
          </p:cNvPr>
          <p:cNvGrpSpPr/>
          <p:nvPr/>
        </p:nvGrpSpPr>
        <p:grpSpPr>
          <a:xfrm>
            <a:off x="5771619" y="3528272"/>
            <a:ext cx="86255" cy="502363"/>
            <a:chOff x="2996669" y="2989740"/>
            <a:chExt cx="86255" cy="213626"/>
          </a:xfrm>
        </p:grpSpPr>
        <p:sp>
          <p:nvSpPr>
            <p:cNvPr id="185" name="Line 90">
              <a:extLst>
                <a:ext uri="{FF2B5EF4-FFF2-40B4-BE49-F238E27FC236}">
                  <a16:creationId xmlns:a16="http://schemas.microsoft.com/office/drawing/2014/main" id="{9D420EE4-7DBD-484A-A84A-47E435E0A453}"/>
                </a:ext>
              </a:extLst>
            </p:cNvPr>
            <p:cNvSpPr>
              <a:spLocks noChangeShapeType="1"/>
            </p:cNvSpPr>
            <p:nvPr/>
          </p:nvSpPr>
          <p:spPr bwMode="auto">
            <a:xfrm flipH="1">
              <a:off x="2996669" y="2990641"/>
              <a:ext cx="86255" cy="0"/>
            </a:xfrm>
            <a:prstGeom prst="line">
              <a:avLst/>
            </a:prstGeom>
            <a:noFill/>
            <a:ln w="1270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86" name="Line 90">
              <a:extLst>
                <a:ext uri="{FF2B5EF4-FFF2-40B4-BE49-F238E27FC236}">
                  <a16:creationId xmlns:a16="http://schemas.microsoft.com/office/drawing/2014/main" id="{5ED65DEE-4592-1F4F-94A1-AB5983B59BE9}"/>
                </a:ext>
              </a:extLst>
            </p:cNvPr>
            <p:cNvSpPr>
              <a:spLocks noChangeShapeType="1"/>
            </p:cNvSpPr>
            <p:nvPr/>
          </p:nvSpPr>
          <p:spPr bwMode="auto">
            <a:xfrm flipH="1">
              <a:off x="2996669" y="3203366"/>
              <a:ext cx="86255" cy="0"/>
            </a:xfrm>
            <a:prstGeom prst="line">
              <a:avLst/>
            </a:prstGeom>
            <a:noFill/>
            <a:ln w="1270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87" name="Line 90">
              <a:extLst>
                <a:ext uri="{FF2B5EF4-FFF2-40B4-BE49-F238E27FC236}">
                  <a16:creationId xmlns:a16="http://schemas.microsoft.com/office/drawing/2014/main" id="{9FFB180E-2B8F-CF48-8498-451C512D17E3}"/>
                </a:ext>
              </a:extLst>
            </p:cNvPr>
            <p:cNvSpPr>
              <a:spLocks noChangeShapeType="1"/>
            </p:cNvSpPr>
            <p:nvPr/>
          </p:nvSpPr>
          <p:spPr bwMode="auto">
            <a:xfrm rot="16200000" flipH="1">
              <a:off x="2933992" y="3095547"/>
              <a:ext cx="211613" cy="0"/>
            </a:xfrm>
            <a:prstGeom prst="line">
              <a:avLst/>
            </a:prstGeom>
            <a:noFill/>
            <a:ln w="1270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sp>
        <p:nvSpPr>
          <p:cNvPr id="188" name="Oval 187">
            <a:extLst>
              <a:ext uri="{FF2B5EF4-FFF2-40B4-BE49-F238E27FC236}">
                <a16:creationId xmlns:a16="http://schemas.microsoft.com/office/drawing/2014/main" id="{E4E61CF4-F763-8647-A92E-99560F8D31DD}"/>
              </a:ext>
            </a:extLst>
          </p:cNvPr>
          <p:cNvSpPr/>
          <p:nvPr/>
        </p:nvSpPr>
        <p:spPr>
          <a:xfrm>
            <a:off x="5779779" y="3746415"/>
            <a:ext cx="69935" cy="69935"/>
          </a:xfrm>
          <a:prstGeom prst="ellipse">
            <a:avLst/>
          </a:prstGeom>
          <a:solidFill>
            <a:schemeClr val="accent1"/>
          </a:solidFill>
          <a:ln w="28575">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nvGrpSpPr>
          <p:cNvPr id="189" name="Group 188">
            <a:extLst>
              <a:ext uri="{FF2B5EF4-FFF2-40B4-BE49-F238E27FC236}">
                <a16:creationId xmlns:a16="http://schemas.microsoft.com/office/drawing/2014/main" id="{26C6C409-462F-CD49-B108-8E16779281A7}"/>
              </a:ext>
            </a:extLst>
          </p:cNvPr>
          <p:cNvGrpSpPr/>
          <p:nvPr/>
        </p:nvGrpSpPr>
        <p:grpSpPr>
          <a:xfrm>
            <a:off x="6051019" y="3476413"/>
            <a:ext cx="86255" cy="553373"/>
            <a:chOff x="2996669" y="2990641"/>
            <a:chExt cx="86255" cy="212725"/>
          </a:xfrm>
        </p:grpSpPr>
        <p:sp>
          <p:nvSpPr>
            <p:cNvPr id="190" name="Line 90">
              <a:extLst>
                <a:ext uri="{FF2B5EF4-FFF2-40B4-BE49-F238E27FC236}">
                  <a16:creationId xmlns:a16="http://schemas.microsoft.com/office/drawing/2014/main" id="{A938C617-DC3C-FD44-9237-FC19A2ACB6C9}"/>
                </a:ext>
              </a:extLst>
            </p:cNvPr>
            <p:cNvSpPr>
              <a:spLocks noChangeShapeType="1"/>
            </p:cNvSpPr>
            <p:nvPr/>
          </p:nvSpPr>
          <p:spPr bwMode="auto">
            <a:xfrm flipH="1">
              <a:off x="2996669" y="2990641"/>
              <a:ext cx="86255" cy="0"/>
            </a:xfrm>
            <a:prstGeom prst="line">
              <a:avLst/>
            </a:prstGeom>
            <a:noFill/>
            <a:ln w="1270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91" name="Line 90">
              <a:extLst>
                <a:ext uri="{FF2B5EF4-FFF2-40B4-BE49-F238E27FC236}">
                  <a16:creationId xmlns:a16="http://schemas.microsoft.com/office/drawing/2014/main" id="{CC57FD5F-8D25-D948-9821-5B15635D2158}"/>
                </a:ext>
              </a:extLst>
            </p:cNvPr>
            <p:cNvSpPr>
              <a:spLocks noChangeShapeType="1"/>
            </p:cNvSpPr>
            <p:nvPr/>
          </p:nvSpPr>
          <p:spPr bwMode="auto">
            <a:xfrm flipH="1">
              <a:off x="2996669" y="3203366"/>
              <a:ext cx="86255" cy="0"/>
            </a:xfrm>
            <a:prstGeom prst="line">
              <a:avLst/>
            </a:prstGeom>
            <a:noFill/>
            <a:ln w="1270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92" name="Line 90">
              <a:extLst>
                <a:ext uri="{FF2B5EF4-FFF2-40B4-BE49-F238E27FC236}">
                  <a16:creationId xmlns:a16="http://schemas.microsoft.com/office/drawing/2014/main" id="{F6C1B0CD-64EA-5441-B6B1-700C7795032D}"/>
                </a:ext>
              </a:extLst>
            </p:cNvPr>
            <p:cNvSpPr>
              <a:spLocks noChangeShapeType="1"/>
            </p:cNvSpPr>
            <p:nvPr/>
          </p:nvSpPr>
          <p:spPr bwMode="auto">
            <a:xfrm rot="16200000" flipH="1">
              <a:off x="2933992" y="3097286"/>
              <a:ext cx="211613" cy="0"/>
            </a:xfrm>
            <a:prstGeom prst="line">
              <a:avLst/>
            </a:prstGeom>
            <a:noFill/>
            <a:ln w="1270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sp>
        <p:nvSpPr>
          <p:cNvPr id="193" name="Oval 192">
            <a:extLst>
              <a:ext uri="{FF2B5EF4-FFF2-40B4-BE49-F238E27FC236}">
                <a16:creationId xmlns:a16="http://schemas.microsoft.com/office/drawing/2014/main" id="{88EBF033-28F9-CD4F-A830-BF30E7D2E6F8}"/>
              </a:ext>
            </a:extLst>
          </p:cNvPr>
          <p:cNvSpPr/>
          <p:nvPr/>
        </p:nvSpPr>
        <p:spPr>
          <a:xfrm>
            <a:off x="6059179" y="3721015"/>
            <a:ext cx="69935" cy="69935"/>
          </a:xfrm>
          <a:prstGeom prst="ellipse">
            <a:avLst/>
          </a:prstGeom>
          <a:solidFill>
            <a:schemeClr val="accent1"/>
          </a:solidFill>
          <a:ln w="28575">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nvGrpSpPr>
          <p:cNvPr id="194" name="Group 193">
            <a:extLst>
              <a:ext uri="{FF2B5EF4-FFF2-40B4-BE49-F238E27FC236}">
                <a16:creationId xmlns:a16="http://schemas.microsoft.com/office/drawing/2014/main" id="{2AE9F810-F7FB-3D44-AEB8-82226CE75907}"/>
              </a:ext>
            </a:extLst>
          </p:cNvPr>
          <p:cNvGrpSpPr/>
          <p:nvPr/>
        </p:nvGrpSpPr>
        <p:grpSpPr>
          <a:xfrm>
            <a:off x="6324069" y="3457363"/>
            <a:ext cx="86255" cy="553373"/>
            <a:chOff x="2996669" y="2990641"/>
            <a:chExt cx="86255" cy="212725"/>
          </a:xfrm>
        </p:grpSpPr>
        <p:sp>
          <p:nvSpPr>
            <p:cNvPr id="195" name="Line 90">
              <a:extLst>
                <a:ext uri="{FF2B5EF4-FFF2-40B4-BE49-F238E27FC236}">
                  <a16:creationId xmlns:a16="http://schemas.microsoft.com/office/drawing/2014/main" id="{79C85283-89E3-A94F-B03B-7B32E7E88A81}"/>
                </a:ext>
              </a:extLst>
            </p:cNvPr>
            <p:cNvSpPr>
              <a:spLocks noChangeShapeType="1"/>
            </p:cNvSpPr>
            <p:nvPr/>
          </p:nvSpPr>
          <p:spPr bwMode="auto">
            <a:xfrm flipH="1">
              <a:off x="2996669" y="2990641"/>
              <a:ext cx="86255" cy="0"/>
            </a:xfrm>
            <a:prstGeom prst="line">
              <a:avLst/>
            </a:prstGeom>
            <a:noFill/>
            <a:ln w="1270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96" name="Line 90">
              <a:extLst>
                <a:ext uri="{FF2B5EF4-FFF2-40B4-BE49-F238E27FC236}">
                  <a16:creationId xmlns:a16="http://schemas.microsoft.com/office/drawing/2014/main" id="{DB5C2F53-A48A-1541-BE34-A791112B2CB0}"/>
                </a:ext>
              </a:extLst>
            </p:cNvPr>
            <p:cNvSpPr>
              <a:spLocks noChangeShapeType="1"/>
            </p:cNvSpPr>
            <p:nvPr/>
          </p:nvSpPr>
          <p:spPr bwMode="auto">
            <a:xfrm flipH="1">
              <a:off x="2996669" y="3203366"/>
              <a:ext cx="86255" cy="0"/>
            </a:xfrm>
            <a:prstGeom prst="line">
              <a:avLst/>
            </a:prstGeom>
            <a:noFill/>
            <a:ln w="1270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97" name="Line 90">
              <a:extLst>
                <a:ext uri="{FF2B5EF4-FFF2-40B4-BE49-F238E27FC236}">
                  <a16:creationId xmlns:a16="http://schemas.microsoft.com/office/drawing/2014/main" id="{4DA4F7B2-E70E-F94A-8AE3-98E97A2902CF}"/>
                </a:ext>
              </a:extLst>
            </p:cNvPr>
            <p:cNvSpPr>
              <a:spLocks noChangeShapeType="1"/>
            </p:cNvSpPr>
            <p:nvPr/>
          </p:nvSpPr>
          <p:spPr bwMode="auto">
            <a:xfrm rot="16200000" flipH="1">
              <a:off x="2933992" y="3097286"/>
              <a:ext cx="211613" cy="0"/>
            </a:xfrm>
            <a:prstGeom prst="line">
              <a:avLst/>
            </a:prstGeom>
            <a:noFill/>
            <a:ln w="1270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sp>
        <p:nvSpPr>
          <p:cNvPr id="198" name="Oval 197">
            <a:extLst>
              <a:ext uri="{FF2B5EF4-FFF2-40B4-BE49-F238E27FC236}">
                <a16:creationId xmlns:a16="http://schemas.microsoft.com/office/drawing/2014/main" id="{0FE71A94-7E8A-A646-BA16-F49EBE7D167D}"/>
              </a:ext>
            </a:extLst>
          </p:cNvPr>
          <p:cNvSpPr/>
          <p:nvPr/>
        </p:nvSpPr>
        <p:spPr>
          <a:xfrm>
            <a:off x="6332229" y="3698790"/>
            <a:ext cx="69935" cy="69935"/>
          </a:xfrm>
          <a:prstGeom prst="ellipse">
            <a:avLst/>
          </a:prstGeom>
          <a:solidFill>
            <a:schemeClr val="accent1"/>
          </a:solidFill>
          <a:ln w="28575">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nvGrpSpPr>
          <p:cNvPr id="199" name="Group 198">
            <a:extLst>
              <a:ext uri="{FF2B5EF4-FFF2-40B4-BE49-F238E27FC236}">
                <a16:creationId xmlns:a16="http://schemas.microsoft.com/office/drawing/2014/main" id="{052B2945-2ADA-5A4C-BF11-2D50557ACC94}"/>
              </a:ext>
            </a:extLst>
          </p:cNvPr>
          <p:cNvGrpSpPr/>
          <p:nvPr/>
        </p:nvGrpSpPr>
        <p:grpSpPr>
          <a:xfrm>
            <a:off x="6603469" y="3543088"/>
            <a:ext cx="86255" cy="647909"/>
            <a:chOff x="2996669" y="2990641"/>
            <a:chExt cx="86255" cy="212981"/>
          </a:xfrm>
        </p:grpSpPr>
        <p:sp>
          <p:nvSpPr>
            <p:cNvPr id="200" name="Line 90">
              <a:extLst>
                <a:ext uri="{FF2B5EF4-FFF2-40B4-BE49-F238E27FC236}">
                  <a16:creationId xmlns:a16="http://schemas.microsoft.com/office/drawing/2014/main" id="{37749BE8-727E-2444-A3CD-C3DFE3B6E5A7}"/>
                </a:ext>
              </a:extLst>
            </p:cNvPr>
            <p:cNvSpPr>
              <a:spLocks noChangeShapeType="1"/>
            </p:cNvSpPr>
            <p:nvPr/>
          </p:nvSpPr>
          <p:spPr bwMode="auto">
            <a:xfrm flipH="1">
              <a:off x="2996669" y="2990641"/>
              <a:ext cx="86255" cy="0"/>
            </a:xfrm>
            <a:prstGeom prst="line">
              <a:avLst/>
            </a:prstGeom>
            <a:noFill/>
            <a:ln w="1270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01" name="Line 90">
              <a:extLst>
                <a:ext uri="{FF2B5EF4-FFF2-40B4-BE49-F238E27FC236}">
                  <a16:creationId xmlns:a16="http://schemas.microsoft.com/office/drawing/2014/main" id="{72BDFCA1-7F48-964F-8EC7-9FE867937C77}"/>
                </a:ext>
              </a:extLst>
            </p:cNvPr>
            <p:cNvSpPr>
              <a:spLocks noChangeShapeType="1"/>
            </p:cNvSpPr>
            <p:nvPr/>
          </p:nvSpPr>
          <p:spPr bwMode="auto">
            <a:xfrm flipH="1">
              <a:off x="2996669" y="3203366"/>
              <a:ext cx="86255" cy="0"/>
            </a:xfrm>
            <a:prstGeom prst="line">
              <a:avLst/>
            </a:prstGeom>
            <a:noFill/>
            <a:ln w="1270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02" name="Line 90">
              <a:extLst>
                <a:ext uri="{FF2B5EF4-FFF2-40B4-BE49-F238E27FC236}">
                  <a16:creationId xmlns:a16="http://schemas.microsoft.com/office/drawing/2014/main" id="{812D2093-E63F-9649-80C0-F99C630236C6}"/>
                </a:ext>
              </a:extLst>
            </p:cNvPr>
            <p:cNvSpPr>
              <a:spLocks noChangeShapeType="1"/>
            </p:cNvSpPr>
            <p:nvPr/>
          </p:nvSpPr>
          <p:spPr bwMode="auto">
            <a:xfrm rot="16200000" flipH="1">
              <a:off x="2933991" y="3097816"/>
              <a:ext cx="211613" cy="0"/>
            </a:xfrm>
            <a:prstGeom prst="line">
              <a:avLst/>
            </a:prstGeom>
            <a:noFill/>
            <a:ln w="1270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sp>
        <p:nvSpPr>
          <p:cNvPr id="203" name="Oval 202">
            <a:extLst>
              <a:ext uri="{FF2B5EF4-FFF2-40B4-BE49-F238E27FC236}">
                <a16:creationId xmlns:a16="http://schemas.microsoft.com/office/drawing/2014/main" id="{AD08BC84-C46B-0246-A9E7-EA5B58D32D17}"/>
              </a:ext>
            </a:extLst>
          </p:cNvPr>
          <p:cNvSpPr/>
          <p:nvPr/>
        </p:nvSpPr>
        <p:spPr>
          <a:xfrm>
            <a:off x="6611629" y="3832140"/>
            <a:ext cx="69935" cy="69935"/>
          </a:xfrm>
          <a:prstGeom prst="ellipse">
            <a:avLst/>
          </a:prstGeom>
          <a:solidFill>
            <a:schemeClr val="accent1"/>
          </a:solidFill>
          <a:ln w="28575">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nvGrpSpPr>
          <p:cNvPr id="204" name="Group 203">
            <a:extLst>
              <a:ext uri="{FF2B5EF4-FFF2-40B4-BE49-F238E27FC236}">
                <a16:creationId xmlns:a16="http://schemas.microsoft.com/office/drawing/2014/main" id="{9FD992F1-EFBB-9047-93E3-C573A98DEEC0}"/>
              </a:ext>
            </a:extLst>
          </p:cNvPr>
          <p:cNvGrpSpPr/>
          <p:nvPr/>
        </p:nvGrpSpPr>
        <p:grpSpPr>
          <a:xfrm>
            <a:off x="6879694" y="3784386"/>
            <a:ext cx="86255" cy="775265"/>
            <a:chOff x="2996669" y="2990641"/>
            <a:chExt cx="86255" cy="212725"/>
          </a:xfrm>
        </p:grpSpPr>
        <p:sp>
          <p:nvSpPr>
            <p:cNvPr id="205" name="Line 90">
              <a:extLst>
                <a:ext uri="{FF2B5EF4-FFF2-40B4-BE49-F238E27FC236}">
                  <a16:creationId xmlns:a16="http://schemas.microsoft.com/office/drawing/2014/main" id="{E56CF8BD-FBD0-9E46-A7A0-49788C46AFAA}"/>
                </a:ext>
              </a:extLst>
            </p:cNvPr>
            <p:cNvSpPr>
              <a:spLocks noChangeShapeType="1"/>
            </p:cNvSpPr>
            <p:nvPr/>
          </p:nvSpPr>
          <p:spPr bwMode="auto">
            <a:xfrm flipH="1">
              <a:off x="2996669" y="2990641"/>
              <a:ext cx="86255" cy="0"/>
            </a:xfrm>
            <a:prstGeom prst="line">
              <a:avLst/>
            </a:prstGeom>
            <a:noFill/>
            <a:ln w="1270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06" name="Line 90">
              <a:extLst>
                <a:ext uri="{FF2B5EF4-FFF2-40B4-BE49-F238E27FC236}">
                  <a16:creationId xmlns:a16="http://schemas.microsoft.com/office/drawing/2014/main" id="{FA067500-E30A-534B-B2B4-363C7A7D1D4F}"/>
                </a:ext>
              </a:extLst>
            </p:cNvPr>
            <p:cNvSpPr>
              <a:spLocks noChangeShapeType="1"/>
            </p:cNvSpPr>
            <p:nvPr/>
          </p:nvSpPr>
          <p:spPr bwMode="auto">
            <a:xfrm flipH="1">
              <a:off x="2996669" y="3203366"/>
              <a:ext cx="86255" cy="0"/>
            </a:xfrm>
            <a:prstGeom prst="line">
              <a:avLst/>
            </a:prstGeom>
            <a:noFill/>
            <a:ln w="1270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07" name="Line 90">
              <a:extLst>
                <a:ext uri="{FF2B5EF4-FFF2-40B4-BE49-F238E27FC236}">
                  <a16:creationId xmlns:a16="http://schemas.microsoft.com/office/drawing/2014/main" id="{5EA3A7DD-EEB8-C44C-9BEC-B53DBD217E5A}"/>
                </a:ext>
              </a:extLst>
            </p:cNvPr>
            <p:cNvSpPr>
              <a:spLocks noChangeShapeType="1"/>
            </p:cNvSpPr>
            <p:nvPr/>
          </p:nvSpPr>
          <p:spPr bwMode="auto">
            <a:xfrm rot="16200000" flipH="1">
              <a:off x="2933992" y="3096591"/>
              <a:ext cx="211613" cy="0"/>
            </a:xfrm>
            <a:prstGeom prst="line">
              <a:avLst/>
            </a:prstGeom>
            <a:noFill/>
            <a:ln w="1270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sp>
        <p:nvSpPr>
          <p:cNvPr id="208" name="Oval 207">
            <a:extLst>
              <a:ext uri="{FF2B5EF4-FFF2-40B4-BE49-F238E27FC236}">
                <a16:creationId xmlns:a16="http://schemas.microsoft.com/office/drawing/2014/main" id="{DA804A4F-B236-3245-9B8C-57B4027E22B9}"/>
              </a:ext>
            </a:extLst>
          </p:cNvPr>
          <p:cNvSpPr/>
          <p:nvPr/>
        </p:nvSpPr>
        <p:spPr>
          <a:xfrm>
            <a:off x="6887854" y="4133765"/>
            <a:ext cx="69935" cy="69935"/>
          </a:xfrm>
          <a:prstGeom prst="ellipse">
            <a:avLst/>
          </a:prstGeom>
          <a:solidFill>
            <a:schemeClr val="accent1"/>
          </a:solidFill>
          <a:ln w="28575">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nvGrpSpPr>
          <p:cNvPr id="209" name="Group 208">
            <a:extLst>
              <a:ext uri="{FF2B5EF4-FFF2-40B4-BE49-F238E27FC236}">
                <a16:creationId xmlns:a16="http://schemas.microsoft.com/office/drawing/2014/main" id="{299FDFBB-D08A-6544-AF4A-D5B44207EFF7}"/>
              </a:ext>
            </a:extLst>
          </p:cNvPr>
          <p:cNvGrpSpPr/>
          <p:nvPr/>
        </p:nvGrpSpPr>
        <p:grpSpPr>
          <a:xfrm>
            <a:off x="7717893" y="3574834"/>
            <a:ext cx="86400" cy="1037785"/>
            <a:chOff x="2996669" y="2990641"/>
            <a:chExt cx="86255" cy="212725"/>
          </a:xfrm>
        </p:grpSpPr>
        <p:sp>
          <p:nvSpPr>
            <p:cNvPr id="210" name="Line 90">
              <a:extLst>
                <a:ext uri="{FF2B5EF4-FFF2-40B4-BE49-F238E27FC236}">
                  <a16:creationId xmlns:a16="http://schemas.microsoft.com/office/drawing/2014/main" id="{86E0F60D-F300-3348-B6DA-A21B84FF9292}"/>
                </a:ext>
              </a:extLst>
            </p:cNvPr>
            <p:cNvSpPr>
              <a:spLocks noChangeShapeType="1"/>
            </p:cNvSpPr>
            <p:nvPr/>
          </p:nvSpPr>
          <p:spPr bwMode="auto">
            <a:xfrm flipH="1">
              <a:off x="2996669" y="2990641"/>
              <a:ext cx="86255" cy="0"/>
            </a:xfrm>
            <a:prstGeom prst="line">
              <a:avLst/>
            </a:prstGeom>
            <a:noFill/>
            <a:ln w="1270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11" name="Line 90">
              <a:extLst>
                <a:ext uri="{FF2B5EF4-FFF2-40B4-BE49-F238E27FC236}">
                  <a16:creationId xmlns:a16="http://schemas.microsoft.com/office/drawing/2014/main" id="{2440DC87-C6F4-7149-8FFE-97FA34C78306}"/>
                </a:ext>
              </a:extLst>
            </p:cNvPr>
            <p:cNvSpPr>
              <a:spLocks noChangeShapeType="1"/>
            </p:cNvSpPr>
            <p:nvPr/>
          </p:nvSpPr>
          <p:spPr bwMode="auto">
            <a:xfrm flipH="1">
              <a:off x="2996669" y="3203366"/>
              <a:ext cx="86255" cy="0"/>
            </a:xfrm>
            <a:prstGeom prst="line">
              <a:avLst/>
            </a:prstGeom>
            <a:noFill/>
            <a:ln w="1270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12" name="Line 90">
              <a:extLst>
                <a:ext uri="{FF2B5EF4-FFF2-40B4-BE49-F238E27FC236}">
                  <a16:creationId xmlns:a16="http://schemas.microsoft.com/office/drawing/2014/main" id="{24341F9D-A181-A547-B697-389A6C5B9CE6}"/>
                </a:ext>
              </a:extLst>
            </p:cNvPr>
            <p:cNvSpPr>
              <a:spLocks noChangeShapeType="1"/>
            </p:cNvSpPr>
            <p:nvPr/>
          </p:nvSpPr>
          <p:spPr bwMode="auto">
            <a:xfrm rot="16200000" flipH="1">
              <a:off x="2933991" y="3097042"/>
              <a:ext cx="211613" cy="0"/>
            </a:xfrm>
            <a:prstGeom prst="line">
              <a:avLst/>
            </a:prstGeom>
            <a:noFill/>
            <a:ln w="1270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sp>
        <p:nvSpPr>
          <p:cNvPr id="213" name="Oval 212">
            <a:extLst>
              <a:ext uri="{FF2B5EF4-FFF2-40B4-BE49-F238E27FC236}">
                <a16:creationId xmlns:a16="http://schemas.microsoft.com/office/drawing/2014/main" id="{97679B83-4E42-A843-9096-B61CBCE34201}"/>
              </a:ext>
            </a:extLst>
          </p:cNvPr>
          <p:cNvSpPr/>
          <p:nvPr/>
        </p:nvSpPr>
        <p:spPr>
          <a:xfrm>
            <a:off x="7726054" y="4051215"/>
            <a:ext cx="69935" cy="69935"/>
          </a:xfrm>
          <a:prstGeom prst="ellipse">
            <a:avLst/>
          </a:prstGeom>
          <a:solidFill>
            <a:schemeClr val="accent1"/>
          </a:solidFill>
          <a:ln w="28575">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nvGrpSpPr>
          <p:cNvPr id="214" name="Group 213">
            <a:extLst>
              <a:ext uri="{FF2B5EF4-FFF2-40B4-BE49-F238E27FC236}">
                <a16:creationId xmlns:a16="http://schemas.microsoft.com/office/drawing/2014/main" id="{A2E7B9E4-460F-8341-95B7-6A92DCFACB8E}"/>
              </a:ext>
            </a:extLst>
          </p:cNvPr>
          <p:cNvGrpSpPr/>
          <p:nvPr/>
        </p:nvGrpSpPr>
        <p:grpSpPr>
          <a:xfrm>
            <a:off x="7435319" y="3381163"/>
            <a:ext cx="86255" cy="956529"/>
            <a:chOff x="2996669" y="2990641"/>
            <a:chExt cx="86255" cy="212725"/>
          </a:xfrm>
        </p:grpSpPr>
        <p:sp>
          <p:nvSpPr>
            <p:cNvPr id="215" name="Line 90">
              <a:extLst>
                <a:ext uri="{FF2B5EF4-FFF2-40B4-BE49-F238E27FC236}">
                  <a16:creationId xmlns:a16="http://schemas.microsoft.com/office/drawing/2014/main" id="{F0DA531E-5E1D-5246-A723-587D8CEF2AC3}"/>
                </a:ext>
              </a:extLst>
            </p:cNvPr>
            <p:cNvSpPr>
              <a:spLocks noChangeShapeType="1"/>
            </p:cNvSpPr>
            <p:nvPr/>
          </p:nvSpPr>
          <p:spPr bwMode="auto">
            <a:xfrm flipH="1">
              <a:off x="2996669" y="2990641"/>
              <a:ext cx="86255" cy="0"/>
            </a:xfrm>
            <a:prstGeom prst="line">
              <a:avLst/>
            </a:prstGeom>
            <a:noFill/>
            <a:ln w="1270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16" name="Line 90">
              <a:extLst>
                <a:ext uri="{FF2B5EF4-FFF2-40B4-BE49-F238E27FC236}">
                  <a16:creationId xmlns:a16="http://schemas.microsoft.com/office/drawing/2014/main" id="{B1E9443F-B295-854B-9883-985D1AB8C22F}"/>
                </a:ext>
              </a:extLst>
            </p:cNvPr>
            <p:cNvSpPr>
              <a:spLocks noChangeShapeType="1"/>
            </p:cNvSpPr>
            <p:nvPr/>
          </p:nvSpPr>
          <p:spPr bwMode="auto">
            <a:xfrm flipH="1">
              <a:off x="2996669" y="3203366"/>
              <a:ext cx="86255" cy="0"/>
            </a:xfrm>
            <a:prstGeom prst="line">
              <a:avLst/>
            </a:prstGeom>
            <a:noFill/>
            <a:ln w="1270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17" name="Line 90">
              <a:extLst>
                <a:ext uri="{FF2B5EF4-FFF2-40B4-BE49-F238E27FC236}">
                  <a16:creationId xmlns:a16="http://schemas.microsoft.com/office/drawing/2014/main" id="{0AF0B3FD-0968-AF48-B949-BCBADD172E7F}"/>
                </a:ext>
              </a:extLst>
            </p:cNvPr>
            <p:cNvSpPr>
              <a:spLocks noChangeShapeType="1"/>
            </p:cNvSpPr>
            <p:nvPr/>
          </p:nvSpPr>
          <p:spPr bwMode="auto">
            <a:xfrm rot="16200000" flipH="1">
              <a:off x="2933992" y="3096711"/>
              <a:ext cx="211613" cy="0"/>
            </a:xfrm>
            <a:prstGeom prst="line">
              <a:avLst/>
            </a:prstGeom>
            <a:noFill/>
            <a:ln w="1270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sp>
        <p:nvSpPr>
          <p:cNvPr id="218" name="Oval 217">
            <a:extLst>
              <a:ext uri="{FF2B5EF4-FFF2-40B4-BE49-F238E27FC236}">
                <a16:creationId xmlns:a16="http://schemas.microsoft.com/office/drawing/2014/main" id="{9940D21D-0CCE-BD4D-9FD0-A011B56B5F3E}"/>
              </a:ext>
            </a:extLst>
          </p:cNvPr>
          <p:cNvSpPr/>
          <p:nvPr/>
        </p:nvSpPr>
        <p:spPr>
          <a:xfrm>
            <a:off x="7443479" y="3838490"/>
            <a:ext cx="69935" cy="69935"/>
          </a:xfrm>
          <a:prstGeom prst="ellipse">
            <a:avLst/>
          </a:prstGeom>
          <a:solidFill>
            <a:schemeClr val="accent1"/>
          </a:solidFill>
          <a:ln w="28575">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nvGrpSpPr>
          <p:cNvPr id="219" name="Group 218">
            <a:extLst>
              <a:ext uri="{FF2B5EF4-FFF2-40B4-BE49-F238E27FC236}">
                <a16:creationId xmlns:a16="http://schemas.microsoft.com/office/drawing/2014/main" id="{27F1C982-5B72-0A48-988D-8F10A5D59572}"/>
              </a:ext>
            </a:extLst>
          </p:cNvPr>
          <p:cNvGrpSpPr/>
          <p:nvPr/>
        </p:nvGrpSpPr>
        <p:grpSpPr>
          <a:xfrm>
            <a:off x="7155919" y="3600243"/>
            <a:ext cx="86255" cy="822144"/>
            <a:chOff x="2996669" y="2990641"/>
            <a:chExt cx="86255" cy="212725"/>
          </a:xfrm>
        </p:grpSpPr>
        <p:sp>
          <p:nvSpPr>
            <p:cNvPr id="220" name="Line 90">
              <a:extLst>
                <a:ext uri="{FF2B5EF4-FFF2-40B4-BE49-F238E27FC236}">
                  <a16:creationId xmlns:a16="http://schemas.microsoft.com/office/drawing/2014/main" id="{151A45FB-CBDA-1D4C-99F1-591F015A7196}"/>
                </a:ext>
              </a:extLst>
            </p:cNvPr>
            <p:cNvSpPr>
              <a:spLocks noChangeShapeType="1"/>
            </p:cNvSpPr>
            <p:nvPr/>
          </p:nvSpPr>
          <p:spPr bwMode="auto">
            <a:xfrm flipH="1">
              <a:off x="2996669" y="2990641"/>
              <a:ext cx="86255" cy="0"/>
            </a:xfrm>
            <a:prstGeom prst="line">
              <a:avLst/>
            </a:prstGeom>
            <a:noFill/>
            <a:ln w="1270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21" name="Line 90">
              <a:extLst>
                <a:ext uri="{FF2B5EF4-FFF2-40B4-BE49-F238E27FC236}">
                  <a16:creationId xmlns:a16="http://schemas.microsoft.com/office/drawing/2014/main" id="{E1071A45-B3F5-3C46-8930-FAF16EB0D1A6}"/>
                </a:ext>
              </a:extLst>
            </p:cNvPr>
            <p:cNvSpPr>
              <a:spLocks noChangeShapeType="1"/>
            </p:cNvSpPr>
            <p:nvPr/>
          </p:nvSpPr>
          <p:spPr bwMode="auto">
            <a:xfrm flipH="1">
              <a:off x="2996669" y="3203366"/>
              <a:ext cx="86255" cy="0"/>
            </a:xfrm>
            <a:prstGeom prst="line">
              <a:avLst/>
            </a:prstGeom>
            <a:noFill/>
            <a:ln w="1270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22" name="Line 90">
              <a:extLst>
                <a:ext uri="{FF2B5EF4-FFF2-40B4-BE49-F238E27FC236}">
                  <a16:creationId xmlns:a16="http://schemas.microsoft.com/office/drawing/2014/main" id="{2CC56B16-376A-3844-8513-2122FCD3A449}"/>
                </a:ext>
              </a:extLst>
            </p:cNvPr>
            <p:cNvSpPr>
              <a:spLocks noChangeShapeType="1"/>
            </p:cNvSpPr>
            <p:nvPr/>
          </p:nvSpPr>
          <p:spPr bwMode="auto">
            <a:xfrm rot="16200000" flipH="1">
              <a:off x="2933991" y="3096839"/>
              <a:ext cx="211613" cy="0"/>
            </a:xfrm>
            <a:prstGeom prst="line">
              <a:avLst/>
            </a:prstGeom>
            <a:noFill/>
            <a:ln w="1270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sp>
        <p:nvSpPr>
          <p:cNvPr id="223" name="Oval 222">
            <a:extLst>
              <a:ext uri="{FF2B5EF4-FFF2-40B4-BE49-F238E27FC236}">
                <a16:creationId xmlns:a16="http://schemas.microsoft.com/office/drawing/2014/main" id="{36781272-B663-974E-A35B-F4B1C892018E}"/>
              </a:ext>
            </a:extLst>
          </p:cNvPr>
          <p:cNvSpPr/>
          <p:nvPr/>
        </p:nvSpPr>
        <p:spPr>
          <a:xfrm>
            <a:off x="7164079" y="3981365"/>
            <a:ext cx="69935" cy="69935"/>
          </a:xfrm>
          <a:prstGeom prst="ellipse">
            <a:avLst/>
          </a:prstGeom>
          <a:solidFill>
            <a:schemeClr val="accent1"/>
          </a:solidFill>
          <a:ln w="28575">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nvGrpSpPr>
          <p:cNvPr id="224" name="Group 223">
            <a:extLst>
              <a:ext uri="{FF2B5EF4-FFF2-40B4-BE49-F238E27FC236}">
                <a16:creationId xmlns:a16="http://schemas.microsoft.com/office/drawing/2014/main" id="{55750CE6-0AF5-AB47-903B-8350AED154C1}"/>
              </a:ext>
            </a:extLst>
          </p:cNvPr>
          <p:cNvGrpSpPr/>
          <p:nvPr/>
        </p:nvGrpSpPr>
        <p:grpSpPr>
          <a:xfrm>
            <a:off x="2098144" y="3346240"/>
            <a:ext cx="86255" cy="266910"/>
            <a:chOff x="2996669" y="2990641"/>
            <a:chExt cx="86255" cy="216112"/>
          </a:xfrm>
        </p:grpSpPr>
        <p:sp>
          <p:nvSpPr>
            <p:cNvPr id="225" name="Line 90">
              <a:extLst>
                <a:ext uri="{FF2B5EF4-FFF2-40B4-BE49-F238E27FC236}">
                  <a16:creationId xmlns:a16="http://schemas.microsoft.com/office/drawing/2014/main" id="{8A9461F1-7406-9647-9E03-50767E484839}"/>
                </a:ext>
              </a:extLst>
            </p:cNvPr>
            <p:cNvSpPr>
              <a:spLocks noChangeShapeType="1"/>
            </p:cNvSpPr>
            <p:nvPr/>
          </p:nvSpPr>
          <p:spPr bwMode="auto">
            <a:xfrm flipH="1">
              <a:off x="2996669" y="2990641"/>
              <a:ext cx="86255" cy="0"/>
            </a:xfrm>
            <a:prstGeom prst="line">
              <a:avLst/>
            </a:prstGeom>
            <a:noFill/>
            <a:ln w="12700"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26" name="Line 90">
              <a:extLst>
                <a:ext uri="{FF2B5EF4-FFF2-40B4-BE49-F238E27FC236}">
                  <a16:creationId xmlns:a16="http://schemas.microsoft.com/office/drawing/2014/main" id="{69F852DB-D6D1-4645-945C-557C92B4CAB3}"/>
                </a:ext>
              </a:extLst>
            </p:cNvPr>
            <p:cNvSpPr>
              <a:spLocks noChangeShapeType="1"/>
            </p:cNvSpPr>
            <p:nvPr/>
          </p:nvSpPr>
          <p:spPr bwMode="auto">
            <a:xfrm flipH="1">
              <a:off x="2996669" y="3203366"/>
              <a:ext cx="86255" cy="0"/>
            </a:xfrm>
            <a:prstGeom prst="line">
              <a:avLst/>
            </a:prstGeom>
            <a:noFill/>
            <a:ln w="12700"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27" name="Line 90">
              <a:extLst>
                <a:ext uri="{FF2B5EF4-FFF2-40B4-BE49-F238E27FC236}">
                  <a16:creationId xmlns:a16="http://schemas.microsoft.com/office/drawing/2014/main" id="{7DD61816-EEA4-9D4C-8426-8EECF86CB5FD}"/>
                </a:ext>
              </a:extLst>
            </p:cNvPr>
            <p:cNvSpPr>
              <a:spLocks noChangeShapeType="1"/>
            </p:cNvSpPr>
            <p:nvPr/>
          </p:nvSpPr>
          <p:spPr bwMode="auto">
            <a:xfrm rot="16200000" flipH="1">
              <a:off x="2933991" y="3100947"/>
              <a:ext cx="211613" cy="0"/>
            </a:xfrm>
            <a:prstGeom prst="line">
              <a:avLst/>
            </a:prstGeom>
            <a:noFill/>
            <a:ln w="12700"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sp>
        <p:nvSpPr>
          <p:cNvPr id="118" name="Triangle 117">
            <a:extLst>
              <a:ext uri="{FF2B5EF4-FFF2-40B4-BE49-F238E27FC236}">
                <a16:creationId xmlns:a16="http://schemas.microsoft.com/office/drawing/2014/main" id="{E0CFB0E5-BB56-0442-B1E6-D9EC467AC60C}"/>
              </a:ext>
            </a:extLst>
          </p:cNvPr>
          <p:cNvSpPr/>
          <p:nvPr/>
        </p:nvSpPr>
        <p:spPr>
          <a:xfrm>
            <a:off x="2103009" y="3436718"/>
            <a:ext cx="76525" cy="72726"/>
          </a:xfrm>
          <a:prstGeom prst="triangle">
            <a:avLst/>
          </a:prstGeom>
          <a:solidFill>
            <a:schemeClr val="tx2"/>
          </a:solidFill>
          <a:ln w="28575">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nvGrpSpPr>
          <p:cNvPr id="233" name="Group 232">
            <a:extLst>
              <a:ext uri="{FF2B5EF4-FFF2-40B4-BE49-F238E27FC236}">
                <a16:creationId xmlns:a16="http://schemas.microsoft.com/office/drawing/2014/main" id="{B6B3A213-87B1-F848-B33A-A31FE76F1019}"/>
              </a:ext>
            </a:extLst>
          </p:cNvPr>
          <p:cNvGrpSpPr/>
          <p:nvPr/>
        </p:nvGrpSpPr>
        <p:grpSpPr>
          <a:xfrm>
            <a:off x="2377544" y="3324015"/>
            <a:ext cx="86255" cy="305010"/>
            <a:chOff x="2996669" y="2990641"/>
            <a:chExt cx="86255" cy="216112"/>
          </a:xfrm>
        </p:grpSpPr>
        <p:sp>
          <p:nvSpPr>
            <p:cNvPr id="234" name="Line 90">
              <a:extLst>
                <a:ext uri="{FF2B5EF4-FFF2-40B4-BE49-F238E27FC236}">
                  <a16:creationId xmlns:a16="http://schemas.microsoft.com/office/drawing/2014/main" id="{B1430013-5414-074A-87C6-ECB1EA98FA68}"/>
                </a:ext>
              </a:extLst>
            </p:cNvPr>
            <p:cNvSpPr>
              <a:spLocks noChangeShapeType="1"/>
            </p:cNvSpPr>
            <p:nvPr/>
          </p:nvSpPr>
          <p:spPr bwMode="auto">
            <a:xfrm flipH="1">
              <a:off x="2996669" y="2990641"/>
              <a:ext cx="86255" cy="0"/>
            </a:xfrm>
            <a:prstGeom prst="line">
              <a:avLst/>
            </a:prstGeom>
            <a:noFill/>
            <a:ln w="12700"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35" name="Line 90">
              <a:extLst>
                <a:ext uri="{FF2B5EF4-FFF2-40B4-BE49-F238E27FC236}">
                  <a16:creationId xmlns:a16="http://schemas.microsoft.com/office/drawing/2014/main" id="{A7C3C315-D5C7-6E4B-A7A1-FCA15AD23D4D}"/>
                </a:ext>
              </a:extLst>
            </p:cNvPr>
            <p:cNvSpPr>
              <a:spLocks noChangeShapeType="1"/>
            </p:cNvSpPr>
            <p:nvPr/>
          </p:nvSpPr>
          <p:spPr bwMode="auto">
            <a:xfrm flipH="1">
              <a:off x="2996669" y="3203366"/>
              <a:ext cx="86255" cy="0"/>
            </a:xfrm>
            <a:prstGeom prst="line">
              <a:avLst/>
            </a:prstGeom>
            <a:noFill/>
            <a:ln w="12700"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36" name="Line 90">
              <a:extLst>
                <a:ext uri="{FF2B5EF4-FFF2-40B4-BE49-F238E27FC236}">
                  <a16:creationId xmlns:a16="http://schemas.microsoft.com/office/drawing/2014/main" id="{1D5D86DF-88D2-B34A-A8A1-4AB4A865C77A}"/>
                </a:ext>
              </a:extLst>
            </p:cNvPr>
            <p:cNvSpPr>
              <a:spLocks noChangeShapeType="1"/>
            </p:cNvSpPr>
            <p:nvPr/>
          </p:nvSpPr>
          <p:spPr bwMode="auto">
            <a:xfrm rot="16200000" flipH="1">
              <a:off x="2933991" y="3100947"/>
              <a:ext cx="211613" cy="0"/>
            </a:xfrm>
            <a:prstGeom prst="line">
              <a:avLst/>
            </a:prstGeom>
            <a:noFill/>
            <a:ln w="12700"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sp>
        <p:nvSpPr>
          <p:cNvPr id="237" name="Triangle 236">
            <a:extLst>
              <a:ext uri="{FF2B5EF4-FFF2-40B4-BE49-F238E27FC236}">
                <a16:creationId xmlns:a16="http://schemas.microsoft.com/office/drawing/2014/main" id="{7E2F6E63-8582-E744-994E-69B4B2CFFDB8}"/>
              </a:ext>
            </a:extLst>
          </p:cNvPr>
          <p:cNvSpPr/>
          <p:nvPr/>
        </p:nvSpPr>
        <p:spPr>
          <a:xfrm>
            <a:off x="2382409" y="3436718"/>
            <a:ext cx="76525" cy="72726"/>
          </a:xfrm>
          <a:prstGeom prst="triangle">
            <a:avLst/>
          </a:prstGeom>
          <a:solidFill>
            <a:schemeClr val="tx2"/>
          </a:solidFill>
          <a:ln w="28575">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nvGrpSpPr>
          <p:cNvPr id="238" name="Group 237">
            <a:extLst>
              <a:ext uri="{FF2B5EF4-FFF2-40B4-BE49-F238E27FC236}">
                <a16:creationId xmlns:a16="http://schemas.microsoft.com/office/drawing/2014/main" id="{09638E4F-91E5-1A40-9BDB-AF4586FB2637}"/>
              </a:ext>
            </a:extLst>
          </p:cNvPr>
          <p:cNvGrpSpPr/>
          <p:nvPr/>
        </p:nvGrpSpPr>
        <p:grpSpPr>
          <a:xfrm>
            <a:off x="2653769" y="3441490"/>
            <a:ext cx="86255" cy="324060"/>
            <a:chOff x="2996669" y="2990641"/>
            <a:chExt cx="86255" cy="216112"/>
          </a:xfrm>
        </p:grpSpPr>
        <p:sp>
          <p:nvSpPr>
            <p:cNvPr id="239" name="Line 90">
              <a:extLst>
                <a:ext uri="{FF2B5EF4-FFF2-40B4-BE49-F238E27FC236}">
                  <a16:creationId xmlns:a16="http://schemas.microsoft.com/office/drawing/2014/main" id="{7339D5C7-80C5-9045-9F9C-761B6920EE1B}"/>
                </a:ext>
              </a:extLst>
            </p:cNvPr>
            <p:cNvSpPr>
              <a:spLocks noChangeShapeType="1"/>
            </p:cNvSpPr>
            <p:nvPr/>
          </p:nvSpPr>
          <p:spPr bwMode="auto">
            <a:xfrm flipH="1">
              <a:off x="2996669" y="2990641"/>
              <a:ext cx="86255" cy="0"/>
            </a:xfrm>
            <a:prstGeom prst="line">
              <a:avLst/>
            </a:prstGeom>
            <a:noFill/>
            <a:ln w="12700"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40" name="Line 90">
              <a:extLst>
                <a:ext uri="{FF2B5EF4-FFF2-40B4-BE49-F238E27FC236}">
                  <a16:creationId xmlns:a16="http://schemas.microsoft.com/office/drawing/2014/main" id="{17C2DD25-2A60-134C-AF58-B6B954A8C913}"/>
                </a:ext>
              </a:extLst>
            </p:cNvPr>
            <p:cNvSpPr>
              <a:spLocks noChangeShapeType="1"/>
            </p:cNvSpPr>
            <p:nvPr/>
          </p:nvSpPr>
          <p:spPr bwMode="auto">
            <a:xfrm flipH="1">
              <a:off x="2996669" y="3203366"/>
              <a:ext cx="86255" cy="0"/>
            </a:xfrm>
            <a:prstGeom prst="line">
              <a:avLst/>
            </a:prstGeom>
            <a:noFill/>
            <a:ln w="12700"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41" name="Line 90">
              <a:extLst>
                <a:ext uri="{FF2B5EF4-FFF2-40B4-BE49-F238E27FC236}">
                  <a16:creationId xmlns:a16="http://schemas.microsoft.com/office/drawing/2014/main" id="{66225F41-E51A-1D44-A0E1-1BDFC76EDF66}"/>
                </a:ext>
              </a:extLst>
            </p:cNvPr>
            <p:cNvSpPr>
              <a:spLocks noChangeShapeType="1"/>
            </p:cNvSpPr>
            <p:nvPr/>
          </p:nvSpPr>
          <p:spPr bwMode="auto">
            <a:xfrm rot="16200000" flipH="1">
              <a:off x="2933991" y="3100947"/>
              <a:ext cx="211613" cy="0"/>
            </a:xfrm>
            <a:prstGeom prst="line">
              <a:avLst/>
            </a:prstGeom>
            <a:noFill/>
            <a:ln w="12700"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sp>
        <p:nvSpPr>
          <p:cNvPr id="242" name="Triangle 241">
            <a:extLst>
              <a:ext uri="{FF2B5EF4-FFF2-40B4-BE49-F238E27FC236}">
                <a16:creationId xmlns:a16="http://schemas.microsoft.com/office/drawing/2014/main" id="{EEB521FC-B768-9548-BCD2-65A1AD13F131}"/>
              </a:ext>
            </a:extLst>
          </p:cNvPr>
          <p:cNvSpPr/>
          <p:nvPr/>
        </p:nvSpPr>
        <p:spPr>
          <a:xfrm>
            <a:off x="2658634" y="3551018"/>
            <a:ext cx="76525" cy="72726"/>
          </a:xfrm>
          <a:prstGeom prst="triangle">
            <a:avLst/>
          </a:prstGeom>
          <a:solidFill>
            <a:schemeClr val="tx2"/>
          </a:solidFill>
          <a:ln w="28575">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nvGrpSpPr>
          <p:cNvPr id="243" name="Group 242">
            <a:extLst>
              <a:ext uri="{FF2B5EF4-FFF2-40B4-BE49-F238E27FC236}">
                <a16:creationId xmlns:a16="http://schemas.microsoft.com/office/drawing/2014/main" id="{3653FACF-00B8-B747-AB69-64CF67B71D97}"/>
              </a:ext>
            </a:extLst>
          </p:cNvPr>
          <p:cNvGrpSpPr/>
          <p:nvPr/>
        </p:nvGrpSpPr>
        <p:grpSpPr>
          <a:xfrm>
            <a:off x="2929994" y="3428790"/>
            <a:ext cx="86255" cy="336760"/>
            <a:chOff x="2996669" y="2990641"/>
            <a:chExt cx="86255" cy="216112"/>
          </a:xfrm>
        </p:grpSpPr>
        <p:sp>
          <p:nvSpPr>
            <p:cNvPr id="244" name="Line 90">
              <a:extLst>
                <a:ext uri="{FF2B5EF4-FFF2-40B4-BE49-F238E27FC236}">
                  <a16:creationId xmlns:a16="http://schemas.microsoft.com/office/drawing/2014/main" id="{41235978-3660-8647-92F7-0E6BD37E6DDB}"/>
                </a:ext>
              </a:extLst>
            </p:cNvPr>
            <p:cNvSpPr>
              <a:spLocks noChangeShapeType="1"/>
            </p:cNvSpPr>
            <p:nvPr/>
          </p:nvSpPr>
          <p:spPr bwMode="auto">
            <a:xfrm flipH="1">
              <a:off x="2996669" y="2990641"/>
              <a:ext cx="86255" cy="0"/>
            </a:xfrm>
            <a:prstGeom prst="line">
              <a:avLst/>
            </a:prstGeom>
            <a:noFill/>
            <a:ln w="12700"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45" name="Line 90">
              <a:extLst>
                <a:ext uri="{FF2B5EF4-FFF2-40B4-BE49-F238E27FC236}">
                  <a16:creationId xmlns:a16="http://schemas.microsoft.com/office/drawing/2014/main" id="{A9D96933-24B9-6148-B31B-0FA52A404A8B}"/>
                </a:ext>
              </a:extLst>
            </p:cNvPr>
            <p:cNvSpPr>
              <a:spLocks noChangeShapeType="1"/>
            </p:cNvSpPr>
            <p:nvPr/>
          </p:nvSpPr>
          <p:spPr bwMode="auto">
            <a:xfrm flipH="1">
              <a:off x="2996669" y="3203366"/>
              <a:ext cx="86255" cy="0"/>
            </a:xfrm>
            <a:prstGeom prst="line">
              <a:avLst/>
            </a:prstGeom>
            <a:noFill/>
            <a:ln w="12700"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46" name="Line 90">
              <a:extLst>
                <a:ext uri="{FF2B5EF4-FFF2-40B4-BE49-F238E27FC236}">
                  <a16:creationId xmlns:a16="http://schemas.microsoft.com/office/drawing/2014/main" id="{44CAA7A2-07A0-5D4C-88FC-7BB6F6D57D44}"/>
                </a:ext>
              </a:extLst>
            </p:cNvPr>
            <p:cNvSpPr>
              <a:spLocks noChangeShapeType="1"/>
            </p:cNvSpPr>
            <p:nvPr/>
          </p:nvSpPr>
          <p:spPr bwMode="auto">
            <a:xfrm rot="16200000" flipH="1">
              <a:off x="2933991" y="3100947"/>
              <a:ext cx="211613" cy="0"/>
            </a:xfrm>
            <a:prstGeom prst="line">
              <a:avLst/>
            </a:prstGeom>
            <a:noFill/>
            <a:ln w="12700"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sp>
        <p:nvSpPr>
          <p:cNvPr id="247" name="Triangle 246">
            <a:extLst>
              <a:ext uri="{FF2B5EF4-FFF2-40B4-BE49-F238E27FC236}">
                <a16:creationId xmlns:a16="http://schemas.microsoft.com/office/drawing/2014/main" id="{F0B54B5A-147D-5547-AC89-A195C7857DB5}"/>
              </a:ext>
            </a:extLst>
          </p:cNvPr>
          <p:cNvSpPr/>
          <p:nvPr/>
        </p:nvSpPr>
        <p:spPr>
          <a:xfrm>
            <a:off x="2934859" y="3557368"/>
            <a:ext cx="76525" cy="72726"/>
          </a:xfrm>
          <a:prstGeom prst="triangle">
            <a:avLst/>
          </a:prstGeom>
          <a:solidFill>
            <a:schemeClr val="tx2"/>
          </a:solidFill>
          <a:ln w="28575">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nvGrpSpPr>
          <p:cNvPr id="248" name="Group 247">
            <a:extLst>
              <a:ext uri="{FF2B5EF4-FFF2-40B4-BE49-F238E27FC236}">
                <a16:creationId xmlns:a16="http://schemas.microsoft.com/office/drawing/2014/main" id="{156F9159-7CD2-004B-91B0-7423FA41E58D}"/>
              </a:ext>
            </a:extLst>
          </p:cNvPr>
          <p:cNvGrpSpPr/>
          <p:nvPr/>
        </p:nvGrpSpPr>
        <p:grpSpPr>
          <a:xfrm>
            <a:off x="3209394" y="3504990"/>
            <a:ext cx="86255" cy="381210"/>
            <a:chOff x="2996669" y="2990641"/>
            <a:chExt cx="86255" cy="216112"/>
          </a:xfrm>
        </p:grpSpPr>
        <p:sp>
          <p:nvSpPr>
            <p:cNvPr id="249" name="Line 90">
              <a:extLst>
                <a:ext uri="{FF2B5EF4-FFF2-40B4-BE49-F238E27FC236}">
                  <a16:creationId xmlns:a16="http://schemas.microsoft.com/office/drawing/2014/main" id="{CA65420C-1DAF-7344-B3C6-E84A17E98A65}"/>
                </a:ext>
              </a:extLst>
            </p:cNvPr>
            <p:cNvSpPr>
              <a:spLocks noChangeShapeType="1"/>
            </p:cNvSpPr>
            <p:nvPr/>
          </p:nvSpPr>
          <p:spPr bwMode="auto">
            <a:xfrm flipH="1">
              <a:off x="2996669" y="2990641"/>
              <a:ext cx="86255" cy="0"/>
            </a:xfrm>
            <a:prstGeom prst="line">
              <a:avLst/>
            </a:prstGeom>
            <a:noFill/>
            <a:ln w="12700"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50" name="Line 90">
              <a:extLst>
                <a:ext uri="{FF2B5EF4-FFF2-40B4-BE49-F238E27FC236}">
                  <a16:creationId xmlns:a16="http://schemas.microsoft.com/office/drawing/2014/main" id="{DFDBBCF9-DD6C-2D43-8799-0F424599196C}"/>
                </a:ext>
              </a:extLst>
            </p:cNvPr>
            <p:cNvSpPr>
              <a:spLocks noChangeShapeType="1"/>
            </p:cNvSpPr>
            <p:nvPr/>
          </p:nvSpPr>
          <p:spPr bwMode="auto">
            <a:xfrm flipH="1">
              <a:off x="2996669" y="3203366"/>
              <a:ext cx="86255" cy="0"/>
            </a:xfrm>
            <a:prstGeom prst="line">
              <a:avLst/>
            </a:prstGeom>
            <a:noFill/>
            <a:ln w="12700"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51" name="Line 90">
              <a:extLst>
                <a:ext uri="{FF2B5EF4-FFF2-40B4-BE49-F238E27FC236}">
                  <a16:creationId xmlns:a16="http://schemas.microsoft.com/office/drawing/2014/main" id="{72663A17-0B47-E246-899A-1555CADEE863}"/>
                </a:ext>
              </a:extLst>
            </p:cNvPr>
            <p:cNvSpPr>
              <a:spLocks noChangeShapeType="1"/>
            </p:cNvSpPr>
            <p:nvPr/>
          </p:nvSpPr>
          <p:spPr bwMode="auto">
            <a:xfrm rot="16200000" flipH="1">
              <a:off x="2933991" y="3100947"/>
              <a:ext cx="211613" cy="0"/>
            </a:xfrm>
            <a:prstGeom prst="line">
              <a:avLst/>
            </a:prstGeom>
            <a:noFill/>
            <a:ln w="12700"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sp>
        <p:nvSpPr>
          <p:cNvPr id="252" name="Triangle 251">
            <a:extLst>
              <a:ext uri="{FF2B5EF4-FFF2-40B4-BE49-F238E27FC236}">
                <a16:creationId xmlns:a16="http://schemas.microsoft.com/office/drawing/2014/main" id="{ED081227-8283-F440-BE5B-B4B9F349B882}"/>
              </a:ext>
            </a:extLst>
          </p:cNvPr>
          <p:cNvSpPr/>
          <p:nvPr/>
        </p:nvSpPr>
        <p:spPr>
          <a:xfrm>
            <a:off x="3214259" y="3646268"/>
            <a:ext cx="76525" cy="72726"/>
          </a:xfrm>
          <a:prstGeom prst="triangle">
            <a:avLst/>
          </a:prstGeom>
          <a:solidFill>
            <a:schemeClr val="tx2"/>
          </a:solidFill>
          <a:ln w="28575">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nvGrpSpPr>
          <p:cNvPr id="253" name="Group 252">
            <a:extLst>
              <a:ext uri="{FF2B5EF4-FFF2-40B4-BE49-F238E27FC236}">
                <a16:creationId xmlns:a16="http://schemas.microsoft.com/office/drawing/2014/main" id="{7C9FDFCB-99BD-9D47-ACDE-CE6E6135298E}"/>
              </a:ext>
            </a:extLst>
          </p:cNvPr>
          <p:cNvGrpSpPr/>
          <p:nvPr/>
        </p:nvGrpSpPr>
        <p:grpSpPr>
          <a:xfrm>
            <a:off x="3485619" y="3527215"/>
            <a:ext cx="86255" cy="349460"/>
            <a:chOff x="2996669" y="2990641"/>
            <a:chExt cx="86255" cy="216112"/>
          </a:xfrm>
        </p:grpSpPr>
        <p:sp>
          <p:nvSpPr>
            <p:cNvPr id="254" name="Line 90">
              <a:extLst>
                <a:ext uri="{FF2B5EF4-FFF2-40B4-BE49-F238E27FC236}">
                  <a16:creationId xmlns:a16="http://schemas.microsoft.com/office/drawing/2014/main" id="{4B931F6C-A974-4944-9D26-BDF5543C19B9}"/>
                </a:ext>
              </a:extLst>
            </p:cNvPr>
            <p:cNvSpPr>
              <a:spLocks noChangeShapeType="1"/>
            </p:cNvSpPr>
            <p:nvPr/>
          </p:nvSpPr>
          <p:spPr bwMode="auto">
            <a:xfrm flipH="1">
              <a:off x="2996669" y="2990641"/>
              <a:ext cx="86255" cy="0"/>
            </a:xfrm>
            <a:prstGeom prst="line">
              <a:avLst/>
            </a:prstGeom>
            <a:noFill/>
            <a:ln w="12700"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55" name="Line 90">
              <a:extLst>
                <a:ext uri="{FF2B5EF4-FFF2-40B4-BE49-F238E27FC236}">
                  <a16:creationId xmlns:a16="http://schemas.microsoft.com/office/drawing/2014/main" id="{9EF1C6A1-A626-994D-AE45-75062DFE9C49}"/>
                </a:ext>
              </a:extLst>
            </p:cNvPr>
            <p:cNvSpPr>
              <a:spLocks noChangeShapeType="1"/>
            </p:cNvSpPr>
            <p:nvPr/>
          </p:nvSpPr>
          <p:spPr bwMode="auto">
            <a:xfrm flipH="1">
              <a:off x="2996669" y="3203366"/>
              <a:ext cx="86255" cy="0"/>
            </a:xfrm>
            <a:prstGeom prst="line">
              <a:avLst/>
            </a:prstGeom>
            <a:noFill/>
            <a:ln w="12700"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56" name="Line 90">
              <a:extLst>
                <a:ext uri="{FF2B5EF4-FFF2-40B4-BE49-F238E27FC236}">
                  <a16:creationId xmlns:a16="http://schemas.microsoft.com/office/drawing/2014/main" id="{F2B65FDB-26FF-1E4A-BD95-E6E2AABDF87A}"/>
                </a:ext>
              </a:extLst>
            </p:cNvPr>
            <p:cNvSpPr>
              <a:spLocks noChangeShapeType="1"/>
            </p:cNvSpPr>
            <p:nvPr/>
          </p:nvSpPr>
          <p:spPr bwMode="auto">
            <a:xfrm rot="16200000" flipH="1">
              <a:off x="2933991" y="3100947"/>
              <a:ext cx="211613" cy="0"/>
            </a:xfrm>
            <a:prstGeom prst="line">
              <a:avLst/>
            </a:prstGeom>
            <a:noFill/>
            <a:ln w="12700"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sp>
        <p:nvSpPr>
          <p:cNvPr id="257" name="Triangle 256">
            <a:extLst>
              <a:ext uri="{FF2B5EF4-FFF2-40B4-BE49-F238E27FC236}">
                <a16:creationId xmlns:a16="http://schemas.microsoft.com/office/drawing/2014/main" id="{87B1C38B-1BDD-3C43-9DF0-D5F4F0F3D5A3}"/>
              </a:ext>
            </a:extLst>
          </p:cNvPr>
          <p:cNvSpPr/>
          <p:nvPr/>
        </p:nvSpPr>
        <p:spPr>
          <a:xfrm>
            <a:off x="3490484" y="3662143"/>
            <a:ext cx="76525" cy="72726"/>
          </a:xfrm>
          <a:prstGeom prst="triangle">
            <a:avLst/>
          </a:prstGeom>
          <a:solidFill>
            <a:schemeClr val="tx2"/>
          </a:solidFill>
          <a:ln w="28575">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nvGrpSpPr>
          <p:cNvPr id="258" name="Group 257">
            <a:extLst>
              <a:ext uri="{FF2B5EF4-FFF2-40B4-BE49-F238E27FC236}">
                <a16:creationId xmlns:a16="http://schemas.microsoft.com/office/drawing/2014/main" id="{56A22326-D10B-6E4C-878B-27F7D9FC85AA}"/>
              </a:ext>
            </a:extLst>
          </p:cNvPr>
          <p:cNvGrpSpPr/>
          <p:nvPr/>
        </p:nvGrpSpPr>
        <p:grpSpPr>
          <a:xfrm>
            <a:off x="3761844" y="3472115"/>
            <a:ext cx="86255" cy="398238"/>
            <a:chOff x="2996669" y="2990038"/>
            <a:chExt cx="86255" cy="213328"/>
          </a:xfrm>
        </p:grpSpPr>
        <p:sp>
          <p:nvSpPr>
            <p:cNvPr id="259" name="Line 90">
              <a:extLst>
                <a:ext uri="{FF2B5EF4-FFF2-40B4-BE49-F238E27FC236}">
                  <a16:creationId xmlns:a16="http://schemas.microsoft.com/office/drawing/2014/main" id="{8991EC15-8ED2-B444-942A-D8E1E19B049E}"/>
                </a:ext>
              </a:extLst>
            </p:cNvPr>
            <p:cNvSpPr>
              <a:spLocks noChangeShapeType="1"/>
            </p:cNvSpPr>
            <p:nvPr/>
          </p:nvSpPr>
          <p:spPr bwMode="auto">
            <a:xfrm flipH="1">
              <a:off x="2996669" y="2990641"/>
              <a:ext cx="86255" cy="0"/>
            </a:xfrm>
            <a:prstGeom prst="line">
              <a:avLst/>
            </a:prstGeom>
            <a:noFill/>
            <a:ln w="12700"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60" name="Line 90">
              <a:extLst>
                <a:ext uri="{FF2B5EF4-FFF2-40B4-BE49-F238E27FC236}">
                  <a16:creationId xmlns:a16="http://schemas.microsoft.com/office/drawing/2014/main" id="{56E917B1-65EA-744F-A3BC-E337FB096666}"/>
                </a:ext>
              </a:extLst>
            </p:cNvPr>
            <p:cNvSpPr>
              <a:spLocks noChangeShapeType="1"/>
            </p:cNvSpPr>
            <p:nvPr/>
          </p:nvSpPr>
          <p:spPr bwMode="auto">
            <a:xfrm flipH="1">
              <a:off x="2996669" y="3203366"/>
              <a:ext cx="86255" cy="0"/>
            </a:xfrm>
            <a:prstGeom prst="line">
              <a:avLst/>
            </a:prstGeom>
            <a:noFill/>
            <a:ln w="12700"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61" name="Line 90">
              <a:extLst>
                <a:ext uri="{FF2B5EF4-FFF2-40B4-BE49-F238E27FC236}">
                  <a16:creationId xmlns:a16="http://schemas.microsoft.com/office/drawing/2014/main" id="{841AD093-9070-2848-82EB-0BE47B5E32F9}"/>
                </a:ext>
              </a:extLst>
            </p:cNvPr>
            <p:cNvSpPr>
              <a:spLocks noChangeShapeType="1"/>
            </p:cNvSpPr>
            <p:nvPr/>
          </p:nvSpPr>
          <p:spPr bwMode="auto">
            <a:xfrm rot="16200000" flipH="1">
              <a:off x="2933991" y="3095845"/>
              <a:ext cx="211613" cy="0"/>
            </a:xfrm>
            <a:prstGeom prst="line">
              <a:avLst/>
            </a:prstGeom>
            <a:noFill/>
            <a:ln w="12700"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sp>
        <p:nvSpPr>
          <p:cNvPr id="262" name="Triangle 261">
            <a:extLst>
              <a:ext uri="{FF2B5EF4-FFF2-40B4-BE49-F238E27FC236}">
                <a16:creationId xmlns:a16="http://schemas.microsoft.com/office/drawing/2014/main" id="{3CB710E1-64E6-524A-A09F-8EF3AF05C2B3}"/>
              </a:ext>
            </a:extLst>
          </p:cNvPr>
          <p:cNvSpPr/>
          <p:nvPr/>
        </p:nvSpPr>
        <p:spPr>
          <a:xfrm>
            <a:off x="3766709" y="3627218"/>
            <a:ext cx="76525" cy="72726"/>
          </a:xfrm>
          <a:prstGeom prst="triangle">
            <a:avLst/>
          </a:prstGeom>
          <a:solidFill>
            <a:schemeClr val="tx2"/>
          </a:solidFill>
          <a:ln w="28575">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nvGrpSpPr>
          <p:cNvPr id="263" name="Group 262">
            <a:extLst>
              <a:ext uri="{FF2B5EF4-FFF2-40B4-BE49-F238E27FC236}">
                <a16:creationId xmlns:a16="http://schemas.microsoft.com/office/drawing/2014/main" id="{BFF9625F-3075-4B48-97A1-9A7969518C9E}"/>
              </a:ext>
            </a:extLst>
          </p:cNvPr>
          <p:cNvGrpSpPr/>
          <p:nvPr/>
        </p:nvGrpSpPr>
        <p:grpSpPr>
          <a:xfrm>
            <a:off x="7651218" y="3679609"/>
            <a:ext cx="86400" cy="1295616"/>
            <a:chOff x="2996669" y="2990641"/>
            <a:chExt cx="86255" cy="212725"/>
          </a:xfrm>
        </p:grpSpPr>
        <p:sp>
          <p:nvSpPr>
            <p:cNvPr id="264" name="Line 90">
              <a:extLst>
                <a:ext uri="{FF2B5EF4-FFF2-40B4-BE49-F238E27FC236}">
                  <a16:creationId xmlns:a16="http://schemas.microsoft.com/office/drawing/2014/main" id="{F4E917AA-0A73-824B-B3F4-A43E3A7BA0F7}"/>
                </a:ext>
              </a:extLst>
            </p:cNvPr>
            <p:cNvSpPr>
              <a:spLocks noChangeShapeType="1"/>
            </p:cNvSpPr>
            <p:nvPr/>
          </p:nvSpPr>
          <p:spPr bwMode="auto">
            <a:xfrm flipH="1">
              <a:off x="2996669" y="2990641"/>
              <a:ext cx="86255" cy="0"/>
            </a:xfrm>
            <a:prstGeom prst="line">
              <a:avLst/>
            </a:prstGeom>
            <a:noFill/>
            <a:ln w="12700"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65" name="Line 90">
              <a:extLst>
                <a:ext uri="{FF2B5EF4-FFF2-40B4-BE49-F238E27FC236}">
                  <a16:creationId xmlns:a16="http://schemas.microsoft.com/office/drawing/2014/main" id="{37408430-E678-1C49-B03B-2EC6F729C9B7}"/>
                </a:ext>
              </a:extLst>
            </p:cNvPr>
            <p:cNvSpPr>
              <a:spLocks noChangeShapeType="1"/>
            </p:cNvSpPr>
            <p:nvPr/>
          </p:nvSpPr>
          <p:spPr bwMode="auto">
            <a:xfrm flipH="1">
              <a:off x="2996669" y="3203366"/>
              <a:ext cx="86255" cy="0"/>
            </a:xfrm>
            <a:prstGeom prst="line">
              <a:avLst/>
            </a:prstGeom>
            <a:noFill/>
            <a:ln w="12700"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66" name="Line 90">
              <a:extLst>
                <a:ext uri="{FF2B5EF4-FFF2-40B4-BE49-F238E27FC236}">
                  <a16:creationId xmlns:a16="http://schemas.microsoft.com/office/drawing/2014/main" id="{3CEC00A5-BD3C-BF4D-959D-AADDF0F716F2}"/>
                </a:ext>
              </a:extLst>
            </p:cNvPr>
            <p:cNvSpPr>
              <a:spLocks noChangeShapeType="1"/>
            </p:cNvSpPr>
            <p:nvPr/>
          </p:nvSpPr>
          <p:spPr bwMode="auto">
            <a:xfrm rot="16200000" flipH="1">
              <a:off x="2933991" y="3097042"/>
              <a:ext cx="211613" cy="0"/>
            </a:xfrm>
            <a:prstGeom prst="line">
              <a:avLst/>
            </a:prstGeom>
            <a:noFill/>
            <a:ln w="12700"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sp>
        <p:nvSpPr>
          <p:cNvPr id="267" name="Triangle 266">
            <a:extLst>
              <a:ext uri="{FF2B5EF4-FFF2-40B4-BE49-F238E27FC236}">
                <a16:creationId xmlns:a16="http://schemas.microsoft.com/office/drawing/2014/main" id="{BD2CAB39-678E-FC44-A9C4-57FDDBF13650}"/>
              </a:ext>
            </a:extLst>
          </p:cNvPr>
          <p:cNvSpPr/>
          <p:nvPr/>
        </p:nvSpPr>
        <p:spPr>
          <a:xfrm>
            <a:off x="7656156" y="4293968"/>
            <a:ext cx="76525" cy="72726"/>
          </a:xfrm>
          <a:prstGeom prst="triangle">
            <a:avLst/>
          </a:prstGeom>
          <a:solidFill>
            <a:schemeClr val="tx2"/>
          </a:solidFill>
          <a:ln w="28575">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nvGrpSpPr>
          <p:cNvPr id="274" name="Group 273">
            <a:extLst>
              <a:ext uri="{FF2B5EF4-FFF2-40B4-BE49-F238E27FC236}">
                <a16:creationId xmlns:a16="http://schemas.microsoft.com/office/drawing/2014/main" id="{AE514670-B86F-6244-A3DE-F57D9288B776}"/>
              </a:ext>
            </a:extLst>
          </p:cNvPr>
          <p:cNvGrpSpPr/>
          <p:nvPr/>
        </p:nvGrpSpPr>
        <p:grpSpPr>
          <a:xfrm>
            <a:off x="7371818" y="3603409"/>
            <a:ext cx="86400" cy="993991"/>
            <a:chOff x="2996669" y="2990641"/>
            <a:chExt cx="86255" cy="212725"/>
          </a:xfrm>
        </p:grpSpPr>
        <p:sp>
          <p:nvSpPr>
            <p:cNvPr id="275" name="Line 90">
              <a:extLst>
                <a:ext uri="{FF2B5EF4-FFF2-40B4-BE49-F238E27FC236}">
                  <a16:creationId xmlns:a16="http://schemas.microsoft.com/office/drawing/2014/main" id="{34A7B04A-0F4D-6A4F-951F-27D0D799BC85}"/>
                </a:ext>
              </a:extLst>
            </p:cNvPr>
            <p:cNvSpPr>
              <a:spLocks noChangeShapeType="1"/>
            </p:cNvSpPr>
            <p:nvPr/>
          </p:nvSpPr>
          <p:spPr bwMode="auto">
            <a:xfrm flipH="1">
              <a:off x="2996669" y="2990641"/>
              <a:ext cx="86255" cy="0"/>
            </a:xfrm>
            <a:prstGeom prst="line">
              <a:avLst/>
            </a:prstGeom>
            <a:noFill/>
            <a:ln w="12700"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76" name="Line 90">
              <a:extLst>
                <a:ext uri="{FF2B5EF4-FFF2-40B4-BE49-F238E27FC236}">
                  <a16:creationId xmlns:a16="http://schemas.microsoft.com/office/drawing/2014/main" id="{01B70D09-A4D9-E144-AC5C-C1689BD104B3}"/>
                </a:ext>
              </a:extLst>
            </p:cNvPr>
            <p:cNvSpPr>
              <a:spLocks noChangeShapeType="1"/>
            </p:cNvSpPr>
            <p:nvPr/>
          </p:nvSpPr>
          <p:spPr bwMode="auto">
            <a:xfrm flipH="1">
              <a:off x="2996669" y="3203366"/>
              <a:ext cx="86255" cy="0"/>
            </a:xfrm>
            <a:prstGeom prst="line">
              <a:avLst/>
            </a:prstGeom>
            <a:noFill/>
            <a:ln w="12700"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77" name="Line 90">
              <a:extLst>
                <a:ext uri="{FF2B5EF4-FFF2-40B4-BE49-F238E27FC236}">
                  <a16:creationId xmlns:a16="http://schemas.microsoft.com/office/drawing/2014/main" id="{7F79EB5E-B157-CF4A-8F30-163141111D38}"/>
                </a:ext>
              </a:extLst>
            </p:cNvPr>
            <p:cNvSpPr>
              <a:spLocks noChangeShapeType="1"/>
            </p:cNvSpPr>
            <p:nvPr/>
          </p:nvSpPr>
          <p:spPr bwMode="auto">
            <a:xfrm rot="16200000" flipH="1">
              <a:off x="2933991" y="3097042"/>
              <a:ext cx="211613" cy="0"/>
            </a:xfrm>
            <a:prstGeom prst="line">
              <a:avLst/>
            </a:prstGeom>
            <a:noFill/>
            <a:ln w="12700"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sp>
        <p:nvSpPr>
          <p:cNvPr id="278" name="Triangle 277">
            <a:extLst>
              <a:ext uri="{FF2B5EF4-FFF2-40B4-BE49-F238E27FC236}">
                <a16:creationId xmlns:a16="http://schemas.microsoft.com/office/drawing/2014/main" id="{98017AA8-A30D-7943-B61B-E1DA3E6C14B8}"/>
              </a:ext>
            </a:extLst>
          </p:cNvPr>
          <p:cNvSpPr/>
          <p:nvPr/>
        </p:nvSpPr>
        <p:spPr>
          <a:xfrm>
            <a:off x="7376756" y="4059018"/>
            <a:ext cx="76525" cy="72726"/>
          </a:xfrm>
          <a:prstGeom prst="triangle">
            <a:avLst/>
          </a:prstGeom>
          <a:solidFill>
            <a:schemeClr val="tx2"/>
          </a:solidFill>
          <a:ln w="28575">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nvGrpSpPr>
          <p:cNvPr id="279" name="Group 278">
            <a:extLst>
              <a:ext uri="{FF2B5EF4-FFF2-40B4-BE49-F238E27FC236}">
                <a16:creationId xmlns:a16="http://schemas.microsoft.com/office/drawing/2014/main" id="{77C0BB86-7865-EC4F-89EB-F32AB35989F9}"/>
              </a:ext>
            </a:extLst>
          </p:cNvPr>
          <p:cNvGrpSpPr/>
          <p:nvPr/>
        </p:nvGrpSpPr>
        <p:grpSpPr>
          <a:xfrm>
            <a:off x="7089243" y="3679609"/>
            <a:ext cx="86400" cy="816191"/>
            <a:chOff x="2996669" y="2990641"/>
            <a:chExt cx="86255" cy="212725"/>
          </a:xfrm>
        </p:grpSpPr>
        <p:sp>
          <p:nvSpPr>
            <p:cNvPr id="280" name="Line 90">
              <a:extLst>
                <a:ext uri="{FF2B5EF4-FFF2-40B4-BE49-F238E27FC236}">
                  <a16:creationId xmlns:a16="http://schemas.microsoft.com/office/drawing/2014/main" id="{D709FF6A-BCD2-3846-B1D4-56FC1F3224FE}"/>
                </a:ext>
              </a:extLst>
            </p:cNvPr>
            <p:cNvSpPr>
              <a:spLocks noChangeShapeType="1"/>
            </p:cNvSpPr>
            <p:nvPr/>
          </p:nvSpPr>
          <p:spPr bwMode="auto">
            <a:xfrm flipH="1">
              <a:off x="2996669" y="2990641"/>
              <a:ext cx="86255" cy="0"/>
            </a:xfrm>
            <a:prstGeom prst="line">
              <a:avLst/>
            </a:prstGeom>
            <a:noFill/>
            <a:ln w="12700"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81" name="Line 90">
              <a:extLst>
                <a:ext uri="{FF2B5EF4-FFF2-40B4-BE49-F238E27FC236}">
                  <a16:creationId xmlns:a16="http://schemas.microsoft.com/office/drawing/2014/main" id="{15D153F8-2A3A-524D-860E-BA2B157D55BF}"/>
                </a:ext>
              </a:extLst>
            </p:cNvPr>
            <p:cNvSpPr>
              <a:spLocks noChangeShapeType="1"/>
            </p:cNvSpPr>
            <p:nvPr/>
          </p:nvSpPr>
          <p:spPr bwMode="auto">
            <a:xfrm flipH="1">
              <a:off x="2996669" y="3203366"/>
              <a:ext cx="86255" cy="0"/>
            </a:xfrm>
            <a:prstGeom prst="line">
              <a:avLst/>
            </a:prstGeom>
            <a:noFill/>
            <a:ln w="12700"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82" name="Line 90">
              <a:extLst>
                <a:ext uri="{FF2B5EF4-FFF2-40B4-BE49-F238E27FC236}">
                  <a16:creationId xmlns:a16="http://schemas.microsoft.com/office/drawing/2014/main" id="{C2216B97-C09D-EB48-9749-2C4A4D64DAC3}"/>
                </a:ext>
              </a:extLst>
            </p:cNvPr>
            <p:cNvSpPr>
              <a:spLocks noChangeShapeType="1"/>
            </p:cNvSpPr>
            <p:nvPr/>
          </p:nvSpPr>
          <p:spPr bwMode="auto">
            <a:xfrm rot="16200000" flipH="1">
              <a:off x="2933991" y="3097042"/>
              <a:ext cx="211613" cy="0"/>
            </a:xfrm>
            <a:prstGeom prst="line">
              <a:avLst/>
            </a:prstGeom>
            <a:noFill/>
            <a:ln w="12700"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sp>
        <p:nvSpPr>
          <p:cNvPr id="283" name="Triangle 282">
            <a:extLst>
              <a:ext uri="{FF2B5EF4-FFF2-40B4-BE49-F238E27FC236}">
                <a16:creationId xmlns:a16="http://schemas.microsoft.com/office/drawing/2014/main" id="{DC8EC9B1-5189-D34E-BEF8-288197531268}"/>
              </a:ext>
            </a:extLst>
          </p:cNvPr>
          <p:cNvSpPr/>
          <p:nvPr/>
        </p:nvSpPr>
        <p:spPr>
          <a:xfrm>
            <a:off x="7094181" y="4052668"/>
            <a:ext cx="76525" cy="72726"/>
          </a:xfrm>
          <a:prstGeom prst="triangle">
            <a:avLst/>
          </a:prstGeom>
          <a:solidFill>
            <a:schemeClr val="tx2"/>
          </a:solidFill>
          <a:ln w="28575">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nvGrpSpPr>
          <p:cNvPr id="284" name="Group 283">
            <a:extLst>
              <a:ext uri="{FF2B5EF4-FFF2-40B4-BE49-F238E27FC236}">
                <a16:creationId xmlns:a16="http://schemas.microsoft.com/office/drawing/2014/main" id="{6A8EDD85-83BF-5746-AF57-6E7B8F8CBB16}"/>
              </a:ext>
            </a:extLst>
          </p:cNvPr>
          <p:cNvGrpSpPr/>
          <p:nvPr/>
        </p:nvGrpSpPr>
        <p:grpSpPr>
          <a:xfrm>
            <a:off x="6813018" y="3705009"/>
            <a:ext cx="86400" cy="638391"/>
            <a:chOff x="2996669" y="2990641"/>
            <a:chExt cx="86255" cy="212725"/>
          </a:xfrm>
        </p:grpSpPr>
        <p:sp>
          <p:nvSpPr>
            <p:cNvPr id="285" name="Line 90">
              <a:extLst>
                <a:ext uri="{FF2B5EF4-FFF2-40B4-BE49-F238E27FC236}">
                  <a16:creationId xmlns:a16="http://schemas.microsoft.com/office/drawing/2014/main" id="{89EE155D-A392-434A-9DAD-A6F1CE34B090}"/>
                </a:ext>
              </a:extLst>
            </p:cNvPr>
            <p:cNvSpPr>
              <a:spLocks noChangeShapeType="1"/>
            </p:cNvSpPr>
            <p:nvPr/>
          </p:nvSpPr>
          <p:spPr bwMode="auto">
            <a:xfrm flipH="1">
              <a:off x="2996669" y="2990641"/>
              <a:ext cx="86255" cy="0"/>
            </a:xfrm>
            <a:prstGeom prst="line">
              <a:avLst/>
            </a:prstGeom>
            <a:noFill/>
            <a:ln w="12700"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86" name="Line 90">
              <a:extLst>
                <a:ext uri="{FF2B5EF4-FFF2-40B4-BE49-F238E27FC236}">
                  <a16:creationId xmlns:a16="http://schemas.microsoft.com/office/drawing/2014/main" id="{6CA15A00-4369-3B4E-90C7-26B2BFB3998E}"/>
                </a:ext>
              </a:extLst>
            </p:cNvPr>
            <p:cNvSpPr>
              <a:spLocks noChangeShapeType="1"/>
            </p:cNvSpPr>
            <p:nvPr/>
          </p:nvSpPr>
          <p:spPr bwMode="auto">
            <a:xfrm flipH="1">
              <a:off x="2996669" y="3203366"/>
              <a:ext cx="86255" cy="0"/>
            </a:xfrm>
            <a:prstGeom prst="line">
              <a:avLst/>
            </a:prstGeom>
            <a:noFill/>
            <a:ln w="12700"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87" name="Line 90">
              <a:extLst>
                <a:ext uri="{FF2B5EF4-FFF2-40B4-BE49-F238E27FC236}">
                  <a16:creationId xmlns:a16="http://schemas.microsoft.com/office/drawing/2014/main" id="{9DAF60E5-50BA-FE47-BE85-5A90AD02BA2E}"/>
                </a:ext>
              </a:extLst>
            </p:cNvPr>
            <p:cNvSpPr>
              <a:spLocks noChangeShapeType="1"/>
            </p:cNvSpPr>
            <p:nvPr/>
          </p:nvSpPr>
          <p:spPr bwMode="auto">
            <a:xfrm rot="16200000" flipH="1">
              <a:off x="2933991" y="3097042"/>
              <a:ext cx="211613" cy="0"/>
            </a:xfrm>
            <a:prstGeom prst="line">
              <a:avLst/>
            </a:prstGeom>
            <a:noFill/>
            <a:ln w="12700"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sp>
        <p:nvSpPr>
          <p:cNvPr id="288" name="Triangle 287">
            <a:extLst>
              <a:ext uri="{FF2B5EF4-FFF2-40B4-BE49-F238E27FC236}">
                <a16:creationId xmlns:a16="http://schemas.microsoft.com/office/drawing/2014/main" id="{83EF24E1-4022-3F46-8043-2FAEE0C3040C}"/>
              </a:ext>
            </a:extLst>
          </p:cNvPr>
          <p:cNvSpPr/>
          <p:nvPr/>
        </p:nvSpPr>
        <p:spPr>
          <a:xfrm>
            <a:off x="6817956" y="3979643"/>
            <a:ext cx="76525" cy="72726"/>
          </a:xfrm>
          <a:prstGeom prst="triangle">
            <a:avLst/>
          </a:prstGeom>
          <a:solidFill>
            <a:schemeClr val="tx2"/>
          </a:solidFill>
          <a:ln w="28575">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nvGrpSpPr>
          <p:cNvPr id="289" name="Group 288">
            <a:extLst>
              <a:ext uri="{FF2B5EF4-FFF2-40B4-BE49-F238E27FC236}">
                <a16:creationId xmlns:a16="http://schemas.microsoft.com/office/drawing/2014/main" id="{580E82BA-AE94-1B48-96D4-2B84F6EC7ECA}"/>
              </a:ext>
            </a:extLst>
          </p:cNvPr>
          <p:cNvGrpSpPr/>
          <p:nvPr/>
        </p:nvGrpSpPr>
        <p:grpSpPr>
          <a:xfrm>
            <a:off x="6539968" y="3698660"/>
            <a:ext cx="86400" cy="571716"/>
            <a:chOff x="2996669" y="2990641"/>
            <a:chExt cx="86255" cy="212725"/>
          </a:xfrm>
        </p:grpSpPr>
        <p:sp>
          <p:nvSpPr>
            <p:cNvPr id="290" name="Line 90">
              <a:extLst>
                <a:ext uri="{FF2B5EF4-FFF2-40B4-BE49-F238E27FC236}">
                  <a16:creationId xmlns:a16="http://schemas.microsoft.com/office/drawing/2014/main" id="{F0AE6B9C-5BFB-B64F-9419-9532A675A13F}"/>
                </a:ext>
              </a:extLst>
            </p:cNvPr>
            <p:cNvSpPr>
              <a:spLocks noChangeShapeType="1"/>
            </p:cNvSpPr>
            <p:nvPr/>
          </p:nvSpPr>
          <p:spPr bwMode="auto">
            <a:xfrm flipH="1">
              <a:off x="2996669" y="2990641"/>
              <a:ext cx="86255" cy="0"/>
            </a:xfrm>
            <a:prstGeom prst="line">
              <a:avLst/>
            </a:prstGeom>
            <a:noFill/>
            <a:ln w="12700"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91" name="Line 90">
              <a:extLst>
                <a:ext uri="{FF2B5EF4-FFF2-40B4-BE49-F238E27FC236}">
                  <a16:creationId xmlns:a16="http://schemas.microsoft.com/office/drawing/2014/main" id="{28539991-41F6-7841-9CB0-DE38A3356F4C}"/>
                </a:ext>
              </a:extLst>
            </p:cNvPr>
            <p:cNvSpPr>
              <a:spLocks noChangeShapeType="1"/>
            </p:cNvSpPr>
            <p:nvPr/>
          </p:nvSpPr>
          <p:spPr bwMode="auto">
            <a:xfrm flipH="1">
              <a:off x="2996669" y="3203366"/>
              <a:ext cx="86255" cy="0"/>
            </a:xfrm>
            <a:prstGeom prst="line">
              <a:avLst/>
            </a:prstGeom>
            <a:noFill/>
            <a:ln w="12700"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92" name="Line 90">
              <a:extLst>
                <a:ext uri="{FF2B5EF4-FFF2-40B4-BE49-F238E27FC236}">
                  <a16:creationId xmlns:a16="http://schemas.microsoft.com/office/drawing/2014/main" id="{233CA930-7038-C748-A020-5D36ADA65F5E}"/>
                </a:ext>
              </a:extLst>
            </p:cNvPr>
            <p:cNvSpPr>
              <a:spLocks noChangeShapeType="1"/>
            </p:cNvSpPr>
            <p:nvPr/>
          </p:nvSpPr>
          <p:spPr bwMode="auto">
            <a:xfrm rot="16200000" flipH="1">
              <a:off x="2933991" y="3097042"/>
              <a:ext cx="211613" cy="0"/>
            </a:xfrm>
            <a:prstGeom prst="line">
              <a:avLst/>
            </a:prstGeom>
            <a:noFill/>
            <a:ln w="12700"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sp>
        <p:nvSpPr>
          <p:cNvPr id="293" name="Triangle 292">
            <a:extLst>
              <a:ext uri="{FF2B5EF4-FFF2-40B4-BE49-F238E27FC236}">
                <a16:creationId xmlns:a16="http://schemas.microsoft.com/office/drawing/2014/main" id="{FC8BFC9F-630A-E345-AC9D-6BCFC09789D7}"/>
              </a:ext>
            </a:extLst>
          </p:cNvPr>
          <p:cNvSpPr/>
          <p:nvPr/>
        </p:nvSpPr>
        <p:spPr>
          <a:xfrm>
            <a:off x="6544906" y="3954243"/>
            <a:ext cx="76525" cy="72726"/>
          </a:xfrm>
          <a:prstGeom prst="triangle">
            <a:avLst/>
          </a:prstGeom>
          <a:solidFill>
            <a:schemeClr val="tx2"/>
          </a:solidFill>
          <a:ln w="28575">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nvGrpSpPr>
          <p:cNvPr id="294" name="Group 293">
            <a:extLst>
              <a:ext uri="{FF2B5EF4-FFF2-40B4-BE49-F238E27FC236}">
                <a16:creationId xmlns:a16="http://schemas.microsoft.com/office/drawing/2014/main" id="{8B9F9907-C37C-7048-8C03-F42E03CD4E47}"/>
              </a:ext>
            </a:extLst>
          </p:cNvPr>
          <p:cNvGrpSpPr/>
          <p:nvPr/>
        </p:nvGrpSpPr>
        <p:grpSpPr>
          <a:xfrm>
            <a:off x="6260568" y="3657385"/>
            <a:ext cx="86400" cy="489165"/>
            <a:chOff x="2996669" y="2990641"/>
            <a:chExt cx="86255" cy="212725"/>
          </a:xfrm>
        </p:grpSpPr>
        <p:sp>
          <p:nvSpPr>
            <p:cNvPr id="295" name="Line 90">
              <a:extLst>
                <a:ext uri="{FF2B5EF4-FFF2-40B4-BE49-F238E27FC236}">
                  <a16:creationId xmlns:a16="http://schemas.microsoft.com/office/drawing/2014/main" id="{5474D5EE-E0CD-BD4E-A097-024C93903A98}"/>
                </a:ext>
              </a:extLst>
            </p:cNvPr>
            <p:cNvSpPr>
              <a:spLocks noChangeShapeType="1"/>
            </p:cNvSpPr>
            <p:nvPr/>
          </p:nvSpPr>
          <p:spPr bwMode="auto">
            <a:xfrm flipH="1">
              <a:off x="2996669" y="2990641"/>
              <a:ext cx="86255" cy="0"/>
            </a:xfrm>
            <a:prstGeom prst="line">
              <a:avLst/>
            </a:prstGeom>
            <a:noFill/>
            <a:ln w="12700"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96" name="Line 90">
              <a:extLst>
                <a:ext uri="{FF2B5EF4-FFF2-40B4-BE49-F238E27FC236}">
                  <a16:creationId xmlns:a16="http://schemas.microsoft.com/office/drawing/2014/main" id="{5607F784-B4A0-9D48-BB29-68C147976F5F}"/>
                </a:ext>
              </a:extLst>
            </p:cNvPr>
            <p:cNvSpPr>
              <a:spLocks noChangeShapeType="1"/>
            </p:cNvSpPr>
            <p:nvPr/>
          </p:nvSpPr>
          <p:spPr bwMode="auto">
            <a:xfrm flipH="1">
              <a:off x="2996669" y="3203366"/>
              <a:ext cx="86255" cy="0"/>
            </a:xfrm>
            <a:prstGeom prst="line">
              <a:avLst/>
            </a:prstGeom>
            <a:noFill/>
            <a:ln w="12700"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97" name="Line 90">
              <a:extLst>
                <a:ext uri="{FF2B5EF4-FFF2-40B4-BE49-F238E27FC236}">
                  <a16:creationId xmlns:a16="http://schemas.microsoft.com/office/drawing/2014/main" id="{457E3AEF-DD8A-3449-BED2-B204D435233F}"/>
                </a:ext>
              </a:extLst>
            </p:cNvPr>
            <p:cNvSpPr>
              <a:spLocks noChangeShapeType="1"/>
            </p:cNvSpPr>
            <p:nvPr/>
          </p:nvSpPr>
          <p:spPr bwMode="auto">
            <a:xfrm rot="16200000" flipH="1">
              <a:off x="2933991" y="3097042"/>
              <a:ext cx="211613" cy="0"/>
            </a:xfrm>
            <a:prstGeom prst="line">
              <a:avLst/>
            </a:prstGeom>
            <a:noFill/>
            <a:ln w="12700"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sp>
        <p:nvSpPr>
          <p:cNvPr id="298" name="Triangle 297">
            <a:extLst>
              <a:ext uri="{FF2B5EF4-FFF2-40B4-BE49-F238E27FC236}">
                <a16:creationId xmlns:a16="http://schemas.microsoft.com/office/drawing/2014/main" id="{EC44C700-6804-294D-872E-0E2B4A1830FA}"/>
              </a:ext>
            </a:extLst>
          </p:cNvPr>
          <p:cNvSpPr/>
          <p:nvPr/>
        </p:nvSpPr>
        <p:spPr>
          <a:xfrm>
            <a:off x="6265506" y="3862168"/>
            <a:ext cx="76525" cy="72726"/>
          </a:xfrm>
          <a:prstGeom prst="triangle">
            <a:avLst/>
          </a:prstGeom>
          <a:solidFill>
            <a:schemeClr val="tx2"/>
          </a:solidFill>
          <a:ln w="28575">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nvGrpSpPr>
          <p:cNvPr id="299" name="Group 298">
            <a:extLst>
              <a:ext uri="{FF2B5EF4-FFF2-40B4-BE49-F238E27FC236}">
                <a16:creationId xmlns:a16="http://schemas.microsoft.com/office/drawing/2014/main" id="{5ECE1692-7D35-9643-A903-477E66BA7B82}"/>
              </a:ext>
            </a:extLst>
          </p:cNvPr>
          <p:cNvGrpSpPr/>
          <p:nvPr/>
        </p:nvGrpSpPr>
        <p:grpSpPr>
          <a:xfrm>
            <a:off x="5984343" y="3625636"/>
            <a:ext cx="86400" cy="466940"/>
            <a:chOff x="2996669" y="2990641"/>
            <a:chExt cx="86255" cy="212725"/>
          </a:xfrm>
        </p:grpSpPr>
        <p:sp>
          <p:nvSpPr>
            <p:cNvPr id="300" name="Line 90">
              <a:extLst>
                <a:ext uri="{FF2B5EF4-FFF2-40B4-BE49-F238E27FC236}">
                  <a16:creationId xmlns:a16="http://schemas.microsoft.com/office/drawing/2014/main" id="{D5AD935F-CE87-6145-80E6-ABFDA01BB556}"/>
                </a:ext>
              </a:extLst>
            </p:cNvPr>
            <p:cNvSpPr>
              <a:spLocks noChangeShapeType="1"/>
            </p:cNvSpPr>
            <p:nvPr/>
          </p:nvSpPr>
          <p:spPr bwMode="auto">
            <a:xfrm flipH="1">
              <a:off x="2996669" y="2990641"/>
              <a:ext cx="86255" cy="0"/>
            </a:xfrm>
            <a:prstGeom prst="line">
              <a:avLst/>
            </a:prstGeom>
            <a:noFill/>
            <a:ln w="12700"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01" name="Line 90">
              <a:extLst>
                <a:ext uri="{FF2B5EF4-FFF2-40B4-BE49-F238E27FC236}">
                  <a16:creationId xmlns:a16="http://schemas.microsoft.com/office/drawing/2014/main" id="{F7A2CDAB-5221-764A-90E5-0ADE18B52F40}"/>
                </a:ext>
              </a:extLst>
            </p:cNvPr>
            <p:cNvSpPr>
              <a:spLocks noChangeShapeType="1"/>
            </p:cNvSpPr>
            <p:nvPr/>
          </p:nvSpPr>
          <p:spPr bwMode="auto">
            <a:xfrm flipH="1">
              <a:off x="2996669" y="3203366"/>
              <a:ext cx="86255" cy="0"/>
            </a:xfrm>
            <a:prstGeom prst="line">
              <a:avLst/>
            </a:prstGeom>
            <a:noFill/>
            <a:ln w="12700"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02" name="Line 90">
              <a:extLst>
                <a:ext uri="{FF2B5EF4-FFF2-40B4-BE49-F238E27FC236}">
                  <a16:creationId xmlns:a16="http://schemas.microsoft.com/office/drawing/2014/main" id="{B7D0E0A7-B792-4748-A4C8-B89E3861898F}"/>
                </a:ext>
              </a:extLst>
            </p:cNvPr>
            <p:cNvSpPr>
              <a:spLocks noChangeShapeType="1"/>
            </p:cNvSpPr>
            <p:nvPr/>
          </p:nvSpPr>
          <p:spPr bwMode="auto">
            <a:xfrm rot="16200000" flipH="1">
              <a:off x="2933991" y="3097042"/>
              <a:ext cx="211613" cy="0"/>
            </a:xfrm>
            <a:prstGeom prst="line">
              <a:avLst/>
            </a:prstGeom>
            <a:noFill/>
            <a:ln w="12700"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sp>
        <p:nvSpPr>
          <p:cNvPr id="303" name="Triangle 302">
            <a:extLst>
              <a:ext uri="{FF2B5EF4-FFF2-40B4-BE49-F238E27FC236}">
                <a16:creationId xmlns:a16="http://schemas.microsoft.com/office/drawing/2014/main" id="{219ED27F-3FFF-E742-BE9F-913EAC4CC104}"/>
              </a:ext>
            </a:extLst>
          </p:cNvPr>
          <p:cNvSpPr/>
          <p:nvPr/>
        </p:nvSpPr>
        <p:spPr>
          <a:xfrm>
            <a:off x="5989281" y="3824068"/>
            <a:ext cx="76525" cy="72726"/>
          </a:xfrm>
          <a:prstGeom prst="triangle">
            <a:avLst/>
          </a:prstGeom>
          <a:solidFill>
            <a:schemeClr val="tx2"/>
          </a:solidFill>
          <a:ln w="28575">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nvGrpSpPr>
          <p:cNvPr id="304" name="Group 303">
            <a:extLst>
              <a:ext uri="{FF2B5EF4-FFF2-40B4-BE49-F238E27FC236}">
                <a16:creationId xmlns:a16="http://schemas.microsoft.com/office/drawing/2014/main" id="{C1AF012D-2FD0-FF49-9959-7775DD3C3C7A}"/>
              </a:ext>
            </a:extLst>
          </p:cNvPr>
          <p:cNvGrpSpPr/>
          <p:nvPr/>
        </p:nvGrpSpPr>
        <p:grpSpPr>
          <a:xfrm>
            <a:off x="5701768" y="3628811"/>
            <a:ext cx="86400" cy="451064"/>
            <a:chOff x="2996669" y="2990641"/>
            <a:chExt cx="86255" cy="212725"/>
          </a:xfrm>
        </p:grpSpPr>
        <p:sp>
          <p:nvSpPr>
            <p:cNvPr id="305" name="Line 90">
              <a:extLst>
                <a:ext uri="{FF2B5EF4-FFF2-40B4-BE49-F238E27FC236}">
                  <a16:creationId xmlns:a16="http://schemas.microsoft.com/office/drawing/2014/main" id="{03009BA8-3A28-1544-A5F5-2D745121E023}"/>
                </a:ext>
              </a:extLst>
            </p:cNvPr>
            <p:cNvSpPr>
              <a:spLocks noChangeShapeType="1"/>
            </p:cNvSpPr>
            <p:nvPr/>
          </p:nvSpPr>
          <p:spPr bwMode="auto">
            <a:xfrm flipH="1">
              <a:off x="2996669" y="2990641"/>
              <a:ext cx="86255" cy="0"/>
            </a:xfrm>
            <a:prstGeom prst="line">
              <a:avLst/>
            </a:prstGeom>
            <a:noFill/>
            <a:ln w="12700"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06" name="Line 90">
              <a:extLst>
                <a:ext uri="{FF2B5EF4-FFF2-40B4-BE49-F238E27FC236}">
                  <a16:creationId xmlns:a16="http://schemas.microsoft.com/office/drawing/2014/main" id="{6D679A23-1500-9242-8EC3-568B5ECD0C11}"/>
                </a:ext>
              </a:extLst>
            </p:cNvPr>
            <p:cNvSpPr>
              <a:spLocks noChangeShapeType="1"/>
            </p:cNvSpPr>
            <p:nvPr/>
          </p:nvSpPr>
          <p:spPr bwMode="auto">
            <a:xfrm flipH="1">
              <a:off x="2996669" y="3203366"/>
              <a:ext cx="86255" cy="0"/>
            </a:xfrm>
            <a:prstGeom prst="line">
              <a:avLst/>
            </a:prstGeom>
            <a:noFill/>
            <a:ln w="12700"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07" name="Line 90">
              <a:extLst>
                <a:ext uri="{FF2B5EF4-FFF2-40B4-BE49-F238E27FC236}">
                  <a16:creationId xmlns:a16="http://schemas.microsoft.com/office/drawing/2014/main" id="{85D9120F-531D-D14F-943A-9BA3B15D830F}"/>
                </a:ext>
              </a:extLst>
            </p:cNvPr>
            <p:cNvSpPr>
              <a:spLocks noChangeShapeType="1"/>
            </p:cNvSpPr>
            <p:nvPr/>
          </p:nvSpPr>
          <p:spPr bwMode="auto">
            <a:xfrm rot="16200000" flipH="1">
              <a:off x="2933991" y="3097042"/>
              <a:ext cx="211613" cy="0"/>
            </a:xfrm>
            <a:prstGeom prst="line">
              <a:avLst/>
            </a:prstGeom>
            <a:noFill/>
            <a:ln w="12700"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sp>
        <p:nvSpPr>
          <p:cNvPr id="308" name="Triangle 307">
            <a:extLst>
              <a:ext uri="{FF2B5EF4-FFF2-40B4-BE49-F238E27FC236}">
                <a16:creationId xmlns:a16="http://schemas.microsoft.com/office/drawing/2014/main" id="{15E73F69-08F3-E640-A7C3-66FC75DE6F1A}"/>
              </a:ext>
            </a:extLst>
          </p:cNvPr>
          <p:cNvSpPr/>
          <p:nvPr/>
        </p:nvSpPr>
        <p:spPr>
          <a:xfrm>
            <a:off x="5706706" y="3820893"/>
            <a:ext cx="76525" cy="72726"/>
          </a:xfrm>
          <a:prstGeom prst="triangle">
            <a:avLst/>
          </a:prstGeom>
          <a:solidFill>
            <a:schemeClr val="tx2"/>
          </a:solidFill>
          <a:ln w="28575">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nvGrpSpPr>
          <p:cNvPr id="309" name="Group 308">
            <a:extLst>
              <a:ext uri="{FF2B5EF4-FFF2-40B4-BE49-F238E27FC236}">
                <a16:creationId xmlns:a16="http://schemas.microsoft.com/office/drawing/2014/main" id="{5C7BBA78-7818-A244-9B95-D288238B7346}"/>
              </a:ext>
            </a:extLst>
          </p:cNvPr>
          <p:cNvGrpSpPr/>
          <p:nvPr/>
        </p:nvGrpSpPr>
        <p:grpSpPr>
          <a:xfrm>
            <a:off x="5425543" y="3631986"/>
            <a:ext cx="86400" cy="412964"/>
            <a:chOff x="2996669" y="2990641"/>
            <a:chExt cx="86255" cy="212725"/>
          </a:xfrm>
        </p:grpSpPr>
        <p:sp>
          <p:nvSpPr>
            <p:cNvPr id="310" name="Line 90">
              <a:extLst>
                <a:ext uri="{FF2B5EF4-FFF2-40B4-BE49-F238E27FC236}">
                  <a16:creationId xmlns:a16="http://schemas.microsoft.com/office/drawing/2014/main" id="{455850C6-96F3-8E43-B98B-878662BC1B24}"/>
                </a:ext>
              </a:extLst>
            </p:cNvPr>
            <p:cNvSpPr>
              <a:spLocks noChangeShapeType="1"/>
            </p:cNvSpPr>
            <p:nvPr/>
          </p:nvSpPr>
          <p:spPr bwMode="auto">
            <a:xfrm flipH="1">
              <a:off x="2996669" y="2990641"/>
              <a:ext cx="86255" cy="0"/>
            </a:xfrm>
            <a:prstGeom prst="line">
              <a:avLst/>
            </a:prstGeom>
            <a:noFill/>
            <a:ln w="12700"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11" name="Line 90">
              <a:extLst>
                <a:ext uri="{FF2B5EF4-FFF2-40B4-BE49-F238E27FC236}">
                  <a16:creationId xmlns:a16="http://schemas.microsoft.com/office/drawing/2014/main" id="{8D8EEE1A-6105-4840-951A-9995B38F75E3}"/>
                </a:ext>
              </a:extLst>
            </p:cNvPr>
            <p:cNvSpPr>
              <a:spLocks noChangeShapeType="1"/>
            </p:cNvSpPr>
            <p:nvPr/>
          </p:nvSpPr>
          <p:spPr bwMode="auto">
            <a:xfrm flipH="1">
              <a:off x="2996669" y="3203366"/>
              <a:ext cx="86255" cy="0"/>
            </a:xfrm>
            <a:prstGeom prst="line">
              <a:avLst/>
            </a:prstGeom>
            <a:noFill/>
            <a:ln w="12700"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12" name="Line 90">
              <a:extLst>
                <a:ext uri="{FF2B5EF4-FFF2-40B4-BE49-F238E27FC236}">
                  <a16:creationId xmlns:a16="http://schemas.microsoft.com/office/drawing/2014/main" id="{B6F6A76C-F468-F649-BABF-68948E433BE6}"/>
                </a:ext>
              </a:extLst>
            </p:cNvPr>
            <p:cNvSpPr>
              <a:spLocks noChangeShapeType="1"/>
            </p:cNvSpPr>
            <p:nvPr/>
          </p:nvSpPr>
          <p:spPr bwMode="auto">
            <a:xfrm rot="16200000" flipH="1">
              <a:off x="2933991" y="3097042"/>
              <a:ext cx="211613" cy="0"/>
            </a:xfrm>
            <a:prstGeom prst="line">
              <a:avLst/>
            </a:prstGeom>
            <a:noFill/>
            <a:ln w="12700"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sp>
        <p:nvSpPr>
          <p:cNvPr id="313" name="Triangle 312">
            <a:extLst>
              <a:ext uri="{FF2B5EF4-FFF2-40B4-BE49-F238E27FC236}">
                <a16:creationId xmlns:a16="http://schemas.microsoft.com/office/drawing/2014/main" id="{7B23A7FE-5EE6-FD41-8D59-DE7DF10F0607}"/>
              </a:ext>
            </a:extLst>
          </p:cNvPr>
          <p:cNvSpPr/>
          <p:nvPr/>
        </p:nvSpPr>
        <p:spPr>
          <a:xfrm>
            <a:off x="5430481" y="3795493"/>
            <a:ext cx="76525" cy="72726"/>
          </a:xfrm>
          <a:prstGeom prst="triangle">
            <a:avLst/>
          </a:prstGeom>
          <a:solidFill>
            <a:schemeClr val="tx2"/>
          </a:solidFill>
          <a:ln w="28575">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nvGrpSpPr>
          <p:cNvPr id="314" name="Group 313">
            <a:extLst>
              <a:ext uri="{FF2B5EF4-FFF2-40B4-BE49-F238E27FC236}">
                <a16:creationId xmlns:a16="http://schemas.microsoft.com/office/drawing/2014/main" id="{F4952201-5715-3948-BD74-E018DC404D53}"/>
              </a:ext>
            </a:extLst>
          </p:cNvPr>
          <p:cNvGrpSpPr/>
          <p:nvPr/>
        </p:nvGrpSpPr>
        <p:grpSpPr>
          <a:xfrm>
            <a:off x="5146143" y="3520860"/>
            <a:ext cx="86400" cy="435189"/>
            <a:chOff x="2996669" y="2990641"/>
            <a:chExt cx="86255" cy="212725"/>
          </a:xfrm>
        </p:grpSpPr>
        <p:sp>
          <p:nvSpPr>
            <p:cNvPr id="315" name="Line 90">
              <a:extLst>
                <a:ext uri="{FF2B5EF4-FFF2-40B4-BE49-F238E27FC236}">
                  <a16:creationId xmlns:a16="http://schemas.microsoft.com/office/drawing/2014/main" id="{B77E6E78-B9D7-C54F-A275-B94DA32B6299}"/>
                </a:ext>
              </a:extLst>
            </p:cNvPr>
            <p:cNvSpPr>
              <a:spLocks noChangeShapeType="1"/>
            </p:cNvSpPr>
            <p:nvPr/>
          </p:nvSpPr>
          <p:spPr bwMode="auto">
            <a:xfrm flipH="1">
              <a:off x="2996669" y="2990641"/>
              <a:ext cx="86255" cy="0"/>
            </a:xfrm>
            <a:prstGeom prst="line">
              <a:avLst/>
            </a:prstGeom>
            <a:noFill/>
            <a:ln w="12700"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16" name="Line 90">
              <a:extLst>
                <a:ext uri="{FF2B5EF4-FFF2-40B4-BE49-F238E27FC236}">
                  <a16:creationId xmlns:a16="http://schemas.microsoft.com/office/drawing/2014/main" id="{012BCA32-7239-8044-98E5-6E9BE6809CAF}"/>
                </a:ext>
              </a:extLst>
            </p:cNvPr>
            <p:cNvSpPr>
              <a:spLocks noChangeShapeType="1"/>
            </p:cNvSpPr>
            <p:nvPr/>
          </p:nvSpPr>
          <p:spPr bwMode="auto">
            <a:xfrm flipH="1">
              <a:off x="2996669" y="3203366"/>
              <a:ext cx="86255" cy="0"/>
            </a:xfrm>
            <a:prstGeom prst="line">
              <a:avLst/>
            </a:prstGeom>
            <a:noFill/>
            <a:ln w="12700"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17" name="Line 90">
              <a:extLst>
                <a:ext uri="{FF2B5EF4-FFF2-40B4-BE49-F238E27FC236}">
                  <a16:creationId xmlns:a16="http://schemas.microsoft.com/office/drawing/2014/main" id="{8E8500F5-AFE1-F540-B8A8-97FF9D39D24A}"/>
                </a:ext>
              </a:extLst>
            </p:cNvPr>
            <p:cNvSpPr>
              <a:spLocks noChangeShapeType="1"/>
            </p:cNvSpPr>
            <p:nvPr/>
          </p:nvSpPr>
          <p:spPr bwMode="auto">
            <a:xfrm rot="16200000" flipH="1">
              <a:off x="2933991" y="3097042"/>
              <a:ext cx="211613" cy="0"/>
            </a:xfrm>
            <a:prstGeom prst="line">
              <a:avLst/>
            </a:prstGeom>
            <a:noFill/>
            <a:ln w="12700"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sp>
        <p:nvSpPr>
          <p:cNvPr id="318" name="Triangle 317">
            <a:extLst>
              <a:ext uri="{FF2B5EF4-FFF2-40B4-BE49-F238E27FC236}">
                <a16:creationId xmlns:a16="http://schemas.microsoft.com/office/drawing/2014/main" id="{E650319A-5D50-FE4B-9BC8-58DA2E0D6724}"/>
              </a:ext>
            </a:extLst>
          </p:cNvPr>
          <p:cNvSpPr/>
          <p:nvPr/>
        </p:nvSpPr>
        <p:spPr>
          <a:xfrm>
            <a:off x="5151081" y="3700243"/>
            <a:ext cx="76525" cy="72726"/>
          </a:xfrm>
          <a:prstGeom prst="triangle">
            <a:avLst/>
          </a:prstGeom>
          <a:solidFill>
            <a:schemeClr val="tx2"/>
          </a:solidFill>
          <a:ln w="28575">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nvGrpSpPr>
          <p:cNvPr id="319" name="Group 318">
            <a:extLst>
              <a:ext uri="{FF2B5EF4-FFF2-40B4-BE49-F238E27FC236}">
                <a16:creationId xmlns:a16="http://schemas.microsoft.com/office/drawing/2014/main" id="{B22DFE80-94F2-DB46-A62E-2D1BB96D73BE}"/>
              </a:ext>
            </a:extLst>
          </p:cNvPr>
          <p:cNvGrpSpPr/>
          <p:nvPr/>
        </p:nvGrpSpPr>
        <p:grpSpPr>
          <a:xfrm>
            <a:off x="4873093" y="3501810"/>
            <a:ext cx="86400" cy="425665"/>
            <a:chOff x="2996669" y="2990641"/>
            <a:chExt cx="86255" cy="212725"/>
          </a:xfrm>
        </p:grpSpPr>
        <p:sp>
          <p:nvSpPr>
            <p:cNvPr id="320" name="Line 90">
              <a:extLst>
                <a:ext uri="{FF2B5EF4-FFF2-40B4-BE49-F238E27FC236}">
                  <a16:creationId xmlns:a16="http://schemas.microsoft.com/office/drawing/2014/main" id="{2F3270BB-590A-8E49-9C5C-CB5ECFEE1449}"/>
                </a:ext>
              </a:extLst>
            </p:cNvPr>
            <p:cNvSpPr>
              <a:spLocks noChangeShapeType="1"/>
            </p:cNvSpPr>
            <p:nvPr/>
          </p:nvSpPr>
          <p:spPr bwMode="auto">
            <a:xfrm flipH="1">
              <a:off x="2996669" y="2990641"/>
              <a:ext cx="86255" cy="0"/>
            </a:xfrm>
            <a:prstGeom prst="line">
              <a:avLst/>
            </a:prstGeom>
            <a:noFill/>
            <a:ln w="12700"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21" name="Line 90">
              <a:extLst>
                <a:ext uri="{FF2B5EF4-FFF2-40B4-BE49-F238E27FC236}">
                  <a16:creationId xmlns:a16="http://schemas.microsoft.com/office/drawing/2014/main" id="{734808E0-4DA4-B24C-AD81-DEE28C9CAA3F}"/>
                </a:ext>
              </a:extLst>
            </p:cNvPr>
            <p:cNvSpPr>
              <a:spLocks noChangeShapeType="1"/>
            </p:cNvSpPr>
            <p:nvPr/>
          </p:nvSpPr>
          <p:spPr bwMode="auto">
            <a:xfrm flipH="1">
              <a:off x="2996669" y="3203366"/>
              <a:ext cx="86255" cy="0"/>
            </a:xfrm>
            <a:prstGeom prst="line">
              <a:avLst/>
            </a:prstGeom>
            <a:noFill/>
            <a:ln w="12700"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22" name="Line 90">
              <a:extLst>
                <a:ext uri="{FF2B5EF4-FFF2-40B4-BE49-F238E27FC236}">
                  <a16:creationId xmlns:a16="http://schemas.microsoft.com/office/drawing/2014/main" id="{0D95A335-6BFD-9D4C-865B-7F6CE29AB12B}"/>
                </a:ext>
              </a:extLst>
            </p:cNvPr>
            <p:cNvSpPr>
              <a:spLocks noChangeShapeType="1"/>
            </p:cNvSpPr>
            <p:nvPr/>
          </p:nvSpPr>
          <p:spPr bwMode="auto">
            <a:xfrm rot="16200000" flipH="1">
              <a:off x="2933991" y="3097042"/>
              <a:ext cx="211613" cy="0"/>
            </a:xfrm>
            <a:prstGeom prst="line">
              <a:avLst/>
            </a:prstGeom>
            <a:noFill/>
            <a:ln w="12700"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sp>
        <p:nvSpPr>
          <p:cNvPr id="323" name="Triangle 322">
            <a:extLst>
              <a:ext uri="{FF2B5EF4-FFF2-40B4-BE49-F238E27FC236}">
                <a16:creationId xmlns:a16="http://schemas.microsoft.com/office/drawing/2014/main" id="{A60279B8-1164-BC41-97F6-E96BB5019605}"/>
              </a:ext>
            </a:extLst>
          </p:cNvPr>
          <p:cNvSpPr/>
          <p:nvPr/>
        </p:nvSpPr>
        <p:spPr>
          <a:xfrm>
            <a:off x="4878031" y="3676473"/>
            <a:ext cx="76525" cy="72726"/>
          </a:xfrm>
          <a:prstGeom prst="triangle">
            <a:avLst/>
          </a:prstGeom>
          <a:solidFill>
            <a:schemeClr val="tx2"/>
          </a:solidFill>
          <a:ln w="28575">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nvGrpSpPr>
          <p:cNvPr id="324" name="Group 323">
            <a:extLst>
              <a:ext uri="{FF2B5EF4-FFF2-40B4-BE49-F238E27FC236}">
                <a16:creationId xmlns:a16="http://schemas.microsoft.com/office/drawing/2014/main" id="{9A72B1F1-8BD6-BC4D-92DA-9A23D25A1D73}"/>
              </a:ext>
            </a:extLst>
          </p:cNvPr>
          <p:cNvGrpSpPr/>
          <p:nvPr/>
        </p:nvGrpSpPr>
        <p:grpSpPr>
          <a:xfrm>
            <a:off x="4600043" y="3524035"/>
            <a:ext cx="86400" cy="387565"/>
            <a:chOff x="2996669" y="2990641"/>
            <a:chExt cx="86255" cy="212725"/>
          </a:xfrm>
        </p:grpSpPr>
        <p:sp>
          <p:nvSpPr>
            <p:cNvPr id="325" name="Line 90">
              <a:extLst>
                <a:ext uri="{FF2B5EF4-FFF2-40B4-BE49-F238E27FC236}">
                  <a16:creationId xmlns:a16="http://schemas.microsoft.com/office/drawing/2014/main" id="{4A7C905B-7EF5-2A41-9E0A-3D807B58EBF8}"/>
                </a:ext>
              </a:extLst>
            </p:cNvPr>
            <p:cNvSpPr>
              <a:spLocks noChangeShapeType="1"/>
            </p:cNvSpPr>
            <p:nvPr/>
          </p:nvSpPr>
          <p:spPr bwMode="auto">
            <a:xfrm flipH="1">
              <a:off x="2996669" y="2990641"/>
              <a:ext cx="86255" cy="0"/>
            </a:xfrm>
            <a:prstGeom prst="line">
              <a:avLst/>
            </a:prstGeom>
            <a:noFill/>
            <a:ln w="12700"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26" name="Line 90">
              <a:extLst>
                <a:ext uri="{FF2B5EF4-FFF2-40B4-BE49-F238E27FC236}">
                  <a16:creationId xmlns:a16="http://schemas.microsoft.com/office/drawing/2014/main" id="{745F4B50-4E88-7D4B-99C2-BBB805B599C5}"/>
                </a:ext>
              </a:extLst>
            </p:cNvPr>
            <p:cNvSpPr>
              <a:spLocks noChangeShapeType="1"/>
            </p:cNvSpPr>
            <p:nvPr/>
          </p:nvSpPr>
          <p:spPr bwMode="auto">
            <a:xfrm flipH="1">
              <a:off x="2996669" y="3203366"/>
              <a:ext cx="86255" cy="0"/>
            </a:xfrm>
            <a:prstGeom prst="line">
              <a:avLst/>
            </a:prstGeom>
            <a:noFill/>
            <a:ln w="12700"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27" name="Line 90">
              <a:extLst>
                <a:ext uri="{FF2B5EF4-FFF2-40B4-BE49-F238E27FC236}">
                  <a16:creationId xmlns:a16="http://schemas.microsoft.com/office/drawing/2014/main" id="{1BA3F2E7-1BE6-4340-A811-46D55984620F}"/>
                </a:ext>
              </a:extLst>
            </p:cNvPr>
            <p:cNvSpPr>
              <a:spLocks noChangeShapeType="1"/>
            </p:cNvSpPr>
            <p:nvPr/>
          </p:nvSpPr>
          <p:spPr bwMode="auto">
            <a:xfrm rot="16200000" flipH="1">
              <a:off x="2933991" y="3097042"/>
              <a:ext cx="211613" cy="0"/>
            </a:xfrm>
            <a:prstGeom prst="line">
              <a:avLst/>
            </a:prstGeom>
            <a:noFill/>
            <a:ln w="12700"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sp>
        <p:nvSpPr>
          <p:cNvPr id="328" name="Triangle 327">
            <a:extLst>
              <a:ext uri="{FF2B5EF4-FFF2-40B4-BE49-F238E27FC236}">
                <a16:creationId xmlns:a16="http://schemas.microsoft.com/office/drawing/2014/main" id="{133DA887-9B0E-BA4F-8D3E-468DE8A817DF}"/>
              </a:ext>
            </a:extLst>
          </p:cNvPr>
          <p:cNvSpPr/>
          <p:nvPr/>
        </p:nvSpPr>
        <p:spPr>
          <a:xfrm>
            <a:off x="4604981" y="3657423"/>
            <a:ext cx="76525" cy="72726"/>
          </a:xfrm>
          <a:prstGeom prst="triangle">
            <a:avLst/>
          </a:prstGeom>
          <a:solidFill>
            <a:schemeClr val="tx2"/>
          </a:solidFill>
          <a:ln w="28575">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nvGrpSpPr>
          <p:cNvPr id="329" name="Group 328">
            <a:extLst>
              <a:ext uri="{FF2B5EF4-FFF2-40B4-BE49-F238E27FC236}">
                <a16:creationId xmlns:a16="http://schemas.microsoft.com/office/drawing/2014/main" id="{C1D549DB-E829-494E-AE2F-5B7B97B910AF}"/>
              </a:ext>
            </a:extLst>
          </p:cNvPr>
          <p:cNvGrpSpPr/>
          <p:nvPr/>
        </p:nvGrpSpPr>
        <p:grpSpPr>
          <a:xfrm>
            <a:off x="4320643" y="3489110"/>
            <a:ext cx="86400" cy="432015"/>
            <a:chOff x="2996669" y="2990641"/>
            <a:chExt cx="86255" cy="212725"/>
          </a:xfrm>
        </p:grpSpPr>
        <p:sp>
          <p:nvSpPr>
            <p:cNvPr id="330" name="Line 90">
              <a:extLst>
                <a:ext uri="{FF2B5EF4-FFF2-40B4-BE49-F238E27FC236}">
                  <a16:creationId xmlns:a16="http://schemas.microsoft.com/office/drawing/2014/main" id="{0721C5E4-A7D8-9443-8B23-64B2F4EBE89F}"/>
                </a:ext>
              </a:extLst>
            </p:cNvPr>
            <p:cNvSpPr>
              <a:spLocks noChangeShapeType="1"/>
            </p:cNvSpPr>
            <p:nvPr/>
          </p:nvSpPr>
          <p:spPr bwMode="auto">
            <a:xfrm flipH="1">
              <a:off x="2996669" y="2990641"/>
              <a:ext cx="86255" cy="0"/>
            </a:xfrm>
            <a:prstGeom prst="line">
              <a:avLst/>
            </a:prstGeom>
            <a:noFill/>
            <a:ln w="12700"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31" name="Line 90">
              <a:extLst>
                <a:ext uri="{FF2B5EF4-FFF2-40B4-BE49-F238E27FC236}">
                  <a16:creationId xmlns:a16="http://schemas.microsoft.com/office/drawing/2014/main" id="{0871BBFA-BEDB-C34A-9361-C3862D5B3A06}"/>
                </a:ext>
              </a:extLst>
            </p:cNvPr>
            <p:cNvSpPr>
              <a:spLocks noChangeShapeType="1"/>
            </p:cNvSpPr>
            <p:nvPr/>
          </p:nvSpPr>
          <p:spPr bwMode="auto">
            <a:xfrm flipH="1">
              <a:off x="2996669" y="3203366"/>
              <a:ext cx="86255" cy="0"/>
            </a:xfrm>
            <a:prstGeom prst="line">
              <a:avLst/>
            </a:prstGeom>
            <a:noFill/>
            <a:ln w="12700"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32" name="Line 90">
              <a:extLst>
                <a:ext uri="{FF2B5EF4-FFF2-40B4-BE49-F238E27FC236}">
                  <a16:creationId xmlns:a16="http://schemas.microsoft.com/office/drawing/2014/main" id="{BF55BBA7-60A3-A841-BE95-B0369ED764E6}"/>
                </a:ext>
              </a:extLst>
            </p:cNvPr>
            <p:cNvSpPr>
              <a:spLocks noChangeShapeType="1"/>
            </p:cNvSpPr>
            <p:nvPr/>
          </p:nvSpPr>
          <p:spPr bwMode="auto">
            <a:xfrm rot="16200000" flipH="1">
              <a:off x="2933991" y="3097042"/>
              <a:ext cx="211613" cy="0"/>
            </a:xfrm>
            <a:prstGeom prst="line">
              <a:avLst/>
            </a:prstGeom>
            <a:noFill/>
            <a:ln w="12700"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sp>
        <p:nvSpPr>
          <p:cNvPr id="333" name="Triangle 332">
            <a:extLst>
              <a:ext uri="{FF2B5EF4-FFF2-40B4-BE49-F238E27FC236}">
                <a16:creationId xmlns:a16="http://schemas.microsoft.com/office/drawing/2014/main" id="{22767B74-ECC6-B74D-9F65-D3AF777B624C}"/>
              </a:ext>
            </a:extLst>
          </p:cNvPr>
          <p:cNvSpPr/>
          <p:nvPr/>
        </p:nvSpPr>
        <p:spPr>
          <a:xfrm>
            <a:off x="4325581" y="3660598"/>
            <a:ext cx="76525" cy="72726"/>
          </a:xfrm>
          <a:prstGeom prst="triangle">
            <a:avLst/>
          </a:prstGeom>
          <a:solidFill>
            <a:schemeClr val="tx2"/>
          </a:solidFill>
          <a:ln w="28575">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nvGrpSpPr>
          <p:cNvPr id="334" name="Group 333">
            <a:extLst>
              <a:ext uri="{FF2B5EF4-FFF2-40B4-BE49-F238E27FC236}">
                <a16:creationId xmlns:a16="http://schemas.microsoft.com/office/drawing/2014/main" id="{9F09A8C5-38C5-0E47-B008-F52A594CF9FD}"/>
              </a:ext>
            </a:extLst>
          </p:cNvPr>
          <p:cNvGrpSpPr/>
          <p:nvPr/>
        </p:nvGrpSpPr>
        <p:grpSpPr>
          <a:xfrm>
            <a:off x="4041243" y="3546261"/>
            <a:ext cx="86400" cy="397090"/>
            <a:chOff x="2996669" y="2990641"/>
            <a:chExt cx="86255" cy="212725"/>
          </a:xfrm>
        </p:grpSpPr>
        <p:sp>
          <p:nvSpPr>
            <p:cNvPr id="335" name="Line 90">
              <a:extLst>
                <a:ext uri="{FF2B5EF4-FFF2-40B4-BE49-F238E27FC236}">
                  <a16:creationId xmlns:a16="http://schemas.microsoft.com/office/drawing/2014/main" id="{E2B74516-9B88-1E48-8823-99A87A57DF84}"/>
                </a:ext>
              </a:extLst>
            </p:cNvPr>
            <p:cNvSpPr>
              <a:spLocks noChangeShapeType="1"/>
            </p:cNvSpPr>
            <p:nvPr/>
          </p:nvSpPr>
          <p:spPr bwMode="auto">
            <a:xfrm flipH="1">
              <a:off x="2996669" y="2990641"/>
              <a:ext cx="86255" cy="0"/>
            </a:xfrm>
            <a:prstGeom prst="line">
              <a:avLst/>
            </a:prstGeom>
            <a:noFill/>
            <a:ln w="12700"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36" name="Line 90">
              <a:extLst>
                <a:ext uri="{FF2B5EF4-FFF2-40B4-BE49-F238E27FC236}">
                  <a16:creationId xmlns:a16="http://schemas.microsoft.com/office/drawing/2014/main" id="{6703B026-24D2-F848-8985-0E4F7483B631}"/>
                </a:ext>
              </a:extLst>
            </p:cNvPr>
            <p:cNvSpPr>
              <a:spLocks noChangeShapeType="1"/>
            </p:cNvSpPr>
            <p:nvPr/>
          </p:nvSpPr>
          <p:spPr bwMode="auto">
            <a:xfrm flipH="1">
              <a:off x="2996669" y="3203366"/>
              <a:ext cx="86255" cy="0"/>
            </a:xfrm>
            <a:prstGeom prst="line">
              <a:avLst/>
            </a:prstGeom>
            <a:noFill/>
            <a:ln w="12700"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37" name="Line 90">
              <a:extLst>
                <a:ext uri="{FF2B5EF4-FFF2-40B4-BE49-F238E27FC236}">
                  <a16:creationId xmlns:a16="http://schemas.microsoft.com/office/drawing/2014/main" id="{308001D9-3B9F-A445-B03A-FE28E69EACB8}"/>
                </a:ext>
              </a:extLst>
            </p:cNvPr>
            <p:cNvSpPr>
              <a:spLocks noChangeShapeType="1"/>
            </p:cNvSpPr>
            <p:nvPr/>
          </p:nvSpPr>
          <p:spPr bwMode="auto">
            <a:xfrm rot="16200000" flipH="1">
              <a:off x="2933991" y="3097042"/>
              <a:ext cx="211613" cy="0"/>
            </a:xfrm>
            <a:prstGeom prst="line">
              <a:avLst/>
            </a:prstGeom>
            <a:noFill/>
            <a:ln w="12700"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sp>
        <p:nvSpPr>
          <p:cNvPr id="338" name="Triangle 337">
            <a:extLst>
              <a:ext uri="{FF2B5EF4-FFF2-40B4-BE49-F238E27FC236}">
                <a16:creationId xmlns:a16="http://schemas.microsoft.com/office/drawing/2014/main" id="{8A41D9A6-501F-3B44-85F0-712CFD61E7D9}"/>
              </a:ext>
            </a:extLst>
          </p:cNvPr>
          <p:cNvSpPr/>
          <p:nvPr/>
        </p:nvSpPr>
        <p:spPr>
          <a:xfrm>
            <a:off x="4046181" y="3701873"/>
            <a:ext cx="76525" cy="72726"/>
          </a:xfrm>
          <a:prstGeom prst="triangle">
            <a:avLst/>
          </a:prstGeom>
          <a:solidFill>
            <a:schemeClr val="tx2"/>
          </a:solidFill>
          <a:ln w="28575">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024" name="Freeform 1023">
            <a:extLst>
              <a:ext uri="{FF2B5EF4-FFF2-40B4-BE49-F238E27FC236}">
                <a16:creationId xmlns:a16="http://schemas.microsoft.com/office/drawing/2014/main" id="{6D56A9BC-14F2-024B-BE93-B97DEF820421}"/>
              </a:ext>
            </a:extLst>
          </p:cNvPr>
          <p:cNvSpPr/>
          <p:nvPr/>
        </p:nvSpPr>
        <p:spPr>
          <a:xfrm>
            <a:off x="2136775" y="3479800"/>
            <a:ext cx="5559425" cy="857250"/>
          </a:xfrm>
          <a:custGeom>
            <a:avLst/>
            <a:gdLst>
              <a:gd name="connsiteX0" fmla="*/ 0 w 5559425"/>
              <a:gd name="connsiteY0" fmla="*/ 3175 h 857250"/>
              <a:gd name="connsiteX1" fmla="*/ 279400 w 5559425"/>
              <a:gd name="connsiteY1" fmla="*/ 0 h 857250"/>
              <a:gd name="connsiteX2" fmla="*/ 561975 w 5559425"/>
              <a:gd name="connsiteY2" fmla="*/ 117475 h 857250"/>
              <a:gd name="connsiteX3" fmla="*/ 835025 w 5559425"/>
              <a:gd name="connsiteY3" fmla="*/ 123825 h 857250"/>
              <a:gd name="connsiteX4" fmla="*/ 1114425 w 5559425"/>
              <a:gd name="connsiteY4" fmla="*/ 212725 h 857250"/>
              <a:gd name="connsiteX5" fmla="*/ 1393825 w 5559425"/>
              <a:gd name="connsiteY5" fmla="*/ 231775 h 857250"/>
              <a:gd name="connsiteX6" fmla="*/ 1670050 w 5559425"/>
              <a:gd name="connsiteY6" fmla="*/ 187325 h 857250"/>
              <a:gd name="connsiteX7" fmla="*/ 1949450 w 5559425"/>
              <a:gd name="connsiteY7" fmla="*/ 260350 h 857250"/>
              <a:gd name="connsiteX8" fmla="*/ 2235200 w 5559425"/>
              <a:gd name="connsiteY8" fmla="*/ 228600 h 857250"/>
              <a:gd name="connsiteX9" fmla="*/ 2508250 w 5559425"/>
              <a:gd name="connsiteY9" fmla="*/ 225425 h 857250"/>
              <a:gd name="connsiteX10" fmla="*/ 2781300 w 5559425"/>
              <a:gd name="connsiteY10" fmla="*/ 241300 h 857250"/>
              <a:gd name="connsiteX11" fmla="*/ 3051175 w 5559425"/>
              <a:gd name="connsiteY11" fmla="*/ 263525 h 857250"/>
              <a:gd name="connsiteX12" fmla="*/ 3333750 w 5559425"/>
              <a:gd name="connsiteY12" fmla="*/ 368300 h 857250"/>
              <a:gd name="connsiteX13" fmla="*/ 3609975 w 5559425"/>
              <a:gd name="connsiteY13" fmla="*/ 377825 h 857250"/>
              <a:gd name="connsiteX14" fmla="*/ 3889375 w 5559425"/>
              <a:gd name="connsiteY14" fmla="*/ 390525 h 857250"/>
              <a:gd name="connsiteX15" fmla="*/ 4165600 w 5559425"/>
              <a:gd name="connsiteY15" fmla="*/ 428625 h 857250"/>
              <a:gd name="connsiteX16" fmla="*/ 4445000 w 5559425"/>
              <a:gd name="connsiteY16" fmla="*/ 514350 h 857250"/>
              <a:gd name="connsiteX17" fmla="*/ 4724400 w 5559425"/>
              <a:gd name="connsiteY17" fmla="*/ 546100 h 857250"/>
              <a:gd name="connsiteX18" fmla="*/ 4997450 w 5559425"/>
              <a:gd name="connsiteY18" fmla="*/ 619125 h 857250"/>
              <a:gd name="connsiteX19" fmla="*/ 5273675 w 5559425"/>
              <a:gd name="connsiteY19" fmla="*/ 622300 h 857250"/>
              <a:gd name="connsiteX20" fmla="*/ 5559425 w 5559425"/>
              <a:gd name="connsiteY20" fmla="*/ 857250 h 857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559425" h="857250">
                <a:moveTo>
                  <a:pt x="0" y="3175"/>
                </a:moveTo>
                <a:lnTo>
                  <a:pt x="279400" y="0"/>
                </a:lnTo>
                <a:lnTo>
                  <a:pt x="561975" y="117475"/>
                </a:lnTo>
                <a:lnTo>
                  <a:pt x="835025" y="123825"/>
                </a:lnTo>
                <a:lnTo>
                  <a:pt x="1114425" y="212725"/>
                </a:lnTo>
                <a:lnTo>
                  <a:pt x="1393825" y="231775"/>
                </a:lnTo>
                <a:lnTo>
                  <a:pt x="1670050" y="187325"/>
                </a:lnTo>
                <a:lnTo>
                  <a:pt x="1949450" y="260350"/>
                </a:lnTo>
                <a:lnTo>
                  <a:pt x="2235200" y="228600"/>
                </a:lnTo>
                <a:lnTo>
                  <a:pt x="2508250" y="225425"/>
                </a:lnTo>
                <a:lnTo>
                  <a:pt x="2781300" y="241300"/>
                </a:lnTo>
                <a:lnTo>
                  <a:pt x="3051175" y="263525"/>
                </a:lnTo>
                <a:lnTo>
                  <a:pt x="3333750" y="368300"/>
                </a:lnTo>
                <a:lnTo>
                  <a:pt x="3609975" y="377825"/>
                </a:lnTo>
                <a:lnTo>
                  <a:pt x="3889375" y="390525"/>
                </a:lnTo>
                <a:lnTo>
                  <a:pt x="4165600" y="428625"/>
                </a:lnTo>
                <a:lnTo>
                  <a:pt x="4445000" y="514350"/>
                </a:lnTo>
                <a:lnTo>
                  <a:pt x="4724400" y="546100"/>
                </a:lnTo>
                <a:lnTo>
                  <a:pt x="4997450" y="619125"/>
                </a:lnTo>
                <a:lnTo>
                  <a:pt x="5273675" y="622300"/>
                </a:lnTo>
                <a:lnTo>
                  <a:pt x="5559425" y="857250"/>
                </a:lnTo>
              </a:path>
            </a:pathLst>
          </a:custGeom>
          <a:noFill/>
          <a:ln w="2540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40" name="TextBox 339">
            <a:extLst>
              <a:ext uri="{FF2B5EF4-FFF2-40B4-BE49-F238E27FC236}">
                <a16:creationId xmlns:a16="http://schemas.microsoft.com/office/drawing/2014/main" id="{57D2B95F-BA41-A349-AFD8-0369902D4419}"/>
              </a:ext>
            </a:extLst>
          </p:cNvPr>
          <p:cNvSpPr txBox="1"/>
          <p:nvPr/>
        </p:nvSpPr>
        <p:spPr>
          <a:xfrm>
            <a:off x="5467908" y="2564904"/>
            <a:ext cx="3054365" cy="369332"/>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err="1">
                <a:ln>
                  <a:noFill/>
                </a:ln>
                <a:solidFill>
                  <a:srgbClr val="5D8298"/>
                </a:solidFill>
                <a:effectLst/>
                <a:uLnTx/>
                <a:uFillTx/>
                <a:latin typeface="Arial" panose="020B0604020202020204"/>
                <a:ea typeface="+mn-ea"/>
                <a:cs typeface="+mn-cs"/>
              </a:rPr>
              <a:t>Olaparib</a:t>
            </a:r>
            <a:r>
              <a:rPr kumimoji="0" lang="en-US" sz="1200" b="1" i="0" u="none" strike="noStrike" kern="1200" cap="none" spc="0" normalizeH="0" baseline="0" noProof="0" dirty="0">
                <a:ln>
                  <a:noFill/>
                </a:ln>
                <a:solidFill>
                  <a:srgbClr val="5D8298"/>
                </a:solidFill>
                <a:effectLst/>
                <a:uLnTx/>
                <a:uFillTx/>
                <a:latin typeface="Arial" panose="020B0604020202020204"/>
                <a:ea typeface="+mn-ea"/>
                <a:cs typeface="+mn-cs"/>
              </a:rPr>
              <a:t> + abiraterone (N=399)</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3C74F"/>
                </a:solidFill>
                <a:effectLst/>
                <a:uLnTx/>
                <a:uFillTx/>
                <a:latin typeface="Arial" panose="020B0604020202020204"/>
                <a:ea typeface="+mn-ea"/>
                <a:cs typeface="+mn-cs"/>
              </a:rPr>
              <a:t>Placebo + abiraterone (N=397)</a:t>
            </a:r>
            <a:endParaRPr kumimoji="0" lang="en-GB" sz="1200" b="1" i="0" u="none" strike="noStrike" kern="1200" cap="none" spc="0" normalizeH="0" baseline="0" noProof="0" dirty="0">
              <a:ln>
                <a:noFill/>
              </a:ln>
              <a:solidFill>
                <a:srgbClr val="03C74F"/>
              </a:solidFill>
              <a:effectLst/>
              <a:uLnTx/>
              <a:uFillTx/>
              <a:latin typeface="Arial" panose="020B0604020202020204"/>
              <a:ea typeface="+mn-ea"/>
              <a:cs typeface="+mn-cs"/>
            </a:endParaRPr>
          </a:p>
        </p:txBody>
      </p:sp>
      <p:sp>
        <p:nvSpPr>
          <p:cNvPr id="341" name="Line 90">
            <a:extLst>
              <a:ext uri="{FF2B5EF4-FFF2-40B4-BE49-F238E27FC236}">
                <a16:creationId xmlns:a16="http://schemas.microsoft.com/office/drawing/2014/main" id="{CB40AAF8-132D-584F-8F18-E149A639D632}"/>
              </a:ext>
            </a:extLst>
          </p:cNvPr>
          <p:cNvSpPr>
            <a:spLocks noChangeShapeType="1"/>
          </p:cNvSpPr>
          <p:nvPr/>
        </p:nvSpPr>
        <p:spPr bwMode="auto">
          <a:xfrm flipH="1">
            <a:off x="5087888" y="2839768"/>
            <a:ext cx="246949" cy="0"/>
          </a:xfrm>
          <a:prstGeom prst="line">
            <a:avLst/>
          </a:prstGeom>
          <a:noFill/>
          <a:ln w="2540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42" name="Oval 341">
            <a:extLst>
              <a:ext uri="{FF2B5EF4-FFF2-40B4-BE49-F238E27FC236}">
                <a16:creationId xmlns:a16="http://schemas.microsoft.com/office/drawing/2014/main" id="{B5E18B10-D1FD-AE48-ADCD-AA6ECAB19906}"/>
              </a:ext>
            </a:extLst>
          </p:cNvPr>
          <p:cNvSpPr/>
          <p:nvPr/>
        </p:nvSpPr>
        <p:spPr>
          <a:xfrm>
            <a:off x="5163836" y="2792242"/>
            <a:ext cx="95053" cy="95053"/>
          </a:xfrm>
          <a:prstGeom prst="ellipse">
            <a:avLst/>
          </a:prstGeom>
          <a:solidFill>
            <a:schemeClr val="accent1"/>
          </a:solidFill>
          <a:ln w="28575">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43" name="Triangle 342">
            <a:extLst>
              <a:ext uri="{FF2B5EF4-FFF2-40B4-BE49-F238E27FC236}">
                <a16:creationId xmlns:a16="http://schemas.microsoft.com/office/drawing/2014/main" id="{EEA8D05C-0A63-3C4F-B509-26B04CCD3C7A}"/>
              </a:ext>
            </a:extLst>
          </p:cNvPr>
          <p:cNvSpPr/>
          <p:nvPr/>
        </p:nvSpPr>
        <p:spPr>
          <a:xfrm>
            <a:off x="5164353" y="2601325"/>
            <a:ext cx="94019" cy="89352"/>
          </a:xfrm>
          <a:prstGeom prst="triangle">
            <a:avLst/>
          </a:prstGeom>
          <a:solidFill>
            <a:schemeClr val="tx2"/>
          </a:solidFill>
          <a:ln w="28575">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44" name="Line 90">
            <a:extLst>
              <a:ext uri="{FF2B5EF4-FFF2-40B4-BE49-F238E27FC236}">
                <a16:creationId xmlns:a16="http://schemas.microsoft.com/office/drawing/2014/main" id="{F9523C8B-2AA6-EF4C-9C71-2A2E5F79CA8B}"/>
              </a:ext>
            </a:extLst>
          </p:cNvPr>
          <p:cNvSpPr>
            <a:spLocks noChangeShapeType="1"/>
          </p:cNvSpPr>
          <p:nvPr/>
        </p:nvSpPr>
        <p:spPr bwMode="auto">
          <a:xfrm flipH="1">
            <a:off x="5087888" y="2655618"/>
            <a:ext cx="246949" cy="0"/>
          </a:xfrm>
          <a:prstGeom prst="line">
            <a:avLst/>
          </a:prstGeom>
          <a:noFill/>
          <a:ln w="25400"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45" name="Line 90">
            <a:extLst>
              <a:ext uri="{FF2B5EF4-FFF2-40B4-BE49-F238E27FC236}">
                <a16:creationId xmlns:a16="http://schemas.microsoft.com/office/drawing/2014/main" id="{EC7B91FE-D2CF-EB45-9B66-0FA2211CBAFD}"/>
              </a:ext>
            </a:extLst>
          </p:cNvPr>
          <p:cNvSpPr>
            <a:spLocks noChangeShapeType="1"/>
          </p:cNvSpPr>
          <p:nvPr/>
        </p:nvSpPr>
        <p:spPr bwMode="auto">
          <a:xfrm flipH="1">
            <a:off x="1929870" y="4241591"/>
            <a:ext cx="58375" cy="0"/>
          </a:xfrm>
          <a:prstGeom prst="line">
            <a:avLst/>
          </a:prstGeom>
          <a:noFill/>
          <a:ln w="1270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25" name="Slide Number Placeholder 1024">
            <a:extLst>
              <a:ext uri="{FF2B5EF4-FFF2-40B4-BE49-F238E27FC236}">
                <a16:creationId xmlns:a16="http://schemas.microsoft.com/office/drawing/2014/main" id="{CCACD359-259A-BD49-A72A-7342EEE94586}"/>
              </a:ext>
            </a:extLst>
          </p:cNvPr>
          <p:cNvSpPr>
            <a:spLocks noGrp="1"/>
          </p:cNvSpPr>
          <p:nvPr>
            <p:ph type="sldNum" sz="quarter" idx="4"/>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CE43C0F-8A7B-3A4B-9DB5-B3472E36E833}" type="slidenum">
              <a:rPr kumimoji="0" lang="en-GB" sz="1100" b="0" i="0" u="none" strike="noStrike" kern="1200" cap="none" spc="0" normalizeH="0" baseline="0" noProof="0" smtClean="0">
                <a:ln>
                  <a:noFill/>
                </a:ln>
                <a:solidFill>
                  <a:srgbClr val="5D8298"/>
                </a:solidFill>
                <a:effectLst/>
                <a:uLnTx/>
                <a:uFillTx/>
                <a:latin typeface="Arial" panose="020B0604020202020204" pitchFamily="34" charset="0"/>
                <a:ea typeface="Verdana" panose="020B0604030504040204" pitchFamily="34" charset="0"/>
                <a:cs typeface="Arial" panose="020B060402020202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en-GB" sz="1100" b="0" i="0" u="none" strike="noStrike" kern="1200" cap="none" spc="0" normalizeH="0" baseline="0" noProof="0" dirty="0">
              <a:ln>
                <a:noFill/>
              </a:ln>
              <a:solidFill>
                <a:srgbClr val="5D8298"/>
              </a:solidFill>
              <a:effectLst/>
              <a:uLnTx/>
              <a:uFillTx/>
              <a:latin typeface="Arial" panose="020B0604020202020204" pitchFamily="34" charset="0"/>
              <a:ea typeface="Verdana" panose="020B060403050404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 Placeholder 17">
            <a:extLst>
              <a:ext uri="{FF2B5EF4-FFF2-40B4-BE49-F238E27FC236}">
                <a16:creationId xmlns:a16="http://schemas.microsoft.com/office/drawing/2014/main" id="{EE48E4AF-77E4-4208-AAF1-58F8540D3A72}"/>
              </a:ext>
            </a:extLst>
          </p:cNvPr>
          <p:cNvSpPr>
            <a:spLocks noGrp="1"/>
          </p:cNvSpPr>
          <p:nvPr>
            <p:ph type="body" idx="1"/>
          </p:nvPr>
        </p:nvSpPr>
        <p:spPr>
          <a:xfrm>
            <a:off x="609600" y="1082517"/>
            <a:ext cx="10972800" cy="246687"/>
          </a:xfrm>
        </p:spPr>
        <p:txBody>
          <a:bodyPr>
            <a:normAutofit fontScale="85000" lnSpcReduction="10000"/>
          </a:bodyPr>
          <a:lstStyle/>
          <a:p>
            <a:r>
              <a:rPr lang="en-GB" sz="1600" dirty="0"/>
              <a:t>biomarker cohorts selected prior to randomisation designed to test HRR BM</a:t>
            </a:r>
            <a:r>
              <a:rPr lang="en-GB" sz="1600" baseline="30000" dirty="0"/>
              <a:t>+</a:t>
            </a:r>
            <a:r>
              <a:rPr lang="en-GB" sz="1600" dirty="0"/>
              <a:t> and HRR BM</a:t>
            </a:r>
            <a:r>
              <a:rPr lang="en-GB" sz="1600" baseline="30000" dirty="0"/>
              <a:t>–</a:t>
            </a:r>
          </a:p>
        </p:txBody>
      </p:sp>
      <p:sp>
        <p:nvSpPr>
          <p:cNvPr id="9" name="Title 8">
            <a:extLst>
              <a:ext uri="{FF2B5EF4-FFF2-40B4-BE49-F238E27FC236}">
                <a16:creationId xmlns:a16="http://schemas.microsoft.com/office/drawing/2014/main" id="{0EE0607B-A21A-6246-8D11-2D6AC0B8D489}"/>
              </a:ext>
            </a:extLst>
          </p:cNvPr>
          <p:cNvSpPr>
            <a:spLocks noGrp="1"/>
          </p:cNvSpPr>
          <p:nvPr>
            <p:ph type="title"/>
          </p:nvPr>
        </p:nvSpPr>
        <p:spPr>
          <a:xfrm>
            <a:off x="619200" y="246566"/>
            <a:ext cx="8740800" cy="807285"/>
          </a:xfrm>
        </p:spPr>
        <p:txBody>
          <a:bodyPr/>
          <a:lstStyle/>
          <a:p>
            <a:r>
              <a:rPr lang="en-GB" dirty="0"/>
              <a:t>MAGNITUDE: Randomised, Double-Blind, Placebo-Controlled Study</a:t>
            </a:r>
          </a:p>
        </p:txBody>
      </p:sp>
      <p:sp>
        <p:nvSpPr>
          <p:cNvPr id="2" name="Slide Number Placeholder 1">
            <a:extLst>
              <a:ext uri="{FF2B5EF4-FFF2-40B4-BE49-F238E27FC236}">
                <a16:creationId xmlns:a16="http://schemas.microsoft.com/office/drawing/2014/main" id="{864E7DBA-A906-48EE-B264-C2C987D4B2BA}"/>
              </a:ext>
            </a:extLst>
          </p:cNvPr>
          <p:cNvSpPr>
            <a:spLocks noGrp="1"/>
          </p:cNvSpPr>
          <p:nvPr>
            <p:ph type="sldNum" sz="quarter" idx="4"/>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D816501-AAE5-214E-B100-00C3DC5F5E3F}" type="slidenum">
              <a:rPr kumimoji="0" lang="en-GB" sz="1100" b="0" i="0" u="none" strike="noStrike" kern="1200" cap="none" spc="0" normalizeH="0" baseline="0" noProof="0" smtClean="0">
                <a:ln>
                  <a:noFill/>
                </a:ln>
                <a:solidFill>
                  <a:srgbClr val="5D8298"/>
                </a:solidFill>
                <a:effectLst/>
                <a:uLnTx/>
                <a:uFillTx/>
                <a:latin typeface="Arial" panose="020B0604020202020204" pitchFamily="34" charset="0"/>
                <a:ea typeface="Verdana" panose="020B0604030504040204" pitchFamily="34" charset="0"/>
                <a:cs typeface="Arial" panose="020B060402020202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0" lang="en-GB" sz="1100" b="0" i="0" u="none" strike="noStrike" kern="1200" cap="none" spc="0" normalizeH="0" baseline="0" noProof="0" dirty="0">
              <a:ln>
                <a:noFill/>
              </a:ln>
              <a:solidFill>
                <a:srgbClr val="5D8298"/>
              </a:solidFill>
              <a:effectLst/>
              <a:uLnTx/>
              <a:uFillTx/>
              <a:latin typeface="Arial" panose="020B0604020202020204" pitchFamily="34" charset="0"/>
              <a:ea typeface="Verdana" panose="020B0604030504040204" pitchFamily="34" charset="0"/>
              <a:cs typeface="Arial" panose="020B0604020202020204" pitchFamily="34" charset="0"/>
            </a:endParaRPr>
          </a:p>
        </p:txBody>
      </p:sp>
      <p:sp>
        <p:nvSpPr>
          <p:cNvPr id="16" name="Content Placeholder 15">
            <a:extLst>
              <a:ext uri="{FF2B5EF4-FFF2-40B4-BE49-F238E27FC236}">
                <a16:creationId xmlns:a16="http://schemas.microsoft.com/office/drawing/2014/main" id="{E0F2F7AA-5B88-8C4A-9CA9-21EAA728022B}"/>
              </a:ext>
            </a:extLst>
          </p:cNvPr>
          <p:cNvSpPr>
            <a:spLocks noGrp="1"/>
          </p:cNvSpPr>
          <p:nvPr>
            <p:ph sz="quarter" idx="15"/>
          </p:nvPr>
        </p:nvSpPr>
        <p:spPr>
          <a:xfrm>
            <a:off x="620183" y="6309320"/>
            <a:ext cx="10939679" cy="365125"/>
          </a:xfrm>
        </p:spPr>
        <p:txBody>
          <a:bodyPr/>
          <a:lstStyle/>
          <a:p>
            <a:r>
              <a:rPr kumimoji="0" lang="en-GB" sz="900" b="0" i="0" u="none" strike="noStrike" kern="1200" cap="none" spc="0" normalizeH="0" baseline="0" noProof="0" dirty="0">
                <a:ln>
                  <a:noFill/>
                </a:ln>
                <a:solidFill>
                  <a:schemeClr val="tx2"/>
                </a:solidFill>
                <a:effectLst/>
                <a:uLnTx/>
                <a:uFillTx/>
                <a:latin typeface="Arial" panose="020B0604020202020204" pitchFamily="34" charset="0"/>
                <a:ea typeface="+mn-ea"/>
                <a:cs typeface="Arial" panose="020B0604020202020204" pitchFamily="34" charset="0"/>
              </a:rPr>
              <a:t>AAP, abiraterone acetate and prednisone/prednisolone; AR, androgen receptor; BM, biomarker; BPI-SF, Brief Pain Inventory–Short Form; ctDNA, circulating tumour </a:t>
            </a:r>
            <a:r>
              <a:rPr kumimoji="0" lang="en-GB" sz="900" b="0" i="0" u="none" strike="noStrike" kern="1200" cap="none" spc="0" normalizeH="0" baseline="0" noProof="0" dirty="0">
                <a:ln>
                  <a:noFill/>
                </a:ln>
                <a:solidFill>
                  <a:schemeClr val="tx2"/>
                </a:solidFill>
                <a:effectLst/>
                <a:uLnTx/>
                <a:uFillTx/>
                <a:latin typeface="Arial" panose="020B0604020202020204"/>
                <a:ea typeface="+mn-ea"/>
                <a:cs typeface="Arial" panose="020B0604020202020204" pitchFamily="34" charset="0"/>
              </a:rPr>
              <a:t>DNA</a:t>
            </a:r>
            <a:r>
              <a:rPr kumimoji="0" lang="en-GB" sz="900" b="0" i="0" u="none" strike="noStrike" kern="1200" cap="none" spc="0" normalizeH="0" baseline="0" noProof="0" dirty="0">
                <a:ln>
                  <a:noFill/>
                </a:ln>
                <a:solidFill>
                  <a:schemeClr val="tx2"/>
                </a:solidFill>
                <a:effectLst/>
                <a:uLnTx/>
                <a:uFillTx/>
                <a:latin typeface="Arial" panose="020B0604020202020204" pitchFamily="34" charset="0"/>
                <a:ea typeface="+mn-ea"/>
                <a:cs typeface="Arial" panose="020B0604020202020204" pitchFamily="34" charset="0"/>
              </a:rPr>
              <a:t>; ECOG PS, Eastern Cooperative Oncology Group performance status; HRR, homologous recombination repair; L1, first line; mCRPC, metastatic castration-resistant prostate cancer; mCSPC, metastatic castration-sensitive prostate cancer; </a:t>
            </a:r>
            <a:br>
              <a:rPr kumimoji="0" lang="en-GB" sz="900" b="0" i="0" u="none" strike="noStrike" kern="1200" cap="none" spc="0" normalizeH="0" baseline="0" noProof="0" dirty="0">
                <a:ln>
                  <a:noFill/>
                </a:ln>
                <a:solidFill>
                  <a:schemeClr val="tx2"/>
                </a:solidFill>
                <a:effectLst/>
                <a:uLnTx/>
                <a:uFillTx/>
                <a:latin typeface="Arial" panose="020B0604020202020204" pitchFamily="34" charset="0"/>
                <a:ea typeface="+mn-ea"/>
                <a:cs typeface="Arial" panose="020B0604020202020204" pitchFamily="34" charset="0"/>
              </a:rPr>
            </a:br>
            <a:r>
              <a:rPr kumimoji="0" lang="en-GB" sz="900" b="0" i="0" u="none" strike="noStrike" kern="1200" cap="none" spc="0" normalizeH="0" baseline="0" noProof="0" dirty="0">
                <a:ln>
                  <a:noFill/>
                </a:ln>
                <a:solidFill>
                  <a:schemeClr val="tx2"/>
                </a:solidFill>
                <a:effectLst/>
                <a:uLnTx/>
                <a:uFillTx/>
                <a:latin typeface="Arial" panose="020B0604020202020204" pitchFamily="34" charset="0"/>
                <a:ea typeface="+mn-ea"/>
                <a:cs typeface="Arial" panose="020B0604020202020204" pitchFamily="34" charset="0"/>
              </a:rPr>
              <a:t>nmCRPC, nonmetastatic castration-resistant prostate cancer; ORR, overall response rate; OS, overall survival; PFS, progression-free survival; PFS2, progression-free survival on first subsequent therapy; </a:t>
            </a:r>
            <a:br>
              <a:rPr kumimoji="0" lang="en-GB" sz="900" b="0" i="0" u="none" strike="noStrike" kern="1200" cap="none" spc="0" normalizeH="0" baseline="0" noProof="0" dirty="0">
                <a:ln>
                  <a:noFill/>
                </a:ln>
                <a:solidFill>
                  <a:schemeClr val="tx2"/>
                </a:solidFill>
                <a:effectLst/>
                <a:uLnTx/>
                <a:uFillTx/>
                <a:latin typeface="Arial" panose="020B0604020202020204" pitchFamily="34" charset="0"/>
                <a:ea typeface="+mn-ea"/>
                <a:cs typeface="Arial" panose="020B0604020202020204" pitchFamily="34" charset="0"/>
              </a:rPr>
            </a:br>
            <a:r>
              <a:rPr kumimoji="0" lang="en-GB" sz="900" b="0" i="0" u="none" strike="noStrike" kern="1200" cap="none" spc="0" normalizeH="0" baseline="0" noProof="0" dirty="0">
                <a:ln>
                  <a:noFill/>
                </a:ln>
                <a:solidFill>
                  <a:schemeClr val="tx2"/>
                </a:solidFill>
                <a:effectLst/>
                <a:uLnTx/>
                <a:uFillTx/>
                <a:latin typeface="Arial" panose="020B0604020202020204" pitchFamily="34" charset="0"/>
                <a:ea typeface="+mn-ea"/>
                <a:cs typeface="Arial" panose="020B0604020202020204" pitchFamily="34" charset="0"/>
              </a:rPr>
              <a:t>PSA, prostate-specific antigen; rPFS, radiographic progression-free survival</a:t>
            </a:r>
          </a:p>
          <a:p>
            <a:r>
              <a:rPr lang="en-GB" sz="900" dirty="0">
                <a:solidFill>
                  <a:schemeClr val="tx2"/>
                </a:solidFill>
              </a:rPr>
              <a:t>Chi K, et al. J Clin Oncol. 2022;40 Suppl: Abstract 12 (</a:t>
            </a:r>
            <a:r>
              <a:rPr lang="it-IT" sz="900" dirty="0"/>
              <a:t>ASCO GU 2022 oral presentation) </a:t>
            </a:r>
            <a:endParaRPr lang="en-GB" sz="900" dirty="0">
              <a:solidFill>
                <a:schemeClr val="tx2"/>
              </a:solidFill>
            </a:endParaRPr>
          </a:p>
        </p:txBody>
      </p:sp>
      <p:sp>
        <p:nvSpPr>
          <p:cNvPr id="50" name="Rounded Rectangle 9">
            <a:extLst>
              <a:ext uri="{FF2B5EF4-FFF2-40B4-BE49-F238E27FC236}">
                <a16:creationId xmlns:a16="http://schemas.microsoft.com/office/drawing/2014/main" id="{92864ECC-795C-4522-96AB-9691B0ACD9E5}"/>
              </a:ext>
            </a:extLst>
          </p:cNvPr>
          <p:cNvSpPr/>
          <p:nvPr/>
        </p:nvSpPr>
        <p:spPr>
          <a:xfrm>
            <a:off x="9224538" y="1802805"/>
            <a:ext cx="2854394" cy="638582"/>
          </a:xfrm>
          <a:prstGeom prst="roundRect">
            <a:avLst>
              <a:gd name="adj" fmla="val 4080"/>
            </a:avLst>
          </a:prstGeom>
          <a:solidFill>
            <a:schemeClr val="bg1"/>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291" rtl="0" eaLnBrk="1" fontAlgn="auto" latinLnBrk="0" hangingPunct="1">
              <a:lnSpc>
                <a:spcPct val="100000"/>
              </a:lnSpc>
              <a:spcBef>
                <a:spcPts val="0"/>
              </a:spcBef>
              <a:spcAft>
                <a:spcPts val="0"/>
              </a:spcAft>
              <a:buClrTx/>
              <a:buSzTx/>
              <a:buFontTx/>
              <a:buNone/>
              <a:tabLst/>
              <a:defRPr/>
            </a:pPr>
            <a:endParaRPr kumimoji="0" lang="en-GB" sz="1100" b="1" i="0" u="none" strike="noStrike" kern="1200" cap="none" spc="0" normalizeH="0" baseline="0" noProof="0" dirty="0">
              <a:ln>
                <a:noFill/>
              </a:ln>
              <a:solidFill>
                <a:srgbClr val="5D8298"/>
              </a:solidFill>
              <a:effectLst/>
              <a:uLnTx/>
              <a:uFillTx/>
              <a:latin typeface="Arial" panose="020B0604020202020204"/>
              <a:ea typeface="+mn-ea"/>
              <a:cs typeface="Calibri" panose="020F0502020204030204" pitchFamily="34" charset="0"/>
            </a:endParaRPr>
          </a:p>
          <a:p>
            <a:pPr marL="0" marR="0" lvl="0" indent="0" algn="l" defTabSz="914291"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5D8298"/>
                </a:solidFill>
                <a:effectLst/>
                <a:uLnTx/>
                <a:uFillTx/>
                <a:latin typeface="Arial" panose="020B0604020202020204"/>
                <a:ea typeface="+mn-ea"/>
                <a:cs typeface="Calibri" panose="020F0502020204030204" pitchFamily="34" charset="0"/>
              </a:rPr>
              <a:t>Primary endpoint</a:t>
            </a:r>
          </a:p>
          <a:p>
            <a:pPr marL="171450" marR="0" lvl="0" indent="-171450" algn="l" defTabSz="914291" rtl="0" eaLnBrk="1" fontAlgn="auto" latinLnBrk="0" hangingPunct="1">
              <a:lnSpc>
                <a:spcPct val="100000"/>
              </a:lnSpc>
              <a:spcBef>
                <a:spcPts val="0"/>
              </a:spcBef>
              <a:spcAft>
                <a:spcPts val="0"/>
              </a:spcAft>
              <a:buClr>
                <a:srgbClr val="03C74F"/>
              </a:buClr>
              <a:buSzTx/>
              <a:buFont typeface="Arial" panose="020B0604020202020204" pitchFamily="34" charset="0"/>
              <a:buChar char="•"/>
              <a:tabLst/>
              <a:defRPr/>
            </a:pPr>
            <a:r>
              <a:rPr kumimoji="0" lang="en-GB" sz="1200" b="0" i="0" u="none" strike="noStrike" kern="1200" cap="none" spc="0" normalizeH="0" baseline="0" noProof="0" dirty="0">
                <a:ln>
                  <a:noFill/>
                </a:ln>
                <a:solidFill>
                  <a:srgbClr val="5D8298"/>
                </a:solidFill>
                <a:effectLst/>
                <a:uLnTx/>
                <a:uFillTx/>
                <a:latin typeface="Arial" panose="020B0604020202020204"/>
                <a:ea typeface="+mn-ea"/>
                <a:cs typeface="Calibri" panose="020F0502020204030204" pitchFamily="34" charset="0"/>
              </a:rPr>
              <a:t>rPFS by central review</a:t>
            </a:r>
          </a:p>
          <a:p>
            <a:pPr marL="171450" marR="0" lvl="0" indent="-171450" algn="l" defTabSz="914291"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100" b="1" i="0" u="none" strike="noStrike" kern="1200" cap="none" spc="0" normalizeH="0" baseline="0" noProof="0" dirty="0">
              <a:ln>
                <a:noFill/>
              </a:ln>
              <a:solidFill>
                <a:srgbClr val="5D8298"/>
              </a:solidFill>
              <a:effectLst/>
              <a:uLnTx/>
              <a:uFillTx/>
              <a:latin typeface="Arial" panose="020B0604020202020204"/>
              <a:ea typeface="+mn-ea"/>
              <a:cs typeface="+mn-cs"/>
            </a:endParaRPr>
          </a:p>
        </p:txBody>
      </p:sp>
      <p:sp>
        <p:nvSpPr>
          <p:cNvPr id="61" name="Rounded Rectangle 7">
            <a:extLst>
              <a:ext uri="{FF2B5EF4-FFF2-40B4-BE49-F238E27FC236}">
                <a16:creationId xmlns:a16="http://schemas.microsoft.com/office/drawing/2014/main" id="{F6252C39-A4B9-4862-8196-91B8A5AB2309}"/>
              </a:ext>
            </a:extLst>
          </p:cNvPr>
          <p:cNvSpPr/>
          <p:nvPr/>
        </p:nvSpPr>
        <p:spPr>
          <a:xfrm>
            <a:off x="7101173" y="1804874"/>
            <a:ext cx="2095390" cy="644683"/>
          </a:xfrm>
          <a:prstGeom prst="roundRect">
            <a:avLst>
              <a:gd name="adj" fmla="val 5898"/>
            </a:avLst>
          </a:prstGeom>
          <a:solidFill>
            <a:schemeClr val="tx2"/>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91"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FFFFFF"/>
                </a:solidFill>
                <a:effectLst/>
                <a:uLnTx/>
                <a:uFillTx/>
                <a:latin typeface="Arial" panose="020B0604020202020204"/>
                <a:ea typeface="+mn-ea"/>
                <a:cs typeface="Calibri" panose="020F0502020204030204" pitchFamily="34" charset="0"/>
              </a:rPr>
              <a:t>Niraparib 200 </a:t>
            </a:r>
            <a:r>
              <a:rPr kumimoji="0" lang="en-GB" sz="1400" b="1" i="0" u="none" strike="noStrike" kern="1200" cap="none" spc="0" normalizeH="0" baseline="0" noProof="0" dirty="0" err="1">
                <a:ln>
                  <a:noFill/>
                </a:ln>
                <a:solidFill>
                  <a:srgbClr val="FFFFFF"/>
                </a:solidFill>
                <a:effectLst/>
                <a:uLnTx/>
                <a:uFillTx/>
                <a:latin typeface="Arial" panose="020B0604020202020204"/>
                <a:ea typeface="+mn-ea"/>
                <a:cs typeface="Calibri" panose="020F0502020204030204" pitchFamily="34" charset="0"/>
              </a:rPr>
              <a:t>mg</a:t>
            </a:r>
            <a:r>
              <a:rPr kumimoji="0" lang="en-GB" sz="1400" b="1" i="0" u="none" strike="noStrike" kern="1200" cap="none" spc="0" normalizeH="0" baseline="30000" noProof="0" dirty="0" err="1">
                <a:ln>
                  <a:noFill/>
                </a:ln>
                <a:solidFill>
                  <a:srgbClr val="FFFFFF"/>
                </a:solidFill>
                <a:effectLst/>
                <a:uLnTx/>
                <a:uFillTx/>
                <a:latin typeface="Arial" panose="020B0604020202020204"/>
                <a:ea typeface="+mn-ea"/>
                <a:cs typeface="Calibri" panose="020F0502020204030204" pitchFamily="34" charset="0"/>
              </a:rPr>
              <a:t>b</a:t>
            </a:r>
            <a:r>
              <a:rPr kumimoji="0" lang="en-GB" sz="1400" b="1" i="0" u="none" strike="noStrike" kern="1200" cap="none" spc="0" normalizeH="0" baseline="0" noProof="0" dirty="0">
                <a:ln>
                  <a:noFill/>
                </a:ln>
                <a:solidFill>
                  <a:srgbClr val="FFFFFF"/>
                </a:solidFill>
                <a:effectLst/>
                <a:uLnTx/>
                <a:uFillTx/>
                <a:latin typeface="Arial" panose="020B0604020202020204"/>
                <a:ea typeface="+mn-ea"/>
                <a:cs typeface="Calibri" panose="020F0502020204030204" pitchFamily="34" charset="0"/>
              </a:rPr>
              <a:t> + abiraterone 1000 </a:t>
            </a:r>
            <a:r>
              <a:rPr kumimoji="0" lang="en-GB" sz="1400" b="1" i="0" u="none" strike="noStrike" kern="1200" cap="none" spc="0" normalizeH="0" baseline="0" noProof="0" dirty="0" err="1">
                <a:ln>
                  <a:noFill/>
                </a:ln>
                <a:solidFill>
                  <a:srgbClr val="FFFFFF"/>
                </a:solidFill>
                <a:effectLst/>
                <a:uLnTx/>
                <a:uFillTx/>
                <a:latin typeface="Arial" panose="020B0604020202020204"/>
                <a:ea typeface="+mn-ea"/>
                <a:cs typeface="Calibri" panose="020F0502020204030204" pitchFamily="34" charset="0"/>
              </a:rPr>
              <a:t>mg</a:t>
            </a:r>
            <a:r>
              <a:rPr kumimoji="0" lang="en-GB" sz="1400" b="1" i="0" u="none" strike="noStrike" kern="1200" cap="none" spc="0" normalizeH="0" baseline="30000" noProof="0" dirty="0" err="1">
                <a:ln>
                  <a:noFill/>
                </a:ln>
                <a:solidFill>
                  <a:srgbClr val="FFFFFF"/>
                </a:solidFill>
                <a:effectLst/>
                <a:uLnTx/>
                <a:uFillTx/>
                <a:latin typeface="Arial" panose="020B0604020202020204"/>
                <a:ea typeface="+mn-ea"/>
                <a:cs typeface="Calibri" panose="020F0502020204030204" pitchFamily="34" charset="0"/>
              </a:rPr>
              <a:t>c</a:t>
            </a:r>
            <a:endParaRPr kumimoji="0" lang="en-GB" sz="1400" b="1" i="0" u="none" strike="noStrike" kern="1200" cap="none" spc="0" normalizeH="0" baseline="30000" noProof="0" dirty="0">
              <a:ln>
                <a:noFill/>
              </a:ln>
              <a:solidFill>
                <a:srgbClr val="FFFFFF"/>
              </a:solidFill>
              <a:effectLst/>
              <a:uLnTx/>
              <a:uFillTx/>
              <a:latin typeface="Arial" panose="020B0604020202020204"/>
              <a:ea typeface="+mn-ea"/>
              <a:cs typeface="Calibri" panose="020F0502020204030204" pitchFamily="34" charset="0"/>
            </a:endParaRPr>
          </a:p>
        </p:txBody>
      </p:sp>
      <p:sp>
        <p:nvSpPr>
          <p:cNvPr id="62" name="Rounded Rectangle 7">
            <a:extLst>
              <a:ext uri="{FF2B5EF4-FFF2-40B4-BE49-F238E27FC236}">
                <a16:creationId xmlns:a16="http://schemas.microsoft.com/office/drawing/2014/main" id="{4A174F5B-5C79-4AB2-A818-B9F30668F218}"/>
              </a:ext>
            </a:extLst>
          </p:cNvPr>
          <p:cNvSpPr/>
          <p:nvPr/>
        </p:nvSpPr>
        <p:spPr>
          <a:xfrm>
            <a:off x="7095462" y="2573909"/>
            <a:ext cx="2101101" cy="584093"/>
          </a:xfrm>
          <a:prstGeom prst="roundRect">
            <a:avLst>
              <a:gd name="adj" fmla="val 5898"/>
            </a:avLst>
          </a:prstGeom>
          <a:solidFill>
            <a:schemeClr val="accent1"/>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91"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prstClr val="white"/>
                </a:solidFill>
                <a:effectLst/>
                <a:uLnTx/>
                <a:uFillTx/>
                <a:latin typeface="Arial" panose="020B0604020202020204"/>
                <a:ea typeface="+mn-ea"/>
                <a:cs typeface="Calibri" panose="020F0502020204030204" pitchFamily="34" charset="0"/>
              </a:rPr>
              <a:t>Placebo + </a:t>
            </a:r>
            <a:r>
              <a:rPr kumimoji="0" lang="en-GB" sz="1400" b="1" i="0" u="none" strike="noStrike" kern="1200" cap="none" spc="0" normalizeH="0" baseline="0" noProof="0" dirty="0">
                <a:ln>
                  <a:noFill/>
                </a:ln>
                <a:solidFill>
                  <a:srgbClr val="FFFFFF"/>
                </a:solidFill>
                <a:effectLst/>
                <a:uLnTx/>
                <a:uFillTx/>
                <a:latin typeface="Arial" panose="020B0604020202020204"/>
                <a:ea typeface="+mn-ea"/>
                <a:cs typeface="Calibri" panose="020F0502020204030204" pitchFamily="34" charset="0"/>
              </a:rPr>
              <a:t>abiraterone 1000 </a:t>
            </a:r>
            <a:r>
              <a:rPr kumimoji="0" lang="en-GB" sz="1400" b="1" i="0" u="none" strike="noStrike" kern="1200" cap="none" spc="0" normalizeH="0" baseline="0" noProof="0" dirty="0" err="1">
                <a:ln>
                  <a:noFill/>
                </a:ln>
                <a:solidFill>
                  <a:srgbClr val="FFFFFF"/>
                </a:solidFill>
                <a:effectLst/>
                <a:uLnTx/>
                <a:uFillTx/>
                <a:latin typeface="Arial" panose="020B0604020202020204"/>
                <a:ea typeface="+mn-ea"/>
                <a:cs typeface="Calibri" panose="020F0502020204030204" pitchFamily="34" charset="0"/>
              </a:rPr>
              <a:t>mg</a:t>
            </a:r>
            <a:r>
              <a:rPr kumimoji="0" lang="en-GB" sz="1400" b="1" i="0" u="none" strike="noStrike" kern="1200" cap="none" spc="0" normalizeH="0" baseline="30000" noProof="0" dirty="0" err="1">
                <a:ln>
                  <a:noFill/>
                </a:ln>
                <a:solidFill>
                  <a:srgbClr val="FFFFFF"/>
                </a:solidFill>
                <a:effectLst/>
                <a:uLnTx/>
                <a:uFillTx/>
                <a:latin typeface="Arial" panose="020B0604020202020204"/>
                <a:ea typeface="+mn-ea"/>
                <a:cs typeface="Calibri" panose="020F0502020204030204" pitchFamily="34" charset="0"/>
              </a:rPr>
              <a:t>c</a:t>
            </a:r>
            <a:endParaRPr kumimoji="0" lang="en-GB" sz="1400" b="1" i="0" u="none" strike="noStrike" kern="1200" cap="none" spc="0" normalizeH="0" baseline="0" noProof="0" dirty="0">
              <a:ln>
                <a:noFill/>
              </a:ln>
              <a:solidFill>
                <a:prstClr val="white"/>
              </a:solidFill>
              <a:effectLst/>
              <a:uLnTx/>
              <a:uFillTx/>
              <a:latin typeface="Arial" panose="020B0604020202020204"/>
              <a:ea typeface="+mn-ea"/>
              <a:cs typeface="Calibri" panose="020F0502020204030204" pitchFamily="34" charset="0"/>
            </a:endParaRPr>
          </a:p>
        </p:txBody>
      </p:sp>
      <p:sp>
        <p:nvSpPr>
          <p:cNvPr id="64" name="Rounded Rectangle 9">
            <a:extLst>
              <a:ext uri="{FF2B5EF4-FFF2-40B4-BE49-F238E27FC236}">
                <a16:creationId xmlns:a16="http://schemas.microsoft.com/office/drawing/2014/main" id="{51AF3DD6-E232-4AB4-B8E3-F7E4F8B17BC1}"/>
              </a:ext>
            </a:extLst>
          </p:cNvPr>
          <p:cNvSpPr/>
          <p:nvPr/>
        </p:nvSpPr>
        <p:spPr>
          <a:xfrm>
            <a:off x="9212133" y="2416618"/>
            <a:ext cx="2866799" cy="842683"/>
          </a:xfrm>
          <a:prstGeom prst="roundRect">
            <a:avLst>
              <a:gd name="adj" fmla="val 4080"/>
            </a:avLst>
          </a:prstGeom>
          <a:solidFill>
            <a:schemeClr val="bg1"/>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291"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5D8298"/>
                </a:solidFill>
                <a:effectLst/>
                <a:uLnTx/>
                <a:uFillTx/>
                <a:latin typeface="Arial" panose="020B0604020202020204"/>
                <a:ea typeface="+mn-ea"/>
                <a:cs typeface="Calibri" panose="020F0502020204030204" pitchFamily="34" charset="0"/>
              </a:rPr>
              <a:t>Secondary endpoints</a:t>
            </a:r>
          </a:p>
          <a:p>
            <a:pPr marL="171450" marR="0" lvl="0" indent="-171450" algn="l" defTabSz="914291" rtl="0" eaLnBrk="1" fontAlgn="auto" latinLnBrk="0" hangingPunct="1">
              <a:lnSpc>
                <a:spcPct val="100000"/>
              </a:lnSpc>
              <a:spcBef>
                <a:spcPts val="0"/>
              </a:spcBef>
              <a:spcAft>
                <a:spcPts val="0"/>
              </a:spcAft>
              <a:buClr>
                <a:srgbClr val="03C74F"/>
              </a:buClr>
              <a:buSzTx/>
              <a:buFont typeface="Arial" panose="020B0604020202020204" pitchFamily="34" charset="0"/>
              <a:buChar char="•"/>
              <a:tabLst/>
              <a:defRPr/>
            </a:pPr>
            <a:r>
              <a:rPr kumimoji="0" lang="en-GB" sz="1200" b="0" i="0" u="none" strike="noStrike" kern="1200" cap="none" spc="0" normalizeH="0" baseline="0" noProof="0" dirty="0">
                <a:ln>
                  <a:noFill/>
                </a:ln>
                <a:solidFill>
                  <a:srgbClr val="5D8298"/>
                </a:solidFill>
                <a:effectLst/>
                <a:uLnTx/>
                <a:uFillTx/>
                <a:latin typeface="Arial" panose="020B0604020202020204"/>
                <a:ea typeface="+mn-ea"/>
                <a:cs typeface="Calibri" panose="020F0502020204030204" pitchFamily="34" charset="0"/>
              </a:rPr>
              <a:t>Time to cytotoxic chemotherapy</a:t>
            </a:r>
          </a:p>
          <a:p>
            <a:pPr marL="171450" marR="0" lvl="0" indent="-171450" algn="l" defTabSz="914291" rtl="0" eaLnBrk="1" fontAlgn="auto" latinLnBrk="0" hangingPunct="1">
              <a:lnSpc>
                <a:spcPct val="100000"/>
              </a:lnSpc>
              <a:spcBef>
                <a:spcPts val="0"/>
              </a:spcBef>
              <a:spcAft>
                <a:spcPts val="0"/>
              </a:spcAft>
              <a:buClr>
                <a:srgbClr val="03C74F"/>
              </a:buClr>
              <a:buSzTx/>
              <a:buFont typeface="Arial" panose="020B0604020202020204" pitchFamily="34" charset="0"/>
              <a:buChar char="•"/>
              <a:tabLst/>
              <a:defRPr/>
            </a:pPr>
            <a:r>
              <a:rPr kumimoji="0" lang="en-GB" sz="1200" b="0" i="0" u="none" strike="noStrike" kern="1200" cap="none" spc="0" normalizeH="0" baseline="0" noProof="0" dirty="0">
                <a:ln>
                  <a:noFill/>
                </a:ln>
                <a:solidFill>
                  <a:srgbClr val="5D8298"/>
                </a:solidFill>
                <a:effectLst/>
                <a:uLnTx/>
                <a:uFillTx/>
                <a:latin typeface="Arial" panose="020B0604020202020204"/>
                <a:ea typeface="+mn-ea"/>
                <a:cs typeface="Calibri" panose="020F0502020204030204" pitchFamily="34" charset="0"/>
              </a:rPr>
              <a:t>Time to symptomatic progression</a:t>
            </a:r>
          </a:p>
          <a:p>
            <a:pPr marL="171450" marR="0" lvl="0" indent="-171450" algn="l" defTabSz="914291" rtl="0" eaLnBrk="1" fontAlgn="auto" latinLnBrk="0" hangingPunct="1">
              <a:lnSpc>
                <a:spcPct val="100000"/>
              </a:lnSpc>
              <a:spcBef>
                <a:spcPts val="0"/>
              </a:spcBef>
              <a:spcAft>
                <a:spcPts val="0"/>
              </a:spcAft>
              <a:buClr>
                <a:srgbClr val="03C74F"/>
              </a:buClr>
              <a:buSzTx/>
              <a:buFont typeface="Arial" panose="020B0604020202020204" pitchFamily="34" charset="0"/>
              <a:buChar char="•"/>
              <a:tabLst/>
              <a:defRPr/>
            </a:pPr>
            <a:r>
              <a:rPr kumimoji="0" lang="en-GB" sz="1200" b="0" i="0" u="none" strike="noStrike" kern="1200" cap="none" spc="0" normalizeH="0" baseline="0" noProof="0" dirty="0">
                <a:ln>
                  <a:noFill/>
                </a:ln>
                <a:solidFill>
                  <a:srgbClr val="5D8298"/>
                </a:solidFill>
                <a:effectLst/>
                <a:uLnTx/>
                <a:uFillTx/>
                <a:latin typeface="Arial" panose="020B0604020202020204"/>
                <a:ea typeface="+mn-ea"/>
                <a:cs typeface="Calibri" panose="020F0502020204030204" pitchFamily="34" charset="0"/>
              </a:rPr>
              <a:t>OS</a:t>
            </a:r>
          </a:p>
        </p:txBody>
      </p:sp>
      <p:sp>
        <p:nvSpPr>
          <p:cNvPr id="66" name="Rounded Rectangle 9">
            <a:extLst>
              <a:ext uri="{FF2B5EF4-FFF2-40B4-BE49-F238E27FC236}">
                <a16:creationId xmlns:a16="http://schemas.microsoft.com/office/drawing/2014/main" id="{8D24E4E5-F57F-471F-AC19-2C28F9E87D3C}"/>
              </a:ext>
            </a:extLst>
          </p:cNvPr>
          <p:cNvSpPr/>
          <p:nvPr/>
        </p:nvSpPr>
        <p:spPr>
          <a:xfrm>
            <a:off x="9310756" y="3546588"/>
            <a:ext cx="2554603" cy="1085728"/>
          </a:xfrm>
          <a:prstGeom prst="roundRect">
            <a:avLst>
              <a:gd name="adj" fmla="val 11404"/>
            </a:avLst>
          </a:prstGeom>
          <a:solidFill>
            <a:schemeClr val="tx2">
              <a:lumMod val="20000"/>
              <a:lumOff val="80000"/>
            </a:schemeClr>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291"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dirty="0">
                <a:ln>
                  <a:noFill/>
                </a:ln>
                <a:solidFill>
                  <a:srgbClr val="000000"/>
                </a:solidFill>
                <a:effectLst/>
                <a:uLnTx/>
                <a:uFillTx/>
                <a:latin typeface="Arial" panose="020B0604020202020204"/>
                <a:ea typeface="+mn-ea"/>
                <a:cs typeface="Calibri" panose="020F0502020204030204" pitchFamily="34" charset="0"/>
              </a:rPr>
              <a:t>Other prespecified endpoints</a:t>
            </a:r>
          </a:p>
          <a:p>
            <a:pPr marL="177800" marR="0" lvl="0" indent="-177800" algn="l" defTabSz="914291" rtl="0" eaLnBrk="1" fontAlgn="auto" latinLnBrk="0" hangingPunct="1">
              <a:lnSpc>
                <a:spcPct val="100000"/>
              </a:lnSpc>
              <a:spcBef>
                <a:spcPts val="0"/>
              </a:spcBef>
              <a:spcAft>
                <a:spcPts val="0"/>
              </a:spcAft>
              <a:buClr>
                <a:srgbClr val="03C74F"/>
              </a:buClr>
              <a:buSzTx/>
              <a:buFont typeface="Arial" panose="020B0604020202020204" pitchFamily="34" charset="0"/>
              <a:buChar char="•"/>
              <a:tabLst/>
              <a:defRPr/>
            </a:pPr>
            <a:r>
              <a:rPr kumimoji="0" lang="en-GB" sz="1100" b="0" i="0" u="none" strike="noStrike" kern="1200" cap="none" spc="0" normalizeH="0" baseline="0" noProof="0" dirty="0">
                <a:ln>
                  <a:noFill/>
                </a:ln>
                <a:solidFill>
                  <a:srgbClr val="000000"/>
                </a:solidFill>
                <a:effectLst/>
                <a:uLnTx/>
                <a:uFillTx/>
                <a:latin typeface="Arial" panose="020B0604020202020204"/>
                <a:ea typeface="+mn-ea"/>
                <a:cs typeface="Calibri" panose="020F0502020204030204" pitchFamily="34" charset="0"/>
              </a:rPr>
              <a:t>Time to PSA progression</a:t>
            </a:r>
          </a:p>
          <a:p>
            <a:pPr marL="177800" marR="0" lvl="0" indent="-177800" algn="l" defTabSz="914291" rtl="0" eaLnBrk="1" fontAlgn="auto" latinLnBrk="0" hangingPunct="1">
              <a:lnSpc>
                <a:spcPct val="100000"/>
              </a:lnSpc>
              <a:spcBef>
                <a:spcPts val="0"/>
              </a:spcBef>
              <a:spcAft>
                <a:spcPts val="0"/>
              </a:spcAft>
              <a:buClr>
                <a:srgbClr val="03C74F"/>
              </a:buClr>
              <a:buSzTx/>
              <a:buFont typeface="Arial" panose="020B0604020202020204" pitchFamily="34" charset="0"/>
              <a:buChar char="•"/>
              <a:tabLst/>
              <a:defRPr/>
            </a:pPr>
            <a:r>
              <a:rPr kumimoji="0" lang="en-GB" sz="1100" b="0" i="0" u="none" strike="noStrike" kern="1200" cap="none" spc="0" normalizeH="0" baseline="0" noProof="0" dirty="0">
                <a:ln>
                  <a:noFill/>
                </a:ln>
                <a:solidFill>
                  <a:srgbClr val="000000"/>
                </a:solidFill>
                <a:effectLst/>
                <a:uLnTx/>
                <a:uFillTx/>
                <a:latin typeface="Arial" panose="020B0604020202020204"/>
                <a:ea typeface="+mn-ea"/>
                <a:cs typeface="Calibri" panose="020F0502020204030204" pitchFamily="34" charset="0"/>
              </a:rPr>
              <a:t>ORR</a:t>
            </a:r>
          </a:p>
          <a:p>
            <a:pPr marL="177800" marR="0" lvl="0" indent="-177800" algn="l" defTabSz="914291" rtl="0" eaLnBrk="1" fontAlgn="auto" latinLnBrk="0" hangingPunct="1">
              <a:lnSpc>
                <a:spcPct val="100000"/>
              </a:lnSpc>
              <a:spcBef>
                <a:spcPts val="0"/>
              </a:spcBef>
              <a:spcAft>
                <a:spcPts val="0"/>
              </a:spcAft>
              <a:buClr>
                <a:srgbClr val="03C74F"/>
              </a:buClr>
              <a:buSzTx/>
              <a:buFont typeface="Arial" panose="020B0604020202020204" pitchFamily="34" charset="0"/>
              <a:buChar char="•"/>
              <a:tabLst/>
              <a:defRPr/>
            </a:pPr>
            <a:r>
              <a:rPr kumimoji="0" lang="en-GB" sz="1100" b="0" i="0" u="none" strike="noStrike" kern="1200" cap="none" spc="0" normalizeH="0" baseline="0" noProof="0" dirty="0">
                <a:ln>
                  <a:noFill/>
                </a:ln>
                <a:solidFill>
                  <a:srgbClr val="000000"/>
                </a:solidFill>
                <a:effectLst/>
                <a:uLnTx/>
                <a:uFillTx/>
                <a:latin typeface="Arial" panose="020B0604020202020204"/>
                <a:ea typeface="+mn-ea"/>
                <a:cs typeface="Calibri" panose="020F0502020204030204" pitchFamily="34" charset="0"/>
              </a:rPr>
              <a:t>PFS2</a:t>
            </a:r>
          </a:p>
          <a:p>
            <a:pPr marL="177800" marR="0" lvl="0" indent="-177800" algn="l" defTabSz="914291" rtl="0" eaLnBrk="1" fontAlgn="auto" latinLnBrk="0" hangingPunct="1">
              <a:lnSpc>
                <a:spcPct val="100000"/>
              </a:lnSpc>
              <a:spcBef>
                <a:spcPts val="0"/>
              </a:spcBef>
              <a:spcAft>
                <a:spcPts val="0"/>
              </a:spcAft>
              <a:buClr>
                <a:srgbClr val="03C74F"/>
              </a:buClr>
              <a:buSzTx/>
              <a:buFont typeface="Arial" panose="020B0604020202020204" pitchFamily="34" charset="0"/>
              <a:buChar char="•"/>
              <a:tabLst/>
              <a:defRPr/>
            </a:pPr>
            <a:r>
              <a:rPr kumimoji="0" lang="en-GB" sz="1100" b="0" i="0" u="none" strike="noStrike" kern="1200" cap="none" spc="0" normalizeH="0" baseline="0" noProof="0" dirty="0">
                <a:ln>
                  <a:noFill/>
                </a:ln>
                <a:solidFill>
                  <a:srgbClr val="000000"/>
                </a:solidFill>
                <a:effectLst/>
                <a:uLnTx/>
                <a:uFillTx/>
                <a:latin typeface="Arial" panose="020B0604020202020204"/>
                <a:ea typeface="+mn-ea"/>
                <a:cs typeface="Calibri" panose="020F0502020204030204" pitchFamily="34" charset="0"/>
              </a:rPr>
              <a:t>Time to pain progression</a:t>
            </a:r>
          </a:p>
          <a:p>
            <a:pPr marL="177800" marR="0" lvl="0" indent="-177800" algn="l" defTabSz="914291" rtl="0" eaLnBrk="1" fontAlgn="auto" latinLnBrk="0" hangingPunct="1">
              <a:lnSpc>
                <a:spcPct val="100000"/>
              </a:lnSpc>
              <a:spcBef>
                <a:spcPts val="0"/>
              </a:spcBef>
              <a:spcAft>
                <a:spcPts val="0"/>
              </a:spcAft>
              <a:buClr>
                <a:srgbClr val="03C74F"/>
              </a:buClr>
              <a:buSzTx/>
              <a:buFont typeface="Arial" panose="020B0604020202020204" pitchFamily="34" charset="0"/>
              <a:buChar char="•"/>
              <a:tabLst/>
              <a:defRPr/>
            </a:pPr>
            <a:r>
              <a:rPr kumimoji="0" lang="en-GB" sz="1100" b="0" i="0" u="none" strike="noStrike" kern="1200" cap="none" spc="0" normalizeH="0" baseline="0" noProof="0" dirty="0">
                <a:ln>
                  <a:noFill/>
                </a:ln>
                <a:solidFill>
                  <a:srgbClr val="000000"/>
                </a:solidFill>
                <a:effectLst/>
                <a:uLnTx/>
                <a:uFillTx/>
                <a:latin typeface="Arial" panose="020B0604020202020204"/>
                <a:ea typeface="+mn-ea"/>
                <a:cs typeface="Calibri" panose="020F0502020204030204" pitchFamily="34" charset="0"/>
              </a:rPr>
              <a:t>Patient-reported outcomes</a:t>
            </a:r>
          </a:p>
        </p:txBody>
      </p:sp>
      <p:sp>
        <p:nvSpPr>
          <p:cNvPr id="67" name="Rounded Rectangle 7">
            <a:extLst>
              <a:ext uri="{FF2B5EF4-FFF2-40B4-BE49-F238E27FC236}">
                <a16:creationId xmlns:a16="http://schemas.microsoft.com/office/drawing/2014/main" id="{758783BE-A6EB-4464-8910-716D507D5AF1}"/>
              </a:ext>
            </a:extLst>
          </p:cNvPr>
          <p:cNvSpPr/>
          <p:nvPr/>
        </p:nvSpPr>
        <p:spPr>
          <a:xfrm>
            <a:off x="7086599" y="3716089"/>
            <a:ext cx="2109963" cy="541257"/>
          </a:xfrm>
          <a:prstGeom prst="roundRect">
            <a:avLst>
              <a:gd name="adj" fmla="val 5898"/>
            </a:avLst>
          </a:prstGeom>
          <a:solidFill>
            <a:schemeClr val="tx2"/>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91"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FFFFFF"/>
                </a:solidFill>
                <a:effectLst/>
                <a:uLnTx/>
                <a:uFillTx/>
                <a:latin typeface="Arial" panose="020B0604020202020204"/>
                <a:ea typeface="+mn-ea"/>
                <a:cs typeface="Calibri" panose="020F0502020204030204" pitchFamily="34" charset="0"/>
              </a:rPr>
              <a:t>Niraparib 200 </a:t>
            </a:r>
            <a:r>
              <a:rPr kumimoji="0" lang="en-GB" sz="1400" b="1" i="0" u="none" strike="noStrike" kern="1200" cap="none" spc="0" normalizeH="0" baseline="0" noProof="0" dirty="0" err="1">
                <a:ln>
                  <a:noFill/>
                </a:ln>
                <a:solidFill>
                  <a:srgbClr val="FFFFFF"/>
                </a:solidFill>
                <a:effectLst/>
                <a:uLnTx/>
                <a:uFillTx/>
                <a:latin typeface="Arial" panose="020B0604020202020204"/>
                <a:ea typeface="+mn-ea"/>
                <a:cs typeface="Calibri" panose="020F0502020204030204" pitchFamily="34" charset="0"/>
              </a:rPr>
              <a:t>mg</a:t>
            </a:r>
            <a:r>
              <a:rPr kumimoji="0" lang="en-GB" sz="1400" b="1" i="0" u="none" strike="noStrike" kern="1200" cap="none" spc="0" normalizeH="0" baseline="30000" noProof="0" dirty="0" err="1">
                <a:ln>
                  <a:noFill/>
                </a:ln>
                <a:solidFill>
                  <a:srgbClr val="FFFFFF"/>
                </a:solidFill>
                <a:effectLst/>
                <a:uLnTx/>
                <a:uFillTx/>
                <a:latin typeface="Arial" panose="020B0604020202020204"/>
                <a:ea typeface="+mn-ea"/>
                <a:cs typeface="Calibri" panose="020F0502020204030204" pitchFamily="34" charset="0"/>
              </a:rPr>
              <a:t>b</a:t>
            </a:r>
            <a:r>
              <a:rPr kumimoji="0" lang="en-GB" sz="1400" b="1" i="0" u="none" strike="noStrike" kern="1200" cap="none" spc="0" normalizeH="0" baseline="0" noProof="0" dirty="0">
                <a:ln>
                  <a:noFill/>
                </a:ln>
                <a:solidFill>
                  <a:srgbClr val="FFFFFF"/>
                </a:solidFill>
                <a:effectLst/>
                <a:uLnTx/>
                <a:uFillTx/>
                <a:latin typeface="Arial" panose="020B0604020202020204"/>
                <a:ea typeface="+mn-ea"/>
                <a:cs typeface="Calibri" panose="020F0502020204030204" pitchFamily="34" charset="0"/>
              </a:rPr>
              <a:t> + abiraterone 1000 </a:t>
            </a:r>
            <a:r>
              <a:rPr kumimoji="0" lang="en-GB" sz="1400" b="1" i="0" u="none" strike="noStrike" kern="1200" cap="none" spc="0" normalizeH="0" baseline="0" noProof="0" dirty="0" err="1">
                <a:ln>
                  <a:noFill/>
                </a:ln>
                <a:solidFill>
                  <a:srgbClr val="FFFFFF"/>
                </a:solidFill>
                <a:effectLst/>
                <a:uLnTx/>
                <a:uFillTx/>
                <a:latin typeface="Arial" panose="020B0604020202020204"/>
                <a:ea typeface="+mn-ea"/>
                <a:cs typeface="Calibri" panose="020F0502020204030204" pitchFamily="34" charset="0"/>
              </a:rPr>
              <a:t>mg</a:t>
            </a:r>
            <a:r>
              <a:rPr kumimoji="0" lang="en-GB" sz="1400" b="1" i="0" u="none" strike="noStrike" kern="1200" cap="none" spc="0" normalizeH="0" baseline="30000" noProof="0" dirty="0" err="1">
                <a:ln>
                  <a:noFill/>
                </a:ln>
                <a:solidFill>
                  <a:srgbClr val="FFFFFF"/>
                </a:solidFill>
                <a:effectLst/>
                <a:uLnTx/>
                <a:uFillTx/>
                <a:latin typeface="Arial" panose="020B0604020202020204"/>
                <a:ea typeface="+mn-ea"/>
                <a:cs typeface="Calibri" panose="020F0502020204030204" pitchFamily="34" charset="0"/>
              </a:rPr>
              <a:t>c</a:t>
            </a:r>
            <a:endParaRPr kumimoji="0" lang="en-GB" sz="1400" b="1" i="0" u="none" strike="noStrike" kern="1200" cap="none" spc="0" normalizeH="0" baseline="30000" noProof="0" dirty="0">
              <a:ln>
                <a:noFill/>
              </a:ln>
              <a:solidFill>
                <a:srgbClr val="FFFFFF"/>
              </a:solidFill>
              <a:effectLst/>
              <a:uLnTx/>
              <a:uFillTx/>
              <a:latin typeface="Arial" panose="020B0604020202020204"/>
              <a:ea typeface="+mn-ea"/>
              <a:cs typeface="Calibri" panose="020F0502020204030204" pitchFamily="34" charset="0"/>
            </a:endParaRPr>
          </a:p>
        </p:txBody>
      </p:sp>
      <p:sp>
        <p:nvSpPr>
          <p:cNvPr id="68" name="Rounded Rectangle 7">
            <a:extLst>
              <a:ext uri="{FF2B5EF4-FFF2-40B4-BE49-F238E27FC236}">
                <a16:creationId xmlns:a16="http://schemas.microsoft.com/office/drawing/2014/main" id="{2C851301-9AC2-4E51-BC81-1D8A939B5AB8}"/>
              </a:ext>
            </a:extLst>
          </p:cNvPr>
          <p:cNvSpPr/>
          <p:nvPr/>
        </p:nvSpPr>
        <p:spPr>
          <a:xfrm>
            <a:off x="7087871" y="4382705"/>
            <a:ext cx="2108689" cy="541257"/>
          </a:xfrm>
          <a:prstGeom prst="roundRect">
            <a:avLst>
              <a:gd name="adj" fmla="val 5898"/>
            </a:avLst>
          </a:prstGeom>
          <a:solidFill>
            <a:schemeClr val="accent1"/>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91"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prstClr val="white"/>
                </a:solidFill>
                <a:effectLst/>
                <a:uLnTx/>
                <a:uFillTx/>
                <a:latin typeface="Arial" panose="020B0604020202020204"/>
                <a:ea typeface="+mn-ea"/>
                <a:cs typeface="Calibri" panose="020F0502020204030204" pitchFamily="34" charset="0"/>
              </a:rPr>
              <a:t>Placebo + </a:t>
            </a:r>
            <a:r>
              <a:rPr kumimoji="0" lang="en-GB" sz="1400" b="1" i="0" u="none" strike="noStrike" kern="1200" cap="none" spc="0" normalizeH="0" baseline="0" noProof="0" dirty="0">
                <a:ln>
                  <a:noFill/>
                </a:ln>
                <a:solidFill>
                  <a:srgbClr val="FFFFFF"/>
                </a:solidFill>
                <a:effectLst/>
                <a:uLnTx/>
                <a:uFillTx/>
                <a:latin typeface="Arial" panose="020B0604020202020204"/>
                <a:ea typeface="+mn-ea"/>
                <a:cs typeface="Calibri" panose="020F0502020204030204" pitchFamily="34" charset="0"/>
              </a:rPr>
              <a:t>abiraterone 1000 </a:t>
            </a:r>
            <a:r>
              <a:rPr kumimoji="0" lang="en-GB" sz="1400" b="1" i="0" u="none" strike="noStrike" kern="1200" cap="none" spc="0" normalizeH="0" baseline="0" noProof="0" dirty="0" err="1">
                <a:ln>
                  <a:noFill/>
                </a:ln>
                <a:solidFill>
                  <a:srgbClr val="FFFFFF"/>
                </a:solidFill>
                <a:effectLst/>
                <a:uLnTx/>
                <a:uFillTx/>
                <a:latin typeface="Arial" panose="020B0604020202020204"/>
                <a:ea typeface="+mn-ea"/>
                <a:cs typeface="Calibri" panose="020F0502020204030204" pitchFamily="34" charset="0"/>
              </a:rPr>
              <a:t>mg</a:t>
            </a:r>
            <a:r>
              <a:rPr kumimoji="0" lang="en-GB" sz="1400" b="1" i="0" u="none" strike="noStrike" kern="1200" cap="none" spc="0" normalizeH="0" baseline="30000" noProof="0" dirty="0" err="1">
                <a:ln>
                  <a:noFill/>
                </a:ln>
                <a:solidFill>
                  <a:srgbClr val="FFFFFF"/>
                </a:solidFill>
                <a:effectLst/>
                <a:uLnTx/>
                <a:uFillTx/>
                <a:latin typeface="Arial" panose="020B0604020202020204"/>
                <a:ea typeface="+mn-ea"/>
                <a:cs typeface="Calibri" panose="020F0502020204030204" pitchFamily="34" charset="0"/>
              </a:rPr>
              <a:t>c</a:t>
            </a:r>
            <a:endParaRPr kumimoji="0" lang="en-GB" sz="1400" b="1" i="0" u="none" strike="noStrike" kern="1200" cap="none" spc="0" normalizeH="0" baseline="0" noProof="0" dirty="0">
              <a:ln>
                <a:noFill/>
              </a:ln>
              <a:solidFill>
                <a:prstClr val="white"/>
              </a:solidFill>
              <a:effectLst/>
              <a:uLnTx/>
              <a:uFillTx/>
              <a:latin typeface="Arial" panose="020B0604020202020204"/>
              <a:ea typeface="+mn-ea"/>
              <a:cs typeface="Calibri" panose="020F0502020204030204" pitchFamily="34" charset="0"/>
            </a:endParaRPr>
          </a:p>
        </p:txBody>
      </p:sp>
      <p:sp>
        <p:nvSpPr>
          <p:cNvPr id="72" name="TextBox 71">
            <a:extLst>
              <a:ext uri="{FF2B5EF4-FFF2-40B4-BE49-F238E27FC236}">
                <a16:creationId xmlns:a16="http://schemas.microsoft.com/office/drawing/2014/main" id="{F37C64EE-F780-4B6A-A4B1-A42EA518F98A}"/>
              </a:ext>
            </a:extLst>
          </p:cNvPr>
          <p:cNvSpPr txBox="1"/>
          <p:nvPr/>
        </p:nvSpPr>
        <p:spPr>
          <a:xfrm>
            <a:off x="531935" y="1340673"/>
            <a:ext cx="2623522" cy="480131"/>
          </a:xfrm>
          <a:prstGeom prst="rect">
            <a:avLst/>
          </a:prstGeom>
          <a:noFill/>
        </p:spPr>
        <p:txBody>
          <a:bodyPr wrap="square" rtlCol="0">
            <a:sp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GB" sz="1400" b="1" i="0" u="none" strike="noStrike" kern="1200" cap="none" spc="0" normalizeH="0" baseline="0" noProof="0" dirty="0">
                <a:ln>
                  <a:noFill/>
                </a:ln>
                <a:solidFill>
                  <a:prstClr val="black"/>
                </a:solidFill>
                <a:effectLst/>
                <a:uLnTx/>
                <a:uFillTx/>
                <a:latin typeface="Arial" panose="020B0604020202020204"/>
                <a:ea typeface="+mn-ea"/>
                <a:cs typeface="+mn-cs"/>
              </a:rPr>
              <a:t>Study start: </a:t>
            </a:r>
            <a:br>
              <a:rPr kumimoji="0" lang="en-GB" sz="1400" b="1" i="0" u="none" strike="noStrike" kern="1200" cap="none" spc="0" normalizeH="0" baseline="0" noProof="0" dirty="0">
                <a:ln>
                  <a:noFill/>
                </a:ln>
                <a:solidFill>
                  <a:prstClr val="black"/>
                </a:solidFill>
                <a:effectLst/>
                <a:uLnTx/>
                <a:uFillTx/>
                <a:latin typeface="Arial" panose="020B0604020202020204"/>
                <a:ea typeface="+mn-ea"/>
                <a:cs typeface="+mn-cs"/>
              </a:rPr>
            </a:br>
            <a:r>
              <a:rPr kumimoji="0" lang="en-GB" sz="1400" b="1" i="0" u="none" strike="noStrike" kern="1200" cap="none" spc="0" normalizeH="0" baseline="0" noProof="0" dirty="0">
                <a:ln>
                  <a:noFill/>
                </a:ln>
                <a:solidFill>
                  <a:prstClr val="black"/>
                </a:solidFill>
                <a:effectLst/>
                <a:uLnTx/>
                <a:uFillTx/>
                <a:latin typeface="Arial" panose="020B0604020202020204"/>
                <a:ea typeface="+mn-ea"/>
                <a:cs typeface="+mn-cs"/>
              </a:rPr>
              <a:t>February 2019</a:t>
            </a:r>
          </a:p>
        </p:txBody>
      </p:sp>
      <p:sp>
        <p:nvSpPr>
          <p:cNvPr id="82" name="TextBox 81">
            <a:extLst>
              <a:ext uri="{FF2B5EF4-FFF2-40B4-BE49-F238E27FC236}">
                <a16:creationId xmlns:a16="http://schemas.microsoft.com/office/drawing/2014/main" id="{D9F1570E-262B-455F-9CC9-9B7D7D831DDE}"/>
              </a:ext>
            </a:extLst>
          </p:cNvPr>
          <p:cNvSpPr txBox="1"/>
          <p:nvPr/>
        </p:nvSpPr>
        <p:spPr>
          <a:xfrm>
            <a:off x="9360000" y="4701319"/>
            <a:ext cx="3003204" cy="7386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50" b="1" i="0" u="none" strike="noStrike" kern="1200" cap="none" spc="0" normalizeH="0" baseline="0" noProof="0" dirty="0">
                <a:ln>
                  <a:noFill/>
                </a:ln>
                <a:solidFill>
                  <a:prstClr val="black"/>
                </a:solidFill>
                <a:effectLst/>
                <a:uLnTx/>
                <a:uFillTx/>
                <a:latin typeface="Arial" panose="020B0604020202020204"/>
                <a:ea typeface="+mn-ea"/>
                <a:cs typeface="+mn-cs"/>
              </a:rPr>
              <a:t>Note: Patients could request to be unblinded by the study steering </a:t>
            </a:r>
            <a:br>
              <a:rPr kumimoji="0" lang="en-GB" sz="1050" b="1" i="0" u="none" strike="noStrike" kern="1200" cap="none" spc="0" normalizeH="0" baseline="0" noProof="0" dirty="0">
                <a:ln>
                  <a:noFill/>
                </a:ln>
                <a:solidFill>
                  <a:prstClr val="black"/>
                </a:solidFill>
                <a:effectLst/>
                <a:uLnTx/>
                <a:uFillTx/>
                <a:latin typeface="Arial" panose="020B0604020202020204"/>
                <a:ea typeface="+mn-ea"/>
                <a:cs typeface="+mn-cs"/>
              </a:rPr>
            </a:br>
            <a:r>
              <a:rPr kumimoji="0" lang="en-GB" sz="1050" b="1" i="0" u="none" strike="noStrike" kern="1200" cap="none" spc="0" normalizeH="0" baseline="0" noProof="0" dirty="0">
                <a:ln>
                  <a:noFill/>
                </a:ln>
                <a:solidFill>
                  <a:prstClr val="black"/>
                </a:solidFill>
                <a:effectLst/>
                <a:uLnTx/>
                <a:uFillTx/>
                <a:latin typeface="Arial" panose="020B0604020202020204"/>
                <a:ea typeface="+mn-ea"/>
                <a:cs typeface="+mn-cs"/>
              </a:rPr>
              <a:t>committee and go on to subsequent </a:t>
            </a:r>
            <a:br>
              <a:rPr kumimoji="0" lang="en-GB" sz="1050" b="1" i="0" u="none" strike="noStrike" kern="1200" cap="none" spc="0" normalizeH="0" baseline="0" noProof="0" dirty="0">
                <a:ln>
                  <a:noFill/>
                </a:ln>
                <a:solidFill>
                  <a:prstClr val="black"/>
                </a:solidFill>
                <a:effectLst/>
                <a:uLnTx/>
                <a:uFillTx/>
                <a:latin typeface="Arial" panose="020B0604020202020204"/>
                <a:ea typeface="+mn-ea"/>
                <a:cs typeface="+mn-cs"/>
              </a:rPr>
            </a:br>
            <a:r>
              <a:rPr kumimoji="0" lang="en-GB" sz="1050" b="1" i="0" u="none" strike="noStrike" kern="1200" cap="none" spc="0" normalizeH="0" baseline="0" noProof="0" dirty="0">
                <a:ln>
                  <a:noFill/>
                </a:ln>
                <a:solidFill>
                  <a:prstClr val="black"/>
                </a:solidFill>
                <a:effectLst/>
                <a:uLnTx/>
                <a:uFillTx/>
                <a:latin typeface="Arial" panose="020B0604020202020204"/>
                <a:ea typeface="+mn-ea"/>
                <a:cs typeface="+mn-cs"/>
              </a:rPr>
              <a:t>therapy of the investigator's choice </a:t>
            </a:r>
          </a:p>
        </p:txBody>
      </p:sp>
      <p:sp>
        <p:nvSpPr>
          <p:cNvPr id="84" name="TextBox 83">
            <a:extLst>
              <a:ext uri="{FF2B5EF4-FFF2-40B4-BE49-F238E27FC236}">
                <a16:creationId xmlns:a16="http://schemas.microsoft.com/office/drawing/2014/main" id="{5FF44708-B93C-417C-B1FD-A82B70DA6D5D}"/>
              </a:ext>
            </a:extLst>
          </p:cNvPr>
          <p:cNvSpPr txBox="1"/>
          <p:nvPr/>
        </p:nvSpPr>
        <p:spPr>
          <a:xfrm>
            <a:off x="4977420" y="2117017"/>
            <a:ext cx="1678223" cy="792000"/>
          </a:xfrm>
          <a:prstGeom prst="roundRect">
            <a:avLst/>
          </a:prstGeom>
          <a:solidFill>
            <a:schemeClr val="accent6"/>
          </a:solidFill>
        </p:spPr>
        <p:txBody>
          <a:bodyPr wrap="square" lIns="0" tIns="0" rIns="0" bIns="0" rtlCol="0" anchor="ctr">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800" b="1" u="none" strike="noStrike" kern="1200" cap="none" spc="0" normalizeH="0" baseline="0" noProof="0" dirty="0">
                <a:ln>
                  <a:noFill/>
                </a:ln>
                <a:solidFill>
                  <a:srgbClr val="FFFFFF"/>
                </a:solidFill>
                <a:effectLst/>
                <a:uLnTx/>
                <a:uFillTx/>
                <a:latin typeface="Arial" panose="020B0604020202020204"/>
                <a:ea typeface="Verdana" panose="020B0604030504040204" pitchFamily="34" charset="0"/>
                <a:cs typeface="Calibri" panose="020F0502020204030204" pitchFamily="34" charset="0"/>
              </a:rPr>
              <a:t>HRR BM</a:t>
            </a:r>
            <a:r>
              <a:rPr kumimoji="0" lang="en-GB" sz="1800" b="1" i="0" u="none" strike="noStrike" kern="1200" cap="none" spc="0" normalizeH="0" baseline="30000" noProof="0" dirty="0">
                <a:ln>
                  <a:noFill/>
                </a:ln>
                <a:solidFill>
                  <a:srgbClr val="FFFFFF"/>
                </a:solidFill>
                <a:effectLst/>
                <a:uLnTx/>
                <a:uFillTx/>
                <a:latin typeface="Arial" panose="020B0604020202020204"/>
                <a:ea typeface="Verdana" panose="020B0604030504040204" pitchFamily="34" charset="0"/>
                <a:cs typeface="Calibri" panose="020F0502020204030204" pitchFamily="34" charset="0"/>
              </a:rPr>
              <a:t>+</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600" b="1" i="0" u="none" strike="noStrike" kern="1200" cap="none" spc="0" normalizeH="0" baseline="0" noProof="0" dirty="0">
                <a:ln>
                  <a:noFill/>
                </a:ln>
                <a:solidFill>
                  <a:srgbClr val="FFFFFF"/>
                </a:solidFill>
                <a:effectLst/>
                <a:uLnTx/>
                <a:uFillTx/>
                <a:latin typeface="Arial" panose="020B0604020202020204"/>
                <a:ea typeface="Verdana" panose="020B0604030504040204" pitchFamily="34" charset="0"/>
                <a:cs typeface="Calibri" panose="020F0502020204030204" pitchFamily="34" charset="0"/>
              </a:rPr>
              <a:t>Planned N=400</a:t>
            </a:r>
          </a:p>
        </p:txBody>
      </p:sp>
      <p:sp>
        <p:nvSpPr>
          <p:cNvPr id="87" name="TextBox 86">
            <a:extLst>
              <a:ext uri="{FF2B5EF4-FFF2-40B4-BE49-F238E27FC236}">
                <a16:creationId xmlns:a16="http://schemas.microsoft.com/office/drawing/2014/main" id="{3FD7148B-996B-4753-B4A4-85ECA13DF082}"/>
              </a:ext>
            </a:extLst>
          </p:cNvPr>
          <p:cNvSpPr txBox="1"/>
          <p:nvPr/>
        </p:nvSpPr>
        <p:spPr>
          <a:xfrm>
            <a:off x="4841062" y="1340673"/>
            <a:ext cx="1925131" cy="480131"/>
          </a:xfrm>
          <a:prstGeom prst="rect">
            <a:avLst/>
          </a:prstGeom>
          <a:noFill/>
        </p:spPr>
        <p:txBody>
          <a:bodyPr wrap="square" rtlCol="0">
            <a:sp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GB" sz="1400" b="1" i="0" u="none" strike="noStrike" kern="1200" cap="none" spc="0" normalizeH="0" baseline="0" noProof="0" dirty="0">
                <a:ln>
                  <a:noFill/>
                </a:ln>
                <a:solidFill>
                  <a:prstClr val="black"/>
                </a:solidFill>
                <a:effectLst/>
                <a:uLnTx/>
                <a:uFillTx/>
                <a:latin typeface="Arial" panose="020B0604020202020204"/>
                <a:ea typeface="+mn-ea"/>
                <a:cs typeface="+mn-cs"/>
              </a:rPr>
              <a:t>Allocation</a:t>
            </a:r>
          </a:p>
          <a:p>
            <a:pPr marL="0" marR="0" lvl="0" indent="0" algn="ctr" defTabSz="914400" rtl="0" eaLnBrk="1" fontAlgn="auto" latinLnBrk="0" hangingPunct="1">
              <a:lnSpc>
                <a:spcPct val="90000"/>
              </a:lnSpc>
              <a:spcBef>
                <a:spcPts val="0"/>
              </a:spcBef>
              <a:spcAft>
                <a:spcPts val="0"/>
              </a:spcAft>
              <a:buClrTx/>
              <a:buSzTx/>
              <a:buFontTx/>
              <a:buNone/>
              <a:tabLst/>
              <a:defRPr/>
            </a:pPr>
            <a:r>
              <a:rPr kumimoji="0" lang="en-GB" sz="1400" b="1" i="0" u="none" strike="noStrike" kern="1200" cap="none" spc="0" normalizeH="0" baseline="0" noProof="0" dirty="0">
                <a:ln>
                  <a:noFill/>
                </a:ln>
                <a:solidFill>
                  <a:prstClr val="black"/>
                </a:solidFill>
                <a:effectLst/>
                <a:uLnTx/>
                <a:uFillTx/>
                <a:latin typeface="Arial" panose="020B0604020202020204"/>
                <a:ea typeface="+mn-ea"/>
                <a:cs typeface="+mn-cs"/>
              </a:rPr>
              <a:t> to cohort</a:t>
            </a:r>
          </a:p>
        </p:txBody>
      </p:sp>
      <p:sp>
        <p:nvSpPr>
          <p:cNvPr id="88" name="TextBox 87">
            <a:extLst>
              <a:ext uri="{FF2B5EF4-FFF2-40B4-BE49-F238E27FC236}">
                <a16:creationId xmlns:a16="http://schemas.microsoft.com/office/drawing/2014/main" id="{41DC46EC-0778-4F4A-9216-BFE57E0860A0}"/>
              </a:ext>
            </a:extLst>
          </p:cNvPr>
          <p:cNvSpPr txBox="1"/>
          <p:nvPr/>
        </p:nvSpPr>
        <p:spPr>
          <a:xfrm>
            <a:off x="7177312" y="1340673"/>
            <a:ext cx="1492554" cy="480131"/>
          </a:xfrm>
          <a:prstGeom prst="rect">
            <a:avLst/>
          </a:prstGeom>
          <a:noFill/>
        </p:spPr>
        <p:txBody>
          <a:bodyPr wrap="square" rtlCol="0">
            <a:sp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GB" sz="1400" b="1" i="0" u="none" strike="noStrike" kern="1200" cap="none" spc="0" normalizeH="0" baseline="0" noProof="0" dirty="0">
                <a:ln>
                  <a:noFill/>
                </a:ln>
                <a:solidFill>
                  <a:prstClr val="black"/>
                </a:solidFill>
                <a:effectLst/>
                <a:uLnTx/>
                <a:uFillTx/>
                <a:latin typeface="Arial" panose="020B0604020202020204"/>
                <a:ea typeface="+mn-ea"/>
                <a:cs typeface="+mn-cs"/>
              </a:rPr>
              <a:t>1:1 </a:t>
            </a:r>
          </a:p>
          <a:p>
            <a:pPr marL="0" marR="0" lvl="0" indent="0" algn="ctr" defTabSz="914400" rtl="0" eaLnBrk="1" fontAlgn="auto" latinLnBrk="0" hangingPunct="1">
              <a:lnSpc>
                <a:spcPct val="90000"/>
              </a:lnSpc>
              <a:spcBef>
                <a:spcPts val="0"/>
              </a:spcBef>
              <a:spcAft>
                <a:spcPts val="0"/>
              </a:spcAft>
              <a:buClrTx/>
              <a:buSzTx/>
              <a:buFontTx/>
              <a:buNone/>
              <a:tabLst/>
              <a:defRPr/>
            </a:pPr>
            <a:r>
              <a:rPr kumimoji="0" lang="en-GB" sz="1400" b="1" i="0" u="none" strike="noStrike" kern="1200" cap="none" spc="0" normalizeH="0" baseline="0" noProof="0" dirty="0">
                <a:ln>
                  <a:noFill/>
                </a:ln>
                <a:solidFill>
                  <a:prstClr val="black"/>
                </a:solidFill>
                <a:effectLst/>
                <a:uLnTx/>
                <a:uFillTx/>
                <a:latin typeface="Arial" panose="020B0604020202020204"/>
                <a:ea typeface="+mn-ea"/>
                <a:cs typeface="+mn-cs"/>
              </a:rPr>
              <a:t>randomisation</a:t>
            </a:r>
          </a:p>
        </p:txBody>
      </p:sp>
      <p:sp>
        <p:nvSpPr>
          <p:cNvPr id="89" name="Text Placeholder 4">
            <a:extLst>
              <a:ext uri="{FF2B5EF4-FFF2-40B4-BE49-F238E27FC236}">
                <a16:creationId xmlns:a16="http://schemas.microsoft.com/office/drawing/2014/main" id="{341A1F2E-8550-48E8-8D97-2AD2A92D8C11}"/>
              </a:ext>
            </a:extLst>
          </p:cNvPr>
          <p:cNvSpPr txBox="1">
            <a:spLocks/>
          </p:cNvSpPr>
          <p:nvPr/>
        </p:nvSpPr>
        <p:spPr>
          <a:xfrm>
            <a:off x="607963" y="5506243"/>
            <a:ext cx="10940663" cy="293558"/>
          </a:xfrm>
          <a:prstGeom prst="rect">
            <a:avLst/>
          </a:prstGeom>
        </p:spPr>
        <p:txBody>
          <a:bodyPr lIns="0" tIns="0" rIns="0" bIns="0" anchor="t" anchorCtr="0"/>
          <a:lstStyle>
            <a:lvl1pPr marL="342900" indent="-342900" algn="l" defTabSz="914400" rtl="0" eaLnBrk="1" latinLnBrk="0" hangingPunct="1">
              <a:lnSpc>
                <a:spcPct val="100000"/>
              </a:lnSpc>
              <a:spcBef>
                <a:spcPts val="1000"/>
              </a:spcBef>
              <a:buClr>
                <a:schemeClr val="bg1"/>
              </a:buClr>
              <a:buFont typeface="Arial" panose="020B0604020202020204" pitchFamily="34" charset="0"/>
              <a:buChar char="•"/>
              <a:defRPr lang="en-US" sz="2400" kern="1200" dirty="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Clr>
                <a:schemeClr val="bg1"/>
              </a:buClr>
              <a:buFont typeface="Wingdings" panose="05000000000000000000" pitchFamily="2" charset="2"/>
              <a:buChar char="§"/>
              <a:defRPr lang="en-US" sz="2400" kern="1200" dirty="0">
                <a:solidFill>
                  <a:schemeClr val="bg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buClr>
                <a:schemeClr val="bg1"/>
              </a:buClr>
              <a:buFont typeface="Courier New" panose="02070309020205020404" pitchFamily="49" charset="0"/>
              <a:buChar char="o"/>
              <a:defRPr lang="en-US" sz="1800" kern="1200" dirty="0">
                <a:solidFill>
                  <a:schemeClr val="bg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buClr>
                <a:schemeClr val="bg1"/>
              </a:buClr>
              <a:buFont typeface="Arial" panose="020B0604020202020204" pitchFamily="34" charset="0"/>
              <a:buChar char="•"/>
              <a:defRPr lang="en-US" sz="1800" kern="1200" dirty="0">
                <a:solidFill>
                  <a:schemeClr val="bg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buClr>
                <a:schemeClr val="bg1"/>
              </a:buClr>
              <a:buFont typeface="Arial" panose="020B0604020202020204" pitchFamily="34" charset="0"/>
              <a:buChar char="•"/>
              <a:defRPr lang="en-US" sz="1800" kern="1200" dirty="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
                <a:prstClr val="white"/>
              </a:buClr>
              <a:buSzTx/>
              <a:buFont typeface="Arial" panose="020B0604020202020204" pitchFamily="34" charset="0"/>
              <a:buNone/>
              <a:tabLst>
                <a:tab pos="92075" algn="l"/>
              </a:tabLst>
              <a:defRPr/>
            </a:pPr>
            <a:r>
              <a:rPr kumimoji="0" lang="en-GB" sz="1000" b="0" i="0" u="none" strike="noStrike" kern="1200" cap="none" spc="0" normalizeH="0" baseline="30000" noProof="0" dirty="0">
                <a:ln>
                  <a:noFill/>
                </a:ln>
                <a:solidFill>
                  <a:srgbClr val="000000"/>
                </a:solidFill>
                <a:effectLst/>
                <a:uLnTx/>
                <a:uFillTx/>
                <a:latin typeface="Arial" panose="020B0604020202020204" pitchFamily="34" charset="0"/>
                <a:ea typeface="+mn-ea"/>
                <a:cs typeface="Arial" panose="020B0604020202020204" pitchFamily="34" charset="0"/>
              </a:rPr>
              <a:t>a	</a:t>
            </a:r>
            <a:r>
              <a:rPr kumimoji="0" lang="en-GB" sz="1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Tissue and plasma assays: FoundationOne tissue test (FoundationOne</a:t>
            </a:r>
            <a:r>
              <a:rPr kumimoji="0" lang="en-GB" sz="1000" b="0" i="0" u="none" strike="noStrike" kern="1200" cap="none" spc="0" normalizeH="0" baseline="30000" noProof="0" dirty="0">
                <a:ln>
                  <a:noFill/>
                </a:ln>
                <a:solidFill>
                  <a:srgbClr val="000000"/>
                </a:solidFill>
                <a:effectLst/>
                <a:uLnTx/>
                <a:uFillTx/>
                <a:latin typeface="Arial" panose="020B0604020202020204" pitchFamily="34" charset="0"/>
                <a:ea typeface="+mn-ea"/>
                <a:cs typeface="Arial" panose="020B0604020202020204" pitchFamily="34" charset="0"/>
              </a:rPr>
              <a:t>®</a:t>
            </a:r>
            <a:r>
              <a:rPr kumimoji="0" lang="en-GB" sz="1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CDx), Resolution Bioscience liquid test (ctDNA), AmoyDx blood and tissue assays, Invitae germline testing (blood/saliva), 	local lab biomarker test results demonstrating a pathogenic germline or somatic alteration listed in the study biomarker gene panel</a:t>
            </a:r>
          </a:p>
          <a:p>
            <a:pPr marL="0" marR="0" lvl="0" indent="0" algn="l" defTabSz="914400" rtl="0" eaLnBrk="1" fontAlgn="auto" latinLnBrk="0" hangingPunct="1">
              <a:lnSpc>
                <a:spcPct val="100000"/>
              </a:lnSpc>
              <a:spcBef>
                <a:spcPts val="0"/>
              </a:spcBef>
              <a:spcAft>
                <a:spcPts val="0"/>
              </a:spcAft>
              <a:buClr>
                <a:prstClr val="white"/>
              </a:buClr>
              <a:buSzTx/>
              <a:buFont typeface="Arial" panose="020B0604020202020204" pitchFamily="34" charset="0"/>
              <a:buNone/>
              <a:tabLst>
                <a:tab pos="92075" algn="l"/>
              </a:tabLst>
              <a:defRPr/>
            </a:pPr>
            <a:r>
              <a:rPr lang="en-GB" sz="1000" baseline="30000" dirty="0">
                <a:solidFill>
                  <a:srgbClr val="000000"/>
                </a:solidFill>
              </a:rPr>
              <a:t>b </a:t>
            </a:r>
            <a:r>
              <a:rPr lang="en-GB" sz="1000" dirty="0">
                <a:solidFill>
                  <a:srgbClr val="000000"/>
                </a:solidFill>
              </a:rPr>
              <a:t>Dose of niraparib used was lower than the usual monotherapy dose as a result of data obtained from the BEDIVERE trial</a:t>
            </a:r>
          </a:p>
          <a:p>
            <a:pPr marL="0" marR="0" lvl="0" indent="0" algn="l" defTabSz="914400" rtl="0" eaLnBrk="1" fontAlgn="auto" latinLnBrk="0" hangingPunct="1">
              <a:lnSpc>
                <a:spcPct val="100000"/>
              </a:lnSpc>
              <a:spcBef>
                <a:spcPts val="0"/>
              </a:spcBef>
              <a:spcAft>
                <a:spcPts val="0"/>
              </a:spcAft>
              <a:buClr>
                <a:prstClr val="white"/>
              </a:buClr>
              <a:buSzTx/>
              <a:buFont typeface="Arial" panose="020B0604020202020204" pitchFamily="34" charset="0"/>
              <a:buNone/>
              <a:tabLst>
                <a:tab pos="92075" algn="l"/>
              </a:tabLst>
              <a:defRPr/>
            </a:pPr>
            <a:r>
              <a:rPr lang="en-GB" sz="1000" baseline="30000" dirty="0">
                <a:solidFill>
                  <a:srgbClr val="000000"/>
                </a:solidFill>
              </a:rPr>
              <a:t>c</a:t>
            </a:r>
            <a:r>
              <a:rPr lang="en-GB" sz="1000" dirty="0">
                <a:solidFill>
                  <a:srgbClr val="000000"/>
                </a:solidFill>
              </a:rPr>
              <a:t> </a:t>
            </a:r>
            <a:r>
              <a:rPr lang="en-GB" sz="1000" dirty="0">
                <a:solidFill>
                  <a:schemeClr val="tx1"/>
                </a:solidFill>
              </a:rPr>
              <a:t>Abiraterone given </a:t>
            </a:r>
            <a:r>
              <a:rPr lang="en-GB" sz="1000" dirty="0">
                <a:solidFill>
                  <a:schemeClr val="tx1"/>
                </a:solidFill>
                <a:latin typeface="Arial" panose="020B0604020202020204" pitchFamily="34" charset="0"/>
                <a:cs typeface="Arial" panose="020B0604020202020204" pitchFamily="34" charset="0"/>
              </a:rPr>
              <a:t>in combination with prednisone or prednisolone 5 mg BID</a:t>
            </a:r>
            <a:endParaRPr kumimoji="0" lang="en-GB" sz="10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endParaRPr>
          </a:p>
        </p:txBody>
      </p:sp>
      <p:sp>
        <p:nvSpPr>
          <p:cNvPr id="63" name="Freeform 35">
            <a:extLst>
              <a:ext uri="{FF2B5EF4-FFF2-40B4-BE49-F238E27FC236}">
                <a16:creationId xmlns:a16="http://schemas.microsoft.com/office/drawing/2014/main" id="{C9215BE1-936E-4393-96E8-56A453525B5E}"/>
              </a:ext>
            </a:extLst>
          </p:cNvPr>
          <p:cNvSpPr>
            <a:spLocks/>
          </p:cNvSpPr>
          <p:nvPr/>
        </p:nvSpPr>
        <p:spPr bwMode="auto">
          <a:xfrm>
            <a:off x="531935" y="1845180"/>
            <a:ext cx="2623522" cy="3191129"/>
          </a:xfrm>
          <a:prstGeom prst="roundRect">
            <a:avLst>
              <a:gd name="adj" fmla="val 6318"/>
            </a:avLst>
          </a:prstGeom>
          <a:noFill/>
          <a:ln w="25400">
            <a:solidFill>
              <a:schemeClr val="accent6"/>
            </a:solidFill>
          </a:ln>
        </p:spPr>
        <p:txBody>
          <a:bodyPr vert="horz" wrap="square" lIns="91440" tIns="91440" rIns="91440" bIns="91440" numCol="1" anchor="ctr" anchorCtr="0" compatLnSpc="1">
            <a:prstTxWarp prst="textNoShape">
              <a:avLst/>
            </a:prstTxWarp>
          </a:bodyPr>
          <a:lstStyle/>
          <a:p>
            <a:pPr marL="0" marR="0" lvl="0" indent="0" algn="l" defTabSz="514350" rtl="0" eaLnBrk="1" fontAlgn="auto" latinLnBrk="0" hangingPunct="1">
              <a:lnSpc>
                <a:spcPct val="100000"/>
              </a:lnSpc>
              <a:spcBef>
                <a:spcPts val="0"/>
              </a:spcBef>
              <a:spcAft>
                <a:spcPts val="0"/>
              </a:spcAft>
              <a:buClrTx/>
              <a:buSzTx/>
              <a:buFontTx/>
              <a:buNone/>
              <a:tabLst/>
              <a:defRPr/>
            </a:pPr>
            <a:r>
              <a:rPr kumimoji="0" lang="en-GB" altLang="en-US" sz="1200" b="1" i="0" u="sng" strike="noStrike" kern="0" cap="none" spc="0" normalizeH="0" baseline="0" noProof="0" dirty="0">
                <a:ln>
                  <a:noFill/>
                </a:ln>
                <a:solidFill>
                  <a:srgbClr val="03C74F"/>
                </a:solidFill>
                <a:effectLst/>
                <a:uLnTx/>
                <a:uFillTx/>
                <a:latin typeface="Arial" panose="020B0604020202020204"/>
                <a:ea typeface="Verdana"/>
                <a:cs typeface="Calibri"/>
              </a:rPr>
              <a:t>Patient eligibility</a:t>
            </a:r>
          </a:p>
          <a:p>
            <a:pPr marL="171450" marR="0" lvl="0" indent="-171450" algn="l" defTabSz="514350" rtl="0" eaLnBrk="1" fontAlgn="auto" latinLnBrk="0" hangingPunct="1">
              <a:lnSpc>
                <a:spcPct val="100000"/>
              </a:lnSpc>
              <a:spcBef>
                <a:spcPts val="0"/>
              </a:spcBef>
              <a:spcAft>
                <a:spcPts val="300"/>
              </a:spcAft>
              <a:buClr>
                <a:srgbClr val="03C74F"/>
              </a:buClr>
              <a:buSzTx/>
              <a:buFont typeface="Arial" panose="020B0604020202020204" pitchFamily="34" charset="0"/>
              <a:buChar char="•"/>
              <a:tabLst/>
              <a:defRPr/>
            </a:pPr>
            <a:r>
              <a:rPr kumimoji="0" lang="en-GB" altLang="en-US" sz="1200" b="0" i="0" u="none" strike="noStrike" kern="0" cap="none" spc="0" normalizeH="0" baseline="0" noProof="0" dirty="0">
                <a:ln>
                  <a:noFill/>
                </a:ln>
                <a:solidFill>
                  <a:srgbClr val="000000"/>
                </a:solidFill>
                <a:effectLst/>
                <a:uLnTx/>
                <a:uFillTx/>
                <a:latin typeface="Arial" panose="020B0604020202020204"/>
                <a:ea typeface="Verdana"/>
                <a:cs typeface="Calibri"/>
              </a:rPr>
              <a:t>First-line mCRPC</a:t>
            </a:r>
            <a:endParaRPr kumimoji="0" lang="en-GB" altLang="en-US" sz="1200" b="0" i="0" u="none" strike="sngStrike" kern="0" cap="none" spc="0" normalizeH="0" baseline="0" noProof="0" dirty="0">
              <a:ln>
                <a:noFill/>
              </a:ln>
              <a:solidFill>
                <a:srgbClr val="000000"/>
              </a:solidFill>
              <a:effectLst/>
              <a:uLnTx/>
              <a:uFillTx/>
              <a:latin typeface="Arial" panose="020B0604020202020204"/>
              <a:ea typeface="Verdana"/>
              <a:cs typeface="Calibri"/>
            </a:endParaRPr>
          </a:p>
          <a:p>
            <a:pPr marL="454025" marR="0" lvl="1" indent="-171450" algn="l" defTabSz="514350" rtl="0" eaLnBrk="1" fontAlgn="auto" latinLnBrk="0" hangingPunct="1">
              <a:lnSpc>
                <a:spcPct val="100000"/>
              </a:lnSpc>
              <a:spcBef>
                <a:spcPts val="0"/>
              </a:spcBef>
              <a:spcAft>
                <a:spcPts val="300"/>
              </a:spcAft>
              <a:buClr>
                <a:srgbClr val="03C74F"/>
              </a:buClr>
              <a:buSzTx/>
              <a:buFont typeface="System Font Regular"/>
              <a:buChar char="–"/>
              <a:tabLst/>
              <a:defRPr/>
            </a:pPr>
            <a:r>
              <a:rPr kumimoji="0" lang="en-GB" altLang="en-US" sz="1200" b="0" i="0" u="none" strike="noStrike" kern="0" cap="none" spc="0" normalizeH="0" baseline="0" noProof="0" dirty="0">
                <a:ln>
                  <a:noFill/>
                </a:ln>
                <a:solidFill>
                  <a:srgbClr val="000000"/>
                </a:solidFill>
                <a:effectLst/>
                <a:uLnTx/>
                <a:uFillTx/>
                <a:latin typeface="Arial" panose="020B0604020202020204"/>
                <a:ea typeface="Verdana"/>
                <a:cs typeface="Calibri"/>
              </a:rPr>
              <a:t>≤4 months prior AAP allowed for mCRPC</a:t>
            </a:r>
          </a:p>
          <a:p>
            <a:pPr marL="171450" marR="0" lvl="0" indent="-171450" algn="l" defTabSz="514350" rtl="0" eaLnBrk="1" fontAlgn="auto" latinLnBrk="0" hangingPunct="1">
              <a:lnSpc>
                <a:spcPct val="100000"/>
              </a:lnSpc>
              <a:spcBef>
                <a:spcPts val="0"/>
              </a:spcBef>
              <a:spcAft>
                <a:spcPts val="300"/>
              </a:spcAft>
              <a:buClr>
                <a:srgbClr val="03C74F"/>
              </a:buClr>
              <a:buSzTx/>
              <a:buFont typeface="Arial" panose="020B0604020202020204" pitchFamily="34" charset="0"/>
              <a:buChar char="•"/>
              <a:tabLst/>
              <a:defRPr/>
            </a:pPr>
            <a:r>
              <a:rPr kumimoji="0" lang="en-GB" altLang="en-US" sz="1200" b="0" i="0" u="none" strike="noStrike" kern="0" cap="none" spc="0" normalizeH="0" baseline="0" noProof="0" dirty="0">
                <a:ln>
                  <a:noFill/>
                </a:ln>
                <a:solidFill>
                  <a:srgbClr val="000000"/>
                </a:solidFill>
                <a:effectLst/>
                <a:uLnTx/>
                <a:uFillTx/>
                <a:latin typeface="Arial" panose="020B0604020202020204"/>
                <a:ea typeface="Verdana"/>
                <a:cs typeface="Calibri"/>
              </a:rPr>
              <a:t>ECOG PS 0 or 1</a:t>
            </a:r>
          </a:p>
          <a:p>
            <a:pPr marL="171450" marR="0" lvl="0" indent="-171450" algn="l" defTabSz="514350" rtl="0" eaLnBrk="1" fontAlgn="auto" latinLnBrk="0" hangingPunct="1">
              <a:lnSpc>
                <a:spcPct val="100000"/>
              </a:lnSpc>
              <a:spcBef>
                <a:spcPts val="0"/>
              </a:spcBef>
              <a:spcAft>
                <a:spcPts val="300"/>
              </a:spcAft>
              <a:buClr>
                <a:srgbClr val="03C74F"/>
              </a:buClr>
              <a:buSzTx/>
              <a:buFont typeface="Arial" panose="020B0604020202020204" pitchFamily="34" charset="0"/>
              <a:buChar char="•"/>
              <a:tabLst/>
              <a:defRPr/>
            </a:pPr>
            <a:r>
              <a:rPr kumimoji="0" lang="en-GB" sz="1200" b="0" i="0" u="none" strike="noStrike" kern="1200" cap="none" spc="0" normalizeH="0" baseline="0" noProof="0" dirty="0">
                <a:ln>
                  <a:noFill/>
                </a:ln>
                <a:solidFill>
                  <a:srgbClr val="000000"/>
                </a:solidFill>
                <a:effectLst/>
                <a:uLnTx/>
                <a:uFillTx/>
                <a:latin typeface="Arial" panose="020B0604020202020204"/>
                <a:ea typeface="Calibri" panose="020F0502020204030204" pitchFamily="34" charset="0"/>
                <a:cs typeface="Calibri"/>
              </a:rPr>
              <a:t>BPI-SF worst pain score ≤3</a:t>
            </a:r>
          </a:p>
          <a:p>
            <a:pPr marL="0" marR="0" lvl="0" indent="0" algn="l" defTabSz="514350" rtl="0" eaLnBrk="1" fontAlgn="auto" latinLnBrk="0" hangingPunct="1">
              <a:lnSpc>
                <a:spcPct val="100000"/>
              </a:lnSpc>
              <a:spcBef>
                <a:spcPts val="0"/>
              </a:spcBef>
              <a:spcAft>
                <a:spcPts val="0"/>
              </a:spcAft>
              <a:buClr>
                <a:srgbClr val="03C74F"/>
              </a:buClr>
              <a:buSzTx/>
              <a:buFontTx/>
              <a:buNone/>
              <a:tabLst/>
              <a:defRPr/>
            </a:pPr>
            <a:endParaRPr kumimoji="0" lang="en-GB" altLang="en-US" sz="1200" b="0" i="0" u="none" strike="noStrike" kern="0" cap="none" spc="0" normalizeH="0" baseline="0" noProof="0" dirty="0">
              <a:ln>
                <a:noFill/>
              </a:ln>
              <a:solidFill>
                <a:srgbClr val="000000"/>
              </a:solidFill>
              <a:effectLst/>
              <a:uLnTx/>
              <a:uFillTx/>
              <a:latin typeface="Arial" panose="020B0604020202020204"/>
              <a:ea typeface="Verdana" panose="020B0604030504040204" pitchFamily="34" charset="0"/>
              <a:cs typeface="Calibri" panose="020F0502020204030204" pitchFamily="34" charset="0"/>
            </a:endParaRPr>
          </a:p>
          <a:p>
            <a:pPr marL="0" marR="0" lvl="0" indent="0" algn="l" defTabSz="514350" rtl="0" eaLnBrk="1" fontAlgn="auto" latinLnBrk="0" hangingPunct="1">
              <a:lnSpc>
                <a:spcPct val="100000"/>
              </a:lnSpc>
              <a:spcBef>
                <a:spcPts val="0"/>
              </a:spcBef>
              <a:spcAft>
                <a:spcPts val="0"/>
              </a:spcAft>
              <a:buClrTx/>
              <a:buSzTx/>
              <a:buFontTx/>
              <a:buNone/>
              <a:tabLst/>
              <a:defRPr/>
            </a:pPr>
            <a:r>
              <a:rPr kumimoji="0" lang="en-GB" altLang="en-US" sz="1200" b="1" i="0" u="sng" strike="noStrike" kern="0" cap="none" spc="0" normalizeH="0" baseline="0" noProof="0" dirty="0">
                <a:ln>
                  <a:noFill/>
                </a:ln>
                <a:solidFill>
                  <a:srgbClr val="03C74F"/>
                </a:solidFill>
                <a:effectLst/>
                <a:uLnTx/>
                <a:uFillTx/>
                <a:latin typeface="Arial" panose="020B0604020202020204"/>
                <a:ea typeface="Verdana"/>
                <a:cs typeface="Calibri"/>
              </a:rPr>
              <a:t>Stratifications</a:t>
            </a:r>
          </a:p>
          <a:p>
            <a:pPr marL="171450" marR="0" lvl="0" indent="-171450" algn="l" defTabSz="514350" rtl="0" eaLnBrk="1" fontAlgn="auto" latinLnBrk="0" hangingPunct="1">
              <a:lnSpc>
                <a:spcPct val="100000"/>
              </a:lnSpc>
              <a:spcBef>
                <a:spcPts val="0"/>
              </a:spcBef>
              <a:spcAft>
                <a:spcPts val="300"/>
              </a:spcAft>
              <a:buClr>
                <a:srgbClr val="03C74F"/>
              </a:buClr>
              <a:buSzTx/>
              <a:buFont typeface="Arial" panose="020B0604020202020204" pitchFamily="34" charset="0"/>
              <a:buChar char="•"/>
              <a:tabLst/>
              <a:defRPr/>
            </a:pPr>
            <a:r>
              <a:rPr kumimoji="0" lang="en-GB" altLang="en-US" sz="1200" b="0" i="0" u="none" strike="noStrike" kern="0" cap="none" spc="0" normalizeH="0" baseline="0" noProof="0" dirty="0">
                <a:ln>
                  <a:noFill/>
                </a:ln>
                <a:solidFill>
                  <a:srgbClr val="000000"/>
                </a:solidFill>
                <a:effectLst/>
                <a:uLnTx/>
                <a:uFillTx/>
                <a:latin typeface="Arial" panose="020B0604020202020204"/>
                <a:ea typeface="Verdana"/>
                <a:cs typeface="Calibri"/>
              </a:rPr>
              <a:t>Prior taxane-based chemotherapy for mCSPC</a:t>
            </a:r>
          </a:p>
          <a:p>
            <a:pPr marL="171450" marR="0" lvl="0" indent="-171450" algn="l" defTabSz="514350" rtl="0" eaLnBrk="1" fontAlgn="auto" latinLnBrk="0" hangingPunct="1">
              <a:lnSpc>
                <a:spcPct val="100000"/>
              </a:lnSpc>
              <a:spcBef>
                <a:spcPts val="0"/>
              </a:spcBef>
              <a:spcAft>
                <a:spcPts val="300"/>
              </a:spcAft>
              <a:buClr>
                <a:srgbClr val="03C74F"/>
              </a:buClr>
              <a:buSzTx/>
              <a:buFont typeface="Arial" panose="020B0604020202020204" pitchFamily="34" charset="0"/>
              <a:buChar char="•"/>
              <a:tabLst/>
              <a:defRPr/>
            </a:pPr>
            <a:r>
              <a:rPr kumimoji="0" lang="en-GB" altLang="en-US" sz="1200" b="0" i="0" u="none" strike="noStrike" kern="0" cap="none" spc="0" normalizeH="0" baseline="0" noProof="0" dirty="0">
                <a:ln>
                  <a:noFill/>
                </a:ln>
                <a:solidFill>
                  <a:srgbClr val="000000"/>
                </a:solidFill>
                <a:effectLst/>
                <a:uLnTx/>
                <a:uFillTx/>
                <a:latin typeface="Arial" panose="020B0604020202020204"/>
                <a:ea typeface="Verdana"/>
                <a:cs typeface="Calibri"/>
              </a:rPr>
              <a:t>Prior AR inhibitor for nmCRPC or mCSPC</a:t>
            </a:r>
          </a:p>
          <a:p>
            <a:pPr marL="171450" marR="0" lvl="0" indent="-171450" algn="l" defTabSz="514350" rtl="0" eaLnBrk="1" fontAlgn="auto" latinLnBrk="0" hangingPunct="1">
              <a:lnSpc>
                <a:spcPct val="100000"/>
              </a:lnSpc>
              <a:spcBef>
                <a:spcPts val="0"/>
              </a:spcBef>
              <a:spcAft>
                <a:spcPts val="300"/>
              </a:spcAft>
              <a:buClr>
                <a:srgbClr val="03C74F"/>
              </a:buClr>
              <a:buSzTx/>
              <a:buFont typeface="Arial" panose="020B0604020202020204" pitchFamily="34" charset="0"/>
              <a:buChar char="•"/>
              <a:tabLst/>
              <a:defRPr/>
            </a:pPr>
            <a:r>
              <a:rPr kumimoji="0" lang="en-GB" altLang="en-US" sz="1200" b="0" i="0" u="none" strike="noStrike" kern="0" cap="none" spc="0" normalizeH="0" baseline="0" noProof="0" dirty="0">
                <a:ln>
                  <a:noFill/>
                </a:ln>
                <a:solidFill>
                  <a:srgbClr val="000000"/>
                </a:solidFill>
                <a:effectLst/>
                <a:uLnTx/>
                <a:uFillTx/>
                <a:latin typeface="Arial" panose="020B0604020202020204"/>
                <a:ea typeface="Verdana"/>
                <a:cs typeface="Calibri"/>
              </a:rPr>
              <a:t>Prior AAP for first-line mCRPC</a:t>
            </a:r>
          </a:p>
          <a:p>
            <a:pPr marL="171450" marR="0" lvl="0" indent="-171450" algn="l" defTabSz="514350" rtl="0" eaLnBrk="1" fontAlgn="auto" latinLnBrk="0" hangingPunct="1">
              <a:lnSpc>
                <a:spcPct val="100000"/>
              </a:lnSpc>
              <a:spcBef>
                <a:spcPts val="0"/>
              </a:spcBef>
              <a:spcAft>
                <a:spcPts val="300"/>
              </a:spcAft>
              <a:buClr>
                <a:srgbClr val="03C74F"/>
              </a:buClr>
              <a:buSzTx/>
              <a:buFont typeface="Arial" panose="020B0604020202020204" pitchFamily="34" charset="0"/>
              <a:buChar char="•"/>
              <a:tabLst/>
              <a:defRPr/>
            </a:pPr>
            <a:r>
              <a:rPr kumimoji="0" lang="en-GB" altLang="en-US" sz="1200" b="0" i="1" u="none" strike="noStrike" kern="0" cap="none" spc="0" normalizeH="0" baseline="0" noProof="0" dirty="0">
                <a:ln>
                  <a:noFill/>
                </a:ln>
                <a:solidFill>
                  <a:srgbClr val="000000"/>
                </a:solidFill>
                <a:effectLst/>
                <a:uLnTx/>
                <a:uFillTx/>
                <a:latin typeface="Arial" panose="020B0604020202020204"/>
                <a:ea typeface="Verdana"/>
                <a:cs typeface="Calibri"/>
              </a:rPr>
              <a:t>BRCA1/2</a:t>
            </a:r>
            <a:r>
              <a:rPr kumimoji="0" lang="en-GB" altLang="en-US" sz="1200" b="0" i="0" u="none" strike="noStrike" kern="0" cap="none" spc="0" normalizeH="0" baseline="0" noProof="0" dirty="0">
                <a:ln>
                  <a:noFill/>
                </a:ln>
                <a:solidFill>
                  <a:srgbClr val="000000"/>
                </a:solidFill>
                <a:effectLst/>
                <a:uLnTx/>
                <a:uFillTx/>
                <a:latin typeface="Arial" panose="020B0604020202020204"/>
                <a:ea typeface="Verdana"/>
                <a:cs typeface="Calibri"/>
              </a:rPr>
              <a:t> vs other </a:t>
            </a:r>
            <a:r>
              <a:rPr kumimoji="0" lang="en-GB" altLang="en-US" sz="1200" b="0" i="1" u="none" strike="noStrike" kern="0" cap="none" spc="0" normalizeH="0" baseline="0" noProof="0" dirty="0">
                <a:ln>
                  <a:noFill/>
                </a:ln>
                <a:solidFill>
                  <a:srgbClr val="000000"/>
                </a:solidFill>
                <a:effectLst/>
                <a:uLnTx/>
                <a:uFillTx/>
                <a:latin typeface="Arial" panose="020B0604020202020204"/>
                <a:ea typeface="Verdana"/>
                <a:cs typeface="Calibri"/>
              </a:rPr>
              <a:t>HRR</a:t>
            </a:r>
            <a:r>
              <a:rPr kumimoji="0" lang="en-GB" altLang="en-US" sz="1200" b="0" i="0" u="none" strike="noStrike" kern="0" cap="none" spc="0" normalizeH="0" baseline="0" noProof="0" dirty="0">
                <a:ln>
                  <a:noFill/>
                </a:ln>
                <a:solidFill>
                  <a:srgbClr val="000000"/>
                </a:solidFill>
                <a:effectLst/>
                <a:uLnTx/>
                <a:uFillTx/>
                <a:latin typeface="Arial" panose="020B0604020202020204"/>
                <a:ea typeface="Verdana"/>
                <a:cs typeface="Calibri"/>
              </a:rPr>
              <a:t> alterations (</a:t>
            </a:r>
            <a:r>
              <a:rPr kumimoji="0" lang="en-GB" altLang="en-US" sz="1200" b="0" i="1" u="none" strike="noStrike" kern="0" cap="none" spc="0" normalizeH="0" baseline="0" noProof="0" dirty="0">
                <a:ln>
                  <a:noFill/>
                </a:ln>
                <a:solidFill>
                  <a:srgbClr val="000000"/>
                </a:solidFill>
                <a:effectLst/>
                <a:uLnTx/>
                <a:uFillTx/>
                <a:latin typeface="Arial" panose="020B0604020202020204"/>
                <a:ea typeface="Verdana"/>
                <a:cs typeface="Calibri"/>
              </a:rPr>
              <a:t>HRR</a:t>
            </a:r>
            <a:r>
              <a:rPr kumimoji="0" lang="en-GB" altLang="en-US" sz="1200" b="0" i="0" u="none" strike="noStrike" kern="0" cap="none" spc="0" normalizeH="0" baseline="0" noProof="0" dirty="0">
                <a:ln>
                  <a:noFill/>
                </a:ln>
                <a:solidFill>
                  <a:srgbClr val="000000"/>
                </a:solidFill>
                <a:effectLst/>
                <a:uLnTx/>
                <a:uFillTx/>
                <a:latin typeface="Arial" panose="020B0604020202020204"/>
                <a:ea typeface="Verdana"/>
                <a:cs typeface="Calibri"/>
              </a:rPr>
              <a:t> BM</a:t>
            </a:r>
            <a:r>
              <a:rPr kumimoji="0" lang="en-GB" altLang="en-US" sz="1200" b="0" i="0" u="none" strike="noStrike" kern="0" cap="none" spc="0" normalizeH="0" baseline="30000" noProof="0" dirty="0">
                <a:ln>
                  <a:noFill/>
                </a:ln>
                <a:solidFill>
                  <a:srgbClr val="000000"/>
                </a:solidFill>
                <a:effectLst/>
                <a:uLnTx/>
                <a:uFillTx/>
                <a:latin typeface="Arial" panose="020B0604020202020204"/>
                <a:ea typeface="Verdana"/>
                <a:cs typeface="Calibri"/>
              </a:rPr>
              <a:t>+</a:t>
            </a:r>
            <a:r>
              <a:rPr kumimoji="0" lang="en-GB" altLang="en-US" sz="1200" b="0" i="0" u="none" strike="noStrike" kern="0" cap="none" spc="0" normalizeH="0" baseline="0" noProof="0" dirty="0">
                <a:ln>
                  <a:noFill/>
                </a:ln>
                <a:solidFill>
                  <a:srgbClr val="000000"/>
                </a:solidFill>
                <a:effectLst/>
                <a:uLnTx/>
                <a:uFillTx/>
                <a:latin typeface="Arial" panose="020B0604020202020204"/>
                <a:ea typeface="Verdana"/>
                <a:cs typeface="Calibri"/>
              </a:rPr>
              <a:t> cohort)</a:t>
            </a:r>
          </a:p>
        </p:txBody>
      </p:sp>
      <p:sp>
        <p:nvSpPr>
          <p:cNvPr id="36" name="TextBox 35">
            <a:extLst>
              <a:ext uri="{FF2B5EF4-FFF2-40B4-BE49-F238E27FC236}">
                <a16:creationId xmlns:a16="http://schemas.microsoft.com/office/drawing/2014/main" id="{55EB27D1-A605-4FAF-9C6E-880DE14E77BC}"/>
              </a:ext>
            </a:extLst>
          </p:cNvPr>
          <p:cNvSpPr txBox="1"/>
          <p:nvPr/>
        </p:nvSpPr>
        <p:spPr>
          <a:xfrm>
            <a:off x="619200" y="5297928"/>
            <a:ext cx="8661081" cy="184666"/>
          </a:xfrm>
          <a:prstGeom prst="rect">
            <a:avLst/>
          </a:prstGeom>
          <a:noFill/>
        </p:spPr>
        <p:txBody>
          <a:bodyPr wrap="square" lIns="0" tIns="0" rIns="0" bIns="0">
            <a:spAutoFit/>
          </a:bodyPr>
          <a:lstStyle/>
          <a:p>
            <a:pPr marL="0" marR="0" lvl="0" indent="0" algn="l" defTabSz="914400" rtl="0" eaLnBrk="1" fontAlgn="auto" latinLnBrk="0" hangingPunct="1">
              <a:lnSpc>
                <a:spcPct val="100000"/>
              </a:lnSpc>
              <a:spcBef>
                <a:spcPts val="500"/>
              </a:spcBef>
              <a:spcAft>
                <a:spcPts val="300"/>
              </a:spcAft>
              <a:buClr>
                <a:srgbClr val="03C74F"/>
              </a:buClr>
              <a:buSzTx/>
              <a:buFontTx/>
              <a:buNone/>
              <a:tabLst/>
              <a:defRPr/>
            </a:pPr>
            <a:r>
              <a:rPr kumimoji="0" lang="en-GB" altLang="en-US" sz="1200" b="0" i="0" u="none" strike="noStrike" kern="1200" cap="none" spc="0" normalizeH="0" baseline="0" noProof="0" dirty="0">
                <a:ln>
                  <a:noFill/>
                </a:ln>
                <a:solidFill>
                  <a:srgbClr val="5D8298"/>
                </a:solidFill>
                <a:effectLst/>
                <a:uLnTx/>
                <a:uFillTx/>
                <a:latin typeface="Arial" panose="020B0604020202020204"/>
                <a:ea typeface="+mn-ea"/>
                <a:cs typeface="+mn-cs"/>
              </a:rPr>
              <a:t>Clinical data cut-off was October 8, 2021 for the final rPFS analysis.</a:t>
            </a:r>
          </a:p>
        </p:txBody>
      </p:sp>
      <p:sp>
        <p:nvSpPr>
          <p:cNvPr id="32" name="TextBox 31">
            <a:extLst>
              <a:ext uri="{FF2B5EF4-FFF2-40B4-BE49-F238E27FC236}">
                <a16:creationId xmlns:a16="http://schemas.microsoft.com/office/drawing/2014/main" id="{9B1ADA72-519C-4314-B30C-AA3D04CF6055}"/>
              </a:ext>
            </a:extLst>
          </p:cNvPr>
          <p:cNvSpPr txBox="1"/>
          <p:nvPr/>
        </p:nvSpPr>
        <p:spPr>
          <a:xfrm>
            <a:off x="2974350" y="1340673"/>
            <a:ext cx="1925131" cy="480131"/>
          </a:xfrm>
          <a:prstGeom prst="rect">
            <a:avLst/>
          </a:prstGeom>
          <a:noFill/>
        </p:spPr>
        <p:txBody>
          <a:bodyPr wrap="square" rtlCol="0">
            <a:sp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GB" sz="1400" b="1" i="0" u="none" strike="noStrike" kern="1200" cap="none" spc="0" normalizeH="0" baseline="0" noProof="0" dirty="0">
                <a:ln>
                  <a:noFill/>
                </a:ln>
                <a:solidFill>
                  <a:prstClr val="black"/>
                </a:solidFill>
                <a:effectLst/>
                <a:uLnTx/>
                <a:uFillTx/>
                <a:latin typeface="Arial" panose="020B0604020202020204"/>
                <a:ea typeface="+mn-ea"/>
                <a:cs typeface="+mn-cs"/>
              </a:rPr>
              <a:t>Prescreening for </a:t>
            </a:r>
          </a:p>
          <a:p>
            <a:pPr marL="0" marR="0" lvl="0" indent="0" algn="ctr" defTabSz="914400" rtl="0" eaLnBrk="1" fontAlgn="auto" latinLnBrk="0" hangingPunct="1">
              <a:lnSpc>
                <a:spcPct val="90000"/>
              </a:lnSpc>
              <a:spcBef>
                <a:spcPts val="0"/>
              </a:spcBef>
              <a:spcAft>
                <a:spcPts val="0"/>
              </a:spcAft>
              <a:buClrTx/>
              <a:buSzTx/>
              <a:buFontTx/>
              <a:buNone/>
              <a:tabLst/>
              <a:defRPr/>
            </a:pPr>
            <a:r>
              <a:rPr kumimoji="0" lang="en-GB" sz="1400" b="1" i="0" u="none" strike="noStrike" kern="1200" cap="none" spc="0" normalizeH="0" baseline="0" noProof="0" dirty="0">
                <a:ln>
                  <a:noFill/>
                </a:ln>
                <a:solidFill>
                  <a:prstClr val="black"/>
                </a:solidFill>
                <a:effectLst/>
                <a:uLnTx/>
                <a:uFillTx/>
                <a:latin typeface="Arial" panose="020B0604020202020204"/>
                <a:ea typeface="+mn-ea"/>
                <a:cs typeface="+mn-cs"/>
              </a:rPr>
              <a:t>BM status</a:t>
            </a:r>
            <a:r>
              <a:rPr kumimoji="0" lang="en-GB" sz="1400" b="1" i="0" u="none" strike="noStrike" kern="1200" cap="none" spc="0" normalizeH="0" baseline="30000" noProof="0" dirty="0">
                <a:ln>
                  <a:noFill/>
                </a:ln>
                <a:solidFill>
                  <a:prstClr val="black"/>
                </a:solidFill>
                <a:effectLst/>
                <a:uLnTx/>
                <a:uFillTx/>
                <a:latin typeface="Arial" panose="020B0604020202020204"/>
                <a:ea typeface="+mn-ea"/>
                <a:cs typeface="+mn-cs"/>
              </a:rPr>
              <a:t>a</a:t>
            </a:r>
            <a:endParaRPr kumimoji="0" lang="en-GB" sz="1400" b="1" i="0" u="none" strike="noStrike" kern="1200" cap="none" spc="0" normalizeH="0" baseline="0" noProof="0" dirty="0">
              <a:ln>
                <a:noFill/>
              </a:ln>
              <a:solidFill>
                <a:prstClr val="black"/>
              </a:solidFill>
              <a:effectLst/>
              <a:uLnTx/>
              <a:uFillTx/>
              <a:latin typeface="Arial" panose="020B0604020202020204"/>
              <a:ea typeface="+mn-ea"/>
              <a:cs typeface="+mn-cs"/>
            </a:endParaRPr>
          </a:p>
        </p:txBody>
      </p:sp>
      <p:cxnSp>
        <p:nvCxnSpPr>
          <p:cNvPr id="34" name="Straight Arrow Connector 33">
            <a:extLst>
              <a:ext uri="{FF2B5EF4-FFF2-40B4-BE49-F238E27FC236}">
                <a16:creationId xmlns:a16="http://schemas.microsoft.com/office/drawing/2014/main" id="{88284B2C-1377-43E8-989B-A2757507FC52}"/>
              </a:ext>
            </a:extLst>
          </p:cNvPr>
          <p:cNvCxnSpPr>
            <a:cxnSpLocks/>
          </p:cNvCxnSpPr>
          <p:nvPr/>
        </p:nvCxnSpPr>
        <p:spPr>
          <a:xfrm>
            <a:off x="3155457" y="3440744"/>
            <a:ext cx="274320" cy="0"/>
          </a:xfrm>
          <a:prstGeom prst="straightConnector1">
            <a:avLst/>
          </a:prstGeom>
          <a:ln>
            <a:solidFill>
              <a:schemeClr val="accent6"/>
            </a:solidFill>
            <a:headEnd type="none"/>
            <a:tailEnd type="triangle"/>
          </a:ln>
          <a:effectLst/>
        </p:spPr>
        <p:style>
          <a:lnRef idx="2">
            <a:schemeClr val="dk1"/>
          </a:lnRef>
          <a:fillRef idx="0">
            <a:schemeClr val="dk1"/>
          </a:fillRef>
          <a:effectRef idx="1">
            <a:schemeClr val="dk1"/>
          </a:effectRef>
          <a:fontRef idx="minor">
            <a:schemeClr val="tx1"/>
          </a:fontRef>
        </p:style>
      </p:cxnSp>
      <p:cxnSp>
        <p:nvCxnSpPr>
          <p:cNvPr id="24" name="Straight Connector 23">
            <a:extLst>
              <a:ext uri="{FF2B5EF4-FFF2-40B4-BE49-F238E27FC236}">
                <a16:creationId xmlns:a16="http://schemas.microsoft.com/office/drawing/2014/main" id="{FEEF8016-BCFE-BA4A-9BFE-26FF9934E7E5}"/>
              </a:ext>
            </a:extLst>
          </p:cNvPr>
          <p:cNvCxnSpPr/>
          <p:nvPr/>
        </p:nvCxnSpPr>
        <p:spPr>
          <a:xfrm>
            <a:off x="4603713" y="4354555"/>
            <a:ext cx="374171" cy="0"/>
          </a:xfrm>
          <a:prstGeom prst="line">
            <a:avLst/>
          </a:prstGeom>
          <a:ln w="28575">
            <a:solidFill>
              <a:schemeClr val="accent6"/>
            </a:solidFill>
            <a:tailEnd type="triangle" w="med" len="med"/>
          </a:ln>
          <a:effectLst/>
        </p:spPr>
        <p:style>
          <a:lnRef idx="2">
            <a:schemeClr val="accent1"/>
          </a:lnRef>
          <a:fillRef idx="0">
            <a:schemeClr val="accent1"/>
          </a:fillRef>
          <a:effectRef idx="1">
            <a:schemeClr val="accent1"/>
          </a:effectRef>
          <a:fontRef idx="minor">
            <a:schemeClr val="tx1"/>
          </a:fontRef>
        </p:style>
      </p:cxnSp>
      <p:cxnSp>
        <p:nvCxnSpPr>
          <p:cNvPr id="55" name="Straight Connector 54">
            <a:extLst>
              <a:ext uri="{FF2B5EF4-FFF2-40B4-BE49-F238E27FC236}">
                <a16:creationId xmlns:a16="http://schemas.microsoft.com/office/drawing/2014/main" id="{BA2E0F4B-7B3B-104E-9EBE-E23014A1E2A7}"/>
              </a:ext>
            </a:extLst>
          </p:cNvPr>
          <p:cNvCxnSpPr/>
          <p:nvPr/>
        </p:nvCxnSpPr>
        <p:spPr>
          <a:xfrm>
            <a:off x="4603713" y="2525728"/>
            <a:ext cx="374171" cy="0"/>
          </a:xfrm>
          <a:prstGeom prst="line">
            <a:avLst/>
          </a:prstGeom>
          <a:ln w="28575">
            <a:solidFill>
              <a:schemeClr val="accent6"/>
            </a:solidFill>
            <a:tailEnd type="triangle" w="med" len="med"/>
          </a:ln>
          <a:effectLst/>
        </p:spPr>
        <p:style>
          <a:lnRef idx="2">
            <a:schemeClr val="accent1"/>
          </a:lnRef>
          <a:fillRef idx="0">
            <a:schemeClr val="accent1"/>
          </a:fillRef>
          <a:effectRef idx="1">
            <a:schemeClr val="accent1"/>
          </a:effectRef>
          <a:fontRef idx="minor">
            <a:schemeClr val="tx1"/>
          </a:fontRef>
        </p:style>
      </p:cxnSp>
      <p:cxnSp>
        <p:nvCxnSpPr>
          <p:cNvPr id="56" name="Straight Connector 55">
            <a:extLst>
              <a:ext uri="{FF2B5EF4-FFF2-40B4-BE49-F238E27FC236}">
                <a16:creationId xmlns:a16="http://schemas.microsoft.com/office/drawing/2014/main" id="{172BDAC0-B65E-564D-8B46-50709BDC12DC}"/>
              </a:ext>
            </a:extLst>
          </p:cNvPr>
          <p:cNvCxnSpPr>
            <a:cxnSpLocks/>
          </p:cNvCxnSpPr>
          <p:nvPr/>
        </p:nvCxnSpPr>
        <p:spPr>
          <a:xfrm>
            <a:off x="4414327" y="3440744"/>
            <a:ext cx="195267" cy="0"/>
          </a:xfrm>
          <a:prstGeom prst="line">
            <a:avLst/>
          </a:prstGeom>
          <a:ln w="28575">
            <a:solidFill>
              <a:schemeClr val="accent6"/>
            </a:solidFill>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57" name="Straight Connector 56">
            <a:extLst>
              <a:ext uri="{FF2B5EF4-FFF2-40B4-BE49-F238E27FC236}">
                <a16:creationId xmlns:a16="http://schemas.microsoft.com/office/drawing/2014/main" id="{107AA0BA-7214-0840-AD7C-9E28FC47177E}"/>
              </a:ext>
            </a:extLst>
          </p:cNvPr>
          <p:cNvCxnSpPr>
            <a:cxnSpLocks/>
          </p:cNvCxnSpPr>
          <p:nvPr/>
        </p:nvCxnSpPr>
        <p:spPr>
          <a:xfrm flipV="1">
            <a:off x="4611896" y="2537453"/>
            <a:ext cx="0" cy="1835764"/>
          </a:xfrm>
          <a:prstGeom prst="line">
            <a:avLst/>
          </a:prstGeom>
          <a:ln w="28575">
            <a:solidFill>
              <a:schemeClr val="accent6"/>
            </a:solidFill>
            <a:tailEnd type="none" w="med" len="med"/>
          </a:ln>
          <a:effectLst/>
        </p:spPr>
        <p:style>
          <a:lnRef idx="2">
            <a:schemeClr val="accent1"/>
          </a:lnRef>
          <a:fillRef idx="0">
            <a:schemeClr val="accent1"/>
          </a:fillRef>
          <a:effectRef idx="1">
            <a:schemeClr val="accent1"/>
          </a:effectRef>
          <a:fontRef idx="minor">
            <a:schemeClr val="tx1"/>
          </a:fontRef>
        </p:style>
      </p:cxnSp>
      <p:sp>
        <p:nvSpPr>
          <p:cNvPr id="33" name="Rounded Rectangle 9">
            <a:extLst>
              <a:ext uri="{FF2B5EF4-FFF2-40B4-BE49-F238E27FC236}">
                <a16:creationId xmlns:a16="http://schemas.microsoft.com/office/drawing/2014/main" id="{B24A12E3-A4A9-4CCC-BF29-90FA2660D6DD}"/>
              </a:ext>
            </a:extLst>
          </p:cNvPr>
          <p:cNvSpPr/>
          <p:nvPr/>
        </p:nvSpPr>
        <p:spPr>
          <a:xfrm>
            <a:off x="3438747" y="2523706"/>
            <a:ext cx="996336" cy="1834077"/>
          </a:xfrm>
          <a:prstGeom prst="roundRect">
            <a:avLst>
              <a:gd name="adj" fmla="val 10065"/>
            </a:avLst>
          </a:prstGeom>
          <a:solidFill>
            <a:schemeClr val="tx2">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91" rtl="0" eaLnBrk="1" fontAlgn="auto" latinLnBrk="0" hangingPunct="1">
              <a:lnSpc>
                <a:spcPct val="100000"/>
              </a:lnSpc>
              <a:spcBef>
                <a:spcPts val="0"/>
              </a:spcBef>
              <a:spcAft>
                <a:spcPts val="0"/>
              </a:spcAft>
              <a:buClrTx/>
              <a:buSzTx/>
              <a:buFontTx/>
              <a:buNone/>
              <a:tabLst/>
              <a:defRPr/>
            </a:pPr>
            <a:r>
              <a:rPr kumimoji="0" lang="en-GB" sz="1000" b="1" i="1" u="none" strike="noStrike" kern="1200" cap="none" spc="0" normalizeH="0" baseline="0" noProof="0" dirty="0">
                <a:ln>
                  <a:noFill/>
                </a:ln>
                <a:solidFill>
                  <a:srgbClr val="000000"/>
                </a:solidFill>
                <a:effectLst/>
                <a:uLnTx/>
                <a:uFillTx/>
                <a:latin typeface="Arial" panose="020B0604020202020204"/>
                <a:ea typeface="+mn-ea"/>
                <a:cs typeface="Calibri" panose="020F0502020204030204" pitchFamily="34" charset="0"/>
              </a:rPr>
              <a:t>HRR</a:t>
            </a:r>
            <a:r>
              <a:rPr kumimoji="0" lang="en-GB" sz="1000" b="1" i="0" u="none" strike="noStrike" kern="1200" cap="none" spc="0" normalizeH="0" baseline="0" noProof="0" dirty="0">
                <a:ln>
                  <a:noFill/>
                </a:ln>
                <a:solidFill>
                  <a:srgbClr val="000000"/>
                </a:solidFill>
                <a:effectLst/>
                <a:uLnTx/>
                <a:uFillTx/>
                <a:latin typeface="Arial" panose="020B0604020202020204"/>
                <a:ea typeface="+mn-ea"/>
                <a:cs typeface="Calibri" panose="020F0502020204030204" pitchFamily="34" charset="0"/>
              </a:rPr>
              <a:t> BM</a:t>
            </a:r>
            <a:r>
              <a:rPr kumimoji="0" lang="en-GB" sz="1000" b="1" i="0" u="none" strike="noStrike" kern="1200" cap="none" spc="0" normalizeH="0" baseline="30000" noProof="0" dirty="0">
                <a:ln>
                  <a:noFill/>
                </a:ln>
                <a:solidFill>
                  <a:srgbClr val="000000"/>
                </a:solidFill>
                <a:effectLst/>
                <a:uLnTx/>
                <a:uFillTx/>
                <a:latin typeface="Arial" panose="020B0604020202020204"/>
                <a:ea typeface="+mn-ea"/>
                <a:cs typeface="Calibri" panose="020F0502020204030204" pitchFamily="34" charset="0"/>
              </a:rPr>
              <a:t>+</a:t>
            </a:r>
            <a:r>
              <a:rPr kumimoji="0" lang="en-GB" sz="1000" b="1" i="0" u="none" strike="noStrike" kern="1200" cap="none" spc="0" normalizeH="0" baseline="0" noProof="0" dirty="0">
                <a:ln>
                  <a:noFill/>
                </a:ln>
                <a:solidFill>
                  <a:srgbClr val="000000"/>
                </a:solidFill>
                <a:effectLst/>
                <a:uLnTx/>
                <a:uFillTx/>
                <a:latin typeface="Arial" panose="020B0604020202020204"/>
                <a:ea typeface="+mn-ea"/>
                <a:cs typeface="Calibri" panose="020F0502020204030204" pitchFamily="34" charset="0"/>
              </a:rPr>
              <a:t> panel: </a:t>
            </a:r>
          </a:p>
          <a:p>
            <a:pPr marL="0" marR="0" lvl="0" indent="0" algn="ctr" defTabSz="914291" rtl="0" eaLnBrk="1" fontAlgn="auto" latinLnBrk="0" hangingPunct="1">
              <a:lnSpc>
                <a:spcPct val="100000"/>
              </a:lnSpc>
              <a:spcBef>
                <a:spcPts val="0"/>
              </a:spcBef>
              <a:spcAft>
                <a:spcPts val="0"/>
              </a:spcAft>
              <a:buClrTx/>
              <a:buSzTx/>
              <a:buFontTx/>
              <a:buNone/>
              <a:tabLst/>
              <a:defRPr/>
            </a:pPr>
            <a:r>
              <a:rPr kumimoji="0" lang="en-GB" sz="1000" b="0" i="1" u="none" strike="noStrike" kern="1200" cap="none" spc="0" normalizeH="0" baseline="0" noProof="0" dirty="0">
                <a:ln>
                  <a:noFill/>
                </a:ln>
                <a:solidFill>
                  <a:srgbClr val="000000"/>
                </a:solidFill>
                <a:effectLst/>
                <a:uLnTx/>
                <a:uFillTx/>
                <a:latin typeface="Arial" panose="020B0604020202020204"/>
                <a:ea typeface="+mn-ea"/>
                <a:cs typeface="+mn-cs"/>
              </a:rPr>
              <a:t>ATM </a:t>
            </a:r>
          </a:p>
          <a:p>
            <a:pPr marL="0" marR="0" lvl="0" indent="0" algn="ctr" defTabSz="914291" rtl="0" eaLnBrk="1" fontAlgn="auto" latinLnBrk="0" hangingPunct="1">
              <a:lnSpc>
                <a:spcPct val="100000"/>
              </a:lnSpc>
              <a:spcBef>
                <a:spcPts val="0"/>
              </a:spcBef>
              <a:spcAft>
                <a:spcPts val="0"/>
              </a:spcAft>
              <a:buClrTx/>
              <a:buSzTx/>
              <a:buFontTx/>
              <a:buNone/>
              <a:tabLst/>
              <a:defRPr/>
            </a:pPr>
            <a:r>
              <a:rPr kumimoji="0" lang="en-GB" sz="1000" b="0" i="1" u="none" strike="noStrike" kern="1200" cap="none" spc="0" normalizeH="0" baseline="0" noProof="0" dirty="0">
                <a:ln>
                  <a:noFill/>
                </a:ln>
                <a:solidFill>
                  <a:srgbClr val="000000"/>
                </a:solidFill>
                <a:effectLst/>
                <a:uLnTx/>
                <a:uFillTx/>
                <a:latin typeface="Arial" panose="020B0604020202020204"/>
                <a:ea typeface="+mn-ea"/>
                <a:cs typeface="+mn-cs"/>
              </a:rPr>
              <a:t>BRCA1</a:t>
            </a:r>
          </a:p>
          <a:p>
            <a:pPr marL="0" marR="0" lvl="0" indent="0" algn="ctr" defTabSz="914291" rtl="0" eaLnBrk="1" fontAlgn="auto" latinLnBrk="0" hangingPunct="1">
              <a:lnSpc>
                <a:spcPct val="100000"/>
              </a:lnSpc>
              <a:spcBef>
                <a:spcPts val="0"/>
              </a:spcBef>
              <a:spcAft>
                <a:spcPts val="0"/>
              </a:spcAft>
              <a:buClrTx/>
              <a:buSzTx/>
              <a:buFontTx/>
              <a:buNone/>
              <a:tabLst/>
              <a:defRPr/>
            </a:pPr>
            <a:r>
              <a:rPr kumimoji="0" lang="en-GB" sz="1000" b="0" i="1" u="none" strike="noStrike" kern="1200" cap="none" spc="0" normalizeH="0" baseline="0" noProof="0" dirty="0">
                <a:ln>
                  <a:noFill/>
                </a:ln>
                <a:solidFill>
                  <a:srgbClr val="000000"/>
                </a:solidFill>
                <a:effectLst/>
                <a:uLnTx/>
                <a:uFillTx/>
                <a:latin typeface="Arial" panose="020B0604020202020204"/>
                <a:ea typeface="+mn-ea"/>
                <a:cs typeface="+mn-cs"/>
              </a:rPr>
              <a:t>BRCA2 BRIP1 CDK12 CHEK2 FANCA HDAC2 PALB2</a:t>
            </a:r>
            <a:endParaRPr kumimoji="0" lang="en-GB" sz="1000" b="0" i="0" u="none" strike="noStrike" kern="1200" cap="none" spc="0" normalizeH="0" baseline="0" noProof="0" dirty="0">
              <a:ln>
                <a:noFill/>
              </a:ln>
              <a:solidFill>
                <a:srgbClr val="000000"/>
              </a:solidFill>
              <a:effectLst/>
              <a:uLnTx/>
              <a:uFillTx/>
              <a:latin typeface="Arial" panose="020B0604020202020204"/>
              <a:ea typeface="+mn-ea"/>
              <a:cs typeface="Calibri" panose="020F0502020204030204" pitchFamily="34" charset="0"/>
            </a:endParaRPr>
          </a:p>
        </p:txBody>
      </p:sp>
      <p:cxnSp>
        <p:nvCxnSpPr>
          <p:cNvPr id="60" name="Straight Connector 59">
            <a:extLst>
              <a:ext uri="{FF2B5EF4-FFF2-40B4-BE49-F238E27FC236}">
                <a16:creationId xmlns:a16="http://schemas.microsoft.com/office/drawing/2014/main" id="{BD4A0C9E-8B69-0E45-9659-6C95974E9C9B}"/>
              </a:ext>
            </a:extLst>
          </p:cNvPr>
          <p:cNvCxnSpPr>
            <a:cxnSpLocks/>
          </p:cNvCxnSpPr>
          <p:nvPr/>
        </p:nvCxnSpPr>
        <p:spPr>
          <a:xfrm>
            <a:off x="6818243" y="2220957"/>
            <a:ext cx="298174" cy="0"/>
          </a:xfrm>
          <a:prstGeom prst="line">
            <a:avLst/>
          </a:prstGeom>
          <a:ln w="28575">
            <a:solidFill>
              <a:schemeClr val="accent6"/>
            </a:solidFill>
            <a:tailEnd type="triangle" w="med" len="med"/>
          </a:ln>
          <a:effectLst/>
        </p:spPr>
        <p:style>
          <a:lnRef idx="2">
            <a:schemeClr val="accent1"/>
          </a:lnRef>
          <a:fillRef idx="0">
            <a:schemeClr val="accent1"/>
          </a:fillRef>
          <a:effectRef idx="1">
            <a:schemeClr val="accent1"/>
          </a:effectRef>
          <a:fontRef idx="minor">
            <a:schemeClr val="tx1"/>
          </a:fontRef>
        </p:style>
      </p:cxnSp>
      <p:cxnSp>
        <p:nvCxnSpPr>
          <p:cNvPr id="73" name="Straight Connector 72">
            <a:extLst>
              <a:ext uri="{FF2B5EF4-FFF2-40B4-BE49-F238E27FC236}">
                <a16:creationId xmlns:a16="http://schemas.microsoft.com/office/drawing/2014/main" id="{5C51B338-D2DD-E04F-986C-1CB08B8CF58D}"/>
              </a:ext>
            </a:extLst>
          </p:cNvPr>
          <p:cNvCxnSpPr>
            <a:cxnSpLocks/>
          </p:cNvCxnSpPr>
          <p:nvPr/>
        </p:nvCxnSpPr>
        <p:spPr>
          <a:xfrm>
            <a:off x="6818243" y="2802510"/>
            <a:ext cx="298174" cy="0"/>
          </a:xfrm>
          <a:prstGeom prst="line">
            <a:avLst/>
          </a:prstGeom>
          <a:ln w="28575">
            <a:solidFill>
              <a:schemeClr val="accent6"/>
            </a:solidFill>
            <a:tailEnd type="triangle" w="med" len="med"/>
          </a:ln>
          <a:effectLst/>
        </p:spPr>
        <p:style>
          <a:lnRef idx="2">
            <a:schemeClr val="accent1"/>
          </a:lnRef>
          <a:fillRef idx="0">
            <a:schemeClr val="accent1"/>
          </a:fillRef>
          <a:effectRef idx="1">
            <a:schemeClr val="accent1"/>
          </a:effectRef>
          <a:fontRef idx="minor">
            <a:schemeClr val="tx1"/>
          </a:fontRef>
        </p:style>
      </p:cxnSp>
      <p:cxnSp>
        <p:nvCxnSpPr>
          <p:cNvPr id="74" name="Straight Connector 73">
            <a:extLst>
              <a:ext uri="{FF2B5EF4-FFF2-40B4-BE49-F238E27FC236}">
                <a16:creationId xmlns:a16="http://schemas.microsoft.com/office/drawing/2014/main" id="{7D32B401-9571-194E-9DC4-8E958FD882AA}"/>
              </a:ext>
            </a:extLst>
          </p:cNvPr>
          <p:cNvCxnSpPr>
            <a:cxnSpLocks/>
          </p:cNvCxnSpPr>
          <p:nvPr/>
        </p:nvCxnSpPr>
        <p:spPr>
          <a:xfrm flipV="1">
            <a:off x="6829942" y="2219400"/>
            <a:ext cx="0" cy="593374"/>
          </a:xfrm>
          <a:prstGeom prst="line">
            <a:avLst/>
          </a:prstGeom>
          <a:ln w="28575">
            <a:solidFill>
              <a:schemeClr val="accent6"/>
            </a:solidFill>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75" name="Straight Connector 74">
            <a:extLst>
              <a:ext uri="{FF2B5EF4-FFF2-40B4-BE49-F238E27FC236}">
                <a16:creationId xmlns:a16="http://schemas.microsoft.com/office/drawing/2014/main" id="{DF5EE23F-07DE-B54F-8271-D16A967526E3}"/>
              </a:ext>
            </a:extLst>
          </p:cNvPr>
          <p:cNvCxnSpPr>
            <a:cxnSpLocks/>
          </p:cNvCxnSpPr>
          <p:nvPr/>
        </p:nvCxnSpPr>
        <p:spPr>
          <a:xfrm>
            <a:off x="6620813" y="2513017"/>
            <a:ext cx="195267" cy="0"/>
          </a:xfrm>
          <a:prstGeom prst="line">
            <a:avLst/>
          </a:prstGeom>
          <a:ln w="28575">
            <a:solidFill>
              <a:schemeClr val="accent6"/>
            </a:solidFill>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79" name="Straight Connector 78">
            <a:extLst>
              <a:ext uri="{FF2B5EF4-FFF2-40B4-BE49-F238E27FC236}">
                <a16:creationId xmlns:a16="http://schemas.microsoft.com/office/drawing/2014/main" id="{78E0E138-6D24-2D47-BC49-8987E6B2640E}"/>
              </a:ext>
            </a:extLst>
          </p:cNvPr>
          <p:cNvCxnSpPr>
            <a:cxnSpLocks/>
          </p:cNvCxnSpPr>
          <p:nvPr/>
        </p:nvCxnSpPr>
        <p:spPr>
          <a:xfrm>
            <a:off x="6818243" y="4049757"/>
            <a:ext cx="298174" cy="0"/>
          </a:xfrm>
          <a:prstGeom prst="line">
            <a:avLst/>
          </a:prstGeom>
          <a:ln w="28575">
            <a:solidFill>
              <a:schemeClr val="accent6"/>
            </a:solidFill>
            <a:tailEnd type="triangle" w="med" len="med"/>
          </a:ln>
          <a:effectLst/>
        </p:spPr>
        <p:style>
          <a:lnRef idx="2">
            <a:schemeClr val="accent1"/>
          </a:lnRef>
          <a:fillRef idx="0">
            <a:schemeClr val="accent1"/>
          </a:fillRef>
          <a:effectRef idx="1">
            <a:schemeClr val="accent1"/>
          </a:effectRef>
          <a:fontRef idx="minor">
            <a:schemeClr val="tx1"/>
          </a:fontRef>
        </p:style>
      </p:cxnSp>
      <p:cxnSp>
        <p:nvCxnSpPr>
          <p:cNvPr id="80" name="Straight Connector 79">
            <a:extLst>
              <a:ext uri="{FF2B5EF4-FFF2-40B4-BE49-F238E27FC236}">
                <a16:creationId xmlns:a16="http://schemas.microsoft.com/office/drawing/2014/main" id="{59FA9425-3F4B-574A-8144-A82E0D17470E}"/>
              </a:ext>
            </a:extLst>
          </p:cNvPr>
          <p:cNvCxnSpPr>
            <a:cxnSpLocks/>
          </p:cNvCxnSpPr>
          <p:nvPr/>
        </p:nvCxnSpPr>
        <p:spPr>
          <a:xfrm>
            <a:off x="6818243" y="4631310"/>
            <a:ext cx="298174" cy="0"/>
          </a:xfrm>
          <a:prstGeom prst="line">
            <a:avLst/>
          </a:prstGeom>
          <a:ln w="28575">
            <a:solidFill>
              <a:schemeClr val="accent6"/>
            </a:solidFill>
            <a:tailEnd type="triangle" w="med" len="med"/>
          </a:ln>
          <a:effectLst/>
        </p:spPr>
        <p:style>
          <a:lnRef idx="2">
            <a:schemeClr val="accent1"/>
          </a:lnRef>
          <a:fillRef idx="0">
            <a:schemeClr val="accent1"/>
          </a:fillRef>
          <a:effectRef idx="1">
            <a:schemeClr val="accent1"/>
          </a:effectRef>
          <a:fontRef idx="minor">
            <a:schemeClr val="tx1"/>
          </a:fontRef>
        </p:style>
      </p:cxnSp>
      <p:cxnSp>
        <p:nvCxnSpPr>
          <p:cNvPr id="81" name="Straight Connector 80">
            <a:extLst>
              <a:ext uri="{FF2B5EF4-FFF2-40B4-BE49-F238E27FC236}">
                <a16:creationId xmlns:a16="http://schemas.microsoft.com/office/drawing/2014/main" id="{406ABA76-FA35-F840-92A5-57A02ECBAB08}"/>
              </a:ext>
            </a:extLst>
          </p:cNvPr>
          <p:cNvCxnSpPr>
            <a:cxnSpLocks/>
          </p:cNvCxnSpPr>
          <p:nvPr/>
        </p:nvCxnSpPr>
        <p:spPr>
          <a:xfrm flipV="1">
            <a:off x="6829942" y="4048200"/>
            <a:ext cx="0" cy="593374"/>
          </a:xfrm>
          <a:prstGeom prst="line">
            <a:avLst/>
          </a:prstGeom>
          <a:ln w="28575">
            <a:solidFill>
              <a:schemeClr val="accent6"/>
            </a:solidFill>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83" name="Straight Connector 82">
            <a:extLst>
              <a:ext uri="{FF2B5EF4-FFF2-40B4-BE49-F238E27FC236}">
                <a16:creationId xmlns:a16="http://schemas.microsoft.com/office/drawing/2014/main" id="{B748540E-BFA8-6B42-997A-80A35D447AA5}"/>
              </a:ext>
            </a:extLst>
          </p:cNvPr>
          <p:cNvCxnSpPr>
            <a:cxnSpLocks/>
          </p:cNvCxnSpPr>
          <p:nvPr/>
        </p:nvCxnSpPr>
        <p:spPr>
          <a:xfrm>
            <a:off x="6620813" y="4351784"/>
            <a:ext cx="195267" cy="0"/>
          </a:xfrm>
          <a:prstGeom prst="line">
            <a:avLst/>
          </a:prstGeom>
          <a:ln w="28575">
            <a:solidFill>
              <a:schemeClr val="accent6"/>
            </a:solidFill>
            <a:tailEnd type="none" w="med" len="med"/>
          </a:ln>
          <a:effectLst/>
        </p:spPr>
        <p:style>
          <a:lnRef idx="2">
            <a:schemeClr val="accent1"/>
          </a:lnRef>
          <a:fillRef idx="0">
            <a:schemeClr val="accent1"/>
          </a:fillRef>
          <a:effectRef idx="1">
            <a:schemeClr val="accent1"/>
          </a:effectRef>
          <a:fontRef idx="minor">
            <a:schemeClr val="tx1"/>
          </a:fontRef>
        </p:style>
      </p:cxnSp>
      <p:sp>
        <p:nvSpPr>
          <p:cNvPr id="85" name="TextBox 84">
            <a:extLst>
              <a:ext uri="{FF2B5EF4-FFF2-40B4-BE49-F238E27FC236}">
                <a16:creationId xmlns:a16="http://schemas.microsoft.com/office/drawing/2014/main" id="{BFEA48CD-205C-4862-B477-9707B301C080}"/>
              </a:ext>
            </a:extLst>
          </p:cNvPr>
          <p:cNvSpPr txBox="1"/>
          <p:nvPr/>
        </p:nvSpPr>
        <p:spPr>
          <a:xfrm>
            <a:off x="4977421" y="4062343"/>
            <a:ext cx="1678222" cy="578882"/>
          </a:xfrm>
          <a:prstGeom prst="roundRect">
            <a:avLst/>
          </a:prstGeom>
          <a:solidFill>
            <a:schemeClr val="accent2"/>
          </a:solidFill>
        </p:spPr>
        <p:txBody>
          <a:bodyPr wrap="square" lIns="0" tIns="0" rIns="0" bIns="0" rtlCol="0"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800" b="1" u="none" strike="noStrike" kern="1200" cap="none" spc="0" normalizeH="0" baseline="0" noProof="0" dirty="0">
                <a:ln>
                  <a:noFill/>
                </a:ln>
                <a:solidFill>
                  <a:prstClr val="white"/>
                </a:solidFill>
                <a:effectLst/>
                <a:uLnTx/>
                <a:uFillTx/>
                <a:latin typeface="Arial" panose="020B0604020202020204"/>
                <a:ea typeface="Verdana" panose="020B0604030504040204" pitchFamily="34" charset="0"/>
                <a:cs typeface="Calibri" panose="020F0502020204030204" pitchFamily="34" charset="0"/>
              </a:rPr>
              <a:t>HRR </a:t>
            </a:r>
            <a:r>
              <a:rPr kumimoji="0" lang="en-GB" sz="1800" b="1" u="none" strike="noStrike" kern="1200" cap="none" spc="0" normalizeH="0" baseline="0" noProof="0" dirty="0">
                <a:ln>
                  <a:noFill/>
                </a:ln>
                <a:solidFill>
                  <a:srgbClr val="FFFFFF"/>
                </a:solidFill>
                <a:effectLst/>
                <a:uLnTx/>
                <a:uFillTx/>
                <a:latin typeface="Arial" panose="020B0604020202020204"/>
                <a:ea typeface="Verdana" panose="020B0604030504040204" pitchFamily="34" charset="0"/>
                <a:cs typeface="Calibri" panose="020F0502020204030204" pitchFamily="34" charset="0"/>
              </a:rPr>
              <a:t>BM</a:t>
            </a:r>
            <a:r>
              <a:rPr kumimoji="0" lang="en-GB" sz="1800" b="1" i="0" u="none" strike="noStrike" kern="1200" cap="none" spc="0" normalizeH="0" baseline="30000" noProof="0" dirty="0">
                <a:ln>
                  <a:noFill/>
                </a:ln>
                <a:solidFill>
                  <a:prstClr val="white"/>
                </a:solidFill>
                <a:effectLst/>
                <a:uLnTx/>
                <a:uFillTx/>
                <a:latin typeface="Arial" panose="020B0604020202020204"/>
                <a:ea typeface="+mn-ea"/>
                <a:cs typeface="+mn-cs"/>
              </a:rPr>
              <a:t>–</a:t>
            </a:r>
            <a:r>
              <a:rPr kumimoji="0" lang="en-GB" sz="1800" b="1" i="0" u="none" strike="noStrike" kern="1200" cap="none" spc="0" normalizeH="0" baseline="0" noProof="0" dirty="0">
                <a:ln>
                  <a:noFill/>
                </a:ln>
                <a:solidFill>
                  <a:srgbClr val="FFFFFF"/>
                </a:solidFill>
                <a:effectLst/>
                <a:uLnTx/>
                <a:uFillTx/>
                <a:latin typeface="Arial" panose="020B0604020202020204"/>
                <a:ea typeface="Verdana" panose="020B0604030504040204" pitchFamily="34" charset="0"/>
                <a:cs typeface="Calibri" panose="020F0502020204030204" pitchFamily="34" charset="0"/>
              </a:rPr>
              <a:t>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600" b="1" i="0" u="none" strike="noStrike" kern="1200" cap="none" spc="0" normalizeH="0" baseline="0" noProof="0" dirty="0">
                <a:ln>
                  <a:noFill/>
                </a:ln>
                <a:solidFill>
                  <a:srgbClr val="FFFFFF"/>
                </a:solidFill>
                <a:effectLst/>
                <a:uLnTx/>
                <a:uFillTx/>
                <a:latin typeface="Arial" panose="020B0604020202020204"/>
                <a:ea typeface="Verdana" panose="020B0604030504040204" pitchFamily="34" charset="0"/>
                <a:cs typeface="Calibri" panose="020F0502020204030204" pitchFamily="34" charset="0"/>
              </a:rPr>
              <a:t>Planned N=600</a:t>
            </a:r>
          </a:p>
        </p:txBody>
      </p:sp>
    </p:spTree>
    <p:extLst>
      <p:ext uri="{BB962C8B-B14F-4D97-AF65-F5344CB8AC3E}">
        <p14:creationId xmlns:p14="http://schemas.microsoft.com/office/powerpoint/2010/main" val="350392132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F5169CB2-5F85-DC49-8467-E9933A945BA5}"/>
              </a:ext>
            </a:extLst>
          </p:cNvPr>
          <p:cNvSpPr>
            <a:spLocks noGrp="1"/>
          </p:cNvSpPr>
          <p:nvPr>
            <p:ph sz="quarter" idx="12"/>
          </p:nvPr>
        </p:nvSpPr>
        <p:spPr>
          <a:xfrm>
            <a:off x="6575185" y="2341194"/>
            <a:ext cx="5152847" cy="2269007"/>
          </a:xfrm>
        </p:spPr>
        <p:txBody>
          <a:bodyPr/>
          <a:lstStyle/>
          <a:p>
            <a:r>
              <a:rPr lang="en-US" dirty="0"/>
              <a:t>Additional grade 3/4 toxicity was observed</a:t>
            </a:r>
            <a:br>
              <a:rPr lang="en-US" dirty="0"/>
            </a:br>
            <a:r>
              <a:rPr lang="en-US" dirty="0"/>
              <a:t>using NIRA + APP vs PBO + AAP</a:t>
            </a:r>
          </a:p>
          <a:p>
            <a:r>
              <a:rPr lang="en-US" dirty="0"/>
              <a:t>With added toxicity and no added efficacy in patients with HRR BM</a:t>
            </a:r>
            <a:r>
              <a:rPr lang="en-US" baseline="30000" dirty="0"/>
              <a:t>-</a:t>
            </a:r>
            <a:r>
              <a:rPr lang="en-US" dirty="0"/>
              <a:t> </a:t>
            </a:r>
            <a:r>
              <a:rPr lang="en-US" dirty="0" err="1"/>
              <a:t>mCRPC</a:t>
            </a:r>
            <a:r>
              <a:rPr lang="en-US" dirty="0"/>
              <a:t>, the IDMC recommend stopping enrollment in this cohort</a:t>
            </a:r>
          </a:p>
        </p:txBody>
      </p:sp>
      <p:sp>
        <p:nvSpPr>
          <p:cNvPr id="2" name="Title 1"/>
          <p:cNvSpPr>
            <a:spLocks noGrp="1"/>
          </p:cNvSpPr>
          <p:nvPr>
            <p:ph type="title"/>
          </p:nvPr>
        </p:nvSpPr>
        <p:spPr/>
        <p:txBody>
          <a:bodyPr/>
          <a:lstStyle/>
          <a:p>
            <a:r>
              <a:rPr lang="en-US" dirty="0"/>
              <a:t>MAGNITUDE </a:t>
            </a:r>
            <a:r>
              <a:rPr lang="en-US" dirty="0">
                <a:solidFill>
                  <a:schemeClr val="accent1"/>
                </a:solidFill>
              </a:rPr>
              <a:t>HRR BM</a:t>
            </a:r>
            <a:r>
              <a:rPr lang="en-US" baseline="30000" dirty="0">
                <a:solidFill>
                  <a:schemeClr val="accent1"/>
                </a:solidFill>
              </a:rPr>
              <a:t>–</a:t>
            </a:r>
            <a:r>
              <a:rPr lang="en-US" dirty="0"/>
              <a:t>: Prespecified Early Futility Analysis</a:t>
            </a:r>
            <a:br>
              <a:rPr lang="en-US" dirty="0"/>
            </a:br>
            <a:endParaRPr lang="en-US" dirty="0">
              <a:solidFill>
                <a:schemeClr val="accent1"/>
              </a:solidFill>
            </a:endParaRPr>
          </a:p>
        </p:txBody>
      </p:sp>
      <p:sp>
        <p:nvSpPr>
          <p:cNvPr id="8" name="Content Placeholder 7">
            <a:extLst>
              <a:ext uri="{FF2B5EF4-FFF2-40B4-BE49-F238E27FC236}">
                <a16:creationId xmlns:a16="http://schemas.microsoft.com/office/drawing/2014/main" id="{8173198E-1DEC-994D-AF3C-A741D36BD8F3}"/>
              </a:ext>
            </a:extLst>
          </p:cNvPr>
          <p:cNvSpPr>
            <a:spLocks noGrp="1"/>
          </p:cNvSpPr>
          <p:nvPr>
            <p:ph sz="quarter" idx="15"/>
          </p:nvPr>
        </p:nvSpPr>
        <p:spPr>
          <a:xfrm>
            <a:off x="629158" y="6401744"/>
            <a:ext cx="10963199" cy="365125"/>
          </a:xfrm>
        </p:spPr>
        <p:txBody>
          <a:bodyPr/>
          <a:lstStyle/>
          <a:p>
            <a:pPr>
              <a:lnSpc>
                <a:spcPct val="90000"/>
              </a:lnSpc>
              <a:spcBef>
                <a:spcPts val="0"/>
              </a:spcBef>
            </a:pPr>
            <a:r>
              <a:rPr lang="en-US" dirty="0"/>
              <a:t>AAP, abiraterone acetate + prednisone/prednisolone; AE, adverse event; BM, biomarker; CI, confidence interval; HR, hazard ratio; HRR, homologous recombination repair; IDMC, independent data monitoring committee; </a:t>
            </a:r>
            <a:r>
              <a:rPr lang="en-US" dirty="0" err="1"/>
              <a:t>mCRPC</a:t>
            </a:r>
            <a:r>
              <a:rPr lang="en-US" dirty="0"/>
              <a:t>, metastatic castration-resistant prostate cancer; NIRA, niraparib; PBO, placebo; PSA, prostate antigen, </a:t>
            </a:r>
            <a:br>
              <a:rPr lang="en-US" dirty="0"/>
            </a:br>
            <a:r>
              <a:rPr lang="en-US" dirty="0" err="1"/>
              <a:t>rPFS</a:t>
            </a:r>
            <a:r>
              <a:rPr lang="en-US" dirty="0"/>
              <a:t>, radiographic progression free survival</a:t>
            </a:r>
          </a:p>
          <a:p>
            <a:pPr>
              <a:lnSpc>
                <a:spcPct val="90000"/>
              </a:lnSpc>
              <a:spcBef>
                <a:spcPts val="0"/>
              </a:spcBef>
            </a:pPr>
            <a:r>
              <a:rPr lang="en-GB" b="0" i="0" dirty="0">
                <a:solidFill>
                  <a:schemeClr val="tx2"/>
                </a:solidFill>
                <a:effectLst/>
                <a:latin typeface="Roboto" panose="02000000000000000000" pitchFamily="2" charset="0"/>
              </a:rPr>
              <a:t>Chi K, et al. J Clin Oncol 2022; 40, (</a:t>
            </a:r>
            <a:r>
              <a:rPr lang="en-GB" b="0" i="0" dirty="0" err="1">
                <a:solidFill>
                  <a:schemeClr val="tx2"/>
                </a:solidFill>
                <a:effectLst/>
                <a:latin typeface="Roboto" panose="02000000000000000000" pitchFamily="2" charset="0"/>
              </a:rPr>
              <a:t>suppl</a:t>
            </a:r>
            <a:r>
              <a:rPr lang="en-GB" b="0" i="0" dirty="0">
                <a:solidFill>
                  <a:schemeClr val="tx2"/>
                </a:solidFill>
                <a:effectLst/>
                <a:latin typeface="Roboto" panose="02000000000000000000" pitchFamily="2" charset="0"/>
              </a:rPr>
              <a:t> 6; </a:t>
            </a:r>
            <a:r>
              <a:rPr lang="en-GB" b="0" i="0" dirty="0" err="1">
                <a:solidFill>
                  <a:schemeClr val="tx2"/>
                </a:solidFill>
                <a:effectLst/>
                <a:latin typeface="Roboto" panose="02000000000000000000" pitchFamily="2" charset="0"/>
              </a:rPr>
              <a:t>abstr</a:t>
            </a:r>
            <a:r>
              <a:rPr lang="en-GB" b="0" i="0" dirty="0">
                <a:solidFill>
                  <a:schemeClr val="tx2"/>
                </a:solidFill>
                <a:effectLst/>
                <a:latin typeface="Roboto" panose="02000000000000000000" pitchFamily="2" charset="0"/>
              </a:rPr>
              <a:t> 12); </a:t>
            </a:r>
            <a:r>
              <a:rPr lang="en-GB" dirty="0"/>
              <a:t>Chi K, et al. Journal of Clinical Oncology 2023; 41: 3339-3351 </a:t>
            </a:r>
            <a:endParaRPr lang="en-GB" dirty="0">
              <a:solidFill>
                <a:schemeClr val="tx2"/>
              </a:solidFill>
            </a:endParaRPr>
          </a:p>
          <a:p>
            <a:pPr>
              <a:lnSpc>
                <a:spcPct val="90000"/>
              </a:lnSpc>
              <a:spcBef>
                <a:spcPts val="0"/>
              </a:spcBef>
            </a:pPr>
            <a:endParaRPr lang="en-US" dirty="0"/>
          </a:p>
        </p:txBody>
      </p:sp>
      <p:sp>
        <p:nvSpPr>
          <p:cNvPr id="10" name="Content Placeholder 7">
            <a:extLst>
              <a:ext uri="{FF2B5EF4-FFF2-40B4-BE49-F238E27FC236}">
                <a16:creationId xmlns:a16="http://schemas.microsoft.com/office/drawing/2014/main" id="{B0ED43B7-E5A4-5D48-88FC-81E1B50F04A9}"/>
              </a:ext>
            </a:extLst>
          </p:cNvPr>
          <p:cNvSpPr txBox="1">
            <a:spLocks/>
          </p:cNvSpPr>
          <p:nvPr/>
        </p:nvSpPr>
        <p:spPr>
          <a:xfrm>
            <a:off x="644017" y="5839380"/>
            <a:ext cx="10538262" cy="289368"/>
          </a:xfrm>
          <a:prstGeom prst="rect">
            <a:avLst/>
          </a:prstGeom>
        </p:spPr>
        <p:txBody>
          <a:bodyPr vert="horz" lIns="0" tIns="0" rIns="0" bIns="0" rtlCol="0" anchor="ctr" anchorCtr="0">
            <a:noAutofit/>
          </a:bodyPr>
          <a:lstStyle>
            <a:lvl1pPr marL="0" indent="0" algn="l" defTabSz="457200" rtl="0" eaLnBrk="1" latinLnBrk="0" hangingPunct="1">
              <a:spcBef>
                <a:spcPts val="300"/>
              </a:spcBef>
              <a:buClr>
                <a:schemeClr val="accent1"/>
              </a:buClr>
              <a:buFont typeface="Arial"/>
              <a:buNone/>
              <a:defRPr sz="1200" b="0" i="0" kern="1200" spc="-30" baseline="0">
                <a:solidFill>
                  <a:srgbClr val="5D8298"/>
                </a:solidFill>
                <a:latin typeface="Arial" panose="020B0604020202020204" pitchFamily="34" charset="0"/>
                <a:ea typeface="+mn-ea"/>
                <a:cs typeface="Arial" panose="020B0604020202020204" pitchFamily="34" charset="0"/>
              </a:defRPr>
            </a:lvl1pPr>
            <a:lvl2pPr marL="457200" indent="0" algn="l" defTabSz="457200" rtl="0" eaLnBrk="1" latinLnBrk="0" hangingPunct="1">
              <a:spcBef>
                <a:spcPts val="600"/>
              </a:spcBef>
              <a:buClr>
                <a:schemeClr val="accent1"/>
              </a:buClr>
              <a:buFont typeface="Lucida Grande"/>
              <a:buNone/>
              <a:defRPr sz="1200" b="0" i="0" kern="1200">
                <a:solidFill>
                  <a:srgbClr val="5D8298"/>
                </a:solidFill>
                <a:latin typeface="PT Sans Narrow"/>
                <a:ea typeface="+mn-ea"/>
                <a:cs typeface="PT Sans Narrow"/>
              </a:defRPr>
            </a:lvl2pPr>
            <a:lvl3pPr marL="914400" indent="0" algn="l" defTabSz="457200" rtl="0" eaLnBrk="1" latinLnBrk="0" hangingPunct="1">
              <a:spcBef>
                <a:spcPts val="400"/>
              </a:spcBef>
              <a:buClr>
                <a:schemeClr val="accent1"/>
              </a:buClr>
              <a:buFont typeface="Arial"/>
              <a:buNone/>
              <a:defRPr sz="1200" b="0" i="0" kern="1200">
                <a:solidFill>
                  <a:srgbClr val="5D8298"/>
                </a:solidFill>
                <a:latin typeface="PT Sans Narrow"/>
                <a:ea typeface="+mn-ea"/>
                <a:cs typeface="PT Sans Narrow"/>
              </a:defRPr>
            </a:lvl3pPr>
            <a:lvl4pPr marL="1371600" indent="0" algn="l" defTabSz="457200" rtl="0" eaLnBrk="1" latinLnBrk="0" hangingPunct="1">
              <a:spcBef>
                <a:spcPts val="0"/>
              </a:spcBef>
              <a:buClr>
                <a:schemeClr val="accent1"/>
              </a:buClr>
              <a:buFont typeface="Arial"/>
              <a:buNone/>
              <a:defRPr sz="1200" b="0" i="0" kern="1200">
                <a:solidFill>
                  <a:srgbClr val="5D8298"/>
                </a:solidFill>
                <a:latin typeface="PT Sans Narrow"/>
                <a:ea typeface="+mn-ea"/>
                <a:cs typeface="PT Sans Narrow"/>
              </a:defRPr>
            </a:lvl4pPr>
            <a:lvl5pPr marL="1828800" indent="0" algn="l" defTabSz="457200" rtl="0" eaLnBrk="1" latinLnBrk="0" hangingPunct="1">
              <a:spcBef>
                <a:spcPts val="0"/>
              </a:spcBef>
              <a:buClr>
                <a:schemeClr val="accent1"/>
              </a:buClr>
              <a:buFont typeface="Arial"/>
              <a:buNone/>
              <a:defRPr sz="1200" b="0" i="0" kern="1200">
                <a:solidFill>
                  <a:srgbClr val="5D8298"/>
                </a:solidFill>
                <a:latin typeface="PT Sans Narrow"/>
                <a:ea typeface="+mn-ea"/>
                <a:cs typeface="PT Sans Narrow"/>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317500">
              <a:buNone/>
            </a:pPr>
            <a:r>
              <a:rPr lang="en-US" sz="1100" baseline="30000" dirty="0">
                <a:solidFill>
                  <a:schemeClr val="tx1"/>
                </a:solidFill>
              </a:rPr>
              <a:t>a</a:t>
            </a:r>
            <a:r>
              <a:rPr lang="en-US" sz="1100" dirty="0">
                <a:solidFill>
                  <a:schemeClr val="tx1"/>
                </a:solidFill>
              </a:rPr>
              <a:t> Composite endpoint: </a:t>
            </a:r>
            <a:r>
              <a:rPr lang="en-US" sz="1100" dirty="0" err="1">
                <a:solidFill>
                  <a:schemeClr val="tx1"/>
                </a:solidFill>
              </a:rPr>
              <a:t>rPFS</a:t>
            </a:r>
            <a:r>
              <a:rPr lang="en-US" sz="1100" dirty="0">
                <a:solidFill>
                  <a:schemeClr val="tx1"/>
                </a:solidFill>
              </a:rPr>
              <a:t> or PSA progression, whichever occurred first; </a:t>
            </a:r>
          </a:p>
          <a:p>
            <a:pPr marL="0" indent="317500">
              <a:buNone/>
            </a:pPr>
            <a:r>
              <a:rPr lang="en-US" sz="1100" baseline="30000" dirty="0">
                <a:solidFill>
                  <a:schemeClr val="tx1"/>
                </a:solidFill>
              </a:rPr>
              <a:t>b </a:t>
            </a:r>
            <a:r>
              <a:rPr lang="en-US" sz="1100" dirty="0">
                <a:solidFill>
                  <a:schemeClr val="tx1"/>
                </a:solidFill>
              </a:rPr>
              <a:t>Breakdown of composite endpoint events: </a:t>
            </a:r>
            <a:r>
              <a:rPr lang="en-US" sz="1100" dirty="0">
                <a:solidFill>
                  <a:schemeClr val="tx1"/>
                </a:solidFill>
                <a:latin typeface="Arial" panose="020B0604020202020204" pitchFamily="34" charset="0"/>
                <a:cs typeface="Arial" panose="020B0604020202020204" pitchFamily="34" charset="0"/>
              </a:rPr>
              <a:t>83 PSA events (HR = 1.03, 95% CI 0.67-1.59); 65 </a:t>
            </a:r>
            <a:r>
              <a:rPr lang="en-US" sz="1100" dirty="0" err="1">
                <a:solidFill>
                  <a:schemeClr val="tx1"/>
                </a:solidFill>
                <a:latin typeface="Arial" panose="020B0604020202020204" pitchFamily="34" charset="0"/>
                <a:cs typeface="Arial" panose="020B0604020202020204" pitchFamily="34" charset="0"/>
              </a:rPr>
              <a:t>rPFS</a:t>
            </a:r>
            <a:r>
              <a:rPr lang="en-US" sz="1100" dirty="0">
                <a:solidFill>
                  <a:schemeClr val="tx1"/>
                </a:solidFill>
                <a:latin typeface="Arial" panose="020B0604020202020204" pitchFamily="34" charset="0"/>
                <a:cs typeface="Arial" panose="020B0604020202020204" pitchFamily="34" charset="0"/>
              </a:rPr>
              <a:t> events (HR = 1.03, 95% CI 0.63-1.67)</a:t>
            </a:r>
          </a:p>
          <a:p>
            <a:pPr>
              <a:lnSpc>
                <a:spcPct val="90000"/>
              </a:lnSpc>
              <a:spcBef>
                <a:spcPts val="0"/>
              </a:spcBef>
            </a:pPr>
            <a:endParaRPr lang="en-US" sz="1100" dirty="0">
              <a:solidFill>
                <a:schemeClr val="tx1"/>
              </a:solidFill>
            </a:endParaRPr>
          </a:p>
        </p:txBody>
      </p:sp>
      <p:sp>
        <p:nvSpPr>
          <p:cNvPr id="9" name="Slide Number Placeholder 8">
            <a:extLst>
              <a:ext uri="{FF2B5EF4-FFF2-40B4-BE49-F238E27FC236}">
                <a16:creationId xmlns:a16="http://schemas.microsoft.com/office/drawing/2014/main" id="{5B944111-0332-6549-B28A-F4F111EC5FFC}"/>
              </a:ext>
            </a:extLst>
          </p:cNvPr>
          <p:cNvSpPr>
            <a:spLocks noGrp="1"/>
          </p:cNvSpPr>
          <p:nvPr>
            <p:ph type="sldNum" sz="quarter" idx="4"/>
          </p:nvPr>
        </p:nvSpPr>
        <p:spPr/>
        <p:txBody>
          <a:bodyPr/>
          <a:lstStyle/>
          <a:p>
            <a:fld id="{FCE43C0F-8A7B-3A4B-9DB5-B3472E36E833}" type="slidenum">
              <a:rPr lang="en-GB" smtClean="0"/>
              <a:pPr/>
              <a:t>22</a:t>
            </a:fld>
            <a:endParaRPr lang="en-GB" dirty="0"/>
          </a:p>
        </p:txBody>
      </p:sp>
      <p:sp>
        <p:nvSpPr>
          <p:cNvPr id="12" name="TextBox 11">
            <a:extLst>
              <a:ext uri="{FF2B5EF4-FFF2-40B4-BE49-F238E27FC236}">
                <a16:creationId xmlns:a16="http://schemas.microsoft.com/office/drawing/2014/main" id="{F4533EC1-2DD1-AC42-9D06-693C4C64110B}"/>
              </a:ext>
            </a:extLst>
          </p:cNvPr>
          <p:cNvSpPr txBox="1"/>
          <p:nvPr/>
        </p:nvSpPr>
        <p:spPr>
          <a:xfrm>
            <a:off x="821862" y="1728527"/>
            <a:ext cx="5238206"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3C74F"/>
                </a:solidFill>
                <a:effectLst/>
                <a:uLnTx/>
                <a:uFillTx/>
                <a:latin typeface="Arial" panose="020B0604020202020204" pitchFamily="34" charset="0"/>
                <a:ea typeface="ヒラギノ角ゴ ProN W3"/>
                <a:cs typeface="Arial" panose="020B0604020202020204" pitchFamily="34" charset="0"/>
              </a:rPr>
              <a:t>Composite progression </a:t>
            </a:r>
            <a:r>
              <a:rPr kumimoji="0" lang="en-US" sz="2000" b="1" i="0" u="none" strike="noStrike" kern="1200" cap="none" spc="0" normalizeH="0" baseline="0" noProof="0" dirty="0" err="1">
                <a:ln>
                  <a:noFill/>
                </a:ln>
                <a:solidFill>
                  <a:srgbClr val="03C74F"/>
                </a:solidFill>
                <a:effectLst/>
                <a:uLnTx/>
                <a:uFillTx/>
                <a:latin typeface="Arial" panose="020B0604020202020204" pitchFamily="34" charset="0"/>
                <a:ea typeface="ヒラギノ角ゴ ProN W3"/>
                <a:cs typeface="Arial" panose="020B0604020202020204" pitchFamily="34" charset="0"/>
              </a:rPr>
              <a:t>endpoint</a:t>
            </a:r>
            <a:r>
              <a:rPr kumimoji="0" lang="en-US" sz="2000" b="1" i="0" u="none" strike="noStrike" kern="1200" cap="none" spc="0" normalizeH="0" baseline="30000" noProof="0" dirty="0" err="1">
                <a:ln>
                  <a:noFill/>
                </a:ln>
                <a:solidFill>
                  <a:srgbClr val="03C74F"/>
                </a:solidFill>
                <a:effectLst/>
                <a:uLnTx/>
                <a:uFillTx/>
                <a:latin typeface="Arial" panose="020B0604020202020204" pitchFamily="34" charset="0"/>
                <a:ea typeface="ヒラギノ角ゴ ProN W3"/>
                <a:cs typeface="Arial" panose="020B0604020202020204" pitchFamily="34" charset="0"/>
              </a:rPr>
              <a:t>a</a:t>
            </a:r>
            <a:endParaRPr kumimoji="0" lang="en-US" sz="2000" b="1" i="0" u="none" strike="noStrike" kern="1200" cap="none" spc="0" normalizeH="0" baseline="0" noProof="0" dirty="0">
              <a:ln>
                <a:noFill/>
              </a:ln>
              <a:solidFill>
                <a:srgbClr val="03C74F"/>
              </a:solidFill>
              <a:effectLst/>
              <a:uLnTx/>
              <a:uFillTx/>
              <a:latin typeface="Arial" panose="020B0604020202020204" pitchFamily="34" charset="0"/>
              <a:ea typeface="ヒラギノ角ゴ ProN W3"/>
              <a:cs typeface="Arial" panose="020B0604020202020204" pitchFamily="34" charset="0"/>
            </a:endParaRPr>
          </a:p>
        </p:txBody>
      </p:sp>
      <p:sp>
        <p:nvSpPr>
          <p:cNvPr id="14" name="Line 90">
            <a:extLst>
              <a:ext uri="{FF2B5EF4-FFF2-40B4-BE49-F238E27FC236}">
                <a16:creationId xmlns:a16="http://schemas.microsoft.com/office/drawing/2014/main" id="{D3F6DA00-C7A0-A944-BEC1-29C860BE9267}"/>
              </a:ext>
            </a:extLst>
          </p:cNvPr>
          <p:cNvSpPr>
            <a:spLocks noChangeShapeType="1"/>
          </p:cNvSpPr>
          <p:nvPr/>
        </p:nvSpPr>
        <p:spPr bwMode="auto">
          <a:xfrm flipH="1">
            <a:off x="1893902" y="3398224"/>
            <a:ext cx="3795698" cy="0"/>
          </a:xfrm>
          <a:prstGeom prst="line">
            <a:avLst/>
          </a:prstGeom>
          <a:noFill/>
          <a:ln w="12700" cap="flat">
            <a:solidFill>
              <a:schemeClr val="tx1"/>
            </a:solidFill>
            <a:prstDash val="sysDash"/>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7" name="Line 79">
            <a:extLst>
              <a:ext uri="{FF2B5EF4-FFF2-40B4-BE49-F238E27FC236}">
                <a16:creationId xmlns:a16="http://schemas.microsoft.com/office/drawing/2014/main" id="{712357F2-7EA3-324D-A625-22AAC19BE4E7}"/>
              </a:ext>
            </a:extLst>
          </p:cNvPr>
          <p:cNvSpPr>
            <a:spLocks noChangeShapeType="1"/>
          </p:cNvSpPr>
          <p:nvPr/>
        </p:nvSpPr>
        <p:spPr bwMode="auto">
          <a:xfrm flipV="1">
            <a:off x="1895128" y="2178959"/>
            <a:ext cx="0" cy="2359858"/>
          </a:xfrm>
          <a:prstGeom prst="line">
            <a:avLst/>
          </a:prstGeom>
          <a:noFill/>
          <a:ln w="1270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8" name="TextBox 17">
            <a:extLst>
              <a:ext uri="{FF2B5EF4-FFF2-40B4-BE49-F238E27FC236}">
                <a16:creationId xmlns:a16="http://schemas.microsoft.com/office/drawing/2014/main" id="{406876E7-D254-164D-B3C1-0288F92B8EFD}"/>
              </a:ext>
            </a:extLst>
          </p:cNvPr>
          <p:cNvSpPr txBox="1"/>
          <p:nvPr/>
        </p:nvSpPr>
        <p:spPr>
          <a:xfrm>
            <a:off x="2017157" y="4817724"/>
            <a:ext cx="3549187" cy="18466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prstClr val="black"/>
                </a:solidFill>
                <a:effectLst/>
                <a:uLnTx/>
                <a:uFillTx/>
                <a:latin typeface="Arial" panose="020B0604020202020204"/>
                <a:ea typeface="+mn-ea"/>
                <a:cs typeface="+mn-cs"/>
              </a:rPr>
              <a:t>Time from randomisation (months)</a:t>
            </a:r>
          </a:p>
        </p:txBody>
      </p:sp>
      <p:sp>
        <p:nvSpPr>
          <p:cNvPr id="19" name="TextBox 18">
            <a:extLst>
              <a:ext uri="{FF2B5EF4-FFF2-40B4-BE49-F238E27FC236}">
                <a16:creationId xmlns:a16="http://schemas.microsoft.com/office/drawing/2014/main" id="{04879D40-C346-6B46-A66F-7156C8CD63F3}"/>
              </a:ext>
            </a:extLst>
          </p:cNvPr>
          <p:cNvSpPr txBox="1"/>
          <p:nvPr/>
        </p:nvSpPr>
        <p:spPr>
          <a:xfrm rot="16200000">
            <a:off x="172327" y="3361450"/>
            <a:ext cx="2413859" cy="18466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rial" panose="020B0604020202020204"/>
                <a:ea typeface="+mn-ea"/>
                <a:cs typeface="+mn-cs"/>
              </a:rPr>
              <a:t>Patients without events (%)</a:t>
            </a:r>
            <a:endParaRPr kumimoji="0" lang="en-GB" sz="1200" b="1"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0" name="Line 90">
            <a:extLst>
              <a:ext uri="{FF2B5EF4-FFF2-40B4-BE49-F238E27FC236}">
                <a16:creationId xmlns:a16="http://schemas.microsoft.com/office/drawing/2014/main" id="{4597981E-6AC9-9E43-99C6-173A2BB85267}"/>
              </a:ext>
            </a:extLst>
          </p:cNvPr>
          <p:cNvSpPr>
            <a:spLocks noChangeShapeType="1"/>
          </p:cNvSpPr>
          <p:nvPr/>
        </p:nvSpPr>
        <p:spPr bwMode="auto">
          <a:xfrm flipH="1">
            <a:off x="1836750" y="4534874"/>
            <a:ext cx="3821100" cy="0"/>
          </a:xfrm>
          <a:prstGeom prst="line">
            <a:avLst/>
          </a:prstGeom>
          <a:noFill/>
          <a:ln w="1270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1" name="Line 90">
            <a:extLst>
              <a:ext uri="{FF2B5EF4-FFF2-40B4-BE49-F238E27FC236}">
                <a16:creationId xmlns:a16="http://schemas.microsoft.com/office/drawing/2014/main" id="{38B49E9E-73FC-EE44-87F6-A0324368F93D}"/>
              </a:ext>
            </a:extLst>
          </p:cNvPr>
          <p:cNvSpPr>
            <a:spLocks noChangeShapeType="1"/>
          </p:cNvSpPr>
          <p:nvPr/>
        </p:nvSpPr>
        <p:spPr bwMode="auto">
          <a:xfrm flipH="1">
            <a:off x="1836753" y="3166449"/>
            <a:ext cx="58375" cy="0"/>
          </a:xfrm>
          <a:prstGeom prst="line">
            <a:avLst/>
          </a:prstGeom>
          <a:noFill/>
          <a:ln w="1270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2" name="TextBox 21">
            <a:extLst>
              <a:ext uri="{FF2B5EF4-FFF2-40B4-BE49-F238E27FC236}">
                <a16:creationId xmlns:a16="http://schemas.microsoft.com/office/drawing/2014/main" id="{6502FEE5-E9C8-F849-B49E-9BF4E8A4AD17}"/>
              </a:ext>
            </a:extLst>
          </p:cNvPr>
          <p:cNvSpPr txBox="1"/>
          <p:nvPr/>
        </p:nvSpPr>
        <p:spPr>
          <a:xfrm>
            <a:off x="1495933" y="3073982"/>
            <a:ext cx="312475" cy="184666"/>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rPr>
              <a:t>60</a:t>
            </a:r>
            <a:endParaRPr kumimoji="0" lang="en-GB"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3" name="Line 90">
            <a:extLst>
              <a:ext uri="{FF2B5EF4-FFF2-40B4-BE49-F238E27FC236}">
                <a16:creationId xmlns:a16="http://schemas.microsoft.com/office/drawing/2014/main" id="{E7CC2131-5DB7-BD47-B677-8D0888607380}"/>
              </a:ext>
            </a:extLst>
          </p:cNvPr>
          <p:cNvSpPr>
            <a:spLocks noChangeShapeType="1"/>
          </p:cNvSpPr>
          <p:nvPr/>
        </p:nvSpPr>
        <p:spPr bwMode="auto">
          <a:xfrm flipH="1">
            <a:off x="1836753" y="2258399"/>
            <a:ext cx="58375" cy="0"/>
          </a:xfrm>
          <a:prstGeom prst="line">
            <a:avLst/>
          </a:prstGeom>
          <a:noFill/>
          <a:ln w="1270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4" name="TextBox 23">
            <a:extLst>
              <a:ext uri="{FF2B5EF4-FFF2-40B4-BE49-F238E27FC236}">
                <a16:creationId xmlns:a16="http://schemas.microsoft.com/office/drawing/2014/main" id="{7BBE88ED-E1B7-734A-B0FB-D2BC958F78F7}"/>
              </a:ext>
            </a:extLst>
          </p:cNvPr>
          <p:cNvSpPr txBox="1"/>
          <p:nvPr/>
        </p:nvSpPr>
        <p:spPr>
          <a:xfrm>
            <a:off x="1495933" y="2165932"/>
            <a:ext cx="312475" cy="184666"/>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rPr>
              <a:t>100</a:t>
            </a:r>
            <a:endParaRPr kumimoji="0" lang="en-GB"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5" name="Line 90">
            <a:extLst>
              <a:ext uri="{FF2B5EF4-FFF2-40B4-BE49-F238E27FC236}">
                <a16:creationId xmlns:a16="http://schemas.microsoft.com/office/drawing/2014/main" id="{C01B7F16-B573-C141-8ABF-D5FAAEB35D7D}"/>
              </a:ext>
            </a:extLst>
          </p:cNvPr>
          <p:cNvSpPr>
            <a:spLocks noChangeShapeType="1"/>
          </p:cNvSpPr>
          <p:nvPr/>
        </p:nvSpPr>
        <p:spPr bwMode="auto">
          <a:xfrm flipH="1">
            <a:off x="1836753" y="2715599"/>
            <a:ext cx="58375" cy="0"/>
          </a:xfrm>
          <a:prstGeom prst="line">
            <a:avLst/>
          </a:prstGeom>
          <a:noFill/>
          <a:ln w="1270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6" name="TextBox 25">
            <a:extLst>
              <a:ext uri="{FF2B5EF4-FFF2-40B4-BE49-F238E27FC236}">
                <a16:creationId xmlns:a16="http://schemas.microsoft.com/office/drawing/2014/main" id="{5F9CAFB6-8DF3-344E-8B3E-F1FF78BCB2B0}"/>
              </a:ext>
            </a:extLst>
          </p:cNvPr>
          <p:cNvSpPr txBox="1"/>
          <p:nvPr/>
        </p:nvSpPr>
        <p:spPr>
          <a:xfrm>
            <a:off x="1495933" y="2623132"/>
            <a:ext cx="312475" cy="184666"/>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rPr>
              <a:t>80</a:t>
            </a:r>
            <a:endParaRPr kumimoji="0" lang="en-GB"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37" name="Line 90">
            <a:extLst>
              <a:ext uri="{FF2B5EF4-FFF2-40B4-BE49-F238E27FC236}">
                <a16:creationId xmlns:a16="http://schemas.microsoft.com/office/drawing/2014/main" id="{09295946-A920-C347-908F-F58AA708282F}"/>
              </a:ext>
            </a:extLst>
          </p:cNvPr>
          <p:cNvSpPr>
            <a:spLocks noChangeShapeType="1"/>
          </p:cNvSpPr>
          <p:nvPr/>
        </p:nvSpPr>
        <p:spPr bwMode="auto">
          <a:xfrm flipH="1">
            <a:off x="1836753" y="4077674"/>
            <a:ext cx="58375" cy="0"/>
          </a:xfrm>
          <a:prstGeom prst="line">
            <a:avLst/>
          </a:prstGeom>
          <a:noFill/>
          <a:ln w="1270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8" name="Line 96">
            <a:extLst>
              <a:ext uri="{FF2B5EF4-FFF2-40B4-BE49-F238E27FC236}">
                <a16:creationId xmlns:a16="http://schemas.microsoft.com/office/drawing/2014/main" id="{01C03C51-4386-5C47-9CFA-F0E114F736CE}"/>
              </a:ext>
            </a:extLst>
          </p:cNvPr>
          <p:cNvSpPr>
            <a:spLocks noChangeShapeType="1"/>
          </p:cNvSpPr>
          <p:nvPr/>
        </p:nvSpPr>
        <p:spPr bwMode="auto">
          <a:xfrm>
            <a:off x="2645945" y="4530417"/>
            <a:ext cx="0" cy="72000"/>
          </a:xfrm>
          <a:prstGeom prst="line">
            <a:avLst/>
          </a:prstGeom>
          <a:noFill/>
          <a:ln w="1270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9" name="TextBox 38">
            <a:extLst>
              <a:ext uri="{FF2B5EF4-FFF2-40B4-BE49-F238E27FC236}">
                <a16:creationId xmlns:a16="http://schemas.microsoft.com/office/drawing/2014/main" id="{8F1B4A3E-D162-E645-BA64-2CBD05E4B6F3}"/>
              </a:ext>
            </a:extLst>
          </p:cNvPr>
          <p:cNvSpPr txBox="1"/>
          <p:nvPr/>
        </p:nvSpPr>
        <p:spPr>
          <a:xfrm>
            <a:off x="1495933" y="3985207"/>
            <a:ext cx="312475" cy="184666"/>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rPr>
              <a:t>20</a:t>
            </a:r>
            <a:endParaRPr kumimoji="0" lang="en-GB"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40" name="TextBox 39">
            <a:extLst>
              <a:ext uri="{FF2B5EF4-FFF2-40B4-BE49-F238E27FC236}">
                <a16:creationId xmlns:a16="http://schemas.microsoft.com/office/drawing/2014/main" id="{15771B26-7E32-5049-8D2B-B614F597D311}"/>
              </a:ext>
            </a:extLst>
          </p:cNvPr>
          <p:cNvSpPr txBox="1"/>
          <p:nvPr/>
        </p:nvSpPr>
        <p:spPr>
          <a:xfrm>
            <a:off x="1495933" y="3528007"/>
            <a:ext cx="312475" cy="184666"/>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rPr>
              <a:t>40</a:t>
            </a:r>
            <a:endParaRPr kumimoji="0" lang="en-GB"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41" name="TextBox 40">
            <a:extLst>
              <a:ext uri="{FF2B5EF4-FFF2-40B4-BE49-F238E27FC236}">
                <a16:creationId xmlns:a16="http://schemas.microsoft.com/office/drawing/2014/main" id="{BC477DA4-F0E6-3640-8621-7FF5D4F0C813}"/>
              </a:ext>
            </a:extLst>
          </p:cNvPr>
          <p:cNvSpPr txBox="1"/>
          <p:nvPr/>
        </p:nvSpPr>
        <p:spPr>
          <a:xfrm>
            <a:off x="1495933" y="4439232"/>
            <a:ext cx="312475" cy="184666"/>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rPr>
              <a:t>0</a:t>
            </a:r>
            <a:endParaRPr kumimoji="0" lang="en-GB"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42" name="Line 90">
            <a:extLst>
              <a:ext uri="{FF2B5EF4-FFF2-40B4-BE49-F238E27FC236}">
                <a16:creationId xmlns:a16="http://schemas.microsoft.com/office/drawing/2014/main" id="{B694D399-DEE0-1046-927C-844052C6E83E}"/>
              </a:ext>
            </a:extLst>
          </p:cNvPr>
          <p:cNvSpPr>
            <a:spLocks noChangeShapeType="1"/>
          </p:cNvSpPr>
          <p:nvPr/>
        </p:nvSpPr>
        <p:spPr bwMode="auto">
          <a:xfrm flipH="1">
            <a:off x="1836753" y="3620474"/>
            <a:ext cx="58375" cy="0"/>
          </a:xfrm>
          <a:prstGeom prst="line">
            <a:avLst/>
          </a:prstGeom>
          <a:noFill/>
          <a:ln w="1270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3" name="TextBox 42">
            <a:extLst>
              <a:ext uri="{FF2B5EF4-FFF2-40B4-BE49-F238E27FC236}">
                <a16:creationId xmlns:a16="http://schemas.microsoft.com/office/drawing/2014/main" id="{83D6C2E4-EAA4-9046-BD31-71552C5EA273}"/>
              </a:ext>
            </a:extLst>
          </p:cNvPr>
          <p:cNvSpPr txBox="1"/>
          <p:nvPr/>
        </p:nvSpPr>
        <p:spPr>
          <a:xfrm>
            <a:off x="2489708" y="4607507"/>
            <a:ext cx="312475" cy="18466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rPr>
              <a:t>3</a:t>
            </a:r>
            <a:endParaRPr kumimoji="0" lang="en-GB"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44" name="Line 96">
            <a:extLst>
              <a:ext uri="{FF2B5EF4-FFF2-40B4-BE49-F238E27FC236}">
                <a16:creationId xmlns:a16="http://schemas.microsoft.com/office/drawing/2014/main" id="{06F1FE5E-3AD0-FB4F-879A-80EF9413A618}"/>
              </a:ext>
            </a:extLst>
          </p:cNvPr>
          <p:cNvSpPr>
            <a:spLocks noChangeShapeType="1"/>
          </p:cNvSpPr>
          <p:nvPr/>
        </p:nvSpPr>
        <p:spPr bwMode="auto">
          <a:xfrm>
            <a:off x="3401595" y="4530417"/>
            <a:ext cx="0" cy="72000"/>
          </a:xfrm>
          <a:prstGeom prst="line">
            <a:avLst/>
          </a:prstGeom>
          <a:noFill/>
          <a:ln w="1270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5" name="TextBox 44">
            <a:extLst>
              <a:ext uri="{FF2B5EF4-FFF2-40B4-BE49-F238E27FC236}">
                <a16:creationId xmlns:a16="http://schemas.microsoft.com/office/drawing/2014/main" id="{D2211C2B-3A7F-DD44-B70E-4F76C47893B4}"/>
              </a:ext>
            </a:extLst>
          </p:cNvPr>
          <p:cNvSpPr txBox="1"/>
          <p:nvPr/>
        </p:nvSpPr>
        <p:spPr>
          <a:xfrm>
            <a:off x="3245358" y="4607507"/>
            <a:ext cx="312475" cy="18466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rPr>
              <a:t>6</a:t>
            </a:r>
            <a:endParaRPr kumimoji="0" lang="en-GB"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46" name="Line 96">
            <a:extLst>
              <a:ext uri="{FF2B5EF4-FFF2-40B4-BE49-F238E27FC236}">
                <a16:creationId xmlns:a16="http://schemas.microsoft.com/office/drawing/2014/main" id="{56582E34-8C1D-3542-A416-D1ECC5095144}"/>
              </a:ext>
            </a:extLst>
          </p:cNvPr>
          <p:cNvSpPr>
            <a:spLocks noChangeShapeType="1"/>
          </p:cNvSpPr>
          <p:nvPr/>
        </p:nvSpPr>
        <p:spPr bwMode="auto">
          <a:xfrm>
            <a:off x="4154070" y="4530417"/>
            <a:ext cx="0" cy="72000"/>
          </a:xfrm>
          <a:prstGeom prst="line">
            <a:avLst/>
          </a:prstGeom>
          <a:noFill/>
          <a:ln w="1270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7" name="TextBox 46">
            <a:extLst>
              <a:ext uri="{FF2B5EF4-FFF2-40B4-BE49-F238E27FC236}">
                <a16:creationId xmlns:a16="http://schemas.microsoft.com/office/drawing/2014/main" id="{75477ED5-931B-DF47-89AE-8D443EFCBB6C}"/>
              </a:ext>
            </a:extLst>
          </p:cNvPr>
          <p:cNvSpPr txBox="1"/>
          <p:nvPr/>
        </p:nvSpPr>
        <p:spPr>
          <a:xfrm>
            <a:off x="3997833" y="4607507"/>
            <a:ext cx="312475" cy="18466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rPr>
              <a:t>9</a:t>
            </a:r>
            <a:endParaRPr kumimoji="0" lang="en-GB"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48" name="Line 96">
            <a:extLst>
              <a:ext uri="{FF2B5EF4-FFF2-40B4-BE49-F238E27FC236}">
                <a16:creationId xmlns:a16="http://schemas.microsoft.com/office/drawing/2014/main" id="{33430F77-C085-DC4F-83E4-6F41A748BC99}"/>
              </a:ext>
            </a:extLst>
          </p:cNvPr>
          <p:cNvSpPr>
            <a:spLocks noChangeShapeType="1"/>
          </p:cNvSpPr>
          <p:nvPr/>
        </p:nvSpPr>
        <p:spPr bwMode="auto">
          <a:xfrm>
            <a:off x="4900195" y="4530417"/>
            <a:ext cx="0" cy="72000"/>
          </a:xfrm>
          <a:prstGeom prst="line">
            <a:avLst/>
          </a:prstGeom>
          <a:noFill/>
          <a:ln w="1270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9" name="TextBox 48">
            <a:extLst>
              <a:ext uri="{FF2B5EF4-FFF2-40B4-BE49-F238E27FC236}">
                <a16:creationId xmlns:a16="http://schemas.microsoft.com/office/drawing/2014/main" id="{AF7073AE-8459-304F-A845-28BF29484AA4}"/>
              </a:ext>
            </a:extLst>
          </p:cNvPr>
          <p:cNvSpPr txBox="1"/>
          <p:nvPr/>
        </p:nvSpPr>
        <p:spPr>
          <a:xfrm>
            <a:off x="4743958" y="4607507"/>
            <a:ext cx="312475" cy="18466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rPr>
              <a:t>12</a:t>
            </a:r>
            <a:endParaRPr kumimoji="0" lang="en-GB"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0" name="Line 96">
            <a:extLst>
              <a:ext uri="{FF2B5EF4-FFF2-40B4-BE49-F238E27FC236}">
                <a16:creationId xmlns:a16="http://schemas.microsoft.com/office/drawing/2014/main" id="{C76C1FAE-8B4D-6549-B6CC-6AA8E6675AEA}"/>
              </a:ext>
            </a:extLst>
          </p:cNvPr>
          <p:cNvSpPr>
            <a:spLocks noChangeShapeType="1"/>
          </p:cNvSpPr>
          <p:nvPr/>
        </p:nvSpPr>
        <p:spPr bwMode="auto">
          <a:xfrm>
            <a:off x="5655845" y="4530417"/>
            <a:ext cx="0" cy="72000"/>
          </a:xfrm>
          <a:prstGeom prst="line">
            <a:avLst/>
          </a:prstGeom>
          <a:noFill/>
          <a:ln w="1270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51" name="TextBox 50">
            <a:extLst>
              <a:ext uri="{FF2B5EF4-FFF2-40B4-BE49-F238E27FC236}">
                <a16:creationId xmlns:a16="http://schemas.microsoft.com/office/drawing/2014/main" id="{4171EF07-9156-AF4E-A71C-4AD356F2D914}"/>
              </a:ext>
            </a:extLst>
          </p:cNvPr>
          <p:cNvSpPr txBox="1"/>
          <p:nvPr/>
        </p:nvSpPr>
        <p:spPr>
          <a:xfrm>
            <a:off x="5499608" y="4607507"/>
            <a:ext cx="312475" cy="18466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rPr>
              <a:t>15</a:t>
            </a:r>
            <a:endParaRPr kumimoji="0" lang="en-GB"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6" name="Line 96">
            <a:extLst>
              <a:ext uri="{FF2B5EF4-FFF2-40B4-BE49-F238E27FC236}">
                <a16:creationId xmlns:a16="http://schemas.microsoft.com/office/drawing/2014/main" id="{09D06C66-641C-BE45-A9C9-B818E9FC29B2}"/>
              </a:ext>
            </a:extLst>
          </p:cNvPr>
          <p:cNvSpPr>
            <a:spLocks noChangeShapeType="1"/>
          </p:cNvSpPr>
          <p:nvPr/>
        </p:nvSpPr>
        <p:spPr bwMode="auto">
          <a:xfrm>
            <a:off x="1895128" y="4530417"/>
            <a:ext cx="0" cy="72000"/>
          </a:xfrm>
          <a:prstGeom prst="line">
            <a:avLst/>
          </a:prstGeom>
          <a:noFill/>
          <a:ln w="1270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57" name="TextBox 56">
            <a:extLst>
              <a:ext uri="{FF2B5EF4-FFF2-40B4-BE49-F238E27FC236}">
                <a16:creationId xmlns:a16="http://schemas.microsoft.com/office/drawing/2014/main" id="{76362FAD-6ECF-A549-8D3C-425E11FDD3D5}"/>
              </a:ext>
            </a:extLst>
          </p:cNvPr>
          <p:cNvSpPr txBox="1"/>
          <p:nvPr/>
        </p:nvSpPr>
        <p:spPr>
          <a:xfrm>
            <a:off x="1740408" y="4607507"/>
            <a:ext cx="312475" cy="18466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rPr>
              <a:t>0</a:t>
            </a:r>
            <a:endParaRPr kumimoji="0" lang="en-GB"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aphicFrame>
        <p:nvGraphicFramePr>
          <p:cNvPr id="59" name="Table 3">
            <a:extLst>
              <a:ext uri="{FF2B5EF4-FFF2-40B4-BE49-F238E27FC236}">
                <a16:creationId xmlns:a16="http://schemas.microsoft.com/office/drawing/2014/main" id="{1421B0B1-075D-8441-AEC0-5F21CCCC5424}"/>
              </a:ext>
            </a:extLst>
          </p:cNvPr>
          <p:cNvGraphicFramePr>
            <a:graphicFrameLocks noGrp="1"/>
          </p:cNvGraphicFramePr>
          <p:nvPr>
            <p:extLst>
              <p:ext uri="{D42A27DB-BD31-4B8C-83A1-F6EECF244321}">
                <p14:modId xmlns:p14="http://schemas.microsoft.com/office/powerpoint/2010/main" val="801006896"/>
              </p:ext>
            </p:extLst>
          </p:nvPr>
        </p:nvGraphicFramePr>
        <p:xfrm>
          <a:off x="619200" y="5020353"/>
          <a:ext cx="5427810" cy="592137"/>
        </p:xfrm>
        <a:graphic>
          <a:graphicData uri="http://schemas.openxmlformats.org/drawingml/2006/table">
            <a:tbl>
              <a:tblPr firstRow="1" bandRow="1">
                <a:tableStyleId>{2D5ABB26-0587-4C30-8999-92F81FD0307C}</a:tableStyleId>
              </a:tblPr>
              <a:tblGrid>
                <a:gridCol w="921600">
                  <a:extLst>
                    <a:ext uri="{9D8B030D-6E8A-4147-A177-3AD203B41FA5}">
                      <a16:colId xmlns:a16="http://schemas.microsoft.com/office/drawing/2014/main" val="2960600525"/>
                    </a:ext>
                  </a:extLst>
                </a:gridCol>
                <a:gridCol w="751035">
                  <a:extLst>
                    <a:ext uri="{9D8B030D-6E8A-4147-A177-3AD203B41FA5}">
                      <a16:colId xmlns:a16="http://schemas.microsoft.com/office/drawing/2014/main" val="168341198"/>
                    </a:ext>
                  </a:extLst>
                </a:gridCol>
                <a:gridCol w="751035">
                  <a:extLst>
                    <a:ext uri="{9D8B030D-6E8A-4147-A177-3AD203B41FA5}">
                      <a16:colId xmlns:a16="http://schemas.microsoft.com/office/drawing/2014/main" val="1723015493"/>
                    </a:ext>
                  </a:extLst>
                </a:gridCol>
                <a:gridCol w="751035">
                  <a:extLst>
                    <a:ext uri="{9D8B030D-6E8A-4147-A177-3AD203B41FA5}">
                      <a16:colId xmlns:a16="http://schemas.microsoft.com/office/drawing/2014/main" val="2281005005"/>
                    </a:ext>
                  </a:extLst>
                </a:gridCol>
                <a:gridCol w="751035">
                  <a:extLst>
                    <a:ext uri="{9D8B030D-6E8A-4147-A177-3AD203B41FA5}">
                      <a16:colId xmlns:a16="http://schemas.microsoft.com/office/drawing/2014/main" val="2140687655"/>
                    </a:ext>
                  </a:extLst>
                </a:gridCol>
                <a:gridCol w="751035">
                  <a:extLst>
                    <a:ext uri="{9D8B030D-6E8A-4147-A177-3AD203B41FA5}">
                      <a16:colId xmlns:a16="http://schemas.microsoft.com/office/drawing/2014/main" val="3920765030"/>
                    </a:ext>
                  </a:extLst>
                </a:gridCol>
                <a:gridCol w="751035">
                  <a:extLst>
                    <a:ext uri="{9D8B030D-6E8A-4147-A177-3AD203B41FA5}">
                      <a16:colId xmlns:a16="http://schemas.microsoft.com/office/drawing/2014/main" val="4060792873"/>
                    </a:ext>
                  </a:extLst>
                </a:gridCol>
              </a:tblGrid>
              <a:tr h="197379">
                <a:tc>
                  <a:txBody>
                    <a:bodyPr/>
                    <a:lstStyle/>
                    <a:p>
                      <a:pPr algn="r"/>
                      <a:r>
                        <a:rPr lang="en-US" sz="900" b="1" dirty="0">
                          <a:solidFill>
                            <a:schemeClr val="tx1"/>
                          </a:solidFill>
                          <a:latin typeface="Arial" panose="020B0604020202020204" pitchFamily="34" charset="0"/>
                          <a:cs typeface="Arial" panose="020B0604020202020204" pitchFamily="34" charset="0"/>
                        </a:rPr>
                        <a:t>No. at risk</a:t>
                      </a:r>
                    </a:p>
                  </a:txBody>
                  <a:tcPr marL="0" marT="0" marB="0" anchor="ctr">
                    <a:lnL>
                      <a:noFill/>
                    </a:lnL>
                    <a:lnR>
                      <a:noFill/>
                    </a:lnR>
                    <a:lnT>
                      <a:noFill/>
                    </a:lnT>
                    <a:lnB>
                      <a:noFill/>
                    </a:lnB>
                    <a:lnTlToBr w="12700" cmpd="sng">
                      <a:noFill/>
                      <a:prstDash val="solid"/>
                    </a:lnTlToBr>
                    <a:lnBlToTr w="12700" cmpd="sng">
                      <a:noFill/>
                      <a:prstDash val="solid"/>
                    </a:lnBlToTr>
                  </a:tcPr>
                </a:tc>
                <a:tc>
                  <a:txBody>
                    <a:bodyPr/>
                    <a:lstStyle/>
                    <a:p>
                      <a:pPr algn="ctr"/>
                      <a:endParaRPr lang="en-US" sz="900" dirty="0">
                        <a:solidFill>
                          <a:schemeClr val="tx1"/>
                        </a:solidFill>
                        <a:latin typeface="Arial" panose="020B0604020202020204" pitchFamily="34" charset="0"/>
                        <a:cs typeface="Arial" panose="020B0604020202020204" pitchFamily="34" charset="0"/>
                      </a:endParaRPr>
                    </a:p>
                  </a:txBody>
                  <a:tcPr marL="0" marR="0" marT="0" marB="0" anchor="ctr">
                    <a:lnL>
                      <a:noFill/>
                    </a:lnL>
                    <a:lnR>
                      <a:noFill/>
                    </a:lnR>
                    <a:lnT>
                      <a:noFill/>
                    </a:lnT>
                    <a:lnB>
                      <a:noFill/>
                    </a:lnB>
                    <a:lnTlToBr w="12700" cmpd="sng">
                      <a:noFill/>
                      <a:prstDash val="solid"/>
                    </a:lnTlToBr>
                    <a:lnBlToTr w="12700" cmpd="sng">
                      <a:noFill/>
                      <a:prstDash val="solid"/>
                    </a:lnBlToTr>
                  </a:tcPr>
                </a:tc>
                <a:tc>
                  <a:txBody>
                    <a:bodyPr/>
                    <a:lstStyle/>
                    <a:p>
                      <a:pPr algn="ctr"/>
                      <a:endParaRPr lang="en-US" sz="900" dirty="0">
                        <a:solidFill>
                          <a:schemeClr val="tx1"/>
                        </a:solidFill>
                        <a:latin typeface="Arial" panose="020B0604020202020204" pitchFamily="34" charset="0"/>
                        <a:cs typeface="Arial" panose="020B0604020202020204" pitchFamily="34" charset="0"/>
                      </a:endParaRPr>
                    </a:p>
                  </a:txBody>
                  <a:tcPr marL="0" marR="0" marT="0" marB="0" anchor="ctr">
                    <a:lnL>
                      <a:noFill/>
                    </a:lnL>
                    <a:lnR>
                      <a:noFill/>
                    </a:lnR>
                    <a:lnT>
                      <a:noFill/>
                    </a:lnT>
                    <a:lnB>
                      <a:noFill/>
                    </a:lnB>
                    <a:lnTlToBr w="12700" cmpd="sng">
                      <a:noFill/>
                      <a:prstDash val="solid"/>
                    </a:lnTlToBr>
                    <a:lnBlToTr w="12700" cmpd="sng">
                      <a:noFill/>
                      <a:prstDash val="solid"/>
                    </a:lnBlToTr>
                  </a:tcPr>
                </a:tc>
                <a:tc>
                  <a:txBody>
                    <a:bodyPr/>
                    <a:lstStyle/>
                    <a:p>
                      <a:pPr algn="ctr"/>
                      <a:endParaRPr lang="en-US" sz="900">
                        <a:solidFill>
                          <a:schemeClr val="tx1"/>
                        </a:solidFill>
                        <a:latin typeface="Arial" panose="020B0604020202020204" pitchFamily="34" charset="0"/>
                        <a:cs typeface="Arial" panose="020B0604020202020204" pitchFamily="34" charset="0"/>
                      </a:endParaRPr>
                    </a:p>
                  </a:txBody>
                  <a:tcPr marL="0" marR="0" marT="0" marB="0" anchor="ctr">
                    <a:lnL>
                      <a:noFill/>
                    </a:lnL>
                    <a:lnR>
                      <a:noFill/>
                    </a:lnR>
                    <a:lnT>
                      <a:noFill/>
                    </a:lnT>
                    <a:lnB>
                      <a:noFill/>
                    </a:lnB>
                    <a:lnTlToBr w="12700" cmpd="sng">
                      <a:noFill/>
                      <a:prstDash val="solid"/>
                    </a:lnTlToBr>
                    <a:lnBlToTr w="12700" cmpd="sng">
                      <a:noFill/>
                      <a:prstDash val="solid"/>
                    </a:lnBlToTr>
                  </a:tcPr>
                </a:tc>
                <a:tc>
                  <a:txBody>
                    <a:bodyPr/>
                    <a:lstStyle/>
                    <a:p>
                      <a:pPr algn="ctr"/>
                      <a:endParaRPr lang="en-US" sz="900">
                        <a:solidFill>
                          <a:schemeClr val="tx1"/>
                        </a:solidFill>
                        <a:latin typeface="Arial" panose="020B0604020202020204" pitchFamily="34" charset="0"/>
                        <a:cs typeface="Arial" panose="020B0604020202020204" pitchFamily="34" charset="0"/>
                      </a:endParaRPr>
                    </a:p>
                  </a:txBody>
                  <a:tcPr marL="0" marR="0" marT="0" marB="0" anchor="ctr">
                    <a:lnL>
                      <a:noFill/>
                    </a:lnL>
                    <a:lnR>
                      <a:noFill/>
                    </a:lnR>
                    <a:lnT>
                      <a:noFill/>
                    </a:lnT>
                    <a:lnB>
                      <a:noFill/>
                    </a:lnB>
                    <a:lnTlToBr w="12700" cmpd="sng">
                      <a:noFill/>
                      <a:prstDash val="solid"/>
                    </a:lnTlToBr>
                    <a:lnBlToTr w="12700" cmpd="sng">
                      <a:noFill/>
                      <a:prstDash val="solid"/>
                    </a:lnBlToTr>
                  </a:tcPr>
                </a:tc>
                <a:tc>
                  <a:txBody>
                    <a:bodyPr/>
                    <a:lstStyle/>
                    <a:p>
                      <a:pPr algn="ctr"/>
                      <a:endParaRPr lang="en-US" sz="900">
                        <a:solidFill>
                          <a:schemeClr val="tx1"/>
                        </a:solidFill>
                        <a:latin typeface="Arial" panose="020B0604020202020204" pitchFamily="34" charset="0"/>
                        <a:cs typeface="Arial" panose="020B0604020202020204" pitchFamily="34" charset="0"/>
                      </a:endParaRPr>
                    </a:p>
                  </a:txBody>
                  <a:tcPr marL="0" marR="0" marT="0" marB="0" anchor="ctr">
                    <a:lnL>
                      <a:noFill/>
                    </a:lnL>
                    <a:lnR>
                      <a:noFill/>
                    </a:lnR>
                    <a:lnT>
                      <a:noFill/>
                    </a:lnT>
                    <a:lnB>
                      <a:noFill/>
                    </a:lnB>
                    <a:lnTlToBr w="12700" cmpd="sng">
                      <a:noFill/>
                      <a:prstDash val="solid"/>
                    </a:lnTlToBr>
                    <a:lnBlToTr w="12700" cmpd="sng">
                      <a:noFill/>
                      <a:prstDash val="solid"/>
                    </a:lnBlToTr>
                  </a:tcPr>
                </a:tc>
                <a:tc>
                  <a:txBody>
                    <a:bodyPr/>
                    <a:lstStyle/>
                    <a:p>
                      <a:pPr algn="ctr"/>
                      <a:endParaRPr lang="en-US" sz="900">
                        <a:solidFill>
                          <a:schemeClr val="tx1"/>
                        </a:solidFill>
                        <a:latin typeface="Arial" panose="020B0604020202020204" pitchFamily="34" charset="0"/>
                        <a:cs typeface="Arial" panose="020B0604020202020204" pitchFamily="34" charset="0"/>
                      </a:endParaRPr>
                    </a:p>
                  </a:txBody>
                  <a:tcPr marL="0" marR="0" marT="0" marB="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809520869"/>
                  </a:ext>
                </a:extLst>
              </a:tr>
              <a:tr h="197379">
                <a:tc>
                  <a:txBody>
                    <a:bodyPr/>
                    <a:lstStyle/>
                    <a:p>
                      <a:pPr algn="r"/>
                      <a:r>
                        <a:rPr lang="en-US" sz="900" b="1" dirty="0">
                          <a:solidFill>
                            <a:schemeClr val="tx2"/>
                          </a:solidFill>
                          <a:latin typeface="Arial" panose="020B0604020202020204" pitchFamily="34" charset="0"/>
                          <a:cs typeface="Arial" panose="020B0604020202020204" pitchFamily="34" charset="0"/>
                        </a:rPr>
                        <a:t>NIRA + AAP</a:t>
                      </a:r>
                    </a:p>
                  </a:txBody>
                  <a:tcPr marL="0" marT="0" marB="0" anchor="ctr">
                    <a:lnL>
                      <a:noFill/>
                    </a:lnL>
                    <a:lnR>
                      <a:noFill/>
                    </a:lnR>
                    <a:lnT>
                      <a:noFill/>
                    </a:lnT>
                    <a:lnB>
                      <a:noFill/>
                    </a:lnB>
                    <a:lnTlToBr w="12700" cmpd="sng">
                      <a:noFill/>
                      <a:prstDash val="solid"/>
                    </a:lnTlToBr>
                    <a:lnBlToTr w="12700" cmpd="sng">
                      <a:noFill/>
                      <a:prstDash val="solid"/>
                    </a:lnBlToTr>
                  </a:tcPr>
                </a:tc>
                <a:tc>
                  <a:txBody>
                    <a:bodyPr/>
                    <a:lstStyle/>
                    <a:p>
                      <a:pPr algn="ctr"/>
                      <a:r>
                        <a:rPr lang="en-US" sz="900" dirty="0">
                          <a:solidFill>
                            <a:schemeClr val="tx1"/>
                          </a:solidFill>
                          <a:latin typeface="Arial" panose="020B0604020202020204" pitchFamily="34" charset="0"/>
                          <a:cs typeface="Arial" panose="020B0604020202020204" pitchFamily="34" charset="0"/>
                        </a:rPr>
                        <a:t>117</a:t>
                      </a:r>
                    </a:p>
                  </a:txBody>
                  <a:tcPr marL="0" marR="0" marT="0" marB="0" anchor="ctr">
                    <a:lnL>
                      <a:noFill/>
                    </a:lnL>
                    <a:lnR>
                      <a:noFill/>
                    </a:lnR>
                    <a:lnT>
                      <a:noFill/>
                    </a:lnT>
                    <a:lnB>
                      <a:noFill/>
                    </a:lnB>
                    <a:lnTlToBr w="12700" cmpd="sng">
                      <a:noFill/>
                      <a:prstDash val="solid"/>
                    </a:lnTlToBr>
                    <a:lnBlToTr w="12700" cmpd="sng">
                      <a:noFill/>
                      <a:prstDash val="solid"/>
                    </a:lnBlToTr>
                  </a:tcPr>
                </a:tc>
                <a:tc>
                  <a:txBody>
                    <a:bodyPr/>
                    <a:lstStyle/>
                    <a:p>
                      <a:pPr algn="ctr"/>
                      <a:r>
                        <a:rPr lang="en-US" sz="900" dirty="0">
                          <a:solidFill>
                            <a:schemeClr val="tx1"/>
                          </a:solidFill>
                          <a:latin typeface="Arial" panose="020B0604020202020204" pitchFamily="34" charset="0"/>
                          <a:cs typeface="Arial" panose="020B0604020202020204" pitchFamily="34" charset="0"/>
                        </a:rPr>
                        <a:t>92</a:t>
                      </a:r>
                    </a:p>
                  </a:txBody>
                  <a:tcPr marL="0" marR="0" marT="0" marB="0" anchor="ctr">
                    <a:lnL>
                      <a:noFill/>
                    </a:lnL>
                    <a:lnR>
                      <a:noFill/>
                    </a:lnR>
                    <a:lnT>
                      <a:noFill/>
                    </a:lnT>
                    <a:lnB>
                      <a:noFill/>
                    </a:lnB>
                    <a:lnTlToBr w="12700" cmpd="sng">
                      <a:noFill/>
                      <a:prstDash val="solid"/>
                    </a:lnTlToBr>
                    <a:lnBlToTr w="12700" cmpd="sng">
                      <a:noFill/>
                      <a:prstDash val="solid"/>
                    </a:lnBlToTr>
                  </a:tcPr>
                </a:tc>
                <a:tc>
                  <a:txBody>
                    <a:bodyPr/>
                    <a:lstStyle/>
                    <a:p>
                      <a:pPr algn="ctr"/>
                      <a:r>
                        <a:rPr lang="en-US" sz="900" dirty="0">
                          <a:solidFill>
                            <a:schemeClr val="tx1"/>
                          </a:solidFill>
                          <a:latin typeface="Arial" panose="020B0604020202020204" pitchFamily="34" charset="0"/>
                          <a:cs typeface="Arial" panose="020B0604020202020204" pitchFamily="34" charset="0"/>
                        </a:rPr>
                        <a:t>68</a:t>
                      </a:r>
                    </a:p>
                  </a:txBody>
                  <a:tcPr marL="0" marR="0" marT="0" marB="0" anchor="ctr">
                    <a:lnL>
                      <a:noFill/>
                    </a:lnL>
                    <a:lnR>
                      <a:noFill/>
                    </a:lnR>
                    <a:lnT>
                      <a:noFill/>
                    </a:lnT>
                    <a:lnB>
                      <a:noFill/>
                    </a:lnB>
                    <a:lnTlToBr w="12700" cmpd="sng">
                      <a:noFill/>
                      <a:prstDash val="solid"/>
                    </a:lnTlToBr>
                    <a:lnBlToTr w="12700" cmpd="sng">
                      <a:noFill/>
                      <a:prstDash val="solid"/>
                    </a:lnBlToTr>
                  </a:tcPr>
                </a:tc>
                <a:tc>
                  <a:txBody>
                    <a:bodyPr/>
                    <a:lstStyle/>
                    <a:p>
                      <a:pPr algn="ctr"/>
                      <a:r>
                        <a:rPr lang="en-US" sz="900" dirty="0">
                          <a:solidFill>
                            <a:schemeClr val="tx1"/>
                          </a:solidFill>
                          <a:latin typeface="Arial" panose="020B0604020202020204" pitchFamily="34" charset="0"/>
                          <a:cs typeface="Arial" panose="020B0604020202020204" pitchFamily="34" charset="0"/>
                        </a:rPr>
                        <a:t>51</a:t>
                      </a:r>
                    </a:p>
                  </a:txBody>
                  <a:tcPr marL="0" marR="0" marT="0" marB="0" anchor="ctr">
                    <a:lnL>
                      <a:noFill/>
                    </a:lnL>
                    <a:lnR>
                      <a:noFill/>
                    </a:lnR>
                    <a:lnT>
                      <a:noFill/>
                    </a:lnT>
                    <a:lnB>
                      <a:noFill/>
                    </a:lnB>
                    <a:lnTlToBr w="12700" cmpd="sng">
                      <a:noFill/>
                      <a:prstDash val="solid"/>
                    </a:lnTlToBr>
                    <a:lnBlToTr w="12700" cmpd="sng">
                      <a:noFill/>
                      <a:prstDash val="solid"/>
                    </a:lnBlToTr>
                  </a:tcPr>
                </a:tc>
                <a:tc>
                  <a:txBody>
                    <a:bodyPr/>
                    <a:lstStyle/>
                    <a:p>
                      <a:pPr algn="ctr"/>
                      <a:r>
                        <a:rPr lang="en-US" sz="900" dirty="0">
                          <a:solidFill>
                            <a:schemeClr val="tx1"/>
                          </a:solidFill>
                          <a:latin typeface="Arial" panose="020B0604020202020204" pitchFamily="34" charset="0"/>
                          <a:cs typeface="Arial" panose="020B0604020202020204" pitchFamily="34" charset="0"/>
                        </a:rPr>
                        <a:t>4</a:t>
                      </a:r>
                    </a:p>
                  </a:txBody>
                  <a:tcPr marL="0" marR="0" marT="0" marB="0" anchor="ctr">
                    <a:lnL>
                      <a:noFill/>
                    </a:lnL>
                    <a:lnR>
                      <a:noFill/>
                    </a:lnR>
                    <a:lnT>
                      <a:noFill/>
                    </a:lnT>
                    <a:lnB>
                      <a:noFill/>
                    </a:lnB>
                    <a:lnTlToBr w="12700" cmpd="sng">
                      <a:noFill/>
                      <a:prstDash val="solid"/>
                    </a:lnTlToBr>
                    <a:lnBlToTr w="12700" cmpd="sng">
                      <a:noFill/>
                      <a:prstDash val="solid"/>
                    </a:lnBlToTr>
                  </a:tcPr>
                </a:tc>
                <a:tc>
                  <a:txBody>
                    <a:bodyPr/>
                    <a:lstStyle/>
                    <a:p>
                      <a:pPr algn="ctr"/>
                      <a:r>
                        <a:rPr lang="en-US" sz="900" dirty="0">
                          <a:solidFill>
                            <a:schemeClr val="tx1"/>
                          </a:solidFill>
                          <a:latin typeface="Arial" panose="020B0604020202020204" pitchFamily="34" charset="0"/>
                          <a:cs typeface="Arial" panose="020B0604020202020204" pitchFamily="34" charset="0"/>
                        </a:rPr>
                        <a:t>0</a:t>
                      </a:r>
                    </a:p>
                  </a:txBody>
                  <a:tcPr marL="0" marR="0" marT="0" marB="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2729296024"/>
                  </a:ext>
                </a:extLst>
              </a:tr>
              <a:tr h="197379">
                <a:tc>
                  <a:txBody>
                    <a:bodyPr/>
                    <a:lstStyle/>
                    <a:p>
                      <a:pPr algn="r"/>
                      <a:r>
                        <a:rPr lang="en-US" sz="900" b="1" dirty="0">
                          <a:solidFill>
                            <a:schemeClr val="accent1"/>
                          </a:solidFill>
                          <a:latin typeface="Arial" panose="020B0604020202020204" pitchFamily="34" charset="0"/>
                          <a:cs typeface="Arial" panose="020B0604020202020204" pitchFamily="34" charset="0"/>
                        </a:rPr>
                        <a:t>PBO + AAP</a:t>
                      </a:r>
                    </a:p>
                  </a:txBody>
                  <a:tcPr marL="0" marT="0" marB="0" anchor="ctr">
                    <a:lnL>
                      <a:noFill/>
                    </a:lnL>
                    <a:lnR>
                      <a:noFill/>
                    </a:lnR>
                    <a:lnT>
                      <a:noFill/>
                    </a:lnT>
                    <a:lnB>
                      <a:noFill/>
                    </a:lnB>
                    <a:lnTlToBr w="12700" cmpd="sng">
                      <a:noFill/>
                      <a:prstDash val="solid"/>
                    </a:lnTlToBr>
                    <a:lnBlToTr w="12700" cmpd="sng">
                      <a:noFill/>
                      <a:prstDash val="solid"/>
                    </a:lnBlToTr>
                  </a:tcPr>
                </a:tc>
                <a:tc>
                  <a:txBody>
                    <a:bodyPr/>
                    <a:lstStyle/>
                    <a:p>
                      <a:pPr algn="ctr"/>
                      <a:r>
                        <a:rPr lang="en-US" sz="900" dirty="0">
                          <a:solidFill>
                            <a:schemeClr val="tx1"/>
                          </a:solidFill>
                          <a:latin typeface="Arial" panose="020B0604020202020204" pitchFamily="34" charset="0"/>
                          <a:cs typeface="Arial" panose="020B0604020202020204" pitchFamily="34" charset="0"/>
                        </a:rPr>
                        <a:t>116</a:t>
                      </a:r>
                    </a:p>
                  </a:txBody>
                  <a:tcPr marL="0" marR="0" marT="0" marB="0" anchor="ctr">
                    <a:lnL>
                      <a:noFill/>
                    </a:lnL>
                    <a:lnR>
                      <a:noFill/>
                    </a:lnR>
                    <a:lnT>
                      <a:noFill/>
                    </a:lnT>
                    <a:lnB>
                      <a:noFill/>
                    </a:lnB>
                    <a:lnTlToBr w="12700" cmpd="sng">
                      <a:noFill/>
                      <a:prstDash val="solid"/>
                    </a:lnTlToBr>
                    <a:lnBlToTr w="12700" cmpd="sng">
                      <a:noFill/>
                      <a:prstDash val="solid"/>
                    </a:lnBlToTr>
                  </a:tcPr>
                </a:tc>
                <a:tc>
                  <a:txBody>
                    <a:bodyPr/>
                    <a:lstStyle/>
                    <a:p>
                      <a:pPr algn="ctr"/>
                      <a:r>
                        <a:rPr lang="en-US" sz="900" dirty="0">
                          <a:solidFill>
                            <a:schemeClr val="tx1"/>
                          </a:solidFill>
                          <a:latin typeface="Arial" panose="020B0604020202020204" pitchFamily="34" charset="0"/>
                          <a:cs typeface="Arial" panose="020B0604020202020204" pitchFamily="34" charset="0"/>
                        </a:rPr>
                        <a:t>91</a:t>
                      </a:r>
                    </a:p>
                  </a:txBody>
                  <a:tcPr marL="0" marR="0" marT="0" marB="0" anchor="ctr">
                    <a:lnL>
                      <a:noFill/>
                    </a:lnL>
                    <a:lnR>
                      <a:noFill/>
                    </a:lnR>
                    <a:lnT>
                      <a:noFill/>
                    </a:lnT>
                    <a:lnB>
                      <a:noFill/>
                    </a:lnB>
                    <a:lnTlToBr w="12700" cmpd="sng">
                      <a:noFill/>
                      <a:prstDash val="solid"/>
                    </a:lnTlToBr>
                    <a:lnBlToTr w="12700" cmpd="sng">
                      <a:noFill/>
                      <a:prstDash val="solid"/>
                    </a:lnBlToTr>
                  </a:tcPr>
                </a:tc>
                <a:tc>
                  <a:txBody>
                    <a:bodyPr/>
                    <a:lstStyle/>
                    <a:p>
                      <a:pPr algn="ctr"/>
                      <a:r>
                        <a:rPr lang="en-US" sz="900" dirty="0">
                          <a:solidFill>
                            <a:schemeClr val="tx1"/>
                          </a:solidFill>
                          <a:latin typeface="Arial" panose="020B0604020202020204" pitchFamily="34" charset="0"/>
                          <a:cs typeface="Arial" panose="020B0604020202020204" pitchFamily="34" charset="0"/>
                        </a:rPr>
                        <a:t>68</a:t>
                      </a:r>
                    </a:p>
                  </a:txBody>
                  <a:tcPr marL="0" marR="0" marT="0" marB="0" anchor="ctr">
                    <a:lnL>
                      <a:noFill/>
                    </a:lnL>
                    <a:lnR>
                      <a:noFill/>
                    </a:lnR>
                    <a:lnT>
                      <a:noFill/>
                    </a:lnT>
                    <a:lnB>
                      <a:noFill/>
                    </a:lnB>
                    <a:lnTlToBr w="12700" cmpd="sng">
                      <a:noFill/>
                      <a:prstDash val="solid"/>
                    </a:lnTlToBr>
                    <a:lnBlToTr w="12700" cmpd="sng">
                      <a:noFill/>
                      <a:prstDash val="solid"/>
                    </a:lnBlToTr>
                  </a:tcPr>
                </a:tc>
                <a:tc>
                  <a:txBody>
                    <a:bodyPr/>
                    <a:lstStyle/>
                    <a:p>
                      <a:pPr algn="ctr"/>
                      <a:r>
                        <a:rPr lang="en-US" sz="900" dirty="0">
                          <a:solidFill>
                            <a:schemeClr val="tx1"/>
                          </a:solidFill>
                          <a:latin typeface="Arial" panose="020B0604020202020204" pitchFamily="34" charset="0"/>
                          <a:cs typeface="Arial" panose="020B0604020202020204" pitchFamily="34" charset="0"/>
                        </a:rPr>
                        <a:t>56</a:t>
                      </a:r>
                    </a:p>
                  </a:txBody>
                  <a:tcPr marL="0" marR="0" marT="0" marB="0" anchor="ctr">
                    <a:lnL>
                      <a:noFill/>
                    </a:lnL>
                    <a:lnR>
                      <a:noFill/>
                    </a:lnR>
                    <a:lnT>
                      <a:noFill/>
                    </a:lnT>
                    <a:lnB>
                      <a:noFill/>
                    </a:lnB>
                    <a:lnTlToBr w="12700" cmpd="sng">
                      <a:noFill/>
                      <a:prstDash val="solid"/>
                    </a:lnTlToBr>
                    <a:lnBlToTr w="12700" cmpd="sng">
                      <a:noFill/>
                      <a:prstDash val="solid"/>
                    </a:lnBlToTr>
                  </a:tcPr>
                </a:tc>
                <a:tc>
                  <a:txBody>
                    <a:bodyPr/>
                    <a:lstStyle/>
                    <a:p>
                      <a:pPr algn="ctr"/>
                      <a:r>
                        <a:rPr lang="en-US" sz="900" dirty="0">
                          <a:solidFill>
                            <a:schemeClr val="tx1"/>
                          </a:solidFill>
                          <a:latin typeface="Arial" panose="020B0604020202020204" pitchFamily="34" charset="0"/>
                          <a:cs typeface="Arial" panose="020B0604020202020204" pitchFamily="34" charset="0"/>
                        </a:rPr>
                        <a:t>8</a:t>
                      </a:r>
                    </a:p>
                  </a:txBody>
                  <a:tcPr marL="0" marR="0" marT="0" marB="0" anchor="ctr">
                    <a:lnL>
                      <a:noFill/>
                    </a:lnL>
                    <a:lnR>
                      <a:noFill/>
                    </a:lnR>
                    <a:lnT>
                      <a:noFill/>
                    </a:lnT>
                    <a:lnB>
                      <a:noFill/>
                    </a:lnB>
                    <a:lnTlToBr w="12700" cmpd="sng">
                      <a:noFill/>
                      <a:prstDash val="solid"/>
                    </a:lnTlToBr>
                    <a:lnBlToTr w="12700" cmpd="sng">
                      <a:noFill/>
                      <a:prstDash val="solid"/>
                    </a:lnBlToTr>
                  </a:tcPr>
                </a:tc>
                <a:tc>
                  <a:txBody>
                    <a:bodyPr/>
                    <a:lstStyle/>
                    <a:p>
                      <a:pPr algn="ctr"/>
                      <a:r>
                        <a:rPr lang="en-US" sz="900" dirty="0">
                          <a:solidFill>
                            <a:schemeClr val="tx1"/>
                          </a:solidFill>
                          <a:latin typeface="Arial" panose="020B0604020202020204" pitchFamily="34" charset="0"/>
                          <a:cs typeface="Arial" panose="020B0604020202020204" pitchFamily="34" charset="0"/>
                        </a:rPr>
                        <a:t>0</a:t>
                      </a:r>
                    </a:p>
                  </a:txBody>
                  <a:tcPr marL="0" marR="0" marT="0" marB="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2697454303"/>
                  </a:ext>
                </a:extLst>
              </a:tr>
            </a:tbl>
          </a:graphicData>
        </a:graphic>
      </p:graphicFrame>
      <p:sp>
        <p:nvSpPr>
          <p:cNvPr id="60" name="TextBox 59">
            <a:extLst>
              <a:ext uri="{FF2B5EF4-FFF2-40B4-BE49-F238E27FC236}">
                <a16:creationId xmlns:a16="http://schemas.microsoft.com/office/drawing/2014/main" id="{394F2E10-EB4A-C247-ABA3-884DDFE34287}"/>
              </a:ext>
            </a:extLst>
          </p:cNvPr>
          <p:cNvSpPr txBox="1"/>
          <p:nvPr/>
        </p:nvSpPr>
        <p:spPr>
          <a:xfrm>
            <a:off x="4436564" y="3557981"/>
            <a:ext cx="1343969" cy="307777"/>
          </a:xfrm>
          <a:prstGeom prst="rect">
            <a:avLst/>
          </a:prstGeom>
          <a:noFill/>
        </p:spPr>
        <p:txBody>
          <a:bodyPr wrap="square" lIns="18288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5D8298"/>
                </a:solidFill>
                <a:effectLst/>
                <a:uLnTx/>
                <a:uFillTx/>
                <a:latin typeface="Arial" panose="020B0604020202020204" pitchFamily="34" charset="0"/>
                <a:ea typeface="+mn-ea"/>
                <a:cs typeface="Arial" panose="020B0604020202020204" pitchFamily="34" charset="0"/>
              </a:rPr>
              <a:t>NIRA + AAP</a:t>
            </a:r>
          </a:p>
        </p:txBody>
      </p:sp>
      <p:sp>
        <p:nvSpPr>
          <p:cNvPr id="61" name="TextBox 60">
            <a:extLst>
              <a:ext uri="{FF2B5EF4-FFF2-40B4-BE49-F238E27FC236}">
                <a16:creationId xmlns:a16="http://schemas.microsoft.com/office/drawing/2014/main" id="{1CC2C6A9-1354-484D-8BC1-5C09BC5C426F}"/>
              </a:ext>
            </a:extLst>
          </p:cNvPr>
          <p:cNvSpPr txBox="1"/>
          <p:nvPr/>
        </p:nvSpPr>
        <p:spPr>
          <a:xfrm>
            <a:off x="4496048" y="3010410"/>
            <a:ext cx="1120769" cy="276999"/>
          </a:xfrm>
          <a:prstGeom prst="rect">
            <a:avLst/>
          </a:prstGeom>
          <a:noFill/>
        </p:spPr>
        <p:txBody>
          <a:bodyPr wrap="none" lIns="18288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3C74F"/>
                </a:solidFill>
                <a:effectLst/>
                <a:uLnTx/>
                <a:uFillTx/>
                <a:latin typeface="Arial" panose="020B0604020202020204" pitchFamily="34" charset="0"/>
                <a:ea typeface="ヒラギノ角ゴ ProN W3"/>
                <a:cs typeface="Arial" panose="020B0604020202020204" pitchFamily="34" charset="0"/>
              </a:rPr>
              <a:t>PBO + AAP</a:t>
            </a:r>
          </a:p>
        </p:txBody>
      </p:sp>
      <p:pic>
        <p:nvPicPr>
          <p:cNvPr id="63" name="Picture 62">
            <a:extLst>
              <a:ext uri="{FF2B5EF4-FFF2-40B4-BE49-F238E27FC236}">
                <a16:creationId xmlns:a16="http://schemas.microsoft.com/office/drawing/2014/main" id="{ADABA753-8E4B-6C46-94F5-8331BD699056}"/>
              </a:ext>
            </a:extLst>
          </p:cNvPr>
          <p:cNvPicPr>
            <a:picLocks noChangeAspect="1"/>
          </p:cNvPicPr>
          <p:nvPr/>
        </p:nvPicPr>
        <p:blipFill>
          <a:blip r:embed="rId3"/>
          <a:stretch>
            <a:fillRect/>
          </a:stretch>
        </p:blipFill>
        <p:spPr>
          <a:xfrm>
            <a:off x="1906208" y="2197941"/>
            <a:ext cx="3568700" cy="1308100"/>
          </a:xfrm>
          <a:prstGeom prst="rect">
            <a:avLst/>
          </a:prstGeom>
        </p:spPr>
      </p:pic>
      <p:sp>
        <p:nvSpPr>
          <p:cNvPr id="4" name="TextBox 3">
            <a:extLst>
              <a:ext uri="{FF2B5EF4-FFF2-40B4-BE49-F238E27FC236}">
                <a16:creationId xmlns:a16="http://schemas.microsoft.com/office/drawing/2014/main" id="{4CF66827-F075-019C-14BC-B06867AD693D}"/>
              </a:ext>
            </a:extLst>
          </p:cNvPr>
          <p:cNvSpPr txBox="1"/>
          <p:nvPr/>
        </p:nvSpPr>
        <p:spPr>
          <a:xfrm>
            <a:off x="2023387" y="4282949"/>
            <a:ext cx="2093522" cy="166199"/>
          </a:xfrm>
          <a:prstGeom prst="rect">
            <a:avLst/>
          </a:prstGeom>
          <a:noFill/>
        </p:spPr>
        <p:txBody>
          <a:bodyPr wrap="none" lIns="0" tIns="0" rIns="0" bIns="0" rtlCol="0">
            <a:spAutoFit/>
          </a:bodyPr>
          <a:lstStyle/>
          <a:p>
            <a:pPr algn="ctr">
              <a:lnSpc>
                <a:spcPct val="90000"/>
              </a:lnSpc>
            </a:pPr>
            <a:r>
              <a:rPr lang="en-US" sz="1200" dirty="0">
                <a:latin typeface="Arial" panose="020B0604020202020204" pitchFamily="34" charset="0"/>
                <a:cs typeface="Arial" panose="020B0604020202020204" pitchFamily="34" charset="0"/>
              </a:rPr>
              <a:t>HR = 1.09</a:t>
            </a:r>
            <a:r>
              <a:rPr lang="en-US" sz="1200" baseline="30000" dirty="0">
                <a:latin typeface="Arial" panose="020B0604020202020204" pitchFamily="34" charset="0"/>
                <a:cs typeface="Arial" panose="020B0604020202020204" pitchFamily="34" charset="0"/>
              </a:rPr>
              <a:t>b</a:t>
            </a:r>
            <a:r>
              <a:rPr lang="en-US" sz="1200" dirty="0">
                <a:latin typeface="Arial" panose="020B0604020202020204" pitchFamily="34" charset="0"/>
                <a:cs typeface="Arial" panose="020B0604020202020204" pitchFamily="34" charset="0"/>
              </a:rPr>
              <a:t> (95% CI 0.75-1.59)</a:t>
            </a:r>
            <a:endParaRPr lang="en-GB" sz="1200" dirty="0">
              <a:solidFill>
                <a:srgbClr val="505050"/>
              </a:solidFill>
              <a:latin typeface="Arial" panose="020B0604020202020204" pitchFamily="34" charset="0"/>
              <a:ea typeface="Aileron" charset="0"/>
              <a:cs typeface="Arial" panose="020B0604020202020204" pitchFamily="34" charset="0"/>
            </a:endParaRPr>
          </a:p>
        </p:txBody>
      </p:sp>
      <p:sp>
        <p:nvSpPr>
          <p:cNvPr id="5" name="TextBox 4">
            <a:extLst>
              <a:ext uri="{FF2B5EF4-FFF2-40B4-BE49-F238E27FC236}">
                <a16:creationId xmlns:a16="http://schemas.microsoft.com/office/drawing/2014/main" id="{BE4C0EE6-986F-C22A-ECBC-429C9308CC1C}"/>
              </a:ext>
            </a:extLst>
          </p:cNvPr>
          <p:cNvSpPr txBox="1"/>
          <p:nvPr/>
        </p:nvSpPr>
        <p:spPr>
          <a:xfrm>
            <a:off x="644017" y="1154544"/>
            <a:ext cx="6313460" cy="276999"/>
          </a:xfrm>
          <a:prstGeom prst="rect">
            <a:avLst/>
          </a:prstGeom>
          <a:noFill/>
        </p:spPr>
        <p:txBody>
          <a:bodyPr wrap="none" lIns="0" tIns="0" rIns="0" bIns="0" rtlCol="0">
            <a:spAutoFit/>
          </a:bodyPr>
          <a:lstStyle/>
          <a:p>
            <a:pPr algn="ctr">
              <a:lnSpc>
                <a:spcPct val="90000"/>
              </a:lnSpc>
            </a:pPr>
            <a:r>
              <a:rPr lang="en-US" sz="2000" b="1" cap="all" dirty="0">
                <a:solidFill>
                  <a:schemeClr val="accent1"/>
                </a:solidFill>
                <a:latin typeface="Arial" panose="020B0604020202020204" pitchFamily="34" charset="0"/>
                <a:cs typeface="Arial" panose="020B0604020202020204" pitchFamily="34" charset="0"/>
              </a:rPr>
              <a:t>No Benefit of NIRA + AAP in HRR BM</a:t>
            </a:r>
            <a:r>
              <a:rPr lang="en-US" sz="2000" b="1" cap="all" baseline="30000" dirty="0">
                <a:solidFill>
                  <a:schemeClr val="accent1"/>
                </a:solidFill>
                <a:latin typeface="Arial" panose="020B0604020202020204" pitchFamily="34" charset="0"/>
                <a:cs typeface="Arial" panose="020B0604020202020204" pitchFamily="34" charset="0"/>
              </a:rPr>
              <a:t>–</a:t>
            </a:r>
            <a:r>
              <a:rPr lang="en-US" sz="2000" b="1" cap="all" dirty="0">
                <a:solidFill>
                  <a:schemeClr val="accent1"/>
                </a:solidFill>
                <a:latin typeface="Arial" panose="020B0604020202020204" pitchFamily="34" charset="0"/>
                <a:cs typeface="Arial" panose="020B0604020202020204" pitchFamily="34" charset="0"/>
              </a:rPr>
              <a:t> Patients</a:t>
            </a:r>
            <a:endParaRPr lang="en-GB" sz="2000" b="1" cap="all" dirty="0">
              <a:solidFill>
                <a:srgbClr val="505050"/>
              </a:solidFill>
              <a:latin typeface="Arial" panose="020B0604020202020204" pitchFamily="34" charset="0"/>
              <a:ea typeface="Aileron" charset="0"/>
              <a:cs typeface="Arial" panose="020B0604020202020204" pitchFamily="34" charset="0"/>
            </a:endParaRPr>
          </a:p>
        </p:txBody>
      </p:sp>
    </p:spTree>
    <p:extLst>
      <p:ext uri="{BB962C8B-B14F-4D97-AF65-F5344CB8AC3E}">
        <p14:creationId xmlns:p14="http://schemas.microsoft.com/office/powerpoint/2010/main" val="19823386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MAGNITUDE: Primary Endpoint </a:t>
            </a:r>
            <a:r>
              <a:rPr lang="en-US" cap="none" dirty="0" err="1"/>
              <a:t>r</a:t>
            </a:r>
            <a:r>
              <a:rPr lang="en-US" dirty="0" err="1"/>
              <a:t>PFS</a:t>
            </a:r>
            <a:r>
              <a:rPr lang="en-US" dirty="0"/>
              <a:t> (BICR)</a:t>
            </a:r>
          </a:p>
        </p:txBody>
      </p:sp>
      <p:sp>
        <p:nvSpPr>
          <p:cNvPr id="8" name="Slide Number Placeholder 7">
            <a:extLst>
              <a:ext uri="{FF2B5EF4-FFF2-40B4-BE49-F238E27FC236}">
                <a16:creationId xmlns:a16="http://schemas.microsoft.com/office/drawing/2014/main" id="{D0B25C47-2AD3-473C-8380-E61936BB2B37}"/>
              </a:ext>
            </a:extLst>
          </p:cNvPr>
          <p:cNvSpPr>
            <a:spLocks noGrp="1"/>
          </p:cNvSpPr>
          <p:nvPr>
            <p:ph type="sldNum" sz="quarter" idx="4"/>
          </p:nvPr>
        </p:nvSpPr>
        <p:spPr/>
        <p:txBody>
          <a:bodyPr/>
          <a:lstStyle/>
          <a:p>
            <a:pPr lvl="0"/>
            <a:fld id="{BE33F7A0-71F0-446B-9DE8-6D75BE64EE0F}" type="slidenum">
              <a:rPr lang="en-US" noProof="0" smtClean="0"/>
              <a:pPr lvl="0"/>
              <a:t>23</a:t>
            </a:fld>
            <a:endParaRPr lang="en-US" noProof="0"/>
          </a:p>
        </p:txBody>
      </p:sp>
      <p:sp>
        <p:nvSpPr>
          <p:cNvPr id="13" name="Content Placeholder 12">
            <a:extLst>
              <a:ext uri="{FF2B5EF4-FFF2-40B4-BE49-F238E27FC236}">
                <a16:creationId xmlns:a16="http://schemas.microsoft.com/office/drawing/2014/main" id="{366CA741-D2AB-CB4A-9685-5628F42168FB}"/>
              </a:ext>
            </a:extLst>
          </p:cNvPr>
          <p:cNvSpPr>
            <a:spLocks noGrp="1"/>
          </p:cNvSpPr>
          <p:nvPr>
            <p:ph sz="quarter" idx="15"/>
          </p:nvPr>
        </p:nvSpPr>
        <p:spPr>
          <a:xfrm>
            <a:off x="620184" y="6326615"/>
            <a:ext cx="10538470" cy="365125"/>
          </a:xfrm>
        </p:spPr>
        <p:txBody>
          <a:bodyPr/>
          <a:lstStyle/>
          <a:p>
            <a:pPr lvl="0"/>
            <a:r>
              <a:rPr lang="en-US" dirty="0"/>
              <a:t>AAP, abiraterone acetate + prednisone/prednisolone; BICR, blinded independent central review; CI, confidence interval; HR, hazard ratio; NIRA, niraparib; PBO, placebo; </a:t>
            </a:r>
            <a:r>
              <a:rPr lang="en-US" dirty="0" err="1"/>
              <a:t>rPFS</a:t>
            </a:r>
            <a:r>
              <a:rPr lang="en-US" dirty="0"/>
              <a:t>, radiographic progression-free survival</a:t>
            </a:r>
          </a:p>
          <a:p>
            <a:r>
              <a:rPr lang="en-US" dirty="0"/>
              <a:t>Chi K, et al. </a:t>
            </a:r>
            <a:r>
              <a:rPr lang="en-GB" dirty="0"/>
              <a:t>J </a:t>
            </a:r>
            <a:r>
              <a:rPr lang="en-GB" dirty="0" err="1"/>
              <a:t>Clin</a:t>
            </a:r>
            <a:r>
              <a:rPr lang="en-GB" dirty="0"/>
              <a:t> Oncol. 2022;40 (</a:t>
            </a:r>
            <a:r>
              <a:rPr lang="en-GB" dirty="0" err="1"/>
              <a:t>suppl</a:t>
            </a:r>
            <a:r>
              <a:rPr lang="en-GB" dirty="0"/>
              <a:t> 6; </a:t>
            </a:r>
            <a:r>
              <a:rPr lang="en-GB" dirty="0" err="1"/>
              <a:t>abstr</a:t>
            </a:r>
            <a:r>
              <a:rPr lang="en-GB" dirty="0"/>
              <a:t> 12) (</a:t>
            </a:r>
            <a:r>
              <a:rPr lang="it-IT" dirty="0"/>
              <a:t>ASCO GU 2022 oral presentation); </a:t>
            </a:r>
            <a:r>
              <a:rPr lang="en-GB" dirty="0"/>
              <a:t>Chi K, et al. Journal of Clinical Oncology 2023; 41: 3339-3351</a:t>
            </a:r>
            <a:r>
              <a:rPr lang="it-IT" dirty="0"/>
              <a:t> </a:t>
            </a:r>
            <a:endParaRPr lang="en-GB" dirty="0"/>
          </a:p>
        </p:txBody>
      </p:sp>
      <p:sp>
        <p:nvSpPr>
          <p:cNvPr id="3" name="Subtitle 1">
            <a:extLst>
              <a:ext uri="{FF2B5EF4-FFF2-40B4-BE49-F238E27FC236}">
                <a16:creationId xmlns:a16="http://schemas.microsoft.com/office/drawing/2014/main" id="{2ED68000-C9F2-57B9-EB4D-7D88430153C8}"/>
              </a:ext>
            </a:extLst>
          </p:cNvPr>
          <p:cNvSpPr>
            <a:spLocks noGrp="1"/>
          </p:cNvSpPr>
          <p:nvPr>
            <p:ph sz="quarter" idx="12"/>
          </p:nvPr>
        </p:nvSpPr>
        <p:spPr>
          <a:xfrm>
            <a:off x="609600" y="879149"/>
            <a:ext cx="9412514" cy="712531"/>
          </a:xfrm>
        </p:spPr>
        <p:txBody>
          <a:bodyPr/>
          <a:lstStyle/>
          <a:p>
            <a:pPr marL="0" indent="0">
              <a:buNone/>
            </a:pPr>
            <a:r>
              <a:rPr lang="en-GB" b="1" spc="100" dirty="0" err="1">
                <a:solidFill>
                  <a:schemeClr val="accent1"/>
                </a:solidFill>
              </a:rPr>
              <a:t>rPFS</a:t>
            </a:r>
            <a:r>
              <a:rPr lang="en-GB" b="1" spc="100" dirty="0">
                <a:solidFill>
                  <a:schemeClr val="accent1"/>
                </a:solidFill>
              </a:rPr>
              <a:t> WAS 2.8 MONTHS GREATER FOR ABIRATERONE + </a:t>
            </a:r>
            <a:r>
              <a:rPr lang="en-US" b="1" spc="100" dirty="0">
                <a:solidFill>
                  <a:schemeClr val="accent1"/>
                </a:solidFill>
              </a:rPr>
              <a:t>NIRAPARIB </a:t>
            </a:r>
            <a:r>
              <a:rPr lang="en-GB" b="1" spc="100" dirty="0">
                <a:solidFill>
                  <a:schemeClr val="accent1"/>
                </a:solidFill>
              </a:rPr>
              <a:t>VERSUS ABIRATERONE + PLACEBO in HRR BM+ PATIENTS</a:t>
            </a:r>
            <a:endParaRPr lang="en-US" b="1" spc="100" dirty="0">
              <a:solidFill>
                <a:schemeClr val="accent1"/>
              </a:solidFill>
            </a:endParaRPr>
          </a:p>
          <a:p>
            <a:pPr marL="0" indent="0">
              <a:buNone/>
            </a:pPr>
            <a:endParaRPr lang="en-GB" dirty="0">
              <a:solidFill>
                <a:schemeClr val="accent1"/>
              </a:solidFill>
            </a:endParaRPr>
          </a:p>
        </p:txBody>
      </p:sp>
      <p:graphicFrame>
        <p:nvGraphicFramePr>
          <p:cNvPr id="5" name="Table 3">
            <a:extLst>
              <a:ext uri="{FF2B5EF4-FFF2-40B4-BE49-F238E27FC236}">
                <a16:creationId xmlns:a16="http://schemas.microsoft.com/office/drawing/2014/main" id="{9540668E-767B-786D-47AD-D4CB69E256FC}"/>
              </a:ext>
            </a:extLst>
          </p:cNvPr>
          <p:cNvGraphicFramePr>
            <a:graphicFrameLocks noGrp="1"/>
          </p:cNvGraphicFramePr>
          <p:nvPr>
            <p:extLst>
              <p:ext uri="{D42A27DB-BD31-4B8C-83A1-F6EECF244321}">
                <p14:modId xmlns:p14="http://schemas.microsoft.com/office/powerpoint/2010/main" val="150004705"/>
              </p:ext>
            </p:extLst>
          </p:nvPr>
        </p:nvGraphicFramePr>
        <p:xfrm>
          <a:off x="6005252" y="5238276"/>
          <a:ext cx="5878515" cy="592137"/>
        </p:xfrm>
        <a:graphic>
          <a:graphicData uri="http://schemas.openxmlformats.org/drawingml/2006/table">
            <a:tbl>
              <a:tblPr firstRow="1" bandRow="1">
                <a:tableStyleId>{2D5ABB26-0587-4C30-8999-92F81FD0307C}</a:tableStyleId>
              </a:tblPr>
              <a:tblGrid>
                <a:gridCol w="1042310">
                  <a:extLst>
                    <a:ext uri="{9D8B030D-6E8A-4147-A177-3AD203B41FA5}">
                      <a16:colId xmlns:a16="http://schemas.microsoft.com/office/drawing/2014/main" val="2960600525"/>
                    </a:ext>
                  </a:extLst>
                </a:gridCol>
                <a:gridCol w="439655">
                  <a:extLst>
                    <a:ext uri="{9D8B030D-6E8A-4147-A177-3AD203B41FA5}">
                      <a16:colId xmlns:a16="http://schemas.microsoft.com/office/drawing/2014/main" val="168341198"/>
                    </a:ext>
                  </a:extLst>
                </a:gridCol>
                <a:gridCol w="439655">
                  <a:extLst>
                    <a:ext uri="{9D8B030D-6E8A-4147-A177-3AD203B41FA5}">
                      <a16:colId xmlns:a16="http://schemas.microsoft.com/office/drawing/2014/main" val="1723015493"/>
                    </a:ext>
                  </a:extLst>
                </a:gridCol>
                <a:gridCol w="439655">
                  <a:extLst>
                    <a:ext uri="{9D8B030D-6E8A-4147-A177-3AD203B41FA5}">
                      <a16:colId xmlns:a16="http://schemas.microsoft.com/office/drawing/2014/main" val="2281005005"/>
                    </a:ext>
                  </a:extLst>
                </a:gridCol>
                <a:gridCol w="439655">
                  <a:extLst>
                    <a:ext uri="{9D8B030D-6E8A-4147-A177-3AD203B41FA5}">
                      <a16:colId xmlns:a16="http://schemas.microsoft.com/office/drawing/2014/main" val="2140687655"/>
                    </a:ext>
                  </a:extLst>
                </a:gridCol>
                <a:gridCol w="439655">
                  <a:extLst>
                    <a:ext uri="{9D8B030D-6E8A-4147-A177-3AD203B41FA5}">
                      <a16:colId xmlns:a16="http://schemas.microsoft.com/office/drawing/2014/main" val="3920765030"/>
                    </a:ext>
                  </a:extLst>
                </a:gridCol>
                <a:gridCol w="439655">
                  <a:extLst>
                    <a:ext uri="{9D8B030D-6E8A-4147-A177-3AD203B41FA5}">
                      <a16:colId xmlns:a16="http://schemas.microsoft.com/office/drawing/2014/main" val="4060792873"/>
                    </a:ext>
                  </a:extLst>
                </a:gridCol>
                <a:gridCol w="439655">
                  <a:extLst>
                    <a:ext uri="{9D8B030D-6E8A-4147-A177-3AD203B41FA5}">
                      <a16:colId xmlns:a16="http://schemas.microsoft.com/office/drawing/2014/main" val="3655670899"/>
                    </a:ext>
                  </a:extLst>
                </a:gridCol>
                <a:gridCol w="439655">
                  <a:extLst>
                    <a:ext uri="{9D8B030D-6E8A-4147-A177-3AD203B41FA5}">
                      <a16:colId xmlns:a16="http://schemas.microsoft.com/office/drawing/2014/main" val="940408616"/>
                    </a:ext>
                  </a:extLst>
                </a:gridCol>
                <a:gridCol w="439655">
                  <a:extLst>
                    <a:ext uri="{9D8B030D-6E8A-4147-A177-3AD203B41FA5}">
                      <a16:colId xmlns:a16="http://schemas.microsoft.com/office/drawing/2014/main" val="1590475847"/>
                    </a:ext>
                  </a:extLst>
                </a:gridCol>
                <a:gridCol w="439655">
                  <a:extLst>
                    <a:ext uri="{9D8B030D-6E8A-4147-A177-3AD203B41FA5}">
                      <a16:colId xmlns:a16="http://schemas.microsoft.com/office/drawing/2014/main" val="2106792439"/>
                    </a:ext>
                  </a:extLst>
                </a:gridCol>
                <a:gridCol w="439655">
                  <a:extLst>
                    <a:ext uri="{9D8B030D-6E8A-4147-A177-3AD203B41FA5}">
                      <a16:colId xmlns:a16="http://schemas.microsoft.com/office/drawing/2014/main" val="3113418462"/>
                    </a:ext>
                  </a:extLst>
                </a:gridCol>
              </a:tblGrid>
              <a:tr h="197379">
                <a:tc>
                  <a:txBody>
                    <a:bodyPr/>
                    <a:lstStyle/>
                    <a:p>
                      <a:pPr algn="r"/>
                      <a:r>
                        <a:rPr lang="en-US" sz="900" b="1" dirty="0">
                          <a:solidFill>
                            <a:schemeClr val="tx1"/>
                          </a:solidFill>
                          <a:latin typeface="Arial" panose="020B0604020202020204" pitchFamily="34" charset="0"/>
                          <a:cs typeface="Arial" panose="020B0604020202020204" pitchFamily="34" charset="0"/>
                        </a:rPr>
                        <a:t>No. at risk</a:t>
                      </a:r>
                    </a:p>
                  </a:txBody>
                  <a:tcPr marL="0" marT="0" marB="0" anchor="ctr">
                    <a:lnL>
                      <a:noFill/>
                    </a:lnL>
                    <a:lnR>
                      <a:noFill/>
                    </a:lnR>
                    <a:lnT>
                      <a:noFill/>
                    </a:lnT>
                    <a:lnB>
                      <a:noFill/>
                    </a:lnB>
                    <a:lnTlToBr w="12700" cmpd="sng">
                      <a:noFill/>
                      <a:prstDash val="solid"/>
                    </a:lnTlToBr>
                    <a:lnBlToTr w="12700" cmpd="sng">
                      <a:noFill/>
                      <a:prstDash val="solid"/>
                    </a:lnBlToTr>
                  </a:tcPr>
                </a:tc>
                <a:tc>
                  <a:txBody>
                    <a:bodyPr/>
                    <a:lstStyle/>
                    <a:p>
                      <a:pPr algn="ctr"/>
                      <a:endParaRPr lang="en-US" sz="900">
                        <a:solidFill>
                          <a:schemeClr val="tx1"/>
                        </a:solidFill>
                        <a:latin typeface="Arial" panose="020B0604020202020204" pitchFamily="34" charset="0"/>
                        <a:cs typeface="Arial" panose="020B0604020202020204" pitchFamily="34" charset="0"/>
                      </a:endParaRPr>
                    </a:p>
                  </a:txBody>
                  <a:tcPr marL="0" marR="0" marT="0" marB="0" anchor="ctr">
                    <a:lnL>
                      <a:noFill/>
                    </a:lnL>
                    <a:lnR>
                      <a:noFill/>
                    </a:lnR>
                    <a:lnT>
                      <a:noFill/>
                    </a:lnT>
                    <a:lnB>
                      <a:noFill/>
                    </a:lnB>
                    <a:lnTlToBr w="12700" cmpd="sng">
                      <a:noFill/>
                      <a:prstDash val="solid"/>
                    </a:lnTlToBr>
                    <a:lnBlToTr w="12700" cmpd="sng">
                      <a:noFill/>
                      <a:prstDash val="solid"/>
                    </a:lnBlToTr>
                  </a:tcPr>
                </a:tc>
                <a:tc>
                  <a:txBody>
                    <a:bodyPr/>
                    <a:lstStyle/>
                    <a:p>
                      <a:pPr algn="ctr"/>
                      <a:endParaRPr lang="en-US" sz="900">
                        <a:solidFill>
                          <a:schemeClr val="tx1"/>
                        </a:solidFill>
                        <a:latin typeface="Arial" panose="020B0604020202020204" pitchFamily="34" charset="0"/>
                        <a:cs typeface="Arial" panose="020B0604020202020204" pitchFamily="34" charset="0"/>
                      </a:endParaRPr>
                    </a:p>
                  </a:txBody>
                  <a:tcPr marL="0" marR="0" marT="0" marB="0" anchor="ctr">
                    <a:lnL>
                      <a:noFill/>
                    </a:lnL>
                    <a:lnR>
                      <a:noFill/>
                    </a:lnR>
                    <a:lnT>
                      <a:noFill/>
                    </a:lnT>
                    <a:lnB>
                      <a:noFill/>
                    </a:lnB>
                    <a:lnTlToBr w="12700" cmpd="sng">
                      <a:noFill/>
                      <a:prstDash val="solid"/>
                    </a:lnTlToBr>
                    <a:lnBlToTr w="12700" cmpd="sng">
                      <a:noFill/>
                      <a:prstDash val="solid"/>
                    </a:lnBlToTr>
                  </a:tcPr>
                </a:tc>
                <a:tc>
                  <a:txBody>
                    <a:bodyPr/>
                    <a:lstStyle/>
                    <a:p>
                      <a:pPr algn="ctr"/>
                      <a:endParaRPr lang="en-US" sz="900">
                        <a:solidFill>
                          <a:schemeClr val="tx1"/>
                        </a:solidFill>
                        <a:latin typeface="Arial" panose="020B0604020202020204" pitchFamily="34" charset="0"/>
                        <a:cs typeface="Arial" panose="020B0604020202020204" pitchFamily="34" charset="0"/>
                      </a:endParaRPr>
                    </a:p>
                  </a:txBody>
                  <a:tcPr marL="0" marR="0" marT="0" marB="0" anchor="ctr">
                    <a:lnL>
                      <a:noFill/>
                    </a:lnL>
                    <a:lnR>
                      <a:noFill/>
                    </a:lnR>
                    <a:lnT>
                      <a:noFill/>
                    </a:lnT>
                    <a:lnB>
                      <a:noFill/>
                    </a:lnB>
                    <a:lnTlToBr w="12700" cmpd="sng">
                      <a:noFill/>
                      <a:prstDash val="solid"/>
                    </a:lnTlToBr>
                    <a:lnBlToTr w="12700" cmpd="sng">
                      <a:noFill/>
                      <a:prstDash val="solid"/>
                    </a:lnBlToTr>
                  </a:tcPr>
                </a:tc>
                <a:tc>
                  <a:txBody>
                    <a:bodyPr/>
                    <a:lstStyle/>
                    <a:p>
                      <a:pPr algn="ctr"/>
                      <a:endParaRPr lang="en-US" sz="900">
                        <a:solidFill>
                          <a:schemeClr val="tx1"/>
                        </a:solidFill>
                        <a:latin typeface="Arial" panose="020B0604020202020204" pitchFamily="34" charset="0"/>
                        <a:cs typeface="Arial" panose="020B0604020202020204" pitchFamily="34" charset="0"/>
                      </a:endParaRPr>
                    </a:p>
                  </a:txBody>
                  <a:tcPr marL="0" marR="0" marT="0" marB="0" anchor="ctr">
                    <a:lnL>
                      <a:noFill/>
                    </a:lnL>
                    <a:lnR>
                      <a:noFill/>
                    </a:lnR>
                    <a:lnT>
                      <a:noFill/>
                    </a:lnT>
                    <a:lnB>
                      <a:noFill/>
                    </a:lnB>
                    <a:lnTlToBr w="12700" cmpd="sng">
                      <a:noFill/>
                      <a:prstDash val="solid"/>
                    </a:lnTlToBr>
                    <a:lnBlToTr w="12700" cmpd="sng">
                      <a:noFill/>
                      <a:prstDash val="solid"/>
                    </a:lnBlToTr>
                  </a:tcPr>
                </a:tc>
                <a:tc>
                  <a:txBody>
                    <a:bodyPr/>
                    <a:lstStyle/>
                    <a:p>
                      <a:pPr algn="ctr"/>
                      <a:endParaRPr lang="en-US" sz="900">
                        <a:solidFill>
                          <a:schemeClr val="tx1"/>
                        </a:solidFill>
                        <a:latin typeface="Arial" panose="020B0604020202020204" pitchFamily="34" charset="0"/>
                        <a:cs typeface="Arial" panose="020B0604020202020204" pitchFamily="34" charset="0"/>
                      </a:endParaRPr>
                    </a:p>
                  </a:txBody>
                  <a:tcPr marL="0" marR="0" marT="0" marB="0" anchor="ctr">
                    <a:lnL>
                      <a:noFill/>
                    </a:lnL>
                    <a:lnR>
                      <a:noFill/>
                    </a:lnR>
                    <a:lnT>
                      <a:noFill/>
                    </a:lnT>
                    <a:lnB>
                      <a:noFill/>
                    </a:lnB>
                    <a:lnTlToBr w="12700" cmpd="sng">
                      <a:noFill/>
                      <a:prstDash val="solid"/>
                    </a:lnTlToBr>
                    <a:lnBlToTr w="12700" cmpd="sng">
                      <a:noFill/>
                      <a:prstDash val="solid"/>
                    </a:lnBlToTr>
                  </a:tcPr>
                </a:tc>
                <a:tc>
                  <a:txBody>
                    <a:bodyPr/>
                    <a:lstStyle/>
                    <a:p>
                      <a:pPr algn="ctr"/>
                      <a:endParaRPr lang="en-US" sz="900">
                        <a:solidFill>
                          <a:schemeClr val="tx1"/>
                        </a:solidFill>
                        <a:latin typeface="Arial" panose="020B0604020202020204" pitchFamily="34" charset="0"/>
                        <a:cs typeface="Arial" panose="020B0604020202020204" pitchFamily="34" charset="0"/>
                      </a:endParaRPr>
                    </a:p>
                  </a:txBody>
                  <a:tcPr marL="0" marR="0" marT="0" marB="0" anchor="ctr">
                    <a:lnL>
                      <a:noFill/>
                    </a:lnL>
                    <a:lnR>
                      <a:noFill/>
                    </a:lnR>
                    <a:lnT>
                      <a:noFill/>
                    </a:lnT>
                    <a:lnB>
                      <a:noFill/>
                    </a:lnB>
                    <a:lnTlToBr w="12700" cmpd="sng">
                      <a:noFill/>
                      <a:prstDash val="solid"/>
                    </a:lnTlToBr>
                    <a:lnBlToTr w="12700" cmpd="sng">
                      <a:noFill/>
                      <a:prstDash val="solid"/>
                    </a:lnBlToTr>
                  </a:tcPr>
                </a:tc>
                <a:tc>
                  <a:txBody>
                    <a:bodyPr/>
                    <a:lstStyle/>
                    <a:p>
                      <a:pPr algn="ctr"/>
                      <a:endParaRPr lang="en-US" sz="900">
                        <a:solidFill>
                          <a:schemeClr val="tx1"/>
                        </a:solidFill>
                        <a:latin typeface="Arial" panose="020B0604020202020204" pitchFamily="34" charset="0"/>
                        <a:cs typeface="Arial" panose="020B0604020202020204" pitchFamily="34" charset="0"/>
                      </a:endParaRPr>
                    </a:p>
                  </a:txBody>
                  <a:tcPr marL="0" marR="0" marT="0" marB="0" anchor="ctr">
                    <a:lnL>
                      <a:noFill/>
                    </a:lnL>
                    <a:lnR>
                      <a:noFill/>
                    </a:lnR>
                    <a:lnT>
                      <a:noFill/>
                    </a:lnT>
                    <a:lnB>
                      <a:noFill/>
                    </a:lnB>
                    <a:lnTlToBr w="12700" cmpd="sng">
                      <a:noFill/>
                      <a:prstDash val="solid"/>
                    </a:lnTlToBr>
                    <a:lnBlToTr w="12700" cmpd="sng">
                      <a:noFill/>
                      <a:prstDash val="solid"/>
                    </a:lnBlToTr>
                  </a:tcPr>
                </a:tc>
                <a:tc>
                  <a:txBody>
                    <a:bodyPr/>
                    <a:lstStyle/>
                    <a:p>
                      <a:pPr algn="ctr"/>
                      <a:endParaRPr lang="en-US" sz="900">
                        <a:solidFill>
                          <a:schemeClr val="tx1"/>
                        </a:solidFill>
                        <a:latin typeface="Arial" panose="020B0604020202020204" pitchFamily="34" charset="0"/>
                        <a:cs typeface="Arial" panose="020B0604020202020204" pitchFamily="34" charset="0"/>
                      </a:endParaRPr>
                    </a:p>
                  </a:txBody>
                  <a:tcPr marL="0" marR="0" marT="0" marB="0" anchor="ctr">
                    <a:lnL>
                      <a:noFill/>
                    </a:lnL>
                    <a:lnR>
                      <a:noFill/>
                    </a:lnR>
                    <a:lnT>
                      <a:noFill/>
                    </a:lnT>
                    <a:lnB>
                      <a:noFill/>
                    </a:lnB>
                    <a:lnTlToBr w="12700" cmpd="sng">
                      <a:noFill/>
                      <a:prstDash val="solid"/>
                    </a:lnTlToBr>
                    <a:lnBlToTr w="12700" cmpd="sng">
                      <a:noFill/>
                      <a:prstDash val="solid"/>
                    </a:lnBlToTr>
                  </a:tcPr>
                </a:tc>
                <a:tc>
                  <a:txBody>
                    <a:bodyPr/>
                    <a:lstStyle/>
                    <a:p>
                      <a:pPr algn="ctr"/>
                      <a:endParaRPr lang="en-US" sz="900">
                        <a:solidFill>
                          <a:schemeClr val="tx1"/>
                        </a:solidFill>
                        <a:latin typeface="Arial" panose="020B0604020202020204" pitchFamily="34" charset="0"/>
                        <a:cs typeface="Arial" panose="020B0604020202020204" pitchFamily="34" charset="0"/>
                      </a:endParaRPr>
                    </a:p>
                  </a:txBody>
                  <a:tcPr marL="0" marR="0" marT="0" marB="0" anchor="ctr">
                    <a:lnL>
                      <a:noFill/>
                    </a:lnL>
                    <a:lnR>
                      <a:noFill/>
                    </a:lnR>
                    <a:lnT>
                      <a:noFill/>
                    </a:lnT>
                    <a:lnB>
                      <a:noFill/>
                    </a:lnB>
                    <a:lnTlToBr w="12700" cmpd="sng">
                      <a:noFill/>
                      <a:prstDash val="solid"/>
                    </a:lnTlToBr>
                    <a:lnBlToTr w="12700" cmpd="sng">
                      <a:noFill/>
                      <a:prstDash val="solid"/>
                    </a:lnBlToTr>
                  </a:tcPr>
                </a:tc>
                <a:tc>
                  <a:txBody>
                    <a:bodyPr/>
                    <a:lstStyle/>
                    <a:p>
                      <a:pPr algn="ctr"/>
                      <a:endParaRPr lang="en-US" sz="900">
                        <a:solidFill>
                          <a:schemeClr val="tx1"/>
                        </a:solidFill>
                        <a:latin typeface="Arial" panose="020B0604020202020204" pitchFamily="34" charset="0"/>
                        <a:cs typeface="Arial" panose="020B0604020202020204" pitchFamily="34" charset="0"/>
                      </a:endParaRPr>
                    </a:p>
                  </a:txBody>
                  <a:tcPr marL="0" marR="0" marT="0" marB="0" anchor="ctr">
                    <a:lnL>
                      <a:noFill/>
                    </a:lnL>
                    <a:lnR>
                      <a:noFill/>
                    </a:lnR>
                    <a:lnT>
                      <a:noFill/>
                    </a:lnT>
                    <a:lnB>
                      <a:noFill/>
                    </a:lnB>
                    <a:lnTlToBr w="12700" cmpd="sng">
                      <a:noFill/>
                      <a:prstDash val="solid"/>
                    </a:lnTlToBr>
                    <a:lnBlToTr w="12700" cmpd="sng">
                      <a:noFill/>
                      <a:prstDash val="solid"/>
                    </a:lnBlToTr>
                  </a:tcPr>
                </a:tc>
                <a:tc>
                  <a:txBody>
                    <a:bodyPr/>
                    <a:lstStyle/>
                    <a:p>
                      <a:pPr algn="ctr"/>
                      <a:endParaRPr lang="en-US" sz="900">
                        <a:solidFill>
                          <a:schemeClr val="tx1"/>
                        </a:solidFill>
                        <a:latin typeface="Arial" panose="020B0604020202020204" pitchFamily="34" charset="0"/>
                        <a:cs typeface="Arial" panose="020B0604020202020204" pitchFamily="34" charset="0"/>
                      </a:endParaRPr>
                    </a:p>
                  </a:txBody>
                  <a:tcPr marL="0" marR="0" marT="0" marB="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809520869"/>
                  </a:ext>
                </a:extLst>
              </a:tr>
              <a:tr h="197379">
                <a:tc>
                  <a:txBody>
                    <a:bodyPr/>
                    <a:lstStyle/>
                    <a:p>
                      <a:pPr algn="r"/>
                      <a:r>
                        <a:rPr lang="en-US" sz="900" b="1" dirty="0">
                          <a:solidFill>
                            <a:schemeClr val="tx2"/>
                          </a:solidFill>
                          <a:latin typeface="Arial" panose="020B0604020202020204" pitchFamily="34" charset="0"/>
                          <a:cs typeface="Arial" panose="020B0604020202020204" pitchFamily="34" charset="0"/>
                        </a:rPr>
                        <a:t>NIRA + AAP</a:t>
                      </a:r>
                    </a:p>
                  </a:txBody>
                  <a:tcPr marL="0" marT="0" marB="0" anchor="ctr">
                    <a:lnL>
                      <a:noFill/>
                    </a:lnL>
                    <a:lnR>
                      <a:noFill/>
                    </a:lnR>
                    <a:lnT>
                      <a:noFill/>
                    </a:lnT>
                    <a:lnB>
                      <a:noFill/>
                    </a:lnB>
                    <a:lnTlToBr w="12700" cmpd="sng">
                      <a:noFill/>
                      <a:prstDash val="solid"/>
                    </a:lnTlToBr>
                    <a:lnBlToTr w="12700" cmpd="sng">
                      <a:noFill/>
                      <a:prstDash val="solid"/>
                    </a:lnBlToTr>
                  </a:tcPr>
                </a:tc>
                <a:tc>
                  <a:txBody>
                    <a:bodyPr/>
                    <a:lstStyle/>
                    <a:p>
                      <a:pPr algn="ctr"/>
                      <a:r>
                        <a:rPr lang="en-US" sz="900">
                          <a:solidFill>
                            <a:schemeClr val="tx1"/>
                          </a:solidFill>
                          <a:latin typeface="Arial" panose="020B0604020202020204" pitchFamily="34" charset="0"/>
                          <a:cs typeface="Arial" panose="020B0604020202020204" pitchFamily="34" charset="0"/>
                        </a:rPr>
                        <a:t>113</a:t>
                      </a:r>
                    </a:p>
                  </a:txBody>
                  <a:tcPr marL="0" marR="0" marT="0" marB="0" anchor="ctr">
                    <a:lnL>
                      <a:noFill/>
                    </a:lnL>
                    <a:lnR>
                      <a:noFill/>
                    </a:lnR>
                    <a:lnT>
                      <a:noFill/>
                    </a:lnT>
                    <a:lnB>
                      <a:noFill/>
                    </a:lnB>
                    <a:lnTlToBr w="12700" cmpd="sng">
                      <a:noFill/>
                      <a:prstDash val="solid"/>
                    </a:lnTlToBr>
                    <a:lnBlToTr w="12700" cmpd="sng">
                      <a:noFill/>
                      <a:prstDash val="solid"/>
                    </a:lnBlToTr>
                  </a:tcPr>
                </a:tc>
                <a:tc>
                  <a:txBody>
                    <a:bodyPr/>
                    <a:lstStyle/>
                    <a:p>
                      <a:pPr algn="ctr"/>
                      <a:r>
                        <a:rPr lang="en-US" sz="900" dirty="0">
                          <a:solidFill>
                            <a:schemeClr val="tx1"/>
                          </a:solidFill>
                          <a:latin typeface="Arial" panose="020B0604020202020204" pitchFamily="34" charset="0"/>
                          <a:cs typeface="Arial" panose="020B0604020202020204" pitchFamily="34" charset="0"/>
                        </a:rPr>
                        <a:t>103</a:t>
                      </a:r>
                    </a:p>
                  </a:txBody>
                  <a:tcPr marL="0" marR="0" marT="0" marB="0" anchor="ctr">
                    <a:lnL>
                      <a:noFill/>
                    </a:lnL>
                    <a:lnR>
                      <a:noFill/>
                    </a:lnR>
                    <a:lnT>
                      <a:noFill/>
                    </a:lnT>
                    <a:lnB>
                      <a:noFill/>
                    </a:lnB>
                    <a:lnTlToBr w="12700" cmpd="sng">
                      <a:noFill/>
                      <a:prstDash val="solid"/>
                    </a:lnTlToBr>
                    <a:lnBlToTr w="12700" cmpd="sng">
                      <a:noFill/>
                      <a:prstDash val="solid"/>
                    </a:lnBlToTr>
                  </a:tcPr>
                </a:tc>
                <a:tc>
                  <a:txBody>
                    <a:bodyPr/>
                    <a:lstStyle/>
                    <a:p>
                      <a:pPr algn="ctr"/>
                      <a:r>
                        <a:rPr lang="en-US" sz="900">
                          <a:solidFill>
                            <a:schemeClr val="tx1"/>
                          </a:solidFill>
                          <a:latin typeface="Arial" panose="020B0604020202020204" pitchFamily="34" charset="0"/>
                          <a:cs typeface="Arial" panose="020B0604020202020204" pitchFamily="34" charset="0"/>
                        </a:rPr>
                        <a:t>90</a:t>
                      </a:r>
                    </a:p>
                  </a:txBody>
                  <a:tcPr marL="0" marR="0" marT="0" marB="0" anchor="ctr">
                    <a:lnL>
                      <a:noFill/>
                    </a:lnL>
                    <a:lnR>
                      <a:noFill/>
                    </a:lnR>
                    <a:lnT>
                      <a:noFill/>
                    </a:lnT>
                    <a:lnB>
                      <a:noFill/>
                    </a:lnB>
                    <a:lnTlToBr w="12700" cmpd="sng">
                      <a:noFill/>
                      <a:prstDash val="solid"/>
                    </a:lnTlToBr>
                    <a:lnBlToTr w="12700" cmpd="sng">
                      <a:noFill/>
                      <a:prstDash val="solid"/>
                    </a:lnBlToTr>
                  </a:tcPr>
                </a:tc>
                <a:tc>
                  <a:txBody>
                    <a:bodyPr/>
                    <a:lstStyle/>
                    <a:p>
                      <a:pPr algn="ctr"/>
                      <a:r>
                        <a:rPr lang="en-US" sz="900">
                          <a:solidFill>
                            <a:schemeClr val="tx1"/>
                          </a:solidFill>
                          <a:latin typeface="Arial" panose="020B0604020202020204" pitchFamily="34" charset="0"/>
                          <a:cs typeface="Arial" panose="020B0604020202020204" pitchFamily="34" charset="0"/>
                        </a:rPr>
                        <a:t>65</a:t>
                      </a:r>
                    </a:p>
                  </a:txBody>
                  <a:tcPr marL="0" marR="0" marT="0" marB="0" anchor="ctr">
                    <a:lnL>
                      <a:noFill/>
                    </a:lnL>
                    <a:lnR>
                      <a:noFill/>
                    </a:lnR>
                    <a:lnT>
                      <a:noFill/>
                    </a:lnT>
                    <a:lnB>
                      <a:noFill/>
                    </a:lnB>
                    <a:lnTlToBr w="12700" cmpd="sng">
                      <a:noFill/>
                      <a:prstDash val="solid"/>
                    </a:lnTlToBr>
                    <a:lnBlToTr w="12700" cmpd="sng">
                      <a:noFill/>
                      <a:prstDash val="solid"/>
                    </a:lnBlToTr>
                  </a:tcPr>
                </a:tc>
                <a:tc>
                  <a:txBody>
                    <a:bodyPr/>
                    <a:lstStyle/>
                    <a:p>
                      <a:pPr algn="ctr"/>
                      <a:r>
                        <a:rPr lang="en-US" sz="900">
                          <a:solidFill>
                            <a:schemeClr val="tx1"/>
                          </a:solidFill>
                          <a:latin typeface="Arial" panose="020B0604020202020204" pitchFamily="34" charset="0"/>
                          <a:cs typeface="Arial" panose="020B0604020202020204" pitchFamily="34" charset="0"/>
                        </a:rPr>
                        <a:t>45</a:t>
                      </a:r>
                    </a:p>
                  </a:txBody>
                  <a:tcPr marL="0" marR="0" marT="0" marB="0" anchor="ctr">
                    <a:lnL>
                      <a:noFill/>
                    </a:lnL>
                    <a:lnR>
                      <a:noFill/>
                    </a:lnR>
                    <a:lnT>
                      <a:noFill/>
                    </a:lnT>
                    <a:lnB>
                      <a:noFill/>
                    </a:lnB>
                    <a:lnTlToBr w="12700" cmpd="sng">
                      <a:noFill/>
                      <a:prstDash val="solid"/>
                    </a:lnTlToBr>
                    <a:lnBlToTr w="12700" cmpd="sng">
                      <a:noFill/>
                      <a:prstDash val="solid"/>
                    </a:lnBlToTr>
                  </a:tcPr>
                </a:tc>
                <a:tc>
                  <a:txBody>
                    <a:bodyPr/>
                    <a:lstStyle/>
                    <a:p>
                      <a:pPr algn="ctr"/>
                      <a:r>
                        <a:rPr lang="en-US" sz="900">
                          <a:solidFill>
                            <a:schemeClr val="tx1"/>
                          </a:solidFill>
                          <a:latin typeface="Arial" panose="020B0604020202020204" pitchFamily="34" charset="0"/>
                          <a:cs typeface="Arial" panose="020B0604020202020204" pitchFamily="34" charset="0"/>
                        </a:rPr>
                        <a:t>31</a:t>
                      </a:r>
                    </a:p>
                  </a:txBody>
                  <a:tcPr marL="0" marR="0" marT="0" marB="0" anchor="ctr">
                    <a:lnL>
                      <a:noFill/>
                    </a:lnL>
                    <a:lnR>
                      <a:noFill/>
                    </a:lnR>
                    <a:lnT>
                      <a:noFill/>
                    </a:lnT>
                    <a:lnB>
                      <a:noFill/>
                    </a:lnB>
                    <a:lnTlToBr w="12700" cmpd="sng">
                      <a:noFill/>
                      <a:prstDash val="solid"/>
                    </a:lnTlToBr>
                    <a:lnBlToTr w="12700" cmpd="sng">
                      <a:noFill/>
                      <a:prstDash val="solid"/>
                    </a:lnBlToTr>
                  </a:tcPr>
                </a:tc>
                <a:tc>
                  <a:txBody>
                    <a:bodyPr/>
                    <a:lstStyle/>
                    <a:p>
                      <a:pPr algn="ctr"/>
                      <a:r>
                        <a:rPr lang="en-US" sz="900">
                          <a:solidFill>
                            <a:schemeClr val="tx1"/>
                          </a:solidFill>
                          <a:latin typeface="Arial" panose="020B0604020202020204" pitchFamily="34" charset="0"/>
                          <a:cs typeface="Arial" panose="020B0604020202020204" pitchFamily="34" charset="0"/>
                        </a:rPr>
                        <a:t>18</a:t>
                      </a:r>
                    </a:p>
                  </a:txBody>
                  <a:tcPr marL="0" marR="0" marT="0" marB="0" anchor="ctr">
                    <a:lnL>
                      <a:noFill/>
                    </a:lnL>
                    <a:lnR>
                      <a:noFill/>
                    </a:lnR>
                    <a:lnT>
                      <a:noFill/>
                    </a:lnT>
                    <a:lnB>
                      <a:noFill/>
                    </a:lnB>
                    <a:lnTlToBr w="12700" cmpd="sng">
                      <a:noFill/>
                      <a:prstDash val="solid"/>
                    </a:lnTlToBr>
                    <a:lnBlToTr w="12700" cmpd="sng">
                      <a:noFill/>
                      <a:prstDash val="solid"/>
                    </a:lnBlToTr>
                  </a:tcPr>
                </a:tc>
                <a:tc>
                  <a:txBody>
                    <a:bodyPr/>
                    <a:lstStyle/>
                    <a:p>
                      <a:pPr algn="ctr"/>
                      <a:r>
                        <a:rPr lang="en-US" sz="900">
                          <a:solidFill>
                            <a:schemeClr val="tx1"/>
                          </a:solidFill>
                          <a:latin typeface="Arial" panose="020B0604020202020204" pitchFamily="34" charset="0"/>
                          <a:cs typeface="Arial" panose="020B0604020202020204" pitchFamily="34" charset="0"/>
                        </a:rPr>
                        <a:t>9</a:t>
                      </a:r>
                    </a:p>
                  </a:txBody>
                  <a:tcPr marL="0" marR="0" marT="0" marB="0" anchor="ctr">
                    <a:lnL>
                      <a:noFill/>
                    </a:lnL>
                    <a:lnR>
                      <a:noFill/>
                    </a:lnR>
                    <a:lnT>
                      <a:noFill/>
                    </a:lnT>
                    <a:lnB>
                      <a:noFill/>
                    </a:lnB>
                    <a:lnTlToBr w="12700" cmpd="sng">
                      <a:noFill/>
                      <a:prstDash val="solid"/>
                    </a:lnTlToBr>
                    <a:lnBlToTr w="12700" cmpd="sng">
                      <a:noFill/>
                      <a:prstDash val="solid"/>
                    </a:lnBlToTr>
                  </a:tcPr>
                </a:tc>
                <a:tc>
                  <a:txBody>
                    <a:bodyPr/>
                    <a:lstStyle/>
                    <a:p>
                      <a:pPr algn="ctr"/>
                      <a:r>
                        <a:rPr lang="en-US" sz="900">
                          <a:solidFill>
                            <a:schemeClr val="tx1"/>
                          </a:solidFill>
                          <a:latin typeface="Arial" panose="020B0604020202020204" pitchFamily="34" charset="0"/>
                          <a:cs typeface="Arial" panose="020B0604020202020204" pitchFamily="34" charset="0"/>
                        </a:rPr>
                        <a:t>4</a:t>
                      </a:r>
                    </a:p>
                  </a:txBody>
                  <a:tcPr marL="0" marR="0" marT="0" marB="0" anchor="ctr">
                    <a:lnL>
                      <a:noFill/>
                    </a:lnL>
                    <a:lnR>
                      <a:noFill/>
                    </a:lnR>
                    <a:lnT>
                      <a:noFill/>
                    </a:lnT>
                    <a:lnB>
                      <a:noFill/>
                    </a:lnB>
                    <a:lnTlToBr w="12700" cmpd="sng">
                      <a:noFill/>
                      <a:prstDash val="solid"/>
                    </a:lnTlToBr>
                    <a:lnBlToTr w="12700" cmpd="sng">
                      <a:noFill/>
                      <a:prstDash val="solid"/>
                    </a:lnBlToTr>
                  </a:tcPr>
                </a:tc>
                <a:tc>
                  <a:txBody>
                    <a:bodyPr/>
                    <a:lstStyle/>
                    <a:p>
                      <a:pPr algn="ctr"/>
                      <a:r>
                        <a:rPr lang="en-US" sz="900">
                          <a:solidFill>
                            <a:schemeClr val="tx1"/>
                          </a:solidFill>
                          <a:latin typeface="Arial" panose="020B0604020202020204" pitchFamily="34" charset="0"/>
                          <a:cs typeface="Arial" panose="020B0604020202020204" pitchFamily="34" charset="0"/>
                        </a:rPr>
                        <a:t>1</a:t>
                      </a:r>
                    </a:p>
                  </a:txBody>
                  <a:tcPr marL="0" marR="0" marT="0" marB="0" anchor="ctr">
                    <a:lnL>
                      <a:noFill/>
                    </a:lnL>
                    <a:lnR>
                      <a:noFill/>
                    </a:lnR>
                    <a:lnT>
                      <a:noFill/>
                    </a:lnT>
                    <a:lnB>
                      <a:noFill/>
                    </a:lnB>
                    <a:lnTlToBr w="12700" cmpd="sng">
                      <a:noFill/>
                      <a:prstDash val="solid"/>
                    </a:lnTlToBr>
                    <a:lnBlToTr w="12700" cmpd="sng">
                      <a:noFill/>
                      <a:prstDash val="solid"/>
                    </a:lnBlToTr>
                  </a:tcPr>
                </a:tc>
                <a:tc>
                  <a:txBody>
                    <a:bodyPr/>
                    <a:lstStyle/>
                    <a:p>
                      <a:pPr algn="ctr"/>
                      <a:r>
                        <a:rPr lang="en-US" sz="900">
                          <a:solidFill>
                            <a:schemeClr val="tx1"/>
                          </a:solidFill>
                          <a:latin typeface="Arial" panose="020B0604020202020204" pitchFamily="34" charset="0"/>
                          <a:cs typeface="Arial" panose="020B0604020202020204" pitchFamily="34" charset="0"/>
                        </a:rPr>
                        <a:t>0</a:t>
                      </a:r>
                    </a:p>
                  </a:txBody>
                  <a:tcPr marL="0" marR="0" marT="0" marB="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2729296024"/>
                  </a:ext>
                </a:extLst>
              </a:tr>
              <a:tr h="197379">
                <a:tc>
                  <a:txBody>
                    <a:bodyPr/>
                    <a:lstStyle/>
                    <a:p>
                      <a:pPr algn="r"/>
                      <a:r>
                        <a:rPr lang="en-US" sz="900" b="1" dirty="0">
                          <a:solidFill>
                            <a:schemeClr val="accent1"/>
                          </a:solidFill>
                          <a:latin typeface="Arial" panose="020B0604020202020204" pitchFamily="34" charset="0"/>
                          <a:cs typeface="Arial" panose="020B0604020202020204" pitchFamily="34" charset="0"/>
                        </a:rPr>
                        <a:t>PBO + AAP</a:t>
                      </a:r>
                    </a:p>
                  </a:txBody>
                  <a:tcPr marL="0" marT="0" marB="0" anchor="ctr">
                    <a:lnL>
                      <a:noFill/>
                    </a:lnL>
                    <a:lnR>
                      <a:noFill/>
                    </a:lnR>
                    <a:lnT>
                      <a:noFill/>
                    </a:lnT>
                    <a:lnB>
                      <a:noFill/>
                    </a:lnB>
                    <a:lnTlToBr w="12700" cmpd="sng">
                      <a:noFill/>
                      <a:prstDash val="solid"/>
                    </a:lnTlToBr>
                    <a:lnBlToTr w="12700" cmpd="sng">
                      <a:noFill/>
                      <a:prstDash val="solid"/>
                    </a:lnBlToTr>
                  </a:tcPr>
                </a:tc>
                <a:tc>
                  <a:txBody>
                    <a:bodyPr/>
                    <a:lstStyle/>
                    <a:p>
                      <a:pPr algn="ctr"/>
                      <a:r>
                        <a:rPr lang="en-US" sz="900" dirty="0">
                          <a:solidFill>
                            <a:schemeClr val="tx1"/>
                          </a:solidFill>
                          <a:latin typeface="Arial" panose="020B0604020202020204" pitchFamily="34" charset="0"/>
                          <a:cs typeface="Arial" panose="020B0604020202020204" pitchFamily="34" charset="0"/>
                        </a:rPr>
                        <a:t>112</a:t>
                      </a:r>
                    </a:p>
                  </a:txBody>
                  <a:tcPr marL="0" marR="0" marT="0" marB="0" anchor="ctr">
                    <a:lnL>
                      <a:noFill/>
                    </a:lnL>
                    <a:lnR>
                      <a:noFill/>
                    </a:lnR>
                    <a:lnT>
                      <a:noFill/>
                    </a:lnT>
                    <a:lnB>
                      <a:noFill/>
                    </a:lnB>
                    <a:lnTlToBr w="12700" cmpd="sng">
                      <a:noFill/>
                      <a:prstDash val="solid"/>
                    </a:lnTlToBr>
                    <a:lnBlToTr w="12700" cmpd="sng">
                      <a:noFill/>
                      <a:prstDash val="solid"/>
                    </a:lnBlToTr>
                  </a:tcPr>
                </a:tc>
                <a:tc>
                  <a:txBody>
                    <a:bodyPr/>
                    <a:lstStyle/>
                    <a:p>
                      <a:pPr algn="ctr"/>
                      <a:r>
                        <a:rPr lang="en-US" sz="900">
                          <a:solidFill>
                            <a:schemeClr val="tx1"/>
                          </a:solidFill>
                          <a:latin typeface="Arial" panose="020B0604020202020204" pitchFamily="34" charset="0"/>
                          <a:cs typeface="Arial" panose="020B0604020202020204" pitchFamily="34" charset="0"/>
                        </a:rPr>
                        <a:t>97</a:t>
                      </a:r>
                    </a:p>
                  </a:txBody>
                  <a:tcPr marL="0" marR="0" marT="0" marB="0" anchor="ctr">
                    <a:lnL>
                      <a:noFill/>
                    </a:lnL>
                    <a:lnR>
                      <a:noFill/>
                    </a:lnR>
                    <a:lnT>
                      <a:noFill/>
                    </a:lnT>
                    <a:lnB>
                      <a:noFill/>
                    </a:lnB>
                    <a:lnTlToBr w="12700" cmpd="sng">
                      <a:noFill/>
                      <a:prstDash val="solid"/>
                    </a:lnTlToBr>
                    <a:lnBlToTr w="12700" cmpd="sng">
                      <a:noFill/>
                      <a:prstDash val="solid"/>
                    </a:lnBlToTr>
                  </a:tcPr>
                </a:tc>
                <a:tc>
                  <a:txBody>
                    <a:bodyPr/>
                    <a:lstStyle/>
                    <a:p>
                      <a:pPr algn="ctr"/>
                      <a:r>
                        <a:rPr lang="en-US" sz="900">
                          <a:solidFill>
                            <a:schemeClr val="tx1"/>
                          </a:solidFill>
                          <a:latin typeface="Arial" panose="020B0604020202020204" pitchFamily="34" charset="0"/>
                          <a:cs typeface="Arial" panose="020B0604020202020204" pitchFamily="34" charset="0"/>
                        </a:rPr>
                        <a:t>77</a:t>
                      </a:r>
                    </a:p>
                  </a:txBody>
                  <a:tcPr marL="0" marR="0" marT="0" marB="0" anchor="ctr">
                    <a:lnL>
                      <a:noFill/>
                    </a:lnL>
                    <a:lnR>
                      <a:noFill/>
                    </a:lnR>
                    <a:lnT>
                      <a:noFill/>
                    </a:lnT>
                    <a:lnB>
                      <a:noFill/>
                    </a:lnB>
                    <a:lnTlToBr w="12700" cmpd="sng">
                      <a:noFill/>
                      <a:prstDash val="solid"/>
                    </a:lnTlToBr>
                    <a:lnBlToTr w="12700" cmpd="sng">
                      <a:noFill/>
                      <a:prstDash val="solid"/>
                    </a:lnBlToTr>
                  </a:tcPr>
                </a:tc>
                <a:tc>
                  <a:txBody>
                    <a:bodyPr/>
                    <a:lstStyle/>
                    <a:p>
                      <a:pPr algn="ctr"/>
                      <a:r>
                        <a:rPr lang="en-US" sz="900">
                          <a:solidFill>
                            <a:schemeClr val="tx1"/>
                          </a:solidFill>
                          <a:latin typeface="Arial" panose="020B0604020202020204" pitchFamily="34" charset="0"/>
                          <a:cs typeface="Arial" panose="020B0604020202020204" pitchFamily="34" charset="0"/>
                        </a:rPr>
                        <a:t>43</a:t>
                      </a:r>
                    </a:p>
                  </a:txBody>
                  <a:tcPr marL="0" marR="0" marT="0" marB="0" anchor="ctr">
                    <a:lnL>
                      <a:noFill/>
                    </a:lnL>
                    <a:lnR>
                      <a:noFill/>
                    </a:lnR>
                    <a:lnT>
                      <a:noFill/>
                    </a:lnT>
                    <a:lnB>
                      <a:noFill/>
                    </a:lnB>
                    <a:lnTlToBr w="12700" cmpd="sng">
                      <a:noFill/>
                      <a:prstDash val="solid"/>
                    </a:lnTlToBr>
                    <a:lnBlToTr w="12700" cmpd="sng">
                      <a:noFill/>
                      <a:prstDash val="solid"/>
                    </a:lnBlToTr>
                  </a:tcPr>
                </a:tc>
                <a:tc>
                  <a:txBody>
                    <a:bodyPr/>
                    <a:lstStyle/>
                    <a:p>
                      <a:pPr algn="ctr"/>
                      <a:r>
                        <a:rPr lang="en-US" sz="900">
                          <a:solidFill>
                            <a:schemeClr val="tx1"/>
                          </a:solidFill>
                          <a:latin typeface="Arial" panose="020B0604020202020204" pitchFamily="34" charset="0"/>
                          <a:cs typeface="Arial" panose="020B0604020202020204" pitchFamily="34" charset="0"/>
                        </a:rPr>
                        <a:t>28</a:t>
                      </a:r>
                    </a:p>
                  </a:txBody>
                  <a:tcPr marL="0" marR="0" marT="0" marB="0" anchor="ctr">
                    <a:lnL>
                      <a:noFill/>
                    </a:lnL>
                    <a:lnR>
                      <a:noFill/>
                    </a:lnR>
                    <a:lnT>
                      <a:noFill/>
                    </a:lnT>
                    <a:lnB>
                      <a:noFill/>
                    </a:lnB>
                    <a:lnTlToBr w="12700" cmpd="sng">
                      <a:noFill/>
                      <a:prstDash val="solid"/>
                    </a:lnTlToBr>
                    <a:lnBlToTr w="12700" cmpd="sng">
                      <a:noFill/>
                      <a:prstDash val="solid"/>
                    </a:lnBlToTr>
                  </a:tcPr>
                </a:tc>
                <a:tc>
                  <a:txBody>
                    <a:bodyPr/>
                    <a:lstStyle/>
                    <a:p>
                      <a:pPr algn="ctr"/>
                      <a:r>
                        <a:rPr lang="en-US" sz="900">
                          <a:solidFill>
                            <a:schemeClr val="tx1"/>
                          </a:solidFill>
                          <a:latin typeface="Arial" panose="020B0604020202020204" pitchFamily="34" charset="0"/>
                          <a:cs typeface="Arial" panose="020B0604020202020204" pitchFamily="34" charset="0"/>
                        </a:rPr>
                        <a:t>20</a:t>
                      </a:r>
                    </a:p>
                  </a:txBody>
                  <a:tcPr marL="0" marR="0" marT="0" marB="0" anchor="ctr">
                    <a:lnL>
                      <a:noFill/>
                    </a:lnL>
                    <a:lnR>
                      <a:noFill/>
                    </a:lnR>
                    <a:lnT>
                      <a:noFill/>
                    </a:lnT>
                    <a:lnB>
                      <a:noFill/>
                    </a:lnB>
                    <a:lnTlToBr w="12700" cmpd="sng">
                      <a:noFill/>
                      <a:prstDash val="solid"/>
                    </a:lnTlToBr>
                    <a:lnBlToTr w="12700" cmpd="sng">
                      <a:noFill/>
                      <a:prstDash val="solid"/>
                    </a:lnBlToTr>
                  </a:tcPr>
                </a:tc>
                <a:tc>
                  <a:txBody>
                    <a:bodyPr/>
                    <a:lstStyle/>
                    <a:p>
                      <a:pPr algn="ctr"/>
                      <a:r>
                        <a:rPr lang="en-US" sz="900">
                          <a:solidFill>
                            <a:schemeClr val="tx1"/>
                          </a:solidFill>
                          <a:latin typeface="Arial" panose="020B0604020202020204" pitchFamily="34" charset="0"/>
                          <a:cs typeface="Arial" panose="020B0604020202020204" pitchFamily="34" charset="0"/>
                        </a:rPr>
                        <a:t>11</a:t>
                      </a:r>
                    </a:p>
                  </a:txBody>
                  <a:tcPr marL="0" marR="0" marT="0" marB="0" anchor="ctr">
                    <a:lnL>
                      <a:noFill/>
                    </a:lnL>
                    <a:lnR>
                      <a:noFill/>
                    </a:lnR>
                    <a:lnT>
                      <a:noFill/>
                    </a:lnT>
                    <a:lnB>
                      <a:noFill/>
                    </a:lnB>
                    <a:lnTlToBr w="12700" cmpd="sng">
                      <a:noFill/>
                      <a:prstDash val="solid"/>
                    </a:lnTlToBr>
                    <a:lnBlToTr w="12700" cmpd="sng">
                      <a:noFill/>
                      <a:prstDash val="solid"/>
                    </a:lnBlToTr>
                  </a:tcPr>
                </a:tc>
                <a:tc>
                  <a:txBody>
                    <a:bodyPr/>
                    <a:lstStyle/>
                    <a:p>
                      <a:pPr algn="ctr"/>
                      <a:r>
                        <a:rPr lang="en-US" sz="900">
                          <a:solidFill>
                            <a:schemeClr val="tx1"/>
                          </a:solidFill>
                          <a:latin typeface="Arial" panose="020B0604020202020204" pitchFamily="34" charset="0"/>
                          <a:cs typeface="Arial" panose="020B0604020202020204" pitchFamily="34" charset="0"/>
                        </a:rPr>
                        <a:t>5</a:t>
                      </a:r>
                    </a:p>
                  </a:txBody>
                  <a:tcPr marL="0" marR="0" marT="0" marB="0" anchor="ctr">
                    <a:lnL>
                      <a:noFill/>
                    </a:lnL>
                    <a:lnR>
                      <a:noFill/>
                    </a:lnR>
                    <a:lnT>
                      <a:noFill/>
                    </a:lnT>
                    <a:lnB>
                      <a:noFill/>
                    </a:lnB>
                    <a:lnTlToBr w="12700" cmpd="sng">
                      <a:noFill/>
                      <a:prstDash val="solid"/>
                    </a:lnTlToBr>
                    <a:lnBlToTr w="12700" cmpd="sng">
                      <a:noFill/>
                      <a:prstDash val="solid"/>
                    </a:lnBlToTr>
                  </a:tcPr>
                </a:tc>
                <a:tc>
                  <a:txBody>
                    <a:bodyPr/>
                    <a:lstStyle/>
                    <a:p>
                      <a:pPr algn="ctr"/>
                      <a:r>
                        <a:rPr lang="en-US" sz="900">
                          <a:solidFill>
                            <a:schemeClr val="tx1"/>
                          </a:solidFill>
                          <a:latin typeface="Arial" panose="020B0604020202020204" pitchFamily="34" charset="0"/>
                          <a:cs typeface="Arial" panose="020B0604020202020204" pitchFamily="34" charset="0"/>
                        </a:rPr>
                        <a:t>2</a:t>
                      </a:r>
                    </a:p>
                  </a:txBody>
                  <a:tcPr marL="0" marR="0" marT="0" marB="0" anchor="ctr">
                    <a:lnL>
                      <a:noFill/>
                    </a:lnL>
                    <a:lnR>
                      <a:noFill/>
                    </a:lnR>
                    <a:lnT>
                      <a:noFill/>
                    </a:lnT>
                    <a:lnB>
                      <a:noFill/>
                    </a:lnB>
                    <a:lnTlToBr w="12700" cmpd="sng">
                      <a:noFill/>
                      <a:prstDash val="solid"/>
                    </a:lnTlToBr>
                    <a:lnBlToTr w="12700" cmpd="sng">
                      <a:noFill/>
                      <a:prstDash val="solid"/>
                    </a:lnBlToTr>
                  </a:tcPr>
                </a:tc>
                <a:tc>
                  <a:txBody>
                    <a:bodyPr/>
                    <a:lstStyle/>
                    <a:p>
                      <a:pPr algn="ctr"/>
                      <a:r>
                        <a:rPr lang="en-US" sz="900">
                          <a:solidFill>
                            <a:schemeClr val="tx1"/>
                          </a:solidFill>
                          <a:latin typeface="Arial" panose="020B0604020202020204" pitchFamily="34" charset="0"/>
                          <a:cs typeface="Arial" panose="020B0604020202020204" pitchFamily="34" charset="0"/>
                        </a:rPr>
                        <a:t>0</a:t>
                      </a:r>
                    </a:p>
                  </a:txBody>
                  <a:tcPr marL="0" marR="0" marT="0" marB="0" anchor="ctr">
                    <a:lnL>
                      <a:noFill/>
                    </a:lnL>
                    <a:lnR>
                      <a:noFill/>
                    </a:lnR>
                    <a:lnT>
                      <a:noFill/>
                    </a:lnT>
                    <a:lnB>
                      <a:noFill/>
                    </a:lnB>
                    <a:lnTlToBr w="12700" cmpd="sng">
                      <a:noFill/>
                      <a:prstDash val="solid"/>
                    </a:lnTlToBr>
                    <a:lnBlToTr w="12700" cmpd="sng">
                      <a:noFill/>
                      <a:prstDash val="solid"/>
                    </a:lnBlToTr>
                  </a:tcPr>
                </a:tc>
                <a:tc>
                  <a:txBody>
                    <a:bodyPr/>
                    <a:lstStyle/>
                    <a:p>
                      <a:pPr algn="ctr"/>
                      <a:r>
                        <a:rPr lang="en-US" sz="900" dirty="0">
                          <a:solidFill>
                            <a:schemeClr val="tx1"/>
                          </a:solidFill>
                          <a:latin typeface="Arial" panose="020B0604020202020204" pitchFamily="34" charset="0"/>
                          <a:cs typeface="Arial" panose="020B0604020202020204" pitchFamily="34" charset="0"/>
                        </a:rPr>
                        <a:t>0</a:t>
                      </a:r>
                    </a:p>
                  </a:txBody>
                  <a:tcPr marL="0" marR="0" marT="0" marB="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2697454303"/>
                  </a:ext>
                </a:extLst>
              </a:tr>
            </a:tbl>
          </a:graphicData>
        </a:graphic>
      </p:graphicFrame>
      <p:graphicFrame>
        <p:nvGraphicFramePr>
          <p:cNvPr id="7" name="Content Placeholder 10">
            <a:extLst>
              <a:ext uri="{FF2B5EF4-FFF2-40B4-BE49-F238E27FC236}">
                <a16:creationId xmlns:a16="http://schemas.microsoft.com/office/drawing/2014/main" id="{6498BA41-FFAD-C4BF-D4CC-C51FF60C22A8}"/>
              </a:ext>
            </a:extLst>
          </p:cNvPr>
          <p:cNvGraphicFramePr>
            <a:graphicFrameLocks/>
          </p:cNvGraphicFramePr>
          <p:nvPr>
            <p:extLst>
              <p:ext uri="{D42A27DB-BD31-4B8C-83A1-F6EECF244321}">
                <p14:modId xmlns:p14="http://schemas.microsoft.com/office/powerpoint/2010/main" val="914488917"/>
              </p:ext>
            </p:extLst>
          </p:nvPr>
        </p:nvGraphicFramePr>
        <p:xfrm>
          <a:off x="6612356" y="2189392"/>
          <a:ext cx="5238750" cy="3292475"/>
        </p:xfrm>
        <a:graphic>
          <a:graphicData uri="http://schemas.openxmlformats.org/drawingml/2006/chart">
            <c:chart xmlns:c="http://schemas.openxmlformats.org/drawingml/2006/chart" xmlns:r="http://schemas.openxmlformats.org/officeDocument/2006/relationships" r:id="rId3"/>
          </a:graphicData>
        </a:graphic>
      </p:graphicFrame>
      <p:sp>
        <p:nvSpPr>
          <p:cNvPr id="9" name="TextBox 8">
            <a:extLst>
              <a:ext uri="{FF2B5EF4-FFF2-40B4-BE49-F238E27FC236}">
                <a16:creationId xmlns:a16="http://schemas.microsoft.com/office/drawing/2014/main" id="{DF9F99D2-77C7-95C5-EBC5-8CCFA129DB33}"/>
              </a:ext>
            </a:extLst>
          </p:cNvPr>
          <p:cNvSpPr txBox="1"/>
          <p:nvPr/>
        </p:nvSpPr>
        <p:spPr>
          <a:xfrm>
            <a:off x="6740897" y="1775406"/>
            <a:ext cx="5238206"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1" u="none" strike="noStrike" kern="1200" cap="none" spc="0" normalizeH="0" baseline="0" noProof="0" dirty="0">
                <a:ln>
                  <a:noFill/>
                </a:ln>
                <a:solidFill>
                  <a:srgbClr val="03C74F"/>
                </a:solidFill>
                <a:effectLst/>
                <a:uLnTx/>
                <a:uFillTx/>
                <a:latin typeface="Arial" panose="020B0604020202020204" pitchFamily="34" charset="0"/>
                <a:ea typeface="ヒラギノ角ゴ ProN W3"/>
                <a:cs typeface="Arial" panose="020B0604020202020204" pitchFamily="34" charset="0"/>
              </a:rPr>
              <a:t>BRCA1/2</a:t>
            </a:r>
            <a:r>
              <a:rPr kumimoji="0" lang="en-US" sz="2000" b="1" i="0" u="none" strike="noStrike" kern="1200" cap="none" spc="0" normalizeH="0" baseline="0" noProof="0" dirty="0">
                <a:ln>
                  <a:noFill/>
                </a:ln>
                <a:solidFill>
                  <a:srgbClr val="03C74F"/>
                </a:solidFill>
                <a:effectLst/>
                <a:uLnTx/>
                <a:uFillTx/>
                <a:latin typeface="Arial" panose="020B0604020202020204" pitchFamily="34" charset="0"/>
                <a:ea typeface="ヒラギノ角ゴ ProN W3"/>
                <a:cs typeface="Arial" panose="020B0604020202020204" pitchFamily="34" charset="0"/>
              </a:rPr>
              <a:t>-Mutated patients</a:t>
            </a:r>
          </a:p>
        </p:txBody>
      </p:sp>
      <p:sp>
        <p:nvSpPr>
          <p:cNvPr id="10" name="TextBox 9">
            <a:extLst>
              <a:ext uri="{FF2B5EF4-FFF2-40B4-BE49-F238E27FC236}">
                <a16:creationId xmlns:a16="http://schemas.microsoft.com/office/drawing/2014/main" id="{1B337A0C-9557-9153-D869-717047774E68}"/>
              </a:ext>
            </a:extLst>
          </p:cNvPr>
          <p:cNvSpPr txBox="1"/>
          <p:nvPr/>
        </p:nvSpPr>
        <p:spPr>
          <a:xfrm>
            <a:off x="6591794" y="5874908"/>
            <a:ext cx="2386872" cy="215444"/>
          </a:xfrm>
          <a:prstGeom prst="rect">
            <a:avLst/>
          </a:prstGeom>
          <a:noFill/>
        </p:spPr>
        <p:txBody>
          <a:bodyPr wrap="none" lIns="0" tIns="0" rIns="0" bIns="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5D8298"/>
                </a:solidFill>
                <a:effectLst/>
                <a:uLnTx/>
                <a:uFillTx/>
                <a:latin typeface="Arial" panose="020B0604020202020204"/>
                <a:ea typeface="+mn-ea"/>
                <a:cs typeface="+mn-cs"/>
              </a:rPr>
              <a:t>Median follow-up 16.7 months</a:t>
            </a:r>
            <a:endParaRPr kumimoji="0" lang="en-US" sz="1400" b="0" i="0" u="none" strike="noStrike" kern="1200" cap="none" spc="0" normalizeH="0" baseline="0" noProof="0" dirty="0">
              <a:ln>
                <a:noFill/>
              </a:ln>
              <a:solidFill>
                <a:srgbClr val="5D8298"/>
              </a:solidFill>
              <a:effectLst/>
              <a:uLnTx/>
              <a:uFillTx/>
              <a:latin typeface="Arial" panose="020B0604020202020204"/>
              <a:ea typeface="+mn-ea"/>
              <a:cs typeface="Arial"/>
            </a:endParaRPr>
          </a:p>
        </p:txBody>
      </p:sp>
      <p:pic>
        <p:nvPicPr>
          <p:cNvPr id="11" name="Picture 10">
            <a:extLst>
              <a:ext uri="{FF2B5EF4-FFF2-40B4-BE49-F238E27FC236}">
                <a16:creationId xmlns:a16="http://schemas.microsoft.com/office/drawing/2014/main" id="{46053119-852F-B679-D9EA-01D447F5BE76}"/>
              </a:ext>
            </a:extLst>
          </p:cNvPr>
          <p:cNvPicPr>
            <a:picLocks noChangeAspect="1"/>
          </p:cNvPicPr>
          <p:nvPr/>
        </p:nvPicPr>
        <p:blipFill>
          <a:blip r:embed="rId4"/>
          <a:stretch>
            <a:fillRect/>
          </a:stretch>
        </p:blipFill>
        <p:spPr>
          <a:xfrm>
            <a:off x="7288977" y="2394185"/>
            <a:ext cx="4038600" cy="1790700"/>
          </a:xfrm>
          <a:prstGeom prst="rect">
            <a:avLst/>
          </a:prstGeom>
        </p:spPr>
      </p:pic>
      <p:sp>
        <p:nvSpPr>
          <p:cNvPr id="12" name="TextBox 11">
            <a:extLst>
              <a:ext uri="{FF2B5EF4-FFF2-40B4-BE49-F238E27FC236}">
                <a16:creationId xmlns:a16="http://schemas.microsoft.com/office/drawing/2014/main" id="{CDCFA738-C037-4025-A549-8967CFF79A04}"/>
              </a:ext>
            </a:extLst>
          </p:cNvPr>
          <p:cNvSpPr txBox="1"/>
          <p:nvPr/>
        </p:nvSpPr>
        <p:spPr>
          <a:xfrm>
            <a:off x="7364150" y="4417850"/>
            <a:ext cx="2013693" cy="43088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212121"/>
                </a:solidFill>
                <a:effectLst/>
                <a:uLnTx/>
                <a:uFillTx/>
                <a:latin typeface="Arial" panose="020B0604020202020204" pitchFamily="34" charset="0"/>
                <a:ea typeface="ヒラギノ角ゴ ProN W3"/>
                <a:cs typeface="Arial" panose="020B0604020202020204" pitchFamily="34" charset="0"/>
              </a:rPr>
              <a:t>HR: 0.53 </a:t>
            </a:r>
            <a:r>
              <a:rPr kumimoji="0" lang="en-US" sz="1100" b="0" i="0" u="none" strike="noStrike" kern="1200" cap="none" spc="0" normalizeH="0" baseline="0" noProof="0" dirty="0">
                <a:ln>
                  <a:noFill/>
                </a:ln>
                <a:solidFill>
                  <a:srgbClr val="212121"/>
                </a:solidFill>
                <a:effectLst/>
                <a:uLnTx/>
                <a:uFillTx/>
                <a:latin typeface="Arial" panose="020B0604020202020204" pitchFamily="34" charset="0"/>
                <a:ea typeface="ヒラギノ角ゴ ProN W3"/>
                <a:cs typeface="Arial" panose="020B0604020202020204" pitchFamily="34" charset="0"/>
              </a:rPr>
              <a:t>(95% CI, 0.36-0.79)</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212121"/>
                </a:solidFill>
                <a:effectLst/>
                <a:uLnTx/>
                <a:uFillTx/>
                <a:latin typeface="Arial" panose="020B0604020202020204" pitchFamily="34" charset="0"/>
                <a:ea typeface="ヒラギノ角ゴ ProN W3"/>
                <a:cs typeface="Arial" panose="020B0604020202020204" pitchFamily="34" charset="0"/>
              </a:rPr>
              <a:t>p=0.0014</a:t>
            </a:r>
          </a:p>
        </p:txBody>
      </p:sp>
      <p:sp>
        <p:nvSpPr>
          <p:cNvPr id="14" name="TextBox 13">
            <a:extLst>
              <a:ext uri="{FF2B5EF4-FFF2-40B4-BE49-F238E27FC236}">
                <a16:creationId xmlns:a16="http://schemas.microsoft.com/office/drawing/2014/main" id="{A11C8503-9968-6F19-817D-49599189507D}"/>
              </a:ext>
            </a:extLst>
          </p:cNvPr>
          <p:cNvSpPr txBox="1"/>
          <p:nvPr/>
        </p:nvSpPr>
        <p:spPr>
          <a:xfrm>
            <a:off x="9805425" y="3128974"/>
            <a:ext cx="2078342" cy="307777"/>
          </a:xfrm>
          <a:prstGeom prst="rect">
            <a:avLst/>
          </a:prstGeom>
          <a:noFill/>
        </p:spPr>
        <p:txBody>
          <a:bodyPr wrap="square" lIns="18288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5D8298"/>
                </a:solidFill>
                <a:effectLst/>
                <a:uLnTx/>
                <a:uFillTx/>
                <a:latin typeface="Arial" panose="020B0604020202020204" pitchFamily="34" charset="0"/>
                <a:ea typeface="+mn-ea"/>
                <a:cs typeface="Arial" panose="020B0604020202020204" pitchFamily="34" charset="0"/>
              </a:rPr>
              <a:t>NIRA + AAP: 16.6 </a:t>
            </a:r>
            <a:r>
              <a:rPr kumimoji="0" lang="en-US" sz="1400" b="1" i="0" u="none" strike="noStrike" kern="1200" cap="none" spc="0" normalizeH="0" baseline="0" noProof="0" dirty="0" err="1">
                <a:ln>
                  <a:noFill/>
                </a:ln>
                <a:solidFill>
                  <a:srgbClr val="5D8298"/>
                </a:solidFill>
                <a:effectLst/>
                <a:uLnTx/>
                <a:uFillTx/>
                <a:latin typeface="Arial" panose="020B0604020202020204" pitchFamily="34" charset="0"/>
                <a:ea typeface="+mn-ea"/>
                <a:cs typeface="Arial" panose="020B0604020202020204" pitchFamily="34" charset="0"/>
              </a:rPr>
              <a:t>mo</a:t>
            </a:r>
            <a:endParaRPr kumimoji="0" lang="en-US" sz="1400" b="1" i="0" u="none" strike="noStrike" kern="1200" cap="none" spc="0" normalizeH="0" baseline="0" noProof="0" dirty="0">
              <a:ln>
                <a:noFill/>
              </a:ln>
              <a:solidFill>
                <a:srgbClr val="5D8298"/>
              </a:solidFill>
              <a:effectLst/>
              <a:uLnTx/>
              <a:uFillTx/>
              <a:latin typeface="Arial" panose="020B0604020202020204" pitchFamily="34" charset="0"/>
              <a:ea typeface="+mn-ea"/>
              <a:cs typeface="Arial" panose="020B0604020202020204" pitchFamily="34" charset="0"/>
            </a:endParaRPr>
          </a:p>
        </p:txBody>
      </p:sp>
      <p:sp>
        <p:nvSpPr>
          <p:cNvPr id="15" name="TextBox 14">
            <a:extLst>
              <a:ext uri="{FF2B5EF4-FFF2-40B4-BE49-F238E27FC236}">
                <a16:creationId xmlns:a16="http://schemas.microsoft.com/office/drawing/2014/main" id="{74A0A530-FF5A-9987-41C3-3B0B3D1C83CA}"/>
              </a:ext>
            </a:extLst>
          </p:cNvPr>
          <p:cNvSpPr txBox="1"/>
          <p:nvPr/>
        </p:nvSpPr>
        <p:spPr>
          <a:xfrm>
            <a:off x="9805425" y="4209132"/>
            <a:ext cx="1905000" cy="276999"/>
          </a:xfrm>
          <a:prstGeom prst="rect">
            <a:avLst/>
          </a:prstGeom>
          <a:noFill/>
        </p:spPr>
        <p:txBody>
          <a:bodyPr wrap="none" lIns="18288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3C74F"/>
                </a:solidFill>
                <a:effectLst/>
                <a:uLnTx/>
                <a:uFillTx/>
                <a:latin typeface="Arial" panose="020B0604020202020204" pitchFamily="34" charset="0"/>
                <a:ea typeface="ヒラギノ角ゴ ProN W3"/>
                <a:cs typeface="Arial" panose="020B0604020202020204" pitchFamily="34" charset="0"/>
              </a:rPr>
              <a:t>PBO + AAP: 10.9 </a:t>
            </a:r>
            <a:r>
              <a:rPr kumimoji="0" lang="en-US" sz="1400" b="1" i="0" u="none" strike="noStrike" kern="1200" cap="none" spc="0" normalizeH="0" baseline="0" noProof="0" dirty="0" err="1">
                <a:ln>
                  <a:noFill/>
                </a:ln>
                <a:solidFill>
                  <a:srgbClr val="03C74F"/>
                </a:solidFill>
                <a:effectLst/>
                <a:uLnTx/>
                <a:uFillTx/>
                <a:latin typeface="Arial" panose="020B0604020202020204" pitchFamily="34" charset="0"/>
                <a:ea typeface="ヒラギノ角ゴ ProN W3"/>
                <a:cs typeface="Arial" panose="020B0604020202020204" pitchFamily="34" charset="0"/>
              </a:rPr>
              <a:t>mo</a:t>
            </a:r>
            <a:endParaRPr kumimoji="0" lang="en-US" sz="1400" b="1" i="0" u="none" strike="noStrike" kern="1200" cap="none" spc="0" normalizeH="0" baseline="0" noProof="0" dirty="0">
              <a:ln>
                <a:noFill/>
              </a:ln>
              <a:solidFill>
                <a:srgbClr val="03C74F"/>
              </a:solidFill>
              <a:effectLst/>
              <a:uLnTx/>
              <a:uFillTx/>
              <a:latin typeface="Arial" panose="020B0604020202020204" pitchFamily="34" charset="0"/>
              <a:ea typeface="ヒラギノ角ゴ ProN W3"/>
              <a:cs typeface="Arial" panose="020B0604020202020204" pitchFamily="34" charset="0"/>
            </a:endParaRPr>
          </a:p>
        </p:txBody>
      </p:sp>
      <p:sp>
        <p:nvSpPr>
          <p:cNvPr id="16" name="TextBox 15">
            <a:extLst>
              <a:ext uri="{FF2B5EF4-FFF2-40B4-BE49-F238E27FC236}">
                <a16:creationId xmlns:a16="http://schemas.microsoft.com/office/drawing/2014/main" id="{F71B1DDB-FE2F-77EB-8D63-E4D409B8C456}"/>
              </a:ext>
            </a:extLst>
          </p:cNvPr>
          <p:cNvSpPr txBox="1"/>
          <p:nvPr/>
        </p:nvSpPr>
        <p:spPr>
          <a:xfrm>
            <a:off x="689271" y="5850070"/>
            <a:ext cx="2386872" cy="215444"/>
          </a:xfrm>
          <a:prstGeom prst="rect">
            <a:avLst/>
          </a:prstGeom>
          <a:noFill/>
        </p:spPr>
        <p:txBody>
          <a:bodyPr wrap="none" lIns="0" tIns="0" rIns="0" bIns="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5D8298"/>
                </a:solidFill>
                <a:effectLst/>
                <a:uLnTx/>
                <a:uFillTx/>
                <a:latin typeface="Arial" panose="020B0604020202020204"/>
                <a:ea typeface="+mn-ea"/>
                <a:cs typeface="+mn-cs"/>
              </a:rPr>
              <a:t>Median follow-up 18.6 months</a:t>
            </a:r>
            <a:endParaRPr kumimoji="0" lang="en-US" sz="1400" b="0" i="0" u="none" strike="noStrike" kern="1200" cap="none" spc="0" normalizeH="0" baseline="0" noProof="0" dirty="0">
              <a:ln>
                <a:noFill/>
              </a:ln>
              <a:solidFill>
                <a:srgbClr val="5D8298"/>
              </a:solidFill>
              <a:effectLst/>
              <a:uLnTx/>
              <a:uFillTx/>
              <a:latin typeface="Arial" panose="020B0604020202020204"/>
              <a:ea typeface="+mn-ea"/>
              <a:cs typeface="Arial"/>
            </a:endParaRPr>
          </a:p>
        </p:txBody>
      </p:sp>
      <p:graphicFrame>
        <p:nvGraphicFramePr>
          <p:cNvPr id="17" name="Table 3">
            <a:extLst>
              <a:ext uri="{FF2B5EF4-FFF2-40B4-BE49-F238E27FC236}">
                <a16:creationId xmlns:a16="http://schemas.microsoft.com/office/drawing/2014/main" id="{F0CA482B-C399-3F97-C554-5DA2CE1FC1A2}"/>
              </a:ext>
            </a:extLst>
          </p:cNvPr>
          <p:cNvGraphicFramePr>
            <a:graphicFrameLocks noGrp="1"/>
          </p:cNvGraphicFramePr>
          <p:nvPr>
            <p:extLst>
              <p:ext uri="{D42A27DB-BD31-4B8C-83A1-F6EECF244321}">
                <p14:modId xmlns:p14="http://schemas.microsoft.com/office/powerpoint/2010/main" val="1982251928"/>
              </p:ext>
            </p:extLst>
          </p:nvPr>
        </p:nvGraphicFramePr>
        <p:xfrm>
          <a:off x="-118991" y="5212277"/>
          <a:ext cx="5972178" cy="592137"/>
        </p:xfrm>
        <a:graphic>
          <a:graphicData uri="http://schemas.openxmlformats.org/drawingml/2006/table">
            <a:tbl>
              <a:tblPr firstRow="1" bandRow="1">
                <a:tableStyleId>{2D5ABB26-0587-4C30-8999-92F81FD0307C}</a:tableStyleId>
              </a:tblPr>
              <a:tblGrid>
                <a:gridCol w="1058918">
                  <a:extLst>
                    <a:ext uri="{9D8B030D-6E8A-4147-A177-3AD203B41FA5}">
                      <a16:colId xmlns:a16="http://schemas.microsoft.com/office/drawing/2014/main" val="2960600525"/>
                    </a:ext>
                  </a:extLst>
                </a:gridCol>
                <a:gridCol w="446660">
                  <a:extLst>
                    <a:ext uri="{9D8B030D-6E8A-4147-A177-3AD203B41FA5}">
                      <a16:colId xmlns:a16="http://schemas.microsoft.com/office/drawing/2014/main" val="168341198"/>
                    </a:ext>
                  </a:extLst>
                </a:gridCol>
                <a:gridCol w="446660">
                  <a:extLst>
                    <a:ext uri="{9D8B030D-6E8A-4147-A177-3AD203B41FA5}">
                      <a16:colId xmlns:a16="http://schemas.microsoft.com/office/drawing/2014/main" val="1723015493"/>
                    </a:ext>
                  </a:extLst>
                </a:gridCol>
                <a:gridCol w="446660">
                  <a:extLst>
                    <a:ext uri="{9D8B030D-6E8A-4147-A177-3AD203B41FA5}">
                      <a16:colId xmlns:a16="http://schemas.microsoft.com/office/drawing/2014/main" val="2281005005"/>
                    </a:ext>
                  </a:extLst>
                </a:gridCol>
                <a:gridCol w="446660">
                  <a:extLst>
                    <a:ext uri="{9D8B030D-6E8A-4147-A177-3AD203B41FA5}">
                      <a16:colId xmlns:a16="http://schemas.microsoft.com/office/drawing/2014/main" val="2140687655"/>
                    </a:ext>
                  </a:extLst>
                </a:gridCol>
                <a:gridCol w="446660">
                  <a:extLst>
                    <a:ext uri="{9D8B030D-6E8A-4147-A177-3AD203B41FA5}">
                      <a16:colId xmlns:a16="http://schemas.microsoft.com/office/drawing/2014/main" val="3920765030"/>
                    </a:ext>
                  </a:extLst>
                </a:gridCol>
                <a:gridCol w="446660">
                  <a:extLst>
                    <a:ext uri="{9D8B030D-6E8A-4147-A177-3AD203B41FA5}">
                      <a16:colId xmlns:a16="http://schemas.microsoft.com/office/drawing/2014/main" val="4060792873"/>
                    </a:ext>
                  </a:extLst>
                </a:gridCol>
                <a:gridCol w="446660">
                  <a:extLst>
                    <a:ext uri="{9D8B030D-6E8A-4147-A177-3AD203B41FA5}">
                      <a16:colId xmlns:a16="http://schemas.microsoft.com/office/drawing/2014/main" val="3655670899"/>
                    </a:ext>
                  </a:extLst>
                </a:gridCol>
                <a:gridCol w="446660">
                  <a:extLst>
                    <a:ext uri="{9D8B030D-6E8A-4147-A177-3AD203B41FA5}">
                      <a16:colId xmlns:a16="http://schemas.microsoft.com/office/drawing/2014/main" val="940408616"/>
                    </a:ext>
                  </a:extLst>
                </a:gridCol>
                <a:gridCol w="446660">
                  <a:extLst>
                    <a:ext uri="{9D8B030D-6E8A-4147-A177-3AD203B41FA5}">
                      <a16:colId xmlns:a16="http://schemas.microsoft.com/office/drawing/2014/main" val="1590475847"/>
                    </a:ext>
                  </a:extLst>
                </a:gridCol>
                <a:gridCol w="446660">
                  <a:extLst>
                    <a:ext uri="{9D8B030D-6E8A-4147-A177-3AD203B41FA5}">
                      <a16:colId xmlns:a16="http://schemas.microsoft.com/office/drawing/2014/main" val="2106792439"/>
                    </a:ext>
                  </a:extLst>
                </a:gridCol>
                <a:gridCol w="446660">
                  <a:extLst>
                    <a:ext uri="{9D8B030D-6E8A-4147-A177-3AD203B41FA5}">
                      <a16:colId xmlns:a16="http://schemas.microsoft.com/office/drawing/2014/main" val="3113418462"/>
                    </a:ext>
                  </a:extLst>
                </a:gridCol>
              </a:tblGrid>
              <a:tr h="197379">
                <a:tc>
                  <a:txBody>
                    <a:bodyPr/>
                    <a:lstStyle/>
                    <a:p>
                      <a:pPr algn="r"/>
                      <a:r>
                        <a:rPr lang="en-US" sz="900" b="1" dirty="0">
                          <a:solidFill>
                            <a:schemeClr val="tx1"/>
                          </a:solidFill>
                          <a:latin typeface="Arial" panose="020B0604020202020204" pitchFamily="34" charset="0"/>
                          <a:cs typeface="Arial" panose="020B0604020202020204" pitchFamily="34" charset="0"/>
                        </a:rPr>
                        <a:t>No. at risk</a:t>
                      </a:r>
                    </a:p>
                  </a:txBody>
                  <a:tcPr marL="0" marT="0" marB="0" anchor="ctr">
                    <a:lnL>
                      <a:noFill/>
                    </a:lnL>
                    <a:lnR>
                      <a:noFill/>
                    </a:lnR>
                    <a:lnT>
                      <a:noFill/>
                    </a:lnT>
                    <a:lnB>
                      <a:noFill/>
                    </a:lnB>
                    <a:lnTlToBr w="12700" cmpd="sng">
                      <a:noFill/>
                      <a:prstDash val="solid"/>
                    </a:lnTlToBr>
                    <a:lnBlToTr w="12700" cmpd="sng">
                      <a:noFill/>
                      <a:prstDash val="solid"/>
                    </a:lnBlToTr>
                  </a:tcPr>
                </a:tc>
                <a:tc>
                  <a:txBody>
                    <a:bodyPr/>
                    <a:lstStyle/>
                    <a:p>
                      <a:pPr algn="ctr"/>
                      <a:endParaRPr lang="en-US" sz="900">
                        <a:solidFill>
                          <a:schemeClr val="tx1"/>
                        </a:solidFill>
                        <a:latin typeface="Arial" panose="020B0604020202020204" pitchFamily="34" charset="0"/>
                        <a:cs typeface="Arial" panose="020B0604020202020204" pitchFamily="34" charset="0"/>
                      </a:endParaRPr>
                    </a:p>
                  </a:txBody>
                  <a:tcPr marL="0" marR="0" marT="0" marB="0" anchor="ctr">
                    <a:lnL>
                      <a:noFill/>
                    </a:lnL>
                    <a:lnR>
                      <a:noFill/>
                    </a:lnR>
                    <a:lnT>
                      <a:noFill/>
                    </a:lnT>
                    <a:lnB>
                      <a:noFill/>
                    </a:lnB>
                    <a:lnTlToBr w="12700" cmpd="sng">
                      <a:noFill/>
                      <a:prstDash val="solid"/>
                    </a:lnTlToBr>
                    <a:lnBlToTr w="12700" cmpd="sng">
                      <a:noFill/>
                      <a:prstDash val="solid"/>
                    </a:lnBlToTr>
                  </a:tcPr>
                </a:tc>
                <a:tc>
                  <a:txBody>
                    <a:bodyPr/>
                    <a:lstStyle/>
                    <a:p>
                      <a:pPr algn="ctr"/>
                      <a:endParaRPr lang="en-US" sz="900">
                        <a:solidFill>
                          <a:schemeClr val="tx1"/>
                        </a:solidFill>
                        <a:latin typeface="Arial" panose="020B0604020202020204" pitchFamily="34" charset="0"/>
                        <a:cs typeface="Arial" panose="020B0604020202020204" pitchFamily="34" charset="0"/>
                      </a:endParaRPr>
                    </a:p>
                  </a:txBody>
                  <a:tcPr marL="0" marR="0" marT="0" marB="0" anchor="ctr">
                    <a:lnL>
                      <a:noFill/>
                    </a:lnL>
                    <a:lnR>
                      <a:noFill/>
                    </a:lnR>
                    <a:lnT>
                      <a:noFill/>
                    </a:lnT>
                    <a:lnB>
                      <a:noFill/>
                    </a:lnB>
                    <a:lnTlToBr w="12700" cmpd="sng">
                      <a:noFill/>
                      <a:prstDash val="solid"/>
                    </a:lnTlToBr>
                    <a:lnBlToTr w="12700" cmpd="sng">
                      <a:noFill/>
                      <a:prstDash val="solid"/>
                    </a:lnBlToTr>
                  </a:tcPr>
                </a:tc>
                <a:tc>
                  <a:txBody>
                    <a:bodyPr/>
                    <a:lstStyle/>
                    <a:p>
                      <a:pPr algn="ctr"/>
                      <a:endParaRPr lang="en-US" sz="900">
                        <a:solidFill>
                          <a:schemeClr val="tx1"/>
                        </a:solidFill>
                        <a:latin typeface="Arial" panose="020B0604020202020204" pitchFamily="34" charset="0"/>
                        <a:cs typeface="Arial" panose="020B0604020202020204" pitchFamily="34" charset="0"/>
                      </a:endParaRPr>
                    </a:p>
                  </a:txBody>
                  <a:tcPr marL="0" marR="0" marT="0" marB="0" anchor="ctr">
                    <a:lnL>
                      <a:noFill/>
                    </a:lnL>
                    <a:lnR>
                      <a:noFill/>
                    </a:lnR>
                    <a:lnT>
                      <a:noFill/>
                    </a:lnT>
                    <a:lnB>
                      <a:noFill/>
                    </a:lnB>
                    <a:lnTlToBr w="12700" cmpd="sng">
                      <a:noFill/>
                      <a:prstDash val="solid"/>
                    </a:lnTlToBr>
                    <a:lnBlToTr w="12700" cmpd="sng">
                      <a:noFill/>
                      <a:prstDash val="solid"/>
                    </a:lnBlToTr>
                  </a:tcPr>
                </a:tc>
                <a:tc>
                  <a:txBody>
                    <a:bodyPr/>
                    <a:lstStyle/>
                    <a:p>
                      <a:pPr algn="ctr"/>
                      <a:endParaRPr lang="en-US" sz="900">
                        <a:solidFill>
                          <a:schemeClr val="tx1"/>
                        </a:solidFill>
                        <a:latin typeface="Arial" panose="020B0604020202020204" pitchFamily="34" charset="0"/>
                        <a:cs typeface="Arial" panose="020B0604020202020204" pitchFamily="34" charset="0"/>
                      </a:endParaRPr>
                    </a:p>
                  </a:txBody>
                  <a:tcPr marL="0" marR="0" marT="0" marB="0" anchor="ctr">
                    <a:lnL>
                      <a:noFill/>
                    </a:lnL>
                    <a:lnR>
                      <a:noFill/>
                    </a:lnR>
                    <a:lnT>
                      <a:noFill/>
                    </a:lnT>
                    <a:lnB>
                      <a:noFill/>
                    </a:lnB>
                    <a:lnTlToBr w="12700" cmpd="sng">
                      <a:noFill/>
                      <a:prstDash val="solid"/>
                    </a:lnTlToBr>
                    <a:lnBlToTr w="12700" cmpd="sng">
                      <a:noFill/>
                      <a:prstDash val="solid"/>
                    </a:lnBlToTr>
                  </a:tcPr>
                </a:tc>
                <a:tc>
                  <a:txBody>
                    <a:bodyPr/>
                    <a:lstStyle/>
                    <a:p>
                      <a:pPr algn="ctr"/>
                      <a:endParaRPr lang="en-US" sz="900" dirty="0">
                        <a:solidFill>
                          <a:schemeClr val="tx1"/>
                        </a:solidFill>
                        <a:latin typeface="Arial" panose="020B0604020202020204" pitchFamily="34" charset="0"/>
                        <a:cs typeface="Arial" panose="020B0604020202020204" pitchFamily="34" charset="0"/>
                      </a:endParaRPr>
                    </a:p>
                  </a:txBody>
                  <a:tcPr marL="0" marR="0" marT="0" marB="0" anchor="ctr">
                    <a:lnL>
                      <a:noFill/>
                    </a:lnL>
                    <a:lnR>
                      <a:noFill/>
                    </a:lnR>
                    <a:lnT>
                      <a:noFill/>
                    </a:lnT>
                    <a:lnB>
                      <a:noFill/>
                    </a:lnB>
                    <a:lnTlToBr w="12700" cmpd="sng">
                      <a:noFill/>
                      <a:prstDash val="solid"/>
                    </a:lnTlToBr>
                    <a:lnBlToTr w="12700" cmpd="sng">
                      <a:noFill/>
                      <a:prstDash val="solid"/>
                    </a:lnBlToTr>
                  </a:tcPr>
                </a:tc>
                <a:tc>
                  <a:txBody>
                    <a:bodyPr/>
                    <a:lstStyle/>
                    <a:p>
                      <a:pPr algn="ctr"/>
                      <a:endParaRPr lang="en-US" sz="900">
                        <a:solidFill>
                          <a:schemeClr val="tx1"/>
                        </a:solidFill>
                        <a:latin typeface="Arial" panose="020B0604020202020204" pitchFamily="34" charset="0"/>
                        <a:cs typeface="Arial" panose="020B0604020202020204" pitchFamily="34" charset="0"/>
                      </a:endParaRPr>
                    </a:p>
                  </a:txBody>
                  <a:tcPr marL="0" marR="0" marT="0" marB="0" anchor="ctr">
                    <a:lnL>
                      <a:noFill/>
                    </a:lnL>
                    <a:lnR>
                      <a:noFill/>
                    </a:lnR>
                    <a:lnT>
                      <a:noFill/>
                    </a:lnT>
                    <a:lnB>
                      <a:noFill/>
                    </a:lnB>
                    <a:lnTlToBr w="12700" cmpd="sng">
                      <a:noFill/>
                      <a:prstDash val="solid"/>
                    </a:lnTlToBr>
                    <a:lnBlToTr w="12700" cmpd="sng">
                      <a:noFill/>
                      <a:prstDash val="solid"/>
                    </a:lnBlToTr>
                  </a:tcPr>
                </a:tc>
                <a:tc>
                  <a:txBody>
                    <a:bodyPr/>
                    <a:lstStyle/>
                    <a:p>
                      <a:pPr algn="ctr"/>
                      <a:endParaRPr lang="en-US" sz="900" dirty="0">
                        <a:solidFill>
                          <a:schemeClr val="tx1"/>
                        </a:solidFill>
                        <a:latin typeface="Arial" panose="020B0604020202020204" pitchFamily="34" charset="0"/>
                        <a:cs typeface="Arial" panose="020B0604020202020204" pitchFamily="34" charset="0"/>
                      </a:endParaRPr>
                    </a:p>
                  </a:txBody>
                  <a:tcPr marL="0" marR="0" marT="0" marB="0" anchor="ctr">
                    <a:lnL>
                      <a:noFill/>
                    </a:lnL>
                    <a:lnR>
                      <a:noFill/>
                    </a:lnR>
                    <a:lnT>
                      <a:noFill/>
                    </a:lnT>
                    <a:lnB>
                      <a:noFill/>
                    </a:lnB>
                    <a:lnTlToBr w="12700" cmpd="sng">
                      <a:noFill/>
                      <a:prstDash val="solid"/>
                    </a:lnTlToBr>
                    <a:lnBlToTr w="12700" cmpd="sng">
                      <a:noFill/>
                      <a:prstDash val="solid"/>
                    </a:lnBlToTr>
                  </a:tcPr>
                </a:tc>
                <a:tc>
                  <a:txBody>
                    <a:bodyPr/>
                    <a:lstStyle/>
                    <a:p>
                      <a:pPr algn="ctr"/>
                      <a:endParaRPr lang="en-US" sz="900" dirty="0">
                        <a:solidFill>
                          <a:schemeClr val="tx1"/>
                        </a:solidFill>
                        <a:latin typeface="Arial" panose="020B0604020202020204" pitchFamily="34" charset="0"/>
                        <a:cs typeface="Arial" panose="020B0604020202020204" pitchFamily="34" charset="0"/>
                      </a:endParaRPr>
                    </a:p>
                  </a:txBody>
                  <a:tcPr marL="0" marR="0" marT="0" marB="0" anchor="ctr">
                    <a:lnL>
                      <a:noFill/>
                    </a:lnL>
                    <a:lnR>
                      <a:noFill/>
                    </a:lnR>
                    <a:lnT>
                      <a:noFill/>
                    </a:lnT>
                    <a:lnB>
                      <a:noFill/>
                    </a:lnB>
                    <a:lnTlToBr w="12700" cmpd="sng">
                      <a:noFill/>
                      <a:prstDash val="solid"/>
                    </a:lnTlToBr>
                    <a:lnBlToTr w="12700" cmpd="sng">
                      <a:noFill/>
                      <a:prstDash val="solid"/>
                    </a:lnBlToTr>
                  </a:tcPr>
                </a:tc>
                <a:tc>
                  <a:txBody>
                    <a:bodyPr/>
                    <a:lstStyle/>
                    <a:p>
                      <a:pPr algn="ctr"/>
                      <a:endParaRPr lang="en-US" sz="900">
                        <a:solidFill>
                          <a:schemeClr val="tx1"/>
                        </a:solidFill>
                        <a:latin typeface="Arial" panose="020B0604020202020204" pitchFamily="34" charset="0"/>
                        <a:cs typeface="Arial" panose="020B0604020202020204" pitchFamily="34" charset="0"/>
                      </a:endParaRPr>
                    </a:p>
                  </a:txBody>
                  <a:tcPr marL="0" marR="0" marT="0" marB="0" anchor="ctr">
                    <a:lnL>
                      <a:noFill/>
                    </a:lnL>
                    <a:lnR>
                      <a:noFill/>
                    </a:lnR>
                    <a:lnT>
                      <a:noFill/>
                    </a:lnT>
                    <a:lnB>
                      <a:noFill/>
                    </a:lnB>
                    <a:lnTlToBr w="12700" cmpd="sng">
                      <a:noFill/>
                      <a:prstDash val="solid"/>
                    </a:lnTlToBr>
                    <a:lnBlToTr w="12700" cmpd="sng">
                      <a:noFill/>
                      <a:prstDash val="solid"/>
                    </a:lnBlToTr>
                  </a:tcPr>
                </a:tc>
                <a:tc>
                  <a:txBody>
                    <a:bodyPr/>
                    <a:lstStyle/>
                    <a:p>
                      <a:pPr algn="ctr"/>
                      <a:endParaRPr lang="en-US" sz="900">
                        <a:solidFill>
                          <a:schemeClr val="tx1"/>
                        </a:solidFill>
                        <a:latin typeface="Arial" panose="020B0604020202020204" pitchFamily="34" charset="0"/>
                        <a:cs typeface="Arial" panose="020B0604020202020204" pitchFamily="34" charset="0"/>
                      </a:endParaRPr>
                    </a:p>
                  </a:txBody>
                  <a:tcPr marL="0" marR="0" marT="0" marB="0" anchor="ctr">
                    <a:lnL>
                      <a:noFill/>
                    </a:lnL>
                    <a:lnR>
                      <a:noFill/>
                    </a:lnR>
                    <a:lnT>
                      <a:noFill/>
                    </a:lnT>
                    <a:lnB>
                      <a:noFill/>
                    </a:lnB>
                    <a:lnTlToBr w="12700" cmpd="sng">
                      <a:noFill/>
                      <a:prstDash val="solid"/>
                    </a:lnTlToBr>
                    <a:lnBlToTr w="12700" cmpd="sng">
                      <a:noFill/>
                      <a:prstDash val="solid"/>
                    </a:lnBlToTr>
                  </a:tcPr>
                </a:tc>
                <a:tc>
                  <a:txBody>
                    <a:bodyPr/>
                    <a:lstStyle/>
                    <a:p>
                      <a:pPr algn="ctr"/>
                      <a:endParaRPr lang="en-US" sz="900">
                        <a:solidFill>
                          <a:schemeClr val="tx1"/>
                        </a:solidFill>
                        <a:latin typeface="Arial" panose="020B0604020202020204" pitchFamily="34" charset="0"/>
                        <a:cs typeface="Arial" panose="020B0604020202020204" pitchFamily="34" charset="0"/>
                      </a:endParaRPr>
                    </a:p>
                  </a:txBody>
                  <a:tcPr marL="0" marR="0" marT="0" marB="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809520869"/>
                  </a:ext>
                </a:extLst>
              </a:tr>
              <a:tr h="197379">
                <a:tc>
                  <a:txBody>
                    <a:bodyPr/>
                    <a:lstStyle/>
                    <a:p>
                      <a:pPr algn="r"/>
                      <a:r>
                        <a:rPr lang="en-US" sz="900" b="1" dirty="0">
                          <a:solidFill>
                            <a:schemeClr val="tx2"/>
                          </a:solidFill>
                          <a:latin typeface="Arial" panose="020B0604020202020204" pitchFamily="34" charset="0"/>
                          <a:cs typeface="Arial" panose="020B0604020202020204" pitchFamily="34" charset="0"/>
                        </a:rPr>
                        <a:t>NIRA + AAP</a:t>
                      </a:r>
                    </a:p>
                  </a:txBody>
                  <a:tcPr marL="0" marT="0" marB="0" anchor="ctr">
                    <a:lnL>
                      <a:noFill/>
                    </a:lnL>
                    <a:lnR>
                      <a:noFill/>
                    </a:lnR>
                    <a:lnT>
                      <a:noFill/>
                    </a:lnT>
                    <a:lnB>
                      <a:noFill/>
                    </a:lnB>
                    <a:lnTlToBr w="12700" cmpd="sng">
                      <a:noFill/>
                      <a:prstDash val="solid"/>
                    </a:lnTlToBr>
                    <a:lnBlToTr w="12700" cmpd="sng">
                      <a:noFill/>
                      <a:prstDash val="solid"/>
                    </a:lnBlToTr>
                  </a:tcPr>
                </a:tc>
                <a:tc>
                  <a:txBody>
                    <a:bodyPr/>
                    <a:lstStyle/>
                    <a:p>
                      <a:pPr algn="ctr"/>
                      <a:r>
                        <a:rPr lang="en-US" sz="900">
                          <a:solidFill>
                            <a:schemeClr val="tx1"/>
                          </a:solidFill>
                          <a:latin typeface="Arial" panose="020B0604020202020204" pitchFamily="34" charset="0"/>
                          <a:cs typeface="Arial" panose="020B0604020202020204" pitchFamily="34" charset="0"/>
                        </a:rPr>
                        <a:t>212</a:t>
                      </a:r>
                    </a:p>
                  </a:txBody>
                  <a:tcPr marL="0" marR="0" marT="0" marB="0" anchor="ctr">
                    <a:lnL>
                      <a:noFill/>
                    </a:lnL>
                    <a:lnR>
                      <a:noFill/>
                    </a:lnR>
                    <a:lnT>
                      <a:noFill/>
                    </a:lnT>
                    <a:lnB>
                      <a:noFill/>
                    </a:lnB>
                    <a:lnTlToBr w="12700" cmpd="sng">
                      <a:noFill/>
                      <a:prstDash val="solid"/>
                    </a:lnTlToBr>
                    <a:lnBlToTr w="12700" cmpd="sng">
                      <a:noFill/>
                      <a:prstDash val="solid"/>
                    </a:lnBlToTr>
                  </a:tcPr>
                </a:tc>
                <a:tc>
                  <a:txBody>
                    <a:bodyPr/>
                    <a:lstStyle/>
                    <a:p>
                      <a:pPr algn="ctr"/>
                      <a:r>
                        <a:rPr lang="en-US" sz="900">
                          <a:solidFill>
                            <a:schemeClr val="tx1"/>
                          </a:solidFill>
                          <a:latin typeface="Arial" panose="020B0604020202020204" pitchFamily="34" charset="0"/>
                          <a:cs typeface="Arial" panose="020B0604020202020204" pitchFamily="34" charset="0"/>
                        </a:rPr>
                        <a:t>192</a:t>
                      </a:r>
                    </a:p>
                  </a:txBody>
                  <a:tcPr marL="0" marR="0" marT="0" marB="0" anchor="ctr">
                    <a:lnL>
                      <a:noFill/>
                    </a:lnL>
                    <a:lnR>
                      <a:noFill/>
                    </a:lnR>
                    <a:lnT>
                      <a:noFill/>
                    </a:lnT>
                    <a:lnB>
                      <a:noFill/>
                    </a:lnB>
                    <a:lnTlToBr w="12700" cmpd="sng">
                      <a:noFill/>
                      <a:prstDash val="solid"/>
                    </a:lnTlToBr>
                    <a:lnBlToTr w="12700" cmpd="sng">
                      <a:noFill/>
                      <a:prstDash val="solid"/>
                    </a:lnBlToTr>
                  </a:tcPr>
                </a:tc>
                <a:tc>
                  <a:txBody>
                    <a:bodyPr/>
                    <a:lstStyle/>
                    <a:p>
                      <a:pPr algn="ctr"/>
                      <a:r>
                        <a:rPr lang="en-US" sz="900">
                          <a:solidFill>
                            <a:schemeClr val="tx1"/>
                          </a:solidFill>
                          <a:latin typeface="Arial" panose="020B0604020202020204" pitchFamily="34" charset="0"/>
                          <a:cs typeface="Arial" panose="020B0604020202020204" pitchFamily="34" charset="0"/>
                        </a:rPr>
                        <a:t>167</a:t>
                      </a:r>
                    </a:p>
                  </a:txBody>
                  <a:tcPr marL="0" marR="0" marT="0" marB="0" anchor="ctr">
                    <a:lnL>
                      <a:noFill/>
                    </a:lnL>
                    <a:lnR>
                      <a:noFill/>
                    </a:lnR>
                    <a:lnT>
                      <a:noFill/>
                    </a:lnT>
                    <a:lnB>
                      <a:noFill/>
                    </a:lnB>
                    <a:lnTlToBr w="12700" cmpd="sng">
                      <a:noFill/>
                      <a:prstDash val="solid"/>
                    </a:lnTlToBr>
                    <a:lnBlToTr w="12700" cmpd="sng">
                      <a:noFill/>
                      <a:prstDash val="solid"/>
                    </a:lnBlToTr>
                  </a:tcPr>
                </a:tc>
                <a:tc>
                  <a:txBody>
                    <a:bodyPr/>
                    <a:lstStyle/>
                    <a:p>
                      <a:pPr algn="ctr"/>
                      <a:r>
                        <a:rPr lang="en-US" sz="900">
                          <a:solidFill>
                            <a:schemeClr val="tx1"/>
                          </a:solidFill>
                          <a:latin typeface="Arial" panose="020B0604020202020204" pitchFamily="34" charset="0"/>
                          <a:cs typeface="Arial" panose="020B0604020202020204" pitchFamily="34" charset="0"/>
                        </a:rPr>
                        <a:t>129</a:t>
                      </a:r>
                    </a:p>
                  </a:txBody>
                  <a:tcPr marL="0" marR="0" marT="0" marB="0" anchor="ctr">
                    <a:lnL>
                      <a:noFill/>
                    </a:lnL>
                    <a:lnR>
                      <a:noFill/>
                    </a:lnR>
                    <a:lnT>
                      <a:noFill/>
                    </a:lnT>
                    <a:lnB>
                      <a:noFill/>
                    </a:lnB>
                    <a:lnTlToBr w="12700" cmpd="sng">
                      <a:noFill/>
                      <a:prstDash val="solid"/>
                    </a:lnTlToBr>
                    <a:lnBlToTr w="12700" cmpd="sng">
                      <a:noFill/>
                      <a:prstDash val="solid"/>
                    </a:lnBlToTr>
                  </a:tcPr>
                </a:tc>
                <a:tc>
                  <a:txBody>
                    <a:bodyPr/>
                    <a:lstStyle/>
                    <a:p>
                      <a:pPr algn="ctr"/>
                      <a:r>
                        <a:rPr lang="en-US" sz="900">
                          <a:solidFill>
                            <a:schemeClr val="tx1"/>
                          </a:solidFill>
                          <a:latin typeface="Arial" panose="020B0604020202020204" pitchFamily="34" charset="0"/>
                          <a:cs typeface="Arial" panose="020B0604020202020204" pitchFamily="34" charset="0"/>
                        </a:rPr>
                        <a:t>96</a:t>
                      </a:r>
                    </a:p>
                  </a:txBody>
                  <a:tcPr marL="0" marR="0" marT="0" marB="0" anchor="ctr">
                    <a:lnL>
                      <a:noFill/>
                    </a:lnL>
                    <a:lnR>
                      <a:noFill/>
                    </a:lnR>
                    <a:lnT>
                      <a:noFill/>
                    </a:lnT>
                    <a:lnB>
                      <a:noFill/>
                    </a:lnB>
                    <a:lnTlToBr w="12700" cmpd="sng">
                      <a:noFill/>
                      <a:prstDash val="solid"/>
                    </a:lnTlToBr>
                    <a:lnBlToTr w="12700" cmpd="sng">
                      <a:noFill/>
                      <a:prstDash val="solid"/>
                    </a:lnBlToTr>
                  </a:tcPr>
                </a:tc>
                <a:tc>
                  <a:txBody>
                    <a:bodyPr/>
                    <a:lstStyle/>
                    <a:p>
                      <a:pPr algn="ctr"/>
                      <a:r>
                        <a:rPr lang="en-US" sz="900">
                          <a:solidFill>
                            <a:schemeClr val="tx1"/>
                          </a:solidFill>
                          <a:latin typeface="Arial" panose="020B0604020202020204" pitchFamily="34" charset="0"/>
                          <a:cs typeface="Arial" panose="020B0604020202020204" pitchFamily="34" charset="0"/>
                        </a:rPr>
                        <a:t>64</a:t>
                      </a:r>
                    </a:p>
                  </a:txBody>
                  <a:tcPr marL="0" marR="0" marT="0" marB="0" anchor="ctr">
                    <a:lnL>
                      <a:noFill/>
                    </a:lnL>
                    <a:lnR>
                      <a:noFill/>
                    </a:lnR>
                    <a:lnT>
                      <a:noFill/>
                    </a:lnT>
                    <a:lnB>
                      <a:noFill/>
                    </a:lnB>
                    <a:lnTlToBr w="12700" cmpd="sng">
                      <a:noFill/>
                      <a:prstDash val="solid"/>
                    </a:lnTlToBr>
                    <a:lnBlToTr w="12700" cmpd="sng">
                      <a:noFill/>
                      <a:prstDash val="solid"/>
                    </a:lnBlToTr>
                  </a:tcPr>
                </a:tc>
                <a:tc>
                  <a:txBody>
                    <a:bodyPr/>
                    <a:lstStyle/>
                    <a:p>
                      <a:pPr algn="ctr"/>
                      <a:r>
                        <a:rPr lang="en-US" sz="900">
                          <a:solidFill>
                            <a:schemeClr val="tx1"/>
                          </a:solidFill>
                          <a:latin typeface="Arial" panose="020B0604020202020204" pitchFamily="34" charset="0"/>
                          <a:cs typeface="Arial" panose="020B0604020202020204" pitchFamily="34" charset="0"/>
                        </a:rPr>
                        <a:t>45</a:t>
                      </a:r>
                    </a:p>
                  </a:txBody>
                  <a:tcPr marL="0" marR="0" marT="0" marB="0" anchor="ctr">
                    <a:lnL>
                      <a:noFill/>
                    </a:lnL>
                    <a:lnR>
                      <a:noFill/>
                    </a:lnR>
                    <a:lnT>
                      <a:noFill/>
                    </a:lnT>
                    <a:lnB>
                      <a:noFill/>
                    </a:lnB>
                    <a:lnTlToBr w="12700" cmpd="sng">
                      <a:noFill/>
                      <a:prstDash val="solid"/>
                    </a:lnTlToBr>
                    <a:lnBlToTr w="12700" cmpd="sng">
                      <a:noFill/>
                      <a:prstDash val="solid"/>
                    </a:lnBlToTr>
                  </a:tcPr>
                </a:tc>
                <a:tc>
                  <a:txBody>
                    <a:bodyPr/>
                    <a:lstStyle/>
                    <a:p>
                      <a:pPr algn="ctr"/>
                      <a:r>
                        <a:rPr lang="en-US" sz="900">
                          <a:solidFill>
                            <a:schemeClr val="tx1"/>
                          </a:solidFill>
                          <a:latin typeface="Arial" panose="020B0604020202020204" pitchFamily="34" charset="0"/>
                          <a:cs typeface="Arial" panose="020B0604020202020204" pitchFamily="34" charset="0"/>
                        </a:rPr>
                        <a:t>21</a:t>
                      </a:r>
                    </a:p>
                  </a:txBody>
                  <a:tcPr marL="0" marR="0" marT="0" marB="0" anchor="ctr">
                    <a:lnL>
                      <a:noFill/>
                    </a:lnL>
                    <a:lnR>
                      <a:noFill/>
                    </a:lnR>
                    <a:lnT>
                      <a:noFill/>
                    </a:lnT>
                    <a:lnB>
                      <a:noFill/>
                    </a:lnB>
                    <a:lnTlToBr w="12700" cmpd="sng">
                      <a:noFill/>
                      <a:prstDash val="solid"/>
                    </a:lnTlToBr>
                    <a:lnBlToTr w="12700" cmpd="sng">
                      <a:noFill/>
                      <a:prstDash val="solid"/>
                    </a:lnBlToTr>
                  </a:tcPr>
                </a:tc>
                <a:tc>
                  <a:txBody>
                    <a:bodyPr/>
                    <a:lstStyle/>
                    <a:p>
                      <a:pPr algn="ctr"/>
                      <a:r>
                        <a:rPr lang="en-US" sz="900">
                          <a:solidFill>
                            <a:schemeClr val="tx1"/>
                          </a:solidFill>
                          <a:latin typeface="Arial" panose="020B0604020202020204" pitchFamily="34" charset="0"/>
                          <a:cs typeface="Arial" panose="020B0604020202020204" pitchFamily="34" charset="0"/>
                        </a:rPr>
                        <a:t>10</a:t>
                      </a:r>
                    </a:p>
                  </a:txBody>
                  <a:tcPr marL="0" marR="0" marT="0" marB="0" anchor="ctr">
                    <a:lnL>
                      <a:noFill/>
                    </a:lnL>
                    <a:lnR>
                      <a:noFill/>
                    </a:lnR>
                    <a:lnT>
                      <a:noFill/>
                    </a:lnT>
                    <a:lnB>
                      <a:noFill/>
                    </a:lnB>
                    <a:lnTlToBr w="12700" cmpd="sng">
                      <a:noFill/>
                      <a:prstDash val="solid"/>
                    </a:lnTlToBr>
                    <a:lnBlToTr w="12700" cmpd="sng">
                      <a:noFill/>
                      <a:prstDash val="solid"/>
                    </a:lnBlToTr>
                  </a:tcPr>
                </a:tc>
                <a:tc>
                  <a:txBody>
                    <a:bodyPr/>
                    <a:lstStyle/>
                    <a:p>
                      <a:pPr algn="ctr"/>
                      <a:r>
                        <a:rPr lang="en-US" sz="900">
                          <a:solidFill>
                            <a:schemeClr val="tx1"/>
                          </a:solidFill>
                          <a:latin typeface="Arial" panose="020B0604020202020204" pitchFamily="34" charset="0"/>
                          <a:cs typeface="Arial" panose="020B0604020202020204" pitchFamily="34" charset="0"/>
                        </a:rPr>
                        <a:t>2</a:t>
                      </a:r>
                    </a:p>
                  </a:txBody>
                  <a:tcPr marL="0" marR="0" marT="0" marB="0" anchor="ctr">
                    <a:lnL>
                      <a:noFill/>
                    </a:lnL>
                    <a:lnR>
                      <a:noFill/>
                    </a:lnR>
                    <a:lnT>
                      <a:noFill/>
                    </a:lnT>
                    <a:lnB>
                      <a:noFill/>
                    </a:lnB>
                    <a:lnTlToBr w="12700" cmpd="sng">
                      <a:noFill/>
                      <a:prstDash val="solid"/>
                    </a:lnTlToBr>
                    <a:lnBlToTr w="12700" cmpd="sng">
                      <a:noFill/>
                      <a:prstDash val="solid"/>
                    </a:lnBlToTr>
                  </a:tcPr>
                </a:tc>
                <a:tc>
                  <a:txBody>
                    <a:bodyPr/>
                    <a:lstStyle/>
                    <a:p>
                      <a:pPr algn="ctr"/>
                      <a:r>
                        <a:rPr lang="en-US" sz="900">
                          <a:solidFill>
                            <a:schemeClr val="tx1"/>
                          </a:solidFill>
                          <a:latin typeface="Arial" panose="020B0604020202020204" pitchFamily="34" charset="0"/>
                          <a:cs typeface="Arial" panose="020B0604020202020204" pitchFamily="34" charset="0"/>
                        </a:rPr>
                        <a:t>0</a:t>
                      </a:r>
                    </a:p>
                  </a:txBody>
                  <a:tcPr marL="0" marR="0" marT="0" marB="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2729296024"/>
                  </a:ext>
                </a:extLst>
              </a:tr>
              <a:tr h="197379">
                <a:tc>
                  <a:txBody>
                    <a:bodyPr/>
                    <a:lstStyle/>
                    <a:p>
                      <a:pPr algn="r"/>
                      <a:r>
                        <a:rPr lang="en-US" sz="900" b="1" dirty="0">
                          <a:solidFill>
                            <a:schemeClr val="accent1"/>
                          </a:solidFill>
                          <a:latin typeface="Arial" panose="020B0604020202020204" pitchFamily="34" charset="0"/>
                          <a:cs typeface="Arial" panose="020B0604020202020204" pitchFamily="34" charset="0"/>
                        </a:rPr>
                        <a:t>PBO + AAP</a:t>
                      </a:r>
                    </a:p>
                  </a:txBody>
                  <a:tcPr marL="0" marT="0" marB="0" anchor="ctr">
                    <a:lnL>
                      <a:noFill/>
                    </a:lnL>
                    <a:lnR>
                      <a:noFill/>
                    </a:lnR>
                    <a:lnT>
                      <a:noFill/>
                    </a:lnT>
                    <a:lnB>
                      <a:noFill/>
                    </a:lnB>
                    <a:lnTlToBr w="12700" cmpd="sng">
                      <a:noFill/>
                      <a:prstDash val="solid"/>
                    </a:lnTlToBr>
                    <a:lnBlToTr w="12700" cmpd="sng">
                      <a:noFill/>
                      <a:prstDash val="solid"/>
                    </a:lnBlToTr>
                  </a:tcPr>
                </a:tc>
                <a:tc>
                  <a:txBody>
                    <a:bodyPr/>
                    <a:lstStyle/>
                    <a:p>
                      <a:pPr algn="ctr"/>
                      <a:r>
                        <a:rPr lang="en-US" sz="900">
                          <a:solidFill>
                            <a:schemeClr val="tx1"/>
                          </a:solidFill>
                          <a:latin typeface="Arial" panose="020B0604020202020204" pitchFamily="34" charset="0"/>
                          <a:cs typeface="Arial" panose="020B0604020202020204" pitchFamily="34" charset="0"/>
                        </a:rPr>
                        <a:t>211</a:t>
                      </a:r>
                    </a:p>
                  </a:txBody>
                  <a:tcPr marL="0" marR="0" marT="0" marB="0" anchor="ctr">
                    <a:lnL>
                      <a:noFill/>
                    </a:lnL>
                    <a:lnR>
                      <a:noFill/>
                    </a:lnR>
                    <a:lnT>
                      <a:noFill/>
                    </a:lnT>
                    <a:lnB>
                      <a:noFill/>
                    </a:lnB>
                    <a:lnTlToBr w="12700" cmpd="sng">
                      <a:noFill/>
                      <a:prstDash val="solid"/>
                    </a:lnTlToBr>
                    <a:lnBlToTr w="12700" cmpd="sng">
                      <a:noFill/>
                      <a:prstDash val="solid"/>
                    </a:lnBlToTr>
                  </a:tcPr>
                </a:tc>
                <a:tc>
                  <a:txBody>
                    <a:bodyPr/>
                    <a:lstStyle/>
                    <a:p>
                      <a:pPr algn="ctr"/>
                      <a:r>
                        <a:rPr lang="en-US" sz="900">
                          <a:solidFill>
                            <a:schemeClr val="tx1"/>
                          </a:solidFill>
                          <a:latin typeface="Arial" panose="020B0604020202020204" pitchFamily="34" charset="0"/>
                          <a:cs typeface="Arial" panose="020B0604020202020204" pitchFamily="34" charset="0"/>
                        </a:rPr>
                        <a:t>182</a:t>
                      </a:r>
                    </a:p>
                  </a:txBody>
                  <a:tcPr marL="0" marR="0" marT="0" marB="0" anchor="ctr">
                    <a:lnL>
                      <a:noFill/>
                    </a:lnL>
                    <a:lnR>
                      <a:noFill/>
                    </a:lnR>
                    <a:lnT>
                      <a:noFill/>
                    </a:lnT>
                    <a:lnB>
                      <a:noFill/>
                    </a:lnB>
                    <a:lnTlToBr w="12700" cmpd="sng">
                      <a:noFill/>
                      <a:prstDash val="solid"/>
                    </a:lnTlToBr>
                    <a:lnBlToTr w="12700" cmpd="sng">
                      <a:noFill/>
                      <a:prstDash val="solid"/>
                    </a:lnBlToTr>
                  </a:tcPr>
                </a:tc>
                <a:tc>
                  <a:txBody>
                    <a:bodyPr/>
                    <a:lstStyle/>
                    <a:p>
                      <a:pPr algn="ctr"/>
                      <a:r>
                        <a:rPr lang="en-US" sz="900">
                          <a:solidFill>
                            <a:schemeClr val="tx1"/>
                          </a:solidFill>
                          <a:latin typeface="Arial" panose="020B0604020202020204" pitchFamily="34" charset="0"/>
                          <a:cs typeface="Arial" panose="020B0604020202020204" pitchFamily="34" charset="0"/>
                        </a:rPr>
                        <a:t>149</a:t>
                      </a:r>
                    </a:p>
                  </a:txBody>
                  <a:tcPr marL="0" marR="0" marT="0" marB="0" anchor="ctr">
                    <a:lnL>
                      <a:noFill/>
                    </a:lnL>
                    <a:lnR>
                      <a:noFill/>
                    </a:lnR>
                    <a:lnT>
                      <a:noFill/>
                    </a:lnT>
                    <a:lnB>
                      <a:noFill/>
                    </a:lnB>
                    <a:lnTlToBr w="12700" cmpd="sng">
                      <a:noFill/>
                      <a:prstDash val="solid"/>
                    </a:lnTlToBr>
                    <a:lnBlToTr w="12700" cmpd="sng">
                      <a:noFill/>
                      <a:prstDash val="solid"/>
                    </a:lnBlToTr>
                  </a:tcPr>
                </a:tc>
                <a:tc>
                  <a:txBody>
                    <a:bodyPr/>
                    <a:lstStyle/>
                    <a:p>
                      <a:pPr algn="ctr"/>
                      <a:r>
                        <a:rPr lang="en-US" sz="900" dirty="0">
                          <a:solidFill>
                            <a:schemeClr val="tx1"/>
                          </a:solidFill>
                          <a:latin typeface="Arial" panose="020B0604020202020204" pitchFamily="34" charset="0"/>
                          <a:cs typeface="Arial" panose="020B0604020202020204" pitchFamily="34" charset="0"/>
                        </a:rPr>
                        <a:t>102</a:t>
                      </a:r>
                    </a:p>
                  </a:txBody>
                  <a:tcPr marL="0" marR="0" marT="0" marB="0" anchor="ctr">
                    <a:lnL>
                      <a:noFill/>
                    </a:lnL>
                    <a:lnR>
                      <a:noFill/>
                    </a:lnR>
                    <a:lnT>
                      <a:noFill/>
                    </a:lnT>
                    <a:lnB>
                      <a:noFill/>
                    </a:lnB>
                    <a:lnTlToBr w="12700" cmpd="sng">
                      <a:noFill/>
                      <a:prstDash val="solid"/>
                    </a:lnTlToBr>
                    <a:lnBlToTr w="12700" cmpd="sng">
                      <a:noFill/>
                      <a:prstDash val="solid"/>
                    </a:lnBlToTr>
                  </a:tcPr>
                </a:tc>
                <a:tc>
                  <a:txBody>
                    <a:bodyPr/>
                    <a:lstStyle/>
                    <a:p>
                      <a:pPr algn="ctr"/>
                      <a:r>
                        <a:rPr lang="en-US" sz="900" dirty="0">
                          <a:solidFill>
                            <a:schemeClr val="tx1"/>
                          </a:solidFill>
                          <a:latin typeface="Arial" panose="020B0604020202020204" pitchFamily="34" charset="0"/>
                          <a:cs typeface="Arial" panose="020B0604020202020204" pitchFamily="34" charset="0"/>
                        </a:rPr>
                        <a:t>78</a:t>
                      </a:r>
                    </a:p>
                  </a:txBody>
                  <a:tcPr marL="0" marR="0" marT="0" marB="0" anchor="ctr">
                    <a:lnL>
                      <a:noFill/>
                    </a:lnL>
                    <a:lnR>
                      <a:noFill/>
                    </a:lnR>
                    <a:lnT>
                      <a:noFill/>
                    </a:lnT>
                    <a:lnB>
                      <a:noFill/>
                    </a:lnB>
                    <a:lnTlToBr w="12700" cmpd="sng">
                      <a:noFill/>
                      <a:prstDash val="solid"/>
                    </a:lnTlToBr>
                    <a:lnBlToTr w="12700" cmpd="sng">
                      <a:noFill/>
                      <a:prstDash val="solid"/>
                    </a:lnBlToTr>
                  </a:tcPr>
                </a:tc>
                <a:tc>
                  <a:txBody>
                    <a:bodyPr/>
                    <a:lstStyle/>
                    <a:p>
                      <a:pPr algn="ctr"/>
                      <a:r>
                        <a:rPr lang="en-US" sz="900">
                          <a:solidFill>
                            <a:schemeClr val="tx1"/>
                          </a:solidFill>
                          <a:latin typeface="Arial" panose="020B0604020202020204" pitchFamily="34" charset="0"/>
                          <a:cs typeface="Arial" panose="020B0604020202020204" pitchFamily="34" charset="0"/>
                        </a:rPr>
                        <a:t>53</a:t>
                      </a:r>
                    </a:p>
                  </a:txBody>
                  <a:tcPr marL="0" marR="0" marT="0" marB="0" anchor="ctr">
                    <a:lnL>
                      <a:noFill/>
                    </a:lnL>
                    <a:lnR>
                      <a:noFill/>
                    </a:lnR>
                    <a:lnT>
                      <a:noFill/>
                    </a:lnT>
                    <a:lnB>
                      <a:noFill/>
                    </a:lnB>
                    <a:lnTlToBr w="12700" cmpd="sng">
                      <a:noFill/>
                      <a:prstDash val="solid"/>
                    </a:lnTlToBr>
                    <a:lnBlToTr w="12700" cmpd="sng">
                      <a:noFill/>
                      <a:prstDash val="solid"/>
                    </a:lnBlToTr>
                  </a:tcPr>
                </a:tc>
                <a:tc>
                  <a:txBody>
                    <a:bodyPr/>
                    <a:lstStyle/>
                    <a:p>
                      <a:pPr algn="ctr"/>
                      <a:r>
                        <a:rPr lang="en-US" sz="900" dirty="0">
                          <a:solidFill>
                            <a:schemeClr val="tx1"/>
                          </a:solidFill>
                          <a:latin typeface="Arial" panose="020B0604020202020204" pitchFamily="34" charset="0"/>
                          <a:cs typeface="Arial" panose="020B0604020202020204" pitchFamily="34" charset="0"/>
                        </a:rPr>
                        <a:t>35</a:t>
                      </a:r>
                    </a:p>
                  </a:txBody>
                  <a:tcPr marL="0" marR="0" marT="0" marB="0" anchor="ctr">
                    <a:lnL>
                      <a:noFill/>
                    </a:lnL>
                    <a:lnR>
                      <a:noFill/>
                    </a:lnR>
                    <a:lnT>
                      <a:noFill/>
                    </a:lnT>
                    <a:lnB>
                      <a:noFill/>
                    </a:lnB>
                    <a:lnTlToBr w="12700" cmpd="sng">
                      <a:noFill/>
                      <a:prstDash val="solid"/>
                    </a:lnTlToBr>
                    <a:lnBlToTr w="12700" cmpd="sng">
                      <a:noFill/>
                      <a:prstDash val="solid"/>
                    </a:lnBlToTr>
                  </a:tcPr>
                </a:tc>
                <a:tc>
                  <a:txBody>
                    <a:bodyPr/>
                    <a:lstStyle/>
                    <a:p>
                      <a:pPr algn="ctr"/>
                      <a:r>
                        <a:rPr lang="en-US" sz="900" dirty="0">
                          <a:solidFill>
                            <a:schemeClr val="tx1"/>
                          </a:solidFill>
                          <a:latin typeface="Arial" panose="020B0604020202020204" pitchFamily="34" charset="0"/>
                          <a:cs typeface="Arial" panose="020B0604020202020204" pitchFamily="34" charset="0"/>
                        </a:rPr>
                        <a:t>15</a:t>
                      </a:r>
                    </a:p>
                  </a:txBody>
                  <a:tcPr marL="0" marR="0" marT="0" marB="0" anchor="ctr">
                    <a:lnL>
                      <a:noFill/>
                    </a:lnL>
                    <a:lnR>
                      <a:noFill/>
                    </a:lnR>
                    <a:lnT>
                      <a:noFill/>
                    </a:lnT>
                    <a:lnB>
                      <a:noFill/>
                    </a:lnB>
                    <a:lnTlToBr w="12700" cmpd="sng">
                      <a:noFill/>
                      <a:prstDash val="solid"/>
                    </a:lnTlToBr>
                    <a:lnBlToTr w="12700" cmpd="sng">
                      <a:noFill/>
                      <a:prstDash val="solid"/>
                    </a:lnBlToTr>
                  </a:tcPr>
                </a:tc>
                <a:tc>
                  <a:txBody>
                    <a:bodyPr/>
                    <a:lstStyle/>
                    <a:p>
                      <a:pPr algn="ctr"/>
                      <a:r>
                        <a:rPr lang="en-US" sz="900">
                          <a:solidFill>
                            <a:schemeClr val="tx1"/>
                          </a:solidFill>
                          <a:latin typeface="Arial" panose="020B0604020202020204" pitchFamily="34" charset="0"/>
                          <a:cs typeface="Arial" panose="020B0604020202020204" pitchFamily="34" charset="0"/>
                        </a:rPr>
                        <a:t>9</a:t>
                      </a:r>
                    </a:p>
                  </a:txBody>
                  <a:tcPr marL="0" marR="0" marT="0" marB="0" anchor="ctr">
                    <a:lnL>
                      <a:noFill/>
                    </a:lnL>
                    <a:lnR>
                      <a:noFill/>
                    </a:lnR>
                    <a:lnT>
                      <a:noFill/>
                    </a:lnT>
                    <a:lnB>
                      <a:noFill/>
                    </a:lnB>
                    <a:lnTlToBr w="12700" cmpd="sng">
                      <a:noFill/>
                      <a:prstDash val="solid"/>
                    </a:lnTlToBr>
                    <a:lnBlToTr w="12700" cmpd="sng">
                      <a:noFill/>
                      <a:prstDash val="solid"/>
                    </a:lnBlToTr>
                  </a:tcPr>
                </a:tc>
                <a:tc>
                  <a:txBody>
                    <a:bodyPr/>
                    <a:lstStyle/>
                    <a:p>
                      <a:pPr algn="ctr"/>
                      <a:r>
                        <a:rPr lang="en-US" sz="900">
                          <a:solidFill>
                            <a:schemeClr val="tx1"/>
                          </a:solidFill>
                          <a:latin typeface="Arial" panose="020B0604020202020204" pitchFamily="34" charset="0"/>
                          <a:cs typeface="Arial" panose="020B0604020202020204" pitchFamily="34" charset="0"/>
                        </a:rPr>
                        <a:t>2</a:t>
                      </a:r>
                    </a:p>
                  </a:txBody>
                  <a:tcPr marL="0" marR="0" marT="0" marB="0" anchor="ctr">
                    <a:lnL>
                      <a:noFill/>
                    </a:lnL>
                    <a:lnR>
                      <a:noFill/>
                    </a:lnR>
                    <a:lnT>
                      <a:noFill/>
                    </a:lnT>
                    <a:lnB>
                      <a:noFill/>
                    </a:lnB>
                    <a:lnTlToBr w="12700" cmpd="sng">
                      <a:noFill/>
                      <a:prstDash val="solid"/>
                    </a:lnTlToBr>
                    <a:lnBlToTr w="12700" cmpd="sng">
                      <a:noFill/>
                      <a:prstDash val="solid"/>
                    </a:lnBlToTr>
                  </a:tcPr>
                </a:tc>
                <a:tc>
                  <a:txBody>
                    <a:bodyPr/>
                    <a:lstStyle/>
                    <a:p>
                      <a:pPr algn="ctr"/>
                      <a:r>
                        <a:rPr lang="en-US" sz="900" dirty="0">
                          <a:solidFill>
                            <a:schemeClr val="tx1"/>
                          </a:solidFill>
                          <a:latin typeface="Arial" panose="020B0604020202020204" pitchFamily="34" charset="0"/>
                          <a:cs typeface="Arial" panose="020B0604020202020204" pitchFamily="34" charset="0"/>
                        </a:rPr>
                        <a:t>0</a:t>
                      </a:r>
                    </a:p>
                  </a:txBody>
                  <a:tcPr marL="0" marR="0" marT="0" marB="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2697454303"/>
                  </a:ext>
                </a:extLst>
              </a:tr>
            </a:tbl>
          </a:graphicData>
        </a:graphic>
      </p:graphicFrame>
      <p:sp>
        <p:nvSpPr>
          <p:cNvPr id="18" name="TextBox 17">
            <a:extLst>
              <a:ext uri="{FF2B5EF4-FFF2-40B4-BE49-F238E27FC236}">
                <a16:creationId xmlns:a16="http://schemas.microsoft.com/office/drawing/2014/main" id="{9D9E4FC0-E7E7-D320-C7D0-7D8E85BFD780}"/>
              </a:ext>
            </a:extLst>
          </p:cNvPr>
          <p:cNvSpPr txBox="1"/>
          <p:nvPr/>
        </p:nvSpPr>
        <p:spPr>
          <a:xfrm>
            <a:off x="648050" y="1789282"/>
            <a:ext cx="5238206"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a:solidFill>
                  <a:srgbClr val="03C74F"/>
                </a:solidFill>
                <a:latin typeface="Arial" panose="020B0604020202020204" pitchFamily="34" charset="0"/>
                <a:cs typeface="Arial" panose="020B0604020202020204" pitchFamily="34" charset="0"/>
              </a:rPr>
              <a:t>All HRR BM+ patients</a:t>
            </a:r>
          </a:p>
        </p:txBody>
      </p:sp>
      <p:graphicFrame>
        <p:nvGraphicFramePr>
          <p:cNvPr id="19" name="Content Placeholder 10">
            <a:extLst>
              <a:ext uri="{FF2B5EF4-FFF2-40B4-BE49-F238E27FC236}">
                <a16:creationId xmlns:a16="http://schemas.microsoft.com/office/drawing/2014/main" id="{B35AD24D-B81D-2E35-C638-4D15EAC71E47}"/>
              </a:ext>
            </a:extLst>
          </p:cNvPr>
          <p:cNvGraphicFramePr>
            <a:graphicFrameLocks/>
          </p:cNvGraphicFramePr>
          <p:nvPr>
            <p:extLst>
              <p:ext uri="{D42A27DB-BD31-4B8C-83A1-F6EECF244321}">
                <p14:modId xmlns:p14="http://schemas.microsoft.com/office/powerpoint/2010/main" val="3849352988"/>
              </p:ext>
            </p:extLst>
          </p:nvPr>
        </p:nvGraphicFramePr>
        <p:xfrm>
          <a:off x="520772" y="2132654"/>
          <a:ext cx="5238750" cy="3292475"/>
        </p:xfrm>
        <a:graphic>
          <a:graphicData uri="http://schemas.openxmlformats.org/drawingml/2006/chart">
            <c:chart xmlns:c="http://schemas.openxmlformats.org/drawingml/2006/chart" xmlns:r="http://schemas.openxmlformats.org/officeDocument/2006/relationships" r:id="rId5"/>
          </a:graphicData>
        </a:graphic>
      </p:graphicFrame>
      <p:sp>
        <p:nvSpPr>
          <p:cNvPr id="20" name="TextBox 19">
            <a:extLst>
              <a:ext uri="{FF2B5EF4-FFF2-40B4-BE49-F238E27FC236}">
                <a16:creationId xmlns:a16="http://schemas.microsoft.com/office/drawing/2014/main" id="{3DA5B32A-09E4-54BC-A4A5-9387E71C9B6B}"/>
              </a:ext>
            </a:extLst>
          </p:cNvPr>
          <p:cNvSpPr txBox="1"/>
          <p:nvPr/>
        </p:nvSpPr>
        <p:spPr>
          <a:xfrm>
            <a:off x="1381261" y="4342629"/>
            <a:ext cx="2013693" cy="43088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212121"/>
                </a:solidFill>
                <a:effectLst/>
                <a:uLnTx/>
                <a:uFillTx/>
                <a:latin typeface="Arial" panose="020B0604020202020204" pitchFamily="34" charset="0"/>
                <a:ea typeface="ヒラギノ角ゴ ProN W3"/>
                <a:cs typeface="Arial" panose="020B0604020202020204" pitchFamily="34" charset="0"/>
              </a:rPr>
              <a:t>HR: 0.73 </a:t>
            </a:r>
            <a:r>
              <a:rPr kumimoji="0" lang="en-US" sz="1100" b="0" i="0" u="none" strike="noStrike" kern="1200" cap="none" spc="0" normalizeH="0" baseline="0" noProof="0" dirty="0">
                <a:ln>
                  <a:noFill/>
                </a:ln>
                <a:solidFill>
                  <a:srgbClr val="212121"/>
                </a:solidFill>
                <a:effectLst/>
                <a:uLnTx/>
                <a:uFillTx/>
                <a:latin typeface="Arial" panose="020B0604020202020204" pitchFamily="34" charset="0"/>
                <a:ea typeface="ヒラギノ角ゴ ProN W3"/>
                <a:cs typeface="Arial" panose="020B0604020202020204" pitchFamily="34" charset="0"/>
              </a:rPr>
              <a:t>(95% CI, 0.56-0.96)</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212121"/>
                </a:solidFill>
                <a:effectLst/>
                <a:uLnTx/>
                <a:uFillTx/>
                <a:latin typeface="Arial" panose="020B0604020202020204" pitchFamily="34" charset="0"/>
                <a:ea typeface="ヒラギノ角ゴ ProN W3"/>
                <a:cs typeface="Arial" panose="020B0604020202020204" pitchFamily="34" charset="0"/>
              </a:rPr>
              <a:t>p=0.0217</a:t>
            </a:r>
          </a:p>
        </p:txBody>
      </p:sp>
      <p:sp>
        <p:nvSpPr>
          <p:cNvPr id="21" name="TextBox 20">
            <a:extLst>
              <a:ext uri="{FF2B5EF4-FFF2-40B4-BE49-F238E27FC236}">
                <a16:creationId xmlns:a16="http://schemas.microsoft.com/office/drawing/2014/main" id="{07DA403B-1F1E-0786-A04A-720476D564AC}"/>
              </a:ext>
            </a:extLst>
          </p:cNvPr>
          <p:cNvSpPr txBox="1"/>
          <p:nvPr/>
        </p:nvSpPr>
        <p:spPr>
          <a:xfrm>
            <a:off x="4107989" y="4228279"/>
            <a:ext cx="1905000" cy="276999"/>
          </a:xfrm>
          <a:prstGeom prst="rect">
            <a:avLst/>
          </a:prstGeom>
          <a:noFill/>
        </p:spPr>
        <p:txBody>
          <a:bodyPr wrap="none" lIns="18288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3C74F"/>
                </a:solidFill>
                <a:effectLst/>
                <a:uLnTx/>
                <a:uFillTx/>
                <a:latin typeface="Arial" panose="020B0604020202020204" pitchFamily="34" charset="0"/>
                <a:ea typeface="ヒラギノ角ゴ ProN W3"/>
                <a:cs typeface="Arial" panose="020B0604020202020204" pitchFamily="34" charset="0"/>
              </a:rPr>
              <a:t>PBO + AAP: 13.7 mo</a:t>
            </a:r>
          </a:p>
        </p:txBody>
      </p:sp>
      <p:pic>
        <p:nvPicPr>
          <p:cNvPr id="22" name="Picture 21">
            <a:extLst>
              <a:ext uri="{FF2B5EF4-FFF2-40B4-BE49-F238E27FC236}">
                <a16:creationId xmlns:a16="http://schemas.microsoft.com/office/drawing/2014/main" id="{1675C3F6-3713-D607-53DF-2EE7425EAFD3}"/>
              </a:ext>
            </a:extLst>
          </p:cNvPr>
          <p:cNvPicPr>
            <a:picLocks noChangeAspect="1"/>
          </p:cNvPicPr>
          <p:nvPr/>
        </p:nvPicPr>
        <p:blipFill>
          <a:blip r:embed="rId6"/>
          <a:stretch>
            <a:fillRect/>
          </a:stretch>
        </p:blipFill>
        <p:spPr>
          <a:xfrm>
            <a:off x="1196724" y="2331750"/>
            <a:ext cx="4127500" cy="1879600"/>
          </a:xfrm>
          <a:prstGeom prst="rect">
            <a:avLst/>
          </a:prstGeom>
        </p:spPr>
      </p:pic>
      <p:sp>
        <p:nvSpPr>
          <p:cNvPr id="32" name="TextBox 31">
            <a:extLst>
              <a:ext uri="{FF2B5EF4-FFF2-40B4-BE49-F238E27FC236}">
                <a16:creationId xmlns:a16="http://schemas.microsoft.com/office/drawing/2014/main" id="{FB1070F6-DD60-1172-0C4D-9327F935D4EB}"/>
              </a:ext>
            </a:extLst>
          </p:cNvPr>
          <p:cNvSpPr txBox="1"/>
          <p:nvPr/>
        </p:nvSpPr>
        <p:spPr>
          <a:xfrm>
            <a:off x="4105672" y="3602560"/>
            <a:ext cx="2214841" cy="272219"/>
          </a:xfrm>
          <a:prstGeom prst="rect">
            <a:avLst/>
          </a:prstGeom>
          <a:noFill/>
        </p:spPr>
        <p:txBody>
          <a:bodyPr wrap="square" lIns="18288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5D8298"/>
                </a:solidFill>
                <a:effectLst/>
                <a:uLnTx/>
                <a:uFillTx/>
                <a:latin typeface="Arial" panose="020B0604020202020204" pitchFamily="34" charset="0"/>
                <a:ea typeface="+mn-ea"/>
                <a:cs typeface="Arial" panose="020B0604020202020204" pitchFamily="34" charset="0"/>
              </a:rPr>
              <a:t>NIRA + AAP: 16.5 mo</a:t>
            </a:r>
          </a:p>
        </p:txBody>
      </p:sp>
    </p:spTree>
    <p:extLst>
      <p:ext uri="{BB962C8B-B14F-4D97-AF65-F5344CB8AC3E}">
        <p14:creationId xmlns:p14="http://schemas.microsoft.com/office/powerpoint/2010/main" val="42728819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64" name="Group 2263">
            <a:extLst>
              <a:ext uri="{FF2B5EF4-FFF2-40B4-BE49-F238E27FC236}">
                <a16:creationId xmlns:a16="http://schemas.microsoft.com/office/drawing/2014/main" id="{75E5A0A3-8F92-40C2-958A-F921E3CB08AD}"/>
              </a:ext>
            </a:extLst>
          </p:cNvPr>
          <p:cNvGrpSpPr/>
          <p:nvPr/>
        </p:nvGrpSpPr>
        <p:grpSpPr>
          <a:xfrm>
            <a:off x="199389" y="1524628"/>
            <a:ext cx="11793222" cy="4167432"/>
            <a:chOff x="199389" y="1282392"/>
            <a:chExt cx="11793222" cy="4274346"/>
          </a:xfrm>
        </p:grpSpPr>
        <p:sp>
          <p:nvSpPr>
            <p:cNvPr id="2263" name="Rectangle 2262">
              <a:extLst>
                <a:ext uri="{FF2B5EF4-FFF2-40B4-BE49-F238E27FC236}">
                  <a16:creationId xmlns:a16="http://schemas.microsoft.com/office/drawing/2014/main" id="{E57FB50F-9934-4081-A3DA-6E1020B02886}"/>
                </a:ext>
              </a:extLst>
            </p:cNvPr>
            <p:cNvSpPr/>
            <p:nvPr/>
          </p:nvSpPr>
          <p:spPr>
            <a:xfrm>
              <a:off x="199389" y="1282392"/>
              <a:ext cx="11793222" cy="427434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839" name="Freeform: Shape 1838">
              <a:extLst>
                <a:ext uri="{FF2B5EF4-FFF2-40B4-BE49-F238E27FC236}">
                  <a16:creationId xmlns:a16="http://schemas.microsoft.com/office/drawing/2014/main" id="{BB622730-AFF1-4DB0-AC11-D41BC0419728}"/>
                </a:ext>
              </a:extLst>
            </p:cNvPr>
            <p:cNvSpPr/>
            <p:nvPr/>
          </p:nvSpPr>
          <p:spPr>
            <a:xfrm>
              <a:off x="3957162" y="5010697"/>
              <a:ext cx="11074" cy="22148"/>
            </a:xfrm>
            <a:custGeom>
              <a:avLst/>
              <a:gdLst>
                <a:gd name="connsiteX0" fmla="*/ 0 w 11074"/>
                <a:gd name="connsiteY0" fmla="*/ 22148 h 22148"/>
                <a:gd name="connsiteX1" fmla="*/ 0 w 11074"/>
                <a:gd name="connsiteY1" fmla="*/ 0 h 22148"/>
              </a:gdLst>
              <a:ahLst/>
              <a:cxnLst>
                <a:cxn ang="0">
                  <a:pos x="connsiteX0" y="connsiteY0"/>
                </a:cxn>
                <a:cxn ang="0">
                  <a:pos x="connsiteX1" y="connsiteY1"/>
                </a:cxn>
              </a:cxnLst>
              <a:rect l="l" t="t" r="r" b="b"/>
              <a:pathLst>
                <a:path w="11074" h="22148">
                  <a:moveTo>
                    <a:pt x="0" y="22148"/>
                  </a:moveTo>
                  <a:lnTo>
                    <a:pt x="0" y="0"/>
                  </a:lnTo>
                </a:path>
              </a:pathLst>
            </a:custGeom>
            <a:ln w="11067" cap="flat">
              <a:solidFill>
                <a:srgbClr val="010101"/>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840" name="Freeform: Shape 1839">
              <a:extLst>
                <a:ext uri="{FF2B5EF4-FFF2-40B4-BE49-F238E27FC236}">
                  <a16:creationId xmlns:a16="http://schemas.microsoft.com/office/drawing/2014/main" id="{F239D51B-5298-4FD0-B117-0BA89BA67F94}"/>
                </a:ext>
              </a:extLst>
            </p:cNvPr>
            <p:cNvSpPr/>
            <p:nvPr/>
          </p:nvSpPr>
          <p:spPr>
            <a:xfrm>
              <a:off x="3957162" y="1849816"/>
              <a:ext cx="11074" cy="3165100"/>
            </a:xfrm>
            <a:custGeom>
              <a:avLst/>
              <a:gdLst>
                <a:gd name="connsiteX0" fmla="*/ 0 w 11074"/>
                <a:gd name="connsiteY0" fmla="*/ 3165101 h 3165100"/>
                <a:gd name="connsiteX1" fmla="*/ 0 w 11074"/>
                <a:gd name="connsiteY1" fmla="*/ 0 h 3165100"/>
              </a:gdLst>
              <a:ahLst/>
              <a:cxnLst>
                <a:cxn ang="0">
                  <a:pos x="connsiteX0" y="connsiteY0"/>
                </a:cxn>
                <a:cxn ang="0">
                  <a:pos x="connsiteX1" y="connsiteY1"/>
                </a:cxn>
              </a:cxnLst>
              <a:rect l="l" t="t" r="r" b="b"/>
              <a:pathLst>
                <a:path w="11074" h="3165100">
                  <a:moveTo>
                    <a:pt x="0" y="3165101"/>
                  </a:moveTo>
                  <a:lnTo>
                    <a:pt x="0" y="0"/>
                  </a:lnTo>
                </a:path>
              </a:pathLst>
            </a:custGeom>
            <a:ln w="11067" cap="flat">
              <a:solidFill>
                <a:srgbClr val="010101"/>
              </a:solidFill>
              <a:custDash>
                <a:ds d="300000" sp="300000"/>
              </a:custDash>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841" name="Freeform: Shape 1840">
              <a:extLst>
                <a:ext uri="{FF2B5EF4-FFF2-40B4-BE49-F238E27FC236}">
                  <a16:creationId xmlns:a16="http://schemas.microsoft.com/office/drawing/2014/main" id="{25FDC1AA-3393-4DBA-8A1E-F45AE57CB91A}"/>
                </a:ext>
              </a:extLst>
            </p:cNvPr>
            <p:cNvSpPr/>
            <p:nvPr/>
          </p:nvSpPr>
          <p:spPr>
            <a:xfrm>
              <a:off x="3957162" y="1742076"/>
              <a:ext cx="11074" cy="22148"/>
            </a:xfrm>
            <a:custGeom>
              <a:avLst/>
              <a:gdLst>
                <a:gd name="connsiteX0" fmla="*/ 0 w 11074"/>
                <a:gd name="connsiteY0" fmla="*/ 22148 h 22148"/>
                <a:gd name="connsiteX1" fmla="*/ 0 w 11074"/>
                <a:gd name="connsiteY1" fmla="*/ 0 h 22148"/>
              </a:gdLst>
              <a:ahLst/>
              <a:cxnLst>
                <a:cxn ang="0">
                  <a:pos x="connsiteX0" y="connsiteY0"/>
                </a:cxn>
                <a:cxn ang="0">
                  <a:pos x="connsiteX1" y="connsiteY1"/>
                </a:cxn>
              </a:cxnLst>
              <a:rect l="l" t="t" r="r" b="b"/>
              <a:pathLst>
                <a:path w="11074" h="22148">
                  <a:moveTo>
                    <a:pt x="0" y="22148"/>
                  </a:moveTo>
                  <a:lnTo>
                    <a:pt x="0" y="0"/>
                  </a:lnTo>
                </a:path>
              </a:pathLst>
            </a:custGeom>
            <a:ln w="11067" cap="flat">
              <a:solidFill>
                <a:srgbClr val="010101"/>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842" name="Freeform: Shape 1841">
              <a:extLst>
                <a:ext uri="{FF2B5EF4-FFF2-40B4-BE49-F238E27FC236}">
                  <a16:creationId xmlns:a16="http://schemas.microsoft.com/office/drawing/2014/main" id="{7D92FE53-9855-4F7B-B740-883ED47B838C}"/>
                </a:ext>
              </a:extLst>
            </p:cNvPr>
            <p:cNvSpPr/>
            <p:nvPr/>
          </p:nvSpPr>
          <p:spPr>
            <a:xfrm>
              <a:off x="3215416" y="5032845"/>
              <a:ext cx="904978" cy="11074"/>
            </a:xfrm>
            <a:custGeom>
              <a:avLst/>
              <a:gdLst>
                <a:gd name="connsiteX0" fmla="*/ 0 w 904978"/>
                <a:gd name="connsiteY0" fmla="*/ 0 h 11074"/>
                <a:gd name="connsiteX1" fmla="*/ 904979 w 904978"/>
                <a:gd name="connsiteY1" fmla="*/ 0 h 11074"/>
              </a:gdLst>
              <a:ahLst/>
              <a:cxnLst>
                <a:cxn ang="0">
                  <a:pos x="connsiteX0" y="connsiteY0"/>
                </a:cxn>
                <a:cxn ang="0">
                  <a:pos x="connsiteX1" y="connsiteY1"/>
                </a:cxn>
              </a:cxnLst>
              <a:rect l="l" t="t" r="r" b="b"/>
              <a:pathLst>
                <a:path w="904978" h="11074">
                  <a:moveTo>
                    <a:pt x="0" y="0"/>
                  </a:moveTo>
                  <a:lnTo>
                    <a:pt x="904979" y="0"/>
                  </a:lnTo>
                </a:path>
              </a:pathLst>
            </a:custGeom>
            <a:ln w="11067" cap="sq">
              <a:solidFill>
                <a:srgbClr val="010101"/>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843" name="Freeform: Shape 1842">
              <a:extLst>
                <a:ext uri="{FF2B5EF4-FFF2-40B4-BE49-F238E27FC236}">
                  <a16:creationId xmlns:a16="http://schemas.microsoft.com/office/drawing/2014/main" id="{2F04E8AE-8580-489A-BE22-755A3D700FFE}"/>
                </a:ext>
              </a:extLst>
            </p:cNvPr>
            <p:cNvSpPr/>
            <p:nvPr/>
          </p:nvSpPr>
          <p:spPr>
            <a:xfrm>
              <a:off x="444999" y="1742076"/>
              <a:ext cx="5407834" cy="11074"/>
            </a:xfrm>
            <a:custGeom>
              <a:avLst/>
              <a:gdLst>
                <a:gd name="connsiteX0" fmla="*/ 0 w 5407834"/>
                <a:gd name="connsiteY0" fmla="*/ 0 h 11074"/>
                <a:gd name="connsiteX1" fmla="*/ 5407835 w 5407834"/>
                <a:gd name="connsiteY1" fmla="*/ 0 h 11074"/>
              </a:gdLst>
              <a:ahLst/>
              <a:cxnLst>
                <a:cxn ang="0">
                  <a:pos x="connsiteX0" y="connsiteY0"/>
                </a:cxn>
                <a:cxn ang="0">
                  <a:pos x="connsiteX1" y="connsiteY1"/>
                </a:cxn>
              </a:cxnLst>
              <a:rect l="l" t="t" r="r" b="b"/>
              <a:pathLst>
                <a:path w="5407834" h="11074">
                  <a:moveTo>
                    <a:pt x="0" y="0"/>
                  </a:moveTo>
                  <a:lnTo>
                    <a:pt x="5407835" y="0"/>
                  </a:lnTo>
                </a:path>
              </a:pathLst>
            </a:custGeom>
            <a:ln w="11067" cap="flat">
              <a:solidFill>
                <a:srgbClr val="000000"/>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844" name="Freeform: Shape 1843">
              <a:extLst>
                <a:ext uri="{FF2B5EF4-FFF2-40B4-BE49-F238E27FC236}">
                  <a16:creationId xmlns:a16="http://schemas.microsoft.com/office/drawing/2014/main" id="{63C120DE-6D8E-4F06-B2C3-5326AAEA7C57}"/>
                </a:ext>
              </a:extLst>
            </p:cNvPr>
            <p:cNvSpPr/>
            <p:nvPr/>
          </p:nvSpPr>
          <p:spPr>
            <a:xfrm>
              <a:off x="3993707" y="5258758"/>
              <a:ext cx="447616" cy="11074"/>
            </a:xfrm>
            <a:custGeom>
              <a:avLst/>
              <a:gdLst>
                <a:gd name="connsiteX0" fmla="*/ 0 w 447616"/>
                <a:gd name="connsiteY0" fmla="*/ 0 h 11074"/>
                <a:gd name="connsiteX1" fmla="*/ 447617 w 447616"/>
                <a:gd name="connsiteY1" fmla="*/ 0 h 11074"/>
              </a:gdLst>
              <a:ahLst/>
              <a:cxnLst>
                <a:cxn ang="0">
                  <a:pos x="connsiteX0" y="connsiteY0"/>
                </a:cxn>
                <a:cxn ang="0">
                  <a:pos x="connsiteX1" y="connsiteY1"/>
                </a:cxn>
              </a:cxnLst>
              <a:rect l="l" t="t" r="r" b="b"/>
              <a:pathLst>
                <a:path w="447616" h="11074">
                  <a:moveTo>
                    <a:pt x="0" y="0"/>
                  </a:moveTo>
                  <a:lnTo>
                    <a:pt x="447617" y="0"/>
                  </a:lnTo>
                </a:path>
              </a:pathLst>
            </a:custGeom>
            <a:ln w="11067" cap="sq">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845" name="Freeform: Shape 1844">
              <a:extLst>
                <a:ext uri="{FF2B5EF4-FFF2-40B4-BE49-F238E27FC236}">
                  <a16:creationId xmlns:a16="http://schemas.microsoft.com/office/drawing/2014/main" id="{D34C0CA6-C5B9-427E-89BB-4284A476CBEC}"/>
                </a:ext>
              </a:extLst>
            </p:cNvPr>
            <p:cNvSpPr/>
            <p:nvPr/>
          </p:nvSpPr>
          <p:spPr>
            <a:xfrm>
              <a:off x="4433240" y="5231183"/>
              <a:ext cx="47729" cy="55149"/>
            </a:xfrm>
            <a:custGeom>
              <a:avLst/>
              <a:gdLst>
                <a:gd name="connsiteX0" fmla="*/ 0 w 47729"/>
                <a:gd name="connsiteY0" fmla="*/ 55149 h 55149"/>
                <a:gd name="connsiteX1" fmla="*/ 47730 w 47729"/>
                <a:gd name="connsiteY1" fmla="*/ 27575 h 55149"/>
                <a:gd name="connsiteX2" fmla="*/ 0 w 47729"/>
                <a:gd name="connsiteY2" fmla="*/ 0 h 55149"/>
                <a:gd name="connsiteX3" fmla="*/ 0 w 47729"/>
                <a:gd name="connsiteY3" fmla="*/ 55149 h 55149"/>
              </a:gdLst>
              <a:ahLst/>
              <a:cxnLst>
                <a:cxn ang="0">
                  <a:pos x="connsiteX0" y="connsiteY0"/>
                </a:cxn>
                <a:cxn ang="0">
                  <a:pos x="connsiteX1" y="connsiteY1"/>
                </a:cxn>
                <a:cxn ang="0">
                  <a:pos x="connsiteX2" y="connsiteY2"/>
                </a:cxn>
                <a:cxn ang="0">
                  <a:pos x="connsiteX3" y="connsiteY3"/>
                </a:cxn>
              </a:cxnLst>
              <a:rect l="l" t="t" r="r" b="b"/>
              <a:pathLst>
                <a:path w="47729" h="55149">
                  <a:moveTo>
                    <a:pt x="0" y="55149"/>
                  </a:moveTo>
                  <a:lnTo>
                    <a:pt x="47730" y="27575"/>
                  </a:lnTo>
                  <a:lnTo>
                    <a:pt x="0" y="0"/>
                  </a:lnTo>
                  <a:lnTo>
                    <a:pt x="0" y="55149"/>
                  </a:lnTo>
                  <a:close/>
                </a:path>
              </a:pathLst>
            </a:custGeom>
            <a:solidFill>
              <a:srgbClr val="000000"/>
            </a:solidFill>
            <a:ln w="110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846" name="Freeform: Shape 1845">
              <a:extLst>
                <a:ext uri="{FF2B5EF4-FFF2-40B4-BE49-F238E27FC236}">
                  <a16:creationId xmlns:a16="http://schemas.microsoft.com/office/drawing/2014/main" id="{ACEB5227-6105-4423-AB79-578EBDF65C6D}"/>
                </a:ext>
              </a:extLst>
            </p:cNvPr>
            <p:cNvSpPr/>
            <p:nvPr/>
          </p:nvSpPr>
          <p:spPr>
            <a:xfrm>
              <a:off x="3470565" y="5258758"/>
              <a:ext cx="447505" cy="11074"/>
            </a:xfrm>
            <a:custGeom>
              <a:avLst/>
              <a:gdLst>
                <a:gd name="connsiteX0" fmla="*/ 0 w 447505"/>
                <a:gd name="connsiteY0" fmla="*/ 0 h 11074"/>
                <a:gd name="connsiteX1" fmla="*/ 447506 w 447505"/>
                <a:gd name="connsiteY1" fmla="*/ 0 h 11074"/>
              </a:gdLst>
              <a:ahLst/>
              <a:cxnLst>
                <a:cxn ang="0">
                  <a:pos x="connsiteX0" y="connsiteY0"/>
                </a:cxn>
                <a:cxn ang="0">
                  <a:pos x="connsiteX1" y="connsiteY1"/>
                </a:cxn>
              </a:cxnLst>
              <a:rect l="l" t="t" r="r" b="b"/>
              <a:pathLst>
                <a:path w="447505" h="11074">
                  <a:moveTo>
                    <a:pt x="0" y="0"/>
                  </a:moveTo>
                  <a:lnTo>
                    <a:pt x="447506" y="0"/>
                  </a:lnTo>
                </a:path>
              </a:pathLst>
            </a:custGeom>
            <a:ln w="11067" cap="sq">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847" name="Freeform: Shape 1846">
              <a:extLst>
                <a:ext uri="{FF2B5EF4-FFF2-40B4-BE49-F238E27FC236}">
                  <a16:creationId xmlns:a16="http://schemas.microsoft.com/office/drawing/2014/main" id="{81B230FA-DDD7-466C-BD9B-CF8618D066AC}"/>
                </a:ext>
              </a:extLst>
            </p:cNvPr>
            <p:cNvSpPr/>
            <p:nvPr/>
          </p:nvSpPr>
          <p:spPr>
            <a:xfrm>
              <a:off x="3430808" y="5231183"/>
              <a:ext cx="47840" cy="55149"/>
            </a:xfrm>
            <a:custGeom>
              <a:avLst/>
              <a:gdLst>
                <a:gd name="connsiteX0" fmla="*/ 47840 w 47840"/>
                <a:gd name="connsiteY0" fmla="*/ 55149 h 55149"/>
                <a:gd name="connsiteX1" fmla="*/ 0 w 47840"/>
                <a:gd name="connsiteY1" fmla="*/ 27575 h 55149"/>
                <a:gd name="connsiteX2" fmla="*/ 47840 w 47840"/>
                <a:gd name="connsiteY2" fmla="*/ 0 h 55149"/>
                <a:gd name="connsiteX3" fmla="*/ 47840 w 47840"/>
                <a:gd name="connsiteY3" fmla="*/ 55149 h 55149"/>
              </a:gdLst>
              <a:ahLst/>
              <a:cxnLst>
                <a:cxn ang="0">
                  <a:pos x="connsiteX0" y="connsiteY0"/>
                </a:cxn>
                <a:cxn ang="0">
                  <a:pos x="connsiteX1" y="connsiteY1"/>
                </a:cxn>
                <a:cxn ang="0">
                  <a:pos x="connsiteX2" y="connsiteY2"/>
                </a:cxn>
                <a:cxn ang="0">
                  <a:pos x="connsiteX3" y="connsiteY3"/>
                </a:cxn>
              </a:cxnLst>
              <a:rect l="l" t="t" r="r" b="b"/>
              <a:pathLst>
                <a:path w="47840" h="55149">
                  <a:moveTo>
                    <a:pt x="47840" y="55149"/>
                  </a:moveTo>
                  <a:lnTo>
                    <a:pt x="0" y="27575"/>
                  </a:lnTo>
                  <a:lnTo>
                    <a:pt x="47840" y="0"/>
                  </a:lnTo>
                  <a:lnTo>
                    <a:pt x="47840" y="55149"/>
                  </a:lnTo>
                  <a:close/>
                </a:path>
              </a:pathLst>
            </a:custGeom>
            <a:solidFill>
              <a:srgbClr val="000000"/>
            </a:solidFill>
            <a:ln w="110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848" name="Freeform: Shape 1847">
              <a:extLst>
                <a:ext uri="{FF2B5EF4-FFF2-40B4-BE49-F238E27FC236}">
                  <a16:creationId xmlns:a16="http://schemas.microsoft.com/office/drawing/2014/main" id="{5529928B-33E1-40FB-B174-253A3721417B}"/>
                </a:ext>
              </a:extLst>
            </p:cNvPr>
            <p:cNvSpPr/>
            <p:nvPr/>
          </p:nvSpPr>
          <p:spPr>
            <a:xfrm>
              <a:off x="3508217" y="5032845"/>
              <a:ext cx="11074" cy="42856"/>
            </a:xfrm>
            <a:custGeom>
              <a:avLst/>
              <a:gdLst>
                <a:gd name="connsiteX0" fmla="*/ 0 w 11074"/>
                <a:gd name="connsiteY0" fmla="*/ 0 h 42856"/>
                <a:gd name="connsiteX1" fmla="*/ 0 w 11074"/>
                <a:gd name="connsiteY1" fmla="*/ 42857 h 42856"/>
              </a:gdLst>
              <a:ahLst/>
              <a:cxnLst>
                <a:cxn ang="0">
                  <a:pos x="connsiteX0" y="connsiteY0"/>
                </a:cxn>
                <a:cxn ang="0">
                  <a:pos x="connsiteX1" y="connsiteY1"/>
                </a:cxn>
              </a:cxnLst>
              <a:rect l="l" t="t" r="r" b="b"/>
              <a:pathLst>
                <a:path w="11074" h="42856">
                  <a:moveTo>
                    <a:pt x="0" y="0"/>
                  </a:moveTo>
                  <a:lnTo>
                    <a:pt x="0" y="42857"/>
                  </a:lnTo>
                </a:path>
              </a:pathLst>
            </a:custGeom>
            <a:ln w="11067" cap="flat">
              <a:solidFill>
                <a:srgbClr val="010101"/>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849" name="TextBox 1848">
              <a:extLst>
                <a:ext uri="{FF2B5EF4-FFF2-40B4-BE49-F238E27FC236}">
                  <a16:creationId xmlns:a16="http://schemas.microsoft.com/office/drawing/2014/main" id="{F674ABF5-004C-4477-9F3B-7918603E3DE8}"/>
                </a:ext>
              </a:extLst>
            </p:cNvPr>
            <p:cNvSpPr txBox="1"/>
            <p:nvPr/>
          </p:nvSpPr>
          <p:spPr>
            <a:xfrm>
              <a:off x="3363621" y="5055453"/>
              <a:ext cx="328936" cy="22097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HelveticaNeueLTStd-Cn"/>
                  <a:rtl val="0"/>
                </a:rPr>
                <a:t>0.1</a:t>
              </a:r>
            </a:p>
          </p:txBody>
        </p:sp>
        <p:sp>
          <p:nvSpPr>
            <p:cNvPr id="1850" name="Freeform: Shape 1849">
              <a:extLst>
                <a:ext uri="{FF2B5EF4-FFF2-40B4-BE49-F238E27FC236}">
                  <a16:creationId xmlns:a16="http://schemas.microsoft.com/office/drawing/2014/main" id="{464D86C5-7915-4D3C-94AF-AE5F6EFBC535}"/>
                </a:ext>
              </a:extLst>
            </p:cNvPr>
            <p:cNvSpPr/>
            <p:nvPr/>
          </p:nvSpPr>
          <p:spPr>
            <a:xfrm>
              <a:off x="3957162" y="5032845"/>
              <a:ext cx="11074" cy="42856"/>
            </a:xfrm>
            <a:custGeom>
              <a:avLst/>
              <a:gdLst>
                <a:gd name="connsiteX0" fmla="*/ 0 w 11074"/>
                <a:gd name="connsiteY0" fmla="*/ 0 h 42856"/>
                <a:gd name="connsiteX1" fmla="*/ 0 w 11074"/>
                <a:gd name="connsiteY1" fmla="*/ 42857 h 42856"/>
              </a:gdLst>
              <a:ahLst/>
              <a:cxnLst>
                <a:cxn ang="0">
                  <a:pos x="connsiteX0" y="connsiteY0"/>
                </a:cxn>
                <a:cxn ang="0">
                  <a:pos x="connsiteX1" y="connsiteY1"/>
                </a:cxn>
              </a:cxnLst>
              <a:rect l="l" t="t" r="r" b="b"/>
              <a:pathLst>
                <a:path w="11074" h="42856">
                  <a:moveTo>
                    <a:pt x="0" y="0"/>
                  </a:moveTo>
                  <a:lnTo>
                    <a:pt x="0" y="42857"/>
                  </a:lnTo>
                </a:path>
              </a:pathLst>
            </a:custGeom>
            <a:ln w="11067" cap="flat">
              <a:solidFill>
                <a:srgbClr val="010101"/>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851" name="TextBox 1850">
              <a:extLst>
                <a:ext uri="{FF2B5EF4-FFF2-40B4-BE49-F238E27FC236}">
                  <a16:creationId xmlns:a16="http://schemas.microsoft.com/office/drawing/2014/main" id="{DF2F0F7E-E736-43AE-A072-834BB52DDBF3}"/>
                </a:ext>
              </a:extLst>
            </p:cNvPr>
            <p:cNvSpPr txBox="1"/>
            <p:nvPr/>
          </p:nvSpPr>
          <p:spPr>
            <a:xfrm>
              <a:off x="3844460" y="5055453"/>
              <a:ext cx="242374" cy="22097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HelveticaNeueLTStd-Cn"/>
                  <a:rtl val="0"/>
                </a:rPr>
                <a:t>1</a:t>
              </a:r>
            </a:p>
          </p:txBody>
        </p:sp>
        <p:sp>
          <p:nvSpPr>
            <p:cNvPr id="1852" name="TextBox 1851">
              <a:extLst>
                <a:ext uri="{FF2B5EF4-FFF2-40B4-BE49-F238E27FC236}">
                  <a16:creationId xmlns:a16="http://schemas.microsoft.com/office/drawing/2014/main" id="{9CEE694F-13A6-40D3-9605-1B9BBDDFCBFA}"/>
                </a:ext>
              </a:extLst>
            </p:cNvPr>
            <p:cNvSpPr txBox="1"/>
            <p:nvPr/>
          </p:nvSpPr>
          <p:spPr>
            <a:xfrm>
              <a:off x="3012052" y="5262318"/>
              <a:ext cx="1031051" cy="22097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HelveticaNeueLTStd-Cn"/>
                  <a:rtl val="0"/>
                </a:rPr>
                <a:t>Favoring Niraparib</a:t>
              </a:r>
            </a:p>
          </p:txBody>
        </p:sp>
        <p:sp>
          <p:nvSpPr>
            <p:cNvPr id="1853" name="TextBox 1852">
              <a:extLst>
                <a:ext uri="{FF2B5EF4-FFF2-40B4-BE49-F238E27FC236}">
                  <a16:creationId xmlns:a16="http://schemas.microsoft.com/office/drawing/2014/main" id="{685B042F-88A9-4E0C-87F1-EDB3DD4D9DFF}"/>
                </a:ext>
              </a:extLst>
            </p:cNvPr>
            <p:cNvSpPr txBox="1"/>
            <p:nvPr/>
          </p:nvSpPr>
          <p:spPr>
            <a:xfrm>
              <a:off x="3935318" y="5262318"/>
              <a:ext cx="946093" cy="22097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HelveticaNeueLTStd-Cn"/>
                  <a:rtl val="0"/>
                </a:rPr>
                <a:t>Favoring Control</a:t>
              </a:r>
            </a:p>
          </p:txBody>
        </p:sp>
        <p:sp>
          <p:nvSpPr>
            <p:cNvPr id="1854" name="TextBox 1853">
              <a:extLst>
                <a:ext uri="{FF2B5EF4-FFF2-40B4-BE49-F238E27FC236}">
                  <a16:creationId xmlns:a16="http://schemas.microsoft.com/office/drawing/2014/main" id="{0511BD7D-3B40-4217-838F-35F266D4106B}"/>
                </a:ext>
              </a:extLst>
            </p:cNvPr>
            <p:cNvSpPr txBox="1"/>
            <p:nvPr/>
          </p:nvSpPr>
          <p:spPr>
            <a:xfrm>
              <a:off x="4336041" y="1556472"/>
              <a:ext cx="766557" cy="22097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HelveticaNeueLTStd-BdCn"/>
                  <a:rtl val="0"/>
                </a:rPr>
                <a:t>HR (95% CI)</a:t>
              </a:r>
            </a:p>
          </p:txBody>
        </p:sp>
        <p:sp>
          <p:nvSpPr>
            <p:cNvPr id="1855" name="TextBox 1854">
              <a:extLst>
                <a:ext uri="{FF2B5EF4-FFF2-40B4-BE49-F238E27FC236}">
                  <a16:creationId xmlns:a16="http://schemas.microsoft.com/office/drawing/2014/main" id="{662FEC8A-10C7-49B0-AA4E-C298598A04D0}"/>
                </a:ext>
              </a:extLst>
            </p:cNvPr>
            <p:cNvSpPr txBox="1"/>
            <p:nvPr/>
          </p:nvSpPr>
          <p:spPr>
            <a:xfrm>
              <a:off x="1893222" y="1738991"/>
              <a:ext cx="295787" cy="22097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7"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HelveticaNeueLTStd-Cn"/>
                  <a:rtl val="0"/>
                </a:rPr>
                <a:t>All</a:t>
              </a:r>
            </a:p>
          </p:txBody>
        </p:sp>
        <p:sp>
          <p:nvSpPr>
            <p:cNvPr id="1856" name="TextBox 1855">
              <a:extLst>
                <a:ext uri="{FF2B5EF4-FFF2-40B4-BE49-F238E27FC236}">
                  <a16:creationId xmlns:a16="http://schemas.microsoft.com/office/drawing/2014/main" id="{E16282DA-28BD-4B32-9B31-BA7D0916E454}"/>
                </a:ext>
              </a:extLst>
            </p:cNvPr>
            <p:cNvSpPr txBox="1"/>
            <p:nvPr/>
          </p:nvSpPr>
          <p:spPr>
            <a:xfrm>
              <a:off x="1861547" y="1945124"/>
              <a:ext cx="356701" cy="22097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7"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HelveticaNeueLTStd-Cn"/>
                  <a:rtl val="0"/>
                </a:rPr>
                <a:t>&lt;65</a:t>
              </a:r>
            </a:p>
          </p:txBody>
        </p:sp>
        <p:sp>
          <p:nvSpPr>
            <p:cNvPr id="1857" name="TextBox 1856">
              <a:extLst>
                <a:ext uri="{FF2B5EF4-FFF2-40B4-BE49-F238E27FC236}">
                  <a16:creationId xmlns:a16="http://schemas.microsoft.com/office/drawing/2014/main" id="{8965548D-9B08-4B51-A698-25553EA6EE33}"/>
                </a:ext>
              </a:extLst>
            </p:cNvPr>
            <p:cNvSpPr txBox="1"/>
            <p:nvPr/>
          </p:nvSpPr>
          <p:spPr>
            <a:xfrm>
              <a:off x="1791838" y="2151257"/>
              <a:ext cx="499881" cy="22097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7"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HelveticaNeueLTStd-Cn"/>
                  <a:rtl val="0"/>
                </a:rPr>
                <a:t>≥65-74</a:t>
              </a:r>
            </a:p>
          </p:txBody>
        </p:sp>
        <p:sp>
          <p:nvSpPr>
            <p:cNvPr id="1858" name="TextBox 1857">
              <a:extLst>
                <a:ext uri="{FF2B5EF4-FFF2-40B4-BE49-F238E27FC236}">
                  <a16:creationId xmlns:a16="http://schemas.microsoft.com/office/drawing/2014/main" id="{EACA957A-89BF-46AC-B698-4235F95A4217}"/>
                </a:ext>
              </a:extLst>
            </p:cNvPr>
            <p:cNvSpPr txBox="1"/>
            <p:nvPr/>
          </p:nvSpPr>
          <p:spPr>
            <a:xfrm>
              <a:off x="1862153" y="2357390"/>
              <a:ext cx="353495" cy="22097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7"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HelveticaNeueLTStd-Cn"/>
                  <a:rtl val="0"/>
                </a:rPr>
                <a:t>≥75</a:t>
              </a:r>
            </a:p>
          </p:txBody>
        </p:sp>
        <p:sp>
          <p:nvSpPr>
            <p:cNvPr id="1859" name="TextBox 1858">
              <a:extLst>
                <a:ext uri="{FF2B5EF4-FFF2-40B4-BE49-F238E27FC236}">
                  <a16:creationId xmlns:a16="http://schemas.microsoft.com/office/drawing/2014/main" id="{8ED726BF-E197-47AD-9E83-0DC5692EA303}"/>
                </a:ext>
              </a:extLst>
            </p:cNvPr>
            <p:cNvSpPr txBox="1"/>
            <p:nvPr/>
          </p:nvSpPr>
          <p:spPr>
            <a:xfrm>
              <a:off x="1822648" y="2563523"/>
              <a:ext cx="438262" cy="22097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7"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HelveticaNeueLTStd-Cn"/>
                  <a:rtl val="0"/>
                </a:rPr>
                <a:t>Asian</a:t>
              </a:r>
            </a:p>
          </p:txBody>
        </p:sp>
        <p:sp>
          <p:nvSpPr>
            <p:cNvPr id="1860" name="TextBox 1859">
              <a:extLst>
                <a:ext uri="{FF2B5EF4-FFF2-40B4-BE49-F238E27FC236}">
                  <a16:creationId xmlns:a16="http://schemas.microsoft.com/office/drawing/2014/main" id="{26A90ACE-D416-4D31-AEBE-62869C92D0B1}"/>
                </a:ext>
              </a:extLst>
            </p:cNvPr>
            <p:cNvSpPr txBox="1"/>
            <p:nvPr/>
          </p:nvSpPr>
          <p:spPr>
            <a:xfrm>
              <a:off x="1822459" y="2769656"/>
              <a:ext cx="443070" cy="22097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7"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HelveticaNeueLTStd-Cn"/>
                  <a:rtl val="0"/>
                </a:rPr>
                <a:t>White</a:t>
              </a:r>
            </a:p>
          </p:txBody>
        </p:sp>
        <p:sp>
          <p:nvSpPr>
            <p:cNvPr id="1861" name="TextBox 1860">
              <a:extLst>
                <a:ext uri="{FF2B5EF4-FFF2-40B4-BE49-F238E27FC236}">
                  <a16:creationId xmlns:a16="http://schemas.microsoft.com/office/drawing/2014/main" id="{8FCCA060-0478-46A3-8499-E0BE64812566}"/>
                </a:ext>
              </a:extLst>
            </p:cNvPr>
            <p:cNvSpPr txBox="1"/>
            <p:nvPr/>
          </p:nvSpPr>
          <p:spPr>
            <a:xfrm>
              <a:off x="1817112" y="2975789"/>
              <a:ext cx="438262" cy="22097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7"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HelveticaNeueLTStd-Cn"/>
                  <a:rtl val="0"/>
                </a:rPr>
                <a:t>Other</a:t>
              </a:r>
            </a:p>
          </p:txBody>
        </p:sp>
        <p:sp>
          <p:nvSpPr>
            <p:cNvPr id="1862" name="TextBox 1861">
              <a:extLst>
                <a:ext uri="{FF2B5EF4-FFF2-40B4-BE49-F238E27FC236}">
                  <a16:creationId xmlns:a16="http://schemas.microsoft.com/office/drawing/2014/main" id="{2416F2DB-ED87-4DC4-9732-4801E44DCC11}"/>
                </a:ext>
              </a:extLst>
            </p:cNvPr>
            <p:cNvSpPr txBox="1"/>
            <p:nvPr/>
          </p:nvSpPr>
          <p:spPr>
            <a:xfrm>
              <a:off x="1917165" y="3181922"/>
              <a:ext cx="241477" cy="22097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7"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HelveticaNeueLTStd-Cn"/>
                  <a:rtl val="0"/>
                </a:rPr>
                <a:t>0</a:t>
              </a:r>
            </a:p>
          </p:txBody>
        </p:sp>
        <p:sp>
          <p:nvSpPr>
            <p:cNvPr id="1863" name="TextBox 1862">
              <a:extLst>
                <a:ext uri="{FF2B5EF4-FFF2-40B4-BE49-F238E27FC236}">
                  <a16:creationId xmlns:a16="http://schemas.microsoft.com/office/drawing/2014/main" id="{493D6BB5-2F11-42C5-912A-82D50431943A}"/>
                </a:ext>
              </a:extLst>
            </p:cNvPr>
            <p:cNvSpPr txBox="1"/>
            <p:nvPr/>
          </p:nvSpPr>
          <p:spPr>
            <a:xfrm>
              <a:off x="1917165" y="3388055"/>
              <a:ext cx="241477" cy="22097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7"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HelveticaNeueLTStd-Cn"/>
                  <a:rtl val="0"/>
                </a:rPr>
                <a:t>1</a:t>
              </a:r>
            </a:p>
          </p:txBody>
        </p:sp>
        <p:sp>
          <p:nvSpPr>
            <p:cNvPr id="1864" name="TextBox 1863">
              <a:extLst>
                <a:ext uri="{FF2B5EF4-FFF2-40B4-BE49-F238E27FC236}">
                  <a16:creationId xmlns:a16="http://schemas.microsoft.com/office/drawing/2014/main" id="{EEE23AFE-1A14-4F46-92A7-3BF230745760}"/>
                </a:ext>
              </a:extLst>
            </p:cNvPr>
            <p:cNvSpPr txBox="1"/>
            <p:nvPr/>
          </p:nvSpPr>
          <p:spPr>
            <a:xfrm>
              <a:off x="1917165" y="3594188"/>
              <a:ext cx="241477" cy="22097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7"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HelveticaNeueLTStd-Cn"/>
                  <a:rtl val="0"/>
                </a:rPr>
                <a:t>0</a:t>
              </a:r>
            </a:p>
          </p:txBody>
        </p:sp>
        <p:sp>
          <p:nvSpPr>
            <p:cNvPr id="1865" name="TextBox 1864">
              <a:extLst>
                <a:ext uri="{FF2B5EF4-FFF2-40B4-BE49-F238E27FC236}">
                  <a16:creationId xmlns:a16="http://schemas.microsoft.com/office/drawing/2014/main" id="{0235A2F5-0BC7-4CE2-A1FC-40CB26AD08B4}"/>
                </a:ext>
              </a:extLst>
            </p:cNvPr>
            <p:cNvSpPr txBox="1"/>
            <p:nvPr/>
          </p:nvSpPr>
          <p:spPr>
            <a:xfrm>
              <a:off x="1823182" y="3800321"/>
              <a:ext cx="438967" cy="22097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7"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HelveticaNeueLTStd-Cn"/>
                  <a:rtl val="0"/>
                </a:rPr>
                <a:t>1 to 3</a:t>
              </a:r>
            </a:p>
          </p:txBody>
        </p:sp>
        <p:sp>
          <p:nvSpPr>
            <p:cNvPr id="1866" name="TextBox 1865">
              <a:extLst>
                <a:ext uri="{FF2B5EF4-FFF2-40B4-BE49-F238E27FC236}">
                  <a16:creationId xmlns:a16="http://schemas.microsoft.com/office/drawing/2014/main" id="{8F65FE90-2FB9-4F61-A6AC-78F8B2340B6B}"/>
                </a:ext>
              </a:extLst>
            </p:cNvPr>
            <p:cNvSpPr txBox="1"/>
            <p:nvPr/>
          </p:nvSpPr>
          <p:spPr>
            <a:xfrm>
              <a:off x="1889065" y="4006454"/>
              <a:ext cx="299890" cy="22097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7"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HelveticaNeueLTStd-Cn"/>
                  <a:rtl val="0"/>
                </a:rPr>
                <a:t>&gt;3</a:t>
              </a:r>
            </a:p>
          </p:txBody>
        </p:sp>
        <p:sp>
          <p:nvSpPr>
            <p:cNvPr id="1867" name="TextBox 1866">
              <a:extLst>
                <a:ext uri="{FF2B5EF4-FFF2-40B4-BE49-F238E27FC236}">
                  <a16:creationId xmlns:a16="http://schemas.microsoft.com/office/drawing/2014/main" id="{67B50739-CC7C-4E14-B2E5-191F6149849C}"/>
                </a:ext>
              </a:extLst>
            </p:cNvPr>
            <p:cNvSpPr txBox="1"/>
            <p:nvPr/>
          </p:nvSpPr>
          <p:spPr>
            <a:xfrm>
              <a:off x="1690947" y="4212587"/>
              <a:ext cx="706092" cy="22097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7"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HelveticaNeueLTStd-Cn"/>
                  <a:rtl val="0"/>
                </a:rPr>
                <a:t>Asia Pacific</a:t>
              </a:r>
            </a:p>
          </p:txBody>
        </p:sp>
        <p:sp>
          <p:nvSpPr>
            <p:cNvPr id="1868" name="TextBox 1867">
              <a:extLst>
                <a:ext uri="{FF2B5EF4-FFF2-40B4-BE49-F238E27FC236}">
                  <a16:creationId xmlns:a16="http://schemas.microsoft.com/office/drawing/2014/main" id="{1368CEC3-FDD5-4FA7-BB23-E312F2550C8C}"/>
                </a:ext>
              </a:extLst>
            </p:cNvPr>
            <p:cNvSpPr txBox="1"/>
            <p:nvPr/>
          </p:nvSpPr>
          <p:spPr>
            <a:xfrm>
              <a:off x="1788527" y="4418720"/>
              <a:ext cx="512704" cy="22097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7"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HelveticaNeueLTStd-Cn"/>
                  <a:rtl val="0"/>
                </a:rPr>
                <a:t>Europe</a:t>
              </a:r>
            </a:p>
          </p:txBody>
        </p:sp>
        <p:sp>
          <p:nvSpPr>
            <p:cNvPr id="1869" name="TextBox 1868">
              <a:extLst>
                <a:ext uri="{FF2B5EF4-FFF2-40B4-BE49-F238E27FC236}">
                  <a16:creationId xmlns:a16="http://schemas.microsoft.com/office/drawing/2014/main" id="{C287C36E-0C13-4591-AD8C-6CFAEBCB2791}"/>
                </a:ext>
              </a:extLst>
            </p:cNvPr>
            <p:cNvSpPr txBox="1"/>
            <p:nvPr/>
          </p:nvSpPr>
          <p:spPr>
            <a:xfrm>
              <a:off x="1298203" y="4625295"/>
              <a:ext cx="1322991" cy="22097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7"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HelveticaNeueLTStd-Cn"/>
                  <a:rtl val="0"/>
                </a:rPr>
                <a:t>North and South America</a:t>
              </a:r>
            </a:p>
          </p:txBody>
        </p:sp>
        <p:sp>
          <p:nvSpPr>
            <p:cNvPr id="1886" name="TextBox 1885">
              <a:extLst>
                <a:ext uri="{FF2B5EF4-FFF2-40B4-BE49-F238E27FC236}">
                  <a16:creationId xmlns:a16="http://schemas.microsoft.com/office/drawing/2014/main" id="{B8A3B8A1-FAC5-40EC-BC46-1273A5D421FF}"/>
                </a:ext>
              </a:extLst>
            </p:cNvPr>
            <p:cNvSpPr txBox="1"/>
            <p:nvPr/>
          </p:nvSpPr>
          <p:spPr>
            <a:xfrm>
              <a:off x="353559" y="1738991"/>
              <a:ext cx="983731" cy="22097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7"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HelveticaNeueLTStd-Cn"/>
                  <a:rtl val="0"/>
                </a:rPr>
                <a:t>All HRR+ patients</a:t>
              </a:r>
            </a:p>
          </p:txBody>
        </p:sp>
        <p:sp>
          <p:nvSpPr>
            <p:cNvPr id="1887" name="TextBox 1886">
              <a:extLst>
                <a:ext uri="{FF2B5EF4-FFF2-40B4-BE49-F238E27FC236}">
                  <a16:creationId xmlns:a16="http://schemas.microsoft.com/office/drawing/2014/main" id="{06B6A2EF-E7D3-43E4-A526-F3BB63A4C556}"/>
                </a:ext>
              </a:extLst>
            </p:cNvPr>
            <p:cNvSpPr txBox="1"/>
            <p:nvPr/>
          </p:nvSpPr>
          <p:spPr>
            <a:xfrm>
              <a:off x="353559" y="1953752"/>
              <a:ext cx="654282" cy="22097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7"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HelveticaNeueLTStd-Cn"/>
                  <a:rtl val="0"/>
                </a:rPr>
                <a:t>Age group</a:t>
              </a:r>
            </a:p>
          </p:txBody>
        </p:sp>
        <p:sp>
          <p:nvSpPr>
            <p:cNvPr id="1888" name="TextBox 1887">
              <a:extLst>
                <a:ext uri="{FF2B5EF4-FFF2-40B4-BE49-F238E27FC236}">
                  <a16:creationId xmlns:a16="http://schemas.microsoft.com/office/drawing/2014/main" id="{142EC220-1D6B-4946-A083-6509B34F93FC}"/>
                </a:ext>
              </a:extLst>
            </p:cNvPr>
            <p:cNvSpPr txBox="1"/>
            <p:nvPr/>
          </p:nvSpPr>
          <p:spPr>
            <a:xfrm>
              <a:off x="353559" y="2572151"/>
              <a:ext cx="709490" cy="22097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7"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HelveticaNeueLTStd-Cn"/>
                  <a:rtl val="0"/>
                </a:rPr>
                <a:t>Race group</a:t>
              </a:r>
            </a:p>
          </p:txBody>
        </p:sp>
        <p:sp>
          <p:nvSpPr>
            <p:cNvPr id="1889" name="TextBox 1888">
              <a:extLst>
                <a:ext uri="{FF2B5EF4-FFF2-40B4-BE49-F238E27FC236}">
                  <a16:creationId xmlns:a16="http://schemas.microsoft.com/office/drawing/2014/main" id="{8D447D53-2CBC-4859-A3FA-0514D2700852}"/>
                </a:ext>
              </a:extLst>
            </p:cNvPr>
            <p:cNvSpPr txBox="1"/>
            <p:nvPr/>
          </p:nvSpPr>
          <p:spPr>
            <a:xfrm>
              <a:off x="353559" y="3190550"/>
              <a:ext cx="1525482" cy="34723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7"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HelveticaNeueLTStd-Cn"/>
                  <a:rtl val="0"/>
                </a:rPr>
                <a:t>Baseline ECOG performance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7"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HelveticaNeueLTStd-Cn"/>
                  <a:rtl val="0"/>
                </a:rPr>
                <a:t>status</a:t>
              </a:r>
            </a:p>
          </p:txBody>
        </p:sp>
        <p:sp>
          <p:nvSpPr>
            <p:cNvPr id="1890" name="TextBox 1889">
              <a:extLst>
                <a:ext uri="{FF2B5EF4-FFF2-40B4-BE49-F238E27FC236}">
                  <a16:creationId xmlns:a16="http://schemas.microsoft.com/office/drawing/2014/main" id="{93E50557-4CE0-4F93-BF2D-6E9EE7C09008}"/>
                </a:ext>
              </a:extLst>
            </p:cNvPr>
            <p:cNvSpPr txBox="1"/>
            <p:nvPr/>
          </p:nvSpPr>
          <p:spPr>
            <a:xfrm>
              <a:off x="353559" y="3602816"/>
              <a:ext cx="1334211" cy="22097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7"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HelveticaNeueLTStd-Cn"/>
                  <a:rtl val="0"/>
                </a:rPr>
                <a:t>Baseline BPI-SF#3 Score</a:t>
              </a:r>
            </a:p>
          </p:txBody>
        </p:sp>
        <p:sp>
          <p:nvSpPr>
            <p:cNvPr id="1891" name="TextBox 1890">
              <a:extLst>
                <a:ext uri="{FF2B5EF4-FFF2-40B4-BE49-F238E27FC236}">
                  <a16:creationId xmlns:a16="http://schemas.microsoft.com/office/drawing/2014/main" id="{6E2508B6-9D49-4FC5-9A5D-660D5FFC66F4}"/>
                </a:ext>
              </a:extLst>
            </p:cNvPr>
            <p:cNvSpPr txBox="1"/>
            <p:nvPr/>
          </p:nvSpPr>
          <p:spPr>
            <a:xfrm>
              <a:off x="353559" y="4221215"/>
              <a:ext cx="506292" cy="22097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7"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HelveticaNeueLTStd-Cn"/>
                  <a:rtl val="0"/>
                </a:rPr>
                <a:t>Region</a:t>
              </a:r>
            </a:p>
          </p:txBody>
        </p:sp>
        <p:sp>
          <p:nvSpPr>
            <p:cNvPr id="1900" name="TextBox 1899">
              <a:extLst>
                <a:ext uri="{FF2B5EF4-FFF2-40B4-BE49-F238E27FC236}">
                  <a16:creationId xmlns:a16="http://schemas.microsoft.com/office/drawing/2014/main" id="{550C420C-1D58-4C1C-956F-251362D14BB8}"/>
                </a:ext>
              </a:extLst>
            </p:cNvPr>
            <p:cNvSpPr txBox="1"/>
            <p:nvPr/>
          </p:nvSpPr>
          <p:spPr>
            <a:xfrm>
              <a:off x="2825417" y="1738991"/>
              <a:ext cx="386644" cy="22097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HelveticaNeueLTStd-Cn"/>
                  <a:rtl val="0"/>
                </a:rPr>
                <a:t>13.7</a:t>
              </a:r>
            </a:p>
          </p:txBody>
        </p:sp>
        <p:sp>
          <p:nvSpPr>
            <p:cNvPr id="1901" name="TextBox 1900">
              <a:extLst>
                <a:ext uri="{FF2B5EF4-FFF2-40B4-BE49-F238E27FC236}">
                  <a16:creationId xmlns:a16="http://schemas.microsoft.com/office/drawing/2014/main" id="{BC86543C-F0DB-48B6-9A58-87108A07DAD5}"/>
                </a:ext>
              </a:extLst>
            </p:cNvPr>
            <p:cNvSpPr txBox="1"/>
            <p:nvPr/>
          </p:nvSpPr>
          <p:spPr>
            <a:xfrm>
              <a:off x="2825417" y="1945124"/>
              <a:ext cx="386644" cy="22097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HelveticaNeueLTStd-Cn"/>
                  <a:rtl val="0"/>
                </a:rPr>
                <a:t>13.9</a:t>
              </a:r>
            </a:p>
          </p:txBody>
        </p:sp>
        <p:sp>
          <p:nvSpPr>
            <p:cNvPr id="1902" name="TextBox 1901">
              <a:extLst>
                <a:ext uri="{FF2B5EF4-FFF2-40B4-BE49-F238E27FC236}">
                  <a16:creationId xmlns:a16="http://schemas.microsoft.com/office/drawing/2014/main" id="{C7759E43-C076-4BB5-AA80-5DAD7CB46D22}"/>
                </a:ext>
              </a:extLst>
            </p:cNvPr>
            <p:cNvSpPr txBox="1"/>
            <p:nvPr/>
          </p:nvSpPr>
          <p:spPr>
            <a:xfrm>
              <a:off x="2825417" y="2151257"/>
              <a:ext cx="386644" cy="22097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HelveticaNeueLTStd-Cn"/>
                  <a:rtl val="0"/>
                </a:rPr>
                <a:t>13.6</a:t>
              </a:r>
            </a:p>
          </p:txBody>
        </p:sp>
        <p:sp>
          <p:nvSpPr>
            <p:cNvPr id="1903" name="TextBox 1902">
              <a:extLst>
                <a:ext uri="{FF2B5EF4-FFF2-40B4-BE49-F238E27FC236}">
                  <a16:creationId xmlns:a16="http://schemas.microsoft.com/office/drawing/2014/main" id="{6C8B16F2-EC8B-44E0-BE80-70FA56593CF7}"/>
                </a:ext>
              </a:extLst>
            </p:cNvPr>
            <p:cNvSpPr txBox="1"/>
            <p:nvPr/>
          </p:nvSpPr>
          <p:spPr>
            <a:xfrm>
              <a:off x="2825417" y="2357390"/>
              <a:ext cx="386644" cy="22097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HelveticaNeueLTStd-Cn"/>
                  <a:rtl val="0"/>
                </a:rPr>
                <a:t>10.9</a:t>
              </a:r>
            </a:p>
          </p:txBody>
        </p:sp>
        <p:sp>
          <p:nvSpPr>
            <p:cNvPr id="1904" name="TextBox 1903">
              <a:extLst>
                <a:ext uri="{FF2B5EF4-FFF2-40B4-BE49-F238E27FC236}">
                  <a16:creationId xmlns:a16="http://schemas.microsoft.com/office/drawing/2014/main" id="{FDE0C650-8E2E-4AA6-BA48-BB26E8FE49F4}"/>
                </a:ext>
              </a:extLst>
            </p:cNvPr>
            <p:cNvSpPr txBox="1"/>
            <p:nvPr/>
          </p:nvSpPr>
          <p:spPr>
            <a:xfrm>
              <a:off x="2825417" y="2563523"/>
              <a:ext cx="386644" cy="22097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HelveticaNeueLTStd-Cn"/>
                  <a:rtl val="0"/>
                </a:rPr>
                <a:t>10.9</a:t>
              </a:r>
            </a:p>
          </p:txBody>
        </p:sp>
        <p:sp>
          <p:nvSpPr>
            <p:cNvPr id="1905" name="TextBox 1904">
              <a:extLst>
                <a:ext uri="{FF2B5EF4-FFF2-40B4-BE49-F238E27FC236}">
                  <a16:creationId xmlns:a16="http://schemas.microsoft.com/office/drawing/2014/main" id="{0BC8FBBE-71B7-4CB9-B07F-93D7E45C52EC}"/>
                </a:ext>
              </a:extLst>
            </p:cNvPr>
            <p:cNvSpPr txBox="1"/>
            <p:nvPr/>
          </p:nvSpPr>
          <p:spPr>
            <a:xfrm>
              <a:off x="2825417" y="2769656"/>
              <a:ext cx="386644" cy="22097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HelveticaNeueLTStd-Cn"/>
                  <a:rtl val="0"/>
                </a:rPr>
                <a:t>13.8</a:t>
              </a:r>
            </a:p>
          </p:txBody>
        </p:sp>
        <p:sp>
          <p:nvSpPr>
            <p:cNvPr id="1906" name="TextBox 1905">
              <a:extLst>
                <a:ext uri="{FF2B5EF4-FFF2-40B4-BE49-F238E27FC236}">
                  <a16:creationId xmlns:a16="http://schemas.microsoft.com/office/drawing/2014/main" id="{87DBD45E-81EF-454D-9F73-570BD95C4162}"/>
                </a:ext>
              </a:extLst>
            </p:cNvPr>
            <p:cNvSpPr txBox="1"/>
            <p:nvPr/>
          </p:nvSpPr>
          <p:spPr>
            <a:xfrm>
              <a:off x="2853386" y="2975789"/>
              <a:ext cx="328936" cy="22097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HelveticaNeueLTStd-Cn"/>
                  <a:rtl val="0"/>
                </a:rPr>
                <a:t>9.0</a:t>
              </a:r>
            </a:p>
          </p:txBody>
        </p:sp>
        <p:sp>
          <p:nvSpPr>
            <p:cNvPr id="1907" name="TextBox 1906">
              <a:extLst>
                <a:ext uri="{FF2B5EF4-FFF2-40B4-BE49-F238E27FC236}">
                  <a16:creationId xmlns:a16="http://schemas.microsoft.com/office/drawing/2014/main" id="{51846511-06AA-4E87-9A13-1E5261CAD6F7}"/>
                </a:ext>
              </a:extLst>
            </p:cNvPr>
            <p:cNvSpPr txBox="1"/>
            <p:nvPr/>
          </p:nvSpPr>
          <p:spPr>
            <a:xfrm>
              <a:off x="2825417" y="3181922"/>
              <a:ext cx="386644" cy="22097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HelveticaNeueLTStd-Cn"/>
                  <a:rtl val="0"/>
                </a:rPr>
                <a:t>13.9</a:t>
              </a:r>
            </a:p>
          </p:txBody>
        </p:sp>
        <p:sp>
          <p:nvSpPr>
            <p:cNvPr id="1908" name="TextBox 1907">
              <a:extLst>
                <a:ext uri="{FF2B5EF4-FFF2-40B4-BE49-F238E27FC236}">
                  <a16:creationId xmlns:a16="http://schemas.microsoft.com/office/drawing/2014/main" id="{BB894746-8EF6-4048-8B2C-13A0587DF097}"/>
                </a:ext>
              </a:extLst>
            </p:cNvPr>
            <p:cNvSpPr txBox="1"/>
            <p:nvPr/>
          </p:nvSpPr>
          <p:spPr>
            <a:xfrm>
              <a:off x="2825417" y="3388055"/>
              <a:ext cx="386644" cy="22097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HelveticaNeueLTStd-Cn"/>
                  <a:rtl val="0"/>
                </a:rPr>
                <a:t>10.5</a:t>
              </a:r>
            </a:p>
          </p:txBody>
        </p:sp>
        <p:sp>
          <p:nvSpPr>
            <p:cNvPr id="1909" name="TextBox 1908">
              <a:extLst>
                <a:ext uri="{FF2B5EF4-FFF2-40B4-BE49-F238E27FC236}">
                  <a16:creationId xmlns:a16="http://schemas.microsoft.com/office/drawing/2014/main" id="{FD82A19F-D5FB-45C1-8A59-A9D220AAAE90}"/>
                </a:ext>
              </a:extLst>
            </p:cNvPr>
            <p:cNvSpPr txBox="1"/>
            <p:nvPr/>
          </p:nvSpPr>
          <p:spPr>
            <a:xfrm>
              <a:off x="2825417" y="3594188"/>
              <a:ext cx="386644" cy="22097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HelveticaNeueLTStd-Cn"/>
                  <a:rtl val="0"/>
                </a:rPr>
                <a:t>16.8</a:t>
              </a:r>
            </a:p>
          </p:txBody>
        </p:sp>
        <p:sp>
          <p:nvSpPr>
            <p:cNvPr id="1910" name="TextBox 1909">
              <a:extLst>
                <a:ext uri="{FF2B5EF4-FFF2-40B4-BE49-F238E27FC236}">
                  <a16:creationId xmlns:a16="http://schemas.microsoft.com/office/drawing/2014/main" id="{83724468-3F6C-4385-8C61-F813816D5907}"/>
                </a:ext>
              </a:extLst>
            </p:cNvPr>
            <p:cNvSpPr txBox="1"/>
            <p:nvPr/>
          </p:nvSpPr>
          <p:spPr>
            <a:xfrm>
              <a:off x="2825417" y="3800321"/>
              <a:ext cx="386644" cy="22097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HelveticaNeueLTStd-Cn"/>
                  <a:rtl val="0"/>
                </a:rPr>
                <a:t>10.5</a:t>
              </a:r>
            </a:p>
          </p:txBody>
        </p:sp>
        <p:sp>
          <p:nvSpPr>
            <p:cNvPr id="1911" name="TextBox 1910">
              <a:extLst>
                <a:ext uri="{FF2B5EF4-FFF2-40B4-BE49-F238E27FC236}">
                  <a16:creationId xmlns:a16="http://schemas.microsoft.com/office/drawing/2014/main" id="{DEA10F9A-CB22-4298-BFC6-5DE231EF6507}"/>
                </a:ext>
              </a:extLst>
            </p:cNvPr>
            <p:cNvSpPr txBox="1"/>
            <p:nvPr/>
          </p:nvSpPr>
          <p:spPr>
            <a:xfrm>
              <a:off x="2825417" y="4006454"/>
              <a:ext cx="386644" cy="22097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HelveticaNeueLTStd-Cn"/>
                  <a:rtl val="0"/>
                </a:rPr>
                <a:t>13.7</a:t>
              </a:r>
            </a:p>
          </p:txBody>
        </p:sp>
        <p:sp>
          <p:nvSpPr>
            <p:cNvPr id="1912" name="TextBox 1911">
              <a:extLst>
                <a:ext uri="{FF2B5EF4-FFF2-40B4-BE49-F238E27FC236}">
                  <a16:creationId xmlns:a16="http://schemas.microsoft.com/office/drawing/2014/main" id="{36700260-7015-4781-95E5-0A18D41A7012}"/>
                </a:ext>
              </a:extLst>
            </p:cNvPr>
            <p:cNvSpPr txBox="1"/>
            <p:nvPr/>
          </p:nvSpPr>
          <p:spPr>
            <a:xfrm>
              <a:off x="2825417" y="4212587"/>
              <a:ext cx="386644" cy="22097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HelveticaNeueLTStd-Cn"/>
                  <a:rtl val="0"/>
                </a:rPr>
                <a:t>13.8</a:t>
              </a:r>
            </a:p>
          </p:txBody>
        </p:sp>
        <p:sp>
          <p:nvSpPr>
            <p:cNvPr id="1913" name="TextBox 1912">
              <a:extLst>
                <a:ext uri="{FF2B5EF4-FFF2-40B4-BE49-F238E27FC236}">
                  <a16:creationId xmlns:a16="http://schemas.microsoft.com/office/drawing/2014/main" id="{2B1B9579-716D-465B-8162-AA01719A705D}"/>
                </a:ext>
              </a:extLst>
            </p:cNvPr>
            <p:cNvSpPr txBox="1"/>
            <p:nvPr/>
          </p:nvSpPr>
          <p:spPr>
            <a:xfrm>
              <a:off x="2825417" y="4418720"/>
              <a:ext cx="386644" cy="22097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HelveticaNeueLTStd-Cn"/>
                  <a:rtl val="0"/>
                </a:rPr>
                <a:t>13.7</a:t>
              </a:r>
            </a:p>
          </p:txBody>
        </p:sp>
        <p:sp>
          <p:nvSpPr>
            <p:cNvPr id="1914" name="TextBox 1913">
              <a:extLst>
                <a:ext uri="{FF2B5EF4-FFF2-40B4-BE49-F238E27FC236}">
                  <a16:creationId xmlns:a16="http://schemas.microsoft.com/office/drawing/2014/main" id="{D3F42DD7-27F1-4A29-9B6A-83443A1B4145}"/>
                </a:ext>
              </a:extLst>
            </p:cNvPr>
            <p:cNvSpPr txBox="1"/>
            <p:nvPr/>
          </p:nvSpPr>
          <p:spPr>
            <a:xfrm>
              <a:off x="2825417" y="4624857"/>
              <a:ext cx="386644" cy="22097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HelveticaNeueLTStd-Cn"/>
                  <a:rtl val="0"/>
                </a:rPr>
                <a:t>16.4</a:t>
              </a:r>
            </a:p>
          </p:txBody>
        </p:sp>
        <p:sp>
          <p:nvSpPr>
            <p:cNvPr id="1931" name="TextBox 1930">
              <a:extLst>
                <a:ext uri="{FF2B5EF4-FFF2-40B4-BE49-F238E27FC236}">
                  <a16:creationId xmlns:a16="http://schemas.microsoft.com/office/drawing/2014/main" id="{FD058916-9E4E-470D-A649-074D85A6045A}"/>
                </a:ext>
              </a:extLst>
            </p:cNvPr>
            <p:cNvSpPr txBox="1"/>
            <p:nvPr/>
          </p:nvSpPr>
          <p:spPr>
            <a:xfrm>
              <a:off x="1775811" y="1556472"/>
              <a:ext cx="633507" cy="22097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HelveticaNeueLTStd-BdCn"/>
                  <a:rtl val="0"/>
                </a:rPr>
                <a:t>Subgroup</a:t>
              </a:r>
            </a:p>
          </p:txBody>
        </p:sp>
        <p:sp>
          <p:nvSpPr>
            <p:cNvPr id="1932" name="TextBox 1931">
              <a:extLst>
                <a:ext uri="{FF2B5EF4-FFF2-40B4-BE49-F238E27FC236}">
                  <a16:creationId xmlns:a16="http://schemas.microsoft.com/office/drawing/2014/main" id="{8B82C366-5726-4C43-94B3-8E675FCC717F}"/>
                </a:ext>
              </a:extLst>
            </p:cNvPr>
            <p:cNvSpPr txBox="1"/>
            <p:nvPr/>
          </p:nvSpPr>
          <p:spPr>
            <a:xfrm>
              <a:off x="353559" y="1556472"/>
              <a:ext cx="562975" cy="22097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HelveticaNeueLTStd-BdCn"/>
                  <a:rtl val="0"/>
                </a:rPr>
                <a:t>Variable</a:t>
              </a:r>
            </a:p>
          </p:txBody>
        </p:sp>
        <p:sp>
          <p:nvSpPr>
            <p:cNvPr id="1933" name="TextBox 1932">
              <a:extLst>
                <a:ext uri="{FF2B5EF4-FFF2-40B4-BE49-F238E27FC236}">
                  <a16:creationId xmlns:a16="http://schemas.microsoft.com/office/drawing/2014/main" id="{4071CBC1-6D76-42FD-8A02-B53097F44227}"/>
                </a:ext>
              </a:extLst>
            </p:cNvPr>
            <p:cNvSpPr txBox="1"/>
            <p:nvPr/>
          </p:nvSpPr>
          <p:spPr>
            <a:xfrm>
              <a:off x="2801276" y="1556472"/>
              <a:ext cx="494046" cy="22097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HelveticaNeueLTStd-BdCn"/>
                  <a:rtl val="0"/>
                </a:rPr>
                <a:t>control</a:t>
              </a:r>
            </a:p>
          </p:txBody>
        </p:sp>
        <p:sp>
          <p:nvSpPr>
            <p:cNvPr id="1934" name="TextBox 1933">
              <a:extLst>
                <a:ext uri="{FF2B5EF4-FFF2-40B4-BE49-F238E27FC236}">
                  <a16:creationId xmlns:a16="http://schemas.microsoft.com/office/drawing/2014/main" id="{164282F0-70D2-4C1F-816E-F7B46DAF54B7}"/>
                </a:ext>
              </a:extLst>
            </p:cNvPr>
            <p:cNvSpPr txBox="1"/>
            <p:nvPr/>
          </p:nvSpPr>
          <p:spPr>
            <a:xfrm>
              <a:off x="2471709" y="1738991"/>
              <a:ext cx="386644" cy="22097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HelveticaNeueLTStd-Cn"/>
                  <a:rtl val="0"/>
                </a:rPr>
                <a:t>16.5</a:t>
              </a:r>
            </a:p>
          </p:txBody>
        </p:sp>
        <p:sp>
          <p:nvSpPr>
            <p:cNvPr id="1935" name="TextBox 1934">
              <a:extLst>
                <a:ext uri="{FF2B5EF4-FFF2-40B4-BE49-F238E27FC236}">
                  <a16:creationId xmlns:a16="http://schemas.microsoft.com/office/drawing/2014/main" id="{2832CA93-95BA-43FE-B78F-61393453FEE7}"/>
                </a:ext>
              </a:extLst>
            </p:cNvPr>
            <p:cNvSpPr txBox="1"/>
            <p:nvPr/>
          </p:nvSpPr>
          <p:spPr>
            <a:xfrm>
              <a:off x="2471709" y="1945124"/>
              <a:ext cx="386644" cy="22097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HelveticaNeueLTStd-Cn"/>
                  <a:rtl val="0"/>
                </a:rPr>
                <a:t>13.9</a:t>
              </a:r>
            </a:p>
          </p:txBody>
        </p:sp>
        <p:sp>
          <p:nvSpPr>
            <p:cNvPr id="1936" name="TextBox 1935">
              <a:extLst>
                <a:ext uri="{FF2B5EF4-FFF2-40B4-BE49-F238E27FC236}">
                  <a16:creationId xmlns:a16="http://schemas.microsoft.com/office/drawing/2014/main" id="{B547FDDC-897A-40C6-B55C-DEE1B50DBA45}"/>
                </a:ext>
              </a:extLst>
            </p:cNvPr>
            <p:cNvSpPr txBox="1"/>
            <p:nvPr/>
          </p:nvSpPr>
          <p:spPr>
            <a:xfrm>
              <a:off x="2471709" y="2151257"/>
              <a:ext cx="386644" cy="22097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HelveticaNeueLTStd-Cn"/>
                  <a:rtl val="0"/>
                </a:rPr>
                <a:t>19.4</a:t>
              </a:r>
            </a:p>
          </p:txBody>
        </p:sp>
        <p:sp>
          <p:nvSpPr>
            <p:cNvPr id="1937" name="TextBox 1936">
              <a:extLst>
                <a:ext uri="{FF2B5EF4-FFF2-40B4-BE49-F238E27FC236}">
                  <a16:creationId xmlns:a16="http://schemas.microsoft.com/office/drawing/2014/main" id="{2752D177-E2E6-4124-8500-C50545086656}"/>
                </a:ext>
              </a:extLst>
            </p:cNvPr>
            <p:cNvSpPr txBox="1"/>
            <p:nvPr/>
          </p:nvSpPr>
          <p:spPr>
            <a:xfrm>
              <a:off x="2471709" y="2357390"/>
              <a:ext cx="386644" cy="22097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HelveticaNeueLTStd-Cn"/>
                  <a:rtl val="0"/>
                </a:rPr>
                <a:t>16.4</a:t>
              </a:r>
            </a:p>
          </p:txBody>
        </p:sp>
        <p:sp>
          <p:nvSpPr>
            <p:cNvPr id="1938" name="TextBox 1937">
              <a:extLst>
                <a:ext uri="{FF2B5EF4-FFF2-40B4-BE49-F238E27FC236}">
                  <a16:creationId xmlns:a16="http://schemas.microsoft.com/office/drawing/2014/main" id="{CEE2134B-41C5-4D2B-89FE-21E4565D8E3B}"/>
                </a:ext>
              </a:extLst>
            </p:cNvPr>
            <p:cNvSpPr txBox="1"/>
            <p:nvPr/>
          </p:nvSpPr>
          <p:spPr>
            <a:xfrm>
              <a:off x="2471709" y="2563523"/>
              <a:ext cx="386644" cy="22097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HelveticaNeueLTStd-Cn"/>
                  <a:rtl val="0"/>
                </a:rPr>
                <a:t>22.0</a:t>
              </a:r>
            </a:p>
          </p:txBody>
        </p:sp>
        <p:sp>
          <p:nvSpPr>
            <p:cNvPr id="1939" name="TextBox 1938">
              <a:extLst>
                <a:ext uri="{FF2B5EF4-FFF2-40B4-BE49-F238E27FC236}">
                  <a16:creationId xmlns:a16="http://schemas.microsoft.com/office/drawing/2014/main" id="{EF62FFBE-50A8-40DF-B03B-FB98DE48F7DE}"/>
                </a:ext>
              </a:extLst>
            </p:cNvPr>
            <p:cNvSpPr txBox="1"/>
            <p:nvPr/>
          </p:nvSpPr>
          <p:spPr>
            <a:xfrm>
              <a:off x="2471709" y="2769656"/>
              <a:ext cx="386644" cy="22097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HelveticaNeueLTStd-Cn"/>
                  <a:rtl val="0"/>
                </a:rPr>
                <a:t>14.4</a:t>
              </a:r>
            </a:p>
          </p:txBody>
        </p:sp>
        <p:sp>
          <p:nvSpPr>
            <p:cNvPr id="1940" name="TextBox 1939">
              <a:extLst>
                <a:ext uri="{FF2B5EF4-FFF2-40B4-BE49-F238E27FC236}">
                  <a16:creationId xmlns:a16="http://schemas.microsoft.com/office/drawing/2014/main" id="{6B5F6063-CBA7-48E1-AE8F-09537758E29C}"/>
                </a:ext>
              </a:extLst>
            </p:cNvPr>
            <p:cNvSpPr txBox="1"/>
            <p:nvPr/>
          </p:nvSpPr>
          <p:spPr>
            <a:xfrm>
              <a:off x="2471709" y="2975789"/>
              <a:ext cx="386644" cy="22097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HelveticaNeueLTStd-Cn"/>
                  <a:rtl val="0"/>
                </a:rPr>
                <a:t>18.4</a:t>
              </a:r>
            </a:p>
          </p:txBody>
        </p:sp>
        <p:sp>
          <p:nvSpPr>
            <p:cNvPr id="1941" name="TextBox 1940">
              <a:extLst>
                <a:ext uri="{FF2B5EF4-FFF2-40B4-BE49-F238E27FC236}">
                  <a16:creationId xmlns:a16="http://schemas.microsoft.com/office/drawing/2014/main" id="{0B5EC6D2-EAD8-4F35-8BE4-DD1C7D5FAAC9}"/>
                </a:ext>
              </a:extLst>
            </p:cNvPr>
            <p:cNvSpPr txBox="1"/>
            <p:nvPr/>
          </p:nvSpPr>
          <p:spPr>
            <a:xfrm>
              <a:off x="2471709" y="3181922"/>
              <a:ext cx="386644" cy="22097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HelveticaNeueLTStd-Cn"/>
                  <a:rtl val="0"/>
                </a:rPr>
                <a:t>19.5</a:t>
              </a:r>
            </a:p>
          </p:txBody>
        </p:sp>
        <p:sp>
          <p:nvSpPr>
            <p:cNvPr id="1942" name="TextBox 1941">
              <a:extLst>
                <a:ext uri="{FF2B5EF4-FFF2-40B4-BE49-F238E27FC236}">
                  <a16:creationId xmlns:a16="http://schemas.microsoft.com/office/drawing/2014/main" id="{D5FFE143-C2EE-4CBB-A9DA-EC4CD799645C}"/>
                </a:ext>
              </a:extLst>
            </p:cNvPr>
            <p:cNvSpPr txBox="1"/>
            <p:nvPr/>
          </p:nvSpPr>
          <p:spPr>
            <a:xfrm>
              <a:off x="2471709" y="3388055"/>
              <a:ext cx="386644" cy="22097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HelveticaNeueLTStd-Cn"/>
                  <a:rtl val="0"/>
                </a:rPr>
                <a:t>13.1</a:t>
              </a:r>
            </a:p>
          </p:txBody>
        </p:sp>
        <p:sp>
          <p:nvSpPr>
            <p:cNvPr id="1943" name="TextBox 1942">
              <a:extLst>
                <a:ext uri="{FF2B5EF4-FFF2-40B4-BE49-F238E27FC236}">
                  <a16:creationId xmlns:a16="http://schemas.microsoft.com/office/drawing/2014/main" id="{95BD602E-A54B-4853-817F-761726C3FCDA}"/>
                </a:ext>
              </a:extLst>
            </p:cNvPr>
            <p:cNvSpPr txBox="1"/>
            <p:nvPr/>
          </p:nvSpPr>
          <p:spPr>
            <a:xfrm>
              <a:off x="2471709" y="3594188"/>
              <a:ext cx="386644" cy="22097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HelveticaNeueLTStd-Cn"/>
                  <a:rtl val="0"/>
                </a:rPr>
                <a:t>16.7</a:t>
              </a:r>
            </a:p>
          </p:txBody>
        </p:sp>
        <p:sp>
          <p:nvSpPr>
            <p:cNvPr id="1944" name="TextBox 1943">
              <a:extLst>
                <a:ext uri="{FF2B5EF4-FFF2-40B4-BE49-F238E27FC236}">
                  <a16:creationId xmlns:a16="http://schemas.microsoft.com/office/drawing/2014/main" id="{92EA9871-8AF3-40E9-BBA0-FF8BA73FAE9F}"/>
                </a:ext>
              </a:extLst>
            </p:cNvPr>
            <p:cNvSpPr txBox="1"/>
            <p:nvPr/>
          </p:nvSpPr>
          <p:spPr>
            <a:xfrm>
              <a:off x="2471709" y="3800321"/>
              <a:ext cx="386644" cy="22097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HelveticaNeueLTStd-Cn"/>
                  <a:rtl val="0"/>
                </a:rPr>
                <a:t>13.9</a:t>
              </a:r>
            </a:p>
          </p:txBody>
        </p:sp>
        <p:sp>
          <p:nvSpPr>
            <p:cNvPr id="1945" name="TextBox 1944">
              <a:extLst>
                <a:ext uri="{FF2B5EF4-FFF2-40B4-BE49-F238E27FC236}">
                  <a16:creationId xmlns:a16="http://schemas.microsoft.com/office/drawing/2014/main" id="{5CDD124E-B897-4E3B-8B6F-078CD0F99D43}"/>
                </a:ext>
              </a:extLst>
            </p:cNvPr>
            <p:cNvSpPr txBox="1"/>
            <p:nvPr/>
          </p:nvSpPr>
          <p:spPr>
            <a:xfrm>
              <a:off x="2471709" y="4006454"/>
              <a:ext cx="386644" cy="22097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HelveticaNeueLTStd-Cn"/>
                  <a:rtl val="0"/>
                </a:rPr>
                <a:t>13.7</a:t>
              </a:r>
            </a:p>
          </p:txBody>
        </p:sp>
        <p:sp>
          <p:nvSpPr>
            <p:cNvPr id="1946" name="TextBox 1945">
              <a:extLst>
                <a:ext uri="{FF2B5EF4-FFF2-40B4-BE49-F238E27FC236}">
                  <a16:creationId xmlns:a16="http://schemas.microsoft.com/office/drawing/2014/main" id="{D01B74AB-A315-41A2-BF55-3A3B58AB780B}"/>
                </a:ext>
              </a:extLst>
            </p:cNvPr>
            <p:cNvSpPr txBox="1"/>
            <p:nvPr/>
          </p:nvSpPr>
          <p:spPr>
            <a:xfrm>
              <a:off x="2471709" y="4212587"/>
              <a:ext cx="386644" cy="22097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HelveticaNeueLTStd-Cn"/>
                  <a:rtl val="0"/>
                </a:rPr>
                <a:t>19.5</a:t>
              </a:r>
            </a:p>
          </p:txBody>
        </p:sp>
        <p:sp>
          <p:nvSpPr>
            <p:cNvPr id="1947" name="TextBox 1946">
              <a:extLst>
                <a:ext uri="{FF2B5EF4-FFF2-40B4-BE49-F238E27FC236}">
                  <a16:creationId xmlns:a16="http://schemas.microsoft.com/office/drawing/2014/main" id="{ACBAB702-EE36-4E29-8652-E992EBF0E168}"/>
                </a:ext>
              </a:extLst>
            </p:cNvPr>
            <p:cNvSpPr txBox="1"/>
            <p:nvPr/>
          </p:nvSpPr>
          <p:spPr>
            <a:xfrm>
              <a:off x="2471709" y="4418720"/>
              <a:ext cx="386644" cy="22097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HelveticaNeueLTStd-Cn"/>
                  <a:rtl val="0"/>
                </a:rPr>
                <a:t>14.4</a:t>
              </a:r>
            </a:p>
          </p:txBody>
        </p:sp>
        <p:sp>
          <p:nvSpPr>
            <p:cNvPr id="1948" name="TextBox 1947">
              <a:extLst>
                <a:ext uri="{FF2B5EF4-FFF2-40B4-BE49-F238E27FC236}">
                  <a16:creationId xmlns:a16="http://schemas.microsoft.com/office/drawing/2014/main" id="{F9FE971E-159C-4822-88B0-370974C3EA6D}"/>
                </a:ext>
              </a:extLst>
            </p:cNvPr>
            <p:cNvSpPr txBox="1"/>
            <p:nvPr/>
          </p:nvSpPr>
          <p:spPr>
            <a:xfrm>
              <a:off x="2471709" y="4624857"/>
              <a:ext cx="386644" cy="22097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HelveticaNeueLTStd-Cn"/>
                  <a:rtl val="0"/>
                </a:rPr>
                <a:t>16.6</a:t>
              </a:r>
            </a:p>
          </p:txBody>
        </p:sp>
        <p:sp>
          <p:nvSpPr>
            <p:cNvPr id="1965" name="TextBox 1964">
              <a:extLst>
                <a:ext uri="{FF2B5EF4-FFF2-40B4-BE49-F238E27FC236}">
                  <a16:creationId xmlns:a16="http://schemas.microsoft.com/office/drawing/2014/main" id="{369EB3AF-7AB1-42D1-A3ED-9D5B1D0854A7}"/>
                </a:ext>
              </a:extLst>
            </p:cNvPr>
            <p:cNvSpPr txBox="1"/>
            <p:nvPr/>
          </p:nvSpPr>
          <p:spPr>
            <a:xfrm>
              <a:off x="2380466" y="1556472"/>
              <a:ext cx="585417" cy="22097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HelveticaNeueLTStd-BdCn"/>
                  <a:rtl val="0"/>
                </a:rPr>
                <a:t>niraparib</a:t>
              </a:r>
            </a:p>
          </p:txBody>
        </p:sp>
        <p:sp>
          <p:nvSpPr>
            <p:cNvPr id="1966" name="TextBox 1965">
              <a:extLst>
                <a:ext uri="{FF2B5EF4-FFF2-40B4-BE49-F238E27FC236}">
                  <a16:creationId xmlns:a16="http://schemas.microsoft.com/office/drawing/2014/main" id="{CE40F1AD-FC16-4820-9845-937638370F29}"/>
                </a:ext>
              </a:extLst>
            </p:cNvPr>
            <p:cNvSpPr txBox="1"/>
            <p:nvPr/>
          </p:nvSpPr>
          <p:spPr>
            <a:xfrm>
              <a:off x="2382278" y="1403538"/>
              <a:ext cx="957313" cy="22097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HelveticaNeueLTStd-BdCn"/>
                  <a:rtl val="0"/>
                </a:rPr>
                <a:t>Median (months)</a:t>
              </a:r>
            </a:p>
          </p:txBody>
        </p:sp>
        <p:sp>
          <p:nvSpPr>
            <p:cNvPr id="1967" name="Freeform: Shape 1966">
              <a:extLst>
                <a:ext uri="{FF2B5EF4-FFF2-40B4-BE49-F238E27FC236}">
                  <a16:creationId xmlns:a16="http://schemas.microsoft.com/office/drawing/2014/main" id="{F321EA30-6039-409D-9C2B-C42F6DBA2789}"/>
                </a:ext>
              </a:extLst>
            </p:cNvPr>
            <p:cNvSpPr/>
            <p:nvPr/>
          </p:nvSpPr>
          <p:spPr>
            <a:xfrm>
              <a:off x="2469130" y="1576278"/>
              <a:ext cx="701989" cy="11074"/>
            </a:xfrm>
            <a:custGeom>
              <a:avLst/>
              <a:gdLst>
                <a:gd name="connsiteX0" fmla="*/ 0 w 701989"/>
                <a:gd name="connsiteY0" fmla="*/ 0 h 11074"/>
                <a:gd name="connsiteX1" fmla="*/ 701990 w 701989"/>
                <a:gd name="connsiteY1" fmla="*/ 0 h 11074"/>
              </a:gdLst>
              <a:ahLst/>
              <a:cxnLst>
                <a:cxn ang="0">
                  <a:pos x="connsiteX0" y="connsiteY0"/>
                </a:cxn>
                <a:cxn ang="0">
                  <a:pos x="connsiteX1" y="connsiteY1"/>
                </a:cxn>
              </a:cxnLst>
              <a:rect l="l" t="t" r="r" b="b"/>
              <a:pathLst>
                <a:path w="701989" h="11074">
                  <a:moveTo>
                    <a:pt x="0" y="0"/>
                  </a:moveTo>
                  <a:lnTo>
                    <a:pt x="701990" y="0"/>
                  </a:lnTo>
                </a:path>
              </a:pathLst>
            </a:custGeom>
            <a:ln w="11067" cap="flat">
              <a:solidFill>
                <a:srgbClr val="000000"/>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968" name="TextBox 1967">
              <a:extLst>
                <a:ext uri="{FF2B5EF4-FFF2-40B4-BE49-F238E27FC236}">
                  <a16:creationId xmlns:a16="http://schemas.microsoft.com/office/drawing/2014/main" id="{89AADB43-6A85-401E-9621-1322304908AB}"/>
                </a:ext>
              </a:extLst>
            </p:cNvPr>
            <p:cNvSpPr txBox="1"/>
            <p:nvPr/>
          </p:nvSpPr>
          <p:spPr>
            <a:xfrm>
              <a:off x="5503317" y="1556472"/>
              <a:ext cx="494046" cy="22097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HelveticaNeueLTStd-BdCn"/>
                  <a:rtl val="0"/>
                </a:rPr>
                <a:t>control</a:t>
              </a:r>
            </a:p>
          </p:txBody>
        </p:sp>
        <p:sp>
          <p:nvSpPr>
            <p:cNvPr id="1969" name="TextBox 1968">
              <a:extLst>
                <a:ext uri="{FF2B5EF4-FFF2-40B4-BE49-F238E27FC236}">
                  <a16:creationId xmlns:a16="http://schemas.microsoft.com/office/drawing/2014/main" id="{5C897DE3-E187-462E-9BEF-452B71EB30BB}"/>
                </a:ext>
              </a:extLst>
            </p:cNvPr>
            <p:cNvSpPr txBox="1"/>
            <p:nvPr/>
          </p:nvSpPr>
          <p:spPr>
            <a:xfrm>
              <a:off x="5082106" y="1556472"/>
              <a:ext cx="585417" cy="22097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HelveticaNeueLTStd-BdCn"/>
                  <a:rtl val="0"/>
                </a:rPr>
                <a:t>niraparib</a:t>
              </a:r>
            </a:p>
          </p:txBody>
        </p:sp>
        <p:sp>
          <p:nvSpPr>
            <p:cNvPr id="1970" name="TextBox 1969">
              <a:extLst>
                <a:ext uri="{FF2B5EF4-FFF2-40B4-BE49-F238E27FC236}">
                  <a16:creationId xmlns:a16="http://schemas.microsoft.com/office/drawing/2014/main" id="{ADCB40E7-3DBB-4A36-B17D-6927E2EF9609}"/>
                </a:ext>
              </a:extLst>
            </p:cNvPr>
            <p:cNvSpPr txBox="1"/>
            <p:nvPr/>
          </p:nvSpPr>
          <p:spPr>
            <a:xfrm>
              <a:off x="5253866" y="1403538"/>
              <a:ext cx="603050" cy="22097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HelveticaNeueLTStd-BdCn"/>
                  <a:rtl val="0"/>
                </a:rPr>
                <a:t>Events/N</a:t>
              </a:r>
            </a:p>
          </p:txBody>
        </p:sp>
        <p:sp>
          <p:nvSpPr>
            <p:cNvPr id="1971" name="Freeform: Shape 1970">
              <a:extLst>
                <a:ext uri="{FF2B5EF4-FFF2-40B4-BE49-F238E27FC236}">
                  <a16:creationId xmlns:a16="http://schemas.microsoft.com/office/drawing/2014/main" id="{820944F9-CD18-42F0-AB42-C6EE40C48612}"/>
                </a:ext>
              </a:extLst>
            </p:cNvPr>
            <p:cNvSpPr/>
            <p:nvPr/>
          </p:nvSpPr>
          <p:spPr>
            <a:xfrm>
              <a:off x="5150844" y="1576278"/>
              <a:ext cx="701989" cy="11074"/>
            </a:xfrm>
            <a:custGeom>
              <a:avLst/>
              <a:gdLst>
                <a:gd name="connsiteX0" fmla="*/ 0 w 701989"/>
                <a:gd name="connsiteY0" fmla="*/ 0 h 11074"/>
                <a:gd name="connsiteX1" fmla="*/ 701990 w 701989"/>
                <a:gd name="connsiteY1" fmla="*/ 0 h 11074"/>
              </a:gdLst>
              <a:ahLst/>
              <a:cxnLst>
                <a:cxn ang="0">
                  <a:pos x="connsiteX0" y="connsiteY0"/>
                </a:cxn>
                <a:cxn ang="0">
                  <a:pos x="connsiteX1" y="connsiteY1"/>
                </a:cxn>
              </a:cxnLst>
              <a:rect l="l" t="t" r="r" b="b"/>
              <a:pathLst>
                <a:path w="701989" h="11074">
                  <a:moveTo>
                    <a:pt x="0" y="0"/>
                  </a:moveTo>
                  <a:lnTo>
                    <a:pt x="701990" y="0"/>
                  </a:lnTo>
                </a:path>
              </a:pathLst>
            </a:custGeom>
            <a:ln w="11067" cap="flat">
              <a:solidFill>
                <a:srgbClr val="000000"/>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973" name="TextBox 1972">
              <a:extLst>
                <a:ext uri="{FF2B5EF4-FFF2-40B4-BE49-F238E27FC236}">
                  <a16:creationId xmlns:a16="http://schemas.microsoft.com/office/drawing/2014/main" id="{BEE18E39-F5C0-4A6B-8AF1-5B77B9B1FAF3}"/>
                </a:ext>
              </a:extLst>
            </p:cNvPr>
            <p:cNvSpPr txBox="1"/>
            <p:nvPr/>
          </p:nvSpPr>
          <p:spPr>
            <a:xfrm>
              <a:off x="4284878" y="1738991"/>
              <a:ext cx="944489" cy="22097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HelveticaNeueLTStd-Cn"/>
                  <a:rtl val="0"/>
                </a:rPr>
                <a:t>0.74 (0.57–0.97)</a:t>
              </a:r>
            </a:p>
          </p:txBody>
        </p:sp>
        <p:sp>
          <p:nvSpPr>
            <p:cNvPr id="1974" name="TextBox 1973">
              <a:extLst>
                <a:ext uri="{FF2B5EF4-FFF2-40B4-BE49-F238E27FC236}">
                  <a16:creationId xmlns:a16="http://schemas.microsoft.com/office/drawing/2014/main" id="{5A6EE30A-7219-4535-8A23-EFA71A85A053}"/>
                </a:ext>
              </a:extLst>
            </p:cNvPr>
            <p:cNvSpPr txBox="1"/>
            <p:nvPr/>
          </p:nvSpPr>
          <p:spPr>
            <a:xfrm>
              <a:off x="4284878" y="1945124"/>
              <a:ext cx="944489" cy="22097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HelveticaNeueLTStd-Cn"/>
                  <a:rtl val="0"/>
                </a:rPr>
                <a:t>1.01 (0.61–1.66)</a:t>
              </a:r>
            </a:p>
          </p:txBody>
        </p:sp>
        <p:sp>
          <p:nvSpPr>
            <p:cNvPr id="1975" name="TextBox 1974">
              <a:extLst>
                <a:ext uri="{FF2B5EF4-FFF2-40B4-BE49-F238E27FC236}">
                  <a16:creationId xmlns:a16="http://schemas.microsoft.com/office/drawing/2014/main" id="{EBF1571B-FE15-4873-946A-9A20CEBFF58D}"/>
                </a:ext>
              </a:extLst>
            </p:cNvPr>
            <p:cNvSpPr txBox="1"/>
            <p:nvPr/>
          </p:nvSpPr>
          <p:spPr>
            <a:xfrm>
              <a:off x="4284878" y="2151257"/>
              <a:ext cx="944489" cy="22097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HelveticaNeueLTStd-Cn"/>
                  <a:rtl val="0"/>
                </a:rPr>
                <a:t>0.58 (0.38–0.89)</a:t>
              </a:r>
            </a:p>
          </p:txBody>
        </p:sp>
        <p:sp>
          <p:nvSpPr>
            <p:cNvPr id="1976" name="TextBox 1975">
              <a:extLst>
                <a:ext uri="{FF2B5EF4-FFF2-40B4-BE49-F238E27FC236}">
                  <a16:creationId xmlns:a16="http://schemas.microsoft.com/office/drawing/2014/main" id="{6F999E62-90D1-46D2-A2CC-82458F27E382}"/>
                </a:ext>
              </a:extLst>
            </p:cNvPr>
            <p:cNvSpPr txBox="1"/>
            <p:nvPr/>
          </p:nvSpPr>
          <p:spPr>
            <a:xfrm>
              <a:off x="4284878" y="2357390"/>
              <a:ext cx="944489" cy="22097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HelveticaNeueLTStd-Cn"/>
                  <a:rtl val="0"/>
                </a:rPr>
                <a:t>0.76 (0.46–1.24)</a:t>
              </a:r>
            </a:p>
          </p:txBody>
        </p:sp>
        <p:sp>
          <p:nvSpPr>
            <p:cNvPr id="1977" name="TextBox 1976">
              <a:extLst>
                <a:ext uri="{FF2B5EF4-FFF2-40B4-BE49-F238E27FC236}">
                  <a16:creationId xmlns:a16="http://schemas.microsoft.com/office/drawing/2014/main" id="{FDF2A929-B18E-415A-B304-07C13A31604E}"/>
                </a:ext>
              </a:extLst>
            </p:cNvPr>
            <p:cNvSpPr txBox="1"/>
            <p:nvPr/>
          </p:nvSpPr>
          <p:spPr>
            <a:xfrm>
              <a:off x="4284878" y="2563523"/>
              <a:ext cx="944489" cy="22097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HelveticaNeueLTStd-Cn"/>
                  <a:rtl val="0"/>
                </a:rPr>
                <a:t>0.48 (0.22–1.05)</a:t>
              </a:r>
            </a:p>
          </p:txBody>
        </p:sp>
        <p:sp>
          <p:nvSpPr>
            <p:cNvPr id="1978" name="TextBox 1977">
              <a:extLst>
                <a:ext uri="{FF2B5EF4-FFF2-40B4-BE49-F238E27FC236}">
                  <a16:creationId xmlns:a16="http://schemas.microsoft.com/office/drawing/2014/main" id="{72998479-B104-402E-96F6-F1A31D3DF82E}"/>
                </a:ext>
              </a:extLst>
            </p:cNvPr>
            <p:cNvSpPr txBox="1"/>
            <p:nvPr/>
          </p:nvSpPr>
          <p:spPr>
            <a:xfrm>
              <a:off x="4284878" y="2769656"/>
              <a:ext cx="944489" cy="22097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HelveticaNeueLTStd-Cn"/>
                  <a:rtl val="0"/>
                </a:rPr>
                <a:t>0.83 (0.61–1.13)</a:t>
              </a:r>
            </a:p>
          </p:txBody>
        </p:sp>
        <p:sp>
          <p:nvSpPr>
            <p:cNvPr id="1979" name="TextBox 1978">
              <a:extLst>
                <a:ext uri="{FF2B5EF4-FFF2-40B4-BE49-F238E27FC236}">
                  <a16:creationId xmlns:a16="http://schemas.microsoft.com/office/drawing/2014/main" id="{94737928-8B8E-40DF-BA9C-104D070D24D9}"/>
                </a:ext>
              </a:extLst>
            </p:cNvPr>
            <p:cNvSpPr txBox="1"/>
            <p:nvPr/>
          </p:nvSpPr>
          <p:spPr>
            <a:xfrm>
              <a:off x="4284878" y="2975789"/>
              <a:ext cx="944489" cy="22097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HelveticaNeueLTStd-Cn"/>
                  <a:rtl val="0"/>
                </a:rPr>
                <a:t>0.47 (0.20–1.14)</a:t>
              </a:r>
            </a:p>
          </p:txBody>
        </p:sp>
        <p:sp>
          <p:nvSpPr>
            <p:cNvPr id="1980" name="TextBox 1979">
              <a:extLst>
                <a:ext uri="{FF2B5EF4-FFF2-40B4-BE49-F238E27FC236}">
                  <a16:creationId xmlns:a16="http://schemas.microsoft.com/office/drawing/2014/main" id="{CE34AB39-22F3-4E8B-BC71-C78FA1F562AE}"/>
                </a:ext>
              </a:extLst>
            </p:cNvPr>
            <p:cNvSpPr txBox="1"/>
            <p:nvPr/>
          </p:nvSpPr>
          <p:spPr>
            <a:xfrm>
              <a:off x="4284878" y="3181922"/>
              <a:ext cx="944489" cy="22097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HelveticaNeueLTStd-Cn"/>
                  <a:rtl val="0"/>
                </a:rPr>
                <a:t>0.65 (0.46–0.92)</a:t>
              </a:r>
            </a:p>
          </p:txBody>
        </p:sp>
        <p:sp>
          <p:nvSpPr>
            <p:cNvPr id="1981" name="TextBox 1980">
              <a:extLst>
                <a:ext uri="{FF2B5EF4-FFF2-40B4-BE49-F238E27FC236}">
                  <a16:creationId xmlns:a16="http://schemas.microsoft.com/office/drawing/2014/main" id="{6C628EEC-4CD4-4164-A1BE-BA345C85326E}"/>
                </a:ext>
              </a:extLst>
            </p:cNvPr>
            <p:cNvSpPr txBox="1"/>
            <p:nvPr/>
          </p:nvSpPr>
          <p:spPr>
            <a:xfrm>
              <a:off x="4284878" y="3388055"/>
              <a:ext cx="944489" cy="22097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HelveticaNeueLTStd-Cn"/>
                  <a:rtl val="0"/>
                </a:rPr>
                <a:t>0.84 (0.55–1.28)</a:t>
              </a:r>
            </a:p>
          </p:txBody>
        </p:sp>
        <p:sp>
          <p:nvSpPr>
            <p:cNvPr id="1982" name="TextBox 1981">
              <a:extLst>
                <a:ext uri="{FF2B5EF4-FFF2-40B4-BE49-F238E27FC236}">
                  <a16:creationId xmlns:a16="http://schemas.microsoft.com/office/drawing/2014/main" id="{58C8C885-B4DD-4724-BDB7-617AB00657F9}"/>
                </a:ext>
              </a:extLst>
            </p:cNvPr>
            <p:cNvSpPr txBox="1"/>
            <p:nvPr/>
          </p:nvSpPr>
          <p:spPr>
            <a:xfrm>
              <a:off x="4284878" y="3594188"/>
              <a:ext cx="944489" cy="22097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HelveticaNeueLTStd-Cn"/>
                  <a:rtl val="0"/>
                </a:rPr>
                <a:t>0.75 (0.51–1.12)</a:t>
              </a:r>
            </a:p>
          </p:txBody>
        </p:sp>
        <p:sp>
          <p:nvSpPr>
            <p:cNvPr id="1983" name="TextBox 1982">
              <a:extLst>
                <a:ext uri="{FF2B5EF4-FFF2-40B4-BE49-F238E27FC236}">
                  <a16:creationId xmlns:a16="http://schemas.microsoft.com/office/drawing/2014/main" id="{72B9A3DB-C980-46B2-9928-757BC759B22A}"/>
                </a:ext>
              </a:extLst>
            </p:cNvPr>
            <p:cNvSpPr txBox="1"/>
            <p:nvPr/>
          </p:nvSpPr>
          <p:spPr>
            <a:xfrm>
              <a:off x="4284878" y="3800321"/>
              <a:ext cx="944489" cy="22097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HelveticaNeueLTStd-Cn"/>
                  <a:rtl val="0"/>
                </a:rPr>
                <a:t>0.78 (0.52–1.17)</a:t>
              </a:r>
            </a:p>
          </p:txBody>
        </p:sp>
        <p:sp>
          <p:nvSpPr>
            <p:cNvPr id="1984" name="TextBox 1983">
              <a:extLst>
                <a:ext uri="{FF2B5EF4-FFF2-40B4-BE49-F238E27FC236}">
                  <a16:creationId xmlns:a16="http://schemas.microsoft.com/office/drawing/2014/main" id="{18E4A841-4B5F-44A5-871B-FC7624327FDB}"/>
                </a:ext>
              </a:extLst>
            </p:cNvPr>
            <p:cNvSpPr txBox="1"/>
            <p:nvPr/>
          </p:nvSpPr>
          <p:spPr>
            <a:xfrm>
              <a:off x="4284878" y="4006454"/>
              <a:ext cx="944489" cy="22097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HelveticaNeueLTStd-Cn"/>
                  <a:rtl val="0"/>
                </a:rPr>
                <a:t>0.68 (0.26–1.79)</a:t>
              </a:r>
            </a:p>
          </p:txBody>
        </p:sp>
        <p:sp>
          <p:nvSpPr>
            <p:cNvPr id="1985" name="TextBox 1984">
              <a:extLst>
                <a:ext uri="{FF2B5EF4-FFF2-40B4-BE49-F238E27FC236}">
                  <a16:creationId xmlns:a16="http://schemas.microsoft.com/office/drawing/2014/main" id="{9F47FE71-C322-4ED1-8DAC-2CD84D046060}"/>
                </a:ext>
              </a:extLst>
            </p:cNvPr>
            <p:cNvSpPr txBox="1"/>
            <p:nvPr/>
          </p:nvSpPr>
          <p:spPr>
            <a:xfrm>
              <a:off x="4284878" y="4212587"/>
              <a:ext cx="944489" cy="22097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HelveticaNeueLTStd-Cn"/>
                  <a:rtl val="0"/>
                </a:rPr>
                <a:t>0.64 (0.35–1.17)</a:t>
              </a:r>
            </a:p>
          </p:txBody>
        </p:sp>
        <p:sp>
          <p:nvSpPr>
            <p:cNvPr id="1986" name="TextBox 1985">
              <a:extLst>
                <a:ext uri="{FF2B5EF4-FFF2-40B4-BE49-F238E27FC236}">
                  <a16:creationId xmlns:a16="http://schemas.microsoft.com/office/drawing/2014/main" id="{2AF90739-407A-4AAB-98C2-6BC368D494F0}"/>
                </a:ext>
              </a:extLst>
            </p:cNvPr>
            <p:cNvSpPr txBox="1"/>
            <p:nvPr/>
          </p:nvSpPr>
          <p:spPr>
            <a:xfrm>
              <a:off x="4284878" y="4418720"/>
              <a:ext cx="944489" cy="22097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HelveticaNeueLTStd-Cn"/>
                  <a:rtl val="0"/>
                </a:rPr>
                <a:t>0.82 (0.58–1.14)</a:t>
              </a:r>
            </a:p>
          </p:txBody>
        </p:sp>
        <p:sp>
          <p:nvSpPr>
            <p:cNvPr id="1987" name="TextBox 1986">
              <a:extLst>
                <a:ext uri="{FF2B5EF4-FFF2-40B4-BE49-F238E27FC236}">
                  <a16:creationId xmlns:a16="http://schemas.microsoft.com/office/drawing/2014/main" id="{FD98BBA6-7D13-4EC0-BACC-DD4BCDB64E3A}"/>
                </a:ext>
              </a:extLst>
            </p:cNvPr>
            <p:cNvSpPr txBox="1"/>
            <p:nvPr/>
          </p:nvSpPr>
          <p:spPr>
            <a:xfrm>
              <a:off x="4284878" y="4624857"/>
              <a:ext cx="944489" cy="22097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HelveticaNeueLTStd-Cn"/>
                  <a:rtl val="0"/>
                </a:rPr>
                <a:t>0.60 (0.30–1.18)</a:t>
              </a:r>
            </a:p>
          </p:txBody>
        </p:sp>
        <p:sp>
          <p:nvSpPr>
            <p:cNvPr id="2004" name="TextBox 2003">
              <a:extLst>
                <a:ext uri="{FF2B5EF4-FFF2-40B4-BE49-F238E27FC236}">
                  <a16:creationId xmlns:a16="http://schemas.microsoft.com/office/drawing/2014/main" id="{24B349C5-6657-48A5-A065-EA618F5245B1}"/>
                </a:ext>
              </a:extLst>
            </p:cNvPr>
            <p:cNvSpPr txBox="1"/>
            <p:nvPr/>
          </p:nvSpPr>
          <p:spPr>
            <a:xfrm>
              <a:off x="5486396" y="1738991"/>
              <a:ext cx="559769" cy="22097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HelveticaNeueLTStd-Cn"/>
                  <a:rtl val="0"/>
                </a:rPr>
                <a:t>117/211</a:t>
              </a:r>
            </a:p>
          </p:txBody>
        </p:sp>
        <p:sp>
          <p:nvSpPr>
            <p:cNvPr id="2005" name="TextBox 2004">
              <a:extLst>
                <a:ext uri="{FF2B5EF4-FFF2-40B4-BE49-F238E27FC236}">
                  <a16:creationId xmlns:a16="http://schemas.microsoft.com/office/drawing/2014/main" id="{3E652CB9-1E01-4E84-AE9E-EC98933471EA}"/>
                </a:ext>
              </a:extLst>
            </p:cNvPr>
            <p:cNvSpPr txBox="1"/>
            <p:nvPr/>
          </p:nvSpPr>
          <p:spPr>
            <a:xfrm>
              <a:off x="5498272" y="1945124"/>
              <a:ext cx="444352" cy="22097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HelveticaNeueLTStd-Cn"/>
                  <a:rtl val="0"/>
                </a:rPr>
                <a:t>30/62</a:t>
              </a:r>
            </a:p>
          </p:txBody>
        </p:sp>
        <p:sp>
          <p:nvSpPr>
            <p:cNvPr id="2006" name="TextBox 2005">
              <a:extLst>
                <a:ext uri="{FF2B5EF4-FFF2-40B4-BE49-F238E27FC236}">
                  <a16:creationId xmlns:a16="http://schemas.microsoft.com/office/drawing/2014/main" id="{58D6D43C-88E9-42EC-965C-46227320BDF9}"/>
                </a:ext>
              </a:extLst>
            </p:cNvPr>
            <p:cNvSpPr txBox="1"/>
            <p:nvPr/>
          </p:nvSpPr>
          <p:spPr>
            <a:xfrm>
              <a:off x="5477010" y="2151257"/>
              <a:ext cx="502061" cy="22097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HelveticaNeueLTStd-Cn"/>
                  <a:rtl val="0"/>
                </a:rPr>
                <a:t>57/100</a:t>
              </a:r>
            </a:p>
          </p:txBody>
        </p:sp>
        <p:sp>
          <p:nvSpPr>
            <p:cNvPr id="2007" name="TextBox 2006">
              <a:extLst>
                <a:ext uri="{FF2B5EF4-FFF2-40B4-BE49-F238E27FC236}">
                  <a16:creationId xmlns:a16="http://schemas.microsoft.com/office/drawing/2014/main" id="{8CAF0FA1-D37D-474F-AB22-081B639107A8}"/>
                </a:ext>
              </a:extLst>
            </p:cNvPr>
            <p:cNvSpPr txBox="1"/>
            <p:nvPr/>
          </p:nvSpPr>
          <p:spPr>
            <a:xfrm>
              <a:off x="5498272" y="2357390"/>
              <a:ext cx="444352" cy="22097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HelveticaNeueLTStd-Cn"/>
                  <a:rtl val="0"/>
                </a:rPr>
                <a:t>30/49</a:t>
              </a:r>
            </a:p>
          </p:txBody>
        </p:sp>
        <p:sp>
          <p:nvSpPr>
            <p:cNvPr id="2008" name="TextBox 2007">
              <a:extLst>
                <a:ext uri="{FF2B5EF4-FFF2-40B4-BE49-F238E27FC236}">
                  <a16:creationId xmlns:a16="http://schemas.microsoft.com/office/drawing/2014/main" id="{E72569F8-FD45-43B1-B6F7-458E9EBFB491}"/>
                </a:ext>
              </a:extLst>
            </p:cNvPr>
            <p:cNvSpPr txBox="1"/>
            <p:nvPr/>
          </p:nvSpPr>
          <p:spPr>
            <a:xfrm>
              <a:off x="5498272" y="2563523"/>
              <a:ext cx="444352" cy="22097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HelveticaNeueLTStd-Cn"/>
                  <a:rtl val="0"/>
                </a:rPr>
                <a:t>22/41</a:t>
              </a:r>
            </a:p>
          </p:txBody>
        </p:sp>
        <p:sp>
          <p:nvSpPr>
            <p:cNvPr id="2009" name="TextBox 2008">
              <a:extLst>
                <a:ext uri="{FF2B5EF4-FFF2-40B4-BE49-F238E27FC236}">
                  <a16:creationId xmlns:a16="http://schemas.microsoft.com/office/drawing/2014/main" id="{FBCE6BD1-7089-4920-89EB-2E76E8EB248B}"/>
                </a:ext>
              </a:extLst>
            </p:cNvPr>
            <p:cNvSpPr txBox="1"/>
            <p:nvPr/>
          </p:nvSpPr>
          <p:spPr>
            <a:xfrm>
              <a:off x="5477010" y="2769656"/>
              <a:ext cx="502061" cy="22097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HelveticaNeueLTStd-Cn"/>
                  <a:rtl val="0"/>
                </a:rPr>
                <a:t>83/153</a:t>
              </a:r>
            </a:p>
          </p:txBody>
        </p:sp>
        <p:sp>
          <p:nvSpPr>
            <p:cNvPr id="2010" name="TextBox 2009">
              <a:extLst>
                <a:ext uri="{FF2B5EF4-FFF2-40B4-BE49-F238E27FC236}">
                  <a16:creationId xmlns:a16="http://schemas.microsoft.com/office/drawing/2014/main" id="{C3AF241E-196F-46AB-8B9F-8E7924307062}"/>
                </a:ext>
              </a:extLst>
            </p:cNvPr>
            <p:cNvSpPr txBox="1"/>
            <p:nvPr/>
          </p:nvSpPr>
          <p:spPr>
            <a:xfrm>
              <a:off x="5498272" y="2975789"/>
              <a:ext cx="444352" cy="22097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HelveticaNeueLTStd-Cn"/>
                  <a:rtl val="0"/>
                </a:rPr>
                <a:t>12/17</a:t>
              </a:r>
            </a:p>
          </p:txBody>
        </p:sp>
        <p:sp>
          <p:nvSpPr>
            <p:cNvPr id="2011" name="TextBox 2010">
              <a:extLst>
                <a:ext uri="{FF2B5EF4-FFF2-40B4-BE49-F238E27FC236}">
                  <a16:creationId xmlns:a16="http://schemas.microsoft.com/office/drawing/2014/main" id="{C03830B4-30D7-42C5-9EB9-93E2C32B2074}"/>
                </a:ext>
              </a:extLst>
            </p:cNvPr>
            <p:cNvSpPr txBox="1"/>
            <p:nvPr/>
          </p:nvSpPr>
          <p:spPr>
            <a:xfrm>
              <a:off x="5477010" y="3181922"/>
              <a:ext cx="502061" cy="22097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HelveticaNeueLTStd-Cn"/>
                  <a:rtl val="0"/>
                </a:rPr>
                <a:t>76/146</a:t>
              </a:r>
            </a:p>
          </p:txBody>
        </p:sp>
        <p:sp>
          <p:nvSpPr>
            <p:cNvPr id="2012" name="TextBox 2011">
              <a:extLst>
                <a:ext uri="{FF2B5EF4-FFF2-40B4-BE49-F238E27FC236}">
                  <a16:creationId xmlns:a16="http://schemas.microsoft.com/office/drawing/2014/main" id="{7130D0C7-65CA-4DF8-91DA-FD8E7113EAE7}"/>
                </a:ext>
              </a:extLst>
            </p:cNvPr>
            <p:cNvSpPr txBox="1"/>
            <p:nvPr/>
          </p:nvSpPr>
          <p:spPr>
            <a:xfrm>
              <a:off x="5498272" y="3388055"/>
              <a:ext cx="444352" cy="22097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HelveticaNeueLTStd-Cn"/>
                  <a:rtl val="0"/>
                </a:rPr>
                <a:t>41/65</a:t>
              </a:r>
            </a:p>
          </p:txBody>
        </p:sp>
        <p:sp>
          <p:nvSpPr>
            <p:cNvPr id="2013" name="TextBox 2012">
              <a:extLst>
                <a:ext uri="{FF2B5EF4-FFF2-40B4-BE49-F238E27FC236}">
                  <a16:creationId xmlns:a16="http://schemas.microsoft.com/office/drawing/2014/main" id="{819C30C4-27C8-4B6E-9174-BA99B1780405}"/>
                </a:ext>
              </a:extLst>
            </p:cNvPr>
            <p:cNvSpPr txBox="1"/>
            <p:nvPr/>
          </p:nvSpPr>
          <p:spPr>
            <a:xfrm>
              <a:off x="5477010" y="3594188"/>
              <a:ext cx="502061" cy="22097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HelveticaNeueLTStd-Cn"/>
                  <a:rtl val="0"/>
                </a:rPr>
                <a:t>53/103</a:t>
              </a:r>
            </a:p>
          </p:txBody>
        </p:sp>
        <p:sp>
          <p:nvSpPr>
            <p:cNvPr id="2014" name="TextBox 2013">
              <a:extLst>
                <a:ext uri="{FF2B5EF4-FFF2-40B4-BE49-F238E27FC236}">
                  <a16:creationId xmlns:a16="http://schemas.microsoft.com/office/drawing/2014/main" id="{EB03F854-EC00-411E-9D08-B9C6661B1BBC}"/>
                </a:ext>
              </a:extLst>
            </p:cNvPr>
            <p:cNvSpPr txBox="1"/>
            <p:nvPr/>
          </p:nvSpPr>
          <p:spPr>
            <a:xfrm>
              <a:off x="5498272" y="3800321"/>
              <a:ext cx="444352" cy="22097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HelveticaNeueLTStd-Cn"/>
                  <a:rtl val="0"/>
                </a:rPr>
                <a:t>50/86</a:t>
              </a:r>
            </a:p>
          </p:txBody>
        </p:sp>
        <p:sp>
          <p:nvSpPr>
            <p:cNvPr id="2015" name="TextBox 2014">
              <a:extLst>
                <a:ext uri="{FF2B5EF4-FFF2-40B4-BE49-F238E27FC236}">
                  <a16:creationId xmlns:a16="http://schemas.microsoft.com/office/drawing/2014/main" id="{A998ED49-EFC9-4924-970C-14D92DD48E0B}"/>
                </a:ext>
              </a:extLst>
            </p:cNvPr>
            <p:cNvSpPr txBox="1"/>
            <p:nvPr/>
          </p:nvSpPr>
          <p:spPr>
            <a:xfrm>
              <a:off x="5498272" y="4006454"/>
              <a:ext cx="444352" cy="22097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HelveticaNeueLTStd-Cn"/>
                  <a:rtl val="0"/>
                </a:rPr>
                <a:t>14/22</a:t>
              </a:r>
            </a:p>
          </p:txBody>
        </p:sp>
        <p:sp>
          <p:nvSpPr>
            <p:cNvPr id="2016" name="TextBox 2015">
              <a:extLst>
                <a:ext uri="{FF2B5EF4-FFF2-40B4-BE49-F238E27FC236}">
                  <a16:creationId xmlns:a16="http://schemas.microsoft.com/office/drawing/2014/main" id="{6810EA23-65ED-4676-823B-09CA78A89179}"/>
                </a:ext>
              </a:extLst>
            </p:cNvPr>
            <p:cNvSpPr txBox="1"/>
            <p:nvPr/>
          </p:nvSpPr>
          <p:spPr>
            <a:xfrm>
              <a:off x="5498272" y="4212587"/>
              <a:ext cx="444352" cy="22097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HelveticaNeueLTStd-Cn"/>
                  <a:rtl val="0"/>
                </a:rPr>
                <a:t>27/52</a:t>
              </a:r>
            </a:p>
          </p:txBody>
        </p:sp>
        <p:sp>
          <p:nvSpPr>
            <p:cNvPr id="2017" name="TextBox 2016">
              <a:extLst>
                <a:ext uri="{FF2B5EF4-FFF2-40B4-BE49-F238E27FC236}">
                  <a16:creationId xmlns:a16="http://schemas.microsoft.com/office/drawing/2014/main" id="{1922013C-65F1-4ECC-BE20-6B50EE068831}"/>
                </a:ext>
              </a:extLst>
            </p:cNvPr>
            <p:cNvSpPr txBox="1"/>
            <p:nvPr/>
          </p:nvSpPr>
          <p:spPr>
            <a:xfrm>
              <a:off x="5477010" y="4418720"/>
              <a:ext cx="502061" cy="22097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HelveticaNeueLTStd-Cn"/>
                  <a:rtl val="0"/>
                </a:rPr>
                <a:t>71/120</a:t>
              </a:r>
            </a:p>
          </p:txBody>
        </p:sp>
        <p:sp>
          <p:nvSpPr>
            <p:cNvPr id="2018" name="TextBox 2017">
              <a:extLst>
                <a:ext uri="{FF2B5EF4-FFF2-40B4-BE49-F238E27FC236}">
                  <a16:creationId xmlns:a16="http://schemas.microsoft.com/office/drawing/2014/main" id="{9BCF2F12-D2DF-46CB-A277-89C310D8C070}"/>
                </a:ext>
              </a:extLst>
            </p:cNvPr>
            <p:cNvSpPr txBox="1"/>
            <p:nvPr/>
          </p:nvSpPr>
          <p:spPr>
            <a:xfrm>
              <a:off x="5498272" y="4624857"/>
              <a:ext cx="444352" cy="22097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HelveticaNeueLTStd-Cn"/>
                  <a:rtl val="0"/>
                </a:rPr>
                <a:t>19/39</a:t>
              </a:r>
            </a:p>
          </p:txBody>
        </p:sp>
        <p:sp>
          <p:nvSpPr>
            <p:cNvPr id="2035" name="TextBox 2034">
              <a:extLst>
                <a:ext uri="{FF2B5EF4-FFF2-40B4-BE49-F238E27FC236}">
                  <a16:creationId xmlns:a16="http://schemas.microsoft.com/office/drawing/2014/main" id="{861D6512-5903-4CB7-A348-D4AA8721E146}"/>
                </a:ext>
              </a:extLst>
            </p:cNvPr>
            <p:cNvSpPr txBox="1"/>
            <p:nvPr/>
          </p:nvSpPr>
          <p:spPr>
            <a:xfrm>
              <a:off x="5082445" y="1738991"/>
              <a:ext cx="559769" cy="22097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HelveticaNeueLTStd-Cn"/>
                  <a:rtl val="0"/>
                </a:rPr>
                <a:t>100/212</a:t>
              </a:r>
            </a:p>
          </p:txBody>
        </p:sp>
        <p:sp>
          <p:nvSpPr>
            <p:cNvPr id="2036" name="TextBox 2035">
              <a:extLst>
                <a:ext uri="{FF2B5EF4-FFF2-40B4-BE49-F238E27FC236}">
                  <a16:creationId xmlns:a16="http://schemas.microsoft.com/office/drawing/2014/main" id="{DE1BB295-E539-437F-A035-1F23080D5779}"/>
                </a:ext>
              </a:extLst>
            </p:cNvPr>
            <p:cNvSpPr txBox="1"/>
            <p:nvPr/>
          </p:nvSpPr>
          <p:spPr>
            <a:xfrm>
              <a:off x="5144564" y="1945124"/>
              <a:ext cx="444352" cy="22097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HelveticaNeueLTStd-Cn"/>
                  <a:rtl val="0"/>
                </a:rPr>
                <a:t>32/61</a:t>
              </a:r>
            </a:p>
          </p:txBody>
        </p:sp>
        <p:sp>
          <p:nvSpPr>
            <p:cNvPr id="2037" name="TextBox 2036">
              <a:extLst>
                <a:ext uri="{FF2B5EF4-FFF2-40B4-BE49-F238E27FC236}">
                  <a16:creationId xmlns:a16="http://schemas.microsoft.com/office/drawing/2014/main" id="{11D0C054-2A8A-4391-8F65-A40D86D525B8}"/>
                </a:ext>
              </a:extLst>
            </p:cNvPr>
            <p:cNvSpPr txBox="1"/>
            <p:nvPr/>
          </p:nvSpPr>
          <p:spPr>
            <a:xfrm>
              <a:off x="5144564" y="2151257"/>
              <a:ext cx="444352" cy="22097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HelveticaNeueLTStd-Cn"/>
                  <a:rtl val="0"/>
                </a:rPr>
                <a:t>34/88</a:t>
              </a:r>
            </a:p>
          </p:txBody>
        </p:sp>
        <p:sp>
          <p:nvSpPr>
            <p:cNvPr id="2038" name="TextBox 2037">
              <a:extLst>
                <a:ext uri="{FF2B5EF4-FFF2-40B4-BE49-F238E27FC236}">
                  <a16:creationId xmlns:a16="http://schemas.microsoft.com/office/drawing/2014/main" id="{A50BA07A-BD9F-4C32-BB3F-718EB8E79813}"/>
                </a:ext>
              </a:extLst>
            </p:cNvPr>
            <p:cNvSpPr txBox="1"/>
            <p:nvPr/>
          </p:nvSpPr>
          <p:spPr>
            <a:xfrm>
              <a:off x="5144564" y="2357390"/>
              <a:ext cx="444352" cy="22097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HelveticaNeueLTStd-Cn"/>
                  <a:rtl val="0"/>
                </a:rPr>
                <a:t>34/63</a:t>
              </a:r>
            </a:p>
          </p:txBody>
        </p:sp>
        <p:sp>
          <p:nvSpPr>
            <p:cNvPr id="2039" name="TextBox 2038">
              <a:extLst>
                <a:ext uri="{FF2B5EF4-FFF2-40B4-BE49-F238E27FC236}">
                  <a16:creationId xmlns:a16="http://schemas.microsoft.com/office/drawing/2014/main" id="{046BB0F5-6733-4FD2-907C-9571E6B9DEC2}"/>
                </a:ext>
              </a:extLst>
            </p:cNvPr>
            <p:cNvSpPr txBox="1"/>
            <p:nvPr/>
          </p:nvSpPr>
          <p:spPr>
            <a:xfrm>
              <a:off x="5165826" y="2563523"/>
              <a:ext cx="386644" cy="22097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HelveticaNeueLTStd-Cn"/>
                  <a:rtl val="0"/>
                </a:rPr>
                <a:t>9/29</a:t>
              </a:r>
            </a:p>
          </p:txBody>
        </p:sp>
        <p:sp>
          <p:nvSpPr>
            <p:cNvPr id="2040" name="TextBox 2039">
              <a:extLst>
                <a:ext uri="{FF2B5EF4-FFF2-40B4-BE49-F238E27FC236}">
                  <a16:creationId xmlns:a16="http://schemas.microsoft.com/office/drawing/2014/main" id="{21C5B0B5-DD6A-4F8D-B54D-22C157B06B3D}"/>
                </a:ext>
              </a:extLst>
            </p:cNvPr>
            <p:cNvSpPr txBox="1"/>
            <p:nvPr/>
          </p:nvSpPr>
          <p:spPr>
            <a:xfrm>
              <a:off x="5123302" y="2769656"/>
              <a:ext cx="502061" cy="22097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HelveticaNeueLTStd-Cn"/>
                  <a:rtl val="0"/>
                </a:rPr>
                <a:t>82/160</a:t>
              </a:r>
            </a:p>
          </p:txBody>
        </p:sp>
        <p:sp>
          <p:nvSpPr>
            <p:cNvPr id="2041" name="TextBox 2040">
              <a:extLst>
                <a:ext uri="{FF2B5EF4-FFF2-40B4-BE49-F238E27FC236}">
                  <a16:creationId xmlns:a16="http://schemas.microsoft.com/office/drawing/2014/main" id="{C2CDACC0-4B26-4F7F-8C00-AC7CAFAD8DB3}"/>
                </a:ext>
              </a:extLst>
            </p:cNvPr>
            <p:cNvSpPr txBox="1"/>
            <p:nvPr/>
          </p:nvSpPr>
          <p:spPr>
            <a:xfrm>
              <a:off x="5165826" y="2975789"/>
              <a:ext cx="386644" cy="22097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HelveticaNeueLTStd-Cn"/>
                  <a:rtl val="0"/>
                </a:rPr>
                <a:t>9/23</a:t>
              </a:r>
            </a:p>
          </p:txBody>
        </p:sp>
        <p:sp>
          <p:nvSpPr>
            <p:cNvPr id="2042" name="TextBox 2041">
              <a:extLst>
                <a:ext uri="{FF2B5EF4-FFF2-40B4-BE49-F238E27FC236}">
                  <a16:creationId xmlns:a16="http://schemas.microsoft.com/office/drawing/2014/main" id="{FB7D8A1C-E135-458A-BDD9-49BC38C31320}"/>
                </a:ext>
              </a:extLst>
            </p:cNvPr>
            <p:cNvSpPr txBox="1"/>
            <p:nvPr/>
          </p:nvSpPr>
          <p:spPr>
            <a:xfrm>
              <a:off x="5123302" y="3181922"/>
              <a:ext cx="502061" cy="22097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HelveticaNeueLTStd-Cn"/>
                  <a:rtl val="0"/>
                </a:rPr>
                <a:t>53/130</a:t>
              </a:r>
            </a:p>
          </p:txBody>
        </p:sp>
        <p:sp>
          <p:nvSpPr>
            <p:cNvPr id="2043" name="TextBox 2042">
              <a:extLst>
                <a:ext uri="{FF2B5EF4-FFF2-40B4-BE49-F238E27FC236}">
                  <a16:creationId xmlns:a16="http://schemas.microsoft.com/office/drawing/2014/main" id="{7410AC3F-EBC7-42EB-8FE5-BB9D2FF28412}"/>
                </a:ext>
              </a:extLst>
            </p:cNvPr>
            <p:cNvSpPr txBox="1"/>
            <p:nvPr/>
          </p:nvSpPr>
          <p:spPr>
            <a:xfrm>
              <a:off x="5144564" y="3388055"/>
              <a:ext cx="444352" cy="22097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HelveticaNeueLTStd-Cn"/>
                  <a:rtl val="0"/>
                </a:rPr>
                <a:t>47/82</a:t>
              </a:r>
            </a:p>
          </p:txBody>
        </p:sp>
        <p:sp>
          <p:nvSpPr>
            <p:cNvPr id="2044" name="TextBox 2043">
              <a:extLst>
                <a:ext uri="{FF2B5EF4-FFF2-40B4-BE49-F238E27FC236}">
                  <a16:creationId xmlns:a16="http://schemas.microsoft.com/office/drawing/2014/main" id="{1928A88E-6DB2-42B6-A31B-EFFD7A352A6F}"/>
                </a:ext>
              </a:extLst>
            </p:cNvPr>
            <p:cNvSpPr txBox="1"/>
            <p:nvPr/>
          </p:nvSpPr>
          <p:spPr>
            <a:xfrm>
              <a:off x="5123302" y="3594188"/>
              <a:ext cx="502061" cy="22097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HelveticaNeueLTStd-Cn"/>
                  <a:rtl val="0"/>
                </a:rPr>
                <a:t>47/108</a:t>
              </a:r>
            </a:p>
          </p:txBody>
        </p:sp>
        <p:sp>
          <p:nvSpPr>
            <p:cNvPr id="2045" name="TextBox 2044">
              <a:extLst>
                <a:ext uri="{FF2B5EF4-FFF2-40B4-BE49-F238E27FC236}">
                  <a16:creationId xmlns:a16="http://schemas.microsoft.com/office/drawing/2014/main" id="{7F19E1B8-257A-4D72-BB1D-D6E9DC2BDEEB}"/>
                </a:ext>
              </a:extLst>
            </p:cNvPr>
            <p:cNvSpPr txBox="1"/>
            <p:nvPr/>
          </p:nvSpPr>
          <p:spPr>
            <a:xfrm>
              <a:off x="5144564" y="3800321"/>
              <a:ext cx="444352" cy="22097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HelveticaNeueLTStd-Cn"/>
                  <a:rtl val="0"/>
                </a:rPr>
                <a:t>46/88</a:t>
              </a:r>
            </a:p>
          </p:txBody>
        </p:sp>
        <p:sp>
          <p:nvSpPr>
            <p:cNvPr id="2046" name="TextBox 2045">
              <a:extLst>
                <a:ext uri="{FF2B5EF4-FFF2-40B4-BE49-F238E27FC236}">
                  <a16:creationId xmlns:a16="http://schemas.microsoft.com/office/drawing/2014/main" id="{99DC76D5-FBD1-432E-876F-DDB55743E73D}"/>
                </a:ext>
              </a:extLst>
            </p:cNvPr>
            <p:cNvSpPr txBox="1"/>
            <p:nvPr/>
          </p:nvSpPr>
          <p:spPr>
            <a:xfrm>
              <a:off x="5165826" y="4006454"/>
              <a:ext cx="386644" cy="22097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HelveticaNeueLTStd-Cn"/>
                  <a:rtl val="0"/>
                </a:rPr>
                <a:t>6/14</a:t>
              </a:r>
            </a:p>
          </p:txBody>
        </p:sp>
        <p:sp>
          <p:nvSpPr>
            <p:cNvPr id="2047" name="TextBox 2046">
              <a:extLst>
                <a:ext uri="{FF2B5EF4-FFF2-40B4-BE49-F238E27FC236}">
                  <a16:creationId xmlns:a16="http://schemas.microsoft.com/office/drawing/2014/main" id="{DEE09F2E-2895-498D-BB62-59E2EA4F1485}"/>
                </a:ext>
              </a:extLst>
            </p:cNvPr>
            <p:cNvSpPr txBox="1"/>
            <p:nvPr/>
          </p:nvSpPr>
          <p:spPr>
            <a:xfrm>
              <a:off x="5144564" y="4212587"/>
              <a:ext cx="444352" cy="22097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HelveticaNeueLTStd-Cn"/>
                  <a:rtl val="0"/>
                </a:rPr>
                <a:t>17/43</a:t>
              </a:r>
            </a:p>
          </p:txBody>
        </p:sp>
        <p:sp>
          <p:nvSpPr>
            <p:cNvPr id="2048" name="TextBox 2047">
              <a:extLst>
                <a:ext uri="{FF2B5EF4-FFF2-40B4-BE49-F238E27FC236}">
                  <a16:creationId xmlns:a16="http://schemas.microsoft.com/office/drawing/2014/main" id="{02000C45-1310-4822-A38D-1A11EBED23BC}"/>
                </a:ext>
              </a:extLst>
            </p:cNvPr>
            <p:cNvSpPr txBox="1"/>
            <p:nvPr/>
          </p:nvSpPr>
          <p:spPr>
            <a:xfrm>
              <a:off x="5123302" y="4418720"/>
              <a:ext cx="502061" cy="22097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HelveticaNeueLTStd-Cn"/>
                  <a:rtl val="0"/>
                </a:rPr>
                <a:t>68/128</a:t>
              </a:r>
            </a:p>
          </p:txBody>
        </p:sp>
        <p:sp>
          <p:nvSpPr>
            <p:cNvPr id="2049" name="TextBox 2048">
              <a:extLst>
                <a:ext uri="{FF2B5EF4-FFF2-40B4-BE49-F238E27FC236}">
                  <a16:creationId xmlns:a16="http://schemas.microsoft.com/office/drawing/2014/main" id="{A629F7A3-CC6C-4CA7-907A-DBAF4E098577}"/>
                </a:ext>
              </a:extLst>
            </p:cNvPr>
            <p:cNvSpPr txBox="1"/>
            <p:nvPr/>
          </p:nvSpPr>
          <p:spPr>
            <a:xfrm>
              <a:off x="5144564" y="4624857"/>
              <a:ext cx="444352" cy="22097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HelveticaNeueLTStd-Cn"/>
                  <a:rtl val="0"/>
                </a:rPr>
                <a:t>15/41</a:t>
              </a:r>
            </a:p>
          </p:txBody>
        </p:sp>
        <p:grpSp>
          <p:nvGrpSpPr>
            <p:cNvPr id="2213" name="Group 2212">
              <a:extLst>
                <a:ext uri="{FF2B5EF4-FFF2-40B4-BE49-F238E27FC236}">
                  <a16:creationId xmlns:a16="http://schemas.microsoft.com/office/drawing/2014/main" id="{E001C761-2148-4628-8415-D6977E61CE33}"/>
                </a:ext>
              </a:extLst>
            </p:cNvPr>
            <p:cNvGrpSpPr/>
            <p:nvPr/>
          </p:nvGrpSpPr>
          <p:grpSpPr>
            <a:xfrm>
              <a:off x="3843320" y="1805087"/>
              <a:ext cx="114949" cy="54041"/>
              <a:chOff x="3986195" y="1805087"/>
              <a:chExt cx="114949" cy="54041"/>
            </a:xfrm>
          </p:grpSpPr>
          <p:sp>
            <p:nvSpPr>
              <p:cNvPr id="2067" name="Freeform: Shape 2066">
                <a:extLst>
                  <a:ext uri="{FF2B5EF4-FFF2-40B4-BE49-F238E27FC236}">
                    <a16:creationId xmlns:a16="http://schemas.microsoft.com/office/drawing/2014/main" id="{C2D6AD7B-48DD-44DC-B4D8-BB81DD7588B5}"/>
                  </a:ext>
                </a:extLst>
              </p:cNvPr>
              <p:cNvSpPr/>
              <p:nvPr/>
            </p:nvSpPr>
            <p:spPr>
              <a:xfrm>
                <a:off x="3990293" y="1832108"/>
                <a:ext cx="106754" cy="11074"/>
              </a:xfrm>
              <a:custGeom>
                <a:avLst/>
                <a:gdLst>
                  <a:gd name="connsiteX0" fmla="*/ 106755 w 106754"/>
                  <a:gd name="connsiteY0" fmla="*/ 0 h 11074"/>
                  <a:gd name="connsiteX1" fmla="*/ 0 w 106754"/>
                  <a:gd name="connsiteY1" fmla="*/ 0 h 11074"/>
                </a:gdLst>
                <a:ahLst/>
                <a:cxnLst>
                  <a:cxn ang="0">
                    <a:pos x="connsiteX0" y="connsiteY0"/>
                  </a:cxn>
                  <a:cxn ang="0">
                    <a:pos x="connsiteX1" y="connsiteY1"/>
                  </a:cxn>
                </a:cxnLst>
                <a:rect l="l" t="t" r="r" b="b"/>
                <a:pathLst>
                  <a:path w="106754" h="11074">
                    <a:moveTo>
                      <a:pt x="106755" y="0"/>
                    </a:moveTo>
                    <a:lnTo>
                      <a:pt x="0" y="0"/>
                    </a:lnTo>
                  </a:path>
                </a:pathLst>
              </a:custGeom>
              <a:ln w="8300" cap="flat">
                <a:solidFill>
                  <a:srgbClr val="010101"/>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2068" name="Freeform: Shape 2067">
                <a:extLst>
                  <a:ext uri="{FF2B5EF4-FFF2-40B4-BE49-F238E27FC236}">
                    <a16:creationId xmlns:a16="http://schemas.microsoft.com/office/drawing/2014/main" id="{FFEEE8EB-224C-47C3-A81D-DADB5BFFB81B}"/>
                  </a:ext>
                </a:extLst>
              </p:cNvPr>
              <p:cNvSpPr/>
              <p:nvPr/>
            </p:nvSpPr>
            <p:spPr>
              <a:xfrm>
                <a:off x="4092839" y="1805087"/>
                <a:ext cx="8305" cy="54041"/>
              </a:xfrm>
              <a:custGeom>
                <a:avLst/>
                <a:gdLst>
                  <a:gd name="connsiteX0" fmla="*/ 0 w 8305"/>
                  <a:gd name="connsiteY0" fmla="*/ 0 h 54041"/>
                  <a:gd name="connsiteX1" fmla="*/ 8306 w 8305"/>
                  <a:gd name="connsiteY1" fmla="*/ 0 h 54041"/>
                  <a:gd name="connsiteX2" fmla="*/ 8306 w 8305"/>
                  <a:gd name="connsiteY2" fmla="*/ 54042 h 54041"/>
                  <a:gd name="connsiteX3" fmla="*/ 0 w 8305"/>
                  <a:gd name="connsiteY3" fmla="*/ 54042 h 54041"/>
                </a:gdLst>
                <a:ahLst/>
                <a:cxnLst>
                  <a:cxn ang="0">
                    <a:pos x="connsiteX0" y="connsiteY0"/>
                  </a:cxn>
                  <a:cxn ang="0">
                    <a:pos x="connsiteX1" y="connsiteY1"/>
                  </a:cxn>
                  <a:cxn ang="0">
                    <a:pos x="connsiteX2" y="connsiteY2"/>
                  </a:cxn>
                  <a:cxn ang="0">
                    <a:pos x="connsiteX3" y="connsiteY3"/>
                  </a:cxn>
                </a:cxnLst>
                <a:rect l="l" t="t" r="r" b="b"/>
                <a:pathLst>
                  <a:path w="8305" h="54041">
                    <a:moveTo>
                      <a:pt x="0" y="0"/>
                    </a:moveTo>
                    <a:lnTo>
                      <a:pt x="8306" y="0"/>
                    </a:lnTo>
                    <a:lnTo>
                      <a:pt x="8306" y="54042"/>
                    </a:lnTo>
                    <a:lnTo>
                      <a:pt x="0" y="54042"/>
                    </a:lnTo>
                    <a:close/>
                  </a:path>
                </a:pathLst>
              </a:custGeom>
              <a:solidFill>
                <a:srgbClr val="010101"/>
              </a:solidFill>
              <a:ln w="110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2069" name="Freeform: Shape 2068">
                <a:extLst>
                  <a:ext uri="{FF2B5EF4-FFF2-40B4-BE49-F238E27FC236}">
                    <a16:creationId xmlns:a16="http://schemas.microsoft.com/office/drawing/2014/main" id="{5100ADA6-DFBE-45FB-B11E-3C837269A582}"/>
                  </a:ext>
                </a:extLst>
              </p:cNvPr>
              <p:cNvSpPr/>
              <p:nvPr/>
            </p:nvSpPr>
            <p:spPr>
              <a:xfrm>
                <a:off x="3986195" y="1805087"/>
                <a:ext cx="8305" cy="54041"/>
              </a:xfrm>
              <a:custGeom>
                <a:avLst/>
                <a:gdLst>
                  <a:gd name="connsiteX0" fmla="*/ 0 w 8305"/>
                  <a:gd name="connsiteY0" fmla="*/ 0 h 54041"/>
                  <a:gd name="connsiteX1" fmla="*/ 8306 w 8305"/>
                  <a:gd name="connsiteY1" fmla="*/ 0 h 54041"/>
                  <a:gd name="connsiteX2" fmla="*/ 8306 w 8305"/>
                  <a:gd name="connsiteY2" fmla="*/ 54042 h 54041"/>
                  <a:gd name="connsiteX3" fmla="*/ 0 w 8305"/>
                  <a:gd name="connsiteY3" fmla="*/ 54042 h 54041"/>
                </a:gdLst>
                <a:ahLst/>
                <a:cxnLst>
                  <a:cxn ang="0">
                    <a:pos x="connsiteX0" y="connsiteY0"/>
                  </a:cxn>
                  <a:cxn ang="0">
                    <a:pos x="connsiteX1" y="connsiteY1"/>
                  </a:cxn>
                  <a:cxn ang="0">
                    <a:pos x="connsiteX2" y="connsiteY2"/>
                  </a:cxn>
                  <a:cxn ang="0">
                    <a:pos x="connsiteX3" y="connsiteY3"/>
                  </a:cxn>
                </a:cxnLst>
                <a:rect l="l" t="t" r="r" b="b"/>
                <a:pathLst>
                  <a:path w="8305" h="54041">
                    <a:moveTo>
                      <a:pt x="0" y="0"/>
                    </a:moveTo>
                    <a:lnTo>
                      <a:pt x="8306" y="0"/>
                    </a:lnTo>
                    <a:lnTo>
                      <a:pt x="8306" y="54042"/>
                    </a:lnTo>
                    <a:lnTo>
                      <a:pt x="0" y="54042"/>
                    </a:lnTo>
                    <a:close/>
                  </a:path>
                </a:pathLst>
              </a:custGeom>
              <a:solidFill>
                <a:srgbClr val="010101"/>
              </a:solidFill>
              <a:ln w="110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2161" name="Freeform: Shape 2160">
                <a:extLst>
                  <a:ext uri="{FF2B5EF4-FFF2-40B4-BE49-F238E27FC236}">
                    <a16:creationId xmlns:a16="http://schemas.microsoft.com/office/drawing/2014/main" id="{599D151F-BF3F-44E6-AF34-C71FB206E909}"/>
                  </a:ext>
                </a:extLst>
              </p:cNvPr>
              <p:cNvSpPr/>
              <p:nvPr/>
            </p:nvSpPr>
            <p:spPr>
              <a:xfrm>
                <a:off x="4023072" y="1813836"/>
                <a:ext cx="36544" cy="36544"/>
              </a:xfrm>
              <a:custGeom>
                <a:avLst/>
                <a:gdLst>
                  <a:gd name="connsiteX0" fmla="*/ 36545 w 36544"/>
                  <a:gd name="connsiteY0" fmla="*/ 18272 h 36544"/>
                  <a:gd name="connsiteX1" fmla="*/ 18272 w 36544"/>
                  <a:gd name="connsiteY1" fmla="*/ 36545 h 36544"/>
                  <a:gd name="connsiteX2" fmla="*/ 0 w 36544"/>
                  <a:gd name="connsiteY2" fmla="*/ 18272 h 36544"/>
                  <a:gd name="connsiteX3" fmla="*/ 18272 w 36544"/>
                  <a:gd name="connsiteY3" fmla="*/ 0 h 36544"/>
                  <a:gd name="connsiteX4" fmla="*/ 36545 w 36544"/>
                  <a:gd name="connsiteY4" fmla="*/ 18272 h 365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544" h="36544">
                    <a:moveTo>
                      <a:pt x="36545" y="18272"/>
                    </a:moveTo>
                    <a:cubicBezTo>
                      <a:pt x="36545" y="28364"/>
                      <a:pt x="28364" y="36545"/>
                      <a:pt x="18272" y="36545"/>
                    </a:cubicBezTo>
                    <a:cubicBezTo>
                      <a:pt x="8181" y="36545"/>
                      <a:pt x="0" y="28364"/>
                      <a:pt x="0" y="18272"/>
                    </a:cubicBezTo>
                    <a:cubicBezTo>
                      <a:pt x="0" y="8181"/>
                      <a:pt x="8181" y="0"/>
                      <a:pt x="18272" y="0"/>
                    </a:cubicBezTo>
                    <a:cubicBezTo>
                      <a:pt x="28364" y="0"/>
                      <a:pt x="36545" y="8181"/>
                      <a:pt x="36545" y="18272"/>
                    </a:cubicBezTo>
                    <a:close/>
                  </a:path>
                </a:pathLst>
              </a:custGeom>
              <a:solidFill>
                <a:srgbClr val="231F20"/>
              </a:solidFill>
              <a:ln w="110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grpSp>
        <p:grpSp>
          <p:nvGrpSpPr>
            <p:cNvPr id="2212" name="Group 2211">
              <a:extLst>
                <a:ext uri="{FF2B5EF4-FFF2-40B4-BE49-F238E27FC236}">
                  <a16:creationId xmlns:a16="http://schemas.microsoft.com/office/drawing/2014/main" id="{99D8A291-A986-4381-B882-E97E8BA05223}"/>
                </a:ext>
              </a:extLst>
            </p:cNvPr>
            <p:cNvGrpSpPr/>
            <p:nvPr/>
          </p:nvGrpSpPr>
          <p:grpSpPr>
            <a:xfrm>
              <a:off x="3857938" y="2010975"/>
              <a:ext cx="202102" cy="54041"/>
              <a:chOff x="4000813" y="1905751"/>
              <a:chExt cx="202102" cy="54041"/>
            </a:xfrm>
          </p:grpSpPr>
          <p:sp>
            <p:nvSpPr>
              <p:cNvPr id="2070" name="Freeform: Shape 2069">
                <a:extLst>
                  <a:ext uri="{FF2B5EF4-FFF2-40B4-BE49-F238E27FC236}">
                    <a16:creationId xmlns:a16="http://schemas.microsoft.com/office/drawing/2014/main" id="{623A3D65-04D8-4223-BD9D-905AD9534CCB}"/>
                  </a:ext>
                </a:extLst>
              </p:cNvPr>
              <p:cNvSpPr/>
              <p:nvPr/>
            </p:nvSpPr>
            <p:spPr>
              <a:xfrm>
                <a:off x="4005021" y="1932662"/>
                <a:ext cx="193797" cy="11074"/>
              </a:xfrm>
              <a:custGeom>
                <a:avLst/>
                <a:gdLst>
                  <a:gd name="connsiteX0" fmla="*/ 193798 w 193797"/>
                  <a:gd name="connsiteY0" fmla="*/ 0 h 11074"/>
                  <a:gd name="connsiteX1" fmla="*/ 0 w 193797"/>
                  <a:gd name="connsiteY1" fmla="*/ 0 h 11074"/>
                </a:gdLst>
                <a:ahLst/>
                <a:cxnLst>
                  <a:cxn ang="0">
                    <a:pos x="connsiteX0" y="connsiteY0"/>
                  </a:cxn>
                  <a:cxn ang="0">
                    <a:pos x="connsiteX1" y="connsiteY1"/>
                  </a:cxn>
                </a:cxnLst>
                <a:rect l="l" t="t" r="r" b="b"/>
                <a:pathLst>
                  <a:path w="193797" h="11074">
                    <a:moveTo>
                      <a:pt x="193798" y="0"/>
                    </a:moveTo>
                    <a:lnTo>
                      <a:pt x="0" y="0"/>
                    </a:lnTo>
                  </a:path>
                </a:pathLst>
              </a:custGeom>
              <a:ln w="8300" cap="flat">
                <a:solidFill>
                  <a:srgbClr val="010101"/>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2071" name="Freeform: Shape 2070">
                <a:extLst>
                  <a:ext uri="{FF2B5EF4-FFF2-40B4-BE49-F238E27FC236}">
                    <a16:creationId xmlns:a16="http://schemas.microsoft.com/office/drawing/2014/main" id="{CF156C7F-001B-49CA-8C2B-B1ACCC15F022}"/>
                  </a:ext>
                </a:extLst>
              </p:cNvPr>
              <p:cNvSpPr/>
              <p:nvPr/>
            </p:nvSpPr>
            <p:spPr>
              <a:xfrm>
                <a:off x="4194610" y="1905751"/>
                <a:ext cx="8305" cy="54041"/>
              </a:xfrm>
              <a:custGeom>
                <a:avLst/>
                <a:gdLst>
                  <a:gd name="connsiteX0" fmla="*/ 0 w 8305"/>
                  <a:gd name="connsiteY0" fmla="*/ 0 h 54041"/>
                  <a:gd name="connsiteX1" fmla="*/ 8306 w 8305"/>
                  <a:gd name="connsiteY1" fmla="*/ 0 h 54041"/>
                  <a:gd name="connsiteX2" fmla="*/ 8306 w 8305"/>
                  <a:gd name="connsiteY2" fmla="*/ 54042 h 54041"/>
                  <a:gd name="connsiteX3" fmla="*/ 0 w 8305"/>
                  <a:gd name="connsiteY3" fmla="*/ 54042 h 54041"/>
                </a:gdLst>
                <a:ahLst/>
                <a:cxnLst>
                  <a:cxn ang="0">
                    <a:pos x="connsiteX0" y="connsiteY0"/>
                  </a:cxn>
                  <a:cxn ang="0">
                    <a:pos x="connsiteX1" y="connsiteY1"/>
                  </a:cxn>
                  <a:cxn ang="0">
                    <a:pos x="connsiteX2" y="connsiteY2"/>
                  </a:cxn>
                  <a:cxn ang="0">
                    <a:pos x="connsiteX3" y="connsiteY3"/>
                  </a:cxn>
                </a:cxnLst>
                <a:rect l="l" t="t" r="r" b="b"/>
                <a:pathLst>
                  <a:path w="8305" h="54041">
                    <a:moveTo>
                      <a:pt x="0" y="0"/>
                    </a:moveTo>
                    <a:lnTo>
                      <a:pt x="8306" y="0"/>
                    </a:lnTo>
                    <a:lnTo>
                      <a:pt x="8306" y="54042"/>
                    </a:lnTo>
                    <a:lnTo>
                      <a:pt x="0" y="54042"/>
                    </a:lnTo>
                    <a:close/>
                  </a:path>
                </a:pathLst>
              </a:custGeom>
              <a:solidFill>
                <a:srgbClr val="010101"/>
              </a:solidFill>
              <a:ln w="110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2072" name="Freeform: Shape 2071">
                <a:extLst>
                  <a:ext uri="{FF2B5EF4-FFF2-40B4-BE49-F238E27FC236}">
                    <a16:creationId xmlns:a16="http://schemas.microsoft.com/office/drawing/2014/main" id="{0E6705A4-DA6A-4838-BE59-1985839452E1}"/>
                  </a:ext>
                </a:extLst>
              </p:cNvPr>
              <p:cNvSpPr/>
              <p:nvPr/>
            </p:nvSpPr>
            <p:spPr>
              <a:xfrm>
                <a:off x="4000813" y="1905751"/>
                <a:ext cx="8305" cy="54041"/>
              </a:xfrm>
              <a:custGeom>
                <a:avLst/>
                <a:gdLst>
                  <a:gd name="connsiteX0" fmla="*/ 0 w 8305"/>
                  <a:gd name="connsiteY0" fmla="*/ 0 h 54041"/>
                  <a:gd name="connsiteX1" fmla="*/ 8306 w 8305"/>
                  <a:gd name="connsiteY1" fmla="*/ 0 h 54041"/>
                  <a:gd name="connsiteX2" fmla="*/ 8306 w 8305"/>
                  <a:gd name="connsiteY2" fmla="*/ 54042 h 54041"/>
                  <a:gd name="connsiteX3" fmla="*/ 0 w 8305"/>
                  <a:gd name="connsiteY3" fmla="*/ 54042 h 54041"/>
                </a:gdLst>
                <a:ahLst/>
                <a:cxnLst>
                  <a:cxn ang="0">
                    <a:pos x="connsiteX0" y="connsiteY0"/>
                  </a:cxn>
                  <a:cxn ang="0">
                    <a:pos x="connsiteX1" y="connsiteY1"/>
                  </a:cxn>
                  <a:cxn ang="0">
                    <a:pos x="connsiteX2" y="connsiteY2"/>
                  </a:cxn>
                  <a:cxn ang="0">
                    <a:pos x="connsiteX3" y="connsiteY3"/>
                  </a:cxn>
                </a:cxnLst>
                <a:rect l="l" t="t" r="r" b="b"/>
                <a:pathLst>
                  <a:path w="8305" h="54041">
                    <a:moveTo>
                      <a:pt x="0" y="0"/>
                    </a:moveTo>
                    <a:lnTo>
                      <a:pt x="8306" y="0"/>
                    </a:lnTo>
                    <a:lnTo>
                      <a:pt x="8306" y="54042"/>
                    </a:lnTo>
                    <a:lnTo>
                      <a:pt x="0" y="54042"/>
                    </a:lnTo>
                    <a:close/>
                  </a:path>
                </a:pathLst>
              </a:custGeom>
              <a:solidFill>
                <a:srgbClr val="010101"/>
              </a:solidFill>
              <a:ln w="110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2162" name="Freeform: Shape 2161">
                <a:extLst>
                  <a:ext uri="{FF2B5EF4-FFF2-40B4-BE49-F238E27FC236}">
                    <a16:creationId xmlns:a16="http://schemas.microsoft.com/office/drawing/2014/main" id="{4228A91C-7BC4-4EB1-AEB7-792A9EAF97E6}"/>
                  </a:ext>
                </a:extLst>
              </p:cNvPr>
              <p:cNvSpPr/>
              <p:nvPr/>
            </p:nvSpPr>
            <p:spPr>
              <a:xfrm>
                <a:off x="4084644" y="1914389"/>
                <a:ext cx="36544" cy="36544"/>
              </a:xfrm>
              <a:custGeom>
                <a:avLst/>
                <a:gdLst>
                  <a:gd name="connsiteX0" fmla="*/ 36545 w 36544"/>
                  <a:gd name="connsiteY0" fmla="*/ 18272 h 36544"/>
                  <a:gd name="connsiteX1" fmla="*/ 18272 w 36544"/>
                  <a:gd name="connsiteY1" fmla="*/ 36545 h 36544"/>
                  <a:gd name="connsiteX2" fmla="*/ 0 w 36544"/>
                  <a:gd name="connsiteY2" fmla="*/ 18272 h 36544"/>
                  <a:gd name="connsiteX3" fmla="*/ 18272 w 36544"/>
                  <a:gd name="connsiteY3" fmla="*/ 0 h 36544"/>
                  <a:gd name="connsiteX4" fmla="*/ 36545 w 36544"/>
                  <a:gd name="connsiteY4" fmla="*/ 18272 h 365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544" h="36544">
                    <a:moveTo>
                      <a:pt x="36545" y="18272"/>
                    </a:moveTo>
                    <a:cubicBezTo>
                      <a:pt x="36545" y="28364"/>
                      <a:pt x="28364" y="36545"/>
                      <a:pt x="18272" y="36545"/>
                    </a:cubicBezTo>
                    <a:cubicBezTo>
                      <a:pt x="8181" y="36545"/>
                      <a:pt x="0" y="28364"/>
                      <a:pt x="0" y="18272"/>
                    </a:cubicBezTo>
                    <a:cubicBezTo>
                      <a:pt x="0" y="8181"/>
                      <a:pt x="8181" y="0"/>
                      <a:pt x="18272" y="0"/>
                    </a:cubicBezTo>
                    <a:cubicBezTo>
                      <a:pt x="28364" y="0"/>
                      <a:pt x="36545" y="8181"/>
                      <a:pt x="36545" y="18272"/>
                    </a:cubicBezTo>
                    <a:close/>
                  </a:path>
                </a:pathLst>
              </a:custGeom>
              <a:solidFill>
                <a:srgbClr val="231F20"/>
              </a:solidFill>
              <a:ln w="110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grpSp>
        <p:grpSp>
          <p:nvGrpSpPr>
            <p:cNvPr id="2211" name="Group 2210">
              <a:extLst>
                <a:ext uri="{FF2B5EF4-FFF2-40B4-BE49-F238E27FC236}">
                  <a16:creationId xmlns:a16="http://schemas.microsoft.com/office/drawing/2014/main" id="{96614D52-2C20-473D-B2C0-C75E26EEF9C0}"/>
                </a:ext>
              </a:extLst>
            </p:cNvPr>
            <p:cNvGrpSpPr/>
            <p:nvPr/>
          </p:nvGrpSpPr>
          <p:grpSpPr>
            <a:xfrm>
              <a:off x="3764029" y="2216863"/>
              <a:ext cx="175414" cy="54041"/>
              <a:chOff x="3906904" y="2009516"/>
              <a:chExt cx="175414" cy="54041"/>
            </a:xfrm>
          </p:grpSpPr>
          <p:sp>
            <p:nvSpPr>
              <p:cNvPr id="2073" name="Freeform: Shape 2072">
                <a:extLst>
                  <a:ext uri="{FF2B5EF4-FFF2-40B4-BE49-F238E27FC236}">
                    <a16:creationId xmlns:a16="http://schemas.microsoft.com/office/drawing/2014/main" id="{B6F8FEEC-9BAE-427A-86EC-1DC7592740A6}"/>
                  </a:ext>
                </a:extLst>
              </p:cNvPr>
              <p:cNvSpPr/>
              <p:nvPr/>
            </p:nvSpPr>
            <p:spPr>
              <a:xfrm>
                <a:off x="3911112" y="2036537"/>
                <a:ext cx="166998" cy="11074"/>
              </a:xfrm>
              <a:custGeom>
                <a:avLst/>
                <a:gdLst>
                  <a:gd name="connsiteX0" fmla="*/ 166998 w 166998"/>
                  <a:gd name="connsiteY0" fmla="*/ 0 h 11074"/>
                  <a:gd name="connsiteX1" fmla="*/ 0 w 166998"/>
                  <a:gd name="connsiteY1" fmla="*/ 0 h 11074"/>
                </a:gdLst>
                <a:ahLst/>
                <a:cxnLst>
                  <a:cxn ang="0">
                    <a:pos x="connsiteX0" y="connsiteY0"/>
                  </a:cxn>
                  <a:cxn ang="0">
                    <a:pos x="connsiteX1" y="connsiteY1"/>
                  </a:cxn>
                </a:cxnLst>
                <a:rect l="l" t="t" r="r" b="b"/>
                <a:pathLst>
                  <a:path w="166998" h="11074">
                    <a:moveTo>
                      <a:pt x="166998" y="0"/>
                    </a:moveTo>
                    <a:lnTo>
                      <a:pt x="0" y="0"/>
                    </a:lnTo>
                  </a:path>
                </a:pathLst>
              </a:custGeom>
              <a:ln w="8300" cap="flat">
                <a:solidFill>
                  <a:srgbClr val="010101"/>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2074" name="Freeform: Shape 2073">
                <a:extLst>
                  <a:ext uri="{FF2B5EF4-FFF2-40B4-BE49-F238E27FC236}">
                    <a16:creationId xmlns:a16="http://schemas.microsoft.com/office/drawing/2014/main" id="{0CB74AB4-583A-4F64-A133-C52872D466FD}"/>
                  </a:ext>
                </a:extLst>
              </p:cNvPr>
              <p:cNvSpPr/>
              <p:nvPr/>
            </p:nvSpPr>
            <p:spPr>
              <a:xfrm>
                <a:off x="4074013" y="2009516"/>
                <a:ext cx="8305" cy="54041"/>
              </a:xfrm>
              <a:custGeom>
                <a:avLst/>
                <a:gdLst>
                  <a:gd name="connsiteX0" fmla="*/ 0 w 8305"/>
                  <a:gd name="connsiteY0" fmla="*/ 0 h 54041"/>
                  <a:gd name="connsiteX1" fmla="*/ 8305 w 8305"/>
                  <a:gd name="connsiteY1" fmla="*/ 0 h 54041"/>
                  <a:gd name="connsiteX2" fmla="*/ 8305 w 8305"/>
                  <a:gd name="connsiteY2" fmla="*/ 54042 h 54041"/>
                  <a:gd name="connsiteX3" fmla="*/ 0 w 8305"/>
                  <a:gd name="connsiteY3" fmla="*/ 54042 h 54041"/>
                </a:gdLst>
                <a:ahLst/>
                <a:cxnLst>
                  <a:cxn ang="0">
                    <a:pos x="connsiteX0" y="connsiteY0"/>
                  </a:cxn>
                  <a:cxn ang="0">
                    <a:pos x="connsiteX1" y="connsiteY1"/>
                  </a:cxn>
                  <a:cxn ang="0">
                    <a:pos x="connsiteX2" y="connsiteY2"/>
                  </a:cxn>
                  <a:cxn ang="0">
                    <a:pos x="connsiteX3" y="connsiteY3"/>
                  </a:cxn>
                </a:cxnLst>
                <a:rect l="l" t="t" r="r" b="b"/>
                <a:pathLst>
                  <a:path w="8305" h="54041">
                    <a:moveTo>
                      <a:pt x="0" y="0"/>
                    </a:moveTo>
                    <a:lnTo>
                      <a:pt x="8305" y="0"/>
                    </a:lnTo>
                    <a:lnTo>
                      <a:pt x="8305" y="54042"/>
                    </a:lnTo>
                    <a:lnTo>
                      <a:pt x="0" y="54042"/>
                    </a:lnTo>
                    <a:close/>
                  </a:path>
                </a:pathLst>
              </a:custGeom>
              <a:solidFill>
                <a:srgbClr val="010101"/>
              </a:solidFill>
              <a:ln w="110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2075" name="Freeform: Shape 2074">
                <a:extLst>
                  <a:ext uri="{FF2B5EF4-FFF2-40B4-BE49-F238E27FC236}">
                    <a16:creationId xmlns:a16="http://schemas.microsoft.com/office/drawing/2014/main" id="{F7DF0F50-7A3E-4819-9CEE-E54804ADAF18}"/>
                  </a:ext>
                </a:extLst>
              </p:cNvPr>
              <p:cNvSpPr/>
              <p:nvPr/>
            </p:nvSpPr>
            <p:spPr>
              <a:xfrm>
                <a:off x="3906904" y="2009516"/>
                <a:ext cx="8305" cy="54041"/>
              </a:xfrm>
              <a:custGeom>
                <a:avLst/>
                <a:gdLst>
                  <a:gd name="connsiteX0" fmla="*/ 0 w 8305"/>
                  <a:gd name="connsiteY0" fmla="*/ 0 h 54041"/>
                  <a:gd name="connsiteX1" fmla="*/ 8305 w 8305"/>
                  <a:gd name="connsiteY1" fmla="*/ 0 h 54041"/>
                  <a:gd name="connsiteX2" fmla="*/ 8305 w 8305"/>
                  <a:gd name="connsiteY2" fmla="*/ 54042 h 54041"/>
                  <a:gd name="connsiteX3" fmla="*/ 0 w 8305"/>
                  <a:gd name="connsiteY3" fmla="*/ 54042 h 54041"/>
                </a:gdLst>
                <a:ahLst/>
                <a:cxnLst>
                  <a:cxn ang="0">
                    <a:pos x="connsiteX0" y="connsiteY0"/>
                  </a:cxn>
                  <a:cxn ang="0">
                    <a:pos x="connsiteX1" y="connsiteY1"/>
                  </a:cxn>
                  <a:cxn ang="0">
                    <a:pos x="connsiteX2" y="connsiteY2"/>
                  </a:cxn>
                  <a:cxn ang="0">
                    <a:pos x="connsiteX3" y="connsiteY3"/>
                  </a:cxn>
                </a:cxnLst>
                <a:rect l="l" t="t" r="r" b="b"/>
                <a:pathLst>
                  <a:path w="8305" h="54041">
                    <a:moveTo>
                      <a:pt x="0" y="0"/>
                    </a:moveTo>
                    <a:lnTo>
                      <a:pt x="8305" y="0"/>
                    </a:lnTo>
                    <a:lnTo>
                      <a:pt x="8305" y="54042"/>
                    </a:lnTo>
                    <a:lnTo>
                      <a:pt x="0" y="54042"/>
                    </a:lnTo>
                    <a:close/>
                  </a:path>
                </a:pathLst>
              </a:custGeom>
              <a:solidFill>
                <a:srgbClr val="010101"/>
              </a:solidFill>
              <a:ln w="110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2163" name="Freeform: Shape 2162">
                <a:extLst>
                  <a:ext uri="{FF2B5EF4-FFF2-40B4-BE49-F238E27FC236}">
                    <a16:creationId xmlns:a16="http://schemas.microsoft.com/office/drawing/2014/main" id="{C5401212-19B8-481C-8EA9-CBF95BEFFDBE}"/>
                  </a:ext>
                </a:extLst>
              </p:cNvPr>
              <p:cNvSpPr/>
              <p:nvPr/>
            </p:nvSpPr>
            <p:spPr>
              <a:xfrm>
                <a:off x="3975785" y="2018265"/>
                <a:ext cx="36544" cy="36544"/>
              </a:xfrm>
              <a:custGeom>
                <a:avLst/>
                <a:gdLst>
                  <a:gd name="connsiteX0" fmla="*/ 36545 w 36544"/>
                  <a:gd name="connsiteY0" fmla="*/ 18272 h 36544"/>
                  <a:gd name="connsiteX1" fmla="*/ 18272 w 36544"/>
                  <a:gd name="connsiteY1" fmla="*/ 36545 h 36544"/>
                  <a:gd name="connsiteX2" fmla="*/ 0 w 36544"/>
                  <a:gd name="connsiteY2" fmla="*/ 18272 h 36544"/>
                  <a:gd name="connsiteX3" fmla="*/ 18272 w 36544"/>
                  <a:gd name="connsiteY3" fmla="*/ 0 h 36544"/>
                  <a:gd name="connsiteX4" fmla="*/ 36545 w 36544"/>
                  <a:gd name="connsiteY4" fmla="*/ 18272 h 365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544" h="36544">
                    <a:moveTo>
                      <a:pt x="36545" y="18272"/>
                    </a:moveTo>
                    <a:cubicBezTo>
                      <a:pt x="36545" y="28364"/>
                      <a:pt x="28364" y="36545"/>
                      <a:pt x="18272" y="36545"/>
                    </a:cubicBezTo>
                    <a:cubicBezTo>
                      <a:pt x="8181" y="36545"/>
                      <a:pt x="0" y="28364"/>
                      <a:pt x="0" y="18272"/>
                    </a:cubicBezTo>
                    <a:cubicBezTo>
                      <a:pt x="0" y="8181"/>
                      <a:pt x="8181" y="0"/>
                      <a:pt x="18272" y="0"/>
                    </a:cubicBezTo>
                    <a:cubicBezTo>
                      <a:pt x="28364" y="0"/>
                      <a:pt x="36545" y="8181"/>
                      <a:pt x="36545" y="18272"/>
                    </a:cubicBezTo>
                    <a:close/>
                  </a:path>
                </a:pathLst>
              </a:custGeom>
              <a:solidFill>
                <a:srgbClr val="231F20"/>
              </a:solidFill>
              <a:ln w="110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grpSp>
        <p:grpSp>
          <p:nvGrpSpPr>
            <p:cNvPr id="2210" name="Group 2209">
              <a:extLst>
                <a:ext uri="{FF2B5EF4-FFF2-40B4-BE49-F238E27FC236}">
                  <a16:creationId xmlns:a16="http://schemas.microsoft.com/office/drawing/2014/main" id="{9FF4E339-57E1-4BC0-A416-C4D96250EEAA}"/>
                </a:ext>
              </a:extLst>
            </p:cNvPr>
            <p:cNvGrpSpPr/>
            <p:nvPr/>
          </p:nvGrpSpPr>
          <p:grpSpPr>
            <a:xfrm>
              <a:off x="3803121" y="2422751"/>
              <a:ext cx="200331" cy="54041"/>
              <a:chOff x="3945996" y="2113392"/>
              <a:chExt cx="200331" cy="54041"/>
            </a:xfrm>
          </p:grpSpPr>
          <p:sp>
            <p:nvSpPr>
              <p:cNvPr id="2076" name="Freeform: Shape 2075">
                <a:extLst>
                  <a:ext uri="{FF2B5EF4-FFF2-40B4-BE49-F238E27FC236}">
                    <a16:creationId xmlns:a16="http://schemas.microsoft.com/office/drawing/2014/main" id="{02BB1B00-3D1D-42EB-9CA5-A5C046F663C8}"/>
                  </a:ext>
                </a:extLst>
              </p:cNvPr>
              <p:cNvSpPr/>
              <p:nvPr/>
            </p:nvSpPr>
            <p:spPr>
              <a:xfrm>
                <a:off x="3950093" y="2140302"/>
                <a:ext cx="192025" cy="11074"/>
              </a:xfrm>
              <a:custGeom>
                <a:avLst/>
                <a:gdLst>
                  <a:gd name="connsiteX0" fmla="*/ 192026 w 192025"/>
                  <a:gd name="connsiteY0" fmla="*/ 0 h 11074"/>
                  <a:gd name="connsiteX1" fmla="*/ 0 w 192025"/>
                  <a:gd name="connsiteY1" fmla="*/ 0 h 11074"/>
                </a:gdLst>
                <a:ahLst/>
                <a:cxnLst>
                  <a:cxn ang="0">
                    <a:pos x="connsiteX0" y="connsiteY0"/>
                  </a:cxn>
                  <a:cxn ang="0">
                    <a:pos x="connsiteX1" y="connsiteY1"/>
                  </a:cxn>
                </a:cxnLst>
                <a:rect l="l" t="t" r="r" b="b"/>
                <a:pathLst>
                  <a:path w="192025" h="11074">
                    <a:moveTo>
                      <a:pt x="192026" y="0"/>
                    </a:moveTo>
                    <a:lnTo>
                      <a:pt x="0" y="0"/>
                    </a:lnTo>
                  </a:path>
                </a:pathLst>
              </a:custGeom>
              <a:ln w="8300" cap="flat">
                <a:solidFill>
                  <a:srgbClr val="010101"/>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2077" name="Freeform: Shape 2076">
                <a:extLst>
                  <a:ext uri="{FF2B5EF4-FFF2-40B4-BE49-F238E27FC236}">
                    <a16:creationId xmlns:a16="http://schemas.microsoft.com/office/drawing/2014/main" id="{803F59E2-C4E6-4107-8C6C-76C6242AD239}"/>
                  </a:ext>
                </a:extLst>
              </p:cNvPr>
              <p:cNvSpPr/>
              <p:nvPr/>
            </p:nvSpPr>
            <p:spPr>
              <a:xfrm>
                <a:off x="4138022" y="2113392"/>
                <a:ext cx="8305" cy="54041"/>
              </a:xfrm>
              <a:custGeom>
                <a:avLst/>
                <a:gdLst>
                  <a:gd name="connsiteX0" fmla="*/ 0 w 8305"/>
                  <a:gd name="connsiteY0" fmla="*/ 0 h 54041"/>
                  <a:gd name="connsiteX1" fmla="*/ 8306 w 8305"/>
                  <a:gd name="connsiteY1" fmla="*/ 0 h 54041"/>
                  <a:gd name="connsiteX2" fmla="*/ 8306 w 8305"/>
                  <a:gd name="connsiteY2" fmla="*/ 54042 h 54041"/>
                  <a:gd name="connsiteX3" fmla="*/ 0 w 8305"/>
                  <a:gd name="connsiteY3" fmla="*/ 54042 h 54041"/>
                </a:gdLst>
                <a:ahLst/>
                <a:cxnLst>
                  <a:cxn ang="0">
                    <a:pos x="connsiteX0" y="connsiteY0"/>
                  </a:cxn>
                  <a:cxn ang="0">
                    <a:pos x="connsiteX1" y="connsiteY1"/>
                  </a:cxn>
                  <a:cxn ang="0">
                    <a:pos x="connsiteX2" y="connsiteY2"/>
                  </a:cxn>
                  <a:cxn ang="0">
                    <a:pos x="connsiteX3" y="connsiteY3"/>
                  </a:cxn>
                </a:cxnLst>
                <a:rect l="l" t="t" r="r" b="b"/>
                <a:pathLst>
                  <a:path w="8305" h="54041">
                    <a:moveTo>
                      <a:pt x="0" y="0"/>
                    </a:moveTo>
                    <a:lnTo>
                      <a:pt x="8306" y="0"/>
                    </a:lnTo>
                    <a:lnTo>
                      <a:pt x="8306" y="54042"/>
                    </a:lnTo>
                    <a:lnTo>
                      <a:pt x="0" y="54042"/>
                    </a:lnTo>
                    <a:close/>
                  </a:path>
                </a:pathLst>
              </a:custGeom>
              <a:solidFill>
                <a:srgbClr val="010101"/>
              </a:solidFill>
              <a:ln w="110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2078" name="Freeform: Shape 2077">
                <a:extLst>
                  <a:ext uri="{FF2B5EF4-FFF2-40B4-BE49-F238E27FC236}">
                    <a16:creationId xmlns:a16="http://schemas.microsoft.com/office/drawing/2014/main" id="{730E177B-18FE-4762-BD8D-ECE216DC28DB}"/>
                  </a:ext>
                </a:extLst>
              </p:cNvPr>
              <p:cNvSpPr/>
              <p:nvPr/>
            </p:nvSpPr>
            <p:spPr>
              <a:xfrm>
                <a:off x="3945996" y="2113392"/>
                <a:ext cx="8305" cy="54041"/>
              </a:xfrm>
              <a:custGeom>
                <a:avLst/>
                <a:gdLst>
                  <a:gd name="connsiteX0" fmla="*/ 0 w 8305"/>
                  <a:gd name="connsiteY0" fmla="*/ 0 h 54041"/>
                  <a:gd name="connsiteX1" fmla="*/ 8305 w 8305"/>
                  <a:gd name="connsiteY1" fmla="*/ 0 h 54041"/>
                  <a:gd name="connsiteX2" fmla="*/ 8305 w 8305"/>
                  <a:gd name="connsiteY2" fmla="*/ 54042 h 54041"/>
                  <a:gd name="connsiteX3" fmla="*/ 0 w 8305"/>
                  <a:gd name="connsiteY3" fmla="*/ 54042 h 54041"/>
                </a:gdLst>
                <a:ahLst/>
                <a:cxnLst>
                  <a:cxn ang="0">
                    <a:pos x="connsiteX0" y="connsiteY0"/>
                  </a:cxn>
                  <a:cxn ang="0">
                    <a:pos x="connsiteX1" y="connsiteY1"/>
                  </a:cxn>
                  <a:cxn ang="0">
                    <a:pos x="connsiteX2" y="connsiteY2"/>
                  </a:cxn>
                  <a:cxn ang="0">
                    <a:pos x="connsiteX3" y="connsiteY3"/>
                  </a:cxn>
                </a:cxnLst>
                <a:rect l="l" t="t" r="r" b="b"/>
                <a:pathLst>
                  <a:path w="8305" h="54041">
                    <a:moveTo>
                      <a:pt x="0" y="0"/>
                    </a:moveTo>
                    <a:lnTo>
                      <a:pt x="8305" y="0"/>
                    </a:lnTo>
                    <a:lnTo>
                      <a:pt x="8305" y="54042"/>
                    </a:lnTo>
                    <a:lnTo>
                      <a:pt x="0" y="54042"/>
                    </a:lnTo>
                    <a:close/>
                  </a:path>
                </a:pathLst>
              </a:custGeom>
              <a:solidFill>
                <a:srgbClr val="010101"/>
              </a:solidFill>
              <a:ln w="110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2164" name="Freeform: Shape 2163">
                <a:extLst>
                  <a:ext uri="{FF2B5EF4-FFF2-40B4-BE49-F238E27FC236}">
                    <a16:creationId xmlns:a16="http://schemas.microsoft.com/office/drawing/2014/main" id="{1C1EBC61-E23D-4455-89BD-79AD943428A2}"/>
                  </a:ext>
                </a:extLst>
              </p:cNvPr>
              <p:cNvSpPr/>
              <p:nvPr/>
            </p:nvSpPr>
            <p:spPr>
              <a:xfrm>
                <a:off x="4027391" y="2122029"/>
                <a:ext cx="36544" cy="36544"/>
              </a:xfrm>
              <a:custGeom>
                <a:avLst/>
                <a:gdLst>
                  <a:gd name="connsiteX0" fmla="*/ 36545 w 36544"/>
                  <a:gd name="connsiteY0" fmla="*/ 18272 h 36544"/>
                  <a:gd name="connsiteX1" fmla="*/ 18273 w 36544"/>
                  <a:gd name="connsiteY1" fmla="*/ 36545 h 36544"/>
                  <a:gd name="connsiteX2" fmla="*/ 0 w 36544"/>
                  <a:gd name="connsiteY2" fmla="*/ 18272 h 36544"/>
                  <a:gd name="connsiteX3" fmla="*/ 18273 w 36544"/>
                  <a:gd name="connsiteY3" fmla="*/ 0 h 36544"/>
                  <a:gd name="connsiteX4" fmla="*/ 36545 w 36544"/>
                  <a:gd name="connsiteY4" fmla="*/ 18272 h 365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544" h="36544">
                    <a:moveTo>
                      <a:pt x="36545" y="18272"/>
                    </a:moveTo>
                    <a:cubicBezTo>
                      <a:pt x="36545" y="28364"/>
                      <a:pt x="28364" y="36545"/>
                      <a:pt x="18273" y="36545"/>
                    </a:cubicBezTo>
                    <a:cubicBezTo>
                      <a:pt x="8181" y="36545"/>
                      <a:pt x="0" y="28364"/>
                      <a:pt x="0" y="18272"/>
                    </a:cubicBezTo>
                    <a:cubicBezTo>
                      <a:pt x="0" y="8181"/>
                      <a:pt x="8181" y="0"/>
                      <a:pt x="18273" y="0"/>
                    </a:cubicBezTo>
                    <a:cubicBezTo>
                      <a:pt x="28364" y="0"/>
                      <a:pt x="36545" y="8181"/>
                      <a:pt x="36545" y="18272"/>
                    </a:cubicBezTo>
                    <a:close/>
                  </a:path>
                </a:pathLst>
              </a:custGeom>
              <a:solidFill>
                <a:srgbClr val="231F20"/>
              </a:solidFill>
              <a:ln w="110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grpSp>
        <p:grpSp>
          <p:nvGrpSpPr>
            <p:cNvPr id="2209" name="Group 2208">
              <a:extLst>
                <a:ext uri="{FF2B5EF4-FFF2-40B4-BE49-F238E27FC236}">
                  <a16:creationId xmlns:a16="http://schemas.microsoft.com/office/drawing/2014/main" id="{D725E40A-42F7-445F-B544-893FF5C78DB2}"/>
                </a:ext>
              </a:extLst>
            </p:cNvPr>
            <p:cNvGrpSpPr/>
            <p:nvPr/>
          </p:nvGrpSpPr>
          <p:grpSpPr>
            <a:xfrm>
              <a:off x="3660486" y="2628639"/>
              <a:ext cx="309965" cy="54041"/>
              <a:chOff x="3803361" y="2217156"/>
              <a:chExt cx="309965" cy="54041"/>
            </a:xfrm>
          </p:grpSpPr>
          <p:sp>
            <p:nvSpPr>
              <p:cNvPr id="2079" name="Freeform: Shape 2078">
                <a:extLst>
                  <a:ext uri="{FF2B5EF4-FFF2-40B4-BE49-F238E27FC236}">
                    <a16:creationId xmlns:a16="http://schemas.microsoft.com/office/drawing/2014/main" id="{49B0763E-7BF1-4F9B-ACC4-D9874868684C}"/>
                  </a:ext>
                </a:extLst>
              </p:cNvPr>
              <p:cNvSpPr/>
              <p:nvPr/>
            </p:nvSpPr>
            <p:spPr>
              <a:xfrm>
                <a:off x="3807458" y="2244177"/>
                <a:ext cx="301770" cy="11074"/>
              </a:xfrm>
              <a:custGeom>
                <a:avLst/>
                <a:gdLst>
                  <a:gd name="connsiteX0" fmla="*/ 301770 w 301770"/>
                  <a:gd name="connsiteY0" fmla="*/ 0 h 11074"/>
                  <a:gd name="connsiteX1" fmla="*/ 0 w 301770"/>
                  <a:gd name="connsiteY1" fmla="*/ 0 h 11074"/>
                </a:gdLst>
                <a:ahLst/>
                <a:cxnLst>
                  <a:cxn ang="0">
                    <a:pos x="connsiteX0" y="connsiteY0"/>
                  </a:cxn>
                  <a:cxn ang="0">
                    <a:pos x="connsiteX1" y="connsiteY1"/>
                  </a:cxn>
                </a:cxnLst>
                <a:rect l="l" t="t" r="r" b="b"/>
                <a:pathLst>
                  <a:path w="301770" h="11074">
                    <a:moveTo>
                      <a:pt x="301770" y="0"/>
                    </a:moveTo>
                    <a:lnTo>
                      <a:pt x="0" y="0"/>
                    </a:lnTo>
                  </a:path>
                </a:pathLst>
              </a:custGeom>
              <a:ln w="8300" cap="flat">
                <a:solidFill>
                  <a:srgbClr val="010101"/>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2080" name="Freeform: Shape 2079">
                <a:extLst>
                  <a:ext uri="{FF2B5EF4-FFF2-40B4-BE49-F238E27FC236}">
                    <a16:creationId xmlns:a16="http://schemas.microsoft.com/office/drawing/2014/main" id="{3611C136-DF95-4363-AC46-9C2EC121CCF9}"/>
                  </a:ext>
                </a:extLst>
              </p:cNvPr>
              <p:cNvSpPr/>
              <p:nvPr/>
            </p:nvSpPr>
            <p:spPr>
              <a:xfrm>
                <a:off x="4105021" y="2217156"/>
                <a:ext cx="8305" cy="54041"/>
              </a:xfrm>
              <a:custGeom>
                <a:avLst/>
                <a:gdLst>
                  <a:gd name="connsiteX0" fmla="*/ 0 w 8305"/>
                  <a:gd name="connsiteY0" fmla="*/ 0 h 54041"/>
                  <a:gd name="connsiteX1" fmla="*/ 8306 w 8305"/>
                  <a:gd name="connsiteY1" fmla="*/ 0 h 54041"/>
                  <a:gd name="connsiteX2" fmla="*/ 8306 w 8305"/>
                  <a:gd name="connsiteY2" fmla="*/ 54042 h 54041"/>
                  <a:gd name="connsiteX3" fmla="*/ 0 w 8305"/>
                  <a:gd name="connsiteY3" fmla="*/ 54042 h 54041"/>
                </a:gdLst>
                <a:ahLst/>
                <a:cxnLst>
                  <a:cxn ang="0">
                    <a:pos x="connsiteX0" y="connsiteY0"/>
                  </a:cxn>
                  <a:cxn ang="0">
                    <a:pos x="connsiteX1" y="connsiteY1"/>
                  </a:cxn>
                  <a:cxn ang="0">
                    <a:pos x="connsiteX2" y="connsiteY2"/>
                  </a:cxn>
                  <a:cxn ang="0">
                    <a:pos x="connsiteX3" y="connsiteY3"/>
                  </a:cxn>
                </a:cxnLst>
                <a:rect l="l" t="t" r="r" b="b"/>
                <a:pathLst>
                  <a:path w="8305" h="54041">
                    <a:moveTo>
                      <a:pt x="0" y="0"/>
                    </a:moveTo>
                    <a:lnTo>
                      <a:pt x="8306" y="0"/>
                    </a:lnTo>
                    <a:lnTo>
                      <a:pt x="8306" y="54042"/>
                    </a:lnTo>
                    <a:lnTo>
                      <a:pt x="0" y="54042"/>
                    </a:lnTo>
                    <a:close/>
                  </a:path>
                </a:pathLst>
              </a:custGeom>
              <a:solidFill>
                <a:srgbClr val="010101"/>
              </a:solidFill>
              <a:ln w="110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2081" name="Freeform: Shape 2080">
                <a:extLst>
                  <a:ext uri="{FF2B5EF4-FFF2-40B4-BE49-F238E27FC236}">
                    <a16:creationId xmlns:a16="http://schemas.microsoft.com/office/drawing/2014/main" id="{F7EF38BB-26DA-4595-9C7B-BCC5D138561D}"/>
                  </a:ext>
                </a:extLst>
              </p:cNvPr>
              <p:cNvSpPr/>
              <p:nvPr/>
            </p:nvSpPr>
            <p:spPr>
              <a:xfrm>
                <a:off x="3803361" y="2217156"/>
                <a:ext cx="8305" cy="54041"/>
              </a:xfrm>
              <a:custGeom>
                <a:avLst/>
                <a:gdLst>
                  <a:gd name="connsiteX0" fmla="*/ 0 w 8305"/>
                  <a:gd name="connsiteY0" fmla="*/ 0 h 54041"/>
                  <a:gd name="connsiteX1" fmla="*/ 8306 w 8305"/>
                  <a:gd name="connsiteY1" fmla="*/ 0 h 54041"/>
                  <a:gd name="connsiteX2" fmla="*/ 8306 w 8305"/>
                  <a:gd name="connsiteY2" fmla="*/ 54042 h 54041"/>
                  <a:gd name="connsiteX3" fmla="*/ 0 w 8305"/>
                  <a:gd name="connsiteY3" fmla="*/ 54042 h 54041"/>
                </a:gdLst>
                <a:ahLst/>
                <a:cxnLst>
                  <a:cxn ang="0">
                    <a:pos x="connsiteX0" y="connsiteY0"/>
                  </a:cxn>
                  <a:cxn ang="0">
                    <a:pos x="connsiteX1" y="connsiteY1"/>
                  </a:cxn>
                  <a:cxn ang="0">
                    <a:pos x="connsiteX2" y="connsiteY2"/>
                  </a:cxn>
                  <a:cxn ang="0">
                    <a:pos x="connsiteX3" y="connsiteY3"/>
                  </a:cxn>
                </a:cxnLst>
                <a:rect l="l" t="t" r="r" b="b"/>
                <a:pathLst>
                  <a:path w="8305" h="54041">
                    <a:moveTo>
                      <a:pt x="0" y="0"/>
                    </a:moveTo>
                    <a:lnTo>
                      <a:pt x="8306" y="0"/>
                    </a:lnTo>
                    <a:lnTo>
                      <a:pt x="8306" y="54042"/>
                    </a:lnTo>
                    <a:lnTo>
                      <a:pt x="0" y="54042"/>
                    </a:lnTo>
                    <a:close/>
                  </a:path>
                </a:pathLst>
              </a:custGeom>
              <a:solidFill>
                <a:srgbClr val="010101"/>
              </a:solidFill>
              <a:ln w="110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2165" name="Freeform: Shape 2164">
                <a:extLst>
                  <a:ext uri="{FF2B5EF4-FFF2-40B4-BE49-F238E27FC236}">
                    <a16:creationId xmlns:a16="http://schemas.microsoft.com/office/drawing/2014/main" id="{C5C7BEBD-685D-4F5F-9D2F-5B5E6507A2FC}"/>
                  </a:ext>
                </a:extLst>
              </p:cNvPr>
              <p:cNvSpPr/>
              <p:nvPr/>
            </p:nvSpPr>
            <p:spPr>
              <a:xfrm>
                <a:off x="3939573" y="2225905"/>
                <a:ext cx="36544" cy="36544"/>
              </a:xfrm>
              <a:custGeom>
                <a:avLst/>
                <a:gdLst>
                  <a:gd name="connsiteX0" fmla="*/ 36545 w 36544"/>
                  <a:gd name="connsiteY0" fmla="*/ 18272 h 36544"/>
                  <a:gd name="connsiteX1" fmla="*/ 18272 w 36544"/>
                  <a:gd name="connsiteY1" fmla="*/ 36545 h 36544"/>
                  <a:gd name="connsiteX2" fmla="*/ 0 w 36544"/>
                  <a:gd name="connsiteY2" fmla="*/ 18272 h 36544"/>
                  <a:gd name="connsiteX3" fmla="*/ 18272 w 36544"/>
                  <a:gd name="connsiteY3" fmla="*/ 0 h 36544"/>
                  <a:gd name="connsiteX4" fmla="*/ 36545 w 36544"/>
                  <a:gd name="connsiteY4" fmla="*/ 18272 h 365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544" h="36544">
                    <a:moveTo>
                      <a:pt x="36545" y="18272"/>
                    </a:moveTo>
                    <a:cubicBezTo>
                      <a:pt x="36545" y="28364"/>
                      <a:pt x="28364" y="36545"/>
                      <a:pt x="18272" y="36545"/>
                    </a:cubicBezTo>
                    <a:cubicBezTo>
                      <a:pt x="8181" y="36545"/>
                      <a:pt x="0" y="28364"/>
                      <a:pt x="0" y="18272"/>
                    </a:cubicBezTo>
                    <a:cubicBezTo>
                      <a:pt x="0" y="8181"/>
                      <a:pt x="8181" y="0"/>
                      <a:pt x="18272" y="0"/>
                    </a:cubicBezTo>
                    <a:cubicBezTo>
                      <a:pt x="28364" y="0"/>
                      <a:pt x="36545" y="8181"/>
                      <a:pt x="36545" y="18272"/>
                    </a:cubicBezTo>
                    <a:close/>
                  </a:path>
                </a:pathLst>
              </a:custGeom>
              <a:solidFill>
                <a:srgbClr val="231F20"/>
              </a:solidFill>
              <a:ln w="110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grpSp>
        <p:grpSp>
          <p:nvGrpSpPr>
            <p:cNvPr id="2208" name="Group 2207">
              <a:extLst>
                <a:ext uri="{FF2B5EF4-FFF2-40B4-BE49-F238E27FC236}">
                  <a16:creationId xmlns:a16="http://schemas.microsoft.com/office/drawing/2014/main" id="{A85E30F2-312B-4897-82A9-20B7EBB61D51}"/>
                </a:ext>
              </a:extLst>
            </p:cNvPr>
            <p:cNvGrpSpPr/>
            <p:nvPr/>
          </p:nvGrpSpPr>
          <p:grpSpPr>
            <a:xfrm>
              <a:off x="3857938" y="2834527"/>
              <a:ext cx="128349" cy="54041"/>
              <a:chOff x="4000813" y="2320921"/>
              <a:chExt cx="128349" cy="54041"/>
            </a:xfrm>
          </p:grpSpPr>
          <p:sp>
            <p:nvSpPr>
              <p:cNvPr id="2082" name="Freeform: Shape 2081">
                <a:extLst>
                  <a:ext uri="{FF2B5EF4-FFF2-40B4-BE49-F238E27FC236}">
                    <a16:creationId xmlns:a16="http://schemas.microsoft.com/office/drawing/2014/main" id="{C0631908-79B5-4E5B-BC37-E69F95550EE2}"/>
                  </a:ext>
                </a:extLst>
              </p:cNvPr>
              <p:cNvSpPr/>
              <p:nvPr/>
            </p:nvSpPr>
            <p:spPr>
              <a:xfrm>
                <a:off x="4005021" y="2347942"/>
                <a:ext cx="120043" cy="11074"/>
              </a:xfrm>
              <a:custGeom>
                <a:avLst/>
                <a:gdLst>
                  <a:gd name="connsiteX0" fmla="*/ 120044 w 120043"/>
                  <a:gd name="connsiteY0" fmla="*/ 0 h 11074"/>
                  <a:gd name="connsiteX1" fmla="*/ 0 w 120043"/>
                  <a:gd name="connsiteY1" fmla="*/ 0 h 11074"/>
                </a:gdLst>
                <a:ahLst/>
                <a:cxnLst>
                  <a:cxn ang="0">
                    <a:pos x="connsiteX0" y="connsiteY0"/>
                  </a:cxn>
                  <a:cxn ang="0">
                    <a:pos x="connsiteX1" y="connsiteY1"/>
                  </a:cxn>
                </a:cxnLst>
                <a:rect l="l" t="t" r="r" b="b"/>
                <a:pathLst>
                  <a:path w="120043" h="11074">
                    <a:moveTo>
                      <a:pt x="120044" y="0"/>
                    </a:moveTo>
                    <a:lnTo>
                      <a:pt x="0" y="0"/>
                    </a:lnTo>
                  </a:path>
                </a:pathLst>
              </a:custGeom>
              <a:ln w="8300" cap="flat">
                <a:solidFill>
                  <a:srgbClr val="010101"/>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2083" name="Freeform: Shape 2082">
                <a:extLst>
                  <a:ext uri="{FF2B5EF4-FFF2-40B4-BE49-F238E27FC236}">
                    <a16:creationId xmlns:a16="http://schemas.microsoft.com/office/drawing/2014/main" id="{275313D6-849E-420C-9A83-8265450688D7}"/>
                  </a:ext>
                </a:extLst>
              </p:cNvPr>
              <p:cNvSpPr/>
              <p:nvPr/>
            </p:nvSpPr>
            <p:spPr>
              <a:xfrm>
                <a:off x="4120857" y="2320921"/>
                <a:ext cx="8305" cy="54041"/>
              </a:xfrm>
              <a:custGeom>
                <a:avLst/>
                <a:gdLst>
                  <a:gd name="connsiteX0" fmla="*/ 0 w 8305"/>
                  <a:gd name="connsiteY0" fmla="*/ 0 h 54041"/>
                  <a:gd name="connsiteX1" fmla="*/ 8306 w 8305"/>
                  <a:gd name="connsiteY1" fmla="*/ 0 h 54041"/>
                  <a:gd name="connsiteX2" fmla="*/ 8306 w 8305"/>
                  <a:gd name="connsiteY2" fmla="*/ 54042 h 54041"/>
                  <a:gd name="connsiteX3" fmla="*/ 0 w 8305"/>
                  <a:gd name="connsiteY3" fmla="*/ 54042 h 54041"/>
                </a:gdLst>
                <a:ahLst/>
                <a:cxnLst>
                  <a:cxn ang="0">
                    <a:pos x="connsiteX0" y="connsiteY0"/>
                  </a:cxn>
                  <a:cxn ang="0">
                    <a:pos x="connsiteX1" y="connsiteY1"/>
                  </a:cxn>
                  <a:cxn ang="0">
                    <a:pos x="connsiteX2" y="connsiteY2"/>
                  </a:cxn>
                  <a:cxn ang="0">
                    <a:pos x="connsiteX3" y="connsiteY3"/>
                  </a:cxn>
                </a:cxnLst>
                <a:rect l="l" t="t" r="r" b="b"/>
                <a:pathLst>
                  <a:path w="8305" h="54041">
                    <a:moveTo>
                      <a:pt x="0" y="0"/>
                    </a:moveTo>
                    <a:lnTo>
                      <a:pt x="8306" y="0"/>
                    </a:lnTo>
                    <a:lnTo>
                      <a:pt x="8306" y="54042"/>
                    </a:lnTo>
                    <a:lnTo>
                      <a:pt x="0" y="54042"/>
                    </a:lnTo>
                    <a:close/>
                  </a:path>
                </a:pathLst>
              </a:custGeom>
              <a:solidFill>
                <a:srgbClr val="010101"/>
              </a:solidFill>
              <a:ln w="110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2084" name="Freeform: Shape 2083">
                <a:extLst>
                  <a:ext uri="{FF2B5EF4-FFF2-40B4-BE49-F238E27FC236}">
                    <a16:creationId xmlns:a16="http://schemas.microsoft.com/office/drawing/2014/main" id="{D4279876-0AE3-48DF-8E23-2C9225B9C752}"/>
                  </a:ext>
                </a:extLst>
              </p:cNvPr>
              <p:cNvSpPr/>
              <p:nvPr/>
            </p:nvSpPr>
            <p:spPr>
              <a:xfrm>
                <a:off x="4000813" y="2320921"/>
                <a:ext cx="8305" cy="54041"/>
              </a:xfrm>
              <a:custGeom>
                <a:avLst/>
                <a:gdLst>
                  <a:gd name="connsiteX0" fmla="*/ 0 w 8305"/>
                  <a:gd name="connsiteY0" fmla="*/ 0 h 54041"/>
                  <a:gd name="connsiteX1" fmla="*/ 8306 w 8305"/>
                  <a:gd name="connsiteY1" fmla="*/ 0 h 54041"/>
                  <a:gd name="connsiteX2" fmla="*/ 8306 w 8305"/>
                  <a:gd name="connsiteY2" fmla="*/ 54042 h 54041"/>
                  <a:gd name="connsiteX3" fmla="*/ 0 w 8305"/>
                  <a:gd name="connsiteY3" fmla="*/ 54042 h 54041"/>
                </a:gdLst>
                <a:ahLst/>
                <a:cxnLst>
                  <a:cxn ang="0">
                    <a:pos x="connsiteX0" y="connsiteY0"/>
                  </a:cxn>
                  <a:cxn ang="0">
                    <a:pos x="connsiteX1" y="connsiteY1"/>
                  </a:cxn>
                  <a:cxn ang="0">
                    <a:pos x="connsiteX2" y="connsiteY2"/>
                  </a:cxn>
                  <a:cxn ang="0">
                    <a:pos x="connsiteX3" y="connsiteY3"/>
                  </a:cxn>
                </a:cxnLst>
                <a:rect l="l" t="t" r="r" b="b"/>
                <a:pathLst>
                  <a:path w="8305" h="54041">
                    <a:moveTo>
                      <a:pt x="0" y="0"/>
                    </a:moveTo>
                    <a:lnTo>
                      <a:pt x="8306" y="0"/>
                    </a:lnTo>
                    <a:lnTo>
                      <a:pt x="8306" y="54042"/>
                    </a:lnTo>
                    <a:lnTo>
                      <a:pt x="0" y="54042"/>
                    </a:lnTo>
                    <a:close/>
                  </a:path>
                </a:pathLst>
              </a:custGeom>
              <a:solidFill>
                <a:srgbClr val="010101"/>
              </a:solidFill>
              <a:ln w="110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2166" name="Freeform: Shape 2165">
                <a:extLst>
                  <a:ext uri="{FF2B5EF4-FFF2-40B4-BE49-F238E27FC236}">
                    <a16:creationId xmlns:a16="http://schemas.microsoft.com/office/drawing/2014/main" id="{DC6BEB7B-D164-4EF7-A666-53D1880C1B53}"/>
                  </a:ext>
                </a:extLst>
              </p:cNvPr>
              <p:cNvSpPr/>
              <p:nvPr/>
            </p:nvSpPr>
            <p:spPr>
              <a:xfrm>
                <a:off x="4044667" y="2329669"/>
                <a:ext cx="36544" cy="36544"/>
              </a:xfrm>
              <a:custGeom>
                <a:avLst/>
                <a:gdLst>
                  <a:gd name="connsiteX0" fmla="*/ 36545 w 36544"/>
                  <a:gd name="connsiteY0" fmla="*/ 18272 h 36544"/>
                  <a:gd name="connsiteX1" fmla="*/ 18273 w 36544"/>
                  <a:gd name="connsiteY1" fmla="*/ 36545 h 36544"/>
                  <a:gd name="connsiteX2" fmla="*/ 0 w 36544"/>
                  <a:gd name="connsiteY2" fmla="*/ 18272 h 36544"/>
                  <a:gd name="connsiteX3" fmla="*/ 18273 w 36544"/>
                  <a:gd name="connsiteY3" fmla="*/ 0 h 36544"/>
                  <a:gd name="connsiteX4" fmla="*/ 36545 w 36544"/>
                  <a:gd name="connsiteY4" fmla="*/ 18272 h 365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544" h="36544">
                    <a:moveTo>
                      <a:pt x="36545" y="18272"/>
                    </a:moveTo>
                    <a:cubicBezTo>
                      <a:pt x="36545" y="28364"/>
                      <a:pt x="28364" y="36545"/>
                      <a:pt x="18273" y="36545"/>
                    </a:cubicBezTo>
                    <a:cubicBezTo>
                      <a:pt x="8181" y="36545"/>
                      <a:pt x="0" y="28364"/>
                      <a:pt x="0" y="18272"/>
                    </a:cubicBezTo>
                    <a:cubicBezTo>
                      <a:pt x="0" y="8181"/>
                      <a:pt x="8181" y="0"/>
                      <a:pt x="18273" y="0"/>
                    </a:cubicBezTo>
                    <a:cubicBezTo>
                      <a:pt x="28364" y="0"/>
                      <a:pt x="36545" y="8181"/>
                      <a:pt x="36545" y="18272"/>
                    </a:cubicBezTo>
                    <a:close/>
                  </a:path>
                </a:pathLst>
              </a:custGeom>
              <a:solidFill>
                <a:srgbClr val="231F20"/>
              </a:solidFill>
              <a:ln w="110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grpSp>
        <p:grpSp>
          <p:nvGrpSpPr>
            <p:cNvPr id="2207" name="Group 2206">
              <a:extLst>
                <a:ext uri="{FF2B5EF4-FFF2-40B4-BE49-F238E27FC236}">
                  <a16:creationId xmlns:a16="http://schemas.microsoft.com/office/drawing/2014/main" id="{82C608DA-80E0-451F-922F-AB62712FF2D2}"/>
                </a:ext>
              </a:extLst>
            </p:cNvPr>
            <p:cNvGrpSpPr/>
            <p:nvPr/>
          </p:nvGrpSpPr>
          <p:grpSpPr>
            <a:xfrm>
              <a:off x="3639113" y="3040415"/>
              <a:ext cx="348392" cy="54041"/>
              <a:chOff x="3781988" y="2424796"/>
              <a:chExt cx="348392" cy="54041"/>
            </a:xfrm>
          </p:grpSpPr>
          <p:sp>
            <p:nvSpPr>
              <p:cNvPr id="2085" name="Freeform: Shape 2084">
                <a:extLst>
                  <a:ext uri="{FF2B5EF4-FFF2-40B4-BE49-F238E27FC236}">
                    <a16:creationId xmlns:a16="http://schemas.microsoft.com/office/drawing/2014/main" id="{20234093-B541-4BAB-8DAF-7515EE91507D}"/>
                  </a:ext>
                </a:extLst>
              </p:cNvPr>
              <p:cNvSpPr/>
              <p:nvPr/>
            </p:nvSpPr>
            <p:spPr>
              <a:xfrm>
                <a:off x="3786085" y="2451817"/>
                <a:ext cx="340197" cy="11074"/>
              </a:xfrm>
              <a:custGeom>
                <a:avLst/>
                <a:gdLst>
                  <a:gd name="connsiteX0" fmla="*/ 340197 w 340197"/>
                  <a:gd name="connsiteY0" fmla="*/ 0 h 11074"/>
                  <a:gd name="connsiteX1" fmla="*/ 0 w 340197"/>
                  <a:gd name="connsiteY1" fmla="*/ 0 h 11074"/>
                </a:gdLst>
                <a:ahLst/>
                <a:cxnLst>
                  <a:cxn ang="0">
                    <a:pos x="connsiteX0" y="connsiteY0"/>
                  </a:cxn>
                  <a:cxn ang="0">
                    <a:pos x="connsiteX1" y="connsiteY1"/>
                  </a:cxn>
                </a:cxnLst>
                <a:rect l="l" t="t" r="r" b="b"/>
                <a:pathLst>
                  <a:path w="340197" h="11074">
                    <a:moveTo>
                      <a:pt x="340197" y="0"/>
                    </a:moveTo>
                    <a:lnTo>
                      <a:pt x="0" y="0"/>
                    </a:lnTo>
                  </a:path>
                </a:pathLst>
              </a:custGeom>
              <a:ln w="8300" cap="flat">
                <a:solidFill>
                  <a:srgbClr val="010101"/>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2086" name="Freeform: Shape 2085">
                <a:extLst>
                  <a:ext uri="{FF2B5EF4-FFF2-40B4-BE49-F238E27FC236}">
                    <a16:creationId xmlns:a16="http://schemas.microsoft.com/office/drawing/2014/main" id="{167D185F-EE67-4354-8C9B-C91984FBA11D}"/>
                  </a:ext>
                </a:extLst>
              </p:cNvPr>
              <p:cNvSpPr/>
              <p:nvPr/>
            </p:nvSpPr>
            <p:spPr>
              <a:xfrm>
                <a:off x="4122075" y="2424796"/>
                <a:ext cx="8305" cy="54041"/>
              </a:xfrm>
              <a:custGeom>
                <a:avLst/>
                <a:gdLst>
                  <a:gd name="connsiteX0" fmla="*/ 0 w 8305"/>
                  <a:gd name="connsiteY0" fmla="*/ 0 h 54041"/>
                  <a:gd name="connsiteX1" fmla="*/ 8306 w 8305"/>
                  <a:gd name="connsiteY1" fmla="*/ 0 h 54041"/>
                  <a:gd name="connsiteX2" fmla="*/ 8306 w 8305"/>
                  <a:gd name="connsiteY2" fmla="*/ 54042 h 54041"/>
                  <a:gd name="connsiteX3" fmla="*/ 0 w 8305"/>
                  <a:gd name="connsiteY3" fmla="*/ 54042 h 54041"/>
                </a:gdLst>
                <a:ahLst/>
                <a:cxnLst>
                  <a:cxn ang="0">
                    <a:pos x="connsiteX0" y="connsiteY0"/>
                  </a:cxn>
                  <a:cxn ang="0">
                    <a:pos x="connsiteX1" y="connsiteY1"/>
                  </a:cxn>
                  <a:cxn ang="0">
                    <a:pos x="connsiteX2" y="connsiteY2"/>
                  </a:cxn>
                  <a:cxn ang="0">
                    <a:pos x="connsiteX3" y="connsiteY3"/>
                  </a:cxn>
                </a:cxnLst>
                <a:rect l="l" t="t" r="r" b="b"/>
                <a:pathLst>
                  <a:path w="8305" h="54041">
                    <a:moveTo>
                      <a:pt x="0" y="0"/>
                    </a:moveTo>
                    <a:lnTo>
                      <a:pt x="8306" y="0"/>
                    </a:lnTo>
                    <a:lnTo>
                      <a:pt x="8306" y="54042"/>
                    </a:lnTo>
                    <a:lnTo>
                      <a:pt x="0" y="54042"/>
                    </a:lnTo>
                    <a:close/>
                  </a:path>
                </a:pathLst>
              </a:custGeom>
              <a:solidFill>
                <a:srgbClr val="010101"/>
              </a:solidFill>
              <a:ln w="110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2087" name="Freeform: Shape 2086">
                <a:extLst>
                  <a:ext uri="{FF2B5EF4-FFF2-40B4-BE49-F238E27FC236}">
                    <a16:creationId xmlns:a16="http://schemas.microsoft.com/office/drawing/2014/main" id="{99205016-C887-45B3-9E7A-11A055BF1230}"/>
                  </a:ext>
                </a:extLst>
              </p:cNvPr>
              <p:cNvSpPr/>
              <p:nvPr/>
            </p:nvSpPr>
            <p:spPr>
              <a:xfrm>
                <a:off x="3781988" y="2424796"/>
                <a:ext cx="8305" cy="54041"/>
              </a:xfrm>
              <a:custGeom>
                <a:avLst/>
                <a:gdLst>
                  <a:gd name="connsiteX0" fmla="*/ 0 w 8305"/>
                  <a:gd name="connsiteY0" fmla="*/ 0 h 54041"/>
                  <a:gd name="connsiteX1" fmla="*/ 8305 w 8305"/>
                  <a:gd name="connsiteY1" fmla="*/ 0 h 54041"/>
                  <a:gd name="connsiteX2" fmla="*/ 8305 w 8305"/>
                  <a:gd name="connsiteY2" fmla="*/ 54042 h 54041"/>
                  <a:gd name="connsiteX3" fmla="*/ 0 w 8305"/>
                  <a:gd name="connsiteY3" fmla="*/ 54042 h 54041"/>
                </a:gdLst>
                <a:ahLst/>
                <a:cxnLst>
                  <a:cxn ang="0">
                    <a:pos x="connsiteX0" y="connsiteY0"/>
                  </a:cxn>
                  <a:cxn ang="0">
                    <a:pos x="connsiteX1" y="connsiteY1"/>
                  </a:cxn>
                  <a:cxn ang="0">
                    <a:pos x="connsiteX2" y="connsiteY2"/>
                  </a:cxn>
                  <a:cxn ang="0">
                    <a:pos x="connsiteX3" y="connsiteY3"/>
                  </a:cxn>
                </a:cxnLst>
                <a:rect l="l" t="t" r="r" b="b"/>
                <a:pathLst>
                  <a:path w="8305" h="54041">
                    <a:moveTo>
                      <a:pt x="0" y="0"/>
                    </a:moveTo>
                    <a:lnTo>
                      <a:pt x="8305" y="0"/>
                    </a:lnTo>
                    <a:lnTo>
                      <a:pt x="8305" y="54042"/>
                    </a:lnTo>
                    <a:lnTo>
                      <a:pt x="0" y="54042"/>
                    </a:lnTo>
                    <a:close/>
                  </a:path>
                </a:pathLst>
              </a:custGeom>
              <a:solidFill>
                <a:srgbClr val="010101"/>
              </a:solidFill>
              <a:ln w="110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2167" name="Freeform: Shape 2166">
                <a:extLst>
                  <a:ext uri="{FF2B5EF4-FFF2-40B4-BE49-F238E27FC236}">
                    <a16:creationId xmlns:a16="http://schemas.microsoft.com/office/drawing/2014/main" id="{3A3C7659-8020-4CA9-B227-AE9D4B6D6DBF}"/>
                  </a:ext>
                </a:extLst>
              </p:cNvPr>
              <p:cNvSpPr/>
              <p:nvPr/>
            </p:nvSpPr>
            <p:spPr>
              <a:xfrm>
                <a:off x="3935697" y="2433545"/>
                <a:ext cx="36544" cy="36544"/>
              </a:xfrm>
              <a:custGeom>
                <a:avLst/>
                <a:gdLst>
                  <a:gd name="connsiteX0" fmla="*/ 36545 w 36544"/>
                  <a:gd name="connsiteY0" fmla="*/ 18272 h 36544"/>
                  <a:gd name="connsiteX1" fmla="*/ 18273 w 36544"/>
                  <a:gd name="connsiteY1" fmla="*/ 36545 h 36544"/>
                  <a:gd name="connsiteX2" fmla="*/ 0 w 36544"/>
                  <a:gd name="connsiteY2" fmla="*/ 18272 h 36544"/>
                  <a:gd name="connsiteX3" fmla="*/ 18273 w 36544"/>
                  <a:gd name="connsiteY3" fmla="*/ 0 h 36544"/>
                  <a:gd name="connsiteX4" fmla="*/ 36545 w 36544"/>
                  <a:gd name="connsiteY4" fmla="*/ 18272 h 365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544" h="36544">
                    <a:moveTo>
                      <a:pt x="36545" y="18272"/>
                    </a:moveTo>
                    <a:cubicBezTo>
                      <a:pt x="36545" y="28364"/>
                      <a:pt x="28364" y="36545"/>
                      <a:pt x="18273" y="36545"/>
                    </a:cubicBezTo>
                    <a:cubicBezTo>
                      <a:pt x="8181" y="36545"/>
                      <a:pt x="0" y="28364"/>
                      <a:pt x="0" y="18272"/>
                    </a:cubicBezTo>
                    <a:cubicBezTo>
                      <a:pt x="0" y="8181"/>
                      <a:pt x="8181" y="0"/>
                      <a:pt x="18273" y="0"/>
                    </a:cubicBezTo>
                    <a:cubicBezTo>
                      <a:pt x="28364" y="0"/>
                      <a:pt x="36545" y="8181"/>
                      <a:pt x="36545" y="18272"/>
                    </a:cubicBezTo>
                    <a:close/>
                  </a:path>
                </a:pathLst>
              </a:custGeom>
              <a:solidFill>
                <a:srgbClr val="231F20"/>
              </a:solidFill>
              <a:ln w="110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grpSp>
        <p:grpSp>
          <p:nvGrpSpPr>
            <p:cNvPr id="2206" name="Group 2205">
              <a:extLst>
                <a:ext uri="{FF2B5EF4-FFF2-40B4-BE49-F238E27FC236}">
                  <a16:creationId xmlns:a16="http://schemas.microsoft.com/office/drawing/2014/main" id="{F3DBE0AD-9699-455B-A86E-88B3E0277A74}"/>
                </a:ext>
              </a:extLst>
            </p:cNvPr>
            <p:cNvGrpSpPr/>
            <p:nvPr/>
          </p:nvGrpSpPr>
          <p:grpSpPr>
            <a:xfrm>
              <a:off x="3800685" y="3246303"/>
              <a:ext cx="144184" cy="54041"/>
              <a:chOff x="3943560" y="2528561"/>
              <a:chExt cx="144184" cy="54041"/>
            </a:xfrm>
          </p:grpSpPr>
          <p:sp>
            <p:nvSpPr>
              <p:cNvPr id="2088" name="Freeform: Shape 2087">
                <a:extLst>
                  <a:ext uri="{FF2B5EF4-FFF2-40B4-BE49-F238E27FC236}">
                    <a16:creationId xmlns:a16="http://schemas.microsoft.com/office/drawing/2014/main" id="{BB729D03-9941-4950-BB67-F919B11F871C}"/>
                  </a:ext>
                </a:extLst>
              </p:cNvPr>
              <p:cNvSpPr/>
              <p:nvPr/>
            </p:nvSpPr>
            <p:spPr>
              <a:xfrm>
                <a:off x="3947657" y="2555582"/>
                <a:ext cx="135990" cy="11074"/>
              </a:xfrm>
              <a:custGeom>
                <a:avLst/>
                <a:gdLst>
                  <a:gd name="connsiteX0" fmla="*/ 135991 w 135990"/>
                  <a:gd name="connsiteY0" fmla="*/ 0 h 11074"/>
                  <a:gd name="connsiteX1" fmla="*/ 0 w 135990"/>
                  <a:gd name="connsiteY1" fmla="*/ 0 h 11074"/>
                </a:gdLst>
                <a:ahLst/>
                <a:cxnLst>
                  <a:cxn ang="0">
                    <a:pos x="connsiteX0" y="connsiteY0"/>
                  </a:cxn>
                  <a:cxn ang="0">
                    <a:pos x="connsiteX1" y="connsiteY1"/>
                  </a:cxn>
                </a:cxnLst>
                <a:rect l="l" t="t" r="r" b="b"/>
                <a:pathLst>
                  <a:path w="135990" h="11074">
                    <a:moveTo>
                      <a:pt x="135991" y="0"/>
                    </a:moveTo>
                    <a:lnTo>
                      <a:pt x="0" y="0"/>
                    </a:lnTo>
                  </a:path>
                </a:pathLst>
              </a:custGeom>
              <a:ln w="8300" cap="flat">
                <a:solidFill>
                  <a:srgbClr val="010101"/>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2089" name="Freeform: Shape 2088">
                <a:extLst>
                  <a:ext uri="{FF2B5EF4-FFF2-40B4-BE49-F238E27FC236}">
                    <a16:creationId xmlns:a16="http://schemas.microsoft.com/office/drawing/2014/main" id="{64A21388-7EB0-4876-842E-E6CD2324AA39}"/>
                  </a:ext>
                </a:extLst>
              </p:cNvPr>
              <p:cNvSpPr/>
              <p:nvPr/>
            </p:nvSpPr>
            <p:spPr>
              <a:xfrm>
                <a:off x="4079439" y="2528561"/>
                <a:ext cx="8305" cy="54041"/>
              </a:xfrm>
              <a:custGeom>
                <a:avLst/>
                <a:gdLst>
                  <a:gd name="connsiteX0" fmla="*/ 0 w 8305"/>
                  <a:gd name="connsiteY0" fmla="*/ 0 h 54041"/>
                  <a:gd name="connsiteX1" fmla="*/ 8306 w 8305"/>
                  <a:gd name="connsiteY1" fmla="*/ 0 h 54041"/>
                  <a:gd name="connsiteX2" fmla="*/ 8306 w 8305"/>
                  <a:gd name="connsiteY2" fmla="*/ 54042 h 54041"/>
                  <a:gd name="connsiteX3" fmla="*/ 0 w 8305"/>
                  <a:gd name="connsiteY3" fmla="*/ 54042 h 54041"/>
                </a:gdLst>
                <a:ahLst/>
                <a:cxnLst>
                  <a:cxn ang="0">
                    <a:pos x="connsiteX0" y="connsiteY0"/>
                  </a:cxn>
                  <a:cxn ang="0">
                    <a:pos x="connsiteX1" y="connsiteY1"/>
                  </a:cxn>
                  <a:cxn ang="0">
                    <a:pos x="connsiteX2" y="connsiteY2"/>
                  </a:cxn>
                  <a:cxn ang="0">
                    <a:pos x="connsiteX3" y="connsiteY3"/>
                  </a:cxn>
                </a:cxnLst>
                <a:rect l="l" t="t" r="r" b="b"/>
                <a:pathLst>
                  <a:path w="8305" h="54041">
                    <a:moveTo>
                      <a:pt x="0" y="0"/>
                    </a:moveTo>
                    <a:lnTo>
                      <a:pt x="8306" y="0"/>
                    </a:lnTo>
                    <a:lnTo>
                      <a:pt x="8306" y="54042"/>
                    </a:lnTo>
                    <a:lnTo>
                      <a:pt x="0" y="54042"/>
                    </a:lnTo>
                    <a:close/>
                  </a:path>
                </a:pathLst>
              </a:custGeom>
              <a:solidFill>
                <a:srgbClr val="010101"/>
              </a:solidFill>
              <a:ln w="110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2090" name="Freeform: Shape 2089">
                <a:extLst>
                  <a:ext uri="{FF2B5EF4-FFF2-40B4-BE49-F238E27FC236}">
                    <a16:creationId xmlns:a16="http://schemas.microsoft.com/office/drawing/2014/main" id="{C70EBE38-D033-4627-A8F5-FE8FA6B8936B}"/>
                  </a:ext>
                </a:extLst>
              </p:cNvPr>
              <p:cNvSpPr/>
              <p:nvPr/>
            </p:nvSpPr>
            <p:spPr>
              <a:xfrm>
                <a:off x="3943560" y="2528561"/>
                <a:ext cx="8305" cy="54041"/>
              </a:xfrm>
              <a:custGeom>
                <a:avLst/>
                <a:gdLst>
                  <a:gd name="connsiteX0" fmla="*/ 0 w 8305"/>
                  <a:gd name="connsiteY0" fmla="*/ 0 h 54041"/>
                  <a:gd name="connsiteX1" fmla="*/ 8305 w 8305"/>
                  <a:gd name="connsiteY1" fmla="*/ 0 h 54041"/>
                  <a:gd name="connsiteX2" fmla="*/ 8305 w 8305"/>
                  <a:gd name="connsiteY2" fmla="*/ 54042 h 54041"/>
                  <a:gd name="connsiteX3" fmla="*/ 0 w 8305"/>
                  <a:gd name="connsiteY3" fmla="*/ 54042 h 54041"/>
                </a:gdLst>
                <a:ahLst/>
                <a:cxnLst>
                  <a:cxn ang="0">
                    <a:pos x="connsiteX0" y="connsiteY0"/>
                  </a:cxn>
                  <a:cxn ang="0">
                    <a:pos x="connsiteX1" y="connsiteY1"/>
                  </a:cxn>
                  <a:cxn ang="0">
                    <a:pos x="connsiteX2" y="connsiteY2"/>
                  </a:cxn>
                  <a:cxn ang="0">
                    <a:pos x="connsiteX3" y="connsiteY3"/>
                  </a:cxn>
                </a:cxnLst>
                <a:rect l="l" t="t" r="r" b="b"/>
                <a:pathLst>
                  <a:path w="8305" h="54041">
                    <a:moveTo>
                      <a:pt x="0" y="0"/>
                    </a:moveTo>
                    <a:lnTo>
                      <a:pt x="8305" y="0"/>
                    </a:lnTo>
                    <a:lnTo>
                      <a:pt x="8305" y="54042"/>
                    </a:lnTo>
                    <a:lnTo>
                      <a:pt x="0" y="54042"/>
                    </a:lnTo>
                    <a:close/>
                  </a:path>
                </a:pathLst>
              </a:custGeom>
              <a:solidFill>
                <a:srgbClr val="010101"/>
              </a:solidFill>
              <a:ln w="110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2168" name="Freeform: Shape 2167">
                <a:extLst>
                  <a:ext uri="{FF2B5EF4-FFF2-40B4-BE49-F238E27FC236}">
                    <a16:creationId xmlns:a16="http://schemas.microsoft.com/office/drawing/2014/main" id="{BCFB3BAC-5983-4127-813C-A574A0E6CB38}"/>
                  </a:ext>
                </a:extLst>
              </p:cNvPr>
              <p:cNvSpPr/>
              <p:nvPr/>
            </p:nvSpPr>
            <p:spPr>
              <a:xfrm>
                <a:off x="3997491" y="2537310"/>
                <a:ext cx="36544" cy="36544"/>
              </a:xfrm>
              <a:custGeom>
                <a:avLst/>
                <a:gdLst>
                  <a:gd name="connsiteX0" fmla="*/ 36545 w 36544"/>
                  <a:gd name="connsiteY0" fmla="*/ 18272 h 36544"/>
                  <a:gd name="connsiteX1" fmla="*/ 18272 w 36544"/>
                  <a:gd name="connsiteY1" fmla="*/ 36545 h 36544"/>
                  <a:gd name="connsiteX2" fmla="*/ 0 w 36544"/>
                  <a:gd name="connsiteY2" fmla="*/ 18272 h 36544"/>
                  <a:gd name="connsiteX3" fmla="*/ 18272 w 36544"/>
                  <a:gd name="connsiteY3" fmla="*/ 0 h 36544"/>
                  <a:gd name="connsiteX4" fmla="*/ 36545 w 36544"/>
                  <a:gd name="connsiteY4" fmla="*/ 18272 h 365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544" h="36544">
                    <a:moveTo>
                      <a:pt x="36545" y="18272"/>
                    </a:moveTo>
                    <a:cubicBezTo>
                      <a:pt x="36545" y="28364"/>
                      <a:pt x="28364" y="36545"/>
                      <a:pt x="18272" y="36545"/>
                    </a:cubicBezTo>
                    <a:cubicBezTo>
                      <a:pt x="8181" y="36545"/>
                      <a:pt x="0" y="28364"/>
                      <a:pt x="0" y="18272"/>
                    </a:cubicBezTo>
                    <a:cubicBezTo>
                      <a:pt x="0" y="8181"/>
                      <a:pt x="8181" y="0"/>
                      <a:pt x="18272" y="0"/>
                    </a:cubicBezTo>
                    <a:cubicBezTo>
                      <a:pt x="28364" y="0"/>
                      <a:pt x="36545" y="8181"/>
                      <a:pt x="36545" y="18272"/>
                    </a:cubicBezTo>
                    <a:close/>
                  </a:path>
                </a:pathLst>
              </a:custGeom>
              <a:solidFill>
                <a:srgbClr val="231F20"/>
              </a:solidFill>
              <a:ln w="110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grpSp>
        <p:grpSp>
          <p:nvGrpSpPr>
            <p:cNvPr id="2205" name="Group 2204">
              <a:extLst>
                <a:ext uri="{FF2B5EF4-FFF2-40B4-BE49-F238E27FC236}">
                  <a16:creationId xmlns:a16="http://schemas.microsoft.com/office/drawing/2014/main" id="{5DCB8306-2B2B-4F7D-8BF1-1E94420AD3D4}"/>
                </a:ext>
              </a:extLst>
            </p:cNvPr>
            <p:cNvGrpSpPr/>
            <p:nvPr/>
          </p:nvGrpSpPr>
          <p:grpSpPr>
            <a:xfrm>
              <a:off x="3839001" y="3452191"/>
              <a:ext cx="171759" cy="54041"/>
              <a:chOff x="3981876" y="2632437"/>
              <a:chExt cx="171759" cy="54041"/>
            </a:xfrm>
          </p:grpSpPr>
          <p:sp>
            <p:nvSpPr>
              <p:cNvPr id="2091" name="Freeform: Shape 2090">
                <a:extLst>
                  <a:ext uri="{FF2B5EF4-FFF2-40B4-BE49-F238E27FC236}">
                    <a16:creationId xmlns:a16="http://schemas.microsoft.com/office/drawing/2014/main" id="{49C0A9B3-27D5-45CE-A3AF-9EA3065F39B4}"/>
                  </a:ext>
                </a:extLst>
              </p:cNvPr>
              <p:cNvSpPr/>
              <p:nvPr/>
            </p:nvSpPr>
            <p:spPr>
              <a:xfrm>
                <a:off x="3986084" y="2659347"/>
                <a:ext cx="163343" cy="11074"/>
              </a:xfrm>
              <a:custGeom>
                <a:avLst/>
                <a:gdLst>
                  <a:gd name="connsiteX0" fmla="*/ 163344 w 163343"/>
                  <a:gd name="connsiteY0" fmla="*/ 0 h 11074"/>
                  <a:gd name="connsiteX1" fmla="*/ 0 w 163343"/>
                  <a:gd name="connsiteY1" fmla="*/ 0 h 11074"/>
                </a:gdLst>
                <a:ahLst/>
                <a:cxnLst>
                  <a:cxn ang="0">
                    <a:pos x="connsiteX0" y="connsiteY0"/>
                  </a:cxn>
                  <a:cxn ang="0">
                    <a:pos x="connsiteX1" y="connsiteY1"/>
                  </a:cxn>
                </a:cxnLst>
                <a:rect l="l" t="t" r="r" b="b"/>
                <a:pathLst>
                  <a:path w="163343" h="11074">
                    <a:moveTo>
                      <a:pt x="163344" y="0"/>
                    </a:moveTo>
                    <a:lnTo>
                      <a:pt x="0" y="0"/>
                    </a:lnTo>
                  </a:path>
                </a:pathLst>
              </a:custGeom>
              <a:ln w="8300" cap="flat">
                <a:solidFill>
                  <a:srgbClr val="010101"/>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2092" name="Freeform: Shape 2091">
                <a:extLst>
                  <a:ext uri="{FF2B5EF4-FFF2-40B4-BE49-F238E27FC236}">
                    <a16:creationId xmlns:a16="http://schemas.microsoft.com/office/drawing/2014/main" id="{BD5A06B2-7838-4DBE-BF54-FA18E29D439F}"/>
                  </a:ext>
                </a:extLst>
              </p:cNvPr>
              <p:cNvSpPr/>
              <p:nvPr/>
            </p:nvSpPr>
            <p:spPr>
              <a:xfrm>
                <a:off x="4145330" y="2632437"/>
                <a:ext cx="8305" cy="54041"/>
              </a:xfrm>
              <a:custGeom>
                <a:avLst/>
                <a:gdLst>
                  <a:gd name="connsiteX0" fmla="*/ 0 w 8305"/>
                  <a:gd name="connsiteY0" fmla="*/ 0 h 54041"/>
                  <a:gd name="connsiteX1" fmla="*/ 8305 w 8305"/>
                  <a:gd name="connsiteY1" fmla="*/ 0 h 54041"/>
                  <a:gd name="connsiteX2" fmla="*/ 8305 w 8305"/>
                  <a:gd name="connsiteY2" fmla="*/ 54042 h 54041"/>
                  <a:gd name="connsiteX3" fmla="*/ 0 w 8305"/>
                  <a:gd name="connsiteY3" fmla="*/ 54042 h 54041"/>
                </a:gdLst>
                <a:ahLst/>
                <a:cxnLst>
                  <a:cxn ang="0">
                    <a:pos x="connsiteX0" y="connsiteY0"/>
                  </a:cxn>
                  <a:cxn ang="0">
                    <a:pos x="connsiteX1" y="connsiteY1"/>
                  </a:cxn>
                  <a:cxn ang="0">
                    <a:pos x="connsiteX2" y="connsiteY2"/>
                  </a:cxn>
                  <a:cxn ang="0">
                    <a:pos x="connsiteX3" y="connsiteY3"/>
                  </a:cxn>
                </a:cxnLst>
                <a:rect l="l" t="t" r="r" b="b"/>
                <a:pathLst>
                  <a:path w="8305" h="54041">
                    <a:moveTo>
                      <a:pt x="0" y="0"/>
                    </a:moveTo>
                    <a:lnTo>
                      <a:pt x="8305" y="0"/>
                    </a:lnTo>
                    <a:lnTo>
                      <a:pt x="8305" y="54042"/>
                    </a:lnTo>
                    <a:lnTo>
                      <a:pt x="0" y="54042"/>
                    </a:lnTo>
                    <a:close/>
                  </a:path>
                </a:pathLst>
              </a:custGeom>
              <a:solidFill>
                <a:srgbClr val="010101"/>
              </a:solidFill>
              <a:ln w="110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2093" name="Freeform: Shape 2092">
                <a:extLst>
                  <a:ext uri="{FF2B5EF4-FFF2-40B4-BE49-F238E27FC236}">
                    <a16:creationId xmlns:a16="http://schemas.microsoft.com/office/drawing/2014/main" id="{CA199D63-2DC7-4793-84BC-1C00EC9071F1}"/>
                  </a:ext>
                </a:extLst>
              </p:cNvPr>
              <p:cNvSpPr/>
              <p:nvPr/>
            </p:nvSpPr>
            <p:spPr>
              <a:xfrm>
                <a:off x="3981876" y="2632437"/>
                <a:ext cx="8305" cy="54041"/>
              </a:xfrm>
              <a:custGeom>
                <a:avLst/>
                <a:gdLst>
                  <a:gd name="connsiteX0" fmla="*/ 0 w 8305"/>
                  <a:gd name="connsiteY0" fmla="*/ 0 h 54041"/>
                  <a:gd name="connsiteX1" fmla="*/ 8306 w 8305"/>
                  <a:gd name="connsiteY1" fmla="*/ 0 h 54041"/>
                  <a:gd name="connsiteX2" fmla="*/ 8306 w 8305"/>
                  <a:gd name="connsiteY2" fmla="*/ 54042 h 54041"/>
                  <a:gd name="connsiteX3" fmla="*/ 0 w 8305"/>
                  <a:gd name="connsiteY3" fmla="*/ 54042 h 54041"/>
                </a:gdLst>
                <a:ahLst/>
                <a:cxnLst>
                  <a:cxn ang="0">
                    <a:pos x="connsiteX0" y="connsiteY0"/>
                  </a:cxn>
                  <a:cxn ang="0">
                    <a:pos x="connsiteX1" y="connsiteY1"/>
                  </a:cxn>
                  <a:cxn ang="0">
                    <a:pos x="connsiteX2" y="connsiteY2"/>
                  </a:cxn>
                  <a:cxn ang="0">
                    <a:pos x="connsiteX3" y="connsiteY3"/>
                  </a:cxn>
                </a:cxnLst>
                <a:rect l="l" t="t" r="r" b="b"/>
                <a:pathLst>
                  <a:path w="8305" h="54041">
                    <a:moveTo>
                      <a:pt x="0" y="0"/>
                    </a:moveTo>
                    <a:lnTo>
                      <a:pt x="8306" y="0"/>
                    </a:lnTo>
                    <a:lnTo>
                      <a:pt x="8306" y="54042"/>
                    </a:lnTo>
                    <a:lnTo>
                      <a:pt x="0" y="54042"/>
                    </a:lnTo>
                    <a:close/>
                  </a:path>
                </a:pathLst>
              </a:custGeom>
              <a:solidFill>
                <a:srgbClr val="010101"/>
              </a:solidFill>
              <a:ln w="110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2169" name="Freeform: Shape 2168">
                <a:extLst>
                  <a:ext uri="{FF2B5EF4-FFF2-40B4-BE49-F238E27FC236}">
                    <a16:creationId xmlns:a16="http://schemas.microsoft.com/office/drawing/2014/main" id="{73C2B4C8-B8F3-4105-9FBA-EB8286A5F331}"/>
                  </a:ext>
                </a:extLst>
              </p:cNvPr>
              <p:cNvSpPr/>
              <p:nvPr/>
            </p:nvSpPr>
            <p:spPr>
              <a:xfrm>
                <a:off x="4049318" y="2641074"/>
                <a:ext cx="36544" cy="36544"/>
              </a:xfrm>
              <a:custGeom>
                <a:avLst/>
                <a:gdLst>
                  <a:gd name="connsiteX0" fmla="*/ 36545 w 36544"/>
                  <a:gd name="connsiteY0" fmla="*/ 18272 h 36544"/>
                  <a:gd name="connsiteX1" fmla="*/ 18272 w 36544"/>
                  <a:gd name="connsiteY1" fmla="*/ 36545 h 36544"/>
                  <a:gd name="connsiteX2" fmla="*/ 0 w 36544"/>
                  <a:gd name="connsiteY2" fmla="*/ 18272 h 36544"/>
                  <a:gd name="connsiteX3" fmla="*/ 18272 w 36544"/>
                  <a:gd name="connsiteY3" fmla="*/ 0 h 36544"/>
                  <a:gd name="connsiteX4" fmla="*/ 36545 w 36544"/>
                  <a:gd name="connsiteY4" fmla="*/ 18272 h 365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544" h="36544">
                    <a:moveTo>
                      <a:pt x="36545" y="18272"/>
                    </a:moveTo>
                    <a:cubicBezTo>
                      <a:pt x="36545" y="28364"/>
                      <a:pt x="28364" y="36545"/>
                      <a:pt x="18272" y="36545"/>
                    </a:cubicBezTo>
                    <a:cubicBezTo>
                      <a:pt x="8181" y="36545"/>
                      <a:pt x="0" y="28364"/>
                      <a:pt x="0" y="18272"/>
                    </a:cubicBezTo>
                    <a:cubicBezTo>
                      <a:pt x="0" y="8181"/>
                      <a:pt x="8181" y="0"/>
                      <a:pt x="18272" y="0"/>
                    </a:cubicBezTo>
                    <a:cubicBezTo>
                      <a:pt x="28364" y="0"/>
                      <a:pt x="36545" y="8181"/>
                      <a:pt x="36545" y="18272"/>
                    </a:cubicBezTo>
                    <a:close/>
                  </a:path>
                </a:pathLst>
              </a:custGeom>
              <a:solidFill>
                <a:srgbClr val="231F20"/>
              </a:solidFill>
              <a:ln w="110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grpSp>
        <p:grpSp>
          <p:nvGrpSpPr>
            <p:cNvPr id="2204" name="Group 2203">
              <a:extLst>
                <a:ext uri="{FF2B5EF4-FFF2-40B4-BE49-F238E27FC236}">
                  <a16:creationId xmlns:a16="http://schemas.microsoft.com/office/drawing/2014/main" id="{A00101A4-026C-43D9-AF32-324E9185BF2E}"/>
                </a:ext>
              </a:extLst>
            </p:cNvPr>
            <p:cNvGrpSpPr/>
            <p:nvPr/>
          </p:nvGrpSpPr>
          <p:grpSpPr>
            <a:xfrm>
              <a:off x="3820729" y="3658079"/>
              <a:ext cx="163121" cy="54041"/>
              <a:chOff x="3963604" y="2736201"/>
              <a:chExt cx="163121" cy="54041"/>
            </a:xfrm>
          </p:grpSpPr>
          <p:sp>
            <p:nvSpPr>
              <p:cNvPr id="2094" name="Freeform: Shape 2093">
                <a:extLst>
                  <a:ext uri="{FF2B5EF4-FFF2-40B4-BE49-F238E27FC236}">
                    <a16:creationId xmlns:a16="http://schemas.microsoft.com/office/drawing/2014/main" id="{5B68B6BE-DEB9-437E-B46E-C9DE5F6C5184}"/>
                  </a:ext>
                </a:extLst>
              </p:cNvPr>
              <p:cNvSpPr/>
              <p:nvPr/>
            </p:nvSpPr>
            <p:spPr>
              <a:xfrm>
                <a:off x="3967812" y="2763222"/>
                <a:ext cx="154816" cy="11074"/>
              </a:xfrm>
              <a:custGeom>
                <a:avLst/>
                <a:gdLst>
                  <a:gd name="connsiteX0" fmla="*/ 154816 w 154816"/>
                  <a:gd name="connsiteY0" fmla="*/ 0 h 11074"/>
                  <a:gd name="connsiteX1" fmla="*/ 0 w 154816"/>
                  <a:gd name="connsiteY1" fmla="*/ 0 h 11074"/>
                </a:gdLst>
                <a:ahLst/>
                <a:cxnLst>
                  <a:cxn ang="0">
                    <a:pos x="connsiteX0" y="connsiteY0"/>
                  </a:cxn>
                  <a:cxn ang="0">
                    <a:pos x="connsiteX1" y="connsiteY1"/>
                  </a:cxn>
                </a:cxnLst>
                <a:rect l="l" t="t" r="r" b="b"/>
                <a:pathLst>
                  <a:path w="154816" h="11074">
                    <a:moveTo>
                      <a:pt x="154816" y="0"/>
                    </a:moveTo>
                    <a:lnTo>
                      <a:pt x="0" y="0"/>
                    </a:lnTo>
                  </a:path>
                </a:pathLst>
              </a:custGeom>
              <a:ln w="8300" cap="flat">
                <a:solidFill>
                  <a:srgbClr val="010101"/>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2095" name="Freeform: Shape 2094">
                <a:extLst>
                  <a:ext uri="{FF2B5EF4-FFF2-40B4-BE49-F238E27FC236}">
                    <a16:creationId xmlns:a16="http://schemas.microsoft.com/office/drawing/2014/main" id="{02BEFCE5-A6DF-46FB-8254-E6D0823C61BC}"/>
                  </a:ext>
                </a:extLst>
              </p:cNvPr>
              <p:cNvSpPr/>
              <p:nvPr/>
            </p:nvSpPr>
            <p:spPr>
              <a:xfrm>
                <a:off x="4118420" y="2736201"/>
                <a:ext cx="8305" cy="54041"/>
              </a:xfrm>
              <a:custGeom>
                <a:avLst/>
                <a:gdLst>
                  <a:gd name="connsiteX0" fmla="*/ 0 w 8305"/>
                  <a:gd name="connsiteY0" fmla="*/ 0 h 54041"/>
                  <a:gd name="connsiteX1" fmla="*/ 8306 w 8305"/>
                  <a:gd name="connsiteY1" fmla="*/ 0 h 54041"/>
                  <a:gd name="connsiteX2" fmla="*/ 8306 w 8305"/>
                  <a:gd name="connsiteY2" fmla="*/ 54042 h 54041"/>
                  <a:gd name="connsiteX3" fmla="*/ 0 w 8305"/>
                  <a:gd name="connsiteY3" fmla="*/ 54042 h 54041"/>
                </a:gdLst>
                <a:ahLst/>
                <a:cxnLst>
                  <a:cxn ang="0">
                    <a:pos x="connsiteX0" y="connsiteY0"/>
                  </a:cxn>
                  <a:cxn ang="0">
                    <a:pos x="connsiteX1" y="connsiteY1"/>
                  </a:cxn>
                  <a:cxn ang="0">
                    <a:pos x="connsiteX2" y="connsiteY2"/>
                  </a:cxn>
                  <a:cxn ang="0">
                    <a:pos x="connsiteX3" y="connsiteY3"/>
                  </a:cxn>
                </a:cxnLst>
                <a:rect l="l" t="t" r="r" b="b"/>
                <a:pathLst>
                  <a:path w="8305" h="54041">
                    <a:moveTo>
                      <a:pt x="0" y="0"/>
                    </a:moveTo>
                    <a:lnTo>
                      <a:pt x="8306" y="0"/>
                    </a:lnTo>
                    <a:lnTo>
                      <a:pt x="8306" y="54042"/>
                    </a:lnTo>
                    <a:lnTo>
                      <a:pt x="0" y="54042"/>
                    </a:lnTo>
                    <a:close/>
                  </a:path>
                </a:pathLst>
              </a:custGeom>
              <a:solidFill>
                <a:srgbClr val="010101"/>
              </a:solidFill>
              <a:ln w="110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2096" name="Freeform: Shape 2095">
                <a:extLst>
                  <a:ext uri="{FF2B5EF4-FFF2-40B4-BE49-F238E27FC236}">
                    <a16:creationId xmlns:a16="http://schemas.microsoft.com/office/drawing/2014/main" id="{AD380387-4C5B-4258-A29E-7A7795E64534}"/>
                  </a:ext>
                </a:extLst>
              </p:cNvPr>
              <p:cNvSpPr/>
              <p:nvPr/>
            </p:nvSpPr>
            <p:spPr>
              <a:xfrm>
                <a:off x="3963604" y="2736201"/>
                <a:ext cx="8305" cy="54041"/>
              </a:xfrm>
              <a:custGeom>
                <a:avLst/>
                <a:gdLst>
                  <a:gd name="connsiteX0" fmla="*/ 0 w 8305"/>
                  <a:gd name="connsiteY0" fmla="*/ 0 h 54041"/>
                  <a:gd name="connsiteX1" fmla="*/ 8306 w 8305"/>
                  <a:gd name="connsiteY1" fmla="*/ 0 h 54041"/>
                  <a:gd name="connsiteX2" fmla="*/ 8306 w 8305"/>
                  <a:gd name="connsiteY2" fmla="*/ 54042 h 54041"/>
                  <a:gd name="connsiteX3" fmla="*/ 0 w 8305"/>
                  <a:gd name="connsiteY3" fmla="*/ 54042 h 54041"/>
                </a:gdLst>
                <a:ahLst/>
                <a:cxnLst>
                  <a:cxn ang="0">
                    <a:pos x="connsiteX0" y="connsiteY0"/>
                  </a:cxn>
                  <a:cxn ang="0">
                    <a:pos x="connsiteX1" y="connsiteY1"/>
                  </a:cxn>
                  <a:cxn ang="0">
                    <a:pos x="connsiteX2" y="connsiteY2"/>
                  </a:cxn>
                  <a:cxn ang="0">
                    <a:pos x="connsiteX3" y="connsiteY3"/>
                  </a:cxn>
                </a:cxnLst>
                <a:rect l="l" t="t" r="r" b="b"/>
                <a:pathLst>
                  <a:path w="8305" h="54041">
                    <a:moveTo>
                      <a:pt x="0" y="0"/>
                    </a:moveTo>
                    <a:lnTo>
                      <a:pt x="8306" y="0"/>
                    </a:lnTo>
                    <a:lnTo>
                      <a:pt x="8306" y="54042"/>
                    </a:lnTo>
                    <a:lnTo>
                      <a:pt x="0" y="54042"/>
                    </a:lnTo>
                    <a:close/>
                  </a:path>
                </a:pathLst>
              </a:custGeom>
              <a:solidFill>
                <a:srgbClr val="010101"/>
              </a:solidFill>
              <a:ln w="110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2170" name="Freeform: Shape 2169">
                <a:extLst>
                  <a:ext uri="{FF2B5EF4-FFF2-40B4-BE49-F238E27FC236}">
                    <a16:creationId xmlns:a16="http://schemas.microsoft.com/office/drawing/2014/main" id="{3ABAD017-FF71-4B1F-BF29-A483899A0619}"/>
                  </a:ext>
                </a:extLst>
              </p:cNvPr>
              <p:cNvSpPr/>
              <p:nvPr/>
            </p:nvSpPr>
            <p:spPr>
              <a:xfrm>
                <a:off x="4025398" y="2744950"/>
                <a:ext cx="36544" cy="36544"/>
              </a:xfrm>
              <a:custGeom>
                <a:avLst/>
                <a:gdLst>
                  <a:gd name="connsiteX0" fmla="*/ 36545 w 36544"/>
                  <a:gd name="connsiteY0" fmla="*/ 18272 h 36544"/>
                  <a:gd name="connsiteX1" fmla="*/ 18272 w 36544"/>
                  <a:gd name="connsiteY1" fmla="*/ 36545 h 36544"/>
                  <a:gd name="connsiteX2" fmla="*/ 0 w 36544"/>
                  <a:gd name="connsiteY2" fmla="*/ 18272 h 36544"/>
                  <a:gd name="connsiteX3" fmla="*/ 18272 w 36544"/>
                  <a:gd name="connsiteY3" fmla="*/ 0 h 36544"/>
                  <a:gd name="connsiteX4" fmla="*/ 36545 w 36544"/>
                  <a:gd name="connsiteY4" fmla="*/ 18272 h 365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544" h="36544">
                    <a:moveTo>
                      <a:pt x="36545" y="18272"/>
                    </a:moveTo>
                    <a:cubicBezTo>
                      <a:pt x="36545" y="28364"/>
                      <a:pt x="28364" y="36545"/>
                      <a:pt x="18272" y="36545"/>
                    </a:cubicBezTo>
                    <a:cubicBezTo>
                      <a:pt x="8181" y="36545"/>
                      <a:pt x="0" y="28364"/>
                      <a:pt x="0" y="18272"/>
                    </a:cubicBezTo>
                    <a:cubicBezTo>
                      <a:pt x="0" y="8181"/>
                      <a:pt x="8181" y="0"/>
                      <a:pt x="18272" y="0"/>
                    </a:cubicBezTo>
                    <a:cubicBezTo>
                      <a:pt x="28364" y="0"/>
                      <a:pt x="36545" y="8181"/>
                      <a:pt x="36545" y="18272"/>
                    </a:cubicBezTo>
                    <a:close/>
                  </a:path>
                </a:pathLst>
              </a:custGeom>
              <a:solidFill>
                <a:srgbClr val="231F20"/>
              </a:solidFill>
              <a:ln w="110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grpSp>
        <p:grpSp>
          <p:nvGrpSpPr>
            <p:cNvPr id="2203" name="Group 2202">
              <a:extLst>
                <a:ext uri="{FF2B5EF4-FFF2-40B4-BE49-F238E27FC236}">
                  <a16:creationId xmlns:a16="http://schemas.microsoft.com/office/drawing/2014/main" id="{3E8A17A9-CD69-441D-AA3E-4D3708A95C1E}"/>
                </a:ext>
              </a:extLst>
            </p:cNvPr>
            <p:cNvGrpSpPr/>
            <p:nvPr/>
          </p:nvGrpSpPr>
          <p:grpSpPr>
            <a:xfrm>
              <a:off x="3828702" y="3863967"/>
              <a:ext cx="161239" cy="54041"/>
              <a:chOff x="3971577" y="2840077"/>
              <a:chExt cx="161239" cy="54041"/>
            </a:xfrm>
          </p:grpSpPr>
          <p:sp>
            <p:nvSpPr>
              <p:cNvPr id="2097" name="Freeform: Shape 2096">
                <a:extLst>
                  <a:ext uri="{FF2B5EF4-FFF2-40B4-BE49-F238E27FC236}">
                    <a16:creationId xmlns:a16="http://schemas.microsoft.com/office/drawing/2014/main" id="{EF0B3CD6-76CB-44D2-A0E3-F67E84A8A2A7}"/>
                  </a:ext>
                </a:extLst>
              </p:cNvPr>
              <p:cNvSpPr/>
              <p:nvPr/>
            </p:nvSpPr>
            <p:spPr>
              <a:xfrm>
                <a:off x="3975675" y="2866987"/>
                <a:ext cx="153044" cy="11074"/>
              </a:xfrm>
              <a:custGeom>
                <a:avLst/>
                <a:gdLst>
                  <a:gd name="connsiteX0" fmla="*/ 153044 w 153044"/>
                  <a:gd name="connsiteY0" fmla="*/ 0 h 11074"/>
                  <a:gd name="connsiteX1" fmla="*/ 0 w 153044"/>
                  <a:gd name="connsiteY1" fmla="*/ 0 h 11074"/>
                </a:gdLst>
                <a:ahLst/>
                <a:cxnLst>
                  <a:cxn ang="0">
                    <a:pos x="connsiteX0" y="connsiteY0"/>
                  </a:cxn>
                  <a:cxn ang="0">
                    <a:pos x="connsiteX1" y="connsiteY1"/>
                  </a:cxn>
                </a:cxnLst>
                <a:rect l="l" t="t" r="r" b="b"/>
                <a:pathLst>
                  <a:path w="153044" h="11074">
                    <a:moveTo>
                      <a:pt x="153044" y="0"/>
                    </a:moveTo>
                    <a:lnTo>
                      <a:pt x="0" y="0"/>
                    </a:lnTo>
                  </a:path>
                </a:pathLst>
              </a:custGeom>
              <a:ln w="8300" cap="flat">
                <a:solidFill>
                  <a:srgbClr val="010101"/>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2098" name="Freeform: Shape 2097">
                <a:extLst>
                  <a:ext uri="{FF2B5EF4-FFF2-40B4-BE49-F238E27FC236}">
                    <a16:creationId xmlns:a16="http://schemas.microsoft.com/office/drawing/2014/main" id="{38D6FC77-1F49-4A54-BC53-0EB1447E15DA}"/>
                  </a:ext>
                </a:extLst>
              </p:cNvPr>
              <p:cNvSpPr/>
              <p:nvPr/>
            </p:nvSpPr>
            <p:spPr>
              <a:xfrm>
                <a:off x="4124511" y="2840077"/>
                <a:ext cx="8305" cy="54041"/>
              </a:xfrm>
              <a:custGeom>
                <a:avLst/>
                <a:gdLst>
                  <a:gd name="connsiteX0" fmla="*/ 0 w 8305"/>
                  <a:gd name="connsiteY0" fmla="*/ 0 h 54041"/>
                  <a:gd name="connsiteX1" fmla="*/ 8306 w 8305"/>
                  <a:gd name="connsiteY1" fmla="*/ 0 h 54041"/>
                  <a:gd name="connsiteX2" fmla="*/ 8306 w 8305"/>
                  <a:gd name="connsiteY2" fmla="*/ 54042 h 54041"/>
                  <a:gd name="connsiteX3" fmla="*/ 0 w 8305"/>
                  <a:gd name="connsiteY3" fmla="*/ 54042 h 54041"/>
                </a:gdLst>
                <a:ahLst/>
                <a:cxnLst>
                  <a:cxn ang="0">
                    <a:pos x="connsiteX0" y="connsiteY0"/>
                  </a:cxn>
                  <a:cxn ang="0">
                    <a:pos x="connsiteX1" y="connsiteY1"/>
                  </a:cxn>
                  <a:cxn ang="0">
                    <a:pos x="connsiteX2" y="connsiteY2"/>
                  </a:cxn>
                  <a:cxn ang="0">
                    <a:pos x="connsiteX3" y="connsiteY3"/>
                  </a:cxn>
                </a:cxnLst>
                <a:rect l="l" t="t" r="r" b="b"/>
                <a:pathLst>
                  <a:path w="8305" h="54041">
                    <a:moveTo>
                      <a:pt x="0" y="0"/>
                    </a:moveTo>
                    <a:lnTo>
                      <a:pt x="8306" y="0"/>
                    </a:lnTo>
                    <a:lnTo>
                      <a:pt x="8306" y="54042"/>
                    </a:lnTo>
                    <a:lnTo>
                      <a:pt x="0" y="54042"/>
                    </a:lnTo>
                    <a:close/>
                  </a:path>
                </a:pathLst>
              </a:custGeom>
              <a:solidFill>
                <a:srgbClr val="010101"/>
              </a:solidFill>
              <a:ln w="110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2099" name="Freeform: Shape 2098">
                <a:extLst>
                  <a:ext uri="{FF2B5EF4-FFF2-40B4-BE49-F238E27FC236}">
                    <a16:creationId xmlns:a16="http://schemas.microsoft.com/office/drawing/2014/main" id="{4438011E-92E0-482C-89B5-3DD488860BAA}"/>
                  </a:ext>
                </a:extLst>
              </p:cNvPr>
              <p:cNvSpPr/>
              <p:nvPr/>
            </p:nvSpPr>
            <p:spPr>
              <a:xfrm>
                <a:off x="3971577" y="2840077"/>
                <a:ext cx="8305" cy="54041"/>
              </a:xfrm>
              <a:custGeom>
                <a:avLst/>
                <a:gdLst>
                  <a:gd name="connsiteX0" fmla="*/ 0 w 8305"/>
                  <a:gd name="connsiteY0" fmla="*/ 0 h 54041"/>
                  <a:gd name="connsiteX1" fmla="*/ 8305 w 8305"/>
                  <a:gd name="connsiteY1" fmla="*/ 0 h 54041"/>
                  <a:gd name="connsiteX2" fmla="*/ 8305 w 8305"/>
                  <a:gd name="connsiteY2" fmla="*/ 54042 h 54041"/>
                  <a:gd name="connsiteX3" fmla="*/ 0 w 8305"/>
                  <a:gd name="connsiteY3" fmla="*/ 54042 h 54041"/>
                </a:gdLst>
                <a:ahLst/>
                <a:cxnLst>
                  <a:cxn ang="0">
                    <a:pos x="connsiteX0" y="connsiteY0"/>
                  </a:cxn>
                  <a:cxn ang="0">
                    <a:pos x="connsiteX1" y="connsiteY1"/>
                  </a:cxn>
                  <a:cxn ang="0">
                    <a:pos x="connsiteX2" y="connsiteY2"/>
                  </a:cxn>
                  <a:cxn ang="0">
                    <a:pos x="connsiteX3" y="connsiteY3"/>
                  </a:cxn>
                </a:cxnLst>
                <a:rect l="l" t="t" r="r" b="b"/>
                <a:pathLst>
                  <a:path w="8305" h="54041">
                    <a:moveTo>
                      <a:pt x="0" y="0"/>
                    </a:moveTo>
                    <a:lnTo>
                      <a:pt x="8305" y="0"/>
                    </a:lnTo>
                    <a:lnTo>
                      <a:pt x="8305" y="54042"/>
                    </a:lnTo>
                    <a:lnTo>
                      <a:pt x="0" y="54042"/>
                    </a:lnTo>
                    <a:close/>
                  </a:path>
                </a:pathLst>
              </a:custGeom>
              <a:solidFill>
                <a:srgbClr val="010101"/>
              </a:solidFill>
              <a:ln w="110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2171" name="Freeform: Shape 2170">
                <a:extLst>
                  <a:ext uri="{FF2B5EF4-FFF2-40B4-BE49-F238E27FC236}">
                    <a16:creationId xmlns:a16="http://schemas.microsoft.com/office/drawing/2014/main" id="{E5D43F2D-1140-4250-B302-2194CDB4CFEC}"/>
                  </a:ext>
                </a:extLst>
              </p:cNvPr>
              <p:cNvSpPr/>
              <p:nvPr/>
            </p:nvSpPr>
            <p:spPr>
              <a:xfrm>
                <a:off x="4033482" y="2848714"/>
                <a:ext cx="36544" cy="36544"/>
              </a:xfrm>
              <a:custGeom>
                <a:avLst/>
                <a:gdLst>
                  <a:gd name="connsiteX0" fmla="*/ 36545 w 36544"/>
                  <a:gd name="connsiteY0" fmla="*/ 18272 h 36544"/>
                  <a:gd name="connsiteX1" fmla="*/ 18272 w 36544"/>
                  <a:gd name="connsiteY1" fmla="*/ 36545 h 36544"/>
                  <a:gd name="connsiteX2" fmla="*/ 0 w 36544"/>
                  <a:gd name="connsiteY2" fmla="*/ 18272 h 36544"/>
                  <a:gd name="connsiteX3" fmla="*/ 18272 w 36544"/>
                  <a:gd name="connsiteY3" fmla="*/ 0 h 36544"/>
                  <a:gd name="connsiteX4" fmla="*/ 36545 w 36544"/>
                  <a:gd name="connsiteY4" fmla="*/ 18272 h 365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544" h="36544">
                    <a:moveTo>
                      <a:pt x="36545" y="18272"/>
                    </a:moveTo>
                    <a:cubicBezTo>
                      <a:pt x="36545" y="28364"/>
                      <a:pt x="28364" y="36545"/>
                      <a:pt x="18272" y="36545"/>
                    </a:cubicBezTo>
                    <a:cubicBezTo>
                      <a:pt x="8181" y="36545"/>
                      <a:pt x="0" y="28364"/>
                      <a:pt x="0" y="18272"/>
                    </a:cubicBezTo>
                    <a:cubicBezTo>
                      <a:pt x="0" y="8181"/>
                      <a:pt x="8181" y="0"/>
                      <a:pt x="18272" y="0"/>
                    </a:cubicBezTo>
                    <a:cubicBezTo>
                      <a:pt x="28364" y="0"/>
                      <a:pt x="36545" y="8181"/>
                      <a:pt x="36545" y="18272"/>
                    </a:cubicBezTo>
                    <a:close/>
                  </a:path>
                </a:pathLst>
              </a:custGeom>
              <a:solidFill>
                <a:srgbClr val="231F20"/>
              </a:solidFill>
              <a:ln w="110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grpSp>
        <p:grpSp>
          <p:nvGrpSpPr>
            <p:cNvPr id="2202" name="Group 2201">
              <a:extLst>
                <a:ext uri="{FF2B5EF4-FFF2-40B4-BE49-F238E27FC236}">
                  <a16:creationId xmlns:a16="http://schemas.microsoft.com/office/drawing/2014/main" id="{62A650BA-9956-4074-B8EE-D7BE04D46859}"/>
                </a:ext>
              </a:extLst>
            </p:cNvPr>
            <p:cNvGrpSpPr/>
            <p:nvPr/>
          </p:nvGrpSpPr>
          <p:grpSpPr>
            <a:xfrm>
              <a:off x="3690940" y="4069855"/>
              <a:ext cx="384383" cy="54041"/>
              <a:chOff x="3833815" y="2943841"/>
              <a:chExt cx="384383" cy="54041"/>
            </a:xfrm>
          </p:grpSpPr>
          <p:sp>
            <p:nvSpPr>
              <p:cNvPr id="2100" name="Freeform: Shape 2099">
                <a:extLst>
                  <a:ext uri="{FF2B5EF4-FFF2-40B4-BE49-F238E27FC236}">
                    <a16:creationId xmlns:a16="http://schemas.microsoft.com/office/drawing/2014/main" id="{AE2540C1-C193-4E1B-AC88-FCB64C0D4E80}"/>
                  </a:ext>
                </a:extLst>
              </p:cNvPr>
              <p:cNvSpPr/>
              <p:nvPr/>
            </p:nvSpPr>
            <p:spPr>
              <a:xfrm>
                <a:off x="3837912" y="2970862"/>
                <a:ext cx="376188" cy="11074"/>
              </a:xfrm>
              <a:custGeom>
                <a:avLst/>
                <a:gdLst>
                  <a:gd name="connsiteX0" fmla="*/ 376189 w 376188"/>
                  <a:gd name="connsiteY0" fmla="*/ 0 h 11074"/>
                  <a:gd name="connsiteX1" fmla="*/ 0 w 376188"/>
                  <a:gd name="connsiteY1" fmla="*/ 0 h 11074"/>
                </a:gdLst>
                <a:ahLst/>
                <a:cxnLst>
                  <a:cxn ang="0">
                    <a:pos x="connsiteX0" y="connsiteY0"/>
                  </a:cxn>
                  <a:cxn ang="0">
                    <a:pos x="connsiteX1" y="connsiteY1"/>
                  </a:cxn>
                </a:cxnLst>
                <a:rect l="l" t="t" r="r" b="b"/>
                <a:pathLst>
                  <a:path w="376188" h="11074">
                    <a:moveTo>
                      <a:pt x="376189" y="0"/>
                    </a:moveTo>
                    <a:lnTo>
                      <a:pt x="0" y="0"/>
                    </a:lnTo>
                  </a:path>
                </a:pathLst>
              </a:custGeom>
              <a:ln w="8300" cap="flat">
                <a:solidFill>
                  <a:srgbClr val="010101"/>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2101" name="Freeform: Shape 2100">
                <a:extLst>
                  <a:ext uri="{FF2B5EF4-FFF2-40B4-BE49-F238E27FC236}">
                    <a16:creationId xmlns:a16="http://schemas.microsoft.com/office/drawing/2014/main" id="{C0F591FC-A497-4123-B594-70B751F626CC}"/>
                  </a:ext>
                </a:extLst>
              </p:cNvPr>
              <p:cNvSpPr/>
              <p:nvPr/>
            </p:nvSpPr>
            <p:spPr>
              <a:xfrm>
                <a:off x="4209893" y="2943841"/>
                <a:ext cx="8305" cy="54041"/>
              </a:xfrm>
              <a:custGeom>
                <a:avLst/>
                <a:gdLst>
                  <a:gd name="connsiteX0" fmla="*/ 0 w 8305"/>
                  <a:gd name="connsiteY0" fmla="*/ 0 h 54041"/>
                  <a:gd name="connsiteX1" fmla="*/ 8306 w 8305"/>
                  <a:gd name="connsiteY1" fmla="*/ 0 h 54041"/>
                  <a:gd name="connsiteX2" fmla="*/ 8306 w 8305"/>
                  <a:gd name="connsiteY2" fmla="*/ 54042 h 54041"/>
                  <a:gd name="connsiteX3" fmla="*/ 0 w 8305"/>
                  <a:gd name="connsiteY3" fmla="*/ 54042 h 54041"/>
                </a:gdLst>
                <a:ahLst/>
                <a:cxnLst>
                  <a:cxn ang="0">
                    <a:pos x="connsiteX0" y="connsiteY0"/>
                  </a:cxn>
                  <a:cxn ang="0">
                    <a:pos x="connsiteX1" y="connsiteY1"/>
                  </a:cxn>
                  <a:cxn ang="0">
                    <a:pos x="connsiteX2" y="connsiteY2"/>
                  </a:cxn>
                  <a:cxn ang="0">
                    <a:pos x="connsiteX3" y="connsiteY3"/>
                  </a:cxn>
                </a:cxnLst>
                <a:rect l="l" t="t" r="r" b="b"/>
                <a:pathLst>
                  <a:path w="8305" h="54041">
                    <a:moveTo>
                      <a:pt x="0" y="0"/>
                    </a:moveTo>
                    <a:lnTo>
                      <a:pt x="8306" y="0"/>
                    </a:lnTo>
                    <a:lnTo>
                      <a:pt x="8306" y="54042"/>
                    </a:lnTo>
                    <a:lnTo>
                      <a:pt x="0" y="54042"/>
                    </a:lnTo>
                    <a:close/>
                  </a:path>
                </a:pathLst>
              </a:custGeom>
              <a:solidFill>
                <a:srgbClr val="010101"/>
              </a:solidFill>
              <a:ln w="110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2102" name="Freeform: Shape 2101">
                <a:extLst>
                  <a:ext uri="{FF2B5EF4-FFF2-40B4-BE49-F238E27FC236}">
                    <a16:creationId xmlns:a16="http://schemas.microsoft.com/office/drawing/2014/main" id="{CAAC20A1-4675-4DDB-8B88-50B7462DDB7B}"/>
                  </a:ext>
                </a:extLst>
              </p:cNvPr>
              <p:cNvSpPr/>
              <p:nvPr/>
            </p:nvSpPr>
            <p:spPr>
              <a:xfrm>
                <a:off x="3833815" y="2943841"/>
                <a:ext cx="8305" cy="54041"/>
              </a:xfrm>
              <a:custGeom>
                <a:avLst/>
                <a:gdLst>
                  <a:gd name="connsiteX0" fmla="*/ 0 w 8305"/>
                  <a:gd name="connsiteY0" fmla="*/ 0 h 54041"/>
                  <a:gd name="connsiteX1" fmla="*/ 8306 w 8305"/>
                  <a:gd name="connsiteY1" fmla="*/ 0 h 54041"/>
                  <a:gd name="connsiteX2" fmla="*/ 8306 w 8305"/>
                  <a:gd name="connsiteY2" fmla="*/ 54042 h 54041"/>
                  <a:gd name="connsiteX3" fmla="*/ 0 w 8305"/>
                  <a:gd name="connsiteY3" fmla="*/ 54042 h 54041"/>
                </a:gdLst>
                <a:ahLst/>
                <a:cxnLst>
                  <a:cxn ang="0">
                    <a:pos x="connsiteX0" y="connsiteY0"/>
                  </a:cxn>
                  <a:cxn ang="0">
                    <a:pos x="connsiteX1" y="connsiteY1"/>
                  </a:cxn>
                  <a:cxn ang="0">
                    <a:pos x="connsiteX2" y="connsiteY2"/>
                  </a:cxn>
                  <a:cxn ang="0">
                    <a:pos x="connsiteX3" y="connsiteY3"/>
                  </a:cxn>
                </a:cxnLst>
                <a:rect l="l" t="t" r="r" b="b"/>
                <a:pathLst>
                  <a:path w="8305" h="54041">
                    <a:moveTo>
                      <a:pt x="0" y="0"/>
                    </a:moveTo>
                    <a:lnTo>
                      <a:pt x="8306" y="0"/>
                    </a:lnTo>
                    <a:lnTo>
                      <a:pt x="8306" y="54042"/>
                    </a:lnTo>
                    <a:lnTo>
                      <a:pt x="0" y="54042"/>
                    </a:lnTo>
                    <a:close/>
                  </a:path>
                </a:pathLst>
              </a:custGeom>
              <a:solidFill>
                <a:srgbClr val="010101"/>
              </a:solidFill>
              <a:ln w="110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2172" name="Freeform: Shape 2171">
                <a:extLst>
                  <a:ext uri="{FF2B5EF4-FFF2-40B4-BE49-F238E27FC236}">
                    <a16:creationId xmlns:a16="http://schemas.microsoft.com/office/drawing/2014/main" id="{FC5B3017-69B0-4ABB-9E6A-6DBB8A2345D7}"/>
                  </a:ext>
                </a:extLst>
              </p:cNvPr>
              <p:cNvSpPr/>
              <p:nvPr/>
            </p:nvSpPr>
            <p:spPr>
              <a:xfrm>
                <a:off x="4006572" y="2952590"/>
                <a:ext cx="36544" cy="36544"/>
              </a:xfrm>
              <a:custGeom>
                <a:avLst/>
                <a:gdLst>
                  <a:gd name="connsiteX0" fmla="*/ 36545 w 36544"/>
                  <a:gd name="connsiteY0" fmla="*/ 18272 h 36544"/>
                  <a:gd name="connsiteX1" fmla="*/ 18272 w 36544"/>
                  <a:gd name="connsiteY1" fmla="*/ 36545 h 36544"/>
                  <a:gd name="connsiteX2" fmla="*/ 0 w 36544"/>
                  <a:gd name="connsiteY2" fmla="*/ 18272 h 36544"/>
                  <a:gd name="connsiteX3" fmla="*/ 18272 w 36544"/>
                  <a:gd name="connsiteY3" fmla="*/ 0 h 36544"/>
                  <a:gd name="connsiteX4" fmla="*/ 36545 w 36544"/>
                  <a:gd name="connsiteY4" fmla="*/ 18272 h 365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544" h="36544">
                    <a:moveTo>
                      <a:pt x="36545" y="18272"/>
                    </a:moveTo>
                    <a:cubicBezTo>
                      <a:pt x="36545" y="28364"/>
                      <a:pt x="28364" y="36545"/>
                      <a:pt x="18272" y="36545"/>
                    </a:cubicBezTo>
                    <a:cubicBezTo>
                      <a:pt x="8181" y="36545"/>
                      <a:pt x="0" y="28364"/>
                      <a:pt x="0" y="18272"/>
                    </a:cubicBezTo>
                    <a:cubicBezTo>
                      <a:pt x="0" y="8181"/>
                      <a:pt x="8181" y="0"/>
                      <a:pt x="18272" y="0"/>
                    </a:cubicBezTo>
                    <a:cubicBezTo>
                      <a:pt x="28364" y="0"/>
                      <a:pt x="36545" y="8181"/>
                      <a:pt x="36545" y="18272"/>
                    </a:cubicBezTo>
                    <a:close/>
                  </a:path>
                </a:pathLst>
              </a:custGeom>
              <a:solidFill>
                <a:srgbClr val="231F20"/>
              </a:solidFill>
              <a:ln w="110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grpSp>
        <p:grpSp>
          <p:nvGrpSpPr>
            <p:cNvPr id="2201" name="Group 2200">
              <a:extLst>
                <a:ext uri="{FF2B5EF4-FFF2-40B4-BE49-F238E27FC236}">
                  <a16:creationId xmlns:a16="http://schemas.microsoft.com/office/drawing/2014/main" id="{FAF0D06A-BBE4-4A67-8D14-9B1C63079FE3}"/>
                </a:ext>
              </a:extLst>
            </p:cNvPr>
            <p:cNvGrpSpPr/>
            <p:nvPr/>
          </p:nvGrpSpPr>
          <p:grpSpPr>
            <a:xfrm>
              <a:off x="3746421" y="4275743"/>
              <a:ext cx="246621" cy="54041"/>
              <a:chOff x="3889296" y="3047606"/>
              <a:chExt cx="246621" cy="54041"/>
            </a:xfrm>
          </p:grpSpPr>
          <p:sp>
            <p:nvSpPr>
              <p:cNvPr id="2103" name="Freeform: Shape 2102">
                <a:extLst>
                  <a:ext uri="{FF2B5EF4-FFF2-40B4-BE49-F238E27FC236}">
                    <a16:creationId xmlns:a16="http://schemas.microsoft.com/office/drawing/2014/main" id="{9C2307D3-27B3-406B-8537-8AFC946C614E}"/>
                  </a:ext>
                </a:extLst>
              </p:cNvPr>
              <p:cNvSpPr/>
              <p:nvPr/>
            </p:nvSpPr>
            <p:spPr>
              <a:xfrm>
                <a:off x="3893394" y="3074627"/>
                <a:ext cx="238315" cy="11074"/>
              </a:xfrm>
              <a:custGeom>
                <a:avLst/>
                <a:gdLst>
                  <a:gd name="connsiteX0" fmla="*/ 238316 w 238315"/>
                  <a:gd name="connsiteY0" fmla="*/ 0 h 11074"/>
                  <a:gd name="connsiteX1" fmla="*/ 0 w 238315"/>
                  <a:gd name="connsiteY1" fmla="*/ 0 h 11074"/>
                </a:gdLst>
                <a:ahLst/>
                <a:cxnLst>
                  <a:cxn ang="0">
                    <a:pos x="connsiteX0" y="connsiteY0"/>
                  </a:cxn>
                  <a:cxn ang="0">
                    <a:pos x="connsiteX1" y="connsiteY1"/>
                  </a:cxn>
                </a:cxnLst>
                <a:rect l="l" t="t" r="r" b="b"/>
                <a:pathLst>
                  <a:path w="238315" h="11074">
                    <a:moveTo>
                      <a:pt x="238316" y="0"/>
                    </a:moveTo>
                    <a:lnTo>
                      <a:pt x="0" y="0"/>
                    </a:lnTo>
                  </a:path>
                </a:pathLst>
              </a:custGeom>
              <a:ln w="8300" cap="flat">
                <a:solidFill>
                  <a:srgbClr val="010101"/>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2104" name="Freeform: Shape 2103">
                <a:extLst>
                  <a:ext uri="{FF2B5EF4-FFF2-40B4-BE49-F238E27FC236}">
                    <a16:creationId xmlns:a16="http://schemas.microsoft.com/office/drawing/2014/main" id="{33365B2A-A5C2-438E-9538-7321BA759D3D}"/>
                  </a:ext>
                </a:extLst>
              </p:cNvPr>
              <p:cNvSpPr/>
              <p:nvPr/>
            </p:nvSpPr>
            <p:spPr>
              <a:xfrm>
                <a:off x="4127612" y="3047606"/>
                <a:ext cx="8305" cy="54041"/>
              </a:xfrm>
              <a:custGeom>
                <a:avLst/>
                <a:gdLst>
                  <a:gd name="connsiteX0" fmla="*/ 0 w 8305"/>
                  <a:gd name="connsiteY0" fmla="*/ 0 h 54041"/>
                  <a:gd name="connsiteX1" fmla="*/ 8306 w 8305"/>
                  <a:gd name="connsiteY1" fmla="*/ 0 h 54041"/>
                  <a:gd name="connsiteX2" fmla="*/ 8306 w 8305"/>
                  <a:gd name="connsiteY2" fmla="*/ 54042 h 54041"/>
                  <a:gd name="connsiteX3" fmla="*/ 0 w 8305"/>
                  <a:gd name="connsiteY3" fmla="*/ 54042 h 54041"/>
                </a:gdLst>
                <a:ahLst/>
                <a:cxnLst>
                  <a:cxn ang="0">
                    <a:pos x="connsiteX0" y="connsiteY0"/>
                  </a:cxn>
                  <a:cxn ang="0">
                    <a:pos x="connsiteX1" y="connsiteY1"/>
                  </a:cxn>
                  <a:cxn ang="0">
                    <a:pos x="connsiteX2" y="connsiteY2"/>
                  </a:cxn>
                  <a:cxn ang="0">
                    <a:pos x="connsiteX3" y="connsiteY3"/>
                  </a:cxn>
                </a:cxnLst>
                <a:rect l="l" t="t" r="r" b="b"/>
                <a:pathLst>
                  <a:path w="8305" h="54041">
                    <a:moveTo>
                      <a:pt x="0" y="0"/>
                    </a:moveTo>
                    <a:lnTo>
                      <a:pt x="8306" y="0"/>
                    </a:lnTo>
                    <a:lnTo>
                      <a:pt x="8306" y="54042"/>
                    </a:lnTo>
                    <a:lnTo>
                      <a:pt x="0" y="54042"/>
                    </a:lnTo>
                    <a:close/>
                  </a:path>
                </a:pathLst>
              </a:custGeom>
              <a:solidFill>
                <a:srgbClr val="010101"/>
              </a:solidFill>
              <a:ln w="110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2105" name="Freeform: Shape 2104">
                <a:extLst>
                  <a:ext uri="{FF2B5EF4-FFF2-40B4-BE49-F238E27FC236}">
                    <a16:creationId xmlns:a16="http://schemas.microsoft.com/office/drawing/2014/main" id="{9D9A169A-5D73-499E-AC09-9F17E53C84E6}"/>
                  </a:ext>
                </a:extLst>
              </p:cNvPr>
              <p:cNvSpPr/>
              <p:nvPr/>
            </p:nvSpPr>
            <p:spPr>
              <a:xfrm>
                <a:off x="3889296" y="3047606"/>
                <a:ext cx="8305" cy="54041"/>
              </a:xfrm>
              <a:custGeom>
                <a:avLst/>
                <a:gdLst>
                  <a:gd name="connsiteX0" fmla="*/ 0 w 8305"/>
                  <a:gd name="connsiteY0" fmla="*/ 0 h 54041"/>
                  <a:gd name="connsiteX1" fmla="*/ 8306 w 8305"/>
                  <a:gd name="connsiteY1" fmla="*/ 0 h 54041"/>
                  <a:gd name="connsiteX2" fmla="*/ 8306 w 8305"/>
                  <a:gd name="connsiteY2" fmla="*/ 54042 h 54041"/>
                  <a:gd name="connsiteX3" fmla="*/ 0 w 8305"/>
                  <a:gd name="connsiteY3" fmla="*/ 54042 h 54041"/>
                </a:gdLst>
                <a:ahLst/>
                <a:cxnLst>
                  <a:cxn ang="0">
                    <a:pos x="connsiteX0" y="connsiteY0"/>
                  </a:cxn>
                  <a:cxn ang="0">
                    <a:pos x="connsiteX1" y="connsiteY1"/>
                  </a:cxn>
                  <a:cxn ang="0">
                    <a:pos x="connsiteX2" y="connsiteY2"/>
                  </a:cxn>
                  <a:cxn ang="0">
                    <a:pos x="connsiteX3" y="connsiteY3"/>
                  </a:cxn>
                </a:cxnLst>
                <a:rect l="l" t="t" r="r" b="b"/>
                <a:pathLst>
                  <a:path w="8305" h="54041">
                    <a:moveTo>
                      <a:pt x="0" y="0"/>
                    </a:moveTo>
                    <a:lnTo>
                      <a:pt x="8306" y="0"/>
                    </a:lnTo>
                    <a:lnTo>
                      <a:pt x="8306" y="54042"/>
                    </a:lnTo>
                    <a:lnTo>
                      <a:pt x="0" y="54042"/>
                    </a:lnTo>
                    <a:close/>
                  </a:path>
                </a:pathLst>
              </a:custGeom>
              <a:solidFill>
                <a:srgbClr val="010101"/>
              </a:solidFill>
              <a:ln w="110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2173" name="Freeform: Shape 2172">
                <a:extLst>
                  <a:ext uri="{FF2B5EF4-FFF2-40B4-BE49-F238E27FC236}">
                    <a16:creationId xmlns:a16="http://schemas.microsoft.com/office/drawing/2014/main" id="{B24734FB-9D93-43C0-BEF9-6707984BAB5E}"/>
                  </a:ext>
                </a:extLst>
              </p:cNvPr>
              <p:cNvSpPr/>
              <p:nvPr/>
            </p:nvSpPr>
            <p:spPr>
              <a:xfrm>
                <a:off x="3993061" y="3056355"/>
                <a:ext cx="36544" cy="36544"/>
              </a:xfrm>
              <a:custGeom>
                <a:avLst/>
                <a:gdLst>
                  <a:gd name="connsiteX0" fmla="*/ 36545 w 36544"/>
                  <a:gd name="connsiteY0" fmla="*/ 18272 h 36544"/>
                  <a:gd name="connsiteX1" fmla="*/ 18272 w 36544"/>
                  <a:gd name="connsiteY1" fmla="*/ 36545 h 36544"/>
                  <a:gd name="connsiteX2" fmla="*/ 0 w 36544"/>
                  <a:gd name="connsiteY2" fmla="*/ 18272 h 36544"/>
                  <a:gd name="connsiteX3" fmla="*/ 18272 w 36544"/>
                  <a:gd name="connsiteY3" fmla="*/ 0 h 36544"/>
                  <a:gd name="connsiteX4" fmla="*/ 36545 w 36544"/>
                  <a:gd name="connsiteY4" fmla="*/ 18272 h 365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544" h="36544">
                    <a:moveTo>
                      <a:pt x="36545" y="18272"/>
                    </a:moveTo>
                    <a:cubicBezTo>
                      <a:pt x="36545" y="28364"/>
                      <a:pt x="28364" y="36545"/>
                      <a:pt x="18272" y="36545"/>
                    </a:cubicBezTo>
                    <a:cubicBezTo>
                      <a:pt x="8181" y="36545"/>
                      <a:pt x="0" y="28364"/>
                      <a:pt x="0" y="18272"/>
                    </a:cubicBezTo>
                    <a:cubicBezTo>
                      <a:pt x="0" y="8181"/>
                      <a:pt x="8181" y="0"/>
                      <a:pt x="18272" y="0"/>
                    </a:cubicBezTo>
                    <a:cubicBezTo>
                      <a:pt x="28364" y="0"/>
                      <a:pt x="36545" y="8181"/>
                      <a:pt x="36545" y="18272"/>
                    </a:cubicBezTo>
                    <a:close/>
                  </a:path>
                </a:pathLst>
              </a:custGeom>
              <a:solidFill>
                <a:srgbClr val="231F20"/>
              </a:solidFill>
              <a:ln w="110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grpSp>
        <p:grpSp>
          <p:nvGrpSpPr>
            <p:cNvPr id="2200" name="Group 2199">
              <a:extLst>
                <a:ext uri="{FF2B5EF4-FFF2-40B4-BE49-F238E27FC236}">
                  <a16:creationId xmlns:a16="http://schemas.microsoft.com/office/drawing/2014/main" id="{F19A7823-CD11-46F3-9C4E-6B10A51113F5}"/>
                </a:ext>
              </a:extLst>
            </p:cNvPr>
            <p:cNvGrpSpPr/>
            <p:nvPr/>
          </p:nvGrpSpPr>
          <p:grpSpPr>
            <a:xfrm>
              <a:off x="3848193" y="4481631"/>
              <a:ext cx="139312" cy="54041"/>
              <a:chOff x="3991068" y="3151482"/>
              <a:chExt cx="139312" cy="54041"/>
            </a:xfrm>
          </p:grpSpPr>
          <p:sp>
            <p:nvSpPr>
              <p:cNvPr id="2106" name="Freeform: Shape 2105">
                <a:extLst>
                  <a:ext uri="{FF2B5EF4-FFF2-40B4-BE49-F238E27FC236}">
                    <a16:creationId xmlns:a16="http://schemas.microsoft.com/office/drawing/2014/main" id="{9A3BA2E5-C041-46ED-B462-665FEC73565C}"/>
                  </a:ext>
                </a:extLst>
              </p:cNvPr>
              <p:cNvSpPr/>
              <p:nvPr/>
            </p:nvSpPr>
            <p:spPr>
              <a:xfrm>
                <a:off x="3995165" y="3178502"/>
                <a:ext cx="131117" cy="11074"/>
              </a:xfrm>
              <a:custGeom>
                <a:avLst/>
                <a:gdLst>
                  <a:gd name="connsiteX0" fmla="*/ 131118 w 131117"/>
                  <a:gd name="connsiteY0" fmla="*/ 0 h 11074"/>
                  <a:gd name="connsiteX1" fmla="*/ 0 w 131117"/>
                  <a:gd name="connsiteY1" fmla="*/ 0 h 11074"/>
                </a:gdLst>
                <a:ahLst/>
                <a:cxnLst>
                  <a:cxn ang="0">
                    <a:pos x="connsiteX0" y="connsiteY0"/>
                  </a:cxn>
                  <a:cxn ang="0">
                    <a:pos x="connsiteX1" y="connsiteY1"/>
                  </a:cxn>
                </a:cxnLst>
                <a:rect l="l" t="t" r="r" b="b"/>
                <a:pathLst>
                  <a:path w="131117" h="11074">
                    <a:moveTo>
                      <a:pt x="131118" y="0"/>
                    </a:moveTo>
                    <a:lnTo>
                      <a:pt x="0" y="0"/>
                    </a:lnTo>
                  </a:path>
                </a:pathLst>
              </a:custGeom>
              <a:ln w="8300" cap="flat">
                <a:solidFill>
                  <a:srgbClr val="010101"/>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2107" name="Freeform: Shape 2106">
                <a:extLst>
                  <a:ext uri="{FF2B5EF4-FFF2-40B4-BE49-F238E27FC236}">
                    <a16:creationId xmlns:a16="http://schemas.microsoft.com/office/drawing/2014/main" id="{D99E856A-B67A-4A38-B233-D804D4696EB0}"/>
                  </a:ext>
                </a:extLst>
              </p:cNvPr>
              <p:cNvSpPr/>
              <p:nvPr/>
            </p:nvSpPr>
            <p:spPr>
              <a:xfrm>
                <a:off x="4122075" y="3151482"/>
                <a:ext cx="8305" cy="54041"/>
              </a:xfrm>
              <a:custGeom>
                <a:avLst/>
                <a:gdLst>
                  <a:gd name="connsiteX0" fmla="*/ 0 w 8305"/>
                  <a:gd name="connsiteY0" fmla="*/ 0 h 54041"/>
                  <a:gd name="connsiteX1" fmla="*/ 8306 w 8305"/>
                  <a:gd name="connsiteY1" fmla="*/ 0 h 54041"/>
                  <a:gd name="connsiteX2" fmla="*/ 8306 w 8305"/>
                  <a:gd name="connsiteY2" fmla="*/ 54042 h 54041"/>
                  <a:gd name="connsiteX3" fmla="*/ 0 w 8305"/>
                  <a:gd name="connsiteY3" fmla="*/ 54042 h 54041"/>
                </a:gdLst>
                <a:ahLst/>
                <a:cxnLst>
                  <a:cxn ang="0">
                    <a:pos x="connsiteX0" y="connsiteY0"/>
                  </a:cxn>
                  <a:cxn ang="0">
                    <a:pos x="connsiteX1" y="connsiteY1"/>
                  </a:cxn>
                  <a:cxn ang="0">
                    <a:pos x="connsiteX2" y="connsiteY2"/>
                  </a:cxn>
                  <a:cxn ang="0">
                    <a:pos x="connsiteX3" y="connsiteY3"/>
                  </a:cxn>
                </a:cxnLst>
                <a:rect l="l" t="t" r="r" b="b"/>
                <a:pathLst>
                  <a:path w="8305" h="54041">
                    <a:moveTo>
                      <a:pt x="0" y="0"/>
                    </a:moveTo>
                    <a:lnTo>
                      <a:pt x="8306" y="0"/>
                    </a:lnTo>
                    <a:lnTo>
                      <a:pt x="8306" y="54042"/>
                    </a:lnTo>
                    <a:lnTo>
                      <a:pt x="0" y="54042"/>
                    </a:lnTo>
                    <a:close/>
                  </a:path>
                </a:pathLst>
              </a:custGeom>
              <a:solidFill>
                <a:srgbClr val="010101"/>
              </a:solidFill>
              <a:ln w="110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2108" name="Freeform: Shape 2107">
                <a:extLst>
                  <a:ext uri="{FF2B5EF4-FFF2-40B4-BE49-F238E27FC236}">
                    <a16:creationId xmlns:a16="http://schemas.microsoft.com/office/drawing/2014/main" id="{331F61CF-F632-4156-8669-F5847AA36936}"/>
                  </a:ext>
                </a:extLst>
              </p:cNvPr>
              <p:cNvSpPr/>
              <p:nvPr/>
            </p:nvSpPr>
            <p:spPr>
              <a:xfrm>
                <a:off x="3991068" y="3151482"/>
                <a:ext cx="8305" cy="54041"/>
              </a:xfrm>
              <a:custGeom>
                <a:avLst/>
                <a:gdLst>
                  <a:gd name="connsiteX0" fmla="*/ 0 w 8305"/>
                  <a:gd name="connsiteY0" fmla="*/ 0 h 54041"/>
                  <a:gd name="connsiteX1" fmla="*/ 8306 w 8305"/>
                  <a:gd name="connsiteY1" fmla="*/ 0 h 54041"/>
                  <a:gd name="connsiteX2" fmla="*/ 8306 w 8305"/>
                  <a:gd name="connsiteY2" fmla="*/ 54042 h 54041"/>
                  <a:gd name="connsiteX3" fmla="*/ 0 w 8305"/>
                  <a:gd name="connsiteY3" fmla="*/ 54042 h 54041"/>
                </a:gdLst>
                <a:ahLst/>
                <a:cxnLst>
                  <a:cxn ang="0">
                    <a:pos x="connsiteX0" y="connsiteY0"/>
                  </a:cxn>
                  <a:cxn ang="0">
                    <a:pos x="connsiteX1" y="connsiteY1"/>
                  </a:cxn>
                  <a:cxn ang="0">
                    <a:pos x="connsiteX2" y="connsiteY2"/>
                  </a:cxn>
                  <a:cxn ang="0">
                    <a:pos x="connsiteX3" y="connsiteY3"/>
                  </a:cxn>
                </a:cxnLst>
                <a:rect l="l" t="t" r="r" b="b"/>
                <a:pathLst>
                  <a:path w="8305" h="54041">
                    <a:moveTo>
                      <a:pt x="0" y="0"/>
                    </a:moveTo>
                    <a:lnTo>
                      <a:pt x="8306" y="0"/>
                    </a:lnTo>
                    <a:lnTo>
                      <a:pt x="8306" y="54042"/>
                    </a:lnTo>
                    <a:lnTo>
                      <a:pt x="0" y="54042"/>
                    </a:lnTo>
                    <a:close/>
                  </a:path>
                </a:pathLst>
              </a:custGeom>
              <a:solidFill>
                <a:srgbClr val="010101"/>
              </a:solidFill>
              <a:ln w="110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2174" name="Freeform: Shape 2173">
                <a:extLst>
                  <a:ext uri="{FF2B5EF4-FFF2-40B4-BE49-F238E27FC236}">
                    <a16:creationId xmlns:a16="http://schemas.microsoft.com/office/drawing/2014/main" id="{EAC2CCA0-126F-4F58-B930-F86045429DDD}"/>
                  </a:ext>
                </a:extLst>
              </p:cNvPr>
              <p:cNvSpPr/>
              <p:nvPr/>
            </p:nvSpPr>
            <p:spPr>
              <a:xfrm>
                <a:off x="4043227" y="3160230"/>
                <a:ext cx="36544" cy="36544"/>
              </a:xfrm>
              <a:custGeom>
                <a:avLst/>
                <a:gdLst>
                  <a:gd name="connsiteX0" fmla="*/ 36545 w 36544"/>
                  <a:gd name="connsiteY0" fmla="*/ 18272 h 36544"/>
                  <a:gd name="connsiteX1" fmla="*/ 18272 w 36544"/>
                  <a:gd name="connsiteY1" fmla="*/ 36545 h 36544"/>
                  <a:gd name="connsiteX2" fmla="*/ 0 w 36544"/>
                  <a:gd name="connsiteY2" fmla="*/ 18272 h 36544"/>
                  <a:gd name="connsiteX3" fmla="*/ 18272 w 36544"/>
                  <a:gd name="connsiteY3" fmla="*/ 0 h 36544"/>
                  <a:gd name="connsiteX4" fmla="*/ 36545 w 36544"/>
                  <a:gd name="connsiteY4" fmla="*/ 18272 h 365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544" h="36544">
                    <a:moveTo>
                      <a:pt x="36545" y="18272"/>
                    </a:moveTo>
                    <a:cubicBezTo>
                      <a:pt x="36545" y="28364"/>
                      <a:pt x="28364" y="36545"/>
                      <a:pt x="18272" y="36545"/>
                    </a:cubicBezTo>
                    <a:cubicBezTo>
                      <a:pt x="8181" y="36545"/>
                      <a:pt x="0" y="28364"/>
                      <a:pt x="0" y="18272"/>
                    </a:cubicBezTo>
                    <a:cubicBezTo>
                      <a:pt x="0" y="8181"/>
                      <a:pt x="8181" y="0"/>
                      <a:pt x="18272" y="0"/>
                    </a:cubicBezTo>
                    <a:cubicBezTo>
                      <a:pt x="28364" y="0"/>
                      <a:pt x="36545" y="8181"/>
                      <a:pt x="36545" y="18272"/>
                    </a:cubicBezTo>
                    <a:close/>
                  </a:path>
                </a:pathLst>
              </a:custGeom>
              <a:solidFill>
                <a:srgbClr val="231F20"/>
              </a:solidFill>
              <a:ln w="110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grpSp>
        <p:grpSp>
          <p:nvGrpSpPr>
            <p:cNvPr id="2199" name="Group 2198">
              <a:extLst>
                <a:ext uri="{FF2B5EF4-FFF2-40B4-BE49-F238E27FC236}">
                  <a16:creationId xmlns:a16="http://schemas.microsoft.com/office/drawing/2014/main" id="{6C2E3171-AF6F-4C1F-A787-281929356B66}"/>
                </a:ext>
              </a:extLst>
            </p:cNvPr>
            <p:cNvGrpSpPr/>
            <p:nvPr/>
          </p:nvGrpSpPr>
          <p:grpSpPr>
            <a:xfrm>
              <a:off x="3719511" y="4687520"/>
              <a:ext cx="274749" cy="54041"/>
              <a:chOff x="3862386" y="3255246"/>
              <a:chExt cx="274749" cy="54041"/>
            </a:xfrm>
          </p:grpSpPr>
          <p:sp>
            <p:nvSpPr>
              <p:cNvPr id="2109" name="Freeform: Shape 2108">
                <a:extLst>
                  <a:ext uri="{FF2B5EF4-FFF2-40B4-BE49-F238E27FC236}">
                    <a16:creationId xmlns:a16="http://schemas.microsoft.com/office/drawing/2014/main" id="{2A29DE3D-4E93-4C98-906D-9FF23EB8BBB4}"/>
                  </a:ext>
                </a:extLst>
              </p:cNvPr>
              <p:cNvSpPr/>
              <p:nvPr/>
            </p:nvSpPr>
            <p:spPr>
              <a:xfrm>
                <a:off x="3866594" y="3282267"/>
                <a:ext cx="266333" cy="11074"/>
              </a:xfrm>
              <a:custGeom>
                <a:avLst/>
                <a:gdLst>
                  <a:gd name="connsiteX0" fmla="*/ 266333 w 266333"/>
                  <a:gd name="connsiteY0" fmla="*/ 0 h 11074"/>
                  <a:gd name="connsiteX1" fmla="*/ 0 w 266333"/>
                  <a:gd name="connsiteY1" fmla="*/ 0 h 11074"/>
                </a:gdLst>
                <a:ahLst/>
                <a:cxnLst>
                  <a:cxn ang="0">
                    <a:pos x="connsiteX0" y="connsiteY0"/>
                  </a:cxn>
                  <a:cxn ang="0">
                    <a:pos x="connsiteX1" y="connsiteY1"/>
                  </a:cxn>
                </a:cxnLst>
                <a:rect l="l" t="t" r="r" b="b"/>
                <a:pathLst>
                  <a:path w="266333" h="11074">
                    <a:moveTo>
                      <a:pt x="266333" y="0"/>
                    </a:moveTo>
                    <a:lnTo>
                      <a:pt x="0" y="0"/>
                    </a:lnTo>
                  </a:path>
                </a:pathLst>
              </a:custGeom>
              <a:ln w="8300" cap="flat">
                <a:solidFill>
                  <a:srgbClr val="010101"/>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2110" name="Freeform: Shape 2109">
                <a:extLst>
                  <a:ext uri="{FF2B5EF4-FFF2-40B4-BE49-F238E27FC236}">
                    <a16:creationId xmlns:a16="http://schemas.microsoft.com/office/drawing/2014/main" id="{F9B7F418-FBD9-473F-AEEB-6C4C0C7E0D9D}"/>
                  </a:ext>
                </a:extLst>
              </p:cNvPr>
              <p:cNvSpPr/>
              <p:nvPr/>
            </p:nvSpPr>
            <p:spPr>
              <a:xfrm>
                <a:off x="4128830" y="3255246"/>
                <a:ext cx="8305" cy="54041"/>
              </a:xfrm>
              <a:custGeom>
                <a:avLst/>
                <a:gdLst>
                  <a:gd name="connsiteX0" fmla="*/ 0 w 8305"/>
                  <a:gd name="connsiteY0" fmla="*/ 0 h 54041"/>
                  <a:gd name="connsiteX1" fmla="*/ 8306 w 8305"/>
                  <a:gd name="connsiteY1" fmla="*/ 0 h 54041"/>
                  <a:gd name="connsiteX2" fmla="*/ 8306 w 8305"/>
                  <a:gd name="connsiteY2" fmla="*/ 54042 h 54041"/>
                  <a:gd name="connsiteX3" fmla="*/ 0 w 8305"/>
                  <a:gd name="connsiteY3" fmla="*/ 54042 h 54041"/>
                </a:gdLst>
                <a:ahLst/>
                <a:cxnLst>
                  <a:cxn ang="0">
                    <a:pos x="connsiteX0" y="connsiteY0"/>
                  </a:cxn>
                  <a:cxn ang="0">
                    <a:pos x="connsiteX1" y="connsiteY1"/>
                  </a:cxn>
                  <a:cxn ang="0">
                    <a:pos x="connsiteX2" y="connsiteY2"/>
                  </a:cxn>
                  <a:cxn ang="0">
                    <a:pos x="connsiteX3" y="connsiteY3"/>
                  </a:cxn>
                </a:cxnLst>
                <a:rect l="l" t="t" r="r" b="b"/>
                <a:pathLst>
                  <a:path w="8305" h="54041">
                    <a:moveTo>
                      <a:pt x="0" y="0"/>
                    </a:moveTo>
                    <a:lnTo>
                      <a:pt x="8306" y="0"/>
                    </a:lnTo>
                    <a:lnTo>
                      <a:pt x="8306" y="54042"/>
                    </a:lnTo>
                    <a:lnTo>
                      <a:pt x="0" y="54042"/>
                    </a:lnTo>
                    <a:close/>
                  </a:path>
                </a:pathLst>
              </a:custGeom>
              <a:solidFill>
                <a:srgbClr val="010101"/>
              </a:solidFill>
              <a:ln w="110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2111" name="Freeform: Shape 2110">
                <a:extLst>
                  <a:ext uri="{FF2B5EF4-FFF2-40B4-BE49-F238E27FC236}">
                    <a16:creationId xmlns:a16="http://schemas.microsoft.com/office/drawing/2014/main" id="{F69D121B-BD31-4785-B4F0-0AB4D019BBA9}"/>
                  </a:ext>
                </a:extLst>
              </p:cNvPr>
              <p:cNvSpPr/>
              <p:nvPr/>
            </p:nvSpPr>
            <p:spPr>
              <a:xfrm>
                <a:off x="3862386" y="3255246"/>
                <a:ext cx="8305" cy="54041"/>
              </a:xfrm>
              <a:custGeom>
                <a:avLst/>
                <a:gdLst>
                  <a:gd name="connsiteX0" fmla="*/ 0 w 8305"/>
                  <a:gd name="connsiteY0" fmla="*/ 0 h 54041"/>
                  <a:gd name="connsiteX1" fmla="*/ 8306 w 8305"/>
                  <a:gd name="connsiteY1" fmla="*/ 0 h 54041"/>
                  <a:gd name="connsiteX2" fmla="*/ 8306 w 8305"/>
                  <a:gd name="connsiteY2" fmla="*/ 54042 h 54041"/>
                  <a:gd name="connsiteX3" fmla="*/ 0 w 8305"/>
                  <a:gd name="connsiteY3" fmla="*/ 54042 h 54041"/>
                </a:gdLst>
                <a:ahLst/>
                <a:cxnLst>
                  <a:cxn ang="0">
                    <a:pos x="connsiteX0" y="connsiteY0"/>
                  </a:cxn>
                  <a:cxn ang="0">
                    <a:pos x="connsiteX1" y="connsiteY1"/>
                  </a:cxn>
                  <a:cxn ang="0">
                    <a:pos x="connsiteX2" y="connsiteY2"/>
                  </a:cxn>
                  <a:cxn ang="0">
                    <a:pos x="connsiteX3" y="connsiteY3"/>
                  </a:cxn>
                </a:cxnLst>
                <a:rect l="l" t="t" r="r" b="b"/>
                <a:pathLst>
                  <a:path w="8305" h="54041">
                    <a:moveTo>
                      <a:pt x="0" y="0"/>
                    </a:moveTo>
                    <a:lnTo>
                      <a:pt x="8306" y="0"/>
                    </a:lnTo>
                    <a:lnTo>
                      <a:pt x="8306" y="54042"/>
                    </a:lnTo>
                    <a:lnTo>
                      <a:pt x="0" y="54042"/>
                    </a:lnTo>
                    <a:close/>
                  </a:path>
                </a:pathLst>
              </a:custGeom>
              <a:solidFill>
                <a:srgbClr val="010101"/>
              </a:solidFill>
              <a:ln w="110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2175" name="Freeform: Shape 2174">
                <a:extLst>
                  <a:ext uri="{FF2B5EF4-FFF2-40B4-BE49-F238E27FC236}">
                    <a16:creationId xmlns:a16="http://schemas.microsoft.com/office/drawing/2014/main" id="{773EDF72-F313-47AF-9DA9-EFA3000B7725}"/>
                  </a:ext>
                </a:extLst>
              </p:cNvPr>
              <p:cNvSpPr/>
              <p:nvPr/>
            </p:nvSpPr>
            <p:spPr>
              <a:xfrm>
                <a:off x="3981655" y="3263995"/>
                <a:ext cx="36544" cy="36544"/>
              </a:xfrm>
              <a:custGeom>
                <a:avLst/>
                <a:gdLst>
                  <a:gd name="connsiteX0" fmla="*/ 36545 w 36544"/>
                  <a:gd name="connsiteY0" fmla="*/ 18272 h 36544"/>
                  <a:gd name="connsiteX1" fmla="*/ 18272 w 36544"/>
                  <a:gd name="connsiteY1" fmla="*/ 36545 h 36544"/>
                  <a:gd name="connsiteX2" fmla="*/ 0 w 36544"/>
                  <a:gd name="connsiteY2" fmla="*/ 18272 h 36544"/>
                  <a:gd name="connsiteX3" fmla="*/ 18272 w 36544"/>
                  <a:gd name="connsiteY3" fmla="*/ 0 h 36544"/>
                  <a:gd name="connsiteX4" fmla="*/ 36545 w 36544"/>
                  <a:gd name="connsiteY4" fmla="*/ 18272 h 365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544" h="36544">
                    <a:moveTo>
                      <a:pt x="36545" y="18272"/>
                    </a:moveTo>
                    <a:cubicBezTo>
                      <a:pt x="36545" y="28364"/>
                      <a:pt x="28364" y="36545"/>
                      <a:pt x="18272" y="36545"/>
                    </a:cubicBezTo>
                    <a:cubicBezTo>
                      <a:pt x="8181" y="36545"/>
                      <a:pt x="0" y="28364"/>
                      <a:pt x="0" y="18272"/>
                    </a:cubicBezTo>
                    <a:cubicBezTo>
                      <a:pt x="0" y="8181"/>
                      <a:pt x="8181" y="0"/>
                      <a:pt x="18272" y="0"/>
                    </a:cubicBezTo>
                    <a:cubicBezTo>
                      <a:pt x="28364" y="0"/>
                      <a:pt x="36545" y="8181"/>
                      <a:pt x="36545" y="18272"/>
                    </a:cubicBezTo>
                    <a:close/>
                  </a:path>
                </a:pathLst>
              </a:custGeom>
              <a:solidFill>
                <a:srgbClr val="231F20"/>
              </a:solidFill>
              <a:ln w="110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grpSp>
        <p:sp>
          <p:nvSpPr>
            <p:cNvPr id="1139" name="Freeform: Shape 1138">
              <a:extLst>
                <a:ext uri="{FF2B5EF4-FFF2-40B4-BE49-F238E27FC236}">
                  <a16:creationId xmlns:a16="http://schemas.microsoft.com/office/drawing/2014/main" id="{B637A1E4-711F-43AD-9054-EBE14A4D77C5}"/>
                </a:ext>
              </a:extLst>
            </p:cNvPr>
            <p:cNvSpPr/>
            <p:nvPr/>
          </p:nvSpPr>
          <p:spPr>
            <a:xfrm>
              <a:off x="9865837" y="4875919"/>
              <a:ext cx="11074" cy="22148"/>
            </a:xfrm>
            <a:custGeom>
              <a:avLst/>
              <a:gdLst>
                <a:gd name="connsiteX0" fmla="*/ 0 w 11074"/>
                <a:gd name="connsiteY0" fmla="*/ 22148 h 22148"/>
                <a:gd name="connsiteX1" fmla="*/ 0 w 11074"/>
                <a:gd name="connsiteY1" fmla="*/ 0 h 22148"/>
              </a:gdLst>
              <a:ahLst/>
              <a:cxnLst>
                <a:cxn ang="0">
                  <a:pos x="connsiteX0" y="connsiteY0"/>
                </a:cxn>
                <a:cxn ang="0">
                  <a:pos x="connsiteX1" y="connsiteY1"/>
                </a:cxn>
              </a:cxnLst>
              <a:rect l="l" t="t" r="r" b="b"/>
              <a:pathLst>
                <a:path w="11074" h="22148">
                  <a:moveTo>
                    <a:pt x="0" y="22148"/>
                  </a:moveTo>
                  <a:lnTo>
                    <a:pt x="0" y="0"/>
                  </a:lnTo>
                </a:path>
              </a:pathLst>
            </a:custGeom>
            <a:ln w="11067" cap="flat">
              <a:solidFill>
                <a:srgbClr val="010101"/>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140" name="Freeform: Shape 1139">
              <a:extLst>
                <a:ext uri="{FF2B5EF4-FFF2-40B4-BE49-F238E27FC236}">
                  <a16:creationId xmlns:a16="http://schemas.microsoft.com/office/drawing/2014/main" id="{643E8289-2B59-4A48-8137-39D744AF80CA}"/>
                </a:ext>
              </a:extLst>
            </p:cNvPr>
            <p:cNvSpPr/>
            <p:nvPr/>
          </p:nvSpPr>
          <p:spPr>
            <a:xfrm>
              <a:off x="9865837" y="1861012"/>
              <a:ext cx="11074" cy="3165100"/>
            </a:xfrm>
            <a:custGeom>
              <a:avLst/>
              <a:gdLst>
                <a:gd name="connsiteX0" fmla="*/ 0 w 11074"/>
                <a:gd name="connsiteY0" fmla="*/ 3165101 h 3165100"/>
                <a:gd name="connsiteX1" fmla="*/ 0 w 11074"/>
                <a:gd name="connsiteY1" fmla="*/ 0 h 3165100"/>
              </a:gdLst>
              <a:ahLst/>
              <a:cxnLst>
                <a:cxn ang="0">
                  <a:pos x="connsiteX0" y="connsiteY0"/>
                </a:cxn>
                <a:cxn ang="0">
                  <a:pos x="connsiteX1" y="connsiteY1"/>
                </a:cxn>
              </a:cxnLst>
              <a:rect l="l" t="t" r="r" b="b"/>
              <a:pathLst>
                <a:path w="11074" h="3165100">
                  <a:moveTo>
                    <a:pt x="0" y="3165101"/>
                  </a:moveTo>
                  <a:lnTo>
                    <a:pt x="0" y="0"/>
                  </a:lnTo>
                </a:path>
              </a:pathLst>
            </a:custGeom>
            <a:ln w="11067" cap="flat">
              <a:solidFill>
                <a:srgbClr val="010101"/>
              </a:solidFill>
              <a:custDash>
                <a:ds d="300000" sp="300000"/>
              </a:custDash>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141" name="Freeform: Shape 1140">
              <a:extLst>
                <a:ext uri="{FF2B5EF4-FFF2-40B4-BE49-F238E27FC236}">
                  <a16:creationId xmlns:a16="http://schemas.microsoft.com/office/drawing/2014/main" id="{6083A8E8-0785-43D8-B7E4-55489A03A489}"/>
                </a:ext>
              </a:extLst>
            </p:cNvPr>
            <p:cNvSpPr/>
            <p:nvPr/>
          </p:nvSpPr>
          <p:spPr>
            <a:xfrm>
              <a:off x="9865837" y="1742076"/>
              <a:ext cx="11074" cy="22148"/>
            </a:xfrm>
            <a:custGeom>
              <a:avLst/>
              <a:gdLst>
                <a:gd name="connsiteX0" fmla="*/ 0 w 11074"/>
                <a:gd name="connsiteY0" fmla="*/ 22148 h 22148"/>
                <a:gd name="connsiteX1" fmla="*/ 0 w 11074"/>
                <a:gd name="connsiteY1" fmla="*/ 0 h 22148"/>
              </a:gdLst>
              <a:ahLst/>
              <a:cxnLst>
                <a:cxn ang="0">
                  <a:pos x="connsiteX0" y="connsiteY0"/>
                </a:cxn>
                <a:cxn ang="0">
                  <a:pos x="connsiteX1" y="connsiteY1"/>
                </a:cxn>
              </a:cxnLst>
              <a:rect l="l" t="t" r="r" b="b"/>
              <a:pathLst>
                <a:path w="11074" h="22148">
                  <a:moveTo>
                    <a:pt x="0" y="22148"/>
                  </a:moveTo>
                  <a:lnTo>
                    <a:pt x="0" y="0"/>
                  </a:lnTo>
                </a:path>
              </a:pathLst>
            </a:custGeom>
            <a:ln w="11067" cap="flat">
              <a:solidFill>
                <a:srgbClr val="010101"/>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143" name="Freeform: Shape 1142">
              <a:extLst>
                <a:ext uri="{FF2B5EF4-FFF2-40B4-BE49-F238E27FC236}">
                  <a16:creationId xmlns:a16="http://schemas.microsoft.com/office/drawing/2014/main" id="{6E5C469D-BF97-4BD9-BA64-E068A4E9A55D}"/>
                </a:ext>
              </a:extLst>
            </p:cNvPr>
            <p:cNvSpPr/>
            <p:nvPr/>
          </p:nvSpPr>
          <p:spPr>
            <a:xfrm>
              <a:off x="9124091" y="5032845"/>
              <a:ext cx="904978" cy="11074"/>
            </a:xfrm>
            <a:custGeom>
              <a:avLst/>
              <a:gdLst>
                <a:gd name="connsiteX0" fmla="*/ 0 w 904978"/>
                <a:gd name="connsiteY0" fmla="*/ 0 h 11074"/>
                <a:gd name="connsiteX1" fmla="*/ 904979 w 904978"/>
                <a:gd name="connsiteY1" fmla="*/ 0 h 11074"/>
              </a:gdLst>
              <a:ahLst/>
              <a:cxnLst>
                <a:cxn ang="0">
                  <a:pos x="connsiteX0" y="connsiteY0"/>
                </a:cxn>
                <a:cxn ang="0">
                  <a:pos x="connsiteX1" y="connsiteY1"/>
                </a:cxn>
              </a:cxnLst>
              <a:rect l="l" t="t" r="r" b="b"/>
              <a:pathLst>
                <a:path w="904978" h="11074">
                  <a:moveTo>
                    <a:pt x="0" y="0"/>
                  </a:moveTo>
                  <a:lnTo>
                    <a:pt x="904979" y="0"/>
                  </a:lnTo>
                </a:path>
              </a:pathLst>
            </a:custGeom>
            <a:ln w="11067" cap="sq">
              <a:solidFill>
                <a:srgbClr val="010101"/>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144" name="Freeform: Shape 1143">
              <a:extLst>
                <a:ext uri="{FF2B5EF4-FFF2-40B4-BE49-F238E27FC236}">
                  <a16:creationId xmlns:a16="http://schemas.microsoft.com/office/drawing/2014/main" id="{FAF84AC7-125D-418E-A30E-0E04B6E582F4}"/>
                </a:ext>
              </a:extLst>
            </p:cNvPr>
            <p:cNvSpPr/>
            <p:nvPr/>
          </p:nvSpPr>
          <p:spPr>
            <a:xfrm>
              <a:off x="6353674" y="1742076"/>
              <a:ext cx="5407834" cy="11074"/>
            </a:xfrm>
            <a:custGeom>
              <a:avLst/>
              <a:gdLst>
                <a:gd name="connsiteX0" fmla="*/ 0 w 5407834"/>
                <a:gd name="connsiteY0" fmla="*/ 0 h 11074"/>
                <a:gd name="connsiteX1" fmla="*/ 5407835 w 5407834"/>
                <a:gd name="connsiteY1" fmla="*/ 0 h 11074"/>
              </a:gdLst>
              <a:ahLst/>
              <a:cxnLst>
                <a:cxn ang="0">
                  <a:pos x="connsiteX0" y="connsiteY0"/>
                </a:cxn>
                <a:cxn ang="0">
                  <a:pos x="connsiteX1" y="connsiteY1"/>
                </a:cxn>
              </a:cxnLst>
              <a:rect l="l" t="t" r="r" b="b"/>
              <a:pathLst>
                <a:path w="5407834" h="11074">
                  <a:moveTo>
                    <a:pt x="0" y="0"/>
                  </a:moveTo>
                  <a:lnTo>
                    <a:pt x="5407835" y="0"/>
                  </a:lnTo>
                </a:path>
              </a:pathLst>
            </a:custGeom>
            <a:ln w="11067" cap="flat">
              <a:solidFill>
                <a:srgbClr val="000000"/>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145" name="Freeform: Shape 1144">
              <a:extLst>
                <a:ext uri="{FF2B5EF4-FFF2-40B4-BE49-F238E27FC236}">
                  <a16:creationId xmlns:a16="http://schemas.microsoft.com/office/drawing/2014/main" id="{EAF74A8D-1DC6-4F72-9981-950AB3DD59F3}"/>
                </a:ext>
              </a:extLst>
            </p:cNvPr>
            <p:cNvSpPr/>
            <p:nvPr/>
          </p:nvSpPr>
          <p:spPr>
            <a:xfrm>
              <a:off x="9902382" y="5258758"/>
              <a:ext cx="447616" cy="11074"/>
            </a:xfrm>
            <a:custGeom>
              <a:avLst/>
              <a:gdLst>
                <a:gd name="connsiteX0" fmla="*/ 0 w 447616"/>
                <a:gd name="connsiteY0" fmla="*/ 0 h 11074"/>
                <a:gd name="connsiteX1" fmla="*/ 447617 w 447616"/>
                <a:gd name="connsiteY1" fmla="*/ 0 h 11074"/>
              </a:gdLst>
              <a:ahLst/>
              <a:cxnLst>
                <a:cxn ang="0">
                  <a:pos x="connsiteX0" y="connsiteY0"/>
                </a:cxn>
                <a:cxn ang="0">
                  <a:pos x="connsiteX1" y="connsiteY1"/>
                </a:cxn>
              </a:cxnLst>
              <a:rect l="l" t="t" r="r" b="b"/>
              <a:pathLst>
                <a:path w="447616" h="11074">
                  <a:moveTo>
                    <a:pt x="0" y="0"/>
                  </a:moveTo>
                  <a:lnTo>
                    <a:pt x="447617" y="0"/>
                  </a:lnTo>
                </a:path>
              </a:pathLst>
            </a:custGeom>
            <a:ln w="11067" cap="sq">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146" name="Freeform: Shape 1145">
              <a:extLst>
                <a:ext uri="{FF2B5EF4-FFF2-40B4-BE49-F238E27FC236}">
                  <a16:creationId xmlns:a16="http://schemas.microsoft.com/office/drawing/2014/main" id="{A62D1AFF-B4A5-4FEE-9F1C-E68F90CD137C}"/>
                </a:ext>
              </a:extLst>
            </p:cNvPr>
            <p:cNvSpPr/>
            <p:nvPr/>
          </p:nvSpPr>
          <p:spPr>
            <a:xfrm>
              <a:off x="10341915" y="5231183"/>
              <a:ext cx="47729" cy="55149"/>
            </a:xfrm>
            <a:custGeom>
              <a:avLst/>
              <a:gdLst>
                <a:gd name="connsiteX0" fmla="*/ 0 w 47729"/>
                <a:gd name="connsiteY0" fmla="*/ 55149 h 55149"/>
                <a:gd name="connsiteX1" fmla="*/ 47730 w 47729"/>
                <a:gd name="connsiteY1" fmla="*/ 27575 h 55149"/>
                <a:gd name="connsiteX2" fmla="*/ 0 w 47729"/>
                <a:gd name="connsiteY2" fmla="*/ 0 h 55149"/>
                <a:gd name="connsiteX3" fmla="*/ 0 w 47729"/>
                <a:gd name="connsiteY3" fmla="*/ 55149 h 55149"/>
              </a:gdLst>
              <a:ahLst/>
              <a:cxnLst>
                <a:cxn ang="0">
                  <a:pos x="connsiteX0" y="connsiteY0"/>
                </a:cxn>
                <a:cxn ang="0">
                  <a:pos x="connsiteX1" y="connsiteY1"/>
                </a:cxn>
                <a:cxn ang="0">
                  <a:pos x="connsiteX2" y="connsiteY2"/>
                </a:cxn>
                <a:cxn ang="0">
                  <a:pos x="connsiteX3" y="connsiteY3"/>
                </a:cxn>
              </a:cxnLst>
              <a:rect l="l" t="t" r="r" b="b"/>
              <a:pathLst>
                <a:path w="47729" h="55149">
                  <a:moveTo>
                    <a:pt x="0" y="55149"/>
                  </a:moveTo>
                  <a:lnTo>
                    <a:pt x="47730" y="27575"/>
                  </a:lnTo>
                  <a:lnTo>
                    <a:pt x="0" y="0"/>
                  </a:lnTo>
                  <a:lnTo>
                    <a:pt x="0" y="55149"/>
                  </a:lnTo>
                  <a:close/>
                </a:path>
              </a:pathLst>
            </a:custGeom>
            <a:solidFill>
              <a:srgbClr val="000000"/>
            </a:solidFill>
            <a:ln w="110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147" name="Freeform: Shape 1146">
              <a:extLst>
                <a:ext uri="{FF2B5EF4-FFF2-40B4-BE49-F238E27FC236}">
                  <a16:creationId xmlns:a16="http://schemas.microsoft.com/office/drawing/2014/main" id="{ADD985AF-1F78-4C20-9193-54A7562DEBDD}"/>
                </a:ext>
              </a:extLst>
            </p:cNvPr>
            <p:cNvSpPr/>
            <p:nvPr/>
          </p:nvSpPr>
          <p:spPr>
            <a:xfrm>
              <a:off x="9379240" y="5258758"/>
              <a:ext cx="447505" cy="11074"/>
            </a:xfrm>
            <a:custGeom>
              <a:avLst/>
              <a:gdLst>
                <a:gd name="connsiteX0" fmla="*/ 0 w 447505"/>
                <a:gd name="connsiteY0" fmla="*/ 0 h 11074"/>
                <a:gd name="connsiteX1" fmla="*/ 447506 w 447505"/>
                <a:gd name="connsiteY1" fmla="*/ 0 h 11074"/>
              </a:gdLst>
              <a:ahLst/>
              <a:cxnLst>
                <a:cxn ang="0">
                  <a:pos x="connsiteX0" y="connsiteY0"/>
                </a:cxn>
                <a:cxn ang="0">
                  <a:pos x="connsiteX1" y="connsiteY1"/>
                </a:cxn>
              </a:cxnLst>
              <a:rect l="l" t="t" r="r" b="b"/>
              <a:pathLst>
                <a:path w="447505" h="11074">
                  <a:moveTo>
                    <a:pt x="0" y="0"/>
                  </a:moveTo>
                  <a:lnTo>
                    <a:pt x="447506" y="0"/>
                  </a:lnTo>
                </a:path>
              </a:pathLst>
            </a:custGeom>
            <a:ln w="11067" cap="sq">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148" name="Freeform: Shape 1147">
              <a:extLst>
                <a:ext uri="{FF2B5EF4-FFF2-40B4-BE49-F238E27FC236}">
                  <a16:creationId xmlns:a16="http://schemas.microsoft.com/office/drawing/2014/main" id="{16B909EB-7C93-4464-9263-1E06941F800B}"/>
                </a:ext>
              </a:extLst>
            </p:cNvPr>
            <p:cNvSpPr/>
            <p:nvPr/>
          </p:nvSpPr>
          <p:spPr>
            <a:xfrm>
              <a:off x="9339483" y="5231183"/>
              <a:ext cx="47840" cy="55149"/>
            </a:xfrm>
            <a:custGeom>
              <a:avLst/>
              <a:gdLst>
                <a:gd name="connsiteX0" fmla="*/ 47840 w 47840"/>
                <a:gd name="connsiteY0" fmla="*/ 55149 h 55149"/>
                <a:gd name="connsiteX1" fmla="*/ 0 w 47840"/>
                <a:gd name="connsiteY1" fmla="*/ 27575 h 55149"/>
                <a:gd name="connsiteX2" fmla="*/ 47840 w 47840"/>
                <a:gd name="connsiteY2" fmla="*/ 0 h 55149"/>
                <a:gd name="connsiteX3" fmla="*/ 47840 w 47840"/>
                <a:gd name="connsiteY3" fmla="*/ 55149 h 55149"/>
              </a:gdLst>
              <a:ahLst/>
              <a:cxnLst>
                <a:cxn ang="0">
                  <a:pos x="connsiteX0" y="connsiteY0"/>
                </a:cxn>
                <a:cxn ang="0">
                  <a:pos x="connsiteX1" y="connsiteY1"/>
                </a:cxn>
                <a:cxn ang="0">
                  <a:pos x="connsiteX2" y="connsiteY2"/>
                </a:cxn>
                <a:cxn ang="0">
                  <a:pos x="connsiteX3" y="connsiteY3"/>
                </a:cxn>
              </a:cxnLst>
              <a:rect l="l" t="t" r="r" b="b"/>
              <a:pathLst>
                <a:path w="47840" h="55149">
                  <a:moveTo>
                    <a:pt x="47840" y="55149"/>
                  </a:moveTo>
                  <a:lnTo>
                    <a:pt x="0" y="27575"/>
                  </a:lnTo>
                  <a:lnTo>
                    <a:pt x="47840" y="0"/>
                  </a:lnTo>
                  <a:lnTo>
                    <a:pt x="47840" y="55149"/>
                  </a:lnTo>
                  <a:close/>
                </a:path>
              </a:pathLst>
            </a:custGeom>
            <a:solidFill>
              <a:srgbClr val="000000"/>
            </a:solidFill>
            <a:ln w="110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149" name="Freeform: Shape 1148">
              <a:extLst>
                <a:ext uri="{FF2B5EF4-FFF2-40B4-BE49-F238E27FC236}">
                  <a16:creationId xmlns:a16="http://schemas.microsoft.com/office/drawing/2014/main" id="{0C19CFAD-7E6B-4B1D-9D8D-98AB3C1597D5}"/>
                </a:ext>
              </a:extLst>
            </p:cNvPr>
            <p:cNvSpPr/>
            <p:nvPr/>
          </p:nvSpPr>
          <p:spPr>
            <a:xfrm>
              <a:off x="9416892" y="5032845"/>
              <a:ext cx="11074" cy="42856"/>
            </a:xfrm>
            <a:custGeom>
              <a:avLst/>
              <a:gdLst>
                <a:gd name="connsiteX0" fmla="*/ 0 w 11074"/>
                <a:gd name="connsiteY0" fmla="*/ 0 h 42856"/>
                <a:gd name="connsiteX1" fmla="*/ 0 w 11074"/>
                <a:gd name="connsiteY1" fmla="*/ 42857 h 42856"/>
              </a:gdLst>
              <a:ahLst/>
              <a:cxnLst>
                <a:cxn ang="0">
                  <a:pos x="connsiteX0" y="connsiteY0"/>
                </a:cxn>
                <a:cxn ang="0">
                  <a:pos x="connsiteX1" y="connsiteY1"/>
                </a:cxn>
              </a:cxnLst>
              <a:rect l="l" t="t" r="r" b="b"/>
              <a:pathLst>
                <a:path w="11074" h="42856">
                  <a:moveTo>
                    <a:pt x="0" y="0"/>
                  </a:moveTo>
                  <a:lnTo>
                    <a:pt x="0" y="42857"/>
                  </a:lnTo>
                </a:path>
              </a:pathLst>
            </a:custGeom>
            <a:ln w="11067" cap="flat">
              <a:solidFill>
                <a:srgbClr val="010101"/>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150" name="TextBox 1149">
              <a:extLst>
                <a:ext uri="{FF2B5EF4-FFF2-40B4-BE49-F238E27FC236}">
                  <a16:creationId xmlns:a16="http://schemas.microsoft.com/office/drawing/2014/main" id="{E4673792-39BA-4D7D-A672-199A52810D97}"/>
                </a:ext>
              </a:extLst>
            </p:cNvPr>
            <p:cNvSpPr txBox="1"/>
            <p:nvPr/>
          </p:nvSpPr>
          <p:spPr>
            <a:xfrm>
              <a:off x="9272296" y="5055453"/>
              <a:ext cx="328936" cy="22097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HelveticaNeueLTStd-Cn"/>
                  <a:rtl val="0"/>
                </a:rPr>
                <a:t>0.1</a:t>
              </a:r>
            </a:p>
          </p:txBody>
        </p:sp>
        <p:sp>
          <p:nvSpPr>
            <p:cNvPr id="1151" name="Freeform: Shape 1150">
              <a:extLst>
                <a:ext uri="{FF2B5EF4-FFF2-40B4-BE49-F238E27FC236}">
                  <a16:creationId xmlns:a16="http://schemas.microsoft.com/office/drawing/2014/main" id="{1F7DDAA2-081D-4D6D-9DFC-7FE84A7B7B01}"/>
                </a:ext>
              </a:extLst>
            </p:cNvPr>
            <p:cNvSpPr/>
            <p:nvPr/>
          </p:nvSpPr>
          <p:spPr>
            <a:xfrm>
              <a:off x="9865837" y="5032845"/>
              <a:ext cx="11074" cy="42856"/>
            </a:xfrm>
            <a:custGeom>
              <a:avLst/>
              <a:gdLst>
                <a:gd name="connsiteX0" fmla="*/ 0 w 11074"/>
                <a:gd name="connsiteY0" fmla="*/ 0 h 42856"/>
                <a:gd name="connsiteX1" fmla="*/ 0 w 11074"/>
                <a:gd name="connsiteY1" fmla="*/ 42857 h 42856"/>
              </a:gdLst>
              <a:ahLst/>
              <a:cxnLst>
                <a:cxn ang="0">
                  <a:pos x="connsiteX0" y="connsiteY0"/>
                </a:cxn>
                <a:cxn ang="0">
                  <a:pos x="connsiteX1" y="connsiteY1"/>
                </a:cxn>
              </a:cxnLst>
              <a:rect l="l" t="t" r="r" b="b"/>
              <a:pathLst>
                <a:path w="11074" h="42856">
                  <a:moveTo>
                    <a:pt x="0" y="0"/>
                  </a:moveTo>
                  <a:lnTo>
                    <a:pt x="0" y="42857"/>
                  </a:lnTo>
                </a:path>
              </a:pathLst>
            </a:custGeom>
            <a:ln w="11067" cap="flat">
              <a:solidFill>
                <a:srgbClr val="010101"/>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152" name="TextBox 1151">
              <a:extLst>
                <a:ext uri="{FF2B5EF4-FFF2-40B4-BE49-F238E27FC236}">
                  <a16:creationId xmlns:a16="http://schemas.microsoft.com/office/drawing/2014/main" id="{C6059F52-9179-4225-9295-F5795BE0790F}"/>
                </a:ext>
              </a:extLst>
            </p:cNvPr>
            <p:cNvSpPr txBox="1"/>
            <p:nvPr/>
          </p:nvSpPr>
          <p:spPr>
            <a:xfrm>
              <a:off x="9753135" y="5055453"/>
              <a:ext cx="242374" cy="22097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HelveticaNeueLTStd-Cn"/>
                  <a:rtl val="0"/>
                </a:rPr>
                <a:t>1</a:t>
              </a:r>
            </a:p>
          </p:txBody>
        </p:sp>
        <p:sp>
          <p:nvSpPr>
            <p:cNvPr id="1153" name="TextBox 1152">
              <a:extLst>
                <a:ext uri="{FF2B5EF4-FFF2-40B4-BE49-F238E27FC236}">
                  <a16:creationId xmlns:a16="http://schemas.microsoft.com/office/drawing/2014/main" id="{AB1B6660-DDA7-4708-A93D-CA17C6CC65D5}"/>
                </a:ext>
              </a:extLst>
            </p:cNvPr>
            <p:cNvSpPr txBox="1"/>
            <p:nvPr/>
          </p:nvSpPr>
          <p:spPr>
            <a:xfrm>
              <a:off x="8931744" y="5262318"/>
              <a:ext cx="1031051" cy="22097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HelveticaNeueLTStd-Cn"/>
                  <a:rtl val="0"/>
                </a:rPr>
                <a:t>Favoring Niraparib</a:t>
              </a:r>
            </a:p>
          </p:txBody>
        </p:sp>
        <p:sp>
          <p:nvSpPr>
            <p:cNvPr id="1498" name="TextBox 1497">
              <a:extLst>
                <a:ext uri="{FF2B5EF4-FFF2-40B4-BE49-F238E27FC236}">
                  <a16:creationId xmlns:a16="http://schemas.microsoft.com/office/drawing/2014/main" id="{6EB2A732-7AC1-41B7-A772-C6D7FEA2EF98}"/>
                </a:ext>
              </a:extLst>
            </p:cNvPr>
            <p:cNvSpPr txBox="1"/>
            <p:nvPr/>
          </p:nvSpPr>
          <p:spPr>
            <a:xfrm>
              <a:off x="9810942" y="5262318"/>
              <a:ext cx="946093" cy="22097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HelveticaNeueLTStd-Cn"/>
                  <a:rtl val="0"/>
                </a:rPr>
                <a:t>Favoring Control</a:t>
              </a:r>
            </a:p>
          </p:txBody>
        </p:sp>
        <p:sp>
          <p:nvSpPr>
            <p:cNvPr id="1499" name="TextBox 1498">
              <a:extLst>
                <a:ext uri="{FF2B5EF4-FFF2-40B4-BE49-F238E27FC236}">
                  <a16:creationId xmlns:a16="http://schemas.microsoft.com/office/drawing/2014/main" id="{F4F7022E-2B6D-4F1A-87EA-448A41926670}"/>
                </a:ext>
              </a:extLst>
            </p:cNvPr>
            <p:cNvSpPr txBox="1"/>
            <p:nvPr/>
          </p:nvSpPr>
          <p:spPr>
            <a:xfrm>
              <a:off x="10244716" y="1556472"/>
              <a:ext cx="766557" cy="22097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HelveticaNeueLTStd-BdCn"/>
                  <a:rtl val="0"/>
                </a:rPr>
                <a:t>HR (95% CI)</a:t>
              </a:r>
            </a:p>
          </p:txBody>
        </p:sp>
        <p:sp>
          <p:nvSpPr>
            <p:cNvPr id="1516" name="TextBox 1515">
              <a:extLst>
                <a:ext uri="{FF2B5EF4-FFF2-40B4-BE49-F238E27FC236}">
                  <a16:creationId xmlns:a16="http://schemas.microsoft.com/office/drawing/2014/main" id="{9BD6F3C2-A623-4AC9-B0C3-E41031852EA0}"/>
                </a:ext>
              </a:extLst>
            </p:cNvPr>
            <p:cNvSpPr txBox="1"/>
            <p:nvPr/>
          </p:nvSpPr>
          <p:spPr>
            <a:xfrm>
              <a:off x="7883294" y="1941353"/>
              <a:ext cx="314318" cy="22097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7"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HelveticaNeueLTStd-Cn"/>
                  <a:rtl val="0"/>
                </a:rPr>
                <a:t>No</a:t>
              </a:r>
            </a:p>
          </p:txBody>
        </p:sp>
        <p:sp>
          <p:nvSpPr>
            <p:cNvPr id="1517" name="TextBox 1516">
              <a:extLst>
                <a:ext uri="{FF2B5EF4-FFF2-40B4-BE49-F238E27FC236}">
                  <a16:creationId xmlns:a16="http://schemas.microsoft.com/office/drawing/2014/main" id="{425D9642-9796-48CA-A5F6-41D9DEE617DA}"/>
                </a:ext>
              </a:extLst>
            </p:cNvPr>
            <p:cNvSpPr txBox="1"/>
            <p:nvPr/>
          </p:nvSpPr>
          <p:spPr>
            <a:xfrm>
              <a:off x="7857730" y="2148187"/>
              <a:ext cx="359907" cy="22097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7"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HelveticaNeueLTStd-Cn"/>
                  <a:rtl val="0"/>
                </a:rPr>
                <a:t>Yes</a:t>
              </a:r>
            </a:p>
          </p:txBody>
        </p:sp>
        <p:sp>
          <p:nvSpPr>
            <p:cNvPr id="1518" name="TextBox 1517">
              <a:extLst>
                <a:ext uri="{FF2B5EF4-FFF2-40B4-BE49-F238E27FC236}">
                  <a16:creationId xmlns:a16="http://schemas.microsoft.com/office/drawing/2014/main" id="{0FE9C558-65A2-4A10-9B72-44247712FE2A}"/>
                </a:ext>
              </a:extLst>
            </p:cNvPr>
            <p:cNvSpPr txBox="1"/>
            <p:nvPr/>
          </p:nvSpPr>
          <p:spPr>
            <a:xfrm>
              <a:off x="7883294" y="2355021"/>
              <a:ext cx="314318" cy="22097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7"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HelveticaNeueLTStd-Cn"/>
                  <a:rtl val="0"/>
                </a:rPr>
                <a:t>No</a:t>
              </a:r>
            </a:p>
          </p:txBody>
        </p:sp>
        <p:sp>
          <p:nvSpPr>
            <p:cNvPr id="1519" name="TextBox 1518">
              <a:extLst>
                <a:ext uri="{FF2B5EF4-FFF2-40B4-BE49-F238E27FC236}">
                  <a16:creationId xmlns:a16="http://schemas.microsoft.com/office/drawing/2014/main" id="{21666C49-408C-49FE-97AA-99B8FB4C93C9}"/>
                </a:ext>
              </a:extLst>
            </p:cNvPr>
            <p:cNvSpPr txBox="1"/>
            <p:nvPr/>
          </p:nvSpPr>
          <p:spPr>
            <a:xfrm>
              <a:off x="7857730" y="2561855"/>
              <a:ext cx="359907" cy="22097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7"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HelveticaNeueLTStd-Cn"/>
                  <a:rtl val="0"/>
                </a:rPr>
                <a:t>Yes</a:t>
              </a:r>
            </a:p>
          </p:txBody>
        </p:sp>
        <p:sp>
          <p:nvSpPr>
            <p:cNvPr id="1520" name="TextBox 1519">
              <a:extLst>
                <a:ext uri="{FF2B5EF4-FFF2-40B4-BE49-F238E27FC236}">
                  <a16:creationId xmlns:a16="http://schemas.microsoft.com/office/drawing/2014/main" id="{47FBEA35-8EAF-4A03-8DE5-F96B63AA19F5}"/>
                </a:ext>
              </a:extLst>
            </p:cNvPr>
            <p:cNvSpPr txBox="1"/>
            <p:nvPr/>
          </p:nvSpPr>
          <p:spPr>
            <a:xfrm>
              <a:off x="7883294" y="2768689"/>
              <a:ext cx="314318" cy="22097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7"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HelveticaNeueLTStd-Cn"/>
                  <a:rtl val="0"/>
                </a:rPr>
                <a:t>No</a:t>
              </a:r>
            </a:p>
          </p:txBody>
        </p:sp>
        <p:sp>
          <p:nvSpPr>
            <p:cNvPr id="1521" name="TextBox 1520">
              <a:extLst>
                <a:ext uri="{FF2B5EF4-FFF2-40B4-BE49-F238E27FC236}">
                  <a16:creationId xmlns:a16="http://schemas.microsoft.com/office/drawing/2014/main" id="{F9547C02-3500-4A37-B55B-60C60072B697}"/>
                </a:ext>
              </a:extLst>
            </p:cNvPr>
            <p:cNvSpPr txBox="1"/>
            <p:nvPr/>
          </p:nvSpPr>
          <p:spPr>
            <a:xfrm>
              <a:off x="7857730" y="2975523"/>
              <a:ext cx="359907" cy="22097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7"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HelveticaNeueLTStd-Cn"/>
                  <a:rtl val="0"/>
                </a:rPr>
                <a:t>Yes</a:t>
              </a:r>
            </a:p>
          </p:txBody>
        </p:sp>
        <p:sp>
          <p:nvSpPr>
            <p:cNvPr id="1522" name="TextBox 1521">
              <a:extLst>
                <a:ext uri="{FF2B5EF4-FFF2-40B4-BE49-F238E27FC236}">
                  <a16:creationId xmlns:a16="http://schemas.microsoft.com/office/drawing/2014/main" id="{C6E0E918-E41C-4FAF-990A-837E5B97385E}"/>
                </a:ext>
              </a:extLst>
            </p:cNvPr>
            <p:cNvSpPr txBox="1"/>
            <p:nvPr/>
          </p:nvSpPr>
          <p:spPr>
            <a:xfrm>
              <a:off x="7883294" y="3182357"/>
              <a:ext cx="314318" cy="22097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7"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HelveticaNeueLTStd-Cn"/>
                  <a:rtl val="0"/>
                </a:rPr>
                <a:t>No</a:t>
              </a:r>
            </a:p>
          </p:txBody>
        </p:sp>
        <p:sp>
          <p:nvSpPr>
            <p:cNvPr id="1523" name="TextBox 1522">
              <a:extLst>
                <a:ext uri="{FF2B5EF4-FFF2-40B4-BE49-F238E27FC236}">
                  <a16:creationId xmlns:a16="http://schemas.microsoft.com/office/drawing/2014/main" id="{60A11DA6-35A5-458C-870A-FD4EF357EAA5}"/>
                </a:ext>
              </a:extLst>
            </p:cNvPr>
            <p:cNvSpPr txBox="1"/>
            <p:nvPr/>
          </p:nvSpPr>
          <p:spPr>
            <a:xfrm>
              <a:off x="7857730" y="3389191"/>
              <a:ext cx="359907" cy="22097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7"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HelveticaNeueLTStd-Cn"/>
                  <a:rtl val="0"/>
                </a:rPr>
                <a:t>Yes</a:t>
              </a:r>
            </a:p>
          </p:txBody>
        </p:sp>
        <p:sp>
          <p:nvSpPr>
            <p:cNvPr id="1524" name="TextBox 1523">
              <a:extLst>
                <a:ext uri="{FF2B5EF4-FFF2-40B4-BE49-F238E27FC236}">
                  <a16:creationId xmlns:a16="http://schemas.microsoft.com/office/drawing/2014/main" id="{0B5D162A-C0CC-4E8A-B32D-60AAEC4A9D80}"/>
                </a:ext>
              </a:extLst>
            </p:cNvPr>
            <p:cNvSpPr txBox="1"/>
            <p:nvPr/>
          </p:nvSpPr>
          <p:spPr>
            <a:xfrm>
              <a:off x="7883294" y="3596025"/>
              <a:ext cx="314318" cy="22097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7"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HelveticaNeueLTStd-Cn"/>
                  <a:rtl val="0"/>
                </a:rPr>
                <a:t>No</a:t>
              </a:r>
            </a:p>
          </p:txBody>
        </p:sp>
        <p:sp>
          <p:nvSpPr>
            <p:cNvPr id="1525" name="TextBox 1524">
              <a:extLst>
                <a:ext uri="{FF2B5EF4-FFF2-40B4-BE49-F238E27FC236}">
                  <a16:creationId xmlns:a16="http://schemas.microsoft.com/office/drawing/2014/main" id="{DCCCA8A1-3BCA-426B-9503-D6511BCCB8F3}"/>
                </a:ext>
              </a:extLst>
            </p:cNvPr>
            <p:cNvSpPr txBox="1"/>
            <p:nvPr/>
          </p:nvSpPr>
          <p:spPr>
            <a:xfrm>
              <a:off x="7865588" y="3802859"/>
              <a:ext cx="353495" cy="22097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7"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HelveticaNeueLTStd-Cn"/>
                  <a:rtl val="0"/>
                </a:rPr>
                <a:t>≤10</a:t>
              </a:r>
            </a:p>
          </p:txBody>
        </p:sp>
        <p:sp>
          <p:nvSpPr>
            <p:cNvPr id="1526" name="TextBox 1525">
              <a:extLst>
                <a:ext uri="{FF2B5EF4-FFF2-40B4-BE49-F238E27FC236}">
                  <a16:creationId xmlns:a16="http://schemas.microsoft.com/office/drawing/2014/main" id="{3F96EB78-DDB3-4813-B105-D2AA9889B324}"/>
                </a:ext>
              </a:extLst>
            </p:cNvPr>
            <p:cNvSpPr txBox="1"/>
            <p:nvPr/>
          </p:nvSpPr>
          <p:spPr>
            <a:xfrm>
              <a:off x="7864982" y="4009693"/>
              <a:ext cx="356701" cy="22097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7"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HelveticaNeueLTStd-Cn"/>
                  <a:rtl val="0"/>
                </a:rPr>
                <a:t>&gt;10</a:t>
              </a:r>
            </a:p>
          </p:txBody>
        </p:sp>
        <p:sp>
          <p:nvSpPr>
            <p:cNvPr id="1527" name="TextBox 1526">
              <a:extLst>
                <a:ext uri="{FF2B5EF4-FFF2-40B4-BE49-F238E27FC236}">
                  <a16:creationId xmlns:a16="http://schemas.microsoft.com/office/drawing/2014/main" id="{BF804206-E804-44BF-91DD-1FD29C34872F}"/>
                </a:ext>
              </a:extLst>
            </p:cNvPr>
            <p:cNvSpPr txBox="1"/>
            <p:nvPr/>
          </p:nvSpPr>
          <p:spPr>
            <a:xfrm>
              <a:off x="7857730" y="4216527"/>
              <a:ext cx="359907" cy="22097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7"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HelveticaNeueLTStd-Cn"/>
                  <a:rtl val="0"/>
                </a:rPr>
                <a:t>Yes</a:t>
              </a:r>
            </a:p>
          </p:txBody>
        </p:sp>
        <p:sp>
          <p:nvSpPr>
            <p:cNvPr id="1528" name="TextBox 1527">
              <a:extLst>
                <a:ext uri="{FF2B5EF4-FFF2-40B4-BE49-F238E27FC236}">
                  <a16:creationId xmlns:a16="http://schemas.microsoft.com/office/drawing/2014/main" id="{C988415F-D3F5-48F5-AC9F-9446D3BCF076}"/>
                </a:ext>
              </a:extLst>
            </p:cNvPr>
            <p:cNvSpPr txBox="1"/>
            <p:nvPr/>
          </p:nvSpPr>
          <p:spPr>
            <a:xfrm>
              <a:off x="7883294" y="4423361"/>
              <a:ext cx="314318" cy="22097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7"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HelveticaNeueLTStd-Cn"/>
                  <a:rtl val="0"/>
                </a:rPr>
                <a:t>No</a:t>
              </a:r>
            </a:p>
          </p:txBody>
        </p:sp>
        <p:sp>
          <p:nvSpPr>
            <p:cNvPr id="1529" name="TextBox 1528">
              <a:extLst>
                <a:ext uri="{FF2B5EF4-FFF2-40B4-BE49-F238E27FC236}">
                  <a16:creationId xmlns:a16="http://schemas.microsoft.com/office/drawing/2014/main" id="{7D523FF7-CB39-4B70-80E0-1F0C451EE116}"/>
                </a:ext>
              </a:extLst>
            </p:cNvPr>
            <p:cNvSpPr txBox="1"/>
            <p:nvPr/>
          </p:nvSpPr>
          <p:spPr>
            <a:xfrm>
              <a:off x="7804700" y="4630200"/>
              <a:ext cx="466411" cy="22097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7"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HelveticaNeueLTStd-Cn"/>
                  <a:rtl val="0"/>
                </a:rPr>
                <a:t>BRCA</a:t>
              </a:r>
            </a:p>
          </p:txBody>
        </p:sp>
        <p:sp>
          <p:nvSpPr>
            <p:cNvPr id="1530" name="TextBox 1529">
              <a:extLst>
                <a:ext uri="{FF2B5EF4-FFF2-40B4-BE49-F238E27FC236}">
                  <a16:creationId xmlns:a16="http://schemas.microsoft.com/office/drawing/2014/main" id="{20B7F9DE-6015-49DB-B305-EF4FB8CF8C55}"/>
                </a:ext>
              </a:extLst>
            </p:cNvPr>
            <p:cNvSpPr txBox="1"/>
            <p:nvPr/>
          </p:nvSpPr>
          <p:spPr>
            <a:xfrm>
              <a:off x="7694871" y="4836970"/>
              <a:ext cx="684739" cy="22097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7"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HelveticaNeueLTStd-Cn"/>
                  <a:rtl val="0"/>
                </a:rPr>
                <a:t>Other HRR</a:t>
              </a:r>
            </a:p>
          </p:txBody>
        </p:sp>
        <p:sp>
          <p:nvSpPr>
            <p:cNvPr id="1531" name="TextBox 1530">
              <a:extLst>
                <a:ext uri="{FF2B5EF4-FFF2-40B4-BE49-F238E27FC236}">
                  <a16:creationId xmlns:a16="http://schemas.microsoft.com/office/drawing/2014/main" id="{255FCA19-7138-4206-A98D-7E6141F835B8}"/>
                </a:ext>
              </a:extLst>
            </p:cNvPr>
            <p:cNvSpPr txBox="1"/>
            <p:nvPr/>
          </p:nvSpPr>
          <p:spPr>
            <a:xfrm>
              <a:off x="6262234" y="1738991"/>
              <a:ext cx="1727076" cy="22097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7"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HelveticaNeueLTStd-Cn"/>
                  <a:rtl val="0"/>
                </a:rPr>
                <a:t>Past </a:t>
              </a:r>
              <a:r>
                <a:rPr kumimoji="0" lang="en-US" sz="800" b="0" i="0" u="none" strike="noStrike" kern="1200" cap="none" spc="-7" normalizeH="0" baseline="0" noProof="0" err="1">
                  <a:ln>
                    <a:noFill/>
                  </a:ln>
                  <a:solidFill>
                    <a:srgbClr val="000000"/>
                  </a:solidFill>
                  <a:effectLst/>
                  <a:uLnTx/>
                  <a:uFillTx/>
                  <a:latin typeface="Arial" panose="020B0604020202020204" pitchFamily="34" charset="0"/>
                  <a:ea typeface="+mn-ea"/>
                  <a:cs typeface="Arial" panose="020B0604020202020204" pitchFamily="34" charset="0"/>
                  <a:sym typeface="HelveticaNeueLTStd-Cn"/>
                  <a:rtl val="0"/>
                </a:rPr>
                <a:t>taxane</a:t>
              </a:r>
              <a:r>
                <a:rPr kumimoji="0" lang="en-US" sz="800" b="0" i="0" u="none" strike="noStrike" kern="1200" cap="none" spc="-7"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HelveticaNeueLTStd-Cn"/>
                  <a:rtl val="0"/>
                </a:rPr>
                <a:t>–based chemotherapy</a:t>
              </a:r>
            </a:p>
          </p:txBody>
        </p:sp>
        <p:sp>
          <p:nvSpPr>
            <p:cNvPr id="1538" name="TextBox 1537">
              <a:extLst>
                <a:ext uri="{FF2B5EF4-FFF2-40B4-BE49-F238E27FC236}">
                  <a16:creationId xmlns:a16="http://schemas.microsoft.com/office/drawing/2014/main" id="{7941C216-0A38-48C0-B46F-466FB68CF3B5}"/>
                </a:ext>
              </a:extLst>
            </p:cNvPr>
            <p:cNvSpPr txBox="1"/>
            <p:nvPr/>
          </p:nvSpPr>
          <p:spPr>
            <a:xfrm>
              <a:off x="6262234" y="2148187"/>
              <a:ext cx="1678793" cy="34723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7"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HelveticaNeueLTStd-Cn"/>
                  <a:rtl val="0"/>
                </a:rPr>
                <a:t>Past androgen receptor-targeted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7"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HelveticaNeueLTStd-Cn"/>
                  <a:rtl val="0"/>
                </a:rPr>
                <a:t>t</a:t>
              </a:r>
              <a:r>
                <a:rPr kumimoji="0" lang="en-US" sz="800" b="0" i="0" u="none" strike="noStrike" kern="1200" cap="none" spc="-7"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sym typeface="HelveticaNeueLTStd-Cn"/>
                  <a:rtl val="0"/>
                </a:rPr>
                <a:t>herapy</a:t>
              </a:r>
              <a:r>
                <a:rPr kumimoji="0" lang="en-US" sz="800" b="0" i="0" u="none" strike="noStrike" kern="1200" cap="none" spc="-7" normalizeH="0" baseline="30000" noProof="0" dirty="0">
                  <a:ln>
                    <a:noFill/>
                  </a:ln>
                  <a:solidFill>
                    <a:srgbClr val="000000"/>
                  </a:solidFill>
                  <a:effectLst/>
                  <a:uLnTx/>
                  <a:uFillTx/>
                  <a:latin typeface="Arial" panose="020B0604020202020204" pitchFamily="34" charset="0"/>
                  <a:ea typeface="+mn-ea"/>
                  <a:cs typeface="Arial" panose="020B0604020202020204" pitchFamily="34" charset="0"/>
                  <a:sym typeface="HelveticaNeueLTStd-Cn"/>
                  <a:rtl val="0"/>
                </a:rPr>
                <a:t>a</a:t>
              </a:r>
            </a:p>
          </p:txBody>
        </p:sp>
        <p:sp>
          <p:nvSpPr>
            <p:cNvPr id="1539" name="TextBox 1538">
              <a:extLst>
                <a:ext uri="{FF2B5EF4-FFF2-40B4-BE49-F238E27FC236}">
                  <a16:creationId xmlns:a16="http://schemas.microsoft.com/office/drawing/2014/main" id="{04CDBB85-055C-45EA-8619-697EB9C00E0A}"/>
                </a:ext>
              </a:extLst>
            </p:cNvPr>
            <p:cNvSpPr txBox="1"/>
            <p:nvPr/>
          </p:nvSpPr>
          <p:spPr>
            <a:xfrm>
              <a:off x="6262234" y="2561855"/>
              <a:ext cx="858505" cy="22097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7"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HelveticaNeueLTStd-Cn"/>
                  <a:rtl val="0"/>
                </a:rPr>
                <a:t>Prior AAP </a:t>
              </a:r>
              <a:r>
                <a:rPr kumimoji="0" lang="en-US" sz="800" b="0" i="0" u="none" strike="noStrike" kern="1200" cap="none" spc="-7"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sym typeface="HelveticaNeueLTStd-Cn"/>
                  <a:rtl val="0"/>
                </a:rPr>
                <a:t>use</a:t>
              </a:r>
              <a:r>
                <a:rPr kumimoji="0" lang="en-US" sz="800" b="0" i="0" u="none" strike="noStrike" kern="1200" cap="none" spc="-7" normalizeH="0" baseline="30000" noProof="0" dirty="0" err="1">
                  <a:ln>
                    <a:noFill/>
                  </a:ln>
                  <a:solidFill>
                    <a:srgbClr val="000000"/>
                  </a:solidFill>
                  <a:effectLst/>
                  <a:uLnTx/>
                  <a:uFillTx/>
                  <a:latin typeface="Arial" panose="020B0604020202020204" pitchFamily="34" charset="0"/>
                  <a:ea typeface="+mn-ea"/>
                  <a:cs typeface="Arial" panose="020B0604020202020204" pitchFamily="34" charset="0"/>
                  <a:sym typeface="HelveticaNeueLTStd-Cn"/>
                  <a:rtl val="0"/>
                </a:rPr>
                <a:t>b</a:t>
              </a:r>
              <a:endParaRPr kumimoji="0" lang="en-US" sz="800" b="0" i="0" u="none" strike="noStrike" kern="1200" cap="none" spc="-7"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HelveticaNeueLTStd-Cn"/>
                <a:rtl val="0"/>
              </a:endParaRPr>
            </a:p>
          </p:txBody>
        </p:sp>
        <p:sp>
          <p:nvSpPr>
            <p:cNvPr id="1540" name="TextBox 1539">
              <a:extLst>
                <a:ext uri="{FF2B5EF4-FFF2-40B4-BE49-F238E27FC236}">
                  <a16:creationId xmlns:a16="http://schemas.microsoft.com/office/drawing/2014/main" id="{039B0C50-DC48-4DB6-A19A-951B099600FD}"/>
                </a:ext>
              </a:extLst>
            </p:cNvPr>
            <p:cNvSpPr txBox="1"/>
            <p:nvPr/>
          </p:nvSpPr>
          <p:spPr>
            <a:xfrm>
              <a:off x="6262234" y="2975523"/>
              <a:ext cx="1641219" cy="22097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7"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HelveticaNeueLTStd-Cn"/>
                  <a:rtl val="0"/>
                </a:rPr>
                <a:t>Presence of visceral metastases</a:t>
              </a:r>
            </a:p>
          </p:txBody>
        </p:sp>
        <p:sp>
          <p:nvSpPr>
            <p:cNvPr id="1541" name="TextBox 1540">
              <a:extLst>
                <a:ext uri="{FF2B5EF4-FFF2-40B4-BE49-F238E27FC236}">
                  <a16:creationId xmlns:a16="http://schemas.microsoft.com/office/drawing/2014/main" id="{2004D22B-7808-4618-9C70-1FB8598D2358}"/>
                </a:ext>
              </a:extLst>
            </p:cNvPr>
            <p:cNvSpPr txBox="1"/>
            <p:nvPr/>
          </p:nvSpPr>
          <p:spPr>
            <a:xfrm>
              <a:off x="6262234" y="3389191"/>
              <a:ext cx="1513171" cy="22097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7"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HelveticaNeueLTStd-Cn"/>
                  <a:rtl val="0"/>
                </a:rPr>
                <a:t>Bone only metastasis at entry</a:t>
              </a:r>
            </a:p>
          </p:txBody>
        </p:sp>
        <p:sp>
          <p:nvSpPr>
            <p:cNvPr id="1542" name="TextBox 1541">
              <a:extLst>
                <a:ext uri="{FF2B5EF4-FFF2-40B4-BE49-F238E27FC236}">
                  <a16:creationId xmlns:a16="http://schemas.microsoft.com/office/drawing/2014/main" id="{51BD6530-84D8-4CAB-B084-2B1537267810}"/>
                </a:ext>
              </a:extLst>
            </p:cNvPr>
            <p:cNvSpPr txBox="1"/>
            <p:nvPr/>
          </p:nvSpPr>
          <p:spPr>
            <a:xfrm>
              <a:off x="6262234" y="3802859"/>
              <a:ext cx="1773178" cy="22097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7"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HelveticaNeueLTStd-Cn"/>
                  <a:rtl val="0"/>
                </a:rPr>
                <a:t>Number of bone lesions at baseline</a:t>
              </a:r>
            </a:p>
          </p:txBody>
        </p:sp>
        <p:sp>
          <p:nvSpPr>
            <p:cNvPr id="1543" name="TextBox 1542">
              <a:extLst>
                <a:ext uri="{FF2B5EF4-FFF2-40B4-BE49-F238E27FC236}">
                  <a16:creationId xmlns:a16="http://schemas.microsoft.com/office/drawing/2014/main" id="{3EC6B211-AFB0-4059-99FD-0F030F7FBD3F}"/>
                </a:ext>
              </a:extLst>
            </p:cNvPr>
            <p:cNvSpPr txBox="1"/>
            <p:nvPr/>
          </p:nvSpPr>
          <p:spPr>
            <a:xfrm>
              <a:off x="6262234" y="4216527"/>
              <a:ext cx="1471878" cy="22097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7"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HelveticaNeueLTStd-Cn"/>
                  <a:rtl val="0"/>
                </a:rPr>
                <a:t>Baseline PSA above median</a:t>
              </a:r>
            </a:p>
          </p:txBody>
        </p:sp>
        <p:sp>
          <p:nvSpPr>
            <p:cNvPr id="1544" name="TextBox 1543">
              <a:extLst>
                <a:ext uri="{FF2B5EF4-FFF2-40B4-BE49-F238E27FC236}">
                  <a16:creationId xmlns:a16="http://schemas.microsoft.com/office/drawing/2014/main" id="{EA92C77B-1C80-415D-BDEC-BC60D9A2BCA3}"/>
                </a:ext>
              </a:extLst>
            </p:cNvPr>
            <p:cNvSpPr txBox="1"/>
            <p:nvPr/>
          </p:nvSpPr>
          <p:spPr>
            <a:xfrm>
              <a:off x="6262234" y="4624331"/>
              <a:ext cx="1070999" cy="22097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7"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HelveticaNeueLTStd-Cn"/>
                  <a:rtl val="0"/>
                </a:rPr>
                <a:t>Gene mutation type</a:t>
              </a:r>
            </a:p>
          </p:txBody>
        </p:sp>
        <p:sp>
          <p:nvSpPr>
            <p:cNvPr id="1561" name="TextBox 1560">
              <a:extLst>
                <a:ext uri="{FF2B5EF4-FFF2-40B4-BE49-F238E27FC236}">
                  <a16:creationId xmlns:a16="http://schemas.microsoft.com/office/drawing/2014/main" id="{42F7301B-12F0-4F36-9F1C-5BB84FD3F78E}"/>
                </a:ext>
              </a:extLst>
            </p:cNvPr>
            <p:cNvSpPr txBox="1"/>
            <p:nvPr/>
          </p:nvSpPr>
          <p:spPr>
            <a:xfrm>
              <a:off x="8734092" y="1941353"/>
              <a:ext cx="386644" cy="22097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HelveticaNeueLTStd-Cn"/>
                  <a:rtl val="0"/>
                </a:rPr>
                <a:t>13.8</a:t>
              </a:r>
            </a:p>
          </p:txBody>
        </p:sp>
        <p:sp>
          <p:nvSpPr>
            <p:cNvPr id="1562" name="TextBox 1561">
              <a:extLst>
                <a:ext uri="{FF2B5EF4-FFF2-40B4-BE49-F238E27FC236}">
                  <a16:creationId xmlns:a16="http://schemas.microsoft.com/office/drawing/2014/main" id="{9605C4AA-8095-44F7-BB94-88B69C2F69D1}"/>
                </a:ext>
              </a:extLst>
            </p:cNvPr>
            <p:cNvSpPr txBox="1"/>
            <p:nvPr/>
          </p:nvSpPr>
          <p:spPr>
            <a:xfrm>
              <a:off x="8762061" y="2148187"/>
              <a:ext cx="328936" cy="22097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HelveticaNeueLTStd-Cn"/>
                  <a:rtl val="0"/>
                </a:rPr>
                <a:t>4.3</a:t>
              </a:r>
            </a:p>
          </p:txBody>
        </p:sp>
        <p:sp>
          <p:nvSpPr>
            <p:cNvPr id="1563" name="TextBox 1562">
              <a:extLst>
                <a:ext uri="{FF2B5EF4-FFF2-40B4-BE49-F238E27FC236}">
                  <a16:creationId xmlns:a16="http://schemas.microsoft.com/office/drawing/2014/main" id="{355CE191-82D7-49A9-991A-5032029AA475}"/>
                </a:ext>
              </a:extLst>
            </p:cNvPr>
            <p:cNvSpPr txBox="1"/>
            <p:nvPr/>
          </p:nvSpPr>
          <p:spPr>
            <a:xfrm>
              <a:off x="8734092" y="2355021"/>
              <a:ext cx="386644" cy="22097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HelveticaNeueLTStd-Cn"/>
                  <a:rtl val="0"/>
                </a:rPr>
                <a:t>13.8</a:t>
              </a:r>
            </a:p>
          </p:txBody>
        </p:sp>
        <p:sp>
          <p:nvSpPr>
            <p:cNvPr id="1564" name="TextBox 1563">
              <a:extLst>
                <a:ext uri="{FF2B5EF4-FFF2-40B4-BE49-F238E27FC236}">
                  <a16:creationId xmlns:a16="http://schemas.microsoft.com/office/drawing/2014/main" id="{86245B24-1536-41DF-9F6B-351D0B10C281}"/>
                </a:ext>
              </a:extLst>
            </p:cNvPr>
            <p:cNvSpPr txBox="1"/>
            <p:nvPr/>
          </p:nvSpPr>
          <p:spPr>
            <a:xfrm>
              <a:off x="8734092" y="2561855"/>
              <a:ext cx="386644" cy="22097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HelveticaNeueLTStd-Cn"/>
                  <a:rtl val="0"/>
                </a:rPr>
                <a:t>14.6</a:t>
              </a:r>
            </a:p>
          </p:txBody>
        </p:sp>
        <p:sp>
          <p:nvSpPr>
            <p:cNvPr id="1565" name="TextBox 1564">
              <a:extLst>
                <a:ext uri="{FF2B5EF4-FFF2-40B4-BE49-F238E27FC236}">
                  <a16:creationId xmlns:a16="http://schemas.microsoft.com/office/drawing/2014/main" id="{6765EBEE-2A4F-4483-B29E-2D2BC332B362}"/>
                </a:ext>
              </a:extLst>
            </p:cNvPr>
            <p:cNvSpPr txBox="1"/>
            <p:nvPr/>
          </p:nvSpPr>
          <p:spPr>
            <a:xfrm>
              <a:off x="8734092" y="2768689"/>
              <a:ext cx="386644" cy="22097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HelveticaNeueLTStd-Cn"/>
                  <a:rtl val="0"/>
                </a:rPr>
                <a:t>12.7</a:t>
              </a:r>
            </a:p>
          </p:txBody>
        </p:sp>
        <p:sp>
          <p:nvSpPr>
            <p:cNvPr id="1566" name="TextBox 1565">
              <a:extLst>
                <a:ext uri="{FF2B5EF4-FFF2-40B4-BE49-F238E27FC236}">
                  <a16:creationId xmlns:a16="http://schemas.microsoft.com/office/drawing/2014/main" id="{A38F07FF-D2F9-4544-9F2D-4CE096466DAB}"/>
                </a:ext>
              </a:extLst>
            </p:cNvPr>
            <p:cNvSpPr txBox="1"/>
            <p:nvPr/>
          </p:nvSpPr>
          <p:spPr>
            <a:xfrm>
              <a:off x="8762061" y="2975523"/>
              <a:ext cx="328936" cy="22097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HelveticaNeueLTStd-Cn"/>
                  <a:rtl val="0"/>
                </a:rPr>
                <a:t>8.1</a:t>
              </a:r>
            </a:p>
          </p:txBody>
        </p:sp>
        <p:sp>
          <p:nvSpPr>
            <p:cNvPr id="1567" name="TextBox 1566">
              <a:extLst>
                <a:ext uri="{FF2B5EF4-FFF2-40B4-BE49-F238E27FC236}">
                  <a16:creationId xmlns:a16="http://schemas.microsoft.com/office/drawing/2014/main" id="{86EA718D-228B-46ED-9FDF-7E44DEABDD11}"/>
                </a:ext>
              </a:extLst>
            </p:cNvPr>
            <p:cNvSpPr txBox="1"/>
            <p:nvPr/>
          </p:nvSpPr>
          <p:spPr>
            <a:xfrm>
              <a:off x="8734092" y="3182357"/>
              <a:ext cx="386644" cy="22097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HelveticaNeueLTStd-Cn"/>
                  <a:rtl val="0"/>
                </a:rPr>
                <a:t>13.8</a:t>
              </a:r>
            </a:p>
          </p:txBody>
        </p:sp>
        <p:sp>
          <p:nvSpPr>
            <p:cNvPr id="1568" name="TextBox 1567">
              <a:extLst>
                <a:ext uri="{FF2B5EF4-FFF2-40B4-BE49-F238E27FC236}">
                  <a16:creationId xmlns:a16="http://schemas.microsoft.com/office/drawing/2014/main" id="{EE177AC9-D7A8-475E-ADA5-768A0D220D38}"/>
                </a:ext>
              </a:extLst>
            </p:cNvPr>
            <p:cNvSpPr txBox="1"/>
            <p:nvPr/>
          </p:nvSpPr>
          <p:spPr>
            <a:xfrm>
              <a:off x="8734092" y="3389191"/>
              <a:ext cx="386644" cy="22097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HelveticaNeueLTStd-Cn"/>
                  <a:rtl val="0"/>
                </a:rPr>
                <a:t>15.4</a:t>
              </a:r>
            </a:p>
          </p:txBody>
        </p:sp>
        <p:sp>
          <p:nvSpPr>
            <p:cNvPr id="1569" name="TextBox 1568">
              <a:extLst>
                <a:ext uri="{FF2B5EF4-FFF2-40B4-BE49-F238E27FC236}">
                  <a16:creationId xmlns:a16="http://schemas.microsoft.com/office/drawing/2014/main" id="{3E392494-A185-4A28-ABBD-26290CE6D2F8}"/>
                </a:ext>
              </a:extLst>
            </p:cNvPr>
            <p:cNvSpPr txBox="1"/>
            <p:nvPr/>
          </p:nvSpPr>
          <p:spPr>
            <a:xfrm>
              <a:off x="8734092" y="3596025"/>
              <a:ext cx="386644" cy="22097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HelveticaNeueLTStd-Cn"/>
                  <a:rtl val="0"/>
                </a:rPr>
                <a:t>10.9</a:t>
              </a:r>
            </a:p>
          </p:txBody>
        </p:sp>
        <p:sp>
          <p:nvSpPr>
            <p:cNvPr id="1570" name="TextBox 1569">
              <a:extLst>
                <a:ext uri="{FF2B5EF4-FFF2-40B4-BE49-F238E27FC236}">
                  <a16:creationId xmlns:a16="http://schemas.microsoft.com/office/drawing/2014/main" id="{C9AD179A-9F05-4C05-85DD-875C64B98199}"/>
                </a:ext>
              </a:extLst>
            </p:cNvPr>
            <p:cNvSpPr txBox="1"/>
            <p:nvPr/>
          </p:nvSpPr>
          <p:spPr>
            <a:xfrm>
              <a:off x="8734092" y="3802859"/>
              <a:ext cx="386644" cy="22097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HelveticaNeueLTStd-Cn"/>
                  <a:rtl val="0"/>
                </a:rPr>
                <a:t>15.4</a:t>
              </a:r>
            </a:p>
          </p:txBody>
        </p:sp>
        <p:sp>
          <p:nvSpPr>
            <p:cNvPr id="1571" name="TextBox 1570">
              <a:extLst>
                <a:ext uri="{FF2B5EF4-FFF2-40B4-BE49-F238E27FC236}">
                  <a16:creationId xmlns:a16="http://schemas.microsoft.com/office/drawing/2014/main" id="{FBB98812-4877-4CC9-96DB-24FAE038CD6C}"/>
                </a:ext>
              </a:extLst>
            </p:cNvPr>
            <p:cNvSpPr txBox="1"/>
            <p:nvPr/>
          </p:nvSpPr>
          <p:spPr>
            <a:xfrm>
              <a:off x="8762061" y="4009693"/>
              <a:ext cx="328936" cy="22097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HelveticaNeueLTStd-Cn"/>
                  <a:rtl val="0"/>
                </a:rPr>
                <a:t>8.4</a:t>
              </a:r>
            </a:p>
          </p:txBody>
        </p:sp>
        <p:sp>
          <p:nvSpPr>
            <p:cNvPr id="1572" name="TextBox 1571">
              <a:extLst>
                <a:ext uri="{FF2B5EF4-FFF2-40B4-BE49-F238E27FC236}">
                  <a16:creationId xmlns:a16="http://schemas.microsoft.com/office/drawing/2014/main" id="{01AE212B-885D-40CF-9F60-52056AA032DE}"/>
                </a:ext>
              </a:extLst>
            </p:cNvPr>
            <p:cNvSpPr txBox="1"/>
            <p:nvPr/>
          </p:nvSpPr>
          <p:spPr>
            <a:xfrm>
              <a:off x="8762061" y="4216527"/>
              <a:ext cx="328936" cy="22097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HelveticaNeueLTStd-Cn"/>
                  <a:rtl val="0"/>
                </a:rPr>
                <a:t>8.3</a:t>
              </a:r>
            </a:p>
          </p:txBody>
        </p:sp>
        <p:sp>
          <p:nvSpPr>
            <p:cNvPr id="1573" name="TextBox 1572">
              <a:extLst>
                <a:ext uri="{FF2B5EF4-FFF2-40B4-BE49-F238E27FC236}">
                  <a16:creationId xmlns:a16="http://schemas.microsoft.com/office/drawing/2014/main" id="{4EE9E709-A958-44ED-B555-CDFA706B8D9F}"/>
                </a:ext>
              </a:extLst>
            </p:cNvPr>
            <p:cNvSpPr txBox="1"/>
            <p:nvPr/>
          </p:nvSpPr>
          <p:spPr>
            <a:xfrm>
              <a:off x="8734092" y="4423361"/>
              <a:ext cx="386644" cy="22097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HelveticaNeueLTStd-Cn"/>
                  <a:rtl val="0"/>
                </a:rPr>
                <a:t>18.2</a:t>
              </a:r>
            </a:p>
          </p:txBody>
        </p:sp>
        <p:sp>
          <p:nvSpPr>
            <p:cNvPr id="1574" name="TextBox 1573">
              <a:extLst>
                <a:ext uri="{FF2B5EF4-FFF2-40B4-BE49-F238E27FC236}">
                  <a16:creationId xmlns:a16="http://schemas.microsoft.com/office/drawing/2014/main" id="{68942882-A6C8-49F1-93E8-3278A8B4EE76}"/>
                </a:ext>
              </a:extLst>
            </p:cNvPr>
            <p:cNvSpPr txBox="1"/>
            <p:nvPr/>
          </p:nvSpPr>
          <p:spPr>
            <a:xfrm>
              <a:off x="8734092" y="4630200"/>
              <a:ext cx="386644" cy="22097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HelveticaNeueLTStd-Cn"/>
                  <a:rtl val="0"/>
                </a:rPr>
                <a:t>10.9</a:t>
              </a:r>
            </a:p>
          </p:txBody>
        </p:sp>
        <p:sp>
          <p:nvSpPr>
            <p:cNvPr id="1575" name="TextBox 1574">
              <a:extLst>
                <a:ext uri="{FF2B5EF4-FFF2-40B4-BE49-F238E27FC236}">
                  <a16:creationId xmlns:a16="http://schemas.microsoft.com/office/drawing/2014/main" id="{8D78766A-1DAF-46C4-B79C-2DE1D777336B}"/>
                </a:ext>
              </a:extLst>
            </p:cNvPr>
            <p:cNvSpPr txBox="1"/>
            <p:nvPr/>
          </p:nvSpPr>
          <p:spPr>
            <a:xfrm>
              <a:off x="8734092" y="4836970"/>
              <a:ext cx="386644" cy="22097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HelveticaNeueLTStd-Cn"/>
                  <a:rtl val="0"/>
                </a:rPr>
                <a:t>16.4</a:t>
              </a:r>
            </a:p>
          </p:txBody>
        </p:sp>
        <p:sp>
          <p:nvSpPr>
            <p:cNvPr id="1576" name="TextBox 1575">
              <a:extLst>
                <a:ext uri="{FF2B5EF4-FFF2-40B4-BE49-F238E27FC236}">
                  <a16:creationId xmlns:a16="http://schemas.microsoft.com/office/drawing/2014/main" id="{C56037E5-5403-4E3D-B24B-2CD4660A0523}"/>
                </a:ext>
              </a:extLst>
            </p:cNvPr>
            <p:cNvSpPr txBox="1"/>
            <p:nvPr/>
          </p:nvSpPr>
          <p:spPr>
            <a:xfrm>
              <a:off x="7779246" y="1556472"/>
              <a:ext cx="633507" cy="22097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HelveticaNeueLTStd-BdCn"/>
                  <a:rtl val="0"/>
                </a:rPr>
                <a:t>Subgroup</a:t>
              </a:r>
            </a:p>
          </p:txBody>
        </p:sp>
        <p:sp>
          <p:nvSpPr>
            <p:cNvPr id="1577" name="TextBox 1576">
              <a:extLst>
                <a:ext uri="{FF2B5EF4-FFF2-40B4-BE49-F238E27FC236}">
                  <a16:creationId xmlns:a16="http://schemas.microsoft.com/office/drawing/2014/main" id="{81D20B84-E919-4477-B2A8-441249E43501}"/>
                </a:ext>
              </a:extLst>
            </p:cNvPr>
            <p:cNvSpPr txBox="1"/>
            <p:nvPr/>
          </p:nvSpPr>
          <p:spPr>
            <a:xfrm>
              <a:off x="6262234" y="1556472"/>
              <a:ext cx="562975" cy="22097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HelveticaNeueLTStd-BdCn"/>
                  <a:rtl val="0"/>
                </a:rPr>
                <a:t>Variable</a:t>
              </a:r>
            </a:p>
          </p:txBody>
        </p:sp>
        <p:sp>
          <p:nvSpPr>
            <p:cNvPr id="1578" name="TextBox 1577">
              <a:extLst>
                <a:ext uri="{FF2B5EF4-FFF2-40B4-BE49-F238E27FC236}">
                  <a16:creationId xmlns:a16="http://schemas.microsoft.com/office/drawing/2014/main" id="{D960C9CC-722B-42FA-AE85-A55E6AE4000F}"/>
                </a:ext>
              </a:extLst>
            </p:cNvPr>
            <p:cNvSpPr txBox="1"/>
            <p:nvPr/>
          </p:nvSpPr>
          <p:spPr>
            <a:xfrm>
              <a:off x="8734848" y="1556472"/>
              <a:ext cx="494046" cy="22097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HelveticaNeueLTStd-BdCn"/>
                  <a:rtl val="0"/>
                </a:rPr>
                <a:t>control</a:t>
              </a:r>
            </a:p>
          </p:txBody>
        </p:sp>
        <p:sp>
          <p:nvSpPr>
            <p:cNvPr id="1595" name="TextBox 1594">
              <a:extLst>
                <a:ext uri="{FF2B5EF4-FFF2-40B4-BE49-F238E27FC236}">
                  <a16:creationId xmlns:a16="http://schemas.microsoft.com/office/drawing/2014/main" id="{EBA9BD4F-634D-4D5E-94A5-91CE0B4684F0}"/>
                </a:ext>
              </a:extLst>
            </p:cNvPr>
            <p:cNvSpPr txBox="1"/>
            <p:nvPr/>
          </p:nvSpPr>
          <p:spPr>
            <a:xfrm>
              <a:off x="8380384" y="1941353"/>
              <a:ext cx="386644" cy="22097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HelveticaNeueLTStd-Cn"/>
                  <a:rtl val="0"/>
                </a:rPr>
                <a:t>16.6</a:t>
              </a:r>
            </a:p>
          </p:txBody>
        </p:sp>
        <p:sp>
          <p:nvSpPr>
            <p:cNvPr id="1596" name="TextBox 1595">
              <a:extLst>
                <a:ext uri="{FF2B5EF4-FFF2-40B4-BE49-F238E27FC236}">
                  <a16:creationId xmlns:a16="http://schemas.microsoft.com/office/drawing/2014/main" id="{A5A9A9B9-3EED-4258-872C-27FDB2DF40F6}"/>
                </a:ext>
              </a:extLst>
            </p:cNvPr>
            <p:cNvSpPr txBox="1"/>
            <p:nvPr/>
          </p:nvSpPr>
          <p:spPr>
            <a:xfrm>
              <a:off x="8406053" y="2148187"/>
              <a:ext cx="327334" cy="22097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HelveticaNeueLTStd-Cn"/>
                  <a:rtl val="0"/>
                </a:rPr>
                <a:t>NE</a:t>
              </a:r>
            </a:p>
          </p:txBody>
        </p:sp>
        <p:sp>
          <p:nvSpPr>
            <p:cNvPr id="1597" name="TextBox 1596">
              <a:extLst>
                <a:ext uri="{FF2B5EF4-FFF2-40B4-BE49-F238E27FC236}">
                  <a16:creationId xmlns:a16="http://schemas.microsoft.com/office/drawing/2014/main" id="{65E5ECE9-153A-4FF2-B62D-41737E2073AC}"/>
                </a:ext>
              </a:extLst>
            </p:cNvPr>
            <p:cNvSpPr txBox="1"/>
            <p:nvPr/>
          </p:nvSpPr>
          <p:spPr>
            <a:xfrm>
              <a:off x="8380384" y="2355021"/>
              <a:ext cx="386644" cy="22097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HelveticaNeueLTStd-Cn"/>
                  <a:rtl val="0"/>
                </a:rPr>
                <a:t>16.5</a:t>
              </a:r>
            </a:p>
          </p:txBody>
        </p:sp>
        <p:sp>
          <p:nvSpPr>
            <p:cNvPr id="1598" name="TextBox 1597">
              <a:extLst>
                <a:ext uri="{FF2B5EF4-FFF2-40B4-BE49-F238E27FC236}">
                  <a16:creationId xmlns:a16="http://schemas.microsoft.com/office/drawing/2014/main" id="{FD224BEC-C2AF-4681-8782-53C5097A819F}"/>
                </a:ext>
              </a:extLst>
            </p:cNvPr>
            <p:cNvSpPr txBox="1"/>
            <p:nvPr/>
          </p:nvSpPr>
          <p:spPr>
            <a:xfrm>
              <a:off x="8380384" y="2561855"/>
              <a:ext cx="386644" cy="22097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HelveticaNeueLTStd-Cn"/>
                  <a:rtl val="0"/>
                </a:rPr>
                <a:t>13.9</a:t>
              </a:r>
            </a:p>
          </p:txBody>
        </p:sp>
        <p:sp>
          <p:nvSpPr>
            <p:cNvPr id="1599" name="TextBox 1598">
              <a:extLst>
                <a:ext uri="{FF2B5EF4-FFF2-40B4-BE49-F238E27FC236}">
                  <a16:creationId xmlns:a16="http://schemas.microsoft.com/office/drawing/2014/main" id="{80A9EC3F-6B14-4E56-84AC-3101278FED5B}"/>
                </a:ext>
              </a:extLst>
            </p:cNvPr>
            <p:cNvSpPr txBox="1"/>
            <p:nvPr/>
          </p:nvSpPr>
          <p:spPr>
            <a:xfrm>
              <a:off x="8380384" y="2768689"/>
              <a:ext cx="386644" cy="22097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HelveticaNeueLTStd-Cn"/>
                  <a:rtl val="0"/>
                </a:rPr>
                <a:t>16.7</a:t>
              </a:r>
            </a:p>
          </p:txBody>
        </p:sp>
        <p:sp>
          <p:nvSpPr>
            <p:cNvPr id="1600" name="TextBox 1599">
              <a:extLst>
                <a:ext uri="{FF2B5EF4-FFF2-40B4-BE49-F238E27FC236}">
                  <a16:creationId xmlns:a16="http://schemas.microsoft.com/office/drawing/2014/main" id="{87507F2A-ADF6-4A00-9A64-8CF899B7D71C}"/>
                </a:ext>
              </a:extLst>
            </p:cNvPr>
            <p:cNvSpPr txBox="1"/>
            <p:nvPr/>
          </p:nvSpPr>
          <p:spPr>
            <a:xfrm>
              <a:off x="8380384" y="2975523"/>
              <a:ext cx="386644" cy="22097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HelveticaNeueLTStd-Cn"/>
                  <a:rtl val="0"/>
                </a:rPr>
                <a:t>11.0</a:t>
              </a:r>
            </a:p>
          </p:txBody>
        </p:sp>
        <p:sp>
          <p:nvSpPr>
            <p:cNvPr id="1601" name="TextBox 1600">
              <a:extLst>
                <a:ext uri="{FF2B5EF4-FFF2-40B4-BE49-F238E27FC236}">
                  <a16:creationId xmlns:a16="http://schemas.microsoft.com/office/drawing/2014/main" id="{A732574D-7C93-40A9-85BD-288CC74EA515}"/>
                </a:ext>
              </a:extLst>
            </p:cNvPr>
            <p:cNvSpPr txBox="1"/>
            <p:nvPr/>
          </p:nvSpPr>
          <p:spPr>
            <a:xfrm>
              <a:off x="8380384" y="3182357"/>
              <a:ext cx="386644" cy="22097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HelveticaNeueLTStd-Cn"/>
                  <a:rtl val="0"/>
                </a:rPr>
                <a:t>19.4</a:t>
              </a:r>
            </a:p>
          </p:txBody>
        </p:sp>
        <p:sp>
          <p:nvSpPr>
            <p:cNvPr id="1602" name="TextBox 1601">
              <a:extLst>
                <a:ext uri="{FF2B5EF4-FFF2-40B4-BE49-F238E27FC236}">
                  <a16:creationId xmlns:a16="http://schemas.microsoft.com/office/drawing/2014/main" id="{86C21297-A6F4-49C2-BCC9-DE142A8D7672}"/>
                </a:ext>
              </a:extLst>
            </p:cNvPr>
            <p:cNvSpPr txBox="1"/>
            <p:nvPr/>
          </p:nvSpPr>
          <p:spPr>
            <a:xfrm>
              <a:off x="8380384" y="3389191"/>
              <a:ext cx="386644" cy="22097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HelveticaNeueLTStd-Cn"/>
                  <a:rtl val="0"/>
                </a:rPr>
                <a:t>19.4</a:t>
              </a:r>
            </a:p>
          </p:txBody>
        </p:sp>
        <p:sp>
          <p:nvSpPr>
            <p:cNvPr id="1603" name="TextBox 1602">
              <a:extLst>
                <a:ext uri="{FF2B5EF4-FFF2-40B4-BE49-F238E27FC236}">
                  <a16:creationId xmlns:a16="http://schemas.microsoft.com/office/drawing/2014/main" id="{123F4EFF-7A53-41A6-8FD9-F66C88D67153}"/>
                </a:ext>
              </a:extLst>
            </p:cNvPr>
            <p:cNvSpPr txBox="1"/>
            <p:nvPr/>
          </p:nvSpPr>
          <p:spPr>
            <a:xfrm>
              <a:off x="8380384" y="3596025"/>
              <a:ext cx="386644" cy="22097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HelveticaNeueLTStd-Cn"/>
                  <a:rtl val="0"/>
                </a:rPr>
                <a:t>14.8</a:t>
              </a:r>
            </a:p>
          </p:txBody>
        </p:sp>
        <p:sp>
          <p:nvSpPr>
            <p:cNvPr id="1604" name="TextBox 1603">
              <a:extLst>
                <a:ext uri="{FF2B5EF4-FFF2-40B4-BE49-F238E27FC236}">
                  <a16:creationId xmlns:a16="http://schemas.microsoft.com/office/drawing/2014/main" id="{02EA9F30-BB33-4422-BB96-FED2A25203F4}"/>
                </a:ext>
              </a:extLst>
            </p:cNvPr>
            <p:cNvSpPr txBox="1"/>
            <p:nvPr/>
          </p:nvSpPr>
          <p:spPr>
            <a:xfrm>
              <a:off x="8380384" y="3802859"/>
              <a:ext cx="386644" cy="22097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HelveticaNeueLTStd-Cn"/>
                  <a:rtl val="0"/>
                </a:rPr>
                <a:t>19.4</a:t>
              </a:r>
            </a:p>
          </p:txBody>
        </p:sp>
        <p:sp>
          <p:nvSpPr>
            <p:cNvPr id="1605" name="TextBox 1604">
              <a:extLst>
                <a:ext uri="{FF2B5EF4-FFF2-40B4-BE49-F238E27FC236}">
                  <a16:creationId xmlns:a16="http://schemas.microsoft.com/office/drawing/2014/main" id="{0C45C26C-79F9-465D-88A4-F9BD0AEC9169}"/>
                </a:ext>
              </a:extLst>
            </p:cNvPr>
            <p:cNvSpPr txBox="1"/>
            <p:nvPr/>
          </p:nvSpPr>
          <p:spPr>
            <a:xfrm>
              <a:off x="8380384" y="4009693"/>
              <a:ext cx="386644" cy="22097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HelveticaNeueLTStd-Cn"/>
                  <a:rtl val="0"/>
                </a:rPr>
                <a:t>13.8</a:t>
              </a:r>
            </a:p>
          </p:txBody>
        </p:sp>
        <p:sp>
          <p:nvSpPr>
            <p:cNvPr id="1606" name="TextBox 1605">
              <a:extLst>
                <a:ext uri="{FF2B5EF4-FFF2-40B4-BE49-F238E27FC236}">
                  <a16:creationId xmlns:a16="http://schemas.microsoft.com/office/drawing/2014/main" id="{BDDE8DD0-A4EF-4989-B41A-97640CCA98BD}"/>
                </a:ext>
              </a:extLst>
            </p:cNvPr>
            <p:cNvSpPr txBox="1"/>
            <p:nvPr/>
          </p:nvSpPr>
          <p:spPr>
            <a:xfrm>
              <a:off x="8380384" y="4216527"/>
              <a:ext cx="386644" cy="22097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HelveticaNeueLTStd-Cn"/>
                  <a:rtl val="0"/>
                </a:rPr>
                <a:t>15.7</a:t>
              </a:r>
            </a:p>
          </p:txBody>
        </p:sp>
        <p:sp>
          <p:nvSpPr>
            <p:cNvPr id="1607" name="TextBox 1606">
              <a:extLst>
                <a:ext uri="{FF2B5EF4-FFF2-40B4-BE49-F238E27FC236}">
                  <a16:creationId xmlns:a16="http://schemas.microsoft.com/office/drawing/2014/main" id="{0E550207-20DD-4447-8A80-4360C1B490C7}"/>
                </a:ext>
              </a:extLst>
            </p:cNvPr>
            <p:cNvSpPr txBox="1"/>
            <p:nvPr/>
          </p:nvSpPr>
          <p:spPr>
            <a:xfrm>
              <a:off x="8380384" y="4423361"/>
              <a:ext cx="386644" cy="22097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HelveticaNeueLTStd-Cn"/>
                  <a:rtl val="0"/>
                </a:rPr>
                <a:t>16.7</a:t>
              </a:r>
            </a:p>
          </p:txBody>
        </p:sp>
        <p:sp>
          <p:nvSpPr>
            <p:cNvPr id="1608" name="TextBox 1607">
              <a:extLst>
                <a:ext uri="{FF2B5EF4-FFF2-40B4-BE49-F238E27FC236}">
                  <a16:creationId xmlns:a16="http://schemas.microsoft.com/office/drawing/2014/main" id="{B8F4B20D-B2D1-48FA-9417-966AA2A717BE}"/>
                </a:ext>
              </a:extLst>
            </p:cNvPr>
            <p:cNvSpPr txBox="1"/>
            <p:nvPr/>
          </p:nvSpPr>
          <p:spPr>
            <a:xfrm>
              <a:off x="8380384" y="4630200"/>
              <a:ext cx="386644" cy="22097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HelveticaNeueLTStd-Cn"/>
                  <a:rtl val="0"/>
                </a:rPr>
                <a:t>16.6</a:t>
              </a:r>
            </a:p>
          </p:txBody>
        </p:sp>
        <p:sp>
          <p:nvSpPr>
            <p:cNvPr id="1609" name="TextBox 1608">
              <a:extLst>
                <a:ext uri="{FF2B5EF4-FFF2-40B4-BE49-F238E27FC236}">
                  <a16:creationId xmlns:a16="http://schemas.microsoft.com/office/drawing/2014/main" id="{EE0CC6E8-CE69-4B33-BED5-98C817EF01E8}"/>
                </a:ext>
              </a:extLst>
            </p:cNvPr>
            <p:cNvSpPr txBox="1"/>
            <p:nvPr/>
          </p:nvSpPr>
          <p:spPr>
            <a:xfrm>
              <a:off x="8380384" y="4836970"/>
              <a:ext cx="386644" cy="22097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HelveticaNeueLTStd-Cn"/>
                  <a:rtl val="0"/>
                </a:rPr>
                <a:t>14.8</a:t>
              </a:r>
            </a:p>
          </p:txBody>
        </p:sp>
        <p:sp>
          <p:nvSpPr>
            <p:cNvPr id="1610" name="TextBox 1609">
              <a:extLst>
                <a:ext uri="{FF2B5EF4-FFF2-40B4-BE49-F238E27FC236}">
                  <a16:creationId xmlns:a16="http://schemas.microsoft.com/office/drawing/2014/main" id="{86A83ADC-C951-477F-94D6-851E1058B937}"/>
                </a:ext>
              </a:extLst>
            </p:cNvPr>
            <p:cNvSpPr txBox="1"/>
            <p:nvPr/>
          </p:nvSpPr>
          <p:spPr>
            <a:xfrm>
              <a:off x="8295044" y="1556472"/>
              <a:ext cx="585417" cy="22097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HelveticaNeueLTStd-BdCn"/>
                  <a:rtl val="0"/>
                </a:rPr>
                <a:t>niraparib</a:t>
              </a:r>
            </a:p>
          </p:txBody>
        </p:sp>
        <p:sp>
          <p:nvSpPr>
            <p:cNvPr id="1611" name="TextBox 1610">
              <a:extLst>
                <a:ext uri="{FF2B5EF4-FFF2-40B4-BE49-F238E27FC236}">
                  <a16:creationId xmlns:a16="http://schemas.microsoft.com/office/drawing/2014/main" id="{219975C8-1E5C-4572-99FE-FD736F056177}"/>
                </a:ext>
              </a:extLst>
            </p:cNvPr>
            <p:cNvSpPr txBox="1"/>
            <p:nvPr/>
          </p:nvSpPr>
          <p:spPr>
            <a:xfrm>
              <a:off x="8310203" y="1403538"/>
              <a:ext cx="957313" cy="22097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HelveticaNeueLTStd-BdCn"/>
                  <a:rtl val="0"/>
                </a:rPr>
                <a:t>Median (months)</a:t>
              </a:r>
            </a:p>
          </p:txBody>
        </p:sp>
        <p:sp>
          <p:nvSpPr>
            <p:cNvPr id="1612" name="Freeform: Shape 1611">
              <a:extLst>
                <a:ext uri="{FF2B5EF4-FFF2-40B4-BE49-F238E27FC236}">
                  <a16:creationId xmlns:a16="http://schemas.microsoft.com/office/drawing/2014/main" id="{45230871-7E7D-42B9-AB70-A8F61FFEE31A}"/>
                </a:ext>
              </a:extLst>
            </p:cNvPr>
            <p:cNvSpPr/>
            <p:nvPr/>
          </p:nvSpPr>
          <p:spPr>
            <a:xfrm>
              <a:off x="8377805" y="1576278"/>
              <a:ext cx="701989" cy="11074"/>
            </a:xfrm>
            <a:custGeom>
              <a:avLst/>
              <a:gdLst>
                <a:gd name="connsiteX0" fmla="*/ 0 w 701989"/>
                <a:gd name="connsiteY0" fmla="*/ 0 h 11074"/>
                <a:gd name="connsiteX1" fmla="*/ 701990 w 701989"/>
                <a:gd name="connsiteY1" fmla="*/ 0 h 11074"/>
              </a:gdLst>
              <a:ahLst/>
              <a:cxnLst>
                <a:cxn ang="0">
                  <a:pos x="connsiteX0" y="connsiteY0"/>
                </a:cxn>
                <a:cxn ang="0">
                  <a:pos x="connsiteX1" y="connsiteY1"/>
                </a:cxn>
              </a:cxnLst>
              <a:rect l="l" t="t" r="r" b="b"/>
              <a:pathLst>
                <a:path w="701989" h="11074">
                  <a:moveTo>
                    <a:pt x="0" y="0"/>
                  </a:moveTo>
                  <a:lnTo>
                    <a:pt x="701990" y="0"/>
                  </a:lnTo>
                </a:path>
              </a:pathLst>
            </a:custGeom>
            <a:ln w="11067" cap="flat">
              <a:solidFill>
                <a:srgbClr val="000000"/>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613" name="TextBox 1612">
              <a:extLst>
                <a:ext uri="{FF2B5EF4-FFF2-40B4-BE49-F238E27FC236}">
                  <a16:creationId xmlns:a16="http://schemas.microsoft.com/office/drawing/2014/main" id="{6515421F-9C2A-4D77-960C-AB2A95107932}"/>
                </a:ext>
              </a:extLst>
            </p:cNvPr>
            <p:cNvSpPr txBox="1"/>
            <p:nvPr/>
          </p:nvSpPr>
          <p:spPr>
            <a:xfrm>
              <a:off x="11392764" y="1556472"/>
              <a:ext cx="494046" cy="22097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HelveticaNeueLTStd-BdCn"/>
                  <a:rtl val="0"/>
                </a:rPr>
                <a:t>control</a:t>
              </a:r>
            </a:p>
          </p:txBody>
        </p:sp>
        <p:sp>
          <p:nvSpPr>
            <p:cNvPr id="1614" name="TextBox 1613">
              <a:extLst>
                <a:ext uri="{FF2B5EF4-FFF2-40B4-BE49-F238E27FC236}">
                  <a16:creationId xmlns:a16="http://schemas.microsoft.com/office/drawing/2014/main" id="{D7528535-D8CA-4F57-A164-CE915B21A299}"/>
                </a:ext>
              </a:extLst>
            </p:cNvPr>
            <p:cNvSpPr txBox="1"/>
            <p:nvPr/>
          </p:nvSpPr>
          <p:spPr>
            <a:xfrm>
              <a:off x="10965726" y="1556472"/>
              <a:ext cx="585417" cy="22097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HelveticaNeueLTStd-BdCn"/>
                  <a:rtl val="0"/>
                </a:rPr>
                <a:t>niraparib</a:t>
              </a:r>
            </a:p>
          </p:txBody>
        </p:sp>
        <p:sp>
          <p:nvSpPr>
            <p:cNvPr id="1615" name="TextBox 1614">
              <a:extLst>
                <a:ext uri="{FF2B5EF4-FFF2-40B4-BE49-F238E27FC236}">
                  <a16:creationId xmlns:a16="http://schemas.microsoft.com/office/drawing/2014/main" id="{B42DFFEB-044F-4FEC-916A-852E58BC450C}"/>
                </a:ext>
              </a:extLst>
            </p:cNvPr>
            <p:cNvSpPr txBox="1"/>
            <p:nvPr/>
          </p:nvSpPr>
          <p:spPr>
            <a:xfrm>
              <a:off x="11162541" y="1403538"/>
              <a:ext cx="603050" cy="22097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HelveticaNeueLTStd-BdCn"/>
                  <a:rtl val="0"/>
                </a:rPr>
                <a:t>Events/N</a:t>
              </a:r>
            </a:p>
          </p:txBody>
        </p:sp>
        <p:sp>
          <p:nvSpPr>
            <p:cNvPr id="1616" name="Freeform: Shape 1615">
              <a:extLst>
                <a:ext uri="{FF2B5EF4-FFF2-40B4-BE49-F238E27FC236}">
                  <a16:creationId xmlns:a16="http://schemas.microsoft.com/office/drawing/2014/main" id="{3EEA1B78-9B04-48FA-86C6-374F737B105E}"/>
                </a:ext>
              </a:extLst>
            </p:cNvPr>
            <p:cNvSpPr/>
            <p:nvPr/>
          </p:nvSpPr>
          <p:spPr>
            <a:xfrm>
              <a:off x="11059519" y="1576278"/>
              <a:ext cx="701989" cy="11074"/>
            </a:xfrm>
            <a:custGeom>
              <a:avLst/>
              <a:gdLst>
                <a:gd name="connsiteX0" fmla="*/ 0 w 701989"/>
                <a:gd name="connsiteY0" fmla="*/ 0 h 11074"/>
                <a:gd name="connsiteX1" fmla="*/ 701990 w 701989"/>
                <a:gd name="connsiteY1" fmla="*/ 0 h 11074"/>
              </a:gdLst>
              <a:ahLst/>
              <a:cxnLst>
                <a:cxn ang="0">
                  <a:pos x="connsiteX0" y="connsiteY0"/>
                </a:cxn>
                <a:cxn ang="0">
                  <a:pos x="connsiteX1" y="connsiteY1"/>
                </a:cxn>
              </a:cxnLst>
              <a:rect l="l" t="t" r="r" b="b"/>
              <a:pathLst>
                <a:path w="701989" h="11074">
                  <a:moveTo>
                    <a:pt x="0" y="0"/>
                  </a:moveTo>
                  <a:lnTo>
                    <a:pt x="701990" y="0"/>
                  </a:lnTo>
                </a:path>
              </a:pathLst>
            </a:custGeom>
            <a:ln w="11067" cap="flat">
              <a:solidFill>
                <a:srgbClr val="000000"/>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634" name="TextBox 1633">
              <a:extLst>
                <a:ext uri="{FF2B5EF4-FFF2-40B4-BE49-F238E27FC236}">
                  <a16:creationId xmlns:a16="http://schemas.microsoft.com/office/drawing/2014/main" id="{6EDD3C84-6608-4E0F-B8C9-8284ECA72A0F}"/>
                </a:ext>
              </a:extLst>
            </p:cNvPr>
            <p:cNvSpPr txBox="1"/>
            <p:nvPr/>
          </p:nvSpPr>
          <p:spPr>
            <a:xfrm>
              <a:off x="10100676" y="1941353"/>
              <a:ext cx="944489" cy="22097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HelveticaNeueLTStd-Cn"/>
                  <a:rtl val="0"/>
                </a:rPr>
                <a:t>0.71 (0.53–0.96)</a:t>
              </a:r>
            </a:p>
          </p:txBody>
        </p:sp>
        <p:sp>
          <p:nvSpPr>
            <p:cNvPr id="1635" name="TextBox 1634">
              <a:extLst>
                <a:ext uri="{FF2B5EF4-FFF2-40B4-BE49-F238E27FC236}">
                  <a16:creationId xmlns:a16="http://schemas.microsoft.com/office/drawing/2014/main" id="{A223C8E6-56B0-4E5D-9910-C1D1E3A5A703}"/>
                </a:ext>
              </a:extLst>
            </p:cNvPr>
            <p:cNvSpPr txBox="1"/>
            <p:nvPr/>
          </p:nvSpPr>
          <p:spPr>
            <a:xfrm>
              <a:off x="10100676" y="2148187"/>
              <a:ext cx="944489" cy="22097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HelveticaNeueLTStd-Cn"/>
                  <a:rtl val="0"/>
                </a:rPr>
                <a:t>0.19 (0.03–1.23)</a:t>
              </a:r>
            </a:p>
          </p:txBody>
        </p:sp>
        <p:sp>
          <p:nvSpPr>
            <p:cNvPr id="1636" name="TextBox 1635">
              <a:extLst>
                <a:ext uri="{FF2B5EF4-FFF2-40B4-BE49-F238E27FC236}">
                  <a16:creationId xmlns:a16="http://schemas.microsoft.com/office/drawing/2014/main" id="{019C3FF5-75EC-4B63-BCDA-06FCB5089725}"/>
                </a:ext>
              </a:extLst>
            </p:cNvPr>
            <p:cNvSpPr txBox="1"/>
            <p:nvPr/>
          </p:nvSpPr>
          <p:spPr>
            <a:xfrm>
              <a:off x="10113696" y="2355021"/>
              <a:ext cx="920445" cy="22097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HelveticaNeueLTStd-Cn"/>
                  <a:rtl val="0"/>
                </a:rPr>
                <a:t>0.76 (0.58-1.00)</a:t>
              </a:r>
            </a:p>
          </p:txBody>
        </p:sp>
        <p:sp>
          <p:nvSpPr>
            <p:cNvPr id="1637" name="TextBox 1636">
              <a:extLst>
                <a:ext uri="{FF2B5EF4-FFF2-40B4-BE49-F238E27FC236}">
                  <a16:creationId xmlns:a16="http://schemas.microsoft.com/office/drawing/2014/main" id="{E4604880-3075-46EF-A01F-58F6E3D73A2B}"/>
                </a:ext>
              </a:extLst>
            </p:cNvPr>
            <p:cNvSpPr txBox="1"/>
            <p:nvPr/>
          </p:nvSpPr>
          <p:spPr>
            <a:xfrm>
              <a:off x="10100676" y="2561855"/>
              <a:ext cx="944489" cy="22097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HelveticaNeueLTStd-Cn"/>
                  <a:rtl val="0"/>
                </a:rPr>
                <a:t>0.95 (0.54–1.67)</a:t>
              </a:r>
            </a:p>
          </p:txBody>
        </p:sp>
        <p:sp>
          <p:nvSpPr>
            <p:cNvPr id="1638" name="TextBox 1637">
              <a:extLst>
                <a:ext uri="{FF2B5EF4-FFF2-40B4-BE49-F238E27FC236}">
                  <a16:creationId xmlns:a16="http://schemas.microsoft.com/office/drawing/2014/main" id="{33E9D06C-5171-47A8-BD32-DE88D10E7631}"/>
                </a:ext>
              </a:extLst>
            </p:cNvPr>
            <p:cNvSpPr txBox="1"/>
            <p:nvPr/>
          </p:nvSpPr>
          <p:spPr>
            <a:xfrm>
              <a:off x="10100676" y="2768689"/>
              <a:ext cx="944489" cy="22097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HelveticaNeueLTStd-Cn"/>
                  <a:rtl val="0"/>
                </a:rPr>
                <a:t>0.71 (0.52–0.96)</a:t>
              </a:r>
            </a:p>
          </p:txBody>
        </p:sp>
        <p:sp>
          <p:nvSpPr>
            <p:cNvPr id="1639" name="TextBox 1638">
              <a:extLst>
                <a:ext uri="{FF2B5EF4-FFF2-40B4-BE49-F238E27FC236}">
                  <a16:creationId xmlns:a16="http://schemas.microsoft.com/office/drawing/2014/main" id="{111EAF0E-4A7C-4256-A42F-2AE573BBA148}"/>
                </a:ext>
              </a:extLst>
            </p:cNvPr>
            <p:cNvSpPr txBox="1"/>
            <p:nvPr/>
          </p:nvSpPr>
          <p:spPr>
            <a:xfrm>
              <a:off x="10100676" y="2975523"/>
              <a:ext cx="944489" cy="22097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HelveticaNeueLTStd-Cn"/>
                  <a:rtl val="0"/>
                </a:rPr>
                <a:t>1.03 (0.60–1.77)</a:t>
              </a:r>
            </a:p>
          </p:txBody>
        </p:sp>
        <p:sp>
          <p:nvSpPr>
            <p:cNvPr id="1640" name="TextBox 1639">
              <a:extLst>
                <a:ext uri="{FF2B5EF4-FFF2-40B4-BE49-F238E27FC236}">
                  <a16:creationId xmlns:a16="http://schemas.microsoft.com/office/drawing/2014/main" id="{0E99ECAE-B8AB-48F2-9D62-97245E739BBF}"/>
                </a:ext>
              </a:extLst>
            </p:cNvPr>
            <p:cNvSpPr txBox="1"/>
            <p:nvPr/>
          </p:nvSpPr>
          <p:spPr>
            <a:xfrm>
              <a:off x="10100676" y="3182357"/>
              <a:ext cx="944489" cy="22097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HelveticaNeueLTStd-Cn"/>
                  <a:rtl val="0"/>
                </a:rPr>
                <a:t>0.64 (0.47–0.87)</a:t>
              </a:r>
            </a:p>
          </p:txBody>
        </p:sp>
        <p:sp>
          <p:nvSpPr>
            <p:cNvPr id="1641" name="TextBox 1640">
              <a:extLst>
                <a:ext uri="{FF2B5EF4-FFF2-40B4-BE49-F238E27FC236}">
                  <a16:creationId xmlns:a16="http://schemas.microsoft.com/office/drawing/2014/main" id="{2536C603-FC1A-43BA-949E-3F2BB2ECBD5A}"/>
                </a:ext>
              </a:extLst>
            </p:cNvPr>
            <p:cNvSpPr txBox="1"/>
            <p:nvPr/>
          </p:nvSpPr>
          <p:spPr>
            <a:xfrm>
              <a:off x="10100676" y="3389191"/>
              <a:ext cx="944489" cy="22097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HelveticaNeueLTStd-Cn"/>
                  <a:rtl val="0"/>
                </a:rPr>
                <a:t>0.72 (0.45–1.14)</a:t>
              </a:r>
            </a:p>
          </p:txBody>
        </p:sp>
        <p:sp>
          <p:nvSpPr>
            <p:cNvPr id="1642" name="TextBox 1641">
              <a:extLst>
                <a:ext uri="{FF2B5EF4-FFF2-40B4-BE49-F238E27FC236}">
                  <a16:creationId xmlns:a16="http://schemas.microsoft.com/office/drawing/2014/main" id="{4B8605C4-F034-4E5D-89A7-A57F4A5CF503}"/>
                </a:ext>
              </a:extLst>
            </p:cNvPr>
            <p:cNvSpPr txBox="1"/>
            <p:nvPr/>
          </p:nvSpPr>
          <p:spPr>
            <a:xfrm>
              <a:off x="10100676" y="3596025"/>
              <a:ext cx="944489" cy="22097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HelveticaNeueLTStd-Cn"/>
                  <a:rtl val="0"/>
                </a:rPr>
                <a:t>0.73 (0.53–1.02)</a:t>
              </a:r>
            </a:p>
          </p:txBody>
        </p:sp>
        <p:sp>
          <p:nvSpPr>
            <p:cNvPr id="1643" name="TextBox 1642">
              <a:extLst>
                <a:ext uri="{FF2B5EF4-FFF2-40B4-BE49-F238E27FC236}">
                  <a16:creationId xmlns:a16="http://schemas.microsoft.com/office/drawing/2014/main" id="{AE96DAAE-1216-41AB-895D-102AD3B2A8E0}"/>
                </a:ext>
              </a:extLst>
            </p:cNvPr>
            <p:cNvSpPr txBox="1"/>
            <p:nvPr/>
          </p:nvSpPr>
          <p:spPr>
            <a:xfrm>
              <a:off x="10100676" y="3802859"/>
              <a:ext cx="944489" cy="22097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HelveticaNeueLTStd-Cn"/>
                  <a:rtl val="0"/>
                </a:rPr>
                <a:t>0.76 (0.53–1.10)</a:t>
              </a:r>
            </a:p>
          </p:txBody>
        </p:sp>
        <p:sp>
          <p:nvSpPr>
            <p:cNvPr id="1644" name="TextBox 1643">
              <a:extLst>
                <a:ext uri="{FF2B5EF4-FFF2-40B4-BE49-F238E27FC236}">
                  <a16:creationId xmlns:a16="http://schemas.microsoft.com/office/drawing/2014/main" id="{40A06A56-D2B8-43BB-A6D1-3CE4D3DC5B36}"/>
                </a:ext>
              </a:extLst>
            </p:cNvPr>
            <p:cNvSpPr txBox="1"/>
            <p:nvPr/>
          </p:nvSpPr>
          <p:spPr>
            <a:xfrm>
              <a:off x="10100676" y="4009693"/>
              <a:ext cx="944489" cy="22097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HelveticaNeueLTStd-Cn"/>
                  <a:rtl val="0"/>
                </a:rPr>
                <a:t>0.69 (0.47–1.04)</a:t>
              </a:r>
            </a:p>
          </p:txBody>
        </p:sp>
        <p:sp>
          <p:nvSpPr>
            <p:cNvPr id="1645" name="TextBox 1644">
              <a:extLst>
                <a:ext uri="{FF2B5EF4-FFF2-40B4-BE49-F238E27FC236}">
                  <a16:creationId xmlns:a16="http://schemas.microsoft.com/office/drawing/2014/main" id="{4F4F4CE2-20B8-45D4-9FEB-86F5451C1A63}"/>
                </a:ext>
              </a:extLst>
            </p:cNvPr>
            <p:cNvSpPr txBox="1"/>
            <p:nvPr/>
          </p:nvSpPr>
          <p:spPr>
            <a:xfrm>
              <a:off x="10100676" y="4216527"/>
              <a:ext cx="944489" cy="22097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HelveticaNeueLTStd-Cn"/>
                  <a:rtl val="0"/>
                </a:rPr>
                <a:t>0.58 (0.40–0.82)</a:t>
              </a:r>
            </a:p>
          </p:txBody>
        </p:sp>
        <p:sp>
          <p:nvSpPr>
            <p:cNvPr id="1646" name="TextBox 1645">
              <a:extLst>
                <a:ext uri="{FF2B5EF4-FFF2-40B4-BE49-F238E27FC236}">
                  <a16:creationId xmlns:a16="http://schemas.microsoft.com/office/drawing/2014/main" id="{B20A4191-3AFC-4930-AB4E-A22EEAF481F5}"/>
                </a:ext>
              </a:extLst>
            </p:cNvPr>
            <p:cNvSpPr txBox="1"/>
            <p:nvPr/>
          </p:nvSpPr>
          <p:spPr>
            <a:xfrm>
              <a:off x="10100676" y="4423361"/>
              <a:ext cx="944489" cy="22097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HelveticaNeueLTStd-Cn"/>
                  <a:rtl val="0"/>
                </a:rPr>
                <a:t>0.93 (0.62–1.40)</a:t>
              </a:r>
            </a:p>
          </p:txBody>
        </p:sp>
        <p:sp>
          <p:nvSpPr>
            <p:cNvPr id="1647" name="TextBox 1646">
              <a:extLst>
                <a:ext uri="{FF2B5EF4-FFF2-40B4-BE49-F238E27FC236}">
                  <a16:creationId xmlns:a16="http://schemas.microsoft.com/office/drawing/2014/main" id="{B1C92C5D-B101-425B-B0D2-CA7F2DB8EB60}"/>
                </a:ext>
              </a:extLst>
            </p:cNvPr>
            <p:cNvSpPr txBox="1"/>
            <p:nvPr/>
          </p:nvSpPr>
          <p:spPr>
            <a:xfrm>
              <a:off x="10100676" y="4630200"/>
              <a:ext cx="944489" cy="22097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HelveticaNeueLTStd-Cn"/>
                  <a:rtl val="0"/>
                </a:rPr>
                <a:t>0.55 (0.38–0.81)</a:t>
              </a:r>
            </a:p>
          </p:txBody>
        </p:sp>
        <p:sp>
          <p:nvSpPr>
            <p:cNvPr id="1648" name="TextBox 1647">
              <a:extLst>
                <a:ext uri="{FF2B5EF4-FFF2-40B4-BE49-F238E27FC236}">
                  <a16:creationId xmlns:a16="http://schemas.microsoft.com/office/drawing/2014/main" id="{32AA83BC-05B4-4A94-9678-7CD9DF4F8EC0}"/>
                </a:ext>
              </a:extLst>
            </p:cNvPr>
            <p:cNvSpPr txBox="1"/>
            <p:nvPr/>
          </p:nvSpPr>
          <p:spPr>
            <a:xfrm>
              <a:off x="10100676" y="4836970"/>
              <a:ext cx="944489" cy="22097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HelveticaNeueLTStd-Cn"/>
                  <a:rtl val="0"/>
                </a:rPr>
                <a:t>0.99 (0.68–1.45)</a:t>
              </a:r>
            </a:p>
          </p:txBody>
        </p:sp>
        <p:sp>
          <p:nvSpPr>
            <p:cNvPr id="1665" name="TextBox 1664">
              <a:extLst>
                <a:ext uri="{FF2B5EF4-FFF2-40B4-BE49-F238E27FC236}">
                  <a16:creationId xmlns:a16="http://schemas.microsoft.com/office/drawing/2014/main" id="{4A694F90-E111-4E6C-A000-FDA2864B7278}"/>
                </a:ext>
              </a:extLst>
            </p:cNvPr>
            <p:cNvSpPr txBox="1"/>
            <p:nvPr/>
          </p:nvSpPr>
          <p:spPr>
            <a:xfrm>
              <a:off x="11347910" y="1941353"/>
              <a:ext cx="502062" cy="22097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HelveticaNeueLTStd-Cn"/>
                  <a:rtl val="0"/>
                </a:rPr>
                <a:t>96/170</a:t>
              </a:r>
            </a:p>
          </p:txBody>
        </p:sp>
        <p:sp>
          <p:nvSpPr>
            <p:cNvPr id="1666" name="TextBox 1665">
              <a:extLst>
                <a:ext uri="{FF2B5EF4-FFF2-40B4-BE49-F238E27FC236}">
                  <a16:creationId xmlns:a16="http://schemas.microsoft.com/office/drawing/2014/main" id="{4CE4D67F-E931-46B1-BCBF-E4C9D626A71F}"/>
                </a:ext>
              </a:extLst>
            </p:cNvPr>
            <p:cNvSpPr txBox="1"/>
            <p:nvPr/>
          </p:nvSpPr>
          <p:spPr>
            <a:xfrm>
              <a:off x="11431815" y="2148187"/>
              <a:ext cx="328936" cy="22097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HelveticaNeueLTStd-Cn"/>
                  <a:rtl val="0"/>
                </a:rPr>
                <a:t>3/4</a:t>
              </a:r>
            </a:p>
          </p:txBody>
        </p:sp>
        <p:sp>
          <p:nvSpPr>
            <p:cNvPr id="1667" name="TextBox 1666">
              <a:extLst>
                <a:ext uri="{FF2B5EF4-FFF2-40B4-BE49-F238E27FC236}">
                  <a16:creationId xmlns:a16="http://schemas.microsoft.com/office/drawing/2014/main" id="{FB354794-ECEE-4472-8672-BCC56B14D367}"/>
                </a:ext>
              </a:extLst>
            </p:cNvPr>
            <p:cNvSpPr txBox="1"/>
            <p:nvPr/>
          </p:nvSpPr>
          <p:spPr>
            <a:xfrm>
              <a:off x="11332995" y="2355021"/>
              <a:ext cx="559770" cy="22097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HelveticaNeueLTStd-Cn"/>
                  <a:rtl val="0"/>
                </a:rPr>
                <a:t>114/207</a:t>
              </a:r>
            </a:p>
          </p:txBody>
        </p:sp>
        <p:sp>
          <p:nvSpPr>
            <p:cNvPr id="1668" name="TextBox 1667">
              <a:extLst>
                <a:ext uri="{FF2B5EF4-FFF2-40B4-BE49-F238E27FC236}">
                  <a16:creationId xmlns:a16="http://schemas.microsoft.com/office/drawing/2014/main" id="{DDB53964-893E-42FC-B576-1743B9014845}"/>
                </a:ext>
              </a:extLst>
            </p:cNvPr>
            <p:cNvSpPr txBox="1"/>
            <p:nvPr/>
          </p:nvSpPr>
          <p:spPr>
            <a:xfrm>
              <a:off x="11375878" y="2561855"/>
              <a:ext cx="444353" cy="22097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HelveticaNeueLTStd-Cn"/>
                  <a:rtl val="0"/>
                </a:rPr>
                <a:t>26/45</a:t>
              </a:r>
            </a:p>
          </p:txBody>
        </p:sp>
        <p:sp>
          <p:nvSpPr>
            <p:cNvPr id="1669" name="TextBox 1668">
              <a:extLst>
                <a:ext uri="{FF2B5EF4-FFF2-40B4-BE49-F238E27FC236}">
                  <a16:creationId xmlns:a16="http://schemas.microsoft.com/office/drawing/2014/main" id="{2F0F03C4-F634-42BC-98CA-94E7DFEF926F}"/>
                </a:ext>
              </a:extLst>
            </p:cNvPr>
            <p:cNvSpPr txBox="1"/>
            <p:nvPr/>
          </p:nvSpPr>
          <p:spPr>
            <a:xfrm>
              <a:off x="11347910" y="2768689"/>
              <a:ext cx="502062" cy="22097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HelveticaNeueLTStd-Cn"/>
                  <a:rtl val="0"/>
                </a:rPr>
                <a:t>91/166</a:t>
              </a:r>
            </a:p>
          </p:txBody>
        </p:sp>
        <p:sp>
          <p:nvSpPr>
            <p:cNvPr id="1670" name="TextBox 1669">
              <a:extLst>
                <a:ext uri="{FF2B5EF4-FFF2-40B4-BE49-F238E27FC236}">
                  <a16:creationId xmlns:a16="http://schemas.microsoft.com/office/drawing/2014/main" id="{1FA53ED9-10A5-477C-AC55-0C38D3286CE8}"/>
                </a:ext>
              </a:extLst>
            </p:cNvPr>
            <p:cNvSpPr txBox="1"/>
            <p:nvPr/>
          </p:nvSpPr>
          <p:spPr>
            <a:xfrm>
              <a:off x="11375878" y="2975523"/>
              <a:ext cx="444353" cy="22097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HelveticaNeueLTStd-Cn"/>
                  <a:rtl val="0"/>
                </a:rPr>
                <a:t>22/39</a:t>
              </a:r>
            </a:p>
          </p:txBody>
        </p:sp>
        <p:sp>
          <p:nvSpPr>
            <p:cNvPr id="1671" name="TextBox 1670">
              <a:extLst>
                <a:ext uri="{FF2B5EF4-FFF2-40B4-BE49-F238E27FC236}">
                  <a16:creationId xmlns:a16="http://schemas.microsoft.com/office/drawing/2014/main" id="{148A904A-2018-40F7-B96E-6D6B4CA8E233}"/>
                </a:ext>
              </a:extLst>
            </p:cNvPr>
            <p:cNvSpPr txBox="1"/>
            <p:nvPr/>
          </p:nvSpPr>
          <p:spPr>
            <a:xfrm>
              <a:off x="11347910" y="3182357"/>
              <a:ext cx="502062" cy="22097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HelveticaNeueLTStd-Cn"/>
                  <a:rtl val="0"/>
                </a:rPr>
                <a:t>95/172</a:t>
              </a:r>
            </a:p>
          </p:txBody>
        </p:sp>
        <p:sp>
          <p:nvSpPr>
            <p:cNvPr id="1672" name="TextBox 1671">
              <a:extLst>
                <a:ext uri="{FF2B5EF4-FFF2-40B4-BE49-F238E27FC236}">
                  <a16:creationId xmlns:a16="http://schemas.microsoft.com/office/drawing/2014/main" id="{C3699E10-304B-42DE-9158-4882F79FCB83}"/>
                </a:ext>
              </a:extLst>
            </p:cNvPr>
            <p:cNvSpPr txBox="1"/>
            <p:nvPr/>
          </p:nvSpPr>
          <p:spPr>
            <a:xfrm>
              <a:off x="11375878" y="3389191"/>
              <a:ext cx="444353" cy="22097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HelveticaNeueLTStd-Cn"/>
                  <a:rtl val="0"/>
                </a:rPr>
                <a:t>41/85</a:t>
              </a:r>
            </a:p>
          </p:txBody>
        </p:sp>
        <p:sp>
          <p:nvSpPr>
            <p:cNvPr id="1673" name="TextBox 1672">
              <a:extLst>
                <a:ext uri="{FF2B5EF4-FFF2-40B4-BE49-F238E27FC236}">
                  <a16:creationId xmlns:a16="http://schemas.microsoft.com/office/drawing/2014/main" id="{079FE789-7CFC-4DF6-B06E-2FD69F23E6AF}"/>
                </a:ext>
              </a:extLst>
            </p:cNvPr>
            <p:cNvSpPr txBox="1"/>
            <p:nvPr/>
          </p:nvSpPr>
          <p:spPr>
            <a:xfrm>
              <a:off x="11347910" y="3596025"/>
              <a:ext cx="502062" cy="22097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HelveticaNeueLTStd-Cn"/>
                  <a:rtl val="0"/>
                </a:rPr>
                <a:t>76/126</a:t>
              </a:r>
            </a:p>
          </p:txBody>
        </p:sp>
        <p:sp>
          <p:nvSpPr>
            <p:cNvPr id="1674" name="TextBox 1673">
              <a:extLst>
                <a:ext uri="{FF2B5EF4-FFF2-40B4-BE49-F238E27FC236}">
                  <a16:creationId xmlns:a16="http://schemas.microsoft.com/office/drawing/2014/main" id="{AA47831A-E5CC-499F-A40B-E1450D791861}"/>
                </a:ext>
              </a:extLst>
            </p:cNvPr>
            <p:cNvSpPr txBox="1"/>
            <p:nvPr/>
          </p:nvSpPr>
          <p:spPr>
            <a:xfrm>
              <a:off x="11347910" y="3802859"/>
              <a:ext cx="502062" cy="22097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HelveticaNeueLTStd-Cn"/>
                  <a:rtl val="0"/>
                </a:rPr>
                <a:t>65/128</a:t>
              </a:r>
            </a:p>
          </p:txBody>
        </p:sp>
        <p:sp>
          <p:nvSpPr>
            <p:cNvPr id="1675" name="TextBox 1674">
              <a:extLst>
                <a:ext uri="{FF2B5EF4-FFF2-40B4-BE49-F238E27FC236}">
                  <a16:creationId xmlns:a16="http://schemas.microsoft.com/office/drawing/2014/main" id="{50DDAAE9-0085-46AB-AC7E-CC26B90AEE88}"/>
                </a:ext>
              </a:extLst>
            </p:cNvPr>
            <p:cNvSpPr txBox="1"/>
            <p:nvPr/>
          </p:nvSpPr>
          <p:spPr>
            <a:xfrm>
              <a:off x="11375878" y="4009693"/>
              <a:ext cx="444353" cy="22097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HelveticaNeueLTStd-Cn"/>
                  <a:rtl val="0"/>
                </a:rPr>
                <a:t>52/83</a:t>
              </a:r>
            </a:p>
          </p:txBody>
        </p:sp>
        <p:sp>
          <p:nvSpPr>
            <p:cNvPr id="1676" name="TextBox 1675">
              <a:extLst>
                <a:ext uri="{FF2B5EF4-FFF2-40B4-BE49-F238E27FC236}">
                  <a16:creationId xmlns:a16="http://schemas.microsoft.com/office/drawing/2014/main" id="{B6857A2F-0B75-4B23-9E73-C01FF967FC48}"/>
                </a:ext>
              </a:extLst>
            </p:cNvPr>
            <p:cNvSpPr txBox="1"/>
            <p:nvPr/>
          </p:nvSpPr>
          <p:spPr>
            <a:xfrm>
              <a:off x="11347910" y="4216527"/>
              <a:ext cx="502062" cy="22097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HelveticaNeueLTStd-Cn"/>
                  <a:rtl val="0"/>
                </a:rPr>
                <a:t>66/101</a:t>
              </a:r>
            </a:p>
          </p:txBody>
        </p:sp>
        <p:sp>
          <p:nvSpPr>
            <p:cNvPr id="1677" name="TextBox 1676">
              <a:extLst>
                <a:ext uri="{FF2B5EF4-FFF2-40B4-BE49-F238E27FC236}">
                  <a16:creationId xmlns:a16="http://schemas.microsoft.com/office/drawing/2014/main" id="{4FD1F2F4-689A-461F-BF58-73F416F54A34}"/>
                </a:ext>
              </a:extLst>
            </p:cNvPr>
            <p:cNvSpPr txBox="1"/>
            <p:nvPr/>
          </p:nvSpPr>
          <p:spPr>
            <a:xfrm>
              <a:off x="11347910" y="4423361"/>
              <a:ext cx="502062" cy="22097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HelveticaNeueLTStd-Cn"/>
                  <a:rtl val="0"/>
                </a:rPr>
                <a:t>51/110</a:t>
              </a:r>
            </a:p>
          </p:txBody>
        </p:sp>
        <p:sp>
          <p:nvSpPr>
            <p:cNvPr id="1678" name="TextBox 1677">
              <a:extLst>
                <a:ext uri="{FF2B5EF4-FFF2-40B4-BE49-F238E27FC236}">
                  <a16:creationId xmlns:a16="http://schemas.microsoft.com/office/drawing/2014/main" id="{C43A7BAA-2EA5-4C34-A7C4-06B06676AA48}"/>
                </a:ext>
              </a:extLst>
            </p:cNvPr>
            <p:cNvSpPr txBox="1"/>
            <p:nvPr/>
          </p:nvSpPr>
          <p:spPr>
            <a:xfrm>
              <a:off x="11347910" y="4630200"/>
              <a:ext cx="502062" cy="22097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HelveticaNeueLTStd-Cn"/>
                  <a:rtl val="0"/>
                </a:rPr>
                <a:t>64/112</a:t>
              </a:r>
            </a:p>
          </p:txBody>
        </p:sp>
        <p:sp>
          <p:nvSpPr>
            <p:cNvPr id="1679" name="TextBox 1678">
              <a:extLst>
                <a:ext uri="{FF2B5EF4-FFF2-40B4-BE49-F238E27FC236}">
                  <a16:creationId xmlns:a16="http://schemas.microsoft.com/office/drawing/2014/main" id="{E89F0C28-A4A6-4244-A0C1-30DAABA2FCF2}"/>
                </a:ext>
              </a:extLst>
            </p:cNvPr>
            <p:cNvSpPr txBox="1"/>
            <p:nvPr/>
          </p:nvSpPr>
          <p:spPr>
            <a:xfrm>
              <a:off x="11375878" y="4836970"/>
              <a:ext cx="444353" cy="22097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HelveticaNeueLTStd-Cn"/>
                  <a:rtl val="0"/>
                </a:rPr>
                <a:t>53/99</a:t>
              </a:r>
            </a:p>
          </p:txBody>
        </p:sp>
        <p:sp>
          <p:nvSpPr>
            <p:cNvPr id="1696" name="TextBox 1695">
              <a:extLst>
                <a:ext uri="{FF2B5EF4-FFF2-40B4-BE49-F238E27FC236}">
                  <a16:creationId xmlns:a16="http://schemas.microsoft.com/office/drawing/2014/main" id="{A846EDD0-B91C-45F9-B0A4-6DCA941C1973}"/>
                </a:ext>
              </a:extLst>
            </p:cNvPr>
            <p:cNvSpPr txBox="1"/>
            <p:nvPr/>
          </p:nvSpPr>
          <p:spPr>
            <a:xfrm>
              <a:off x="10994202" y="1941353"/>
              <a:ext cx="502062" cy="22097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HelveticaNeueLTStd-Cn"/>
                  <a:rtl val="0"/>
                </a:rPr>
                <a:t>80/172</a:t>
              </a:r>
            </a:p>
          </p:txBody>
        </p:sp>
        <p:sp>
          <p:nvSpPr>
            <p:cNvPr id="1697" name="TextBox 1696">
              <a:extLst>
                <a:ext uri="{FF2B5EF4-FFF2-40B4-BE49-F238E27FC236}">
                  <a16:creationId xmlns:a16="http://schemas.microsoft.com/office/drawing/2014/main" id="{C32E4156-0205-4D04-9147-3041A6195085}"/>
                </a:ext>
              </a:extLst>
            </p:cNvPr>
            <p:cNvSpPr txBox="1"/>
            <p:nvPr/>
          </p:nvSpPr>
          <p:spPr>
            <a:xfrm>
              <a:off x="11078107" y="2148187"/>
              <a:ext cx="328936" cy="22097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HelveticaNeueLTStd-Cn"/>
                  <a:rtl val="0"/>
                </a:rPr>
                <a:t>2/8</a:t>
              </a:r>
            </a:p>
          </p:txBody>
        </p:sp>
        <p:sp>
          <p:nvSpPr>
            <p:cNvPr id="1698" name="TextBox 1697">
              <a:extLst>
                <a:ext uri="{FF2B5EF4-FFF2-40B4-BE49-F238E27FC236}">
                  <a16:creationId xmlns:a16="http://schemas.microsoft.com/office/drawing/2014/main" id="{994A4A53-F540-43CC-BFA5-231DD4C735B0}"/>
                </a:ext>
              </a:extLst>
            </p:cNvPr>
            <p:cNvSpPr txBox="1"/>
            <p:nvPr/>
          </p:nvSpPr>
          <p:spPr>
            <a:xfrm>
              <a:off x="10981457" y="2355021"/>
              <a:ext cx="502062" cy="22097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HelveticaNeueLTStd-Cn"/>
                  <a:rtl val="0"/>
                </a:rPr>
                <a:t>98/204</a:t>
              </a:r>
            </a:p>
          </p:txBody>
        </p:sp>
        <p:sp>
          <p:nvSpPr>
            <p:cNvPr id="1699" name="TextBox 1698">
              <a:extLst>
                <a:ext uri="{FF2B5EF4-FFF2-40B4-BE49-F238E27FC236}">
                  <a16:creationId xmlns:a16="http://schemas.microsoft.com/office/drawing/2014/main" id="{F87AD690-FEAA-4989-9657-909EFD5E7F3E}"/>
                </a:ext>
              </a:extLst>
            </p:cNvPr>
            <p:cNvSpPr txBox="1"/>
            <p:nvPr/>
          </p:nvSpPr>
          <p:spPr>
            <a:xfrm>
              <a:off x="11022170" y="2561855"/>
              <a:ext cx="444353" cy="22097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HelveticaNeueLTStd-Cn"/>
                  <a:rtl val="0"/>
                </a:rPr>
                <a:t>23/47</a:t>
              </a:r>
            </a:p>
          </p:txBody>
        </p:sp>
        <p:sp>
          <p:nvSpPr>
            <p:cNvPr id="1700" name="TextBox 1699">
              <a:extLst>
                <a:ext uri="{FF2B5EF4-FFF2-40B4-BE49-F238E27FC236}">
                  <a16:creationId xmlns:a16="http://schemas.microsoft.com/office/drawing/2014/main" id="{F396074C-DBB2-4F6C-B37A-D4AEC3BC692B}"/>
                </a:ext>
              </a:extLst>
            </p:cNvPr>
            <p:cNvSpPr txBox="1"/>
            <p:nvPr/>
          </p:nvSpPr>
          <p:spPr>
            <a:xfrm>
              <a:off x="10994202" y="2768689"/>
              <a:ext cx="502062" cy="22097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HelveticaNeueLTStd-Cn"/>
                  <a:rtl val="0"/>
                </a:rPr>
                <a:t>77/165</a:t>
              </a:r>
            </a:p>
          </p:txBody>
        </p:sp>
        <p:sp>
          <p:nvSpPr>
            <p:cNvPr id="1701" name="TextBox 1700">
              <a:extLst>
                <a:ext uri="{FF2B5EF4-FFF2-40B4-BE49-F238E27FC236}">
                  <a16:creationId xmlns:a16="http://schemas.microsoft.com/office/drawing/2014/main" id="{2B96980D-586C-459D-BFCC-F7698DE00DB7}"/>
                </a:ext>
              </a:extLst>
            </p:cNvPr>
            <p:cNvSpPr txBox="1"/>
            <p:nvPr/>
          </p:nvSpPr>
          <p:spPr>
            <a:xfrm>
              <a:off x="11022170" y="2975523"/>
              <a:ext cx="444353" cy="22097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HelveticaNeueLTStd-Cn"/>
                  <a:rtl val="0"/>
                </a:rPr>
                <a:t>34/51</a:t>
              </a:r>
            </a:p>
          </p:txBody>
        </p:sp>
        <p:sp>
          <p:nvSpPr>
            <p:cNvPr id="1702" name="TextBox 1701">
              <a:extLst>
                <a:ext uri="{FF2B5EF4-FFF2-40B4-BE49-F238E27FC236}">
                  <a16:creationId xmlns:a16="http://schemas.microsoft.com/office/drawing/2014/main" id="{A5DA12C7-85EE-4AD5-BCA2-6467439F3AD8}"/>
                </a:ext>
              </a:extLst>
            </p:cNvPr>
            <p:cNvSpPr txBox="1"/>
            <p:nvPr/>
          </p:nvSpPr>
          <p:spPr>
            <a:xfrm>
              <a:off x="10994202" y="3182357"/>
              <a:ext cx="502062" cy="22097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HelveticaNeueLTStd-Cn"/>
                  <a:rtl val="0"/>
                </a:rPr>
                <a:t>66/161</a:t>
              </a:r>
            </a:p>
          </p:txBody>
        </p:sp>
        <p:sp>
          <p:nvSpPr>
            <p:cNvPr id="1703" name="TextBox 1702">
              <a:extLst>
                <a:ext uri="{FF2B5EF4-FFF2-40B4-BE49-F238E27FC236}">
                  <a16:creationId xmlns:a16="http://schemas.microsoft.com/office/drawing/2014/main" id="{B7308251-D500-467D-B0CE-81F0892EEF6A}"/>
                </a:ext>
              </a:extLst>
            </p:cNvPr>
            <p:cNvSpPr txBox="1"/>
            <p:nvPr/>
          </p:nvSpPr>
          <p:spPr>
            <a:xfrm>
              <a:off x="11022170" y="3389191"/>
              <a:ext cx="444353" cy="22097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HelveticaNeueLTStd-Cn"/>
                  <a:rtl val="0"/>
                </a:rPr>
                <a:t>32/78</a:t>
              </a:r>
            </a:p>
          </p:txBody>
        </p:sp>
        <p:sp>
          <p:nvSpPr>
            <p:cNvPr id="1704" name="TextBox 1703">
              <a:extLst>
                <a:ext uri="{FF2B5EF4-FFF2-40B4-BE49-F238E27FC236}">
                  <a16:creationId xmlns:a16="http://schemas.microsoft.com/office/drawing/2014/main" id="{36FC1B00-5F83-499B-AA02-B9F424FB21CB}"/>
                </a:ext>
              </a:extLst>
            </p:cNvPr>
            <p:cNvSpPr txBox="1"/>
            <p:nvPr/>
          </p:nvSpPr>
          <p:spPr>
            <a:xfrm>
              <a:off x="10994202" y="3596025"/>
              <a:ext cx="502062" cy="22097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HelveticaNeueLTStd-Cn"/>
                  <a:rtl val="0"/>
                </a:rPr>
                <a:t>68/134</a:t>
              </a:r>
            </a:p>
          </p:txBody>
        </p:sp>
        <p:sp>
          <p:nvSpPr>
            <p:cNvPr id="1705" name="TextBox 1704">
              <a:extLst>
                <a:ext uri="{FF2B5EF4-FFF2-40B4-BE49-F238E27FC236}">
                  <a16:creationId xmlns:a16="http://schemas.microsoft.com/office/drawing/2014/main" id="{64FA6CF2-BAE0-419F-9C9E-3D9152A41CC5}"/>
                </a:ext>
              </a:extLst>
            </p:cNvPr>
            <p:cNvSpPr txBox="1"/>
            <p:nvPr/>
          </p:nvSpPr>
          <p:spPr>
            <a:xfrm>
              <a:off x="10994202" y="3802859"/>
              <a:ext cx="502062" cy="22097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HelveticaNeueLTStd-Cn"/>
                  <a:rtl val="0"/>
                </a:rPr>
                <a:t>54/127</a:t>
              </a:r>
            </a:p>
          </p:txBody>
        </p:sp>
        <p:sp>
          <p:nvSpPr>
            <p:cNvPr id="1706" name="TextBox 1705">
              <a:extLst>
                <a:ext uri="{FF2B5EF4-FFF2-40B4-BE49-F238E27FC236}">
                  <a16:creationId xmlns:a16="http://schemas.microsoft.com/office/drawing/2014/main" id="{40D04B90-545C-489F-A92E-5107EFD93CDB}"/>
                </a:ext>
              </a:extLst>
            </p:cNvPr>
            <p:cNvSpPr txBox="1"/>
            <p:nvPr/>
          </p:nvSpPr>
          <p:spPr>
            <a:xfrm>
              <a:off x="11022170" y="4009693"/>
              <a:ext cx="444353" cy="22097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HelveticaNeueLTStd-Cn"/>
                  <a:rtl val="0"/>
                </a:rPr>
                <a:t>46/85</a:t>
              </a:r>
            </a:p>
          </p:txBody>
        </p:sp>
        <p:sp>
          <p:nvSpPr>
            <p:cNvPr id="1707" name="TextBox 1706">
              <a:extLst>
                <a:ext uri="{FF2B5EF4-FFF2-40B4-BE49-F238E27FC236}">
                  <a16:creationId xmlns:a16="http://schemas.microsoft.com/office/drawing/2014/main" id="{A5FB8597-2E6E-460D-AAB9-CC25FE860E34}"/>
                </a:ext>
              </a:extLst>
            </p:cNvPr>
            <p:cNvSpPr txBox="1"/>
            <p:nvPr/>
          </p:nvSpPr>
          <p:spPr>
            <a:xfrm>
              <a:off x="10994202" y="4216527"/>
              <a:ext cx="502062" cy="22097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HelveticaNeueLTStd-Cn"/>
                  <a:rtl val="0"/>
                </a:rPr>
                <a:t>56/110</a:t>
              </a:r>
            </a:p>
          </p:txBody>
        </p:sp>
        <p:sp>
          <p:nvSpPr>
            <p:cNvPr id="1708" name="TextBox 1707">
              <a:extLst>
                <a:ext uri="{FF2B5EF4-FFF2-40B4-BE49-F238E27FC236}">
                  <a16:creationId xmlns:a16="http://schemas.microsoft.com/office/drawing/2014/main" id="{F8638960-65CF-4815-AE52-BC6D19805DD2}"/>
                </a:ext>
              </a:extLst>
            </p:cNvPr>
            <p:cNvSpPr txBox="1"/>
            <p:nvPr/>
          </p:nvSpPr>
          <p:spPr>
            <a:xfrm>
              <a:off x="10994202" y="4423361"/>
              <a:ext cx="502062" cy="22097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HelveticaNeueLTStd-Cn"/>
                  <a:rtl val="0"/>
                </a:rPr>
                <a:t>44/102</a:t>
              </a:r>
            </a:p>
          </p:txBody>
        </p:sp>
        <p:sp>
          <p:nvSpPr>
            <p:cNvPr id="1709" name="TextBox 1708">
              <a:extLst>
                <a:ext uri="{FF2B5EF4-FFF2-40B4-BE49-F238E27FC236}">
                  <a16:creationId xmlns:a16="http://schemas.microsoft.com/office/drawing/2014/main" id="{411AC507-A943-4122-BFA7-DD0E9328724D}"/>
                </a:ext>
              </a:extLst>
            </p:cNvPr>
            <p:cNvSpPr txBox="1"/>
            <p:nvPr/>
          </p:nvSpPr>
          <p:spPr>
            <a:xfrm>
              <a:off x="10994202" y="4630200"/>
              <a:ext cx="502062" cy="22097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HelveticaNeueLTStd-Cn"/>
                  <a:rtl val="0"/>
                </a:rPr>
                <a:t>45/113</a:t>
              </a:r>
            </a:p>
          </p:txBody>
        </p:sp>
        <p:sp>
          <p:nvSpPr>
            <p:cNvPr id="1710" name="TextBox 1709">
              <a:extLst>
                <a:ext uri="{FF2B5EF4-FFF2-40B4-BE49-F238E27FC236}">
                  <a16:creationId xmlns:a16="http://schemas.microsoft.com/office/drawing/2014/main" id="{FEF11421-3758-4EAB-836F-B5A9BFC1A565}"/>
                </a:ext>
              </a:extLst>
            </p:cNvPr>
            <p:cNvSpPr txBox="1"/>
            <p:nvPr/>
          </p:nvSpPr>
          <p:spPr>
            <a:xfrm>
              <a:off x="11022170" y="4836970"/>
              <a:ext cx="444353" cy="22097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HelveticaNeueLTStd-Cn"/>
                  <a:rtl val="0"/>
                </a:rPr>
                <a:t>55/99</a:t>
              </a:r>
            </a:p>
          </p:txBody>
        </p:sp>
        <p:grpSp>
          <p:nvGrpSpPr>
            <p:cNvPr id="2229" name="Group 2228">
              <a:extLst>
                <a:ext uri="{FF2B5EF4-FFF2-40B4-BE49-F238E27FC236}">
                  <a16:creationId xmlns:a16="http://schemas.microsoft.com/office/drawing/2014/main" id="{DE7B48AD-D311-4227-BCD2-86481C4C6636}"/>
                </a:ext>
              </a:extLst>
            </p:cNvPr>
            <p:cNvGrpSpPr/>
            <p:nvPr/>
          </p:nvGrpSpPr>
          <p:grpSpPr>
            <a:xfrm>
              <a:off x="9719105" y="1797183"/>
              <a:ext cx="250275" cy="54041"/>
              <a:chOff x="9566705" y="1797183"/>
              <a:chExt cx="250275" cy="54041"/>
            </a:xfrm>
          </p:grpSpPr>
          <p:sp>
            <p:nvSpPr>
              <p:cNvPr id="1757" name="Freeform: Shape 1756">
                <a:extLst>
                  <a:ext uri="{FF2B5EF4-FFF2-40B4-BE49-F238E27FC236}">
                    <a16:creationId xmlns:a16="http://schemas.microsoft.com/office/drawing/2014/main" id="{467CE9A1-2544-4E6E-8156-479453A7AFDA}"/>
                  </a:ext>
                </a:extLst>
              </p:cNvPr>
              <p:cNvSpPr/>
              <p:nvPr/>
            </p:nvSpPr>
            <p:spPr>
              <a:xfrm>
                <a:off x="9570802" y="1824093"/>
                <a:ext cx="241969" cy="11074"/>
              </a:xfrm>
              <a:custGeom>
                <a:avLst/>
                <a:gdLst>
                  <a:gd name="connsiteX0" fmla="*/ 241970 w 241969"/>
                  <a:gd name="connsiteY0" fmla="*/ 0 h 11074"/>
                  <a:gd name="connsiteX1" fmla="*/ 0 w 241969"/>
                  <a:gd name="connsiteY1" fmla="*/ 0 h 11074"/>
                </a:gdLst>
                <a:ahLst/>
                <a:cxnLst>
                  <a:cxn ang="0">
                    <a:pos x="connsiteX0" y="connsiteY0"/>
                  </a:cxn>
                  <a:cxn ang="0">
                    <a:pos x="connsiteX1" y="connsiteY1"/>
                  </a:cxn>
                </a:cxnLst>
                <a:rect l="l" t="t" r="r" b="b"/>
                <a:pathLst>
                  <a:path w="241969" h="11074">
                    <a:moveTo>
                      <a:pt x="241970" y="0"/>
                    </a:moveTo>
                    <a:lnTo>
                      <a:pt x="0" y="0"/>
                    </a:lnTo>
                  </a:path>
                </a:pathLst>
              </a:custGeom>
              <a:ln w="8300" cap="flat">
                <a:solidFill>
                  <a:srgbClr val="010101"/>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758" name="Freeform: Shape 1757">
                <a:extLst>
                  <a:ext uri="{FF2B5EF4-FFF2-40B4-BE49-F238E27FC236}">
                    <a16:creationId xmlns:a16="http://schemas.microsoft.com/office/drawing/2014/main" id="{279F7D39-13D1-4FB2-8E19-9DEBBBFC4727}"/>
                  </a:ext>
                </a:extLst>
              </p:cNvPr>
              <p:cNvSpPr/>
              <p:nvPr/>
            </p:nvSpPr>
            <p:spPr>
              <a:xfrm>
                <a:off x="9808675" y="1797183"/>
                <a:ext cx="8305" cy="54041"/>
              </a:xfrm>
              <a:custGeom>
                <a:avLst/>
                <a:gdLst>
                  <a:gd name="connsiteX0" fmla="*/ 0 w 8305"/>
                  <a:gd name="connsiteY0" fmla="*/ 0 h 54041"/>
                  <a:gd name="connsiteX1" fmla="*/ 8306 w 8305"/>
                  <a:gd name="connsiteY1" fmla="*/ 0 h 54041"/>
                  <a:gd name="connsiteX2" fmla="*/ 8306 w 8305"/>
                  <a:gd name="connsiteY2" fmla="*/ 54042 h 54041"/>
                  <a:gd name="connsiteX3" fmla="*/ 0 w 8305"/>
                  <a:gd name="connsiteY3" fmla="*/ 54042 h 54041"/>
                </a:gdLst>
                <a:ahLst/>
                <a:cxnLst>
                  <a:cxn ang="0">
                    <a:pos x="connsiteX0" y="connsiteY0"/>
                  </a:cxn>
                  <a:cxn ang="0">
                    <a:pos x="connsiteX1" y="connsiteY1"/>
                  </a:cxn>
                  <a:cxn ang="0">
                    <a:pos x="connsiteX2" y="connsiteY2"/>
                  </a:cxn>
                  <a:cxn ang="0">
                    <a:pos x="connsiteX3" y="connsiteY3"/>
                  </a:cxn>
                </a:cxnLst>
                <a:rect l="l" t="t" r="r" b="b"/>
                <a:pathLst>
                  <a:path w="8305" h="54041">
                    <a:moveTo>
                      <a:pt x="0" y="0"/>
                    </a:moveTo>
                    <a:lnTo>
                      <a:pt x="8306" y="0"/>
                    </a:lnTo>
                    <a:lnTo>
                      <a:pt x="8306" y="54042"/>
                    </a:lnTo>
                    <a:lnTo>
                      <a:pt x="0" y="54042"/>
                    </a:lnTo>
                    <a:close/>
                  </a:path>
                </a:pathLst>
              </a:custGeom>
              <a:solidFill>
                <a:srgbClr val="010101"/>
              </a:solidFill>
              <a:ln w="110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759" name="Freeform: Shape 1758">
                <a:extLst>
                  <a:ext uri="{FF2B5EF4-FFF2-40B4-BE49-F238E27FC236}">
                    <a16:creationId xmlns:a16="http://schemas.microsoft.com/office/drawing/2014/main" id="{2E21066D-0735-4A72-B114-EF40F154A0E3}"/>
                  </a:ext>
                </a:extLst>
              </p:cNvPr>
              <p:cNvSpPr/>
              <p:nvPr/>
            </p:nvSpPr>
            <p:spPr>
              <a:xfrm>
                <a:off x="9566705" y="1797183"/>
                <a:ext cx="8305" cy="54041"/>
              </a:xfrm>
              <a:custGeom>
                <a:avLst/>
                <a:gdLst>
                  <a:gd name="connsiteX0" fmla="*/ 0 w 8305"/>
                  <a:gd name="connsiteY0" fmla="*/ 0 h 54041"/>
                  <a:gd name="connsiteX1" fmla="*/ 8306 w 8305"/>
                  <a:gd name="connsiteY1" fmla="*/ 0 h 54041"/>
                  <a:gd name="connsiteX2" fmla="*/ 8306 w 8305"/>
                  <a:gd name="connsiteY2" fmla="*/ 54042 h 54041"/>
                  <a:gd name="connsiteX3" fmla="*/ 0 w 8305"/>
                  <a:gd name="connsiteY3" fmla="*/ 54042 h 54041"/>
                </a:gdLst>
                <a:ahLst/>
                <a:cxnLst>
                  <a:cxn ang="0">
                    <a:pos x="connsiteX0" y="connsiteY0"/>
                  </a:cxn>
                  <a:cxn ang="0">
                    <a:pos x="connsiteX1" y="connsiteY1"/>
                  </a:cxn>
                  <a:cxn ang="0">
                    <a:pos x="connsiteX2" y="connsiteY2"/>
                  </a:cxn>
                  <a:cxn ang="0">
                    <a:pos x="connsiteX3" y="connsiteY3"/>
                  </a:cxn>
                </a:cxnLst>
                <a:rect l="l" t="t" r="r" b="b"/>
                <a:pathLst>
                  <a:path w="8305" h="54041">
                    <a:moveTo>
                      <a:pt x="0" y="0"/>
                    </a:moveTo>
                    <a:lnTo>
                      <a:pt x="8306" y="0"/>
                    </a:lnTo>
                    <a:lnTo>
                      <a:pt x="8306" y="54042"/>
                    </a:lnTo>
                    <a:lnTo>
                      <a:pt x="0" y="54042"/>
                    </a:lnTo>
                    <a:close/>
                  </a:path>
                </a:pathLst>
              </a:custGeom>
              <a:solidFill>
                <a:srgbClr val="010101"/>
              </a:solidFill>
              <a:ln w="110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821" name="Freeform: Shape 1820">
                <a:extLst>
                  <a:ext uri="{FF2B5EF4-FFF2-40B4-BE49-F238E27FC236}">
                    <a16:creationId xmlns:a16="http://schemas.microsoft.com/office/drawing/2014/main" id="{B1A3072E-937A-4DAA-AF40-532A462DA193}"/>
                  </a:ext>
                </a:extLst>
              </p:cNvPr>
              <p:cNvSpPr/>
              <p:nvPr/>
            </p:nvSpPr>
            <p:spPr>
              <a:xfrm>
                <a:off x="9672684" y="1805820"/>
                <a:ext cx="36544" cy="36544"/>
              </a:xfrm>
              <a:custGeom>
                <a:avLst/>
                <a:gdLst>
                  <a:gd name="connsiteX0" fmla="*/ 36545 w 36544"/>
                  <a:gd name="connsiteY0" fmla="*/ 18272 h 36544"/>
                  <a:gd name="connsiteX1" fmla="*/ 18272 w 36544"/>
                  <a:gd name="connsiteY1" fmla="*/ 36545 h 36544"/>
                  <a:gd name="connsiteX2" fmla="*/ 0 w 36544"/>
                  <a:gd name="connsiteY2" fmla="*/ 18272 h 36544"/>
                  <a:gd name="connsiteX3" fmla="*/ 18272 w 36544"/>
                  <a:gd name="connsiteY3" fmla="*/ 0 h 36544"/>
                  <a:gd name="connsiteX4" fmla="*/ 36545 w 36544"/>
                  <a:gd name="connsiteY4" fmla="*/ 18272 h 365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544" h="36544">
                    <a:moveTo>
                      <a:pt x="36545" y="18272"/>
                    </a:moveTo>
                    <a:cubicBezTo>
                      <a:pt x="36545" y="28364"/>
                      <a:pt x="28364" y="36545"/>
                      <a:pt x="18272" y="36545"/>
                    </a:cubicBezTo>
                    <a:cubicBezTo>
                      <a:pt x="8181" y="36545"/>
                      <a:pt x="0" y="28364"/>
                      <a:pt x="0" y="18272"/>
                    </a:cubicBezTo>
                    <a:cubicBezTo>
                      <a:pt x="0" y="8181"/>
                      <a:pt x="8181" y="0"/>
                      <a:pt x="18272" y="0"/>
                    </a:cubicBezTo>
                    <a:cubicBezTo>
                      <a:pt x="28364" y="0"/>
                      <a:pt x="36545" y="8181"/>
                      <a:pt x="36545" y="18272"/>
                    </a:cubicBezTo>
                    <a:close/>
                  </a:path>
                </a:pathLst>
              </a:custGeom>
              <a:solidFill>
                <a:srgbClr val="231F20"/>
              </a:solidFill>
              <a:ln w="110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grpSp>
        <p:grpSp>
          <p:nvGrpSpPr>
            <p:cNvPr id="2228" name="Group 2227">
              <a:extLst>
                <a:ext uri="{FF2B5EF4-FFF2-40B4-BE49-F238E27FC236}">
                  <a16:creationId xmlns:a16="http://schemas.microsoft.com/office/drawing/2014/main" id="{7E99C22B-9CB5-4982-9E5F-C7241E9E0597}"/>
                </a:ext>
              </a:extLst>
            </p:cNvPr>
            <p:cNvGrpSpPr/>
            <p:nvPr/>
          </p:nvGrpSpPr>
          <p:grpSpPr>
            <a:xfrm>
              <a:off x="9737931" y="2004002"/>
              <a:ext cx="124805" cy="54041"/>
              <a:chOff x="9585531" y="1900947"/>
              <a:chExt cx="124805" cy="54041"/>
            </a:xfrm>
          </p:grpSpPr>
          <p:sp>
            <p:nvSpPr>
              <p:cNvPr id="1760" name="Freeform: Shape 1759">
                <a:extLst>
                  <a:ext uri="{FF2B5EF4-FFF2-40B4-BE49-F238E27FC236}">
                    <a16:creationId xmlns:a16="http://schemas.microsoft.com/office/drawing/2014/main" id="{D13F8BA5-0788-4A56-9FC1-1D7F05FE0F0B}"/>
                  </a:ext>
                </a:extLst>
              </p:cNvPr>
              <p:cNvSpPr/>
              <p:nvPr/>
            </p:nvSpPr>
            <p:spPr>
              <a:xfrm>
                <a:off x="9589739" y="1927968"/>
                <a:ext cx="116389" cy="11074"/>
              </a:xfrm>
              <a:custGeom>
                <a:avLst/>
                <a:gdLst>
                  <a:gd name="connsiteX0" fmla="*/ 116389 w 116389"/>
                  <a:gd name="connsiteY0" fmla="*/ 0 h 11074"/>
                  <a:gd name="connsiteX1" fmla="*/ 0 w 116389"/>
                  <a:gd name="connsiteY1" fmla="*/ 0 h 11074"/>
                </a:gdLst>
                <a:ahLst/>
                <a:cxnLst>
                  <a:cxn ang="0">
                    <a:pos x="connsiteX0" y="connsiteY0"/>
                  </a:cxn>
                  <a:cxn ang="0">
                    <a:pos x="connsiteX1" y="connsiteY1"/>
                  </a:cxn>
                </a:cxnLst>
                <a:rect l="l" t="t" r="r" b="b"/>
                <a:pathLst>
                  <a:path w="116389" h="11074">
                    <a:moveTo>
                      <a:pt x="116389" y="0"/>
                    </a:moveTo>
                    <a:lnTo>
                      <a:pt x="0" y="0"/>
                    </a:lnTo>
                  </a:path>
                </a:pathLst>
              </a:custGeom>
              <a:ln w="8300" cap="flat">
                <a:solidFill>
                  <a:srgbClr val="010101"/>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761" name="Freeform: Shape 1760">
                <a:extLst>
                  <a:ext uri="{FF2B5EF4-FFF2-40B4-BE49-F238E27FC236}">
                    <a16:creationId xmlns:a16="http://schemas.microsoft.com/office/drawing/2014/main" id="{2B5CAB1D-0376-4CFD-B387-B3CBF7EC9A92}"/>
                  </a:ext>
                </a:extLst>
              </p:cNvPr>
              <p:cNvSpPr/>
              <p:nvPr/>
            </p:nvSpPr>
            <p:spPr>
              <a:xfrm>
                <a:off x="9702031" y="1900947"/>
                <a:ext cx="8305" cy="54041"/>
              </a:xfrm>
              <a:custGeom>
                <a:avLst/>
                <a:gdLst>
                  <a:gd name="connsiteX0" fmla="*/ 0 w 8305"/>
                  <a:gd name="connsiteY0" fmla="*/ 0 h 54041"/>
                  <a:gd name="connsiteX1" fmla="*/ 8306 w 8305"/>
                  <a:gd name="connsiteY1" fmla="*/ 0 h 54041"/>
                  <a:gd name="connsiteX2" fmla="*/ 8306 w 8305"/>
                  <a:gd name="connsiteY2" fmla="*/ 54042 h 54041"/>
                  <a:gd name="connsiteX3" fmla="*/ 0 w 8305"/>
                  <a:gd name="connsiteY3" fmla="*/ 54042 h 54041"/>
                </a:gdLst>
                <a:ahLst/>
                <a:cxnLst>
                  <a:cxn ang="0">
                    <a:pos x="connsiteX0" y="connsiteY0"/>
                  </a:cxn>
                  <a:cxn ang="0">
                    <a:pos x="connsiteX1" y="connsiteY1"/>
                  </a:cxn>
                  <a:cxn ang="0">
                    <a:pos x="connsiteX2" y="connsiteY2"/>
                  </a:cxn>
                  <a:cxn ang="0">
                    <a:pos x="connsiteX3" y="connsiteY3"/>
                  </a:cxn>
                </a:cxnLst>
                <a:rect l="l" t="t" r="r" b="b"/>
                <a:pathLst>
                  <a:path w="8305" h="54041">
                    <a:moveTo>
                      <a:pt x="0" y="0"/>
                    </a:moveTo>
                    <a:lnTo>
                      <a:pt x="8306" y="0"/>
                    </a:lnTo>
                    <a:lnTo>
                      <a:pt x="8306" y="54042"/>
                    </a:lnTo>
                    <a:lnTo>
                      <a:pt x="0" y="54042"/>
                    </a:lnTo>
                    <a:close/>
                  </a:path>
                </a:pathLst>
              </a:custGeom>
              <a:solidFill>
                <a:srgbClr val="010101"/>
              </a:solidFill>
              <a:ln w="110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762" name="Freeform: Shape 1761">
                <a:extLst>
                  <a:ext uri="{FF2B5EF4-FFF2-40B4-BE49-F238E27FC236}">
                    <a16:creationId xmlns:a16="http://schemas.microsoft.com/office/drawing/2014/main" id="{E358EECF-BE6A-4469-8754-29FCD3FDADDD}"/>
                  </a:ext>
                </a:extLst>
              </p:cNvPr>
              <p:cNvSpPr/>
              <p:nvPr/>
            </p:nvSpPr>
            <p:spPr>
              <a:xfrm>
                <a:off x="9585531" y="1900947"/>
                <a:ext cx="8305" cy="54041"/>
              </a:xfrm>
              <a:custGeom>
                <a:avLst/>
                <a:gdLst>
                  <a:gd name="connsiteX0" fmla="*/ 0 w 8305"/>
                  <a:gd name="connsiteY0" fmla="*/ 0 h 54041"/>
                  <a:gd name="connsiteX1" fmla="*/ 8306 w 8305"/>
                  <a:gd name="connsiteY1" fmla="*/ 0 h 54041"/>
                  <a:gd name="connsiteX2" fmla="*/ 8306 w 8305"/>
                  <a:gd name="connsiteY2" fmla="*/ 54042 h 54041"/>
                  <a:gd name="connsiteX3" fmla="*/ 0 w 8305"/>
                  <a:gd name="connsiteY3" fmla="*/ 54042 h 54041"/>
                </a:gdLst>
                <a:ahLst/>
                <a:cxnLst>
                  <a:cxn ang="0">
                    <a:pos x="connsiteX0" y="connsiteY0"/>
                  </a:cxn>
                  <a:cxn ang="0">
                    <a:pos x="connsiteX1" y="connsiteY1"/>
                  </a:cxn>
                  <a:cxn ang="0">
                    <a:pos x="connsiteX2" y="connsiteY2"/>
                  </a:cxn>
                  <a:cxn ang="0">
                    <a:pos x="connsiteX3" y="connsiteY3"/>
                  </a:cxn>
                </a:cxnLst>
                <a:rect l="l" t="t" r="r" b="b"/>
                <a:pathLst>
                  <a:path w="8305" h="54041">
                    <a:moveTo>
                      <a:pt x="0" y="0"/>
                    </a:moveTo>
                    <a:lnTo>
                      <a:pt x="8306" y="0"/>
                    </a:lnTo>
                    <a:lnTo>
                      <a:pt x="8306" y="54042"/>
                    </a:lnTo>
                    <a:lnTo>
                      <a:pt x="0" y="54042"/>
                    </a:lnTo>
                    <a:close/>
                  </a:path>
                </a:pathLst>
              </a:custGeom>
              <a:solidFill>
                <a:srgbClr val="010101"/>
              </a:solidFill>
              <a:ln w="110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822" name="Freeform: Shape 1821">
                <a:extLst>
                  <a:ext uri="{FF2B5EF4-FFF2-40B4-BE49-F238E27FC236}">
                    <a16:creationId xmlns:a16="http://schemas.microsoft.com/office/drawing/2014/main" id="{6B937C48-9BE6-424A-A1EC-29A71B9BC2E2}"/>
                  </a:ext>
                </a:extLst>
              </p:cNvPr>
              <p:cNvSpPr/>
              <p:nvPr/>
            </p:nvSpPr>
            <p:spPr>
              <a:xfrm>
                <a:off x="9628942" y="1909696"/>
                <a:ext cx="36544" cy="36544"/>
              </a:xfrm>
              <a:custGeom>
                <a:avLst/>
                <a:gdLst>
                  <a:gd name="connsiteX0" fmla="*/ 36545 w 36544"/>
                  <a:gd name="connsiteY0" fmla="*/ 18272 h 36544"/>
                  <a:gd name="connsiteX1" fmla="*/ 18272 w 36544"/>
                  <a:gd name="connsiteY1" fmla="*/ 36545 h 36544"/>
                  <a:gd name="connsiteX2" fmla="*/ 0 w 36544"/>
                  <a:gd name="connsiteY2" fmla="*/ 18272 h 36544"/>
                  <a:gd name="connsiteX3" fmla="*/ 18272 w 36544"/>
                  <a:gd name="connsiteY3" fmla="*/ 0 h 36544"/>
                  <a:gd name="connsiteX4" fmla="*/ 36545 w 36544"/>
                  <a:gd name="connsiteY4" fmla="*/ 18272 h 365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544" h="36544">
                    <a:moveTo>
                      <a:pt x="36545" y="18272"/>
                    </a:moveTo>
                    <a:cubicBezTo>
                      <a:pt x="36545" y="28364"/>
                      <a:pt x="28364" y="36545"/>
                      <a:pt x="18272" y="36545"/>
                    </a:cubicBezTo>
                    <a:cubicBezTo>
                      <a:pt x="8181" y="36545"/>
                      <a:pt x="0" y="28364"/>
                      <a:pt x="0" y="18272"/>
                    </a:cubicBezTo>
                    <a:cubicBezTo>
                      <a:pt x="0" y="8181"/>
                      <a:pt x="8181" y="0"/>
                      <a:pt x="18272" y="0"/>
                    </a:cubicBezTo>
                    <a:cubicBezTo>
                      <a:pt x="28364" y="0"/>
                      <a:pt x="36545" y="8181"/>
                      <a:pt x="36545" y="18272"/>
                    </a:cubicBezTo>
                    <a:close/>
                  </a:path>
                </a:pathLst>
              </a:custGeom>
              <a:solidFill>
                <a:srgbClr val="231F20"/>
              </a:solidFill>
              <a:ln w="110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grpSp>
        <p:grpSp>
          <p:nvGrpSpPr>
            <p:cNvPr id="2227" name="Group 2226">
              <a:extLst>
                <a:ext uri="{FF2B5EF4-FFF2-40B4-BE49-F238E27FC236}">
                  <a16:creationId xmlns:a16="http://schemas.microsoft.com/office/drawing/2014/main" id="{69E5A245-1830-4E28-AB0B-0B2A82CAFB67}"/>
                </a:ext>
              </a:extLst>
            </p:cNvPr>
            <p:cNvGrpSpPr/>
            <p:nvPr/>
          </p:nvGrpSpPr>
          <p:grpSpPr>
            <a:xfrm>
              <a:off x="9180237" y="2210821"/>
              <a:ext cx="730007" cy="54041"/>
              <a:chOff x="9027837" y="2004823"/>
              <a:chExt cx="730007" cy="54041"/>
            </a:xfrm>
          </p:grpSpPr>
          <p:sp>
            <p:nvSpPr>
              <p:cNvPr id="1763" name="Freeform: Shape 1762">
                <a:extLst>
                  <a:ext uri="{FF2B5EF4-FFF2-40B4-BE49-F238E27FC236}">
                    <a16:creationId xmlns:a16="http://schemas.microsoft.com/office/drawing/2014/main" id="{CC02B1F2-5B41-4EB9-9699-B78E868B105B}"/>
                  </a:ext>
                </a:extLst>
              </p:cNvPr>
              <p:cNvSpPr/>
              <p:nvPr/>
            </p:nvSpPr>
            <p:spPr>
              <a:xfrm>
                <a:off x="9031935" y="2031733"/>
                <a:ext cx="721812" cy="11074"/>
              </a:xfrm>
              <a:custGeom>
                <a:avLst/>
                <a:gdLst>
                  <a:gd name="connsiteX0" fmla="*/ 721813 w 721812"/>
                  <a:gd name="connsiteY0" fmla="*/ 0 h 11074"/>
                  <a:gd name="connsiteX1" fmla="*/ 0 w 721812"/>
                  <a:gd name="connsiteY1" fmla="*/ 0 h 11074"/>
                </a:gdLst>
                <a:ahLst/>
                <a:cxnLst>
                  <a:cxn ang="0">
                    <a:pos x="connsiteX0" y="connsiteY0"/>
                  </a:cxn>
                  <a:cxn ang="0">
                    <a:pos x="connsiteX1" y="connsiteY1"/>
                  </a:cxn>
                </a:cxnLst>
                <a:rect l="l" t="t" r="r" b="b"/>
                <a:pathLst>
                  <a:path w="721812" h="11074">
                    <a:moveTo>
                      <a:pt x="721813" y="0"/>
                    </a:moveTo>
                    <a:lnTo>
                      <a:pt x="0" y="0"/>
                    </a:lnTo>
                  </a:path>
                </a:pathLst>
              </a:custGeom>
              <a:ln w="8300" cap="flat">
                <a:solidFill>
                  <a:srgbClr val="010101"/>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764" name="Freeform: Shape 1763">
                <a:extLst>
                  <a:ext uri="{FF2B5EF4-FFF2-40B4-BE49-F238E27FC236}">
                    <a16:creationId xmlns:a16="http://schemas.microsoft.com/office/drawing/2014/main" id="{93994928-2B78-4BAC-BE87-A18196C9C996}"/>
                  </a:ext>
                </a:extLst>
              </p:cNvPr>
              <p:cNvSpPr/>
              <p:nvPr/>
            </p:nvSpPr>
            <p:spPr>
              <a:xfrm>
                <a:off x="9749539" y="2004823"/>
                <a:ext cx="8305" cy="54041"/>
              </a:xfrm>
              <a:custGeom>
                <a:avLst/>
                <a:gdLst>
                  <a:gd name="connsiteX0" fmla="*/ 0 w 8305"/>
                  <a:gd name="connsiteY0" fmla="*/ 0 h 54041"/>
                  <a:gd name="connsiteX1" fmla="*/ 8306 w 8305"/>
                  <a:gd name="connsiteY1" fmla="*/ 0 h 54041"/>
                  <a:gd name="connsiteX2" fmla="*/ 8306 w 8305"/>
                  <a:gd name="connsiteY2" fmla="*/ 54042 h 54041"/>
                  <a:gd name="connsiteX3" fmla="*/ 0 w 8305"/>
                  <a:gd name="connsiteY3" fmla="*/ 54042 h 54041"/>
                </a:gdLst>
                <a:ahLst/>
                <a:cxnLst>
                  <a:cxn ang="0">
                    <a:pos x="connsiteX0" y="connsiteY0"/>
                  </a:cxn>
                  <a:cxn ang="0">
                    <a:pos x="connsiteX1" y="connsiteY1"/>
                  </a:cxn>
                  <a:cxn ang="0">
                    <a:pos x="connsiteX2" y="connsiteY2"/>
                  </a:cxn>
                  <a:cxn ang="0">
                    <a:pos x="connsiteX3" y="connsiteY3"/>
                  </a:cxn>
                </a:cxnLst>
                <a:rect l="l" t="t" r="r" b="b"/>
                <a:pathLst>
                  <a:path w="8305" h="54041">
                    <a:moveTo>
                      <a:pt x="0" y="0"/>
                    </a:moveTo>
                    <a:lnTo>
                      <a:pt x="8306" y="0"/>
                    </a:lnTo>
                    <a:lnTo>
                      <a:pt x="8306" y="54042"/>
                    </a:lnTo>
                    <a:lnTo>
                      <a:pt x="0" y="54042"/>
                    </a:lnTo>
                    <a:close/>
                  </a:path>
                </a:pathLst>
              </a:custGeom>
              <a:solidFill>
                <a:srgbClr val="010101"/>
              </a:solidFill>
              <a:ln w="110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765" name="Freeform: Shape 1764">
                <a:extLst>
                  <a:ext uri="{FF2B5EF4-FFF2-40B4-BE49-F238E27FC236}">
                    <a16:creationId xmlns:a16="http://schemas.microsoft.com/office/drawing/2014/main" id="{B8B525C2-30F5-4E20-B771-1C2739EBD295}"/>
                  </a:ext>
                </a:extLst>
              </p:cNvPr>
              <p:cNvSpPr/>
              <p:nvPr/>
            </p:nvSpPr>
            <p:spPr>
              <a:xfrm>
                <a:off x="9027837" y="2004823"/>
                <a:ext cx="8305" cy="54041"/>
              </a:xfrm>
              <a:custGeom>
                <a:avLst/>
                <a:gdLst>
                  <a:gd name="connsiteX0" fmla="*/ 0 w 8305"/>
                  <a:gd name="connsiteY0" fmla="*/ 0 h 54041"/>
                  <a:gd name="connsiteX1" fmla="*/ 8305 w 8305"/>
                  <a:gd name="connsiteY1" fmla="*/ 0 h 54041"/>
                  <a:gd name="connsiteX2" fmla="*/ 8305 w 8305"/>
                  <a:gd name="connsiteY2" fmla="*/ 54042 h 54041"/>
                  <a:gd name="connsiteX3" fmla="*/ 0 w 8305"/>
                  <a:gd name="connsiteY3" fmla="*/ 54042 h 54041"/>
                </a:gdLst>
                <a:ahLst/>
                <a:cxnLst>
                  <a:cxn ang="0">
                    <a:pos x="connsiteX0" y="connsiteY0"/>
                  </a:cxn>
                  <a:cxn ang="0">
                    <a:pos x="connsiteX1" y="connsiteY1"/>
                  </a:cxn>
                  <a:cxn ang="0">
                    <a:pos x="connsiteX2" y="connsiteY2"/>
                  </a:cxn>
                  <a:cxn ang="0">
                    <a:pos x="connsiteX3" y="connsiteY3"/>
                  </a:cxn>
                </a:cxnLst>
                <a:rect l="l" t="t" r="r" b="b"/>
                <a:pathLst>
                  <a:path w="8305" h="54041">
                    <a:moveTo>
                      <a:pt x="0" y="0"/>
                    </a:moveTo>
                    <a:lnTo>
                      <a:pt x="8305" y="0"/>
                    </a:lnTo>
                    <a:lnTo>
                      <a:pt x="8305" y="54042"/>
                    </a:lnTo>
                    <a:lnTo>
                      <a:pt x="0" y="54042"/>
                    </a:lnTo>
                    <a:close/>
                  </a:path>
                </a:pathLst>
              </a:custGeom>
              <a:solidFill>
                <a:srgbClr val="010101"/>
              </a:solidFill>
              <a:ln w="110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823" name="Freeform: Shape 1822">
                <a:extLst>
                  <a:ext uri="{FF2B5EF4-FFF2-40B4-BE49-F238E27FC236}">
                    <a16:creationId xmlns:a16="http://schemas.microsoft.com/office/drawing/2014/main" id="{CBF49CC8-9092-40DC-B8F9-1A17A4606E99}"/>
                  </a:ext>
                </a:extLst>
              </p:cNvPr>
              <p:cNvSpPr/>
              <p:nvPr/>
            </p:nvSpPr>
            <p:spPr>
              <a:xfrm>
                <a:off x="9375344" y="2013461"/>
                <a:ext cx="36544" cy="36544"/>
              </a:xfrm>
              <a:custGeom>
                <a:avLst/>
                <a:gdLst>
                  <a:gd name="connsiteX0" fmla="*/ 36545 w 36544"/>
                  <a:gd name="connsiteY0" fmla="*/ 18272 h 36544"/>
                  <a:gd name="connsiteX1" fmla="*/ 18273 w 36544"/>
                  <a:gd name="connsiteY1" fmla="*/ 36545 h 36544"/>
                  <a:gd name="connsiteX2" fmla="*/ 0 w 36544"/>
                  <a:gd name="connsiteY2" fmla="*/ 18272 h 36544"/>
                  <a:gd name="connsiteX3" fmla="*/ 18273 w 36544"/>
                  <a:gd name="connsiteY3" fmla="*/ 0 h 36544"/>
                  <a:gd name="connsiteX4" fmla="*/ 36545 w 36544"/>
                  <a:gd name="connsiteY4" fmla="*/ 18272 h 365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544" h="36544">
                    <a:moveTo>
                      <a:pt x="36545" y="18272"/>
                    </a:moveTo>
                    <a:cubicBezTo>
                      <a:pt x="36545" y="28364"/>
                      <a:pt x="28364" y="36545"/>
                      <a:pt x="18273" y="36545"/>
                    </a:cubicBezTo>
                    <a:cubicBezTo>
                      <a:pt x="8181" y="36545"/>
                      <a:pt x="0" y="28364"/>
                      <a:pt x="0" y="18272"/>
                    </a:cubicBezTo>
                    <a:cubicBezTo>
                      <a:pt x="0" y="8181"/>
                      <a:pt x="8181" y="0"/>
                      <a:pt x="18273" y="0"/>
                    </a:cubicBezTo>
                    <a:cubicBezTo>
                      <a:pt x="28364" y="0"/>
                      <a:pt x="36545" y="8181"/>
                      <a:pt x="36545" y="18272"/>
                    </a:cubicBezTo>
                    <a:close/>
                  </a:path>
                </a:pathLst>
              </a:custGeom>
              <a:solidFill>
                <a:srgbClr val="231F20"/>
              </a:solidFill>
              <a:ln w="110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grpSp>
        <p:grpSp>
          <p:nvGrpSpPr>
            <p:cNvPr id="2226" name="Group 2225">
              <a:extLst>
                <a:ext uri="{FF2B5EF4-FFF2-40B4-BE49-F238E27FC236}">
                  <a16:creationId xmlns:a16="http://schemas.microsoft.com/office/drawing/2014/main" id="{38FEA31C-2D68-4011-8358-34A8386421ED}"/>
                </a:ext>
              </a:extLst>
            </p:cNvPr>
            <p:cNvGrpSpPr/>
            <p:nvPr/>
          </p:nvGrpSpPr>
          <p:grpSpPr>
            <a:xfrm>
              <a:off x="9754985" y="2417640"/>
              <a:ext cx="115614" cy="54041"/>
              <a:chOff x="9602585" y="2108588"/>
              <a:chExt cx="115614" cy="54041"/>
            </a:xfrm>
          </p:grpSpPr>
          <p:sp>
            <p:nvSpPr>
              <p:cNvPr id="1766" name="Freeform: Shape 1765">
                <a:extLst>
                  <a:ext uri="{FF2B5EF4-FFF2-40B4-BE49-F238E27FC236}">
                    <a16:creationId xmlns:a16="http://schemas.microsoft.com/office/drawing/2014/main" id="{38748B40-BA56-4747-A33F-E3046DFC4A12}"/>
                  </a:ext>
                </a:extLst>
              </p:cNvPr>
              <p:cNvSpPr/>
              <p:nvPr/>
            </p:nvSpPr>
            <p:spPr>
              <a:xfrm>
                <a:off x="9606793" y="2135608"/>
                <a:ext cx="107308" cy="11074"/>
              </a:xfrm>
              <a:custGeom>
                <a:avLst/>
                <a:gdLst>
                  <a:gd name="connsiteX0" fmla="*/ 107308 w 107308"/>
                  <a:gd name="connsiteY0" fmla="*/ 0 h 11074"/>
                  <a:gd name="connsiteX1" fmla="*/ 0 w 107308"/>
                  <a:gd name="connsiteY1" fmla="*/ 0 h 11074"/>
                </a:gdLst>
                <a:ahLst/>
                <a:cxnLst>
                  <a:cxn ang="0">
                    <a:pos x="connsiteX0" y="connsiteY0"/>
                  </a:cxn>
                  <a:cxn ang="0">
                    <a:pos x="connsiteX1" y="connsiteY1"/>
                  </a:cxn>
                </a:cxnLst>
                <a:rect l="l" t="t" r="r" b="b"/>
                <a:pathLst>
                  <a:path w="107308" h="11074">
                    <a:moveTo>
                      <a:pt x="107308" y="0"/>
                    </a:moveTo>
                    <a:lnTo>
                      <a:pt x="0" y="0"/>
                    </a:lnTo>
                  </a:path>
                </a:pathLst>
              </a:custGeom>
              <a:ln w="8300" cap="flat">
                <a:solidFill>
                  <a:srgbClr val="010101"/>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767" name="Freeform: Shape 1766">
                <a:extLst>
                  <a:ext uri="{FF2B5EF4-FFF2-40B4-BE49-F238E27FC236}">
                    <a16:creationId xmlns:a16="http://schemas.microsoft.com/office/drawing/2014/main" id="{F61C2EB0-1704-4CB5-A53F-E0E43FDA38EF}"/>
                  </a:ext>
                </a:extLst>
              </p:cNvPr>
              <p:cNvSpPr/>
              <p:nvPr/>
            </p:nvSpPr>
            <p:spPr>
              <a:xfrm>
                <a:off x="9709894" y="2108588"/>
                <a:ext cx="8305" cy="54041"/>
              </a:xfrm>
              <a:custGeom>
                <a:avLst/>
                <a:gdLst>
                  <a:gd name="connsiteX0" fmla="*/ 0 w 8305"/>
                  <a:gd name="connsiteY0" fmla="*/ 0 h 54041"/>
                  <a:gd name="connsiteX1" fmla="*/ 8306 w 8305"/>
                  <a:gd name="connsiteY1" fmla="*/ 0 h 54041"/>
                  <a:gd name="connsiteX2" fmla="*/ 8306 w 8305"/>
                  <a:gd name="connsiteY2" fmla="*/ 54042 h 54041"/>
                  <a:gd name="connsiteX3" fmla="*/ 0 w 8305"/>
                  <a:gd name="connsiteY3" fmla="*/ 54042 h 54041"/>
                </a:gdLst>
                <a:ahLst/>
                <a:cxnLst>
                  <a:cxn ang="0">
                    <a:pos x="connsiteX0" y="connsiteY0"/>
                  </a:cxn>
                  <a:cxn ang="0">
                    <a:pos x="connsiteX1" y="connsiteY1"/>
                  </a:cxn>
                  <a:cxn ang="0">
                    <a:pos x="connsiteX2" y="connsiteY2"/>
                  </a:cxn>
                  <a:cxn ang="0">
                    <a:pos x="connsiteX3" y="connsiteY3"/>
                  </a:cxn>
                </a:cxnLst>
                <a:rect l="l" t="t" r="r" b="b"/>
                <a:pathLst>
                  <a:path w="8305" h="54041">
                    <a:moveTo>
                      <a:pt x="0" y="0"/>
                    </a:moveTo>
                    <a:lnTo>
                      <a:pt x="8306" y="0"/>
                    </a:lnTo>
                    <a:lnTo>
                      <a:pt x="8306" y="54042"/>
                    </a:lnTo>
                    <a:lnTo>
                      <a:pt x="0" y="54042"/>
                    </a:lnTo>
                    <a:close/>
                  </a:path>
                </a:pathLst>
              </a:custGeom>
              <a:solidFill>
                <a:srgbClr val="010101"/>
              </a:solidFill>
              <a:ln w="110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768" name="Freeform: Shape 1767">
                <a:extLst>
                  <a:ext uri="{FF2B5EF4-FFF2-40B4-BE49-F238E27FC236}">
                    <a16:creationId xmlns:a16="http://schemas.microsoft.com/office/drawing/2014/main" id="{97338D64-B252-4DFF-B6E5-5DC7533EB9EE}"/>
                  </a:ext>
                </a:extLst>
              </p:cNvPr>
              <p:cNvSpPr/>
              <p:nvPr/>
            </p:nvSpPr>
            <p:spPr>
              <a:xfrm>
                <a:off x="9602585" y="2108588"/>
                <a:ext cx="8305" cy="54041"/>
              </a:xfrm>
              <a:custGeom>
                <a:avLst/>
                <a:gdLst>
                  <a:gd name="connsiteX0" fmla="*/ 0 w 8305"/>
                  <a:gd name="connsiteY0" fmla="*/ 0 h 54041"/>
                  <a:gd name="connsiteX1" fmla="*/ 8306 w 8305"/>
                  <a:gd name="connsiteY1" fmla="*/ 0 h 54041"/>
                  <a:gd name="connsiteX2" fmla="*/ 8306 w 8305"/>
                  <a:gd name="connsiteY2" fmla="*/ 54042 h 54041"/>
                  <a:gd name="connsiteX3" fmla="*/ 0 w 8305"/>
                  <a:gd name="connsiteY3" fmla="*/ 54042 h 54041"/>
                </a:gdLst>
                <a:ahLst/>
                <a:cxnLst>
                  <a:cxn ang="0">
                    <a:pos x="connsiteX0" y="connsiteY0"/>
                  </a:cxn>
                  <a:cxn ang="0">
                    <a:pos x="connsiteX1" y="connsiteY1"/>
                  </a:cxn>
                  <a:cxn ang="0">
                    <a:pos x="connsiteX2" y="connsiteY2"/>
                  </a:cxn>
                  <a:cxn ang="0">
                    <a:pos x="connsiteX3" y="connsiteY3"/>
                  </a:cxn>
                </a:cxnLst>
                <a:rect l="l" t="t" r="r" b="b"/>
                <a:pathLst>
                  <a:path w="8305" h="54041">
                    <a:moveTo>
                      <a:pt x="0" y="0"/>
                    </a:moveTo>
                    <a:lnTo>
                      <a:pt x="8306" y="0"/>
                    </a:lnTo>
                    <a:lnTo>
                      <a:pt x="8306" y="54042"/>
                    </a:lnTo>
                    <a:lnTo>
                      <a:pt x="0" y="54042"/>
                    </a:lnTo>
                    <a:close/>
                  </a:path>
                </a:pathLst>
              </a:custGeom>
              <a:solidFill>
                <a:srgbClr val="010101"/>
              </a:solidFill>
              <a:ln w="110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824" name="Freeform: Shape 1823">
                <a:extLst>
                  <a:ext uri="{FF2B5EF4-FFF2-40B4-BE49-F238E27FC236}">
                    <a16:creationId xmlns:a16="http://schemas.microsoft.com/office/drawing/2014/main" id="{F08498B9-7F1D-4579-86AB-4BE322A76C91}"/>
                  </a:ext>
                </a:extLst>
              </p:cNvPr>
              <p:cNvSpPr/>
              <p:nvPr/>
            </p:nvSpPr>
            <p:spPr>
              <a:xfrm>
                <a:off x="9643559" y="2117336"/>
                <a:ext cx="36544" cy="36544"/>
              </a:xfrm>
              <a:custGeom>
                <a:avLst/>
                <a:gdLst>
                  <a:gd name="connsiteX0" fmla="*/ 36545 w 36544"/>
                  <a:gd name="connsiteY0" fmla="*/ 18272 h 36544"/>
                  <a:gd name="connsiteX1" fmla="*/ 18273 w 36544"/>
                  <a:gd name="connsiteY1" fmla="*/ 36545 h 36544"/>
                  <a:gd name="connsiteX2" fmla="*/ 0 w 36544"/>
                  <a:gd name="connsiteY2" fmla="*/ 18272 h 36544"/>
                  <a:gd name="connsiteX3" fmla="*/ 18273 w 36544"/>
                  <a:gd name="connsiteY3" fmla="*/ 0 h 36544"/>
                  <a:gd name="connsiteX4" fmla="*/ 36545 w 36544"/>
                  <a:gd name="connsiteY4" fmla="*/ 18272 h 365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544" h="36544">
                    <a:moveTo>
                      <a:pt x="36545" y="18272"/>
                    </a:moveTo>
                    <a:cubicBezTo>
                      <a:pt x="36545" y="28364"/>
                      <a:pt x="28364" y="36545"/>
                      <a:pt x="18273" y="36545"/>
                    </a:cubicBezTo>
                    <a:cubicBezTo>
                      <a:pt x="8181" y="36545"/>
                      <a:pt x="0" y="28364"/>
                      <a:pt x="0" y="18272"/>
                    </a:cubicBezTo>
                    <a:cubicBezTo>
                      <a:pt x="0" y="8181"/>
                      <a:pt x="8181" y="0"/>
                      <a:pt x="18273" y="0"/>
                    </a:cubicBezTo>
                    <a:cubicBezTo>
                      <a:pt x="28364" y="0"/>
                      <a:pt x="36545" y="8181"/>
                      <a:pt x="36545" y="18272"/>
                    </a:cubicBezTo>
                    <a:close/>
                  </a:path>
                </a:pathLst>
              </a:custGeom>
              <a:solidFill>
                <a:srgbClr val="231F20"/>
              </a:solidFill>
              <a:ln w="110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grpSp>
        <p:grpSp>
          <p:nvGrpSpPr>
            <p:cNvPr id="2225" name="Group 2224">
              <a:extLst>
                <a:ext uri="{FF2B5EF4-FFF2-40B4-BE49-F238E27FC236}">
                  <a16:creationId xmlns:a16="http://schemas.microsoft.com/office/drawing/2014/main" id="{486B9002-2835-47B1-94A9-31597C5E7BEC}"/>
                </a:ext>
              </a:extLst>
            </p:cNvPr>
            <p:cNvGrpSpPr/>
            <p:nvPr/>
          </p:nvGrpSpPr>
          <p:grpSpPr>
            <a:xfrm>
              <a:off x="9741032" y="2624459"/>
              <a:ext cx="228902" cy="54041"/>
              <a:chOff x="9588632" y="2212352"/>
              <a:chExt cx="228902" cy="54041"/>
            </a:xfrm>
          </p:grpSpPr>
          <p:sp>
            <p:nvSpPr>
              <p:cNvPr id="1769" name="Freeform: Shape 1768">
                <a:extLst>
                  <a:ext uri="{FF2B5EF4-FFF2-40B4-BE49-F238E27FC236}">
                    <a16:creationId xmlns:a16="http://schemas.microsoft.com/office/drawing/2014/main" id="{17FBC64D-74E8-4B78-A8AE-F5D98A1232A3}"/>
                  </a:ext>
                </a:extLst>
              </p:cNvPr>
              <p:cNvSpPr/>
              <p:nvPr/>
            </p:nvSpPr>
            <p:spPr>
              <a:xfrm>
                <a:off x="9592729" y="2239373"/>
                <a:ext cx="220707" cy="11074"/>
              </a:xfrm>
              <a:custGeom>
                <a:avLst/>
                <a:gdLst>
                  <a:gd name="connsiteX0" fmla="*/ 220707 w 220707"/>
                  <a:gd name="connsiteY0" fmla="*/ 0 h 11074"/>
                  <a:gd name="connsiteX1" fmla="*/ 0 w 220707"/>
                  <a:gd name="connsiteY1" fmla="*/ 0 h 11074"/>
                </a:gdLst>
                <a:ahLst/>
                <a:cxnLst>
                  <a:cxn ang="0">
                    <a:pos x="connsiteX0" y="connsiteY0"/>
                  </a:cxn>
                  <a:cxn ang="0">
                    <a:pos x="connsiteX1" y="connsiteY1"/>
                  </a:cxn>
                </a:cxnLst>
                <a:rect l="l" t="t" r="r" b="b"/>
                <a:pathLst>
                  <a:path w="220707" h="11074">
                    <a:moveTo>
                      <a:pt x="220707" y="0"/>
                    </a:moveTo>
                    <a:lnTo>
                      <a:pt x="0" y="0"/>
                    </a:lnTo>
                  </a:path>
                </a:pathLst>
              </a:custGeom>
              <a:ln w="8300" cap="flat">
                <a:solidFill>
                  <a:srgbClr val="010101"/>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770" name="Freeform: Shape 1769">
                <a:extLst>
                  <a:ext uri="{FF2B5EF4-FFF2-40B4-BE49-F238E27FC236}">
                    <a16:creationId xmlns:a16="http://schemas.microsoft.com/office/drawing/2014/main" id="{B055F722-ACD3-4980-A582-2D4BEC8CD409}"/>
                  </a:ext>
                </a:extLst>
              </p:cNvPr>
              <p:cNvSpPr/>
              <p:nvPr/>
            </p:nvSpPr>
            <p:spPr>
              <a:xfrm>
                <a:off x="9809229" y="2212352"/>
                <a:ext cx="8305" cy="54041"/>
              </a:xfrm>
              <a:custGeom>
                <a:avLst/>
                <a:gdLst>
                  <a:gd name="connsiteX0" fmla="*/ 0 w 8305"/>
                  <a:gd name="connsiteY0" fmla="*/ 0 h 54041"/>
                  <a:gd name="connsiteX1" fmla="*/ 8305 w 8305"/>
                  <a:gd name="connsiteY1" fmla="*/ 0 h 54041"/>
                  <a:gd name="connsiteX2" fmla="*/ 8305 w 8305"/>
                  <a:gd name="connsiteY2" fmla="*/ 54042 h 54041"/>
                  <a:gd name="connsiteX3" fmla="*/ 0 w 8305"/>
                  <a:gd name="connsiteY3" fmla="*/ 54042 h 54041"/>
                </a:gdLst>
                <a:ahLst/>
                <a:cxnLst>
                  <a:cxn ang="0">
                    <a:pos x="connsiteX0" y="connsiteY0"/>
                  </a:cxn>
                  <a:cxn ang="0">
                    <a:pos x="connsiteX1" y="connsiteY1"/>
                  </a:cxn>
                  <a:cxn ang="0">
                    <a:pos x="connsiteX2" y="connsiteY2"/>
                  </a:cxn>
                  <a:cxn ang="0">
                    <a:pos x="connsiteX3" y="connsiteY3"/>
                  </a:cxn>
                </a:cxnLst>
                <a:rect l="l" t="t" r="r" b="b"/>
                <a:pathLst>
                  <a:path w="8305" h="54041">
                    <a:moveTo>
                      <a:pt x="0" y="0"/>
                    </a:moveTo>
                    <a:lnTo>
                      <a:pt x="8305" y="0"/>
                    </a:lnTo>
                    <a:lnTo>
                      <a:pt x="8305" y="54042"/>
                    </a:lnTo>
                    <a:lnTo>
                      <a:pt x="0" y="54042"/>
                    </a:lnTo>
                    <a:close/>
                  </a:path>
                </a:pathLst>
              </a:custGeom>
              <a:solidFill>
                <a:srgbClr val="010101"/>
              </a:solidFill>
              <a:ln w="110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771" name="Freeform: Shape 1770">
                <a:extLst>
                  <a:ext uri="{FF2B5EF4-FFF2-40B4-BE49-F238E27FC236}">
                    <a16:creationId xmlns:a16="http://schemas.microsoft.com/office/drawing/2014/main" id="{68A8E58B-CC6E-4FD1-8E08-7C9669243507}"/>
                  </a:ext>
                </a:extLst>
              </p:cNvPr>
              <p:cNvSpPr/>
              <p:nvPr/>
            </p:nvSpPr>
            <p:spPr>
              <a:xfrm>
                <a:off x="9588632" y="2212352"/>
                <a:ext cx="8305" cy="54041"/>
              </a:xfrm>
              <a:custGeom>
                <a:avLst/>
                <a:gdLst>
                  <a:gd name="connsiteX0" fmla="*/ 0 w 8305"/>
                  <a:gd name="connsiteY0" fmla="*/ 0 h 54041"/>
                  <a:gd name="connsiteX1" fmla="*/ 8306 w 8305"/>
                  <a:gd name="connsiteY1" fmla="*/ 0 h 54041"/>
                  <a:gd name="connsiteX2" fmla="*/ 8306 w 8305"/>
                  <a:gd name="connsiteY2" fmla="*/ 54042 h 54041"/>
                  <a:gd name="connsiteX3" fmla="*/ 0 w 8305"/>
                  <a:gd name="connsiteY3" fmla="*/ 54042 h 54041"/>
                </a:gdLst>
                <a:ahLst/>
                <a:cxnLst>
                  <a:cxn ang="0">
                    <a:pos x="connsiteX0" y="connsiteY0"/>
                  </a:cxn>
                  <a:cxn ang="0">
                    <a:pos x="connsiteX1" y="connsiteY1"/>
                  </a:cxn>
                  <a:cxn ang="0">
                    <a:pos x="connsiteX2" y="connsiteY2"/>
                  </a:cxn>
                  <a:cxn ang="0">
                    <a:pos x="connsiteX3" y="connsiteY3"/>
                  </a:cxn>
                </a:cxnLst>
                <a:rect l="l" t="t" r="r" b="b"/>
                <a:pathLst>
                  <a:path w="8305" h="54041">
                    <a:moveTo>
                      <a:pt x="0" y="0"/>
                    </a:moveTo>
                    <a:lnTo>
                      <a:pt x="8306" y="0"/>
                    </a:lnTo>
                    <a:lnTo>
                      <a:pt x="8306" y="54042"/>
                    </a:lnTo>
                    <a:lnTo>
                      <a:pt x="0" y="54042"/>
                    </a:lnTo>
                    <a:close/>
                  </a:path>
                </a:pathLst>
              </a:custGeom>
              <a:solidFill>
                <a:srgbClr val="010101"/>
              </a:solidFill>
              <a:ln w="110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825" name="Freeform: Shape 1824">
                <a:extLst>
                  <a:ext uri="{FF2B5EF4-FFF2-40B4-BE49-F238E27FC236}">
                    <a16:creationId xmlns:a16="http://schemas.microsoft.com/office/drawing/2014/main" id="{DDCDB3D4-8E51-459B-8787-7EEE18E11E7E}"/>
                  </a:ext>
                </a:extLst>
              </p:cNvPr>
              <p:cNvSpPr/>
              <p:nvPr/>
            </p:nvSpPr>
            <p:spPr>
              <a:xfrm>
                <a:off x="9685087" y="2221101"/>
                <a:ext cx="36544" cy="36544"/>
              </a:xfrm>
              <a:custGeom>
                <a:avLst/>
                <a:gdLst>
                  <a:gd name="connsiteX0" fmla="*/ 36545 w 36544"/>
                  <a:gd name="connsiteY0" fmla="*/ 18272 h 36544"/>
                  <a:gd name="connsiteX1" fmla="*/ 18273 w 36544"/>
                  <a:gd name="connsiteY1" fmla="*/ 36545 h 36544"/>
                  <a:gd name="connsiteX2" fmla="*/ 0 w 36544"/>
                  <a:gd name="connsiteY2" fmla="*/ 18272 h 36544"/>
                  <a:gd name="connsiteX3" fmla="*/ 18273 w 36544"/>
                  <a:gd name="connsiteY3" fmla="*/ 0 h 36544"/>
                  <a:gd name="connsiteX4" fmla="*/ 36545 w 36544"/>
                  <a:gd name="connsiteY4" fmla="*/ 18272 h 365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544" h="36544">
                    <a:moveTo>
                      <a:pt x="36545" y="18272"/>
                    </a:moveTo>
                    <a:cubicBezTo>
                      <a:pt x="36545" y="28364"/>
                      <a:pt x="28364" y="36545"/>
                      <a:pt x="18273" y="36545"/>
                    </a:cubicBezTo>
                    <a:cubicBezTo>
                      <a:pt x="8181" y="36545"/>
                      <a:pt x="0" y="28364"/>
                      <a:pt x="0" y="18272"/>
                    </a:cubicBezTo>
                    <a:cubicBezTo>
                      <a:pt x="0" y="8181"/>
                      <a:pt x="8181" y="0"/>
                      <a:pt x="18273" y="0"/>
                    </a:cubicBezTo>
                    <a:cubicBezTo>
                      <a:pt x="28364" y="0"/>
                      <a:pt x="36545" y="8181"/>
                      <a:pt x="36545" y="18272"/>
                    </a:cubicBezTo>
                    <a:close/>
                  </a:path>
                </a:pathLst>
              </a:custGeom>
              <a:solidFill>
                <a:srgbClr val="231F20"/>
              </a:solidFill>
              <a:ln w="110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grpSp>
        <p:grpSp>
          <p:nvGrpSpPr>
            <p:cNvPr id="2224" name="Group 2223">
              <a:extLst>
                <a:ext uri="{FF2B5EF4-FFF2-40B4-BE49-F238E27FC236}">
                  <a16:creationId xmlns:a16="http://schemas.microsoft.com/office/drawing/2014/main" id="{D0CD4EB7-1BC5-44BB-A7E9-A298EA33906D}"/>
                </a:ext>
              </a:extLst>
            </p:cNvPr>
            <p:cNvGrpSpPr/>
            <p:nvPr/>
          </p:nvGrpSpPr>
          <p:grpSpPr>
            <a:xfrm>
              <a:off x="9737377" y="2831278"/>
              <a:ext cx="125359" cy="54041"/>
              <a:chOff x="9584977" y="2316228"/>
              <a:chExt cx="125359" cy="54041"/>
            </a:xfrm>
          </p:grpSpPr>
          <p:sp>
            <p:nvSpPr>
              <p:cNvPr id="1772" name="Freeform: Shape 1771">
                <a:extLst>
                  <a:ext uri="{FF2B5EF4-FFF2-40B4-BE49-F238E27FC236}">
                    <a16:creationId xmlns:a16="http://schemas.microsoft.com/office/drawing/2014/main" id="{9B98CD9C-E676-426E-A2AC-8DD9F79929D3}"/>
                  </a:ext>
                </a:extLst>
              </p:cNvPr>
              <p:cNvSpPr/>
              <p:nvPr/>
            </p:nvSpPr>
            <p:spPr>
              <a:xfrm>
                <a:off x="9589075" y="2343249"/>
                <a:ext cx="117053" cy="11074"/>
              </a:xfrm>
              <a:custGeom>
                <a:avLst/>
                <a:gdLst>
                  <a:gd name="connsiteX0" fmla="*/ 117054 w 117053"/>
                  <a:gd name="connsiteY0" fmla="*/ 0 h 11074"/>
                  <a:gd name="connsiteX1" fmla="*/ 0 w 117053"/>
                  <a:gd name="connsiteY1" fmla="*/ 0 h 11074"/>
                </a:gdLst>
                <a:ahLst/>
                <a:cxnLst>
                  <a:cxn ang="0">
                    <a:pos x="connsiteX0" y="connsiteY0"/>
                  </a:cxn>
                  <a:cxn ang="0">
                    <a:pos x="connsiteX1" y="connsiteY1"/>
                  </a:cxn>
                </a:cxnLst>
                <a:rect l="l" t="t" r="r" b="b"/>
                <a:pathLst>
                  <a:path w="117053" h="11074">
                    <a:moveTo>
                      <a:pt x="117054" y="0"/>
                    </a:moveTo>
                    <a:lnTo>
                      <a:pt x="0" y="0"/>
                    </a:lnTo>
                  </a:path>
                </a:pathLst>
              </a:custGeom>
              <a:ln w="8300" cap="flat">
                <a:solidFill>
                  <a:srgbClr val="010101"/>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773" name="Freeform: Shape 1772">
                <a:extLst>
                  <a:ext uri="{FF2B5EF4-FFF2-40B4-BE49-F238E27FC236}">
                    <a16:creationId xmlns:a16="http://schemas.microsoft.com/office/drawing/2014/main" id="{DCBF231A-2D38-4D4E-AFA5-2B1218344CE6}"/>
                  </a:ext>
                </a:extLst>
              </p:cNvPr>
              <p:cNvSpPr/>
              <p:nvPr/>
            </p:nvSpPr>
            <p:spPr>
              <a:xfrm>
                <a:off x="9702031" y="2316228"/>
                <a:ext cx="8305" cy="54041"/>
              </a:xfrm>
              <a:custGeom>
                <a:avLst/>
                <a:gdLst>
                  <a:gd name="connsiteX0" fmla="*/ 0 w 8305"/>
                  <a:gd name="connsiteY0" fmla="*/ 0 h 54041"/>
                  <a:gd name="connsiteX1" fmla="*/ 8306 w 8305"/>
                  <a:gd name="connsiteY1" fmla="*/ 0 h 54041"/>
                  <a:gd name="connsiteX2" fmla="*/ 8306 w 8305"/>
                  <a:gd name="connsiteY2" fmla="*/ 54042 h 54041"/>
                  <a:gd name="connsiteX3" fmla="*/ 0 w 8305"/>
                  <a:gd name="connsiteY3" fmla="*/ 54042 h 54041"/>
                </a:gdLst>
                <a:ahLst/>
                <a:cxnLst>
                  <a:cxn ang="0">
                    <a:pos x="connsiteX0" y="connsiteY0"/>
                  </a:cxn>
                  <a:cxn ang="0">
                    <a:pos x="connsiteX1" y="connsiteY1"/>
                  </a:cxn>
                  <a:cxn ang="0">
                    <a:pos x="connsiteX2" y="connsiteY2"/>
                  </a:cxn>
                  <a:cxn ang="0">
                    <a:pos x="connsiteX3" y="connsiteY3"/>
                  </a:cxn>
                </a:cxnLst>
                <a:rect l="l" t="t" r="r" b="b"/>
                <a:pathLst>
                  <a:path w="8305" h="54041">
                    <a:moveTo>
                      <a:pt x="0" y="0"/>
                    </a:moveTo>
                    <a:lnTo>
                      <a:pt x="8306" y="0"/>
                    </a:lnTo>
                    <a:lnTo>
                      <a:pt x="8306" y="54042"/>
                    </a:lnTo>
                    <a:lnTo>
                      <a:pt x="0" y="54042"/>
                    </a:lnTo>
                    <a:close/>
                  </a:path>
                </a:pathLst>
              </a:custGeom>
              <a:solidFill>
                <a:srgbClr val="010101"/>
              </a:solidFill>
              <a:ln w="110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774" name="Freeform: Shape 1773">
                <a:extLst>
                  <a:ext uri="{FF2B5EF4-FFF2-40B4-BE49-F238E27FC236}">
                    <a16:creationId xmlns:a16="http://schemas.microsoft.com/office/drawing/2014/main" id="{D1FA6C84-7D4E-4A81-8E5F-E9BA10833FA1}"/>
                  </a:ext>
                </a:extLst>
              </p:cNvPr>
              <p:cNvSpPr/>
              <p:nvPr/>
            </p:nvSpPr>
            <p:spPr>
              <a:xfrm>
                <a:off x="9584977" y="2316228"/>
                <a:ext cx="8305" cy="54041"/>
              </a:xfrm>
              <a:custGeom>
                <a:avLst/>
                <a:gdLst>
                  <a:gd name="connsiteX0" fmla="*/ 0 w 8305"/>
                  <a:gd name="connsiteY0" fmla="*/ 0 h 54041"/>
                  <a:gd name="connsiteX1" fmla="*/ 8305 w 8305"/>
                  <a:gd name="connsiteY1" fmla="*/ 0 h 54041"/>
                  <a:gd name="connsiteX2" fmla="*/ 8305 w 8305"/>
                  <a:gd name="connsiteY2" fmla="*/ 54042 h 54041"/>
                  <a:gd name="connsiteX3" fmla="*/ 0 w 8305"/>
                  <a:gd name="connsiteY3" fmla="*/ 54042 h 54041"/>
                </a:gdLst>
                <a:ahLst/>
                <a:cxnLst>
                  <a:cxn ang="0">
                    <a:pos x="connsiteX0" y="connsiteY0"/>
                  </a:cxn>
                  <a:cxn ang="0">
                    <a:pos x="connsiteX1" y="connsiteY1"/>
                  </a:cxn>
                  <a:cxn ang="0">
                    <a:pos x="connsiteX2" y="connsiteY2"/>
                  </a:cxn>
                  <a:cxn ang="0">
                    <a:pos x="connsiteX3" y="connsiteY3"/>
                  </a:cxn>
                </a:cxnLst>
                <a:rect l="l" t="t" r="r" b="b"/>
                <a:pathLst>
                  <a:path w="8305" h="54041">
                    <a:moveTo>
                      <a:pt x="0" y="0"/>
                    </a:moveTo>
                    <a:lnTo>
                      <a:pt x="8305" y="0"/>
                    </a:lnTo>
                    <a:lnTo>
                      <a:pt x="8305" y="54042"/>
                    </a:lnTo>
                    <a:lnTo>
                      <a:pt x="0" y="54042"/>
                    </a:lnTo>
                    <a:close/>
                  </a:path>
                </a:pathLst>
              </a:custGeom>
              <a:solidFill>
                <a:srgbClr val="010101"/>
              </a:solidFill>
              <a:ln w="110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826" name="Freeform: Shape 1825">
                <a:extLst>
                  <a:ext uri="{FF2B5EF4-FFF2-40B4-BE49-F238E27FC236}">
                    <a16:creationId xmlns:a16="http://schemas.microsoft.com/office/drawing/2014/main" id="{30C0DCC3-D3EC-4DFF-BB81-561F1D321DC8}"/>
                  </a:ext>
                </a:extLst>
              </p:cNvPr>
              <p:cNvSpPr/>
              <p:nvPr/>
            </p:nvSpPr>
            <p:spPr>
              <a:xfrm>
                <a:off x="9629052" y="2324976"/>
                <a:ext cx="36544" cy="36544"/>
              </a:xfrm>
              <a:custGeom>
                <a:avLst/>
                <a:gdLst>
                  <a:gd name="connsiteX0" fmla="*/ 36545 w 36544"/>
                  <a:gd name="connsiteY0" fmla="*/ 18272 h 36544"/>
                  <a:gd name="connsiteX1" fmla="*/ 18273 w 36544"/>
                  <a:gd name="connsiteY1" fmla="*/ 36545 h 36544"/>
                  <a:gd name="connsiteX2" fmla="*/ 0 w 36544"/>
                  <a:gd name="connsiteY2" fmla="*/ 18272 h 36544"/>
                  <a:gd name="connsiteX3" fmla="*/ 18273 w 36544"/>
                  <a:gd name="connsiteY3" fmla="*/ 0 h 36544"/>
                  <a:gd name="connsiteX4" fmla="*/ 36545 w 36544"/>
                  <a:gd name="connsiteY4" fmla="*/ 18272 h 365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544" h="36544">
                    <a:moveTo>
                      <a:pt x="36545" y="18272"/>
                    </a:moveTo>
                    <a:cubicBezTo>
                      <a:pt x="36545" y="28364"/>
                      <a:pt x="28364" y="36545"/>
                      <a:pt x="18273" y="36545"/>
                    </a:cubicBezTo>
                    <a:cubicBezTo>
                      <a:pt x="8181" y="36545"/>
                      <a:pt x="0" y="28364"/>
                      <a:pt x="0" y="18272"/>
                    </a:cubicBezTo>
                    <a:cubicBezTo>
                      <a:pt x="0" y="8181"/>
                      <a:pt x="8181" y="0"/>
                      <a:pt x="18273" y="0"/>
                    </a:cubicBezTo>
                    <a:cubicBezTo>
                      <a:pt x="28364" y="0"/>
                      <a:pt x="36545" y="8181"/>
                      <a:pt x="36545" y="18272"/>
                    </a:cubicBezTo>
                    <a:close/>
                  </a:path>
                </a:pathLst>
              </a:custGeom>
              <a:solidFill>
                <a:srgbClr val="231F20"/>
              </a:solidFill>
              <a:ln w="110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grpSp>
        <p:grpSp>
          <p:nvGrpSpPr>
            <p:cNvPr id="2223" name="Group 2222">
              <a:extLst>
                <a:ext uri="{FF2B5EF4-FFF2-40B4-BE49-F238E27FC236}">
                  <a16:creationId xmlns:a16="http://schemas.microsoft.com/office/drawing/2014/main" id="{EB0110C2-A3B4-4C5B-AA5C-C93EDB15D7FB}"/>
                </a:ext>
              </a:extLst>
            </p:cNvPr>
            <p:cNvGrpSpPr/>
            <p:nvPr/>
          </p:nvGrpSpPr>
          <p:grpSpPr>
            <a:xfrm>
              <a:off x="9762294" y="3038097"/>
              <a:ext cx="219932" cy="54041"/>
              <a:chOff x="9609894" y="2419992"/>
              <a:chExt cx="219932" cy="54041"/>
            </a:xfrm>
          </p:grpSpPr>
          <p:sp>
            <p:nvSpPr>
              <p:cNvPr id="1775" name="Freeform: Shape 1774">
                <a:extLst>
                  <a:ext uri="{FF2B5EF4-FFF2-40B4-BE49-F238E27FC236}">
                    <a16:creationId xmlns:a16="http://schemas.microsoft.com/office/drawing/2014/main" id="{A949A7B1-4126-4850-9906-25A5BC236C6A}"/>
                  </a:ext>
                </a:extLst>
              </p:cNvPr>
              <p:cNvSpPr/>
              <p:nvPr/>
            </p:nvSpPr>
            <p:spPr>
              <a:xfrm>
                <a:off x="9614102" y="2447013"/>
                <a:ext cx="211516" cy="11074"/>
              </a:xfrm>
              <a:custGeom>
                <a:avLst/>
                <a:gdLst>
                  <a:gd name="connsiteX0" fmla="*/ 211516 w 211516"/>
                  <a:gd name="connsiteY0" fmla="*/ 0 h 11074"/>
                  <a:gd name="connsiteX1" fmla="*/ 0 w 211516"/>
                  <a:gd name="connsiteY1" fmla="*/ 0 h 11074"/>
                </a:gdLst>
                <a:ahLst/>
                <a:cxnLst>
                  <a:cxn ang="0">
                    <a:pos x="connsiteX0" y="connsiteY0"/>
                  </a:cxn>
                  <a:cxn ang="0">
                    <a:pos x="connsiteX1" y="connsiteY1"/>
                  </a:cxn>
                </a:cxnLst>
                <a:rect l="l" t="t" r="r" b="b"/>
                <a:pathLst>
                  <a:path w="211516" h="11074">
                    <a:moveTo>
                      <a:pt x="211516" y="0"/>
                    </a:moveTo>
                    <a:lnTo>
                      <a:pt x="0" y="0"/>
                    </a:lnTo>
                  </a:path>
                </a:pathLst>
              </a:custGeom>
              <a:ln w="8300" cap="flat">
                <a:solidFill>
                  <a:srgbClr val="010101"/>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776" name="Freeform: Shape 1775">
                <a:extLst>
                  <a:ext uri="{FF2B5EF4-FFF2-40B4-BE49-F238E27FC236}">
                    <a16:creationId xmlns:a16="http://schemas.microsoft.com/office/drawing/2014/main" id="{CB926689-723E-49D7-BCCD-DD5A6A967DDC}"/>
                  </a:ext>
                </a:extLst>
              </p:cNvPr>
              <p:cNvSpPr/>
              <p:nvPr/>
            </p:nvSpPr>
            <p:spPr>
              <a:xfrm>
                <a:off x="9821521" y="2419992"/>
                <a:ext cx="8305" cy="54041"/>
              </a:xfrm>
              <a:custGeom>
                <a:avLst/>
                <a:gdLst>
                  <a:gd name="connsiteX0" fmla="*/ 0 w 8305"/>
                  <a:gd name="connsiteY0" fmla="*/ 0 h 54041"/>
                  <a:gd name="connsiteX1" fmla="*/ 8306 w 8305"/>
                  <a:gd name="connsiteY1" fmla="*/ 0 h 54041"/>
                  <a:gd name="connsiteX2" fmla="*/ 8306 w 8305"/>
                  <a:gd name="connsiteY2" fmla="*/ 54042 h 54041"/>
                  <a:gd name="connsiteX3" fmla="*/ 0 w 8305"/>
                  <a:gd name="connsiteY3" fmla="*/ 54042 h 54041"/>
                </a:gdLst>
                <a:ahLst/>
                <a:cxnLst>
                  <a:cxn ang="0">
                    <a:pos x="connsiteX0" y="connsiteY0"/>
                  </a:cxn>
                  <a:cxn ang="0">
                    <a:pos x="connsiteX1" y="connsiteY1"/>
                  </a:cxn>
                  <a:cxn ang="0">
                    <a:pos x="connsiteX2" y="connsiteY2"/>
                  </a:cxn>
                  <a:cxn ang="0">
                    <a:pos x="connsiteX3" y="connsiteY3"/>
                  </a:cxn>
                </a:cxnLst>
                <a:rect l="l" t="t" r="r" b="b"/>
                <a:pathLst>
                  <a:path w="8305" h="54041">
                    <a:moveTo>
                      <a:pt x="0" y="0"/>
                    </a:moveTo>
                    <a:lnTo>
                      <a:pt x="8306" y="0"/>
                    </a:lnTo>
                    <a:lnTo>
                      <a:pt x="8306" y="54042"/>
                    </a:lnTo>
                    <a:lnTo>
                      <a:pt x="0" y="54042"/>
                    </a:lnTo>
                    <a:close/>
                  </a:path>
                </a:pathLst>
              </a:custGeom>
              <a:solidFill>
                <a:srgbClr val="010101"/>
              </a:solidFill>
              <a:ln w="110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777" name="Freeform: Shape 1776">
                <a:extLst>
                  <a:ext uri="{FF2B5EF4-FFF2-40B4-BE49-F238E27FC236}">
                    <a16:creationId xmlns:a16="http://schemas.microsoft.com/office/drawing/2014/main" id="{FE6ED0AD-5900-44B9-A87A-9EE1F79AC492}"/>
                  </a:ext>
                </a:extLst>
              </p:cNvPr>
              <p:cNvSpPr/>
              <p:nvPr/>
            </p:nvSpPr>
            <p:spPr>
              <a:xfrm>
                <a:off x="9609894" y="2419992"/>
                <a:ext cx="8305" cy="54041"/>
              </a:xfrm>
              <a:custGeom>
                <a:avLst/>
                <a:gdLst>
                  <a:gd name="connsiteX0" fmla="*/ 0 w 8305"/>
                  <a:gd name="connsiteY0" fmla="*/ 0 h 54041"/>
                  <a:gd name="connsiteX1" fmla="*/ 8305 w 8305"/>
                  <a:gd name="connsiteY1" fmla="*/ 0 h 54041"/>
                  <a:gd name="connsiteX2" fmla="*/ 8305 w 8305"/>
                  <a:gd name="connsiteY2" fmla="*/ 54042 h 54041"/>
                  <a:gd name="connsiteX3" fmla="*/ 0 w 8305"/>
                  <a:gd name="connsiteY3" fmla="*/ 54042 h 54041"/>
                </a:gdLst>
                <a:ahLst/>
                <a:cxnLst>
                  <a:cxn ang="0">
                    <a:pos x="connsiteX0" y="connsiteY0"/>
                  </a:cxn>
                  <a:cxn ang="0">
                    <a:pos x="connsiteX1" y="connsiteY1"/>
                  </a:cxn>
                  <a:cxn ang="0">
                    <a:pos x="connsiteX2" y="connsiteY2"/>
                  </a:cxn>
                  <a:cxn ang="0">
                    <a:pos x="connsiteX3" y="connsiteY3"/>
                  </a:cxn>
                </a:cxnLst>
                <a:rect l="l" t="t" r="r" b="b"/>
                <a:pathLst>
                  <a:path w="8305" h="54041">
                    <a:moveTo>
                      <a:pt x="0" y="0"/>
                    </a:moveTo>
                    <a:lnTo>
                      <a:pt x="8305" y="0"/>
                    </a:lnTo>
                    <a:lnTo>
                      <a:pt x="8305" y="54042"/>
                    </a:lnTo>
                    <a:lnTo>
                      <a:pt x="0" y="54042"/>
                    </a:lnTo>
                    <a:close/>
                  </a:path>
                </a:pathLst>
              </a:custGeom>
              <a:solidFill>
                <a:srgbClr val="010101"/>
              </a:solidFill>
              <a:ln w="110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827" name="Freeform: Shape 1826">
                <a:extLst>
                  <a:ext uri="{FF2B5EF4-FFF2-40B4-BE49-F238E27FC236}">
                    <a16:creationId xmlns:a16="http://schemas.microsoft.com/office/drawing/2014/main" id="{FD9377DE-ABE9-4677-843E-873A9021DB6B}"/>
                  </a:ext>
                </a:extLst>
              </p:cNvPr>
              <p:cNvSpPr/>
              <p:nvPr/>
            </p:nvSpPr>
            <p:spPr>
              <a:xfrm>
                <a:off x="9701809" y="2428741"/>
                <a:ext cx="36544" cy="36544"/>
              </a:xfrm>
              <a:custGeom>
                <a:avLst/>
                <a:gdLst>
                  <a:gd name="connsiteX0" fmla="*/ 36545 w 36544"/>
                  <a:gd name="connsiteY0" fmla="*/ 18272 h 36544"/>
                  <a:gd name="connsiteX1" fmla="*/ 18272 w 36544"/>
                  <a:gd name="connsiteY1" fmla="*/ 36545 h 36544"/>
                  <a:gd name="connsiteX2" fmla="*/ 0 w 36544"/>
                  <a:gd name="connsiteY2" fmla="*/ 18272 h 36544"/>
                  <a:gd name="connsiteX3" fmla="*/ 18272 w 36544"/>
                  <a:gd name="connsiteY3" fmla="*/ 0 h 36544"/>
                  <a:gd name="connsiteX4" fmla="*/ 36545 w 36544"/>
                  <a:gd name="connsiteY4" fmla="*/ 18272 h 365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544" h="36544">
                    <a:moveTo>
                      <a:pt x="36545" y="18272"/>
                    </a:moveTo>
                    <a:cubicBezTo>
                      <a:pt x="36545" y="28364"/>
                      <a:pt x="28364" y="36545"/>
                      <a:pt x="18272" y="36545"/>
                    </a:cubicBezTo>
                    <a:cubicBezTo>
                      <a:pt x="8181" y="36545"/>
                      <a:pt x="0" y="28364"/>
                      <a:pt x="0" y="18272"/>
                    </a:cubicBezTo>
                    <a:cubicBezTo>
                      <a:pt x="0" y="8181"/>
                      <a:pt x="8181" y="0"/>
                      <a:pt x="18272" y="0"/>
                    </a:cubicBezTo>
                    <a:cubicBezTo>
                      <a:pt x="28364" y="0"/>
                      <a:pt x="36545" y="8181"/>
                      <a:pt x="36545" y="18272"/>
                    </a:cubicBezTo>
                    <a:close/>
                  </a:path>
                </a:pathLst>
              </a:custGeom>
              <a:solidFill>
                <a:srgbClr val="231F20"/>
              </a:solidFill>
              <a:ln w="110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grpSp>
        <p:grpSp>
          <p:nvGrpSpPr>
            <p:cNvPr id="2222" name="Group 2221">
              <a:extLst>
                <a:ext uri="{FF2B5EF4-FFF2-40B4-BE49-F238E27FC236}">
                  <a16:creationId xmlns:a16="http://schemas.microsoft.com/office/drawing/2014/main" id="{F0C0A927-EE25-4EAA-A86B-85E6203D3088}"/>
                </a:ext>
              </a:extLst>
            </p:cNvPr>
            <p:cNvGrpSpPr/>
            <p:nvPr/>
          </p:nvGrpSpPr>
          <p:grpSpPr>
            <a:xfrm>
              <a:off x="9714232" y="3244916"/>
              <a:ext cx="130785" cy="54041"/>
              <a:chOff x="9561832" y="2523868"/>
              <a:chExt cx="130785" cy="54041"/>
            </a:xfrm>
          </p:grpSpPr>
          <p:sp>
            <p:nvSpPr>
              <p:cNvPr id="1778" name="Freeform: Shape 1777">
                <a:extLst>
                  <a:ext uri="{FF2B5EF4-FFF2-40B4-BE49-F238E27FC236}">
                    <a16:creationId xmlns:a16="http://schemas.microsoft.com/office/drawing/2014/main" id="{361F7A17-9FD9-4887-9E59-CBE04CBC08EF}"/>
                  </a:ext>
                </a:extLst>
              </p:cNvPr>
              <p:cNvSpPr/>
              <p:nvPr/>
            </p:nvSpPr>
            <p:spPr>
              <a:xfrm>
                <a:off x="9565930" y="2550889"/>
                <a:ext cx="122590" cy="11074"/>
              </a:xfrm>
              <a:custGeom>
                <a:avLst/>
                <a:gdLst>
                  <a:gd name="connsiteX0" fmla="*/ 122591 w 122590"/>
                  <a:gd name="connsiteY0" fmla="*/ 0 h 11074"/>
                  <a:gd name="connsiteX1" fmla="*/ 0 w 122590"/>
                  <a:gd name="connsiteY1" fmla="*/ 0 h 11074"/>
                </a:gdLst>
                <a:ahLst/>
                <a:cxnLst>
                  <a:cxn ang="0">
                    <a:pos x="connsiteX0" y="connsiteY0"/>
                  </a:cxn>
                  <a:cxn ang="0">
                    <a:pos x="connsiteX1" y="connsiteY1"/>
                  </a:cxn>
                </a:cxnLst>
                <a:rect l="l" t="t" r="r" b="b"/>
                <a:pathLst>
                  <a:path w="122590" h="11074">
                    <a:moveTo>
                      <a:pt x="122591" y="0"/>
                    </a:moveTo>
                    <a:lnTo>
                      <a:pt x="0" y="0"/>
                    </a:lnTo>
                  </a:path>
                </a:pathLst>
              </a:custGeom>
              <a:ln w="8300" cap="flat">
                <a:solidFill>
                  <a:srgbClr val="010101"/>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779" name="Freeform: Shape 1778">
                <a:extLst>
                  <a:ext uri="{FF2B5EF4-FFF2-40B4-BE49-F238E27FC236}">
                    <a16:creationId xmlns:a16="http://schemas.microsoft.com/office/drawing/2014/main" id="{AE0BCFC5-14D8-42C5-92F3-52F0DEC4DBCF}"/>
                  </a:ext>
                </a:extLst>
              </p:cNvPr>
              <p:cNvSpPr/>
              <p:nvPr/>
            </p:nvSpPr>
            <p:spPr>
              <a:xfrm>
                <a:off x="9684312" y="2523868"/>
                <a:ext cx="8305" cy="54041"/>
              </a:xfrm>
              <a:custGeom>
                <a:avLst/>
                <a:gdLst>
                  <a:gd name="connsiteX0" fmla="*/ 0 w 8305"/>
                  <a:gd name="connsiteY0" fmla="*/ 0 h 54041"/>
                  <a:gd name="connsiteX1" fmla="*/ 8305 w 8305"/>
                  <a:gd name="connsiteY1" fmla="*/ 0 h 54041"/>
                  <a:gd name="connsiteX2" fmla="*/ 8305 w 8305"/>
                  <a:gd name="connsiteY2" fmla="*/ 54042 h 54041"/>
                  <a:gd name="connsiteX3" fmla="*/ 0 w 8305"/>
                  <a:gd name="connsiteY3" fmla="*/ 54042 h 54041"/>
                </a:gdLst>
                <a:ahLst/>
                <a:cxnLst>
                  <a:cxn ang="0">
                    <a:pos x="connsiteX0" y="connsiteY0"/>
                  </a:cxn>
                  <a:cxn ang="0">
                    <a:pos x="connsiteX1" y="connsiteY1"/>
                  </a:cxn>
                  <a:cxn ang="0">
                    <a:pos x="connsiteX2" y="connsiteY2"/>
                  </a:cxn>
                  <a:cxn ang="0">
                    <a:pos x="connsiteX3" y="connsiteY3"/>
                  </a:cxn>
                </a:cxnLst>
                <a:rect l="l" t="t" r="r" b="b"/>
                <a:pathLst>
                  <a:path w="8305" h="54041">
                    <a:moveTo>
                      <a:pt x="0" y="0"/>
                    </a:moveTo>
                    <a:lnTo>
                      <a:pt x="8305" y="0"/>
                    </a:lnTo>
                    <a:lnTo>
                      <a:pt x="8305" y="54042"/>
                    </a:lnTo>
                    <a:lnTo>
                      <a:pt x="0" y="54042"/>
                    </a:lnTo>
                    <a:close/>
                  </a:path>
                </a:pathLst>
              </a:custGeom>
              <a:solidFill>
                <a:srgbClr val="010101"/>
              </a:solidFill>
              <a:ln w="110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780" name="Freeform: Shape 1779">
                <a:extLst>
                  <a:ext uri="{FF2B5EF4-FFF2-40B4-BE49-F238E27FC236}">
                    <a16:creationId xmlns:a16="http://schemas.microsoft.com/office/drawing/2014/main" id="{1E84E533-2104-4799-8EB5-57C21B181814}"/>
                  </a:ext>
                </a:extLst>
              </p:cNvPr>
              <p:cNvSpPr/>
              <p:nvPr/>
            </p:nvSpPr>
            <p:spPr>
              <a:xfrm>
                <a:off x="9561832" y="2523868"/>
                <a:ext cx="8305" cy="54041"/>
              </a:xfrm>
              <a:custGeom>
                <a:avLst/>
                <a:gdLst>
                  <a:gd name="connsiteX0" fmla="*/ 0 w 8305"/>
                  <a:gd name="connsiteY0" fmla="*/ 0 h 54041"/>
                  <a:gd name="connsiteX1" fmla="*/ 8305 w 8305"/>
                  <a:gd name="connsiteY1" fmla="*/ 0 h 54041"/>
                  <a:gd name="connsiteX2" fmla="*/ 8305 w 8305"/>
                  <a:gd name="connsiteY2" fmla="*/ 54042 h 54041"/>
                  <a:gd name="connsiteX3" fmla="*/ 0 w 8305"/>
                  <a:gd name="connsiteY3" fmla="*/ 54042 h 54041"/>
                </a:gdLst>
                <a:ahLst/>
                <a:cxnLst>
                  <a:cxn ang="0">
                    <a:pos x="connsiteX0" y="connsiteY0"/>
                  </a:cxn>
                  <a:cxn ang="0">
                    <a:pos x="connsiteX1" y="connsiteY1"/>
                  </a:cxn>
                  <a:cxn ang="0">
                    <a:pos x="connsiteX2" y="connsiteY2"/>
                  </a:cxn>
                  <a:cxn ang="0">
                    <a:pos x="connsiteX3" y="connsiteY3"/>
                  </a:cxn>
                </a:cxnLst>
                <a:rect l="l" t="t" r="r" b="b"/>
                <a:pathLst>
                  <a:path w="8305" h="54041">
                    <a:moveTo>
                      <a:pt x="0" y="0"/>
                    </a:moveTo>
                    <a:lnTo>
                      <a:pt x="8305" y="0"/>
                    </a:lnTo>
                    <a:lnTo>
                      <a:pt x="8305" y="54042"/>
                    </a:lnTo>
                    <a:lnTo>
                      <a:pt x="0" y="54042"/>
                    </a:lnTo>
                    <a:close/>
                  </a:path>
                </a:pathLst>
              </a:custGeom>
              <a:solidFill>
                <a:srgbClr val="010101"/>
              </a:solidFill>
              <a:ln w="110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828" name="Freeform: Shape 1827">
                <a:extLst>
                  <a:ext uri="{FF2B5EF4-FFF2-40B4-BE49-F238E27FC236}">
                    <a16:creationId xmlns:a16="http://schemas.microsoft.com/office/drawing/2014/main" id="{F527EBCF-4A82-4F41-AD0B-02C4BD445931}"/>
                  </a:ext>
                </a:extLst>
              </p:cNvPr>
              <p:cNvSpPr/>
              <p:nvPr/>
            </p:nvSpPr>
            <p:spPr>
              <a:xfrm>
                <a:off x="9610558" y="2532506"/>
                <a:ext cx="36544" cy="36544"/>
              </a:xfrm>
              <a:custGeom>
                <a:avLst/>
                <a:gdLst>
                  <a:gd name="connsiteX0" fmla="*/ 36545 w 36544"/>
                  <a:gd name="connsiteY0" fmla="*/ 18272 h 36544"/>
                  <a:gd name="connsiteX1" fmla="*/ 18272 w 36544"/>
                  <a:gd name="connsiteY1" fmla="*/ 36545 h 36544"/>
                  <a:gd name="connsiteX2" fmla="*/ 0 w 36544"/>
                  <a:gd name="connsiteY2" fmla="*/ 18272 h 36544"/>
                  <a:gd name="connsiteX3" fmla="*/ 18272 w 36544"/>
                  <a:gd name="connsiteY3" fmla="*/ 0 h 36544"/>
                  <a:gd name="connsiteX4" fmla="*/ 36545 w 36544"/>
                  <a:gd name="connsiteY4" fmla="*/ 18272 h 365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544" h="36544">
                    <a:moveTo>
                      <a:pt x="36545" y="18272"/>
                    </a:moveTo>
                    <a:cubicBezTo>
                      <a:pt x="36545" y="28364"/>
                      <a:pt x="28364" y="36545"/>
                      <a:pt x="18272" y="36545"/>
                    </a:cubicBezTo>
                    <a:cubicBezTo>
                      <a:pt x="8181" y="36545"/>
                      <a:pt x="0" y="28364"/>
                      <a:pt x="0" y="18272"/>
                    </a:cubicBezTo>
                    <a:cubicBezTo>
                      <a:pt x="0" y="8181"/>
                      <a:pt x="8181" y="0"/>
                      <a:pt x="18272" y="0"/>
                    </a:cubicBezTo>
                    <a:cubicBezTo>
                      <a:pt x="28364" y="0"/>
                      <a:pt x="36545" y="8181"/>
                      <a:pt x="36545" y="18272"/>
                    </a:cubicBezTo>
                    <a:close/>
                  </a:path>
                </a:pathLst>
              </a:custGeom>
              <a:solidFill>
                <a:srgbClr val="231F20"/>
              </a:solidFill>
              <a:ln w="110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grpSp>
        <p:grpSp>
          <p:nvGrpSpPr>
            <p:cNvPr id="2221" name="Group 2220">
              <a:extLst>
                <a:ext uri="{FF2B5EF4-FFF2-40B4-BE49-F238E27FC236}">
                  <a16:creationId xmlns:a16="http://schemas.microsoft.com/office/drawing/2014/main" id="{0C8A4D88-7687-4E10-A896-A7DF43F5C6E6}"/>
                </a:ext>
              </a:extLst>
            </p:cNvPr>
            <p:cNvGrpSpPr/>
            <p:nvPr/>
          </p:nvGrpSpPr>
          <p:grpSpPr>
            <a:xfrm>
              <a:off x="9707477" y="3451735"/>
              <a:ext cx="189921" cy="54041"/>
              <a:chOff x="9555077" y="2627633"/>
              <a:chExt cx="189921" cy="54041"/>
            </a:xfrm>
          </p:grpSpPr>
          <p:sp>
            <p:nvSpPr>
              <p:cNvPr id="1781" name="Freeform: Shape 1780">
                <a:extLst>
                  <a:ext uri="{FF2B5EF4-FFF2-40B4-BE49-F238E27FC236}">
                    <a16:creationId xmlns:a16="http://schemas.microsoft.com/office/drawing/2014/main" id="{2F82E2CD-A772-48AE-850D-A2B5104740B3}"/>
                  </a:ext>
                </a:extLst>
              </p:cNvPr>
              <p:cNvSpPr/>
              <p:nvPr/>
            </p:nvSpPr>
            <p:spPr>
              <a:xfrm>
                <a:off x="9559285" y="2654653"/>
                <a:ext cx="181615" cy="11074"/>
              </a:xfrm>
              <a:custGeom>
                <a:avLst/>
                <a:gdLst>
                  <a:gd name="connsiteX0" fmla="*/ 181616 w 181615"/>
                  <a:gd name="connsiteY0" fmla="*/ 0 h 11074"/>
                  <a:gd name="connsiteX1" fmla="*/ 0 w 181615"/>
                  <a:gd name="connsiteY1" fmla="*/ 0 h 11074"/>
                </a:gdLst>
                <a:ahLst/>
                <a:cxnLst>
                  <a:cxn ang="0">
                    <a:pos x="connsiteX0" y="connsiteY0"/>
                  </a:cxn>
                  <a:cxn ang="0">
                    <a:pos x="connsiteX1" y="connsiteY1"/>
                  </a:cxn>
                </a:cxnLst>
                <a:rect l="l" t="t" r="r" b="b"/>
                <a:pathLst>
                  <a:path w="181615" h="11074">
                    <a:moveTo>
                      <a:pt x="181616" y="0"/>
                    </a:moveTo>
                    <a:lnTo>
                      <a:pt x="0" y="0"/>
                    </a:lnTo>
                  </a:path>
                </a:pathLst>
              </a:custGeom>
              <a:ln w="8300" cap="flat">
                <a:solidFill>
                  <a:srgbClr val="010101"/>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782" name="Freeform: Shape 1781">
                <a:extLst>
                  <a:ext uri="{FF2B5EF4-FFF2-40B4-BE49-F238E27FC236}">
                    <a16:creationId xmlns:a16="http://schemas.microsoft.com/office/drawing/2014/main" id="{0AA2EF75-1CB5-48EC-A490-C5010653BCBC}"/>
                  </a:ext>
                </a:extLst>
              </p:cNvPr>
              <p:cNvSpPr/>
              <p:nvPr/>
            </p:nvSpPr>
            <p:spPr>
              <a:xfrm>
                <a:off x="9736693" y="2627633"/>
                <a:ext cx="8305" cy="54041"/>
              </a:xfrm>
              <a:custGeom>
                <a:avLst/>
                <a:gdLst>
                  <a:gd name="connsiteX0" fmla="*/ 0 w 8305"/>
                  <a:gd name="connsiteY0" fmla="*/ 0 h 54041"/>
                  <a:gd name="connsiteX1" fmla="*/ 8306 w 8305"/>
                  <a:gd name="connsiteY1" fmla="*/ 0 h 54041"/>
                  <a:gd name="connsiteX2" fmla="*/ 8306 w 8305"/>
                  <a:gd name="connsiteY2" fmla="*/ 54042 h 54041"/>
                  <a:gd name="connsiteX3" fmla="*/ 0 w 8305"/>
                  <a:gd name="connsiteY3" fmla="*/ 54042 h 54041"/>
                </a:gdLst>
                <a:ahLst/>
                <a:cxnLst>
                  <a:cxn ang="0">
                    <a:pos x="connsiteX0" y="connsiteY0"/>
                  </a:cxn>
                  <a:cxn ang="0">
                    <a:pos x="connsiteX1" y="connsiteY1"/>
                  </a:cxn>
                  <a:cxn ang="0">
                    <a:pos x="connsiteX2" y="connsiteY2"/>
                  </a:cxn>
                  <a:cxn ang="0">
                    <a:pos x="connsiteX3" y="connsiteY3"/>
                  </a:cxn>
                </a:cxnLst>
                <a:rect l="l" t="t" r="r" b="b"/>
                <a:pathLst>
                  <a:path w="8305" h="54041">
                    <a:moveTo>
                      <a:pt x="0" y="0"/>
                    </a:moveTo>
                    <a:lnTo>
                      <a:pt x="8306" y="0"/>
                    </a:lnTo>
                    <a:lnTo>
                      <a:pt x="8306" y="54042"/>
                    </a:lnTo>
                    <a:lnTo>
                      <a:pt x="0" y="54042"/>
                    </a:lnTo>
                    <a:close/>
                  </a:path>
                </a:pathLst>
              </a:custGeom>
              <a:solidFill>
                <a:srgbClr val="010101"/>
              </a:solidFill>
              <a:ln w="110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783" name="Freeform: Shape 1782">
                <a:extLst>
                  <a:ext uri="{FF2B5EF4-FFF2-40B4-BE49-F238E27FC236}">
                    <a16:creationId xmlns:a16="http://schemas.microsoft.com/office/drawing/2014/main" id="{940F06EE-B97E-4DD0-8913-22817B2DD8B8}"/>
                  </a:ext>
                </a:extLst>
              </p:cNvPr>
              <p:cNvSpPr/>
              <p:nvPr/>
            </p:nvSpPr>
            <p:spPr>
              <a:xfrm>
                <a:off x="9555077" y="2627633"/>
                <a:ext cx="8305" cy="54041"/>
              </a:xfrm>
              <a:custGeom>
                <a:avLst/>
                <a:gdLst>
                  <a:gd name="connsiteX0" fmla="*/ 0 w 8305"/>
                  <a:gd name="connsiteY0" fmla="*/ 0 h 54041"/>
                  <a:gd name="connsiteX1" fmla="*/ 8306 w 8305"/>
                  <a:gd name="connsiteY1" fmla="*/ 0 h 54041"/>
                  <a:gd name="connsiteX2" fmla="*/ 8306 w 8305"/>
                  <a:gd name="connsiteY2" fmla="*/ 54042 h 54041"/>
                  <a:gd name="connsiteX3" fmla="*/ 0 w 8305"/>
                  <a:gd name="connsiteY3" fmla="*/ 54042 h 54041"/>
                </a:gdLst>
                <a:ahLst/>
                <a:cxnLst>
                  <a:cxn ang="0">
                    <a:pos x="connsiteX0" y="connsiteY0"/>
                  </a:cxn>
                  <a:cxn ang="0">
                    <a:pos x="connsiteX1" y="connsiteY1"/>
                  </a:cxn>
                  <a:cxn ang="0">
                    <a:pos x="connsiteX2" y="connsiteY2"/>
                  </a:cxn>
                  <a:cxn ang="0">
                    <a:pos x="connsiteX3" y="connsiteY3"/>
                  </a:cxn>
                </a:cxnLst>
                <a:rect l="l" t="t" r="r" b="b"/>
                <a:pathLst>
                  <a:path w="8305" h="54041">
                    <a:moveTo>
                      <a:pt x="0" y="0"/>
                    </a:moveTo>
                    <a:lnTo>
                      <a:pt x="8306" y="0"/>
                    </a:lnTo>
                    <a:lnTo>
                      <a:pt x="8306" y="54042"/>
                    </a:lnTo>
                    <a:lnTo>
                      <a:pt x="0" y="54042"/>
                    </a:lnTo>
                    <a:close/>
                  </a:path>
                </a:pathLst>
              </a:custGeom>
              <a:solidFill>
                <a:srgbClr val="010101"/>
              </a:solidFill>
              <a:ln w="110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829" name="Freeform: Shape 1828">
                <a:extLst>
                  <a:ext uri="{FF2B5EF4-FFF2-40B4-BE49-F238E27FC236}">
                    <a16:creationId xmlns:a16="http://schemas.microsoft.com/office/drawing/2014/main" id="{78FF169D-3A61-4AD0-B390-4A048867C160}"/>
                  </a:ext>
                </a:extLst>
              </p:cNvPr>
              <p:cNvSpPr/>
              <p:nvPr/>
            </p:nvSpPr>
            <p:spPr>
              <a:xfrm>
                <a:off x="9631489" y="2636381"/>
                <a:ext cx="36544" cy="36544"/>
              </a:xfrm>
              <a:custGeom>
                <a:avLst/>
                <a:gdLst>
                  <a:gd name="connsiteX0" fmla="*/ 36544 w 36544"/>
                  <a:gd name="connsiteY0" fmla="*/ 18272 h 36544"/>
                  <a:gd name="connsiteX1" fmla="*/ 18272 w 36544"/>
                  <a:gd name="connsiteY1" fmla="*/ 36545 h 36544"/>
                  <a:gd name="connsiteX2" fmla="*/ 0 w 36544"/>
                  <a:gd name="connsiteY2" fmla="*/ 18272 h 36544"/>
                  <a:gd name="connsiteX3" fmla="*/ 18272 w 36544"/>
                  <a:gd name="connsiteY3" fmla="*/ 0 h 36544"/>
                  <a:gd name="connsiteX4" fmla="*/ 36544 w 36544"/>
                  <a:gd name="connsiteY4" fmla="*/ 18272 h 365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544" h="36544">
                    <a:moveTo>
                      <a:pt x="36544" y="18272"/>
                    </a:moveTo>
                    <a:cubicBezTo>
                      <a:pt x="36544" y="28364"/>
                      <a:pt x="28364" y="36545"/>
                      <a:pt x="18272" y="36545"/>
                    </a:cubicBezTo>
                    <a:cubicBezTo>
                      <a:pt x="8181" y="36545"/>
                      <a:pt x="0" y="28364"/>
                      <a:pt x="0" y="18272"/>
                    </a:cubicBezTo>
                    <a:cubicBezTo>
                      <a:pt x="0" y="8181"/>
                      <a:pt x="8181" y="0"/>
                      <a:pt x="18272" y="0"/>
                    </a:cubicBezTo>
                    <a:cubicBezTo>
                      <a:pt x="28364" y="0"/>
                      <a:pt x="36544" y="8181"/>
                      <a:pt x="36544" y="18272"/>
                    </a:cubicBezTo>
                    <a:close/>
                  </a:path>
                </a:pathLst>
              </a:custGeom>
              <a:solidFill>
                <a:srgbClr val="231F20"/>
              </a:solidFill>
              <a:ln w="110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grpSp>
        <p:grpSp>
          <p:nvGrpSpPr>
            <p:cNvPr id="2220" name="Group 2219">
              <a:extLst>
                <a:ext uri="{FF2B5EF4-FFF2-40B4-BE49-F238E27FC236}">
                  <a16:creationId xmlns:a16="http://schemas.microsoft.com/office/drawing/2014/main" id="{98E5C428-87EB-4E2E-AC87-55D7FDCFC08D}"/>
                </a:ext>
              </a:extLst>
            </p:cNvPr>
            <p:cNvGrpSpPr/>
            <p:nvPr/>
          </p:nvGrpSpPr>
          <p:grpSpPr>
            <a:xfrm>
              <a:off x="9736713" y="3658554"/>
              <a:ext cx="134550" cy="54041"/>
              <a:chOff x="9584313" y="2731508"/>
              <a:chExt cx="134550" cy="54041"/>
            </a:xfrm>
          </p:grpSpPr>
          <p:sp>
            <p:nvSpPr>
              <p:cNvPr id="1784" name="Freeform: Shape 1783">
                <a:extLst>
                  <a:ext uri="{FF2B5EF4-FFF2-40B4-BE49-F238E27FC236}">
                    <a16:creationId xmlns:a16="http://schemas.microsoft.com/office/drawing/2014/main" id="{7FA0C021-3DB5-4192-824A-0664BF773447}"/>
                  </a:ext>
                </a:extLst>
              </p:cNvPr>
              <p:cNvSpPr/>
              <p:nvPr/>
            </p:nvSpPr>
            <p:spPr>
              <a:xfrm>
                <a:off x="9588521" y="2758418"/>
                <a:ext cx="126134" cy="11074"/>
              </a:xfrm>
              <a:custGeom>
                <a:avLst/>
                <a:gdLst>
                  <a:gd name="connsiteX0" fmla="*/ 126135 w 126134"/>
                  <a:gd name="connsiteY0" fmla="*/ 0 h 11074"/>
                  <a:gd name="connsiteX1" fmla="*/ 0 w 126134"/>
                  <a:gd name="connsiteY1" fmla="*/ 0 h 11074"/>
                </a:gdLst>
                <a:ahLst/>
                <a:cxnLst>
                  <a:cxn ang="0">
                    <a:pos x="connsiteX0" y="connsiteY0"/>
                  </a:cxn>
                  <a:cxn ang="0">
                    <a:pos x="connsiteX1" y="connsiteY1"/>
                  </a:cxn>
                </a:cxnLst>
                <a:rect l="l" t="t" r="r" b="b"/>
                <a:pathLst>
                  <a:path w="126134" h="11074">
                    <a:moveTo>
                      <a:pt x="126135" y="0"/>
                    </a:moveTo>
                    <a:lnTo>
                      <a:pt x="0" y="0"/>
                    </a:lnTo>
                  </a:path>
                </a:pathLst>
              </a:custGeom>
              <a:ln w="8300" cap="flat">
                <a:solidFill>
                  <a:srgbClr val="010101"/>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785" name="Freeform: Shape 1784">
                <a:extLst>
                  <a:ext uri="{FF2B5EF4-FFF2-40B4-BE49-F238E27FC236}">
                    <a16:creationId xmlns:a16="http://schemas.microsoft.com/office/drawing/2014/main" id="{56E8E1BC-89B4-4089-BED1-DFC96AD228F3}"/>
                  </a:ext>
                </a:extLst>
              </p:cNvPr>
              <p:cNvSpPr/>
              <p:nvPr/>
            </p:nvSpPr>
            <p:spPr>
              <a:xfrm>
                <a:off x="9710558" y="2731508"/>
                <a:ext cx="8305" cy="54041"/>
              </a:xfrm>
              <a:custGeom>
                <a:avLst/>
                <a:gdLst>
                  <a:gd name="connsiteX0" fmla="*/ 0 w 8305"/>
                  <a:gd name="connsiteY0" fmla="*/ 0 h 54041"/>
                  <a:gd name="connsiteX1" fmla="*/ 8306 w 8305"/>
                  <a:gd name="connsiteY1" fmla="*/ 0 h 54041"/>
                  <a:gd name="connsiteX2" fmla="*/ 8306 w 8305"/>
                  <a:gd name="connsiteY2" fmla="*/ 54042 h 54041"/>
                  <a:gd name="connsiteX3" fmla="*/ 0 w 8305"/>
                  <a:gd name="connsiteY3" fmla="*/ 54042 h 54041"/>
                </a:gdLst>
                <a:ahLst/>
                <a:cxnLst>
                  <a:cxn ang="0">
                    <a:pos x="connsiteX0" y="connsiteY0"/>
                  </a:cxn>
                  <a:cxn ang="0">
                    <a:pos x="connsiteX1" y="connsiteY1"/>
                  </a:cxn>
                  <a:cxn ang="0">
                    <a:pos x="connsiteX2" y="connsiteY2"/>
                  </a:cxn>
                  <a:cxn ang="0">
                    <a:pos x="connsiteX3" y="connsiteY3"/>
                  </a:cxn>
                </a:cxnLst>
                <a:rect l="l" t="t" r="r" b="b"/>
                <a:pathLst>
                  <a:path w="8305" h="54041">
                    <a:moveTo>
                      <a:pt x="0" y="0"/>
                    </a:moveTo>
                    <a:lnTo>
                      <a:pt x="8306" y="0"/>
                    </a:lnTo>
                    <a:lnTo>
                      <a:pt x="8306" y="54042"/>
                    </a:lnTo>
                    <a:lnTo>
                      <a:pt x="0" y="54042"/>
                    </a:lnTo>
                    <a:close/>
                  </a:path>
                </a:pathLst>
              </a:custGeom>
              <a:solidFill>
                <a:srgbClr val="010101"/>
              </a:solidFill>
              <a:ln w="110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786" name="Freeform: Shape 1785">
                <a:extLst>
                  <a:ext uri="{FF2B5EF4-FFF2-40B4-BE49-F238E27FC236}">
                    <a16:creationId xmlns:a16="http://schemas.microsoft.com/office/drawing/2014/main" id="{48B4D66F-61D0-4F0A-8B45-024F089E0175}"/>
                  </a:ext>
                </a:extLst>
              </p:cNvPr>
              <p:cNvSpPr/>
              <p:nvPr/>
            </p:nvSpPr>
            <p:spPr>
              <a:xfrm>
                <a:off x="9584313" y="2731508"/>
                <a:ext cx="8305" cy="54041"/>
              </a:xfrm>
              <a:custGeom>
                <a:avLst/>
                <a:gdLst>
                  <a:gd name="connsiteX0" fmla="*/ 0 w 8305"/>
                  <a:gd name="connsiteY0" fmla="*/ 0 h 54041"/>
                  <a:gd name="connsiteX1" fmla="*/ 8305 w 8305"/>
                  <a:gd name="connsiteY1" fmla="*/ 0 h 54041"/>
                  <a:gd name="connsiteX2" fmla="*/ 8305 w 8305"/>
                  <a:gd name="connsiteY2" fmla="*/ 54042 h 54041"/>
                  <a:gd name="connsiteX3" fmla="*/ 0 w 8305"/>
                  <a:gd name="connsiteY3" fmla="*/ 54042 h 54041"/>
                </a:gdLst>
                <a:ahLst/>
                <a:cxnLst>
                  <a:cxn ang="0">
                    <a:pos x="connsiteX0" y="connsiteY0"/>
                  </a:cxn>
                  <a:cxn ang="0">
                    <a:pos x="connsiteX1" y="connsiteY1"/>
                  </a:cxn>
                  <a:cxn ang="0">
                    <a:pos x="connsiteX2" y="connsiteY2"/>
                  </a:cxn>
                  <a:cxn ang="0">
                    <a:pos x="connsiteX3" y="connsiteY3"/>
                  </a:cxn>
                </a:cxnLst>
                <a:rect l="l" t="t" r="r" b="b"/>
                <a:pathLst>
                  <a:path w="8305" h="54041">
                    <a:moveTo>
                      <a:pt x="0" y="0"/>
                    </a:moveTo>
                    <a:lnTo>
                      <a:pt x="8305" y="0"/>
                    </a:lnTo>
                    <a:lnTo>
                      <a:pt x="8305" y="54042"/>
                    </a:lnTo>
                    <a:lnTo>
                      <a:pt x="0" y="54042"/>
                    </a:lnTo>
                    <a:close/>
                  </a:path>
                </a:pathLst>
              </a:custGeom>
              <a:solidFill>
                <a:srgbClr val="010101"/>
              </a:solidFill>
              <a:ln w="110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830" name="Freeform: Shape 1829">
                <a:extLst>
                  <a:ext uri="{FF2B5EF4-FFF2-40B4-BE49-F238E27FC236}">
                    <a16:creationId xmlns:a16="http://schemas.microsoft.com/office/drawing/2014/main" id="{8AAE7C26-59FA-432E-A288-35A07DEA7F50}"/>
                  </a:ext>
                </a:extLst>
              </p:cNvPr>
              <p:cNvSpPr/>
              <p:nvPr/>
            </p:nvSpPr>
            <p:spPr>
              <a:xfrm>
                <a:off x="9635475" y="2740146"/>
                <a:ext cx="36544" cy="36544"/>
              </a:xfrm>
              <a:custGeom>
                <a:avLst/>
                <a:gdLst>
                  <a:gd name="connsiteX0" fmla="*/ 36545 w 36544"/>
                  <a:gd name="connsiteY0" fmla="*/ 18272 h 36544"/>
                  <a:gd name="connsiteX1" fmla="*/ 18272 w 36544"/>
                  <a:gd name="connsiteY1" fmla="*/ 36544 h 36544"/>
                  <a:gd name="connsiteX2" fmla="*/ 0 w 36544"/>
                  <a:gd name="connsiteY2" fmla="*/ 18272 h 36544"/>
                  <a:gd name="connsiteX3" fmla="*/ 18272 w 36544"/>
                  <a:gd name="connsiteY3" fmla="*/ 0 h 36544"/>
                  <a:gd name="connsiteX4" fmla="*/ 36545 w 36544"/>
                  <a:gd name="connsiteY4" fmla="*/ 18272 h 365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544" h="36544">
                    <a:moveTo>
                      <a:pt x="36545" y="18272"/>
                    </a:moveTo>
                    <a:cubicBezTo>
                      <a:pt x="36545" y="28364"/>
                      <a:pt x="28364" y="36544"/>
                      <a:pt x="18272" y="36544"/>
                    </a:cubicBezTo>
                    <a:cubicBezTo>
                      <a:pt x="8181" y="36544"/>
                      <a:pt x="0" y="28364"/>
                      <a:pt x="0" y="18272"/>
                    </a:cubicBezTo>
                    <a:cubicBezTo>
                      <a:pt x="0" y="8181"/>
                      <a:pt x="8181" y="0"/>
                      <a:pt x="18272" y="0"/>
                    </a:cubicBezTo>
                    <a:cubicBezTo>
                      <a:pt x="28364" y="0"/>
                      <a:pt x="36545" y="8181"/>
                      <a:pt x="36545" y="18272"/>
                    </a:cubicBezTo>
                    <a:close/>
                  </a:path>
                </a:pathLst>
              </a:custGeom>
              <a:solidFill>
                <a:srgbClr val="231F20"/>
              </a:solidFill>
              <a:ln w="110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grpSp>
        <p:grpSp>
          <p:nvGrpSpPr>
            <p:cNvPr id="2219" name="Group 2218">
              <a:extLst>
                <a:ext uri="{FF2B5EF4-FFF2-40B4-BE49-F238E27FC236}">
                  <a16:creationId xmlns:a16="http://schemas.microsoft.com/office/drawing/2014/main" id="{916E7438-5CCD-452A-8DFA-7E21385ACC1A}"/>
                </a:ext>
              </a:extLst>
            </p:cNvPr>
            <p:cNvGrpSpPr/>
            <p:nvPr/>
          </p:nvGrpSpPr>
          <p:grpSpPr>
            <a:xfrm>
              <a:off x="9738595" y="3865373"/>
              <a:ext cx="150276" cy="54041"/>
              <a:chOff x="9586195" y="2835273"/>
              <a:chExt cx="150276" cy="54041"/>
            </a:xfrm>
          </p:grpSpPr>
          <p:sp>
            <p:nvSpPr>
              <p:cNvPr id="1787" name="Freeform: Shape 1786">
                <a:extLst>
                  <a:ext uri="{FF2B5EF4-FFF2-40B4-BE49-F238E27FC236}">
                    <a16:creationId xmlns:a16="http://schemas.microsoft.com/office/drawing/2014/main" id="{BEF0D76F-3519-438E-9F06-6D1E4F02A276}"/>
                  </a:ext>
                </a:extLst>
              </p:cNvPr>
              <p:cNvSpPr/>
              <p:nvPr/>
            </p:nvSpPr>
            <p:spPr>
              <a:xfrm>
                <a:off x="9590293" y="2862294"/>
                <a:ext cx="142081" cy="11074"/>
              </a:xfrm>
              <a:custGeom>
                <a:avLst/>
                <a:gdLst>
                  <a:gd name="connsiteX0" fmla="*/ 142081 w 142081"/>
                  <a:gd name="connsiteY0" fmla="*/ 0 h 11074"/>
                  <a:gd name="connsiteX1" fmla="*/ 0 w 142081"/>
                  <a:gd name="connsiteY1" fmla="*/ 0 h 11074"/>
                </a:gdLst>
                <a:ahLst/>
                <a:cxnLst>
                  <a:cxn ang="0">
                    <a:pos x="connsiteX0" y="connsiteY0"/>
                  </a:cxn>
                  <a:cxn ang="0">
                    <a:pos x="connsiteX1" y="connsiteY1"/>
                  </a:cxn>
                </a:cxnLst>
                <a:rect l="l" t="t" r="r" b="b"/>
                <a:pathLst>
                  <a:path w="142081" h="11074">
                    <a:moveTo>
                      <a:pt x="142081" y="0"/>
                    </a:moveTo>
                    <a:lnTo>
                      <a:pt x="0" y="0"/>
                    </a:lnTo>
                  </a:path>
                </a:pathLst>
              </a:custGeom>
              <a:ln w="8300" cap="flat">
                <a:solidFill>
                  <a:srgbClr val="010101"/>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788" name="Freeform: Shape 1787">
                <a:extLst>
                  <a:ext uri="{FF2B5EF4-FFF2-40B4-BE49-F238E27FC236}">
                    <a16:creationId xmlns:a16="http://schemas.microsoft.com/office/drawing/2014/main" id="{CE3D989C-93FA-46F7-9C82-8AA6AA8EBC12}"/>
                  </a:ext>
                </a:extLst>
              </p:cNvPr>
              <p:cNvSpPr/>
              <p:nvPr/>
            </p:nvSpPr>
            <p:spPr>
              <a:xfrm>
                <a:off x="9728166" y="2835273"/>
                <a:ext cx="8305" cy="54041"/>
              </a:xfrm>
              <a:custGeom>
                <a:avLst/>
                <a:gdLst>
                  <a:gd name="connsiteX0" fmla="*/ 0 w 8305"/>
                  <a:gd name="connsiteY0" fmla="*/ 0 h 54041"/>
                  <a:gd name="connsiteX1" fmla="*/ 8306 w 8305"/>
                  <a:gd name="connsiteY1" fmla="*/ 0 h 54041"/>
                  <a:gd name="connsiteX2" fmla="*/ 8306 w 8305"/>
                  <a:gd name="connsiteY2" fmla="*/ 54042 h 54041"/>
                  <a:gd name="connsiteX3" fmla="*/ 0 w 8305"/>
                  <a:gd name="connsiteY3" fmla="*/ 54042 h 54041"/>
                </a:gdLst>
                <a:ahLst/>
                <a:cxnLst>
                  <a:cxn ang="0">
                    <a:pos x="connsiteX0" y="connsiteY0"/>
                  </a:cxn>
                  <a:cxn ang="0">
                    <a:pos x="connsiteX1" y="connsiteY1"/>
                  </a:cxn>
                  <a:cxn ang="0">
                    <a:pos x="connsiteX2" y="connsiteY2"/>
                  </a:cxn>
                  <a:cxn ang="0">
                    <a:pos x="connsiteX3" y="connsiteY3"/>
                  </a:cxn>
                </a:cxnLst>
                <a:rect l="l" t="t" r="r" b="b"/>
                <a:pathLst>
                  <a:path w="8305" h="54041">
                    <a:moveTo>
                      <a:pt x="0" y="0"/>
                    </a:moveTo>
                    <a:lnTo>
                      <a:pt x="8306" y="0"/>
                    </a:lnTo>
                    <a:lnTo>
                      <a:pt x="8306" y="54042"/>
                    </a:lnTo>
                    <a:lnTo>
                      <a:pt x="0" y="54042"/>
                    </a:lnTo>
                    <a:close/>
                  </a:path>
                </a:pathLst>
              </a:custGeom>
              <a:solidFill>
                <a:srgbClr val="010101"/>
              </a:solidFill>
              <a:ln w="110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789" name="Freeform: Shape 1788">
                <a:extLst>
                  <a:ext uri="{FF2B5EF4-FFF2-40B4-BE49-F238E27FC236}">
                    <a16:creationId xmlns:a16="http://schemas.microsoft.com/office/drawing/2014/main" id="{5215F479-2C1B-4812-9C98-64C714128E3C}"/>
                  </a:ext>
                </a:extLst>
              </p:cNvPr>
              <p:cNvSpPr/>
              <p:nvPr/>
            </p:nvSpPr>
            <p:spPr>
              <a:xfrm>
                <a:off x="9586195" y="2835273"/>
                <a:ext cx="8305" cy="54041"/>
              </a:xfrm>
              <a:custGeom>
                <a:avLst/>
                <a:gdLst>
                  <a:gd name="connsiteX0" fmla="*/ 0 w 8305"/>
                  <a:gd name="connsiteY0" fmla="*/ 0 h 54041"/>
                  <a:gd name="connsiteX1" fmla="*/ 8306 w 8305"/>
                  <a:gd name="connsiteY1" fmla="*/ 0 h 54041"/>
                  <a:gd name="connsiteX2" fmla="*/ 8306 w 8305"/>
                  <a:gd name="connsiteY2" fmla="*/ 54042 h 54041"/>
                  <a:gd name="connsiteX3" fmla="*/ 0 w 8305"/>
                  <a:gd name="connsiteY3" fmla="*/ 54042 h 54041"/>
                </a:gdLst>
                <a:ahLst/>
                <a:cxnLst>
                  <a:cxn ang="0">
                    <a:pos x="connsiteX0" y="connsiteY0"/>
                  </a:cxn>
                  <a:cxn ang="0">
                    <a:pos x="connsiteX1" y="connsiteY1"/>
                  </a:cxn>
                  <a:cxn ang="0">
                    <a:pos x="connsiteX2" y="connsiteY2"/>
                  </a:cxn>
                  <a:cxn ang="0">
                    <a:pos x="connsiteX3" y="connsiteY3"/>
                  </a:cxn>
                </a:cxnLst>
                <a:rect l="l" t="t" r="r" b="b"/>
                <a:pathLst>
                  <a:path w="8305" h="54041">
                    <a:moveTo>
                      <a:pt x="0" y="0"/>
                    </a:moveTo>
                    <a:lnTo>
                      <a:pt x="8306" y="0"/>
                    </a:lnTo>
                    <a:lnTo>
                      <a:pt x="8306" y="54042"/>
                    </a:lnTo>
                    <a:lnTo>
                      <a:pt x="0" y="54042"/>
                    </a:lnTo>
                    <a:close/>
                  </a:path>
                </a:pathLst>
              </a:custGeom>
              <a:solidFill>
                <a:srgbClr val="010101"/>
              </a:solidFill>
              <a:ln w="110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831" name="Freeform: Shape 1830">
                <a:extLst>
                  <a:ext uri="{FF2B5EF4-FFF2-40B4-BE49-F238E27FC236}">
                    <a16:creationId xmlns:a16="http://schemas.microsoft.com/office/drawing/2014/main" id="{E409977F-948D-4B50-8053-83A84DDC900E}"/>
                  </a:ext>
                </a:extLst>
              </p:cNvPr>
              <p:cNvSpPr/>
              <p:nvPr/>
            </p:nvSpPr>
            <p:spPr>
              <a:xfrm>
                <a:off x="9643559" y="2844021"/>
                <a:ext cx="36544" cy="36544"/>
              </a:xfrm>
              <a:custGeom>
                <a:avLst/>
                <a:gdLst>
                  <a:gd name="connsiteX0" fmla="*/ 36545 w 36544"/>
                  <a:gd name="connsiteY0" fmla="*/ 18272 h 36544"/>
                  <a:gd name="connsiteX1" fmla="*/ 18273 w 36544"/>
                  <a:gd name="connsiteY1" fmla="*/ 36545 h 36544"/>
                  <a:gd name="connsiteX2" fmla="*/ 0 w 36544"/>
                  <a:gd name="connsiteY2" fmla="*/ 18272 h 36544"/>
                  <a:gd name="connsiteX3" fmla="*/ 18273 w 36544"/>
                  <a:gd name="connsiteY3" fmla="*/ 0 h 36544"/>
                  <a:gd name="connsiteX4" fmla="*/ 36545 w 36544"/>
                  <a:gd name="connsiteY4" fmla="*/ 18272 h 365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544" h="36544">
                    <a:moveTo>
                      <a:pt x="36545" y="18272"/>
                    </a:moveTo>
                    <a:cubicBezTo>
                      <a:pt x="36545" y="28364"/>
                      <a:pt x="28364" y="36545"/>
                      <a:pt x="18273" y="36545"/>
                    </a:cubicBezTo>
                    <a:cubicBezTo>
                      <a:pt x="8181" y="36545"/>
                      <a:pt x="0" y="28364"/>
                      <a:pt x="0" y="18272"/>
                    </a:cubicBezTo>
                    <a:cubicBezTo>
                      <a:pt x="0" y="8181"/>
                      <a:pt x="8181" y="0"/>
                      <a:pt x="18273" y="0"/>
                    </a:cubicBezTo>
                    <a:cubicBezTo>
                      <a:pt x="28364" y="0"/>
                      <a:pt x="36545" y="8181"/>
                      <a:pt x="36545" y="18272"/>
                    </a:cubicBezTo>
                    <a:close/>
                  </a:path>
                </a:pathLst>
              </a:custGeom>
              <a:solidFill>
                <a:srgbClr val="231F20"/>
              </a:solidFill>
              <a:ln w="110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grpSp>
        <p:grpSp>
          <p:nvGrpSpPr>
            <p:cNvPr id="2218" name="Group 2217">
              <a:extLst>
                <a:ext uri="{FF2B5EF4-FFF2-40B4-BE49-F238E27FC236}">
                  <a16:creationId xmlns:a16="http://schemas.microsoft.com/office/drawing/2014/main" id="{148598E3-66DC-4B50-BB79-3FBD894E2651}"/>
                </a:ext>
              </a:extLst>
            </p:cNvPr>
            <p:cNvGrpSpPr/>
            <p:nvPr/>
          </p:nvGrpSpPr>
          <p:grpSpPr>
            <a:xfrm>
              <a:off x="9713568" y="4072192"/>
              <a:ext cx="164339" cy="54041"/>
              <a:chOff x="9561168" y="2939037"/>
              <a:chExt cx="164339" cy="54041"/>
            </a:xfrm>
          </p:grpSpPr>
          <p:sp>
            <p:nvSpPr>
              <p:cNvPr id="1790" name="Freeform: Shape 1789">
                <a:extLst>
                  <a:ext uri="{FF2B5EF4-FFF2-40B4-BE49-F238E27FC236}">
                    <a16:creationId xmlns:a16="http://schemas.microsoft.com/office/drawing/2014/main" id="{17F64649-3B97-4CED-92A8-34ACBDC5C821}"/>
                  </a:ext>
                </a:extLst>
              </p:cNvPr>
              <p:cNvSpPr/>
              <p:nvPr/>
            </p:nvSpPr>
            <p:spPr>
              <a:xfrm>
                <a:off x="9565376" y="2966058"/>
                <a:ext cx="156034" cy="11074"/>
              </a:xfrm>
              <a:custGeom>
                <a:avLst/>
                <a:gdLst>
                  <a:gd name="connsiteX0" fmla="*/ 156035 w 156034"/>
                  <a:gd name="connsiteY0" fmla="*/ 0 h 11074"/>
                  <a:gd name="connsiteX1" fmla="*/ 0 w 156034"/>
                  <a:gd name="connsiteY1" fmla="*/ 0 h 11074"/>
                </a:gdLst>
                <a:ahLst/>
                <a:cxnLst>
                  <a:cxn ang="0">
                    <a:pos x="connsiteX0" y="connsiteY0"/>
                  </a:cxn>
                  <a:cxn ang="0">
                    <a:pos x="connsiteX1" y="connsiteY1"/>
                  </a:cxn>
                </a:cxnLst>
                <a:rect l="l" t="t" r="r" b="b"/>
                <a:pathLst>
                  <a:path w="156034" h="11074">
                    <a:moveTo>
                      <a:pt x="156035" y="0"/>
                    </a:moveTo>
                    <a:lnTo>
                      <a:pt x="0" y="0"/>
                    </a:lnTo>
                  </a:path>
                </a:pathLst>
              </a:custGeom>
              <a:ln w="8300" cap="flat">
                <a:solidFill>
                  <a:srgbClr val="010101"/>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791" name="Freeform: Shape 1790">
                <a:extLst>
                  <a:ext uri="{FF2B5EF4-FFF2-40B4-BE49-F238E27FC236}">
                    <a16:creationId xmlns:a16="http://schemas.microsoft.com/office/drawing/2014/main" id="{1AA06DA9-3E8E-4795-9206-ED845FD7E67C}"/>
                  </a:ext>
                </a:extLst>
              </p:cNvPr>
              <p:cNvSpPr/>
              <p:nvPr/>
            </p:nvSpPr>
            <p:spPr>
              <a:xfrm>
                <a:off x="9717202" y="2939037"/>
                <a:ext cx="8305" cy="54041"/>
              </a:xfrm>
              <a:custGeom>
                <a:avLst/>
                <a:gdLst>
                  <a:gd name="connsiteX0" fmla="*/ 0 w 8305"/>
                  <a:gd name="connsiteY0" fmla="*/ 0 h 54041"/>
                  <a:gd name="connsiteX1" fmla="*/ 8305 w 8305"/>
                  <a:gd name="connsiteY1" fmla="*/ 0 h 54041"/>
                  <a:gd name="connsiteX2" fmla="*/ 8305 w 8305"/>
                  <a:gd name="connsiteY2" fmla="*/ 54042 h 54041"/>
                  <a:gd name="connsiteX3" fmla="*/ 0 w 8305"/>
                  <a:gd name="connsiteY3" fmla="*/ 54042 h 54041"/>
                </a:gdLst>
                <a:ahLst/>
                <a:cxnLst>
                  <a:cxn ang="0">
                    <a:pos x="connsiteX0" y="connsiteY0"/>
                  </a:cxn>
                  <a:cxn ang="0">
                    <a:pos x="connsiteX1" y="connsiteY1"/>
                  </a:cxn>
                  <a:cxn ang="0">
                    <a:pos x="connsiteX2" y="connsiteY2"/>
                  </a:cxn>
                  <a:cxn ang="0">
                    <a:pos x="connsiteX3" y="connsiteY3"/>
                  </a:cxn>
                </a:cxnLst>
                <a:rect l="l" t="t" r="r" b="b"/>
                <a:pathLst>
                  <a:path w="8305" h="54041">
                    <a:moveTo>
                      <a:pt x="0" y="0"/>
                    </a:moveTo>
                    <a:lnTo>
                      <a:pt x="8305" y="0"/>
                    </a:lnTo>
                    <a:lnTo>
                      <a:pt x="8305" y="54042"/>
                    </a:lnTo>
                    <a:lnTo>
                      <a:pt x="0" y="54042"/>
                    </a:lnTo>
                    <a:close/>
                  </a:path>
                </a:pathLst>
              </a:custGeom>
              <a:solidFill>
                <a:srgbClr val="010101"/>
              </a:solidFill>
              <a:ln w="110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792" name="Freeform: Shape 1791">
                <a:extLst>
                  <a:ext uri="{FF2B5EF4-FFF2-40B4-BE49-F238E27FC236}">
                    <a16:creationId xmlns:a16="http://schemas.microsoft.com/office/drawing/2014/main" id="{E7B6F083-BF65-40F0-A90A-9ECB88EE8CC5}"/>
                  </a:ext>
                </a:extLst>
              </p:cNvPr>
              <p:cNvSpPr/>
              <p:nvPr/>
            </p:nvSpPr>
            <p:spPr>
              <a:xfrm>
                <a:off x="9561168" y="2939037"/>
                <a:ext cx="8305" cy="54041"/>
              </a:xfrm>
              <a:custGeom>
                <a:avLst/>
                <a:gdLst>
                  <a:gd name="connsiteX0" fmla="*/ 0 w 8305"/>
                  <a:gd name="connsiteY0" fmla="*/ 0 h 54041"/>
                  <a:gd name="connsiteX1" fmla="*/ 8306 w 8305"/>
                  <a:gd name="connsiteY1" fmla="*/ 0 h 54041"/>
                  <a:gd name="connsiteX2" fmla="*/ 8306 w 8305"/>
                  <a:gd name="connsiteY2" fmla="*/ 54042 h 54041"/>
                  <a:gd name="connsiteX3" fmla="*/ 0 w 8305"/>
                  <a:gd name="connsiteY3" fmla="*/ 54042 h 54041"/>
                </a:gdLst>
                <a:ahLst/>
                <a:cxnLst>
                  <a:cxn ang="0">
                    <a:pos x="connsiteX0" y="connsiteY0"/>
                  </a:cxn>
                  <a:cxn ang="0">
                    <a:pos x="connsiteX1" y="connsiteY1"/>
                  </a:cxn>
                  <a:cxn ang="0">
                    <a:pos x="connsiteX2" y="connsiteY2"/>
                  </a:cxn>
                  <a:cxn ang="0">
                    <a:pos x="connsiteX3" y="connsiteY3"/>
                  </a:cxn>
                </a:cxnLst>
                <a:rect l="l" t="t" r="r" b="b"/>
                <a:pathLst>
                  <a:path w="8305" h="54041">
                    <a:moveTo>
                      <a:pt x="0" y="0"/>
                    </a:moveTo>
                    <a:lnTo>
                      <a:pt x="8306" y="0"/>
                    </a:lnTo>
                    <a:lnTo>
                      <a:pt x="8306" y="54042"/>
                    </a:lnTo>
                    <a:lnTo>
                      <a:pt x="0" y="54042"/>
                    </a:lnTo>
                    <a:close/>
                  </a:path>
                </a:pathLst>
              </a:custGeom>
              <a:solidFill>
                <a:srgbClr val="010101"/>
              </a:solidFill>
              <a:ln w="110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832" name="Freeform: Shape 1831">
                <a:extLst>
                  <a:ext uri="{FF2B5EF4-FFF2-40B4-BE49-F238E27FC236}">
                    <a16:creationId xmlns:a16="http://schemas.microsoft.com/office/drawing/2014/main" id="{12EFC372-F697-4EFE-BD27-DF935DF7B99D}"/>
                  </a:ext>
                </a:extLst>
              </p:cNvPr>
              <p:cNvSpPr/>
              <p:nvPr/>
            </p:nvSpPr>
            <p:spPr>
              <a:xfrm>
                <a:off x="9624069" y="2947786"/>
                <a:ext cx="36544" cy="36544"/>
              </a:xfrm>
              <a:custGeom>
                <a:avLst/>
                <a:gdLst>
                  <a:gd name="connsiteX0" fmla="*/ 36545 w 36544"/>
                  <a:gd name="connsiteY0" fmla="*/ 18272 h 36544"/>
                  <a:gd name="connsiteX1" fmla="*/ 18272 w 36544"/>
                  <a:gd name="connsiteY1" fmla="*/ 36544 h 36544"/>
                  <a:gd name="connsiteX2" fmla="*/ 0 w 36544"/>
                  <a:gd name="connsiteY2" fmla="*/ 18272 h 36544"/>
                  <a:gd name="connsiteX3" fmla="*/ 18272 w 36544"/>
                  <a:gd name="connsiteY3" fmla="*/ 0 h 36544"/>
                  <a:gd name="connsiteX4" fmla="*/ 36545 w 36544"/>
                  <a:gd name="connsiteY4" fmla="*/ 18272 h 365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544" h="36544">
                    <a:moveTo>
                      <a:pt x="36545" y="18272"/>
                    </a:moveTo>
                    <a:cubicBezTo>
                      <a:pt x="36545" y="28364"/>
                      <a:pt x="28364" y="36544"/>
                      <a:pt x="18272" y="36544"/>
                    </a:cubicBezTo>
                    <a:cubicBezTo>
                      <a:pt x="8181" y="36544"/>
                      <a:pt x="0" y="28364"/>
                      <a:pt x="0" y="18272"/>
                    </a:cubicBezTo>
                    <a:cubicBezTo>
                      <a:pt x="0" y="8181"/>
                      <a:pt x="8181" y="0"/>
                      <a:pt x="18272" y="0"/>
                    </a:cubicBezTo>
                    <a:cubicBezTo>
                      <a:pt x="28364" y="0"/>
                      <a:pt x="36545" y="8181"/>
                      <a:pt x="36545" y="18272"/>
                    </a:cubicBezTo>
                    <a:close/>
                  </a:path>
                </a:pathLst>
              </a:custGeom>
              <a:solidFill>
                <a:srgbClr val="231F20"/>
              </a:solidFill>
              <a:ln w="110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grpSp>
        <p:grpSp>
          <p:nvGrpSpPr>
            <p:cNvPr id="2217" name="Group 2216">
              <a:extLst>
                <a:ext uri="{FF2B5EF4-FFF2-40B4-BE49-F238E27FC236}">
                  <a16:creationId xmlns:a16="http://schemas.microsoft.com/office/drawing/2014/main" id="{4B08C30A-9DCE-46A1-AC82-696CC7039FFB}"/>
                </a:ext>
              </a:extLst>
            </p:cNvPr>
            <p:cNvGrpSpPr/>
            <p:nvPr/>
          </p:nvGrpSpPr>
          <p:grpSpPr>
            <a:xfrm>
              <a:off x="9684332" y="4279011"/>
              <a:ext cx="148504" cy="54041"/>
              <a:chOff x="9531932" y="3042913"/>
              <a:chExt cx="148504" cy="54041"/>
            </a:xfrm>
          </p:grpSpPr>
          <p:sp>
            <p:nvSpPr>
              <p:cNvPr id="1793" name="Freeform: Shape 1792">
                <a:extLst>
                  <a:ext uri="{FF2B5EF4-FFF2-40B4-BE49-F238E27FC236}">
                    <a16:creationId xmlns:a16="http://schemas.microsoft.com/office/drawing/2014/main" id="{4524C742-9D9C-4B52-8C8B-EDAE83E61550}"/>
                  </a:ext>
                </a:extLst>
              </p:cNvPr>
              <p:cNvSpPr/>
              <p:nvPr/>
            </p:nvSpPr>
            <p:spPr>
              <a:xfrm>
                <a:off x="9536030" y="3069934"/>
                <a:ext cx="140198" cy="11074"/>
              </a:xfrm>
              <a:custGeom>
                <a:avLst/>
                <a:gdLst>
                  <a:gd name="connsiteX0" fmla="*/ 140199 w 140198"/>
                  <a:gd name="connsiteY0" fmla="*/ 0 h 11074"/>
                  <a:gd name="connsiteX1" fmla="*/ 0 w 140198"/>
                  <a:gd name="connsiteY1" fmla="*/ 0 h 11074"/>
                </a:gdLst>
                <a:ahLst/>
                <a:cxnLst>
                  <a:cxn ang="0">
                    <a:pos x="connsiteX0" y="connsiteY0"/>
                  </a:cxn>
                  <a:cxn ang="0">
                    <a:pos x="connsiteX1" y="connsiteY1"/>
                  </a:cxn>
                </a:cxnLst>
                <a:rect l="l" t="t" r="r" b="b"/>
                <a:pathLst>
                  <a:path w="140198" h="11074">
                    <a:moveTo>
                      <a:pt x="140199" y="0"/>
                    </a:moveTo>
                    <a:lnTo>
                      <a:pt x="0" y="0"/>
                    </a:lnTo>
                  </a:path>
                </a:pathLst>
              </a:custGeom>
              <a:ln w="8300" cap="flat">
                <a:solidFill>
                  <a:srgbClr val="010101"/>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794" name="Freeform: Shape 1793">
                <a:extLst>
                  <a:ext uri="{FF2B5EF4-FFF2-40B4-BE49-F238E27FC236}">
                    <a16:creationId xmlns:a16="http://schemas.microsoft.com/office/drawing/2014/main" id="{5CE6E8C8-EA38-4322-B11D-1356DAAB3380}"/>
                  </a:ext>
                </a:extLst>
              </p:cNvPr>
              <p:cNvSpPr/>
              <p:nvPr/>
            </p:nvSpPr>
            <p:spPr>
              <a:xfrm>
                <a:off x="9672131" y="3042913"/>
                <a:ext cx="8305" cy="54041"/>
              </a:xfrm>
              <a:custGeom>
                <a:avLst/>
                <a:gdLst>
                  <a:gd name="connsiteX0" fmla="*/ 0 w 8305"/>
                  <a:gd name="connsiteY0" fmla="*/ 0 h 54041"/>
                  <a:gd name="connsiteX1" fmla="*/ 8306 w 8305"/>
                  <a:gd name="connsiteY1" fmla="*/ 0 h 54041"/>
                  <a:gd name="connsiteX2" fmla="*/ 8306 w 8305"/>
                  <a:gd name="connsiteY2" fmla="*/ 54042 h 54041"/>
                  <a:gd name="connsiteX3" fmla="*/ 0 w 8305"/>
                  <a:gd name="connsiteY3" fmla="*/ 54042 h 54041"/>
                </a:gdLst>
                <a:ahLst/>
                <a:cxnLst>
                  <a:cxn ang="0">
                    <a:pos x="connsiteX0" y="connsiteY0"/>
                  </a:cxn>
                  <a:cxn ang="0">
                    <a:pos x="connsiteX1" y="connsiteY1"/>
                  </a:cxn>
                  <a:cxn ang="0">
                    <a:pos x="connsiteX2" y="connsiteY2"/>
                  </a:cxn>
                  <a:cxn ang="0">
                    <a:pos x="connsiteX3" y="connsiteY3"/>
                  </a:cxn>
                </a:cxnLst>
                <a:rect l="l" t="t" r="r" b="b"/>
                <a:pathLst>
                  <a:path w="8305" h="54041">
                    <a:moveTo>
                      <a:pt x="0" y="0"/>
                    </a:moveTo>
                    <a:lnTo>
                      <a:pt x="8306" y="0"/>
                    </a:lnTo>
                    <a:lnTo>
                      <a:pt x="8306" y="54042"/>
                    </a:lnTo>
                    <a:lnTo>
                      <a:pt x="0" y="54042"/>
                    </a:lnTo>
                    <a:close/>
                  </a:path>
                </a:pathLst>
              </a:custGeom>
              <a:solidFill>
                <a:srgbClr val="010101"/>
              </a:solidFill>
              <a:ln w="110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795" name="Freeform: Shape 1794">
                <a:extLst>
                  <a:ext uri="{FF2B5EF4-FFF2-40B4-BE49-F238E27FC236}">
                    <a16:creationId xmlns:a16="http://schemas.microsoft.com/office/drawing/2014/main" id="{3ACC54B4-DADE-4385-8231-ED7571BCF7FC}"/>
                  </a:ext>
                </a:extLst>
              </p:cNvPr>
              <p:cNvSpPr/>
              <p:nvPr/>
            </p:nvSpPr>
            <p:spPr>
              <a:xfrm>
                <a:off x="9531932" y="3042913"/>
                <a:ext cx="8305" cy="54041"/>
              </a:xfrm>
              <a:custGeom>
                <a:avLst/>
                <a:gdLst>
                  <a:gd name="connsiteX0" fmla="*/ 0 w 8305"/>
                  <a:gd name="connsiteY0" fmla="*/ 0 h 54041"/>
                  <a:gd name="connsiteX1" fmla="*/ 8306 w 8305"/>
                  <a:gd name="connsiteY1" fmla="*/ 0 h 54041"/>
                  <a:gd name="connsiteX2" fmla="*/ 8306 w 8305"/>
                  <a:gd name="connsiteY2" fmla="*/ 54042 h 54041"/>
                  <a:gd name="connsiteX3" fmla="*/ 0 w 8305"/>
                  <a:gd name="connsiteY3" fmla="*/ 54042 h 54041"/>
                </a:gdLst>
                <a:ahLst/>
                <a:cxnLst>
                  <a:cxn ang="0">
                    <a:pos x="connsiteX0" y="connsiteY0"/>
                  </a:cxn>
                  <a:cxn ang="0">
                    <a:pos x="connsiteX1" y="connsiteY1"/>
                  </a:cxn>
                  <a:cxn ang="0">
                    <a:pos x="connsiteX2" y="connsiteY2"/>
                  </a:cxn>
                  <a:cxn ang="0">
                    <a:pos x="connsiteX3" y="connsiteY3"/>
                  </a:cxn>
                </a:cxnLst>
                <a:rect l="l" t="t" r="r" b="b"/>
                <a:pathLst>
                  <a:path w="8305" h="54041">
                    <a:moveTo>
                      <a:pt x="0" y="0"/>
                    </a:moveTo>
                    <a:lnTo>
                      <a:pt x="8306" y="0"/>
                    </a:lnTo>
                    <a:lnTo>
                      <a:pt x="8306" y="54042"/>
                    </a:lnTo>
                    <a:lnTo>
                      <a:pt x="0" y="54042"/>
                    </a:lnTo>
                    <a:close/>
                  </a:path>
                </a:pathLst>
              </a:custGeom>
              <a:solidFill>
                <a:srgbClr val="010101"/>
              </a:solidFill>
              <a:ln w="110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833" name="Freeform: Shape 1832">
                <a:extLst>
                  <a:ext uri="{FF2B5EF4-FFF2-40B4-BE49-F238E27FC236}">
                    <a16:creationId xmlns:a16="http://schemas.microsoft.com/office/drawing/2014/main" id="{4241E393-DEF6-4CFC-A3FB-057206E6676A}"/>
                  </a:ext>
                </a:extLst>
              </p:cNvPr>
              <p:cNvSpPr/>
              <p:nvPr/>
            </p:nvSpPr>
            <p:spPr>
              <a:xfrm>
                <a:off x="9587857" y="3051661"/>
                <a:ext cx="36544" cy="36544"/>
              </a:xfrm>
              <a:custGeom>
                <a:avLst/>
                <a:gdLst>
                  <a:gd name="connsiteX0" fmla="*/ 36545 w 36544"/>
                  <a:gd name="connsiteY0" fmla="*/ 18272 h 36544"/>
                  <a:gd name="connsiteX1" fmla="*/ 18273 w 36544"/>
                  <a:gd name="connsiteY1" fmla="*/ 36545 h 36544"/>
                  <a:gd name="connsiteX2" fmla="*/ 0 w 36544"/>
                  <a:gd name="connsiteY2" fmla="*/ 18272 h 36544"/>
                  <a:gd name="connsiteX3" fmla="*/ 18273 w 36544"/>
                  <a:gd name="connsiteY3" fmla="*/ 0 h 36544"/>
                  <a:gd name="connsiteX4" fmla="*/ 36545 w 36544"/>
                  <a:gd name="connsiteY4" fmla="*/ 18272 h 365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544" h="36544">
                    <a:moveTo>
                      <a:pt x="36545" y="18272"/>
                    </a:moveTo>
                    <a:cubicBezTo>
                      <a:pt x="36545" y="28364"/>
                      <a:pt x="28364" y="36545"/>
                      <a:pt x="18273" y="36545"/>
                    </a:cubicBezTo>
                    <a:cubicBezTo>
                      <a:pt x="8181" y="36545"/>
                      <a:pt x="0" y="28364"/>
                      <a:pt x="0" y="18272"/>
                    </a:cubicBezTo>
                    <a:cubicBezTo>
                      <a:pt x="0" y="8181"/>
                      <a:pt x="8181" y="0"/>
                      <a:pt x="18273" y="0"/>
                    </a:cubicBezTo>
                    <a:cubicBezTo>
                      <a:pt x="28364" y="0"/>
                      <a:pt x="36545" y="8181"/>
                      <a:pt x="36545" y="18272"/>
                    </a:cubicBezTo>
                    <a:close/>
                  </a:path>
                </a:pathLst>
              </a:custGeom>
              <a:solidFill>
                <a:srgbClr val="231F20"/>
              </a:solidFill>
              <a:ln w="110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grpSp>
        <p:grpSp>
          <p:nvGrpSpPr>
            <p:cNvPr id="2216" name="Group 2215">
              <a:extLst>
                <a:ext uri="{FF2B5EF4-FFF2-40B4-BE49-F238E27FC236}">
                  <a16:creationId xmlns:a16="http://schemas.microsoft.com/office/drawing/2014/main" id="{E403C56C-A8C0-4D27-A02B-858CF1FE5618}"/>
                </a:ext>
              </a:extLst>
            </p:cNvPr>
            <p:cNvGrpSpPr/>
            <p:nvPr/>
          </p:nvGrpSpPr>
          <p:grpSpPr>
            <a:xfrm>
              <a:off x="9769049" y="4485830"/>
              <a:ext cx="166776" cy="54041"/>
              <a:chOff x="9616649" y="3146678"/>
              <a:chExt cx="166776" cy="54041"/>
            </a:xfrm>
          </p:grpSpPr>
          <p:sp>
            <p:nvSpPr>
              <p:cNvPr id="1796" name="Freeform: Shape 1795">
                <a:extLst>
                  <a:ext uri="{FF2B5EF4-FFF2-40B4-BE49-F238E27FC236}">
                    <a16:creationId xmlns:a16="http://schemas.microsoft.com/office/drawing/2014/main" id="{E64ABEA8-8E50-497C-B65F-FE085DC69164}"/>
                  </a:ext>
                </a:extLst>
              </p:cNvPr>
              <p:cNvSpPr/>
              <p:nvPr/>
            </p:nvSpPr>
            <p:spPr>
              <a:xfrm>
                <a:off x="9620857" y="3173698"/>
                <a:ext cx="158470" cy="11074"/>
              </a:xfrm>
              <a:custGeom>
                <a:avLst/>
                <a:gdLst>
                  <a:gd name="connsiteX0" fmla="*/ 158471 w 158470"/>
                  <a:gd name="connsiteY0" fmla="*/ 0 h 11074"/>
                  <a:gd name="connsiteX1" fmla="*/ 0 w 158470"/>
                  <a:gd name="connsiteY1" fmla="*/ 0 h 11074"/>
                </a:gdLst>
                <a:ahLst/>
                <a:cxnLst>
                  <a:cxn ang="0">
                    <a:pos x="connsiteX0" y="connsiteY0"/>
                  </a:cxn>
                  <a:cxn ang="0">
                    <a:pos x="connsiteX1" y="connsiteY1"/>
                  </a:cxn>
                </a:cxnLst>
                <a:rect l="l" t="t" r="r" b="b"/>
                <a:pathLst>
                  <a:path w="158470" h="11074">
                    <a:moveTo>
                      <a:pt x="158471" y="0"/>
                    </a:moveTo>
                    <a:lnTo>
                      <a:pt x="0" y="0"/>
                    </a:lnTo>
                  </a:path>
                </a:pathLst>
              </a:custGeom>
              <a:ln w="8300" cap="flat">
                <a:solidFill>
                  <a:srgbClr val="010101"/>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797" name="Freeform: Shape 1796">
                <a:extLst>
                  <a:ext uri="{FF2B5EF4-FFF2-40B4-BE49-F238E27FC236}">
                    <a16:creationId xmlns:a16="http://schemas.microsoft.com/office/drawing/2014/main" id="{220C2A21-04C8-4A25-9667-2BC67F400630}"/>
                  </a:ext>
                </a:extLst>
              </p:cNvPr>
              <p:cNvSpPr/>
              <p:nvPr/>
            </p:nvSpPr>
            <p:spPr>
              <a:xfrm>
                <a:off x="9775120" y="3146678"/>
                <a:ext cx="8305" cy="54041"/>
              </a:xfrm>
              <a:custGeom>
                <a:avLst/>
                <a:gdLst>
                  <a:gd name="connsiteX0" fmla="*/ 0 w 8305"/>
                  <a:gd name="connsiteY0" fmla="*/ 0 h 54041"/>
                  <a:gd name="connsiteX1" fmla="*/ 8306 w 8305"/>
                  <a:gd name="connsiteY1" fmla="*/ 0 h 54041"/>
                  <a:gd name="connsiteX2" fmla="*/ 8306 w 8305"/>
                  <a:gd name="connsiteY2" fmla="*/ 54042 h 54041"/>
                  <a:gd name="connsiteX3" fmla="*/ 0 w 8305"/>
                  <a:gd name="connsiteY3" fmla="*/ 54042 h 54041"/>
                </a:gdLst>
                <a:ahLst/>
                <a:cxnLst>
                  <a:cxn ang="0">
                    <a:pos x="connsiteX0" y="connsiteY0"/>
                  </a:cxn>
                  <a:cxn ang="0">
                    <a:pos x="connsiteX1" y="connsiteY1"/>
                  </a:cxn>
                  <a:cxn ang="0">
                    <a:pos x="connsiteX2" y="connsiteY2"/>
                  </a:cxn>
                  <a:cxn ang="0">
                    <a:pos x="connsiteX3" y="connsiteY3"/>
                  </a:cxn>
                </a:cxnLst>
                <a:rect l="l" t="t" r="r" b="b"/>
                <a:pathLst>
                  <a:path w="8305" h="54041">
                    <a:moveTo>
                      <a:pt x="0" y="0"/>
                    </a:moveTo>
                    <a:lnTo>
                      <a:pt x="8306" y="0"/>
                    </a:lnTo>
                    <a:lnTo>
                      <a:pt x="8306" y="54042"/>
                    </a:lnTo>
                    <a:lnTo>
                      <a:pt x="0" y="54042"/>
                    </a:lnTo>
                    <a:close/>
                  </a:path>
                </a:pathLst>
              </a:custGeom>
              <a:solidFill>
                <a:srgbClr val="010101"/>
              </a:solidFill>
              <a:ln w="110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798" name="Freeform: Shape 1797">
                <a:extLst>
                  <a:ext uri="{FF2B5EF4-FFF2-40B4-BE49-F238E27FC236}">
                    <a16:creationId xmlns:a16="http://schemas.microsoft.com/office/drawing/2014/main" id="{DAE0072E-E3E2-4BAE-B4A7-D06C0DD8646E}"/>
                  </a:ext>
                </a:extLst>
              </p:cNvPr>
              <p:cNvSpPr/>
              <p:nvPr/>
            </p:nvSpPr>
            <p:spPr>
              <a:xfrm>
                <a:off x="9616649" y="3146678"/>
                <a:ext cx="8305" cy="54041"/>
              </a:xfrm>
              <a:custGeom>
                <a:avLst/>
                <a:gdLst>
                  <a:gd name="connsiteX0" fmla="*/ 0 w 8305"/>
                  <a:gd name="connsiteY0" fmla="*/ 0 h 54041"/>
                  <a:gd name="connsiteX1" fmla="*/ 8306 w 8305"/>
                  <a:gd name="connsiteY1" fmla="*/ 0 h 54041"/>
                  <a:gd name="connsiteX2" fmla="*/ 8306 w 8305"/>
                  <a:gd name="connsiteY2" fmla="*/ 54042 h 54041"/>
                  <a:gd name="connsiteX3" fmla="*/ 0 w 8305"/>
                  <a:gd name="connsiteY3" fmla="*/ 54042 h 54041"/>
                </a:gdLst>
                <a:ahLst/>
                <a:cxnLst>
                  <a:cxn ang="0">
                    <a:pos x="connsiteX0" y="connsiteY0"/>
                  </a:cxn>
                  <a:cxn ang="0">
                    <a:pos x="connsiteX1" y="connsiteY1"/>
                  </a:cxn>
                  <a:cxn ang="0">
                    <a:pos x="connsiteX2" y="connsiteY2"/>
                  </a:cxn>
                  <a:cxn ang="0">
                    <a:pos x="connsiteX3" y="connsiteY3"/>
                  </a:cxn>
                </a:cxnLst>
                <a:rect l="l" t="t" r="r" b="b"/>
                <a:pathLst>
                  <a:path w="8305" h="54041">
                    <a:moveTo>
                      <a:pt x="0" y="0"/>
                    </a:moveTo>
                    <a:lnTo>
                      <a:pt x="8306" y="0"/>
                    </a:lnTo>
                    <a:lnTo>
                      <a:pt x="8306" y="54042"/>
                    </a:lnTo>
                    <a:lnTo>
                      <a:pt x="0" y="54042"/>
                    </a:lnTo>
                    <a:close/>
                  </a:path>
                </a:pathLst>
              </a:custGeom>
              <a:solidFill>
                <a:srgbClr val="010101"/>
              </a:solidFill>
              <a:ln w="110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834" name="Freeform: Shape 1833">
                <a:extLst>
                  <a:ext uri="{FF2B5EF4-FFF2-40B4-BE49-F238E27FC236}">
                    <a16:creationId xmlns:a16="http://schemas.microsoft.com/office/drawing/2014/main" id="{8778DF3F-ED3E-4DEF-AF81-6030E100A7E9}"/>
                  </a:ext>
                </a:extLst>
              </p:cNvPr>
              <p:cNvSpPr/>
              <p:nvPr/>
            </p:nvSpPr>
            <p:spPr>
              <a:xfrm>
                <a:off x="9681433" y="3155426"/>
                <a:ext cx="36544" cy="36544"/>
              </a:xfrm>
              <a:custGeom>
                <a:avLst/>
                <a:gdLst>
                  <a:gd name="connsiteX0" fmla="*/ 36545 w 36544"/>
                  <a:gd name="connsiteY0" fmla="*/ 18272 h 36544"/>
                  <a:gd name="connsiteX1" fmla="*/ 18272 w 36544"/>
                  <a:gd name="connsiteY1" fmla="*/ 36544 h 36544"/>
                  <a:gd name="connsiteX2" fmla="*/ 0 w 36544"/>
                  <a:gd name="connsiteY2" fmla="*/ 18272 h 36544"/>
                  <a:gd name="connsiteX3" fmla="*/ 18272 w 36544"/>
                  <a:gd name="connsiteY3" fmla="*/ 0 h 36544"/>
                  <a:gd name="connsiteX4" fmla="*/ 36545 w 36544"/>
                  <a:gd name="connsiteY4" fmla="*/ 18272 h 365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544" h="36544">
                    <a:moveTo>
                      <a:pt x="36545" y="18272"/>
                    </a:moveTo>
                    <a:cubicBezTo>
                      <a:pt x="36545" y="28364"/>
                      <a:pt x="28364" y="36544"/>
                      <a:pt x="18272" y="36544"/>
                    </a:cubicBezTo>
                    <a:cubicBezTo>
                      <a:pt x="8181" y="36544"/>
                      <a:pt x="0" y="28364"/>
                      <a:pt x="0" y="18272"/>
                    </a:cubicBezTo>
                    <a:cubicBezTo>
                      <a:pt x="0" y="8181"/>
                      <a:pt x="8181" y="0"/>
                      <a:pt x="18272" y="0"/>
                    </a:cubicBezTo>
                    <a:cubicBezTo>
                      <a:pt x="28364" y="0"/>
                      <a:pt x="36545" y="8181"/>
                      <a:pt x="36545" y="18272"/>
                    </a:cubicBezTo>
                    <a:close/>
                  </a:path>
                </a:pathLst>
              </a:custGeom>
              <a:solidFill>
                <a:srgbClr val="231F20"/>
              </a:solidFill>
              <a:ln w="110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grpSp>
        <p:grpSp>
          <p:nvGrpSpPr>
            <p:cNvPr id="2215" name="Group 2214">
              <a:extLst>
                <a:ext uri="{FF2B5EF4-FFF2-40B4-BE49-F238E27FC236}">
                  <a16:creationId xmlns:a16="http://schemas.microsoft.com/office/drawing/2014/main" id="{5B429811-BEEA-4D84-BE94-CAF967E6C2D6}"/>
                </a:ext>
              </a:extLst>
            </p:cNvPr>
            <p:cNvGrpSpPr/>
            <p:nvPr/>
          </p:nvGrpSpPr>
          <p:grpSpPr>
            <a:xfrm>
              <a:off x="9672151" y="4692642"/>
              <a:ext cx="157584" cy="54041"/>
              <a:chOff x="9519751" y="3250553"/>
              <a:chExt cx="157584" cy="54041"/>
            </a:xfrm>
          </p:grpSpPr>
          <p:sp>
            <p:nvSpPr>
              <p:cNvPr id="1799" name="Freeform: Shape 1798">
                <a:extLst>
                  <a:ext uri="{FF2B5EF4-FFF2-40B4-BE49-F238E27FC236}">
                    <a16:creationId xmlns:a16="http://schemas.microsoft.com/office/drawing/2014/main" id="{4F25972B-D5F8-451D-B1CF-E2227A02CA9C}"/>
                  </a:ext>
                </a:extLst>
              </p:cNvPr>
              <p:cNvSpPr/>
              <p:nvPr/>
            </p:nvSpPr>
            <p:spPr>
              <a:xfrm>
                <a:off x="9523848" y="3277574"/>
                <a:ext cx="149390" cy="11074"/>
              </a:xfrm>
              <a:custGeom>
                <a:avLst/>
                <a:gdLst>
                  <a:gd name="connsiteX0" fmla="*/ 149390 w 149390"/>
                  <a:gd name="connsiteY0" fmla="*/ 0 h 11074"/>
                  <a:gd name="connsiteX1" fmla="*/ 0 w 149390"/>
                  <a:gd name="connsiteY1" fmla="*/ 0 h 11074"/>
                </a:gdLst>
                <a:ahLst/>
                <a:cxnLst>
                  <a:cxn ang="0">
                    <a:pos x="connsiteX0" y="connsiteY0"/>
                  </a:cxn>
                  <a:cxn ang="0">
                    <a:pos x="connsiteX1" y="connsiteY1"/>
                  </a:cxn>
                </a:cxnLst>
                <a:rect l="l" t="t" r="r" b="b"/>
                <a:pathLst>
                  <a:path w="149390" h="11074">
                    <a:moveTo>
                      <a:pt x="149390" y="0"/>
                    </a:moveTo>
                    <a:lnTo>
                      <a:pt x="0" y="0"/>
                    </a:lnTo>
                  </a:path>
                </a:pathLst>
              </a:custGeom>
              <a:ln w="8300" cap="flat">
                <a:solidFill>
                  <a:srgbClr val="010101"/>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800" name="Freeform: Shape 1799">
                <a:extLst>
                  <a:ext uri="{FF2B5EF4-FFF2-40B4-BE49-F238E27FC236}">
                    <a16:creationId xmlns:a16="http://schemas.microsoft.com/office/drawing/2014/main" id="{A1401F84-722A-4996-B49D-F86632B69D62}"/>
                  </a:ext>
                </a:extLst>
              </p:cNvPr>
              <p:cNvSpPr/>
              <p:nvPr/>
            </p:nvSpPr>
            <p:spPr>
              <a:xfrm>
                <a:off x="9669030" y="3250553"/>
                <a:ext cx="8305" cy="54041"/>
              </a:xfrm>
              <a:custGeom>
                <a:avLst/>
                <a:gdLst>
                  <a:gd name="connsiteX0" fmla="*/ 0 w 8305"/>
                  <a:gd name="connsiteY0" fmla="*/ 0 h 54041"/>
                  <a:gd name="connsiteX1" fmla="*/ 8306 w 8305"/>
                  <a:gd name="connsiteY1" fmla="*/ 0 h 54041"/>
                  <a:gd name="connsiteX2" fmla="*/ 8306 w 8305"/>
                  <a:gd name="connsiteY2" fmla="*/ 54042 h 54041"/>
                  <a:gd name="connsiteX3" fmla="*/ 0 w 8305"/>
                  <a:gd name="connsiteY3" fmla="*/ 54042 h 54041"/>
                </a:gdLst>
                <a:ahLst/>
                <a:cxnLst>
                  <a:cxn ang="0">
                    <a:pos x="connsiteX0" y="connsiteY0"/>
                  </a:cxn>
                  <a:cxn ang="0">
                    <a:pos x="connsiteX1" y="connsiteY1"/>
                  </a:cxn>
                  <a:cxn ang="0">
                    <a:pos x="connsiteX2" y="connsiteY2"/>
                  </a:cxn>
                  <a:cxn ang="0">
                    <a:pos x="connsiteX3" y="connsiteY3"/>
                  </a:cxn>
                </a:cxnLst>
                <a:rect l="l" t="t" r="r" b="b"/>
                <a:pathLst>
                  <a:path w="8305" h="54041">
                    <a:moveTo>
                      <a:pt x="0" y="0"/>
                    </a:moveTo>
                    <a:lnTo>
                      <a:pt x="8306" y="0"/>
                    </a:lnTo>
                    <a:lnTo>
                      <a:pt x="8306" y="54042"/>
                    </a:lnTo>
                    <a:lnTo>
                      <a:pt x="0" y="54042"/>
                    </a:lnTo>
                    <a:close/>
                  </a:path>
                </a:pathLst>
              </a:custGeom>
              <a:solidFill>
                <a:srgbClr val="010101"/>
              </a:solidFill>
              <a:ln w="110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801" name="Freeform: Shape 1800">
                <a:extLst>
                  <a:ext uri="{FF2B5EF4-FFF2-40B4-BE49-F238E27FC236}">
                    <a16:creationId xmlns:a16="http://schemas.microsoft.com/office/drawing/2014/main" id="{64861EAB-A6C5-41B3-A03F-8C4A3ABE56D6}"/>
                  </a:ext>
                </a:extLst>
              </p:cNvPr>
              <p:cNvSpPr/>
              <p:nvPr/>
            </p:nvSpPr>
            <p:spPr>
              <a:xfrm>
                <a:off x="9519751" y="3250553"/>
                <a:ext cx="8305" cy="54041"/>
              </a:xfrm>
              <a:custGeom>
                <a:avLst/>
                <a:gdLst>
                  <a:gd name="connsiteX0" fmla="*/ 0 w 8305"/>
                  <a:gd name="connsiteY0" fmla="*/ 0 h 54041"/>
                  <a:gd name="connsiteX1" fmla="*/ 8306 w 8305"/>
                  <a:gd name="connsiteY1" fmla="*/ 0 h 54041"/>
                  <a:gd name="connsiteX2" fmla="*/ 8306 w 8305"/>
                  <a:gd name="connsiteY2" fmla="*/ 54042 h 54041"/>
                  <a:gd name="connsiteX3" fmla="*/ 0 w 8305"/>
                  <a:gd name="connsiteY3" fmla="*/ 54042 h 54041"/>
                </a:gdLst>
                <a:ahLst/>
                <a:cxnLst>
                  <a:cxn ang="0">
                    <a:pos x="connsiteX0" y="connsiteY0"/>
                  </a:cxn>
                  <a:cxn ang="0">
                    <a:pos x="connsiteX1" y="connsiteY1"/>
                  </a:cxn>
                  <a:cxn ang="0">
                    <a:pos x="connsiteX2" y="connsiteY2"/>
                  </a:cxn>
                  <a:cxn ang="0">
                    <a:pos x="connsiteX3" y="connsiteY3"/>
                  </a:cxn>
                </a:cxnLst>
                <a:rect l="l" t="t" r="r" b="b"/>
                <a:pathLst>
                  <a:path w="8305" h="54041">
                    <a:moveTo>
                      <a:pt x="0" y="0"/>
                    </a:moveTo>
                    <a:lnTo>
                      <a:pt x="8306" y="0"/>
                    </a:lnTo>
                    <a:lnTo>
                      <a:pt x="8306" y="54042"/>
                    </a:lnTo>
                    <a:lnTo>
                      <a:pt x="0" y="54042"/>
                    </a:lnTo>
                    <a:close/>
                  </a:path>
                </a:pathLst>
              </a:custGeom>
              <a:solidFill>
                <a:srgbClr val="010101"/>
              </a:solidFill>
              <a:ln w="110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835" name="Freeform: Shape 1834">
                <a:extLst>
                  <a:ext uri="{FF2B5EF4-FFF2-40B4-BE49-F238E27FC236}">
                    <a16:creationId xmlns:a16="http://schemas.microsoft.com/office/drawing/2014/main" id="{F26CCA1C-1D5C-45E2-8582-742E3C973601}"/>
                  </a:ext>
                </a:extLst>
              </p:cNvPr>
              <p:cNvSpPr/>
              <p:nvPr/>
            </p:nvSpPr>
            <p:spPr>
              <a:xfrm>
                <a:off x="9580437" y="3259302"/>
                <a:ext cx="36544" cy="36544"/>
              </a:xfrm>
              <a:custGeom>
                <a:avLst/>
                <a:gdLst>
                  <a:gd name="connsiteX0" fmla="*/ 36545 w 36544"/>
                  <a:gd name="connsiteY0" fmla="*/ 18272 h 36544"/>
                  <a:gd name="connsiteX1" fmla="*/ 18272 w 36544"/>
                  <a:gd name="connsiteY1" fmla="*/ 36545 h 36544"/>
                  <a:gd name="connsiteX2" fmla="*/ 0 w 36544"/>
                  <a:gd name="connsiteY2" fmla="*/ 18272 h 36544"/>
                  <a:gd name="connsiteX3" fmla="*/ 18272 w 36544"/>
                  <a:gd name="connsiteY3" fmla="*/ 0 h 36544"/>
                  <a:gd name="connsiteX4" fmla="*/ 36545 w 36544"/>
                  <a:gd name="connsiteY4" fmla="*/ 18272 h 365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544" h="36544">
                    <a:moveTo>
                      <a:pt x="36545" y="18272"/>
                    </a:moveTo>
                    <a:cubicBezTo>
                      <a:pt x="36545" y="28364"/>
                      <a:pt x="28364" y="36545"/>
                      <a:pt x="18272" y="36545"/>
                    </a:cubicBezTo>
                    <a:cubicBezTo>
                      <a:pt x="8181" y="36545"/>
                      <a:pt x="0" y="28364"/>
                      <a:pt x="0" y="18272"/>
                    </a:cubicBezTo>
                    <a:cubicBezTo>
                      <a:pt x="0" y="8181"/>
                      <a:pt x="8181" y="0"/>
                      <a:pt x="18272" y="0"/>
                    </a:cubicBezTo>
                    <a:cubicBezTo>
                      <a:pt x="28364" y="0"/>
                      <a:pt x="36545" y="8181"/>
                      <a:pt x="36545" y="18272"/>
                    </a:cubicBezTo>
                    <a:close/>
                  </a:path>
                </a:pathLst>
              </a:custGeom>
              <a:solidFill>
                <a:srgbClr val="231F20"/>
              </a:solidFill>
              <a:ln w="110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grpSp>
        <p:grpSp>
          <p:nvGrpSpPr>
            <p:cNvPr id="2214" name="Group 2213">
              <a:extLst>
                <a:ext uri="{FF2B5EF4-FFF2-40B4-BE49-F238E27FC236}">
                  <a16:creationId xmlns:a16="http://schemas.microsoft.com/office/drawing/2014/main" id="{9AB4D73A-5EB0-4DB6-B339-A2412224A4D8}"/>
                </a:ext>
              </a:extLst>
            </p:cNvPr>
            <p:cNvGrpSpPr/>
            <p:nvPr/>
          </p:nvGrpSpPr>
          <p:grpSpPr>
            <a:xfrm>
              <a:off x="9787986" y="4899303"/>
              <a:ext cx="154594" cy="54041"/>
              <a:chOff x="9635586" y="3354318"/>
              <a:chExt cx="154594" cy="54041"/>
            </a:xfrm>
          </p:grpSpPr>
          <p:sp>
            <p:nvSpPr>
              <p:cNvPr id="1802" name="Freeform: Shape 1801">
                <a:extLst>
                  <a:ext uri="{FF2B5EF4-FFF2-40B4-BE49-F238E27FC236}">
                    <a16:creationId xmlns:a16="http://schemas.microsoft.com/office/drawing/2014/main" id="{BE466A5D-D37D-4407-94B2-786C6747F787}"/>
                  </a:ext>
                </a:extLst>
              </p:cNvPr>
              <p:cNvSpPr/>
              <p:nvPr/>
            </p:nvSpPr>
            <p:spPr>
              <a:xfrm>
                <a:off x="9639683" y="3381339"/>
                <a:ext cx="146289" cy="11074"/>
              </a:xfrm>
              <a:custGeom>
                <a:avLst/>
                <a:gdLst>
                  <a:gd name="connsiteX0" fmla="*/ 146289 w 146289"/>
                  <a:gd name="connsiteY0" fmla="*/ 0 h 11074"/>
                  <a:gd name="connsiteX1" fmla="*/ 0 w 146289"/>
                  <a:gd name="connsiteY1" fmla="*/ 0 h 11074"/>
                </a:gdLst>
                <a:ahLst/>
                <a:cxnLst>
                  <a:cxn ang="0">
                    <a:pos x="connsiteX0" y="connsiteY0"/>
                  </a:cxn>
                  <a:cxn ang="0">
                    <a:pos x="connsiteX1" y="connsiteY1"/>
                  </a:cxn>
                </a:cxnLst>
                <a:rect l="l" t="t" r="r" b="b"/>
                <a:pathLst>
                  <a:path w="146289" h="11074">
                    <a:moveTo>
                      <a:pt x="146289" y="0"/>
                    </a:moveTo>
                    <a:lnTo>
                      <a:pt x="0" y="0"/>
                    </a:lnTo>
                  </a:path>
                </a:pathLst>
              </a:custGeom>
              <a:ln w="8300" cap="flat">
                <a:solidFill>
                  <a:srgbClr val="010101"/>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803" name="Freeform: Shape 1802">
                <a:extLst>
                  <a:ext uri="{FF2B5EF4-FFF2-40B4-BE49-F238E27FC236}">
                    <a16:creationId xmlns:a16="http://schemas.microsoft.com/office/drawing/2014/main" id="{20F6CA7E-F574-46D1-95EE-966447D1FCC3}"/>
                  </a:ext>
                </a:extLst>
              </p:cNvPr>
              <p:cNvSpPr/>
              <p:nvPr/>
            </p:nvSpPr>
            <p:spPr>
              <a:xfrm>
                <a:off x="9781875" y="3354318"/>
                <a:ext cx="8305" cy="54041"/>
              </a:xfrm>
              <a:custGeom>
                <a:avLst/>
                <a:gdLst>
                  <a:gd name="connsiteX0" fmla="*/ 0 w 8305"/>
                  <a:gd name="connsiteY0" fmla="*/ 0 h 54041"/>
                  <a:gd name="connsiteX1" fmla="*/ 8306 w 8305"/>
                  <a:gd name="connsiteY1" fmla="*/ 0 h 54041"/>
                  <a:gd name="connsiteX2" fmla="*/ 8306 w 8305"/>
                  <a:gd name="connsiteY2" fmla="*/ 54042 h 54041"/>
                  <a:gd name="connsiteX3" fmla="*/ 0 w 8305"/>
                  <a:gd name="connsiteY3" fmla="*/ 54042 h 54041"/>
                </a:gdLst>
                <a:ahLst/>
                <a:cxnLst>
                  <a:cxn ang="0">
                    <a:pos x="connsiteX0" y="connsiteY0"/>
                  </a:cxn>
                  <a:cxn ang="0">
                    <a:pos x="connsiteX1" y="connsiteY1"/>
                  </a:cxn>
                  <a:cxn ang="0">
                    <a:pos x="connsiteX2" y="connsiteY2"/>
                  </a:cxn>
                  <a:cxn ang="0">
                    <a:pos x="connsiteX3" y="connsiteY3"/>
                  </a:cxn>
                </a:cxnLst>
                <a:rect l="l" t="t" r="r" b="b"/>
                <a:pathLst>
                  <a:path w="8305" h="54041">
                    <a:moveTo>
                      <a:pt x="0" y="0"/>
                    </a:moveTo>
                    <a:lnTo>
                      <a:pt x="8306" y="0"/>
                    </a:lnTo>
                    <a:lnTo>
                      <a:pt x="8306" y="54042"/>
                    </a:lnTo>
                    <a:lnTo>
                      <a:pt x="0" y="54042"/>
                    </a:lnTo>
                    <a:close/>
                  </a:path>
                </a:pathLst>
              </a:custGeom>
              <a:solidFill>
                <a:srgbClr val="010101"/>
              </a:solidFill>
              <a:ln w="110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804" name="Freeform: Shape 1803">
                <a:extLst>
                  <a:ext uri="{FF2B5EF4-FFF2-40B4-BE49-F238E27FC236}">
                    <a16:creationId xmlns:a16="http://schemas.microsoft.com/office/drawing/2014/main" id="{AB22DD17-5267-4B31-82DA-E5618B842E54}"/>
                  </a:ext>
                </a:extLst>
              </p:cNvPr>
              <p:cNvSpPr/>
              <p:nvPr/>
            </p:nvSpPr>
            <p:spPr>
              <a:xfrm>
                <a:off x="9635586" y="3354318"/>
                <a:ext cx="8305" cy="54041"/>
              </a:xfrm>
              <a:custGeom>
                <a:avLst/>
                <a:gdLst>
                  <a:gd name="connsiteX0" fmla="*/ 0 w 8305"/>
                  <a:gd name="connsiteY0" fmla="*/ 0 h 54041"/>
                  <a:gd name="connsiteX1" fmla="*/ 8306 w 8305"/>
                  <a:gd name="connsiteY1" fmla="*/ 0 h 54041"/>
                  <a:gd name="connsiteX2" fmla="*/ 8306 w 8305"/>
                  <a:gd name="connsiteY2" fmla="*/ 54042 h 54041"/>
                  <a:gd name="connsiteX3" fmla="*/ 0 w 8305"/>
                  <a:gd name="connsiteY3" fmla="*/ 54042 h 54041"/>
                </a:gdLst>
                <a:ahLst/>
                <a:cxnLst>
                  <a:cxn ang="0">
                    <a:pos x="connsiteX0" y="connsiteY0"/>
                  </a:cxn>
                  <a:cxn ang="0">
                    <a:pos x="connsiteX1" y="connsiteY1"/>
                  </a:cxn>
                  <a:cxn ang="0">
                    <a:pos x="connsiteX2" y="connsiteY2"/>
                  </a:cxn>
                  <a:cxn ang="0">
                    <a:pos x="connsiteX3" y="connsiteY3"/>
                  </a:cxn>
                </a:cxnLst>
                <a:rect l="l" t="t" r="r" b="b"/>
                <a:pathLst>
                  <a:path w="8305" h="54041">
                    <a:moveTo>
                      <a:pt x="0" y="0"/>
                    </a:moveTo>
                    <a:lnTo>
                      <a:pt x="8306" y="0"/>
                    </a:lnTo>
                    <a:lnTo>
                      <a:pt x="8306" y="54042"/>
                    </a:lnTo>
                    <a:lnTo>
                      <a:pt x="0" y="54042"/>
                    </a:lnTo>
                    <a:close/>
                  </a:path>
                </a:pathLst>
              </a:custGeom>
              <a:solidFill>
                <a:srgbClr val="010101"/>
              </a:solidFill>
              <a:ln w="110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836" name="Freeform: Shape 1835">
                <a:extLst>
                  <a:ext uri="{FF2B5EF4-FFF2-40B4-BE49-F238E27FC236}">
                    <a16:creationId xmlns:a16="http://schemas.microsoft.com/office/drawing/2014/main" id="{2BAA95CA-AAB4-436F-9A0F-F67C399E3435}"/>
                  </a:ext>
                </a:extLst>
              </p:cNvPr>
              <p:cNvSpPr/>
              <p:nvPr/>
            </p:nvSpPr>
            <p:spPr>
              <a:xfrm>
                <a:off x="9694390" y="3363066"/>
                <a:ext cx="36544" cy="36544"/>
              </a:xfrm>
              <a:custGeom>
                <a:avLst/>
                <a:gdLst>
                  <a:gd name="connsiteX0" fmla="*/ 36545 w 36544"/>
                  <a:gd name="connsiteY0" fmla="*/ 18272 h 36544"/>
                  <a:gd name="connsiteX1" fmla="*/ 18272 w 36544"/>
                  <a:gd name="connsiteY1" fmla="*/ 36544 h 36544"/>
                  <a:gd name="connsiteX2" fmla="*/ 0 w 36544"/>
                  <a:gd name="connsiteY2" fmla="*/ 18272 h 36544"/>
                  <a:gd name="connsiteX3" fmla="*/ 18272 w 36544"/>
                  <a:gd name="connsiteY3" fmla="*/ 0 h 36544"/>
                  <a:gd name="connsiteX4" fmla="*/ 36545 w 36544"/>
                  <a:gd name="connsiteY4" fmla="*/ 18272 h 365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544" h="36544">
                    <a:moveTo>
                      <a:pt x="36545" y="18272"/>
                    </a:moveTo>
                    <a:cubicBezTo>
                      <a:pt x="36545" y="28364"/>
                      <a:pt x="28364" y="36544"/>
                      <a:pt x="18272" y="36544"/>
                    </a:cubicBezTo>
                    <a:cubicBezTo>
                      <a:pt x="8181" y="36544"/>
                      <a:pt x="0" y="28364"/>
                      <a:pt x="0" y="18272"/>
                    </a:cubicBezTo>
                    <a:cubicBezTo>
                      <a:pt x="0" y="8181"/>
                      <a:pt x="8181" y="0"/>
                      <a:pt x="18272" y="0"/>
                    </a:cubicBezTo>
                    <a:cubicBezTo>
                      <a:pt x="28364" y="0"/>
                      <a:pt x="36545" y="8181"/>
                      <a:pt x="36545" y="18272"/>
                    </a:cubicBezTo>
                    <a:close/>
                  </a:path>
                </a:pathLst>
              </a:custGeom>
              <a:solidFill>
                <a:srgbClr val="231F20"/>
              </a:solidFill>
              <a:ln w="110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grpSp>
        <p:sp>
          <p:nvSpPr>
            <p:cNvPr id="2193" name="TextBox 2192">
              <a:extLst>
                <a:ext uri="{FF2B5EF4-FFF2-40B4-BE49-F238E27FC236}">
                  <a16:creationId xmlns:a16="http://schemas.microsoft.com/office/drawing/2014/main" id="{F15DF947-F102-498D-94BD-2A02D5A6CD0B}"/>
                </a:ext>
              </a:extLst>
            </p:cNvPr>
            <p:cNvSpPr txBox="1"/>
            <p:nvPr/>
          </p:nvSpPr>
          <p:spPr>
            <a:xfrm>
              <a:off x="7857730" y="1734519"/>
              <a:ext cx="359907" cy="22097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7"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HelveticaNeueLTStd-Cn"/>
                  <a:rtl val="0"/>
                </a:rPr>
                <a:t>Yes</a:t>
              </a:r>
            </a:p>
          </p:txBody>
        </p:sp>
        <p:sp>
          <p:nvSpPr>
            <p:cNvPr id="2194" name="TextBox 2193">
              <a:extLst>
                <a:ext uri="{FF2B5EF4-FFF2-40B4-BE49-F238E27FC236}">
                  <a16:creationId xmlns:a16="http://schemas.microsoft.com/office/drawing/2014/main" id="{421504D1-3A20-475E-82F2-9E82AFBBB796}"/>
                </a:ext>
              </a:extLst>
            </p:cNvPr>
            <p:cNvSpPr txBox="1"/>
            <p:nvPr/>
          </p:nvSpPr>
          <p:spPr>
            <a:xfrm>
              <a:off x="8734092" y="1734519"/>
              <a:ext cx="386644" cy="22097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HelveticaNeueLTStd-Cn"/>
                  <a:rtl val="0"/>
                </a:rPr>
                <a:t>10.9</a:t>
              </a:r>
            </a:p>
          </p:txBody>
        </p:sp>
        <p:sp>
          <p:nvSpPr>
            <p:cNvPr id="2195" name="TextBox 2194">
              <a:extLst>
                <a:ext uri="{FF2B5EF4-FFF2-40B4-BE49-F238E27FC236}">
                  <a16:creationId xmlns:a16="http://schemas.microsoft.com/office/drawing/2014/main" id="{756770C6-ABC4-47D0-80DA-D86D62BC7462}"/>
                </a:ext>
              </a:extLst>
            </p:cNvPr>
            <p:cNvSpPr txBox="1"/>
            <p:nvPr/>
          </p:nvSpPr>
          <p:spPr>
            <a:xfrm>
              <a:off x="8380384" y="1734519"/>
              <a:ext cx="386644" cy="22097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HelveticaNeueLTStd-Cn"/>
                  <a:rtl val="0"/>
                </a:rPr>
                <a:t>13.4</a:t>
              </a:r>
            </a:p>
          </p:txBody>
        </p:sp>
        <p:sp>
          <p:nvSpPr>
            <p:cNvPr id="2196" name="TextBox 2195">
              <a:extLst>
                <a:ext uri="{FF2B5EF4-FFF2-40B4-BE49-F238E27FC236}">
                  <a16:creationId xmlns:a16="http://schemas.microsoft.com/office/drawing/2014/main" id="{C6405814-F8D2-4008-8676-09815DEFEFA7}"/>
                </a:ext>
              </a:extLst>
            </p:cNvPr>
            <p:cNvSpPr txBox="1"/>
            <p:nvPr/>
          </p:nvSpPr>
          <p:spPr>
            <a:xfrm>
              <a:off x="10100676" y="1734519"/>
              <a:ext cx="944489" cy="22097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HelveticaNeueLTStd-Cn"/>
                  <a:rtl val="0"/>
                </a:rPr>
                <a:t>0.89 (0.48–1.66)</a:t>
              </a:r>
            </a:p>
          </p:txBody>
        </p:sp>
        <p:sp>
          <p:nvSpPr>
            <p:cNvPr id="2197" name="TextBox 2196">
              <a:extLst>
                <a:ext uri="{FF2B5EF4-FFF2-40B4-BE49-F238E27FC236}">
                  <a16:creationId xmlns:a16="http://schemas.microsoft.com/office/drawing/2014/main" id="{A10D830B-910F-484D-A9CB-7530F3F22311}"/>
                </a:ext>
              </a:extLst>
            </p:cNvPr>
            <p:cNvSpPr txBox="1"/>
            <p:nvPr/>
          </p:nvSpPr>
          <p:spPr>
            <a:xfrm>
              <a:off x="11375878" y="1734519"/>
              <a:ext cx="444353" cy="22097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HelveticaNeueLTStd-Cn"/>
                  <a:rtl val="0"/>
                </a:rPr>
                <a:t>21/41</a:t>
              </a:r>
            </a:p>
          </p:txBody>
        </p:sp>
        <p:sp>
          <p:nvSpPr>
            <p:cNvPr id="2198" name="TextBox 2197">
              <a:extLst>
                <a:ext uri="{FF2B5EF4-FFF2-40B4-BE49-F238E27FC236}">
                  <a16:creationId xmlns:a16="http://schemas.microsoft.com/office/drawing/2014/main" id="{E6820D84-D7C8-43D8-A438-5070991F14F7}"/>
                </a:ext>
              </a:extLst>
            </p:cNvPr>
            <p:cNvSpPr txBox="1"/>
            <p:nvPr/>
          </p:nvSpPr>
          <p:spPr>
            <a:xfrm>
              <a:off x="11022170" y="1734519"/>
              <a:ext cx="444353" cy="22097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HelveticaNeueLTStd-Cn"/>
                  <a:rtl val="0"/>
                </a:rPr>
                <a:t>20/40</a:t>
              </a:r>
            </a:p>
          </p:txBody>
        </p:sp>
      </p:grpSp>
      <p:sp>
        <p:nvSpPr>
          <p:cNvPr id="8" name="Title 7">
            <a:extLst>
              <a:ext uri="{FF2B5EF4-FFF2-40B4-BE49-F238E27FC236}">
                <a16:creationId xmlns:a16="http://schemas.microsoft.com/office/drawing/2014/main" id="{CB4243C7-F93B-4914-A085-51EDBB2B3631}"/>
              </a:ext>
            </a:extLst>
          </p:cNvPr>
          <p:cNvSpPr>
            <a:spLocks noGrp="1"/>
          </p:cNvSpPr>
          <p:nvPr>
            <p:ph type="title"/>
          </p:nvPr>
        </p:nvSpPr>
        <p:spPr/>
        <p:txBody>
          <a:bodyPr/>
          <a:lstStyle/>
          <a:p>
            <a:r>
              <a:rPr lang="en-US" dirty="0"/>
              <a:t>MAGNITUDE </a:t>
            </a:r>
            <a:r>
              <a:rPr lang="en-US" dirty="0">
                <a:solidFill>
                  <a:schemeClr val="accent1"/>
                </a:solidFill>
              </a:rPr>
              <a:t>All HRR BM+</a:t>
            </a:r>
            <a:r>
              <a:rPr lang="en-US" dirty="0">
                <a:solidFill>
                  <a:schemeClr val="tx2"/>
                </a:solidFill>
              </a:rPr>
              <a:t>:</a:t>
            </a:r>
            <a:r>
              <a:rPr lang="en-US" dirty="0">
                <a:solidFill>
                  <a:schemeClr val="accent1"/>
                </a:solidFill>
              </a:rPr>
              <a:t> </a:t>
            </a:r>
            <a:r>
              <a:rPr lang="en-US" dirty="0"/>
              <a:t>Subgroup Analysis of </a:t>
            </a:r>
            <a:r>
              <a:rPr lang="en-US" cap="none" dirty="0" err="1"/>
              <a:t>r</a:t>
            </a:r>
            <a:r>
              <a:rPr lang="en-US" dirty="0" err="1"/>
              <a:t>PFS</a:t>
            </a:r>
            <a:endParaRPr lang="en-US" dirty="0"/>
          </a:p>
        </p:txBody>
      </p:sp>
      <p:sp>
        <p:nvSpPr>
          <p:cNvPr id="3" name="Slide Number Placeholder 2">
            <a:extLst>
              <a:ext uri="{FF2B5EF4-FFF2-40B4-BE49-F238E27FC236}">
                <a16:creationId xmlns:a16="http://schemas.microsoft.com/office/drawing/2014/main" id="{1C239672-462A-46A0-99FC-FB32DCE457EA}"/>
              </a:ext>
            </a:extLst>
          </p:cNvPr>
          <p:cNvSpPr>
            <a:spLocks noGrp="1"/>
          </p:cNvSpPr>
          <p:nvPr>
            <p:ph type="sldNum" sz="quarter" idx="4"/>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E33F7A0-71F0-446B-9DE8-6D75BE64EE0F}" type="slidenum">
              <a:rPr kumimoji="0" lang="en-US" sz="1100" b="0" i="0" u="none" strike="noStrike" kern="1200" cap="none" spc="0" normalizeH="0" baseline="0" noProof="0" smtClean="0">
                <a:ln>
                  <a:noFill/>
                </a:ln>
                <a:solidFill>
                  <a:srgbClr val="5D8298"/>
                </a:solidFill>
                <a:effectLst/>
                <a:uLnTx/>
                <a:uFillTx/>
                <a:latin typeface="Arial" panose="020B0604020202020204" pitchFamily="34" charset="0"/>
                <a:ea typeface="Verdana" panose="020B0604030504040204" pitchFamily="34" charset="0"/>
                <a:cs typeface="Arial" panose="020B060402020202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24</a:t>
            </a:fld>
            <a:endParaRPr kumimoji="0" lang="en-US" sz="1100" b="0" i="0" u="none" strike="noStrike" kern="1200" cap="none" spc="0" normalizeH="0" baseline="0" noProof="0">
              <a:ln>
                <a:noFill/>
              </a:ln>
              <a:solidFill>
                <a:srgbClr val="5D8298"/>
              </a:solidFill>
              <a:effectLst/>
              <a:uLnTx/>
              <a:uFillTx/>
              <a:latin typeface="Arial" panose="020B0604020202020204" pitchFamily="34" charset="0"/>
              <a:ea typeface="Verdana" panose="020B0604030504040204" pitchFamily="34" charset="0"/>
              <a:cs typeface="Arial" panose="020B0604020202020204" pitchFamily="34" charset="0"/>
            </a:endParaRPr>
          </a:p>
        </p:txBody>
      </p:sp>
      <p:sp>
        <p:nvSpPr>
          <p:cNvPr id="7" name="Content Placeholder 6">
            <a:extLst>
              <a:ext uri="{FF2B5EF4-FFF2-40B4-BE49-F238E27FC236}">
                <a16:creationId xmlns:a16="http://schemas.microsoft.com/office/drawing/2014/main" id="{743D61C7-0224-5A49-AA31-2E4D104D6315}"/>
              </a:ext>
            </a:extLst>
          </p:cNvPr>
          <p:cNvSpPr>
            <a:spLocks noGrp="1"/>
          </p:cNvSpPr>
          <p:nvPr>
            <p:ph sz="quarter" idx="15"/>
          </p:nvPr>
        </p:nvSpPr>
        <p:spPr>
          <a:xfrm>
            <a:off x="620183" y="6356352"/>
            <a:ext cx="10684359" cy="317448"/>
          </a:xfrm>
        </p:spPr>
        <p:txBody>
          <a:bodyPr/>
          <a:lstStyle/>
          <a:p>
            <a:pPr>
              <a:lnSpc>
                <a:spcPct val="90000"/>
              </a:lnSpc>
            </a:pPr>
            <a:r>
              <a:rPr kumimoji="0" lang="en-US" sz="1100" b="0" i="0" u="none" strike="noStrike" kern="1200" cap="none" spc="0" normalizeH="0" baseline="0" noProof="0" dirty="0">
                <a:ln>
                  <a:noFill/>
                </a:ln>
                <a:solidFill>
                  <a:schemeClr val="tx2"/>
                </a:solidFill>
                <a:effectLst/>
                <a:uLnTx/>
                <a:uFillTx/>
                <a:latin typeface="Arial" panose="020B0604020202020204" pitchFamily="34" charset="0"/>
                <a:ea typeface="+mn-ea"/>
                <a:cs typeface="Arial" panose="020B0604020202020204" pitchFamily="34" charset="0"/>
              </a:rPr>
              <a:t>AAP, abiraterone acetate + prednisone/prednisolone; AR, androgen receptor; BM, biomarker; BPI-SF, Brief Pain Inventory–Short Form; CI, confidence interval; ECOG PS, Eastern Cooperative Oncology Group performance status; HR, hazard ratio; HRR, homologous recombination repair; NE, not estimable; PSA, prostate-specific antigen; </a:t>
            </a:r>
            <a:r>
              <a:rPr kumimoji="0" lang="en-US" sz="1100" b="0" i="0" u="none" strike="noStrike" kern="1200" cap="none" spc="0" normalizeH="0" baseline="0" noProof="0" dirty="0" err="1">
                <a:ln>
                  <a:noFill/>
                </a:ln>
                <a:solidFill>
                  <a:schemeClr val="tx2"/>
                </a:solidFill>
                <a:effectLst/>
                <a:uLnTx/>
                <a:uFillTx/>
                <a:latin typeface="Arial" panose="020B0604020202020204" pitchFamily="34" charset="0"/>
                <a:ea typeface="+mn-ea"/>
                <a:cs typeface="Arial" panose="020B0604020202020204" pitchFamily="34" charset="0"/>
              </a:rPr>
              <a:t>rPFS</a:t>
            </a:r>
            <a:r>
              <a:rPr kumimoji="0" lang="en-US" sz="1100" b="0" i="0" u="none" strike="noStrike" kern="1200" cap="none" spc="0" normalizeH="0" baseline="0" noProof="0" dirty="0">
                <a:ln>
                  <a:noFill/>
                </a:ln>
                <a:solidFill>
                  <a:schemeClr val="tx2"/>
                </a:solidFill>
                <a:effectLst/>
                <a:uLnTx/>
                <a:uFillTx/>
                <a:latin typeface="Arial" panose="020B0604020202020204" pitchFamily="34" charset="0"/>
                <a:ea typeface="+mn-ea"/>
                <a:cs typeface="Arial" panose="020B0604020202020204" pitchFamily="34" charset="0"/>
              </a:rPr>
              <a:t>, radiographic progression-free survival.</a:t>
            </a:r>
          </a:p>
          <a:p>
            <a:pPr>
              <a:lnSpc>
                <a:spcPct val="90000"/>
              </a:lnSpc>
            </a:pPr>
            <a:r>
              <a:rPr lang="en-US" sz="1100" dirty="0">
                <a:solidFill>
                  <a:schemeClr val="tx2"/>
                </a:solidFill>
              </a:rPr>
              <a:t>Chi K, et al. </a:t>
            </a:r>
            <a:r>
              <a:rPr lang="en-GB" sz="1100" dirty="0">
                <a:solidFill>
                  <a:schemeClr val="tx2"/>
                </a:solidFill>
              </a:rPr>
              <a:t>J </a:t>
            </a:r>
            <a:r>
              <a:rPr lang="en-GB" sz="1100" dirty="0" err="1">
                <a:solidFill>
                  <a:schemeClr val="tx2"/>
                </a:solidFill>
              </a:rPr>
              <a:t>Clin</a:t>
            </a:r>
            <a:r>
              <a:rPr lang="en-GB" sz="1100" dirty="0">
                <a:solidFill>
                  <a:schemeClr val="tx2"/>
                </a:solidFill>
              </a:rPr>
              <a:t> Oncol. 2022;40 (</a:t>
            </a:r>
            <a:r>
              <a:rPr lang="en-GB" sz="1100" dirty="0" err="1">
                <a:solidFill>
                  <a:schemeClr val="tx2"/>
                </a:solidFill>
              </a:rPr>
              <a:t>suppl</a:t>
            </a:r>
            <a:r>
              <a:rPr lang="en-GB" sz="1100" dirty="0">
                <a:solidFill>
                  <a:schemeClr val="tx2"/>
                </a:solidFill>
              </a:rPr>
              <a:t> 6; </a:t>
            </a:r>
            <a:r>
              <a:rPr lang="en-GB" sz="1100" dirty="0" err="1">
                <a:solidFill>
                  <a:schemeClr val="tx2"/>
                </a:solidFill>
              </a:rPr>
              <a:t>abstr</a:t>
            </a:r>
            <a:r>
              <a:rPr lang="en-GB" sz="1100" dirty="0">
                <a:solidFill>
                  <a:schemeClr val="tx2"/>
                </a:solidFill>
              </a:rPr>
              <a:t> 12) </a:t>
            </a:r>
            <a:r>
              <a:rPr lang="en-GB" sz="1100" dirty="0"/>
              <a:t>(</a:t>
            </a:r>
            <a:r>
              <a:rPr lang="it-IT" sz="1100" dirty="0"/>
              <a:t>ASCO GU 2022 oral presentation); </a:t>
            </a:r>
            <a:r>
              <a:rPr lang="en-GB" sz="1100" dirty="0"/>
              <a:t>Chi K, et al. Journal of Clinical Oncology 2023; 41: 3339-3351</a:t>
            </a:r>
            <a:r>
              <a:rPr lang="it-IT" sz="1100" dirty="0"/>
              <a:t> </a:t>
            </a:r>
            <a:endParaRPr lang="en-GB" sz="1100" dirty="0">
              <a:solidFill>
                <a:schemeClr val="tx2"/>
              </a:solidFill>
            </a:endParaRPr>
          </a:p>
        </p:txBody>
      </p:sp>
      <p:sp>
        <p:nvSpPr>
          <p:cNvPr id="19" name="Text Placeholder 4">
            <a:extLst>
              <a:ext uri="{FF2B5EF4-FFF2-40B4-BE49-F238E27FC236}">
                <a16:creationId xmlns:a16="http://schemas.microsoft.com/office/drawing/2014/main" id="{81079F82-887D-47EB-8407-61E26C010015}"/>
              </a:ext>
            </a:extLst>
          </p:cNvPr>
          <p:cNvSpPr txBox="1">
            <a:spLocks/>
          </p:cNvSpPr>
          <p:nvPr/>
        </p:nvSpPr>
        <p:spPr>
          <a:xfrm>
            <a:off x="619200" y="5811744"/>
            <a:ext cx="10685343" cy="366874"/>
          </a:xfrm>
          <a:prstGeom prst="rect">
            <a:avLst/>
          </a:prstGeom>
        </p:spPr>
        <p:txBody>
          <a:bodyPr lIns="0" tIns="0" rIns="0" bIns="0" anchor="t" anchorCtr="0"/>
          <a:lstStyle>
            <a:lvl1pPr marL="342900" indent="-342900" algn="l" defTabSz="914400" rtl="0" eaLnBrk="1" latinLnBrk="0" hangingPunct="1">
              <a:lnSpc>
                <a:spcPct val="100000"/>
              </a:lnSpc>
              <a:spcBef>
                <a:spcPts val="1000"/>
              </a:spcBef>
              <a:buClr>
                <a:schemeClr val="bg1"/>
              </a:buClr>
              <a:buFont typeface="Arial" panose="020B0604020202020204" pitchFamily="34" charset="0"/>
              <a:buChar char="•"/>
              <a:defRPr lang="en-US" sz="2400" kern="1200" dirty="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Clr>
                <a:schemeClr val="bg1"/>
              </a:buClr>
              <a:buFont typeface="Wingdings" panose="05000000000000000000" pitchFamily="2" charset="2"/>
              <a:buChar char="§"/>
              <a:defRPr lang="en-US" sz="2400" kern="1200" dirty="0">
                <a:solidFill>
                  <a:schemeClr val="bg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buClr>
                <a:schemeClr val="bg1"/>
              </a:buClr>
              <a:buFont typeface="Courier New" panose="02070309020205020404" pitchFamily="49" charset="0"/>
              <a:buChar char="o"/>
              <a:defRPr lang="en-US" sz="1800" kern="1200" dirty="0">
                <a:solidFill>
                  <a:schemeClr val="bg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buClr>
                <a:schemeClr val="bg1"/>
              </a:buClr>
              <a:buFont typeface="Arial" panose="020B0604020202020204" pitchFamily="34" charset="0"/>
              <a:buChar char="•"/>
              <a:defRPr lang="en-US" sz="1800" kern="1200" dirty="0">
                <a:solidFill>
                  <a:schemeClr val="bg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buClr>
                <a:schemeClr val="bg1"/>
              </a:buClr>
              <a:buFont typeface="Arial" panose="020B0604020202020204" pitchFamily="34" charset="0"/>
              <a:buChar char="•"/>
              <a:defRPr lang="en-US" sz="1800" kern="1200" dirty="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
                <a:prstClr val="white"/>
              </a:buClr>
              <a:buSzTx/>
              <a:buFont typeface="Arial" panose="020B0604020202020204" pitchFamily="34" charset="0"/>
              <a:buNone/>
              <a:tabLst/>
              <a:defRPr/>
            </a:pPr>
            <a:r>
              <a:rPr kumimoji="0" lang="en-US" sz="900" b="0" i="0" u="none" strike="noStrike" kern="1200" cap="none" spc="0" normalizeH="0" baseline="30000" noProof="0" dirty="0" err="1">
                <a:ln>
                  <a:noFill/>
                </a:ln>
                <a:solidFill>
                  <a:srgbClr val="000000"/>
                </a:solidFill>
                <a:effectLst/>
                <a:uLnTx/>
                <a:uFillTx/>
                <a:latin typeface="Arial" panose="020B0604020202020204" pitchFamily="34" charset="0"/>
                <a:ea typeface="+mn-ea"/>
                <a:cs typeface="Arial" panose="020B0604020202020204" pitchFamily="34" charset="0"/>
              </a:rPr>
              <a:t>a</a:t>
            </a:r>
            <a:r>
              <a:rPr kumimoji="0" lang="en-US" sz="9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Past</a:t>
            </a:r>
            <a:r>
              <a:rPr kumimoji="0" lang="en-US" sz="9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AR-targeted therapy was considered prior novel anti-androgen therapy, such as enzalutamide, apalutamide, or </a:t>
            </a:r>
            <a:r>
              <a:rPr kumimoji="0" lang="en-US" sz="9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darolutamide</a:t>
            </a:r>
            <a:r>
              <a:rPr kumimoji="0" lang="en-US" sz="9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t>
            </a:r>
          </a:p>
          <a:p>
            <a:pPr marL="0" marR="0" lvl="0" indent="0" algn="l" defTabSz="914400" rtl="0" eaLnBrk="1" fontAlgn="auto" latinLnBrk="0" hangingPunct="1">
              <a:lnSpc>
                <a:spcPct val="100000"/>
              </a:lnSpc>
              <a:spcBef>
                <a:spcPts val="0"/>
              </a:spcBef>
              <a:spcAft>
                <a:spcPts val="0"/>
              </a:spcAft>
              <a:buClr>
                <a:prstClr val="white"/>
              </a:buClr>
              <a:buSzTx/>
              <a:buFont typeface="Arial" panose="020B0604020202020204" pitchFamily="34" charset="0"/>
              <a:buNone/>
              <a:tabLst/>
              <a:defRPr/>
            </a:pPr>
            <a:r>
              <a:rPr kumimoji="0" lang="en-US" sz="900" b="0" i="0" u="none" strike="noStrike" kern="1200" cap="none" spc="0" normalizeH="0" baseline="30000" noProof="0" dirty="0">
                <a:ln>
                  <a:noFill/>
                </a:ln>
                <a:solidFill>
                  <a:srgbClr val="000000"/>
                </a:solidFill>
                <a:effectLst/>
                <a:uLnTx/>
                <a:uFillTx/>
                <a:latin typeface="Arial" panose="020B0604020202020204" pitchFamily="34" charset="0"/>
                <a:ea typeface="+mn-ea"/>
                <a:cs typeface="Arial" panose="020B0604020202020204" pitchFamily="34" charset="0"/>
              </a:rPr>
              <a:t>b</a:t>
            </a:r>
            <a:r>
              <a:rPr kumimoji="0" lang="en-US" sz="9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Prior AAP use was up to 4 months prior to study start.</a:t>
            </a:r>
          </a:p>
        </p:txBody>
      </p:sp>
      <p:sp>
        <p:nvSpPr>
          <p:cNvPr id="2" name="Subtitle 1">
            <a:extLst>
              <a:ext uri="{FF2B5EF4-FFF2-40B4-BE49-F238E27FC236}">
                <a16:creationId xmlns:a16="http://schemas.microsoft.com/office/drawing/2014/main" id="{F5E1BF2F-A09C-21C8-86D9-EF5BE4E9B1BB}"/>
              </a:ext>
            </a:extLst>
          </p:cNvPr>
          <p:cNvSpPr txBox="1">
            <a:spLocks/>
          </p:cNvSpPr>
          <p:nvPr/>
        </p:nvSpPr>
        <p:spPr>
          <a:xfrm>
            <a:off x="29339" y="1111448"/>
            <a:ext cx="9725646" cy="743185"/>
          </a:xfrm>
          <a:prstGeom prst="rect">
            <a:avLst/>
          </a:prstGeom>
        </p:spPr>
        <p:txBody>
          <a:bodyPr/>
          <a:lstStyle>
            <a:lvl1pPr marL="288000" indent="-288000" algn="l" defTabSz="457200" rtl="0" eaLnBrk="1" latinLnBrk="0" hangingPunct="1">
              <a:spcBef>
                <a:spcPts val="1200"/>
              </a:spcBef>
              <a:buClr>
                <a:schemeClr val="accent1"/>
              </a:buClr>
              <a:buFont typeface="Arial"/>
              <a:buChar char="•"/>
              <a:defRPr sz="2000" b="0" i="0" kern="1200">
                <a:solidFill>
                  <a:srgbClr val="5D8298"/>
                </a:solidFill>
                <a:latin typeface="Arial" panose="020B0604020202020204" pitchFamily="34" charset="0"/>
                <a:ea typeface="+mn-ea"/>
                <a:cs typeface="Arial" panose="020B0604020202020204" pitchFamily="34" charset="0"/>
              </a:defRPr>
            </a:lvl1pPr>
            <a:lvl2pPr marL="576000" indent="-288000" algn="l" defTabSz="457200" rtl="0" eaLnBrk="1" latinLnBrk="0" hangingPunct="1">
              <a:spcBef>
                <a:spcPts val="600"/>
              </a:spcBef>
              <a:buClr>
                <a:schemeClr val="accent1"/>
              </a:buClr>
              <a:buFont typeface="Lucida Grande"/>
              <a:buChar char="–"/>
              <a:defRPr sz="1800" b="0" i="0" kern="1200">
                <a:solidFill>
                  <a:srgbClr val="5D8298"/>
                </a:solidFill>
                <a:latin typeface="Arial" panose="020B0604020202020204" pitchFamily="34" charset="0"/>
                <a:ea typeface="+mn-ea"/>
                <a:cs typeface="Arial" panose="020B0604020202020204" pitchFamily="34" charset="0"/>
              </a:defRPr>
            </a:lvl2pPr>
            <a:lvl3pPr marL="864000" indent="-288000" algn="l" defTabSz="457200" rtl="0" eaLnBrk="1" latinLnBrk="0" hangingPunct="1">
              <a:spcBef>
                <a:spcPts val="400"/>
              </a:spcBef>
              <a:buClr>
                <a:schemeClr val="accent1"/>
              </a:buClr>
              <a:buFont typeface="Arial"/>
              <a:buChar char="•"/>
              <a:defRPr sz="1600" b="0" i="0" kern="1200">
                <a:solidFill>
                  <a:srgbClr val="5D8298"/>
                </a:solidFill>
                <a:latin typeface="Arial" panose="020B0604020202020204" pitchFamily="34" charset="0"/>
                <a:ea typeface="+mn-ea"/>
                <a:cs typeface="Arial" panose="020B0604020202020204" pitchFamily="34" charset="0"/>
              </a:defRPr>
            </a:lvl3pPr>
            <a:lvl4pPr marL="1152000" indent="-288000" algn="l" defTabSz="457200" rtl="0" eaLnBrk="1" latinLnBrk="0" hangingPunct="1">
              <a:spcBef>
                <a:spcPts val="0"/>
              </a:spcBef>
              <a:buClr>
                <a:schemeClr val="accent1"/>
              </a:buClr>
              <a:buFont typeface="Arial"/>
              <a:buChar char="•"/>
              <a:defRPr sz="1600" b="0" i="0" kern="1200">
                <a:solidFill>
                  <a:srgbClr val="5D8298"/>
                </a:solidFill>
                <a:latin typeface="Arial" panose="020B0604020202020204" pitchFamily="34" charset="0"/>
                <a:ea typeface="+mn-ea"/>
                <a:cs typeface="Arial" panose="020B0604020202020204" pitchFamily="34" charset="0"/>
              </a:defRPr>
            </a:lvl4pPr>
            <a:lvl5pPr marL="1440000" indent="-288000" algn="l" defTabSz="457200" rtl="0" eaLnBrk="1" latinLnBrk="0" hangingPunct="1">
              <a:spcBef>
                <a:spcPts val="0"/>
              </a:spcBef>
              <a:buClr>
                <a:schemeClr val="accent1"/>
              </a:buClr>
              <a:buFont typeface="Arial"/>
              <a:buChar char="•"/>
              <a:defRPr sz="1600" b="0" i="0" kern="1200">
                <a:solidFill>
                  <a:srgbClr val="5D8298"/>
                </a:solidFill>
                <a:latin typeface="Arial" panose="020B0604020202020204" pitchFamily="34" charset="0"/>
                <a:ea typeface="+mn-ea"/>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GB" b="1" cap="all" spc="10" dirty="0">
                <a:solidFill>
                  <a:schemeClr val="accent1"/>
                </a:solidFill>
                <a:ea typeface="Verdana" panose="020B0604030504040204" pitchFamily="34" charset="0"/>
              </a:rPr>
              <a:t>	</a:t>
            </a:r>
            <a:r>
              <a:rPr lang="en-GB" b="1" spc="10" dirty="0" err="1">
                <a:solidFill>
                  <a:schemeClr val="accent1"/>
                </a:solidFill>
                <a:ea typeface="Verdana" panose="020B0604030504040204" pitchFamily="34" charset="0"/>
              </a:rPr>
              <a:t>r</a:t>
            </a:r>
            <a:r>
              <a:rPr lang="en-GB" b="1" cap="all" spc="10" dirty="0" err="1">
                <a:solidFill>
                  <a:schemeClr val="accent1"/>
                </a:solidFill>
                <a:ea typeface="Verdana" panose="020B0604030504040204" pitchFamily="34" charset="0"/>
              </a:rPr>
              <a:t>PFS</a:t>
            </a:r>
            <a:r>
              <a:rPr lang="en-GB" b="1" cap="all" spc="10" dirty="0">
                <a:solidFill>
                  <a:schemeClr val="accent1"/>
                </a:solidFill>
                <a:ea typeface="Verdana" panose="020B0604030504040204" pitchFamily="34" charset="0"/>
              </a:rPr>
              <a:t> benefit was similar across all patient subgroups</a:t>
            </a:r>
          </a:p>
        </p:txBody>
      </p:sp>
    </p:spTree>
    <p:extLst>
      <p:ext uri="{BB962C8B-B14F-4D97-AF65-F5344CB8AC3E}">
        <p14:creationId xmlns:p14="http://schemas.microsoft.com/office/powerpoint/2010/main" val="15185919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71707560-D949-88AA-06E8-B4D129C26908}"/>
              </a:ext>
            </a:extLst>
          </p:cNvPr>
          <p:cNvSpPr>
            <a:spLocks noGrp="1"/>
          </p:cNvSpPr>
          <p:nvPr>
            <p:ph type="body" idx="1"/>
          </p:nvPr>
        </p:nvSpPr>
        <p:spPr>
          <a:xfrm>
            <a:off x="619200" y="978243"/>
            <a:ext cx="10972800" cy="702470"/>
          </a:xfrm>
        </p:spPr>
        <p:txBody>
          <a:bodyPr/>
          <a:lstStyle/>
          <a:p>
            <a:r>
              <a:rPr lang="en-GB" dirty="0" err="1"/>
              <a:t>Os</a:t>
            </a:r>
            <a:r>
              <a:rPr lang="en-GB" dirty="0"/>
              <a:t> favoured </a:t>
            </a:r>
            <a:r>
              <a:rPr lang="en-GB" dirty="0" err="1"/>
              <a:t>nira</a:t>
            </a:r>
            <a:r>
              <a:rPr lang="en-GB" dirty="0"/>
              <a:t> + </a:t>
            </a:r>
            <a:r>
              <a:rPr lang="en-GB" dirty="0" err="1"/>
              <a:t>aAp</a:t>
            </a:r>
            <a:r>
              <a:rPr lang="en-GB" dirty="0"/>
              <a:t> over </a:t>
            </a:r>
            <a:r>
              <a:rPr lang="en-GB" dirty="0" err="1"/>
              <a:t>pbo</a:t>
            </a:r>
            <a:r>
              <a:rPr lang="en-GB" dirty="0"/>
              <a:t> + </a:t>
            </a:r>
            <a:r>
              <a:rPr lang="en-GB" dirty="0" err="1"/>
              <a:t>aap</a:t>
            </a:r>
            <a:r>
              <a:rPr lang="en-GB" dirty="0"/>
              <a:t> in </a:t>
            </a:r>
            <a:r>
              <a:rPr lang="en-GB" i="1" dirty="0" err="1"/>
              <a:t>brca</a:t>
            </a:r>
            <a:r>
              <a:rPr lang="en-GB" i="1" dirty="0"/>
              <a:t>+ </a:t>
            </a:r>
            <a:r>
              <a:rPr lang="en-GB" dirty="0"/>
              <a:t>patients</a:t>
            </a:r>
          </a:p>
        </p:txBody>
      </p:sp>
      <p:sp>
        <p:nvSpPr>
          <p:cNvPr id="6" name="Title 5">
            <a:extLst>
              <a:ext uri="{FF2B5EF4-FFF2-40B4-BE49-F238E27FC236}">
                <a16:creationId xmlns:a16="http://schemas.microsoft.com/office/drawing/2014/main" id="{E54D6F1C-BDD5-AEE8-155C-29DCAD713BD5}"/>
              </a:ext>
            </a:extLst>
          </p:cNvPr>
          <p:cNvSpPr>
            <a:spLocks noGrp="1"/>
          </p:cNvSpPr>
          <p:nvPr>
            <p:ph type="title"/>
          </p:nvPr>
        </p:nvSpPr>
        <p:spPr>
          <a:xfrm>
            <a:off x="619200" y="246566"/>
            <a:ext cx="9015130" cy="834637"/>
          </a:xfrm>
        </p:spPr>
        <p:txBody>
          <a:bodyPr/>
          <a:lstStyle/>
          <a:p>
            <a:r>
              <a:rPr lang="en-GB" dirty="0"/>
              <a:t>Magnitude: final </a:t>
            </a:r>
            <a:r>
              <a:rPr lang="en-GB" dirty="0" err="1"/>
              <a:t>os</a:t>
            </a:r>
            <a:r>
              <a:rPr lang="en-GB" dirty="0"/>
              <a:t> analysis (</a:t>
            </a:r>
            <a:r>
              <a:rPr lang="en-GB" i="1" dirty="0"/>
              <a:t>BRCA+</a:t>
            </a:r>
            <a:r>
              <a:rPr lang="en-GB" dirty="0"/>
              <a:t> pts)</a:t>
            </a:r>
          </a:p>
        </p:txBody>
      </p:sp>
      <p:sp>
        <p:nvSpPr>
          <p:cNvPr id="4" name="Slide Number Placeholder 3">
            <a:extLst>
              <a:ext uri="{FF2B5EF4-FFF2-40B4-BE49-F238E27FC236}">
                <a16:creationId xmlns:a16="http://schemas.microsoft.com/office/drawing/2014/main" id="{DC9ABD32-8665-C2B0-8086-53E26E5E3BCF}"/>
              </a:ext>
            </a:extLst>
          </p:cNvPr>
          <p:cNvSpPr>
            <a:spLocks noGrp="1"/>
          </p:cNvSpPr>
          <p:nvPr>
            <p:ph type="sldNum" sz="quarter" idx="4"/>
          </p:nvPr>
        </p:nvSpPr>
        <p:spPr/>
        <p:txBody>
          <a:bodyPr/>
          <a:lstStyle/>
          <a:p>
            <a:fld id="{FCE43C0F-8A7B-3A4B-9DB5-B3472E36E833}" type="slidenum">
              <a:rPr lang="en-GB" smtClean="0"/>
              <a:pPr/>
              <a:t>25</a:t>
            </a:fld>
            <a:endParaRPr lang="en-GB" dirty="0"/>
          </a:p>
        </p:txBody>
      </p:sp>
      <p:sp>
        <p:nvSpPr>
          <p:cNvPr id="9" name="Content Placeholder 8">
            <a:extLst>
              <a:ext uri="{FF2B5EF4-FFF2-40B4-BE49-F238E27FC236}">
                <a16:creationId xmlns:a16="http://schemas.microsoft.com/office/drawing/2014/main" id="{2407D526-716C-0D1F-5D68-9ED3C2905781}"/>
              </a:ext>
            </a:extLst>
          </p:cNvPr>
          <p:cNvSpPr>
            <a:spLocks noGrp="1"/>
          </p:cNvSpPr>
          <p:nvPr>
            <p:ph sz="quarter" idx="15"/>
          </p:nvPr>
        </p:nvSpPr>
        <p:spPr>
          <a:xfrm>
            <a:off x="620184" y="6410577"/>
            <a:ext cx="10398336" cy="365125"/>
          </a:xfrm>
        </p:spPr>
        <p:txBody>
          <a:bodyPr/>
          <a:lstStyle/>
          <a:p>
            <a:r>
              <a:rPr lang="en-US" noProof="0" dirty="0"/>
              <a:t>AAP, abiraterone acetate + prednisone/prednisolone; CI, confidence interval; HR, hazard ratio; (m)</a:t>
            </a:r>
            <a:r>
              <a:rPr lang="en-US" dirty="0"/>
              <a:t>OS, (median) overall survival; </a:t>
            </a:r>
            <a:r>
              <a:rPr lang="en-US" noProof="0" dirty="0"/>
              <a:t>NIRA, niraparib; PBO, placebo; PTS</a:t>
            </a:r>
            <a:r>
              <a:rPr lang="en-US" dirty="0"/>
              <a:t>, patients</a:t>
            </a:r>
          </a:p>
          <a:p>
            <a:r>
              <a:rPr lang="en-US" dirty="0"/>
              <a:t>Chi K, et al. Annals of Oncology 2023; 34 (suppl_2): S1254-S1335. DOI: 10.1016/</a:t>
            </a:r>
            <a:r>
              <a:rPr lang="en-US" dirty="0" err="1"/>
              <a:t>annonc</a:t>
            </a:r>
            <a:r>
              <a:rPr lang="en-US" dirty="0"/>
              <a:t>/annonc1358; (ESMO 2023, oral presentation)</a:t>
            </a:r>
            <a:endParaRPr lang="en-GB" dirty="0"/>
          </a:p>
          <a:p>
            <a:endParaRPr lang="en-GB" dirty="0"/>
          </a:p>
        </p:txBody>
      </p:sp>
      <p:sp>
        <p:nvSpPr>
          <p:cNvPr id="2" name="TextBox 1">
            <a:extLst>
              <a:ext uri="{FF2B5EF4-FFF2-40B4-BE49-F238E27FC236}">
                <a16:creationId xmlns:a16="http://schemas.microsoft.com/office/drawing/2014/main" id="{1917391B-1AE1-155B-50FD-9A66EAED56C4}"/>
              </a:ext>
            </a:extLst>
          </p:cNvPr>
          <p:cNvSpPr txBox="1"/>
          <p:nvPr/>
        </p:nvSpPr>
        <p:spPr>
          <a:xfrm>
            <a:off x="2807558" y="5439477"/>
            <a:ext cx="288000" cy="332399"/>
          </a:xfrm>
          <a:prstGeom prst="rect">
            <a:avLst/>
          </a:prstGeom>
          <a:noFill/>
        </p:spPr>
        <p:txBody>
          <a:bodyPr wrap="square" lIns="0" tIns="0" rIns="0" bIns="0" rtlCol="0">
            <a:sp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rPr>
              <a:t>113</a:t>
            </a:r>
          </a:p>
          <a:p>
            <a:pPr marL="0" marR="0" lvl="0" indent="0" algn="ctr" defTabSz="914400" rtl="0" eaLnBrk="1" fontAlgn="auto" latinLnBrk="0" hangingPunct="1">
              <a:lnSpc>
                <a:spcPct val="90000"/>
              </a:lnSpc>
              <a:spcBef>
                <a:spcPts val="0"/>
              </a:spcBef>
              <a:spcAft>
                <a:spcPts val="0"/>
              </a:spcAft>
              <a:buClrTx/>
              <a:buSzTx/>
              <a:buFontTx/>
              <a:buNone/>
              <a:tabLst/>
              <a:defRPr/>
            </a:pPr>
            <a:r>
              <a:rPr lang="en-US" sz="1200" dirty="0">
                <a:solidFill>
                  <a:prstClr val="black"/>
                </a:solidFill>
                <a:latin typeface="Arial" panose="020B0604020202020204"/>
              </a:rPr>
              <a:t>112</a:t>
            </a:r>
            <a:endParaRPr kumimoji="0" lang="en-GB"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3" name="TextBox 2">
            <a:extLst>
              <a:ext uri="{FF2B5EF4-FFF2-40B4-BE49-F238E27FC236}">
                <a16:creationId xmlns:a16="http://schemas.microsoft.com/office/drawing/2014/main" id="{DDF3E1DF-EC02-7158-BAE6-3E0756763118}"/>
              </a:ext>
            </a:extLst>
          </p:cNvPr>
          <p:cNvSpPr txBox="1"/>
          <p:nvPr/>
        </p:nvSpPr>
        <p:spPr>
          <a:xfrm>
            <a:off x="1578358" y="5273278"/>
            <a:ext cx="1084378" cy="498598"/>
          </a:xfrm>
          <a:prstGeom prst="rect">
            <a:avLst/>
          </a:prstGeom>
          <a:noFill/>
        </p:spPr>
        <p:txBody>
          <a:bodyPr wrap="square" lIns="0" tIns="0" rIns="0" bIns="0" rtlCol="0">
            <a:spAutoFit/>
          </a:bodyPr>
          <a:lstStyle/>
          <a:p>
            <a:pPr marL="0" marR="0" lvl="0" indent="0" algn="r" defTabSz="914400" rtl="0" eaLnBrk="1" fontAlgn="auto" latinLnBrk="0" hangingPunct="1">
              <a:lnSpc>
                <a:spcPct val="9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rial" panose="020B0604020202020204"/>
                <a:ea typeface="+mn-ea"/>
                <a:cs typeface="+mn-cs"/>
              </a:rPr>
              <a:t>No. at risk</a:t>
            </a:r>
          </a:p>
          <a:p>
            <a:pPr marL="0" marR="0" lvl="0" indent="0" algn="r" defTabSz="914400" rtl="0" eaLnBrk="1" fontAlgn="auto" latinLnBrk="0" hangingPunct="1">
              <a:lnSpc>
                <a:spcPct val="9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5D8298"/>
                </a:solidFill>
                <a:effectLst/>
                <a:uLnTx/>
                <a:uFillTx/>
                <a:latin typeface="Arial" panose="020B0604020202020204"/>
                <a:ea typeface="+mn-ea"/>
                <a:cs typeface="+mn-cs"/>
              </a:rPr>
              <a:t>NIRA + AAP</a:t>
            </a:r>
          </a:p>
          <a:p>
            <a:pPr marL="0" marR="0" lvl="0" indent="0" algn="r" defTabSz="914400" rtl="0" eaLnBrk="1" fontAlgn="auto" latinLnBrk="0" hangingPunct="1">
              <a:lnSpc>
                <a:spcPct val="9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3C74F"/>
                </a:solidFill>
                <a:effectLst/>
                <a:uLnTx/>
                <a:uFillTx/>
                <a:latin typeface="Arial" panose="020B0604020202020204"/>
                <a:ea typeface="+mn-ea"/>
                <a:cs typeface="+mn-cs"/>
              </a:rPr>
              <a:t>PBO + AAP</a:t>
            </a:r>
            <a:endParaRPr kumimoji="0" lang="en-GB" sz="1200" b="1" i="0" u="none" strike="noStrike" kern="1200" cap="none" spc="0" normalizeH="0" baseline="0" noProof="0" dirty="0">
              <a:ln>
                <a:noFill/>
              </a:ln>
              <a:solidFill>
                <a:srgbClr val="03C74F"/>
              </a:solidFill>
              <a:effectLst/>
              <a:uLnTx/>
              <a:uFillTx/>
              <a:latin typeface="Arial" panose="020B0604020202020204"/>
              <a:ea typeface="+mn-ea"/>
              <a:cs typeface="+mn-cs"/>
            </a:endParaRPr>
          </a:p>
        </p:txBody>
      </p:sp>
      <p:sp>
        <p:nvSpPr>
          <p:cNvPr id="5" name="Segnaposto testo 81">
            <a:extLst>
              <a:ext uri="{FF2B5EF4-FFF2-40B4-BE49-F238E27FC236}">
                <a16:creationId xmlns:a16="http://schemas.microsoft.com/office/drawing/2014/main" id="{356F584C-C23B-0673-AF6A-5CF459975DF7}"/>
              </a:ext>
            </a:extLst>
          </p:cNvPr>
          <p:cNvSpPr txBox="1">
            <a:spLocks/>
          </p:cNvSpPr>
          <p:nvPr/>
        </p:nvSpPr>
        <p:spPr>
          <a:xfrm>
            <a:off x="609600" y="5787614"/>
            <a:ext cx="10984368" cy="230760"/>
          </a:xfrm>
          <a:prstGeom prst="rect">
            <a:avLst/>
          </a:prstGeom>
        </p:spPr>
        <p:txBody>
          <a:bodyPr vert="horz" lIns="0" tIns="0" rIns="0" bIns="0" rtlCol="0" anchor="b" anchorCtr="0"/>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panose="020B0604020202020204"/>
                <a:ea typeface="+mn-ea"/>
                <a:cs typeface="Arial Narrow"/>
              </a:rPr>
              <a:t>Does not account for baseline imbalances</a:t>
            </a:r>
          </a:p>
        </p:txBody>
      </p:sp>
      <p:pic>
        <p:nvPicPr>
          <p:cNvPr id="30" name="Picture 29" descr="A graph of a stock market&#10;&#10;Description automatically generated with medium confidence">
            <a:extLst>
              <a:ext uri="{FF2B5EF4-FFF2-40B4-BE49-F238E27FC236}">
                <a16:creationId xmlns:a16="http://schemas.microsoft.com/office/drawing/2014/main" id="{6894B36D-A146-D381-E975-05EF4CC6BA0E}"/>
              </a:ext>
            </a:extLst>
          </p:cNvPr>
          <p:cNvPicPr>
            <a:picLocks noChangeAspect="1"/>
          </p:cNvPicPr>
          <p:nvPr/>
        </p:nvPicPr>
        <p:blipFill>
          <a:blip r:embed="rId2"/>
          <a:stretch>
            <a:fillRect/>
          </a:stretch>
        </p:blipFill>
        <p:spPr>
          <a:xfrm>
            <a:off x="2876550" y="1648907"/>
            <a:ext cx="6438900" cy="3302000"/>
          </a:xfrm>
          <a:prstGeom prst="rect">
            <a:avLst/>
          </a:prstGeom>
        </p:spPr>
      </p:pic>
      <p:sp>
        <p:nvSpPr>
          <p:cNvPr id="8" name="TextBox 7">
            <a:extLst>
              <a:ext uri="{FF2B5EF4-FFF2-40B4-BE49-F238E27FC236}">
                <a16:creationId xmlns:a16="http://schemas.microsoft.com/office/drawing/2014/main" id="{030E6655-5488-79FF-5CFA-6247DAF9A508}"/>
              </a:ext>
            </a:extLst>
          </p:cNvPr>
          <p:cNvSpPr txBox="1"/>
          <p:nvPr/>
        </p:nvSpPr>
        <p:spPr>
          <a:xfrm>
            <a:off x="4744006" y="5152040"/>
            <a:ext cx="2764831" cy="21544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prstClr val="black"/>
                </a:solidFill>
                <a:effectLst/>
                <a:uLnTx/>
                <a:uFillTx/>
                <a:latin typeface="Arial" panose="020B0604020202020204"/>
                <a:ea typeface="+mn-ea"/>
                <a:cs typeface="+mn-cs"/>
              </a:rPr>
              <a:t>Months from randomisation</a:t>
            </a:r>
          </a:p>
        </p:txBody>
      </p:sp>
      <p:sp>
        <p:nvSpPr>
          <p:cNvPr id="10" name="TextBox 9">
            <a:extLst>
              <a:ext uri="{FF2B5EF4-FFF2-40B4-BE49-F238E27FC236}">
                <a16:creationId xmlns:a16="http://schemas.microsoft.com/office/drawing/2014/main" id="{F696B41B-3C14-B9C4-CDFD-2C381200BDBA}"/>
              </a:ext>
            </a:extLst>
          </p:cNvPr>
          <p:cNvSpPr txBox="1"/>
          <p:nvPr/>
        </p:nvSpPr>
        <p:spPr>
          <a:xfrm rot="16200000">
            <a:off x="1106057" y="3025189"/>
            <a:ext cx="2434974" cy="21544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rial" panose="020B0604020202020204"/>
                <a:ea typeface="+mn-ea"/>
                <a:cs typeface="+mn-cs"/>
              </a:rPr>
              <a:t>Patients without event (%)</a:t>
            </a:r>
            <a:endParaRPr kumimoji="0" lang="en-GB" sz="1400" b="1"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3" name="TextBox 12">
            <a:extLst>
              <a:ext uri="{FF2B5EF4-FFF2-40B4-BE49-F238E27FC236}">
                <a16:creationId xmlns:a16="http://schemas.microsoft.com/office/drawing/2014/main" id="{B8A96354-B589-579F-AD15-9107FC2CFF2D}"/>
              </a:ext>
            </a:extLst>
          </p:cNvPr>
          <p:cNvSpPr txBox="1"/>
          <p:nvPr/>
        </p:nvSpPr>
        <p:spPr>
          <a:xfrm>
            <a:off x="2506024" y="1565850"/>
            <a:ext cx="312475" cy="184666"/>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rPr>
              <a:t>100</a:t>
            </a:r>
            <a:endParaRPr kumimoji="0" lang="en-GB"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4" name="TextBox 13">
            <a:extLst>
              <a:ext uri="{FF2B5EF4-FFF2-40B4-BE49-F238E27FC236}">
                <a16:creationId xmlns:a16="http://schemas.microsoft.com/office/drawing/2014/main" id="{E2C0D810-78CA-F047-88E9-8B77C9B6EEB8}"/>
              </a:ext>
            </a:extLst>
          </p:cNvPr>
          <p:cNvSpPr txBox="1"/>
          <p:nvPr/>
        </p:nvSpPr>
        <p:spPr>
          <a:xfrm>
            <a:off x="2506024" y="2206846"/>
            <a:ext cx="312475" cy="184666"/>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rPr>
              <a:t>80</a:t>
            </a:r>
            <a:endParaRPr kumimoji="0" lang="en-GB"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6" name="TextBox 15">
            <a:extLst>
              <a:ext uri="{FF2B5EF4-FFF2-40B4-BE49-F238E27FC236}">
                <a16:creationId xmlns:a16="http://schemas.microsoft.com/office/drawing/2014/main" id="{F6759C34-5A47-E4B5-22D6-130E9ED4E04F}"/>
              </a:ext>
            </a:extLst>
          </p:cNvPr>
          <p:cNvSpPr txBox="1"/>
          <p:nvPr/>
        </p:nvSpPr>
        <p:spPr>
          <a:xfrm>
            <a:off x="2506024" y="2851371"/>
            <a:ext cx="312475" cy="184666"/>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rPr>
              <a:t>60</a:t>
            </a:r>
            <a:endParaRPr kumimoji="0" lang="en-GB"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7" name="TextBox 16">
            <a:extLst>
              <a:ext uri="{FF2B5EF4-FFF2-40B4-BE49-F238E27FC236}">
                <a16:creationId xmlns:a16="http://schemas.microsoft.com/office/drawing/2014/main" id="{AF5C5E9E-326B-D6C7-9BB5-52B30FC8A097}"/>
              </a:ext>
            </a:extLst>
          </p:cNvPr>
          <p:cNvSpPr txBox="1"/>
          <p:nvPr/>
        </p:nvSpPr>
        <p:spPr>
          <a:xfrm>
            <a:off x="2506024" y="3483196"/>
            <a:ext cx="312475" cy="184666"/>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rPr>
              <a:t>40</a:t>
            </a:r>
            <a:endParaRPr kumimoji="0" lang="en-GB"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8" name="TextBox 17">
            <a:extLst>
              <a:ext uri="{FF2B5EF4-FFF2-40B4-BE49-F238E27FC236}">
                <a16:creationId xmlns:a16="http://schemas.microsoft.com/office/drawing/2014/main" id="{41348265-CD49-2CFC-A833-24A8054E05EF}"/>
              </a:ext>
            </a:extLst>
          </p:cNvPr>
          <p:cNvSpPr txBox="1"/>
          <p:nvPr/>
        </p:nvSpPr>
        <p:spPr>
          <a:xfrm>
            <a:off x="2506024" y="4118196"/>
            <a:ext cx="312475" cy="184666"/>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rPr>
              <a:t>20</a:t>
            </a:r>
            <a:endParaRPr kumimoji="0" lang="en-GB"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9" name="TextBox 18">
            <a:extLst>
              <a:ext uri="{FF2B5EF4-FFF2-40B4-BE49-F238E27FC236}">
                <a16:creationId xmlns:a16="http://schemas.microsoft.com/office/drawing/2014/main" id="{EAC50CC9-9265-8504-0053-144FB302B4DD}"/>
              </a:ext>
            </a:extLst>
          </p:cNvPr>
          <p:cNvSpPr txBox="1"/>
          <p:nvPr/>
        </p:nvSpPr>
        <p:spPr>
          <a:xfrm>
            <a:off x="2506024" y="4759546"/>
            <a:ext cx="312475" cy="184666"/>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rPr>
              <a:t>0</a:t>
            </a:r>
            <a:endParaRPr kumimoji="0" lang="en-GB"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0" name="TextBox 19">
            <a:extLst>
              <a:ext uri="{FF2B5EF4-FFF2-40B4-BE49-F238E27FC236}">
                <a16:creationId xmlns:a16="http://schemas.microsoft.com/office/drawing/2014/main" id="{5E337760-F5CE-4BD4-F4F0-C27F130DED6E}"/>
              </a:ext>
            </a:extLst>
          </p:cNvPr>
          <p:cNvSpPr txBox="1"/>
          <p:nvPr/>
        </p:nvSpPr>
        <p:spPr>
          <a:xfrm>
            <a:off x="3255051" y="4947258"/>
            <a:ext cx="208909" cy="18466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rPr>
              <a:t>3</a:t>
            </a:r>
            <a:endParaRPr kumimoji="0" lang="en-GB"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1" name="TextBox 20">
            <a:extLst>
              <a:ext uri="{FF2B5EF4-FFF2-40B4-BE49-F238E27FC236}">
                <a16:creationId xmlns:a16="http://schemas.microsoft.com/office/drawing/2014/main" id="{0DDC1F0D-6666-56B2-62EC-E1EAB5B5751B}"/>
              </a:ext>
            </a:extLst>
          </p:cNvPr>
          <p:cNvSpPr txBox="1"/>
          <p:nvPr/>
        </p:nvSpPr>
        <p:spPr>
          <a:xfrm>
            <a:off x="3159162" y="4380154"/>
            <a:ext cx="3155577" cy="387798"/>
          </a:xfrm>
          <a:prstGeom prst="rect">
            <a:avLst/>
          </a:prstGeom>
          <a:noFill/>
        </p:spPr>
        <p:txBody>
          <a:bodyPr wrap="square" lIns="0" tIns="0" rIns="0" bIns="0" rtlCol="0">
            <a:spAutoFit/>
          </a:bodyPr>
          <a:lstStyle/>
          <a:p>
            <a:pPr marL="0" marR="0" lvl="0" indent="0" defTabSz="914400" rtl="0" eaLnBrk="1" fontAlgn="auto" latinLnBrk="0" hangingPunct="1">
              <a:lnSpc>
                <a:spcPct val="9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rial" panose="020B0604020202020204"/>
                <a:ea typeface="+mn-ea"/>
                <a:cs typeface="+mn-cs"/>
              </a:rPr>
              <a:t>HR = 0.788 </a:t>
            </a:r>
            <a:r>
              <a:rPr kumimoji="0" lang="en-US" sz="1400" b="0" i="0" u="none" strike="noStrike" kern="1200" cap="none" spc="0" normalizeH="0" baseline="0" noProof="0" dirty="0">
                <a:ln>
                  <a:noFill/>
                </a:ln>
                <a:solidFill>
                  <a:prstClr val="black"/>
                </a:solidFill>
                <a:effectLst/>
                <a:uLnTx/>
                <a:uFillTx/>
                <a:latin typeface="Arial" panose="020B0604020202020204"/>
                <a:ea typeface="+mn-ea"/>
                <a:cs typeface="+mn-cs"/>
              </a:rPr>
              <a:t>(95% CI, 0.554-1.120)</a:t>
            </a:r>
          </a:p>
          <a:p>
            <a:pPr marL="0" marR="0" lvl="0" indent="0" defTabSz="914400" rtl="0" eaLnBrk="1" fontAlgn="auto" latinLnBrk="0" hangingPunct="1">
              <a:lnSpc>
                <a:spcPct val="90000"/>
              </a:lnSpc>
              <a:spcBef>
                <a:spcPts val="0"/>
              </a:spcBef>
              <a:spcAft>
                <a:spcPts val="0"/>
              </a:spcAft>
              <a:buClrTx/>
              <a:buSzTx/>
              <a:buFontTx/>
              <a:buNone/>
              <a:tabLst/>
              <a:defRPr/>
            </a:pPr>
            <a:r>
              <a:rPr lang="en-US" sz="1400" dirty="0">
                <a:solidFill>
                  <a:prstClr val="black"/>
                </a:solidFill>
                <a:latin typeface="Arial" panose="020B0604020202020204"/>
              </a:rPr>
              <a:t>Nominal P = 0.1828</a:t>
            </a:r>
            <a:endParaRPr kumimoji="0" lang="en-GB" sz="14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2" name="TextBox 21">
            <a:extLst>
              <a:ext uri="{FF2B5EF4-FFF2-40B4-BE49-F238E27FC236}">
                <a16:creationId xmlns:a16="http://schemas.microsoft.com/office/drawing/2014/main" id="{0E71CCC1-90AD-183C-7B2B-3D2CFA8613AF}"/>
              </a:ext>
            </a:extLst>
          </p:cNvPr>
          <p:cNvSpPr txBox="1"/>
          <p:nvPr/>
        </p:nvSpPr>
        <p:spPr>
          <a:xfrm>
            <a:off x="7026537" y="2727064"/>
            <a:ext cx="1665642" cy="387798"/>
          </a:xfrm>
          <a:prstGeom prst="rect">
            <a:avLst/>
          </a:prstGeom>
          <a:noFill/>
        </p:spPr>
        <p:txBody>
          <a:bodyPr wrap="square" lIns="0" tIns="0" rIns="0" bIns="0" rtlCol="0">
            <a:spAutoFit/>
          </a:bodyPr>
          <a:lstStyle/>
          <a:p>
            <a:pPr marL="0" marR="0" lvl="0" indent="0" defTabSz="914400" rtl="0" eaLnBrk="1" fontAlgn="auto" latinLnBrk="0" hangingPunct="1">
              <a:lnSpc>
                <a:spcPct val="90000"/>
              </a:lnSpc>
              <a:spcBef>
                <a:spcPts val="0"/>
              </a:spcBef>
              <a:spcAft>
                <a:spcPts val="0"/>
              </a:spcAft>
              <a:buClrTx/>
              <a:buSzTx/>
              <a:buFontTx/>
              <a:buNone/>
              <a:tabLst/>
              <a:defRPr/>
            </a:pPr>
            <a:r>
              <a:rPr kumimoji="0" lang="en-US" sz="1400" i="0" u="none" strike="noStrike" kern="1200" cap="none" spc="0" normalizeH="0" baseline="0" noProof="0" dirty="0">
                <a:ln>
                  <a:noFill/>
                </a:ln>
                <a:solidFill>
                  <a:schemeClr val="tx2"/>
                </a:solidFill>
                <a:effectLst/>
                <a:uLnTx/>
                <a:uFillTx/>
                <a:latin typeface="Arial" panose="020B0604020202020204"/>
                <a:ea typeface="+mn-ea"/>
                <a:cs typeface="+mn-cs"/>
              </a:rPr>
              <a:t>NIRA + AAP</a:t>
            </a:r>
            <a:br>
              <a:rPr kumimoji="0" lang="en-US" sz="1400" i="0" u="none" strike="noStrike" kern="1200" cap="none" spc="0" normalizeH="0" baseline="0" noProof="0" dirty="0">
                <a:ln>
                  <a:noFill/>
                </a:ln>
                <a:solidFill>
                  <a:schemeClr val="tx2"/>
                </a:solidFill>
                <a:effectLst/>
                <a:uLnTx/>
                <a:uFillTx/>
                <a:latin typeface="Arial" panose="020B0604020202020204"/>
                <a:ea typeface="+mn-ea"/>
                <a:cs typeface="+mn-cs"/>
              </a:rPr>
            </a:br>
            <a:r>
              <a:rPr kumimoji="0" lang="en-US" sz="1400" i="0" u="none" strike="noStrike" kern="1200" cap="none" spc="0" normalizeH="0" baseline="0" noProof="0" dirty="0" err="1">
                <a:ln>
                  <a:noFill/>
                </a:ln>
                <a:solidFill>
                  <a:schemeClr val="tx2"/>
                </a:solidFill>
                <a:effectLst/>
                <a:uLnTx/>
                <a:uFillTx/>
                <a:latin typeface="Arial" panose="020B0604020202020204"/>
                <a:ea typeface="+mn-ea"/>
                <a:cs typeface="+mn-cs"/>
              </a:rPr>
              <a:t>mOS</a:t>
            </a:r>
            <a:r>
              <a:rPr kumimoji="0" lang="en-US" sz="1400" i="0" u="none" strike="noStrike" kern="1200" cap="none" spc="0" normalizeH="0" baseline="0" noProof="0" dirty="0">
                <a:ln>
                  <a:noFill/>
                </a:ln>
                <a:solidFill>
                  <a:schemeClr val="tx2"/>
                </a:solidFill>
                <a:effectLst/>
                <a:uLnTx/>
                <a:uFillTx/>
                <a:latin typeface="Arial" panose="020B0604020202020204"/>
                <a:ea typeface="+mn-ea"/>
                <a:cs typeface="+mn-cs"/>
              </a:rPr>
              <a:t>: 30.4 months</a:t>
            </a:r>
            <a:endParaRPr kumimoji="0" lang="en-GB" sz="1400" i="0" u="none" strike="noStrike" kern="1200" cap="none" spc="0" normalizeH="0" baseline="0" noProof="0" dirty="0">
              <a:ln>
                <a:noFill/>
              </a:ln>
              <a:solidFill>
                <a:schemeClr val="tx2"/>
              </a:solidFill>
              <a:effectLst/>
              <a:uLnTx/>
              <a:uFillTx/>
              <a:latin typeface="Arial" panose="020B0604020202020204"/>
              <a:ea typeface="+mn-ea"/>
              <a:cs typeface="+mn-cs"/>
            </a:endParaRPr>
          </a:p>
        </p:txBody>
      </p:sp>
      <p:sp>
        <p:nvSpPr>
          <p:cNvPr id="23" name="TextBox 22">
            <a:extLst>
              <a:ext uri="{FF2B5EF4-FFF2-40B4-BE49-F238E27FC236}">
                <a16:creationId xmlns:a16="http://schemas.microsoft.com/office/drawing/2014/main" id="{F9C23B44-C254-22A5-BE3B-8978EF015B5A}"/>
              </a:ext>
            </a:extLst>
          </p:cNvPr>
          <p:cNvSpPr txBox="1"/>
          <p:nvPr/>
        </p:nvSpPr>
        <p:spPr>
          <a:xfrm>
            <a:off x="5499847" y="3394933"/>
            <a:ext cx="1665642" cy="387798"/>
          </a:xfrm>
          <a:prstGeom prst="rect">
            <a:avLst/>
          </a:prstGeom>
          <a:noFill/>
        </p:spPr>
        <p:txBody>
          <a:bodyPr wrap="square" lIns="0" tIns="0" rIns="0" bIns="0" rtlCol="0">
            <a:spAutoFit/>
          </a:bodyPr>
          <a:lstStyle/>
          <a:p>
            <a:pPr marL="0" marR="0" lvl="0" indent="0" defTabSz="914400" rtl="0" eaLnBrk="1" fontAlgn="auto" latinLnBrk="0" hangingPunct="1">
              <a:lnSpc>
                <a:spcPct val="90000"/>
              </a:lnSpc>
              <a:spcBef>
                <a:spcPts val="0"/>
              </a:spcBef>
              <a:spcAft>
                <a:spcPts val="0"/>
              </a:spcAft>
              <a:buClrTx/>
              <a:buSzTx/>
              <a:buFontTx/>
              <a:buNone/>
              <a:tabLst/>
              <a:defRPr/>
            </a:pPr>
            <a:r>
              <a:rPr kumimoji="0" lang="en-US" sz="1400" i="0" u="none" strike="noStrike" kern="1200" cap="none" spc="0" normalizeH="0" baseline="0" noProof="0" dirty="0">
                <a:ln>
                  <a:noFill/>
                </a:ln>
                <a:solidFill>
                  <a:schemeClr val="accent1"/>
                </a:solidFill>
                <a:effectLst/>
                <a:uLnTx/>
                <a:uFillTx/>
                <a:latin typeface="Arial" panose="020B0604020202020204"/>
                <a:ea typeface="+mn-ea"/>
                <a:cs typeface="+mn-cs"/>
              </a:rPr>
              <a:t>PBO + AAP</a:t>
            </a:r>
            <a:br>
              <a:rPr kumimoji="0" lang="en-US" sz="1400" i="0" u="none" strike="noStrike" kern="1200" cap="none" spc="0" normalizeH="0" baseline="0" noProof="0" dirty="0">
                <a:ln>
                  <a:noFill/>
                </a:ln>
                <a:solidFill>
                  <a:schemeClr val="accent1"/>
                </a:solidFill>
                <a:effectLst/>
                <a:uLnTx/>
                <a:uFillTx/>
                <a:latin typeface="Arial" panose="020B0604020202020204"/>
                <a:ea typeface="+mn-ea"/>
                <a:cs typeface="+mn-cs"/>
              </a:rPr>
            </a:br>
            <a:r>
              <a:rPr kumimoji="0" lang="en-US" sz="1400" i="0" u="none" strike="noStrike" kern="1200" cap="none" spc="0" normalizeH="0" baseline="0" noProof="0" dirty="0" err="1">
                <a:ln>
                  <a:noFill/>
                </a:ln>
                <a:solidFill>
                  <a:schemeClr val="accent1"/>
                </a:solidFill>
                <a:effectLst/>
                <a:uLnTx/>
                <a:uFillTx/>
                <a:latin typeface="Arial" panose="020B0604020202020204"/>
                <a:ea typeface="+mn-ea"/>
                <a:cs typeface="+mn-cs"/>
              </a:rPr>
              <a:t>mOS</a:t>
            </a:r>
            <a:r>
              <a:rPr kumimoji="0" lang="en-US" sz="1400" i="0" u="none" strike="noStrike" kern="1200" cap="none" spc="0" normalizeH="0" baseline="0" noProof="0" dirty="0">
                <a:ln>
                  <a:noFill/>
                </a:ln>
                <a:solidFill>
                  <a:schemeClr val="accent1"/>
                </a:solidFill>
                <a:effectLst/>
                <a:uLnTx/>
                <a:uFillTx/>
                <a:latin typeface="Arial" panose="020B0604020202020204"/>
                <a:ea typeface="+mn-ea"/>
                <a:cs typeface="+mn-cs"/>
              </a:rPr>
              <a:t>: 28.6 months</a:t>
            </a:r>
            <a:endParaRPr kumimoji="0" lang="en-GB" sz="1400" i="0" u="none" strike="noStrike" kern="1200" cap="none" spc="0" normalizeH="0" baseline="0" noProof="0" dirty="0">
              <a:ln>
                <a:noFill/>
              </a:ln>
              <a:solidFill>
                <a:schemeClr val="accent1"/>
              </a:solidFill>
              <a:effectLst/>
              <a:uLnTx/>
              <a:uFillTx/>
              <a:latin typeface="Arial" panose="020B0604020202020204"/>
              <a:ea typeface="+mn-ea"/>
              <a:cs typeface="+mn-cs"/>
            </a:endParaRPr>
          </a:p>
        </p:txBody>
      </p:sp>
      <p:sp>
        <p:nvSpPr>
          <p:cNvPr id="24" name="TextBox 23">
            <a:extLst>
              <a:ext uri="{FF2B5EF4-FFF2-40B4-BE49-F238E27FC236}">
                <a16:creationId xmlns:a16="http://schemas.microsoft.com/office/drawing/2014/main" id="{9DA4B688-E027-254F-4EEC-B269B91D451B}"/>
              </a:ext>
            </a:extLst>
          </p:cNvPr>
          <p:cNvSpPr txBox="1"/>
          <p:nvPr/>
        </p:nvSpPr>
        <p:spPr>
          <a:xfrm>
            <a:off x="3947672" y="1460350"/>
            <a:ext cx="4630270" cy="276999"/>
          </a:xfrm>
          <a:prstGeom prst="rect">
            <a:avLst/>
          </a:prstGeom>
          <a:noFill/>
        </p:spPr>
        <p:txBody>
          <a:bodyPr wrap="square" lIns="0" tIns="0" rIns="0" bIns="0" rtlCol="0">
            <a:sp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2000" b="1" i="0" u="none" strike="noStrike" kern="1200" cap="none" spc="0" normalizeH="0" baseline="0" noProof="0" dirty="0">
                <a:ln>
                  <a:noFill/>
                </a:ln>
                <a:solidFill>
                  <a:schemeClr val="accent1"/>
                </a:solidFill>
                <a:effectLst/>
                <a:uLnTx/>
                <a:uFillTx/>
                <a:latin typeface="Arial" panose="020B0604020202020204"/>
                <a:ea typeface="+mn-ea"/>
                <a:cs typeface="+mn-cs"/>
              </a:rPr>
              <a:t>OS at final analysis (unadjusted)</a:t>
            </a:r>
            <a:endParaRPr kumimoji="0" lang="en-GB" sz="2000" b="0" i="0" u="none" strike="noStrike" kern="1200" cap="none" spc="0" normalizeH="0" baseline="0" noProof="0" dirty="0">
              <a:ln>
                <a:noFill/>
              </a:ln>
              <a:solidFill>
                <a:schemeClr val="accent1"/>
              </a:solidFill>
              <a:effectLst/>
              <a:uLnTx/>
              <a:uFillTx/>
              <a:latin typeface="Arial" panose="020B0604020202020204"/>
              <a:ea typeface="+mn-ea"/>
              <a:cs typeface="+mn-cs"/>
            </a:endParaRPr>
          </a:p>
        </p:txBody>
      </p:sp>
      <p:sp>
        <p:nvSpPr>
          <p:cNvPr id="31" name="TextBox 30">
            <a:extLst>
              <a:ext uri="{FF2B5EF4-FFF2-40B4-BE49-F238E27FC236}">
                <a16:creationId xmlns:a16="http://schemas.microsoft.com/office/drawing/2014/main" id="{BF03790A-B3A0-7830-0124-4BC4566A07DF}"/>
              </a:ext>
            </a:extLst>
          </p:cNvPr>
          <p:cNvSpPr txBox="1"/>
          <p:nvPr/>
        </p:nvSpPr>
        <p:spPr>
          <a:xfrm>
            <a:off x="9220200" y="4947258"/>
            <a:ext cx="208909" cy="18466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rPr>
              <a:t>48</a:t>
            </a:r>
            <a:endParaRPr kumimoji="0" lang="en-GB"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32" name="TextBox 31">
            <a:extLst>
              <a:ext uri="{FF2B5EF4-FFF2-40B4-BE49-F238E27FC236}">
                <a16:creationId xmlns:a16="http://schemas.microsoft.com/office/drawing/2014/main" id="{206FB0B7-DCBA-7717-5443-60E557B58D63}"/>
              </a:ext>
            </a:extLst>
          </p:cNvPr>
          <p:cNvSpPr txBox="1"/>
          <p:nvPr/>
        </p:nvSpPr>
        <p:spPr>
          <a:xfrm>
            <a:off x="8839200" y="4947258"/>
            <a:ext cx="208909" cy="18466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rPr>
              <a:t>45</a:t>
            </a:r>
            <a:endParaRPr kumimoji="0" lang="en-GB"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33" name="TextBox 32">
            <a:extLst>
              <a:ext uri="{FF2B5EF4-FFF2-40B4-BE49-F238E27FC236}">
                <a16:creationId xmlns:a16="http://schemas.microsoft.com/office/drawing/2014/main" id="{1A404A4C-9F18-423A-2A61-00164C4EC7E8}"/>
              </a:ext>
            </a:extLst>
          </p:cNvPr>
          <p:cNvSpPr txBox="1"/>
          <p:nvPr/>
        </p:nvSpPr>
        <p:spPr>
          <a:xfrm>
            <a:off x="8382000" y="4947258"/>
            <a:ext cx="208909" cy="18466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rPr>
              <a:t>42</a:t>
            </a:r>
            <a:endParaRPr kumimoji="0" lang="en-GB"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34" name="TextBox 33">
            <a:extLst>
              <a:ext uri="{FF2B5EF4-FFF2-40B4-BE49-F238E27FC236}">
                <a16:creationId xmlns:a16="http://schemas.microsoft.com/office/drawing/2014/main" id="{2DE7937A-F895-6371-F72D-487AB506A96A}"/>
              </a:ext>
            </a:extLst>
          </p:cNvPr>
          <p:cNvSpPr txBox="1"/>
          <p:nvPr/>
        </p:nvSpPr>
        <p:spPr>
          <a:xfrm>
            <a:off x="8001000" y="4947258"/>
            <a:ext cx="208909" cy="18466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rPr>
              <a:t>39</a:t>
            </a:r>
            <a:endParaRPr kumimoji="0" lang="en-GB"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35" name="TextBox 34">
            <a:extLst>
              <a:ext uri="{FF2B5EF4-FFF2-40B4-BE49-F238E27FC236}">
                <a16:creationId xmlns:a16="http://schemas.microsoft.com/office/drawing/2014/main" id="{01D517DC-1E23-0BF7-913A-E87665AA8985}"/>
              </a:ext>
            </a:extLst>
          </p:cNvPr>
          <p:cNvSpPr txBox="1"/>
          <p:nvPr/>
        </p:nvSpPr>
        <p:spPr>
          <a:xfrm>
            <a:off x="7620000" y="4947258"/>
            <a:ext cx="208909" cy="18466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rPr>
              <a:t>36</a:t>
            </a:r>
            <a:endParaRPr kumimoji="0" lang="en-GB"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36" name="TextBox 35">
            <a:extLst>
              <a:ext uri="{FF2B5EF4-FFF2-40B4-BE49-F238E27FC236}">
                <a16:creationId xmlns:a16="http://schemas.microsoft.com/office/drawing/2014/main" id="{FBBB177D-6492-252C-264E-B07254D710AC}"/>
              </a:ext>
            </a:extLst>
          </p:cNvPr>
          <p:cNvSpPr txBox="1"/>
          <p:nvPr/>
        </p:nvSpPr>
        <p:spPr>
          <a:xfrm>
            <a:off x="7239000" y="4947258"/>
            <a:ext cx="208909" cy="18466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rPr>
              <a:t>33</a:t>
            </a:r>
            <a:endParaRPr kumimoji="0" lang="en-GB"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37" name="TextBox 36">
            <a:extLst>
              <a:ext uri="{FF2B5EF4-FFF2-40B4-BE49-F238E27FC236}">
                <a16:creationId xmlns:a16="http://schemas.microsoft.com/office/drawing/2014/main" id="{6F51C2FC-0ED9-16EF-7672-5D40482204FA}"/>
              </a:ext>
            </a:extLst>
          </p:cNvPr>
          <p:cNvSpPr txBox="1"/>
          <p:nvPr/>
        </p:nvSpPr>
        <p:spPr>
          <a:xfrm>
            <a:off x="6819900" y="4947258"/>
            <a:ext cx="208909" cy="18466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rPr>
              <a:t>30</a:t>
            </a:r>
            <a:endParaRPr kumimoji="0" lang="en-GB"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38" name="TextBox 37">
            <a:extLst>
              <a:ext uri="{FF2B5EF4-FFF2-40B4-BE49-F238E27FC236}">
                <a16:creationId xmlns:a16="http://schemas.microsoft.com/office/drawing/2014/main" id="{2AA56B48-5E10-99CE-6C97-EB76694303F7}"/>
              </a:ext>
            </a:extLst>
          </p:cNvPr>
          <p:cNvSpPr txBox="1"/>
          <p:nvPr/>
        </p:nvSpPr>
        <p:spPr>
          <a:xfrm>
            <a:off x="6429375" y="4947258"/>
            <a:ext cx="208909" cy="18466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rPr>
              <a:t>27</a:t>
            </a:r>
            <a:endParaRPr kumimoji="0" lang="en-GB"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39" name="TextBox 38">
            <a:extLst>
              <a:ext uri="{FF2B5EF4-FFF2-40B4-BE49-F238E27FC236}">
                <a16:creationId xmlns:a16="http://schemas.microsoft.com/office/drawing/2014/main" id="{9EA2F497-32DC-8B32-A123-8B3E807F92F0}"/>
              </a:ext>
            </a:extLst>
          </p:cNvPr>
          <p:cNvSpPr txBox="1"/>
          <p:nvPr/>
        </p:nvSpPr>
        <p:spPr>
          <a:xfrm>
            <a:off x="6029325" y="4947258"/>
            <a:ext cx="208909" cy="18466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rPr>
              <a:t>24</a:t>
            </a:r>
            <a:endParaRPr kumimoji="0" lang="en-GB"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40" name="TextBox 39">
            <a:extLst>
              <a:ext uri="{FF2B5EF4-FFF2-40B4-BE49-F238E27FC236}">
                <a16:creationId xmlns:a16="http://schemas.microsoft.com/office/drawing/2014/main" id="{F3E90E20-AA13-4348-BF01-E89DBD43099F}"/>
              </a:ext>
            </a:extLst>
          </p:cNvPr>
          <p:cNvSpPr txBox="1"/>
          <p:nvPr/>
        </p:nvSpPr>
        <p:spPr>
          <a:xfrm>
            <a:off x="5632450" y="4947258"/>
            <a:ext cx="208909" cy="18466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rPr>
              <a:t>21</a:t>
            </a:r>
            <a:endParaRPr kumimoji="0" lang="en-GB"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41" name="TextBox 40">
            <a:extLst>
              <a:ext uri="{FF2B5EF4-FFF2-40B4-BE49-F238E27FC236}">
                <a16:creationId xmlns:a16="http://schemas.microsoft.com/office/drawing/2014/main" id="{638E8636-279D-A110-E10B-4B4FADA63712}"/>
              </a:ext>
            </a:extLst>
          </p:cNvPr>
          <p:cNvSpPr txBox="1"/>
          <p:nvPr/>
        </p:nvSpPr>
        <p:spPr>
          <a:xfrm>
            <a:off x="5232400" y="4947258"/>
            <a:ext cx="208909" cy="18466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rPr>
              <a:t>18</a:t>
            </a:r>
            <a:endParaRPr kumimoji="0" lang="en-GB"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42" name="TextBox 41">
            <a:extLst>
              <a:ext uri="{FF2B5EF4-FFF2-40B4-BE49-F238E27FC236}">
                <a16:creationId xmlns:a16="http://schemas.microsoft.com/office/drawing/2014/main" id="{3BF12527-C816-EA26-C3CA-72A64AEA5C45}"/>
              </a:ext>
            </a:extLst>
          </p:cNvPr>
          <p:cNvSpPr txBox="1"/>
          <p:nvPr/>
        </p:nvSpPr>
        <p:spPr>
          <a:xfrm>
            <a:off x="4835525" y="4947258"/>
            <a:ext cx="208909" cy="18466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rPr>
              <a:t>15</a:t>
            </a:r>
            <a:endParaRPr kumimoji="0" lang="en-GB"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43" name="TextBox 42">
            <a:extLst>
              <a:ext uri="{FF2B5EF4-FFF2-40B4-BE49-F238E27FC236}">
                <a16:creationId xmlns:a16="http://schemas.microsoft.com/office/drawing/2014/main" id="{708BFCC5-F8F7-53F7-77F2-13A337A0D9EF}"/>
              </a:ext>
            </a:extLst>
          </p:cNvPr>
          <p:cNvSpPr txBox="1"/>
          <p:nvPr/>
        </p:nvSpPr>
        <p:spPr>
          <a:xfrm>
            <a:off x="4441825" y="4947258"/>
            <a:ext cx="208909" cy="18466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rPr>
              <a:t>12</a:t>
            </a:r>
            <a:endParaRPr kumimoji="0" lang="en-GB"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44" name="TextBox 43">
            <a:extLst>
              <a:ext uri="{FF2B5EF4-FFF2-40B4-BE49-F238E27FC236}">
                <a16:creationId xmlns:a16="http://schemas.microsoft.com/office/drawing/2014/main" id="{99CEE1E8-056D-8D4E-F600-FF08A6626145}"/>
              </a:ext>
            </a:extLst>
          </p:cNvPr>
          <p:cNvSpPr txBox="1"/>
          <p:nvPr/>
        </p:nvSpPr>
        <p:spPr>
          <a:xfrm>
            <a:off x="4044950" y="4947258"/>
            <a:ext cx="208909" cy="18466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rPr>
              <a:t>9</a:t>
            </a:r>
            <a:endParaRPr kumimoji="0" lang="en-GB"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45" name="TextBox 44">
            <a:extLst>
              <a:ext uri="{FF2B5EF4-FFF2-40B4-BE49-F238E27FC236}">
                <a16:creationId xmlns:a16="http://schemas.microsoft.com/office/drawing/2014/main" id="{9E94A09C-9F6E-DC10-DD34-86CE1B6F6493}"/>
              </a:ext>
            </a:extLst>
          </p:cNvPr>
          <p:cNvSpPr txBox="1"/>
          <p:nvPr/>
        </p:nvSpPr>
        <p:spPr>
          <a:xfrm>
            <a:off x="3657600" y="4947258"/>
            <a:ext cx="208909" cy="18466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rPr>
              <a:t>6</a:t>
            </a:r>
            <a:endParaRPr kumimoji="0" lang="en-GB"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46" name="TextBox 45">
            <a:extLst>
              <a:ext uri="{FF2B5EF4-FFF2-40B4-BE49-F238E27FC236}">
                <a16:creationId xmlns:a16="http://schemas.microsoft.com/office/drawing/2014/main" id="{8679B898-F969-51C4-FD1D-EA27C3CBDB43}"/>
              </a:ext>
            </a:extLst>
          </p:cNvPr>
          <p:cNvSpPr txBox="1"/>
          <p:nvPr/>
        </p:nvSpPr>
        <p:spPr>
          <a:xfrm>
            <a:off x="2851150" y="4947258"/>
            <a:ext cx="208909" cy="18466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rPr>
              <a:t>0</a:t>
            </a:r>
            <a:endParaRPr kumimoji="0" lang="en-GB"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47" name="TextBox 46">
            <a:extLst>
              <a:ext uri="{FF2B5EF4-FFF2-40B4-BE49-F238E27FC236}">
                <a16:creationId xmlns:a16="http://schemas.microsoft.com/office/drawing/2014/main" id="{9684A5C9-89B0-E406-72EB-DF30C1B506BB}"/>
              </a:ext>
            </a:extLst>
          </p:cNvPr>
          <p:cNvSpPr txBox="1"/>
          <p:nvPr/>
        </p:nvSpPr>
        <p:spPr>
          <a:xfrm>
            <a:off x="3204266" y="5439477"/>
            <a:ext cx="288000" cy="332399"/>
          </a:xfrm>
          <a:prstGeom prst="rect">
            <a:avLst/>
          </a:prstGeom>
          <a:noFill/>
        </p:spPr>
        <p:txBody>
          <a:bodyPr wrap="square" lIns="0" tIns="0" rIns="0" bIns="0" rtlCol="0">
            <a:sp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rPr>
              <a:t>111</a:t>
            </a:r>
          </a:p>
          <a:p>
            <a:pPr marL="0" marR="0" lvl="0" indent="0" algn="ctr" defTabSz="914400" rtl="0" eaLnBrk="1" fontAlgn="auto" latinLnBrk="0" hangingPunct="1">
              <a:lnSpc>
                <a:spcPct val="90000"/>
              </a:lnSpc>
              <a:spcBef>
                <a:spcPts val="0"/>
              </a:spcBef>
              <a:spcAft>
                <a:spcPts val="0"/>
              </a:spcAft>
              <a:buClrTx/>
              <a:buSzTx/>
              <a:buFontTx/>
              <a:buNone/>
              <a:tabLst/>
              <a:defRPr/>
            </a:pPr>
            <a:r>
              <a:rPr lang="en-US" sz="1200" dirty="0">
                <a:solidFill>
                  <a:prstClr val="black"/>
                </a:solidFill>
                <a:latin typeface="Arial" panose="020B0604020202020204"/>
              </a:rPr>
              <a:t>110</a:t>
            </a:r>
            <a:endParaRPr kumimoji="0" lang="en-GB"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48" name="TextBox 47">
            <a:extLst>
              <a:ext uri="{FF2B5EF4-FFF2-40B4-BE49-F238E27FC236}">
                <a16:creationId xmlns:a16="http://schemas.microsoft.com/office/drawing/2014/main" id="{A5DCDBAF-8980-07FC-BA46-A88AF9FE265C}"/>
              </a:ext>
            </a:extLst>
          </p:cNvPr>
          <p:cNvSpPr txBox="1"/>
          <p:nvPr/>
        </p:nvSpPr>
        <p:spPr>
          <a:xfrm>
            <a:off x="3600974" y="5439477"/>
            <a:ext cx="288000" cy="332399"/>
          </a:xfrm>
          <a:prstGeom prst="rect">
            <a:avLst/>
          </a:prstGeom>
          <a:noFill/>
        </p:spPr>
        <p:txBody>
          <a:bodyPr wrap="square" lIns="0" tIns="0" rIns="0" bIns="0" rtlCol="0">
            <a:sp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rPr>
              <a:t>107</a:t>
            </a:r>
          </a:p>
          <a:p>
            <a:pPr marL="0" marR="0" lvl="0" indent="0" algn="ctr" defTabSz="914400" rtl="0" eaLnBrk="1" fontAlgn="auto" latinLnBrk="0" hangingPunct="1">
              <a:lnSpc>
                <a:spcPct val="90000"/>
              </a:lnSpc>
              <a:spcBef>
                <a:spcPts val="0"/>
              </a:spcBef>
              <a:spcAft>
                <a:spcPts val="0"/>
              </a:spcAft>
              <a:buClrTx/>
              <a:buSzTx/>
              <a:buFontTx/>
              <a:buNone/>
              <a:tabLst/>
              <a:defRPr/>
            </a:pPr>
            <a:r>
              <a:rPr lang="en-US" sz="1200" dirty="0">
                <a:solidFill>
                  <a:prstClr val="black"/>
                </a:solidFill>
                <a:latin typeface="Arial" panose="020B0604020202020204"/>
              </a:rPr>
              <a:t>109</a:t>
            </a:r>
            <a:endParaRPr kumimoji="0" lang="en-GB"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49" name="TextBox 48">
            <a:extLst>
              <a:ext uri="{FF2B5EF4-FFF2-40B4-BE49-F238E27FC236}">
                <a16:creationId xmlns:a16="http://schemas.microsoft.com/office/drawing/2014/main" id="{4469B49D-45B3-3289-E627-277485754D7D}"/>
              </a:ext>
            </a:extLst>
          </p:cNvPr>
          <p:cNvSpPr txBox="1"/>
          <p:nvPr/>
        </p:nvSpPr>
        <p:spPr>
          <a:xfrm>
            <a:off x="3997682" y="5439477"/>
            <a:ext cx="288000" cy="332399"/>
          </a:xfrm>
          <a:prstGeom prst="rect">
            <a:avLst/>
          </a:prstGeom>
          <a:noFill/>
        </p:spPr>
        <p:txBody>
          <a:bodyPr wrap="square" lIns="0" tIns="0" rIns="0" bIns="0" rtlCol="0">
            <a:sp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rPr>
              <a:t>101</a:t>
            </a:r>
          </a:p>
          <a:p>
            <a:pPr marL="0" marR="0" lvl="0" indent="0" algn="ctr" defTabSz="914400" rtl="0" eaLnBrk="1" fontAlgn="auto" latinLnBrk="0" hangingPunct="1">
              <a:lnSpc>
                <a:spcPct val="90000"/>
              </a:lnSpc>
              <a:spcBef>
                <a:spcPts val="0"/>
              </a:spcBef>
              <a:spcAft>
                <a:spcPts val="0"/>
              </a:spcAft>
              <a:buClrTx/>
              <a:buSzTx/>
              <a:buFontTx/>
              <a:buNone/>
              <a:tabLst/>
              <a:defRPr/>
            </a:pPr>
            <a:r>
              <a:rPr lang="en-US" sz="1200" dirty="0">
                <a:solidFill>
                  <a:prstClr val="black"/>
                </a:solidFill>
                <a:latin typeface="Arial" panose="020B0604020202020204"/>
              </a:rPr>
              <a:t>104</a:t>
            </a:r>
            <a:endParaRPr kumimoji="0" lang="en-GB"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0" name="TextBox 49">
            <a:extLst>
              <a:ext uri="{FF2B5EF4-FFF2-40B4-BE49-F238E27FC236}">
                <a16:creationId xmlns:a16="http://schemas.microsoft.com/office/drawing/2014/main" id="{7F18F9AE-0F2E-58B8-573C-B627030B2189}"/>
              </a:ext>
            </a:extLst>
          </p:cNvPr>
          <p:cNvSpPr txBox="1"/>
          <p:nvPr/>
        </p:nvSpPr>
        <p:spPr>
          <a:xfrm>
            <a:off x="4394390" y="5439477"/>
            <a:ext cx="288000" cy="332399"/>
          </a:xfrm>
          <a:prstGeom prst="rect">
            <a:avLst/>
          </a:prstGeom>
          <a:noFill/>
        </p:spPr>
        <p:txBody>
          <a:bodyPr wrap="square" lIns="0" tIns="0" rIns="0" bIns="0" rtlCol="0">
            <a:sp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rPr>
              <a:t>95</a:t>
            </a:r>
          </a:p>
          <a:p>
            <a:pPr marL="0" marR="0" lvl="0" indent="0" algn="ctr" defTabSz="914400" rtl="0" eaLnBrk="1" fontAlgn="auto" latinLnBrk="0" hangingPunct="1">
              <a:lnSpc>
                <a:spcPct val="90000"/>
              </a:lnSpc>
              <a:spcBef>
                <a:spcPts val="0"/>
              </a:spcBef>
              <a:spcAft>
                <a:spcPts val="0"/>
              </a:spcAft>
              <a:buClrTx/>
              <a:buSzTx/>
              <a:buFontTx/>
              <a:buNone/>
              <a:tabLst/>
              <a:defRPr/>
            </a:pPr>
            <a:r>
              <a:rPr lang="en-US" sz="1200" dirty="0">
                <a:solidFill>
                  <a:prstClr val="black"/>
                </a:solidFill>
                <a:latin typeface="Arial" panose="020B0604020202020204"/>
              </a:rPr>
              <a:t>94</a:t>
            </a:r>
            <a:endParaRPr kumimoji="0" lang="en-GB"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1" name="TextBox 50">
            <a:extLst>
              <a:ext uri="{FF2B5EF4-FFF2-40B4-BE49-F238E27FC236}">
                <a16:creationId xmlns:a16="http://schemas.microsoft.com/office/drawing/2014/main" id="{DDB84E0E-06EC-5369-3807-EFE35BFE800C}"/>
              </a:ext>
            </a:extLst>
          </p:cNvPr>
          <p:cNvSpPr txBox="1"/>
          <p:nvPr/>
        </p:nvSpPr>
        <p:spPr>
          <a:xfrm>
            <a:off x="4791098" y="5439477"/>
            <a:ext cx="288000" cy="332399"/>
          </a:xfrm>
          <a:prstGeom prst="rect">
            <a:avLst/>
          </a:prstGeom>
          <a:noFill/>
        </p:spPr>
        <p:txBody>
          <a:bodyPr wrap="square" lIns="0" tIns="0" rIns="0" bIns="0" rtlCol="0">
            <a:sp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rPr>
              <a:t>86</a:t>
            </a:r>
          </a:p>
          <a:p>
            <a:pPr marL="0" marR="0" lvl="0" indent="0" algn="ctr" defTabSz="914400" rtl="0" eaLnBrk="1" fontAlgn="auto" latinLnBrk="0" hangingPunct="1">
              <a:lnSpc>
                <a:spcPct val="90000"/>
              </a:lnSpc>
              <a:spcBef>
                <a:spcPts val="0"/>
              </a:spcBef>
              <a:spcAft>
                <a:spcPts val="0"/>
              </a:spcAft>
              <a:buClrTx/>
              <a:buSzTx/>
              <a:buFontTx/>
              <a:buNone/>
              <a:tabLst/>
              <a:defRPr/>
            </a:pPr>
            <a:r>
              <a:rPr lang="en-US" sz="1200" dirty="0">
                <a:solidFill>
                  <a:prstClr val="black"/>
                </a:solidFill>
                <a:latin typeface="Arial" panose="020B0604020202020204"/>
              </a:rPr>
              <a:t>87</a:t>
            </a:r>
            <a:endParaRPr kumimoji="0" lang="en-GB"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2" name="TextBox 51">
            <a:extLst>
              <a:ext uri="{FF2B5EF4-FFF2-40B4-BE49-F238E27FC236}">
                <a16:creationId xmlns:a16="http://schemas.microsoft.com/office/drawing/2014/main" id="{2D74CDF2-11C8-0BDF-952E-9A74109DBD11}"/>
              </a:ext>
            </a:extLst>
          </p:cNvPr>
          <p:cNvSpPr txBox="1"/>
          <p:nvPr/>
        </p:nvSpPr>
        <p:spPr>
          <a:xfrm>
            <a:off x="5187806" y="5439477"/>
            <a:ext cx="288000" cy="332399"/>
          </a:xfrm>
          <a:prstGeom prst="rect">
            <a:avLst/>
          </a:prstGeom>
          <a:noFill/>
        </p:spPr>
        <p:txBody>
          <a:bodyPr wrap="square" lIns="0" tIns="0" rIns="0" bIns="0" rtlCol="0">
            <a:sp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rPr>
              <a:t>83</a:t>
            </a:r>
          </a:p>
          <a:p>
            <a:pPr marL="0" marR="0" lvl="0" indent="0" algn="ctr" defTabSz="914400" rtl="0" eaLnBrk="1" fontAlgn="auto" latinLnBrk="0" hangingPunct="1">
              <a:lnSpc>
                <a:spcPct val="90000"/>
              </a:lnSpc>
              <a:spcBef>
                <a:spcPts val="0"/>
              </a:spcBef>
              <a:spcAft>
                <a:spcPts val="0"/>
              </a:spcAft>
              <a:buClrTx/>
              <a:buSzTx/>
              <a:buFontTx/>
              <a:buNone/>
              <a:tabLst/>
              <a:defRPr/>
            </a:pPr>
            <a:r>
              <a:rPr lang="en-US" sz="1200" dirty="0">
                <a:solidFill>
                  <a:prstClr val="black"/>
                </a:solidFill>
                <a:latin typeface="Arial" panose="020B0604020202020204"/>
              </a:rPr>
              <a:t>80</a:t>
            </a:r>
            <a:endParaRPr kumimoji="0" lang="en-GB"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3" name="TextBox 52">
            <a:extLst>
              <a:ext uri="{FF2B5EF4-FFF2-40B4-BE49-F238E27FC236}">
                <a16:creationId xmlns:a16="http://schemas.microsoft.com/office/drawing/2014/main" id="{8F776F96-3794-8630-527D-0EDB810F8BAB}"/>
              </a:ext>
            </a:extLst>
          </p:cNvPr>
          <p:cNvSpPr txBox="1"/>
          <p:nvPr/>
        </p:nvSpPr>
        <p:spPr>
          <a:xfrm>
            <a:off x="5584514" y="5439477"/>
            <a:ext cx="288000" cy="332399"/>
          </a:xfrm>
          <a:prstGeom prst="rect">
            <a:avLst/>
          </a:prstGeom>
          <a:noFill/>
        </p:spPr>
        <p:txBody>
          <a:bodyPr wrap="square" lIns="0" tIns="0" rIns="0" bIns="0" rtlCol="0">
            <a:sp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rPr>
              <a:t>77</a:t>
            </a:r>
          </a:p>
          <a:p>
            <a:pPr marL="0" marR="0" lvl="0" indent="0" algn="ctr" defTabSz="914400" rtl="0" eaLnBrk="1" fontAlgn="auto" latinLnBrk="0" hangingPunct="1">
              <a:lnSpc>
                <a:spcPct val="90000"/>
              </a:lnSpc>
              <a:spcBef>
                <a:spcPts val="0"/>
              </a:spcBef>
              <a:spcAft>
                <a:spcPts val="0"/>
              </a:spcAft>
              <a:buClrTx/>
              <a:buSzTx/>
              <a:buFontTx/>
              <a:buNone/>
              <a:tabLst/>
              <a:defRPr/>
            </a:pPr>
            <a:r>
              <a:rPr lang="en-US" sz="1200" dirty="0">
                <a:solidFill>
                  <a:prstClr val="black"/>
                </a:solidFill>
                <a:latin typeface="Arial" panose="020B0604020202020204"/>
              </a:rPr>
              <a:t>70</a:t>
            </a:r>
            <a:endParaRPr kumimoji="0" lang="en-GB"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4" name="TextBox 53">
            <a:extLst>
              <a:ext uri="{FF2B5EF4-FFF2-40B4-BE49-F238E27FC236}">
                <a16:creationId xmlns:a16="http://schemas.microsoft.com/office/drawing/2014/main" id="{5D4639D6-F6FC-FCC1-131A-746F35A7B474}"/>
              </a:ext>
            </a:extLst>
          </p:cNvPr>
          <p:cNvSpPr txBox="1"/>
          <p:nvPr/>
        </p:nvSpPr>
        <p:spPr>
          <a:xfrm>
            <a:off x="5981222" y="5439477"/>
            <a:ext cx="288000" cy="332399"/>
          </a:xfrm>
          <a:prstGeom prst="rect">
            <a:avLst/>
          </a:prstGeom>
          <a:noFill/>
        </p:spPr>
        <p:txBody>
          <a:bodyPr wrap="square" lIns="0" tIns="0" rIns="0" bIns="0" rtlCol="0">
            <a:sp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rPr>
              <a:t>70</a:t>
            </a:r>
          </a:p>
          <a:p>
            <a:pPr marL="0" marR="0" lvl="0" indent="0" algn="ctr" defTabSz="914400" rtl="0" eaLnBrk="1" fontAlgn="auto" latinLnBrk="0" hangingPunct="1">
              <a:lnSpc>
                <a:spcPct val="90000"/>
              </a:lnSpc>
              <a:spcBef>
                <a:spcPts val="0"/>
              </a:spcBef>
              <a:spcAft>
                <a:spcPts val="0"/>
              </a:spcAft>
              <a:buClrTx/>
              <a:buSzTx/>
              <a:buFontTx/>
              <a:buNone/>
              <a:tabLst/>
              <a:defRPr/>
            </a:pPr>
            <a:r>
              <a:rPr lang="en-US" sz="1200" dirty="0">
                <a:solidFill>
                  <a:prstClr val="black"/>
                </a:solidFill>
                <a:latin typeface="Arial" panose="020B0604020202020204"/>
              </a:rPr>
              <a:t>60</a:t>
            </a:r>
            <a:endParaRPr kumimoji="0" lang="en-GB"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5" name="TextBox 54">
            <a:extLst>
              <a:ext uri="{FF2B5EF4-FFF2-40B4-BE49-F238E27FC236}">
                <a16:creationId xmlns:a16="http://schemas.microsoft.com/office/drawing/2014/main" id="{5A157D02-AC44-BF9A-9234-3877F0EBEB7D}"/>
              </a:ext>
            </a:extLst>
          </p:cNvPr>
          <p:cNvSpPr txBox="1"/>
          <p:nvPr/>
        </p:nvSpPr>
        <p:spPr>
          <a:xfrm>
            <a:off x="6377930" y="5439477"/>
            <a:ext cx="288000" cy="332399"/>
          </a:xfrm>
          <a:prstGeom prst="rect">
            <a:avLst/>
          </a:prstGeom>
          <a:noFill/>
        </p:spPr>
        <p:txBody>
          <a:bodyPr wrap="square" lIns="0" tIns="0" rIns="0" bIns="0" rtlCol="0">
            <a:sp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rPr>
              <a:t>65</a:t>
            </a:r>
          </a:p>
          <a:p>
            <a:pPr marL="0" marR="0" lvl="0" indent="0" algn="ctr" defTabSz="914400" rtl="0" eaLnBrk="1" fontAlgn="auto" latinLnBrk="0" hangingPunct="1">
              <a:lnSpc>
                <a:spcPct val="90000"/>
              </a:lnSpc>
              <a:spcBef>
                <a:spcPts val="0"/>
              </a:spcBef>
              <a:spcAft>
                <a:spcPts val="0"/>
              </a:spcAft>
              <a:buClrTx/>
              <a:buSzTx/>
              <a:buFontTx/>
              <a:buNone/>
              <a:tabLst/>
              <a:defRPr/>
            </a:pPr>
            <a:r>
              <a:rPr lang="en-US" sz="1200" dirty="0">
                <a:solidFill>
                  <a:prstClr val="black"/>
                </a:solidFill>
                <a:latin typeface="Arial" panose="020B0604020202020204"/>
              </a:rPr>
              <a:t>58</a:t>
            </a:r>
            <a:endParaRPr kumimoji="0" lang="en-GB"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6" name="TextBox 55">
            <a:extLst>
              <a:ext uri="{FF2B5EF4-FFF2-40B4-BE49-F238E27FC236}">
                <a16:creationId xmlns:a16="http://schemas.microsoft.com/office/drawing/2014/main" id="{10A22B44-100F-E78A-024F-3C0C3FFE0D6E}"/>
              </a:ext>
            </a:extLst>
          </p:cNvPr>
          <p:cNvSpPr txBox="1"/>
          <p:nvPr/>
        </p:nvSpPr>
        <p:spPr>
          <a:xfrm>
            <a:off x="6774638" y="5439477"/>
            <a:ext cx="288000" cy="332399"/>
          </a:xfrm>
          <a:prstGeom prst="rect">
            <a:avLst/>
          </a:prstGeom>
          <a:noFill/>
        </p:spPr>
        <p:txBody>
          <a:bodyPr wrap="square" lIns="0" tIns="0" rIns="0" bIns="0" rtlCol="0">
            <a:sp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lang="en-US" sz="1200" dirty="0">
                <a:solidFill>
                  <a:prstClr val="black"/>
                </a:solidFill>
                <a:latin typeface="Arial" panose="020B0604020202020204"/>
              </a:rPr>
              <a:t>47</a:t>
            </a:r>
          </a:p>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rPr>
              <a:t>33</a:t>
            </a:r>
            <a:endParaRPr kumimoji="0" lang="en-GB"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7" name="TextBox 56">
            <a:extLst>
              <a:ext uri="{FF2B5EF4-FFF2-40B4-BE49-F238E27FC236}">
                <a16:creationId xmlns:a16="http://schemas.microsoft.com/office/drawing/2014/main" id="{F494F27D-237A-F318-2DBE-C71583171AFC}"/>
              </a:ext>
            </a:extLst>
          </p:cNvPr>
          <p:cNvSpPr txBox="1"/>
          <p:nvPr/>
        </p:nvSpPr>
        <p:spPr>
          <a:xfrm>
            <a:off x="7171346" y="5439477"/>
            <a:ext cx="288000" cy="332399"/>
          </a:xfrm>
          <a:prstGeom prst="rect">
            <a:avLst/>
          </a:prstGeom>
          <a:noFill/>
        </p:spPr>
        <p:txBody>
          <a:bodyPr wrap="square" lIns="0" tIns="0" rIns="0" bIns="0" rtlCol="0">
            <a:sp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rPr>
              <a:t>35</a:t>
            </a:r>
          </a:p>
          <a:p>
            <a:pPr marL="0" marR="0" lvl="0" indent="0" algn="ctr" defTabSz="914400" rtl="0" eaLnBrk="1" fontAlgn="auto" latinLnBrk="0" hangingPunct="1">
              <a:lnSpc>
                <a:spcPct val="90000"/>
              </a:lnSpc>
              <a:spcBef>
                <a:spcPts val="0"/>
              </a:spcBef>
              <a:spcAft>
                <a:spcPts val="0"/>
              </a:spcAft>
              <a:buClrTx/>
              <a:buSzTx/>
              <a:buFontTx/>
              <a:buNone/>
              <a:tabLst/>
              <a:defRPr/>
            </a:pPr>
            <a:r>
              <a:rPr lang="en-US" sz="1200" dirty="0">
                <a:solidFill>
                  <a:prstClr val="black"/>
                </a:solidFill>
                <a:latin typeface="Arial" panose="020B0604020202020204"/>
              </a:rPr>
              <a:t>25</a:t>
            </a:r>
            <a:endParaRPr kumimoji="0" lang="en-GB"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8" name="TextBox 57">
            <a:extLst>
              <a:ext uri="{FF2B5EF4-FFF2-40B4-BE49-F238E27FC236}">
                <a16:creationId xmlns:a16="http://schemas.microsoft.com/office/drawing/2014/main" id="{932F0DA5-7256-47A6-9124-D9D337975D02}"/>
              </a:ext>
            </a:extLst>
          </p:cNvPr>
          <p:cNvSpPr txBox="1"/>
          <p:nvPr/>
        </p:nvSpPr>
        <p:spPr>
          <a:xfrm>
            <a:off x="7568054" y="5439477"/>
            <a:ext cx="288000" cy="332399"/>
          </a:xfrm>
          <a:prstGeom prst="rect">
            <a:avLst/>
          </a:prstGeom>
          <a:noFill/>
        </p:spPr>
        <p:txBody>
          <a:bodyPr wrap="square" lIns="0" tIns="0" rIns="0" bIns="0" rtlCol="0">
            <a:sp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rPr>
              <a:t>24</a:t>
            </a:r>
          </a:p>
          <a:p>
            <a:pPr marL="0" marR="0" lvl="0" indent="0" algn="ctr" defTabSz="914400" rtl="0" eaLnBrk="1" fontAlgn="auto" latinLnBrk="0" hangingPunct="1">
              <a:lnSpc>
                <a:spcPct val="90000"/>
              </a:lnSpc>
              <a:spcBef>
                <a:spcPts val="0"/>
              </a:spcBef>
              <a:spcAft>
                <a:spcPts val="0"/>
              </a:spcAft>
              <a:buClrTx/>
              <a:buSzTx/>
              <a:buFontTx/>
              <a:buNone/>
              <a:tabLst/>
              <a:defRPr/>
            </a:pPr>
            <a:r>
              <a:rPr lang="en-US" sz="1200" dirty="0">
                <a:solidFill>
                  <a:prstClr val="black"/>
                </a:solidFill>
                <a:latin typeface="Arial" panose="020B0604020202020204"/>
              </a:rPr>
              <a:t>18</a:t>
            </a:r>
            <a:endParaRPr kumimoji="0" lang="en-GB"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9" name="TextBox 58">
            <a:extLst>
              <a:ext uri="{FF2B5EF4-FFF2-40B4-BE49-F238E27FC236}">
                <a16:creationId xmlns:a16="http://schemas.microsoft.com/office/drawing/2014/main" id="{8E2F0355-F501-60A8-EC62-319B77D1A165}"/>
              </a:ext>
            </a:extLst>
          </p:cNvPr>
          <p:cNvSpPr txBox="1"/>
          <p:nvPr/>
        </p:nvSpPr>
        <p:spPr>
          <a:xfrm>
            <a:off x="7964762" y="5439477"/>
            <a:ext cx="288000" cy="332399"/>
          </a:xfrm>
          <a:prstGeom prst="rect">
            <a:avLst/>
          </a:prstGeom>
          <a:noFill/>
        </p:spPr>
        <p:txBody>
          <a:bodyPr wrap="square" lIns="0" tIns="0" rIns="0" bIns="0" rtlCol="0">
            <a:sp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rPr>
              <a:t>14</a:t>
            </a:r>
          </a:p>
          <a:p>
            <a:pPr marL="0" marR="0" lvl="0" indent="0" algn="ctr" defTabSz="914400" rtl="0" eaLnBrk="1" fontAlgn="auto" latinLnBrk="0" hangingPunct="1">
              <a:lnSpc>
                <a:spcPct val="90000"/>
              </a:lnSpc>
              <a:spcBef>
                <a:spcPts val="0"/>
              </a:spcBef>
              <a:spcAft>
                <a:spcPts val="0"/>
              </a:spcAft>
              <a:buClrTx/>
              <a:buSzTx/>
              <a:buFontTx/>
              <a:buNone/>
              <a:tabLst/>
              <a:defRPr/>
            </a:pPr>
            <a:r>
              <a:rPr lang="en-US" sz="1200" dirty="0">
                <a:solidFill>
                  <a:prstClr val="black"/>
                </a:solidFill>
                <a:latin typeface="Arial" panose="020B0604020202020204"/>
              </a:rPr>
              <a:t>8</a:t>
            </a:r>
            <a:endParaRPr kumimoji="0" lang="en-GB"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60" name="TextBox 59">
            <a:extLst>
              <a:ext uri="{FF2B5EF4-FFF2-40B4-BE49-F238E27FC236}">
                <a16:creationId xmlns:a16="http://schemas.microsoft.com/office/drawing/2014/main" id="{4658D49C-8448-87E3-8CA7-B64F2AFF6654}"/>
              </a:ext>
            </a:extLst>
          </p:cNvPr>
          <p:cNvSpPr txBox="1"/>
          <p:nvPr/>
        </p:nvSpPr>
        <p:spPr>
          <a:xfrm>
            <a:off x="8361470" y="5439477"/>
            <a:ext cx="288000" cy="332399"/>
          </a:xfrm>
          <a:prstGeom prst="rect">
            <a:avLst/>
          </a:prstGeom>
          <a:noFill/>
        </p:spPr>
        <p:txBody>
          <a:bodyPr wrap="square" lIns="0" tIns="0" rIns="0" bIns="0" rtlCol="0">
            <a:sp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rPr>
              <a:t>6</a:t>
            </a:r>
          </a:p>
          <a:p>
            <a:pPr marL="0" marR="0" lvl="0" indent="0" algn="ctr" defTabSz="914400" rtl="0" eaLnBrk="1" fontAlgn="auto" latinLnBrk="0" hangingPunct="1">
              <a:lnSpc>
                <a:spcPct val="90000"/>
              </a:lnSpc>
              <a:spcBef>
                <a:spcPts val="0"/>
              </a:spcBef>
              <a:spcAft>
                <a:spcPts val="0"/>
              </a:spcAft>
              <a:buClrTx/>
              <a:buSzTx/>
              <a:buFontTx/>
              <a:buNone/>
              <a:tabLst/>
              <a:defRPr/>
            </a:pPr>
            <a:r>
              <a:rPr lang="en-US" sz="1200" dirty="0">
                <a:solidFill>
                  <a:prstClr val="black"/>
                </a:solidFill>
                <a:latin typeface="Arial" panose="020B0604020202020204"/>
              </a:rPr>
              <a:t>5</a:t>
            </a:r>
            <a:endParaRPr kumimoji="0" lang="en-GB"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61" name="TextBox 60">
            <a:extLst>
              <a:ext uri="{FF2B5EF4-FFF2-40B4-BE49-F238E27FC236}">
                <a16:creationId xmlns:a16="http://schemas.microsoft.com/office/drawing/2014/main" id="{6DE78D83-901D-37D1-57D5-C880DFCF055F}"/>
              </a:ext>
            </a:extLst>
          </p:cNvPr>
          <p:cNvSpPr txBox="1"/>
          <p:nvPr/>
        </p:nvSpPr>
        <p:spPr>
          <a:xfrm>
            <a:off x="8758178" y="5439477"/>
            <a:ext cx="288000" cy="332399"/>
          </a:xfrm>
          <a:prstGeom prst="rect">
            <a:avLst/>
          </a:prstGeom>
          <a:noFill/>
        </p:spPr>
        <p:txBody>
          <a:bodyPr wrap="square" lIns="0" tIns="0" rIns="0" bIns="0" rtlCol="0">
            <a:sp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rPr>
              <a:t>3</a:t>
            </a:r>
          </a:p>
          <a:p>
            <a:pPr marL="0" marR="0" lvl="0" indent="0" algn="ctr" defTabSz="914400" rtl="0" eaLnBrk="1" fontAlgn="auto" latinLnBrk="0" hangingPunct="1">
              <a:lnSpc>
                <a:spcPct val="90000"/>
              </a:lnSpc>
              <a:spcBef>
                <a:spcPts val="0"/>
              </a:spcBef>
              <a:spcAft>
                <a:spcPts val="0"/>
              </a:spcAft>
              <a:buClrTx/>
              <a:buSzTx/>
              <a:buFontTx/>
              <a:buNone/>
              <a:tabLst/>
              <a:defRPr/>
            </a:pPr>
            <a:r>
              <a:rPr lang="en-US" sz="1200" dirty="0">
                <a:solidFill>
                  <a:prstClr val="black"/>
                </a:solidFill>
                <a:latin typeface="Arial" panose="020B0604020202020204"/>
              </a:rPr>
              <a:t>1</a:t>
            </a:r>
            <a:endParaRPr kumimoji="0" lang="en-GB"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62" name="TextBox 61">
            <a:extLst>
              <a:ext uri="{FF2B5EF4-FFF2-40B4-BE49-F238E27FC236}">
                <a16:creationId xmlns:a16="http://schemas.microsoft.com/office/drawing/2014/main" id="{46AFCC0E-6A14-181B-9650-20FAFA2B1CCA}"/>
              </a:ext>
            </a:extLst>
          </p:cNvPr>
          <p:cNvSpPr txBox="1"/>
          <p:nvPr/>
        </p:nvSpPr>
        <p:spPr>
          <a:xfrm>
            <a:off x="9154884" y="5439477"/>
            <a:ext cx="288000" cy="332399"/>
          </a:xfrm>
          <a:prstGeom prst="rect">
            <a:avLst/>
          </a:prstGeom>
          <a:noFill/>
        </p:spPr>
        <p:txBody>
          <a:bodyPr wrap="square" lIns="0" tIns="0" rIns="0" bIns="0" rtlCol="0">
            <a:sp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rPr>
              <a:t>0</a:t>
            </a:r>
          </a:p>
          <a:p>
            <a:pPr marL="0" marR="0" lvl="0" indent="0" algn="ctr" defTabSz="914400" rtl="0" eaLnBrk="1" fontAlgn="auto" latinLnBrk="0" hangingPunct="1">
              <a:lnSpc>
                <a:spcPct val="90000"/>
              </a:lnSpc>
              <a:spcBef>
                <a:spcPts val="0"/>
              </a:spcBef>
              <a:spcAft>
                <a:spcPts val="0"/>
              </a:spcAft>
              <a:buClrTx/>
              <a:buSzTx/>
              <a:buFontTx/>
              <a:buNone/>
              <a:tabLst/>
              <a:defRPr/>
            </a:pPr>
            <a:r>
              <a:rPr lang="en-US" sz="1200" dirty="0">
                <a:solidFill>
                  <a:prstClr val="black"/>
                </a:solidFill>
                <a:latin typeface="Arial" panose="020B0604020202020204"/>
              </a:rPr>
              <a:t>0</a:t>
            </a:r>
            <a:endParaRPr kumimoji="0" lang="en-GB"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Tree>
    <p:extLst>
      <p:ext uri="{BB962C8B-B14F-4D97-AF65-F5344CB8AC3E}">
        <p14:creationId xmlns:p14="http://schemas.microsoft.com/office/powerpoint/2010/main" val="420543539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Content Placeholder 8">
            <a:extLst>
              <a:ext uri="{FF2B5EF4-FFF2-40B4-BE49-F238E27FC236}">
                <a16:creationId xmlns:a16="http://schemas.microsoft.com/office/drawing/2014/main" id="{1A28B3DF-EF60-F247-BC0E-AD0930116B0F}"/>
              </a:ext>
            </a:extLst>
          </p:cNvPr>
          <p:cNvGraphicFramePr>
            <a:graphicFrameLocks noGrp="1"/>
          </p:cNvGraphicFramePr>
          <p:nvPr>
            <p:ph sz="quarter" idx="12"/>
            <p:extLst>
              <p:ext uri="{D42A27DB-BD31-4B8C-83A1-F6EECF244321}">
                <p14:modId xmlns:p14="http://schemas.microsoft.com/office/powerpoint/2010/main" val="2600198178"/>
              </p:ext>
            </p:extLst>
          </p:nvPr>
        </p:nvGraphicFramePr>
        <p:xfrm>
          <a:off x="620713" y="3081419"/>
          <a:ext cx="10963275" cy="2856493"/>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p:cNvSpPr>
            <a:spLocks noGrp="1"/>
          </p:cNvSpPr>
          <p:nvPr>
            <p:ph type="title"/>
          </p:nvPr>
        </p:nvSpPr>
        <p:spPr/>
        <p:txBody>
          <a:bodyPr/>
          <a:lstStyle/>
          <a:p>
            <a:r>
              <a:rPr lang="en-US" dirty="0"/>
              <a:t>MAGNITUDE: overall response rate</a:t>
            </a:r>
          </a:p>
        </p:txBody>
      </p:sp>
      <p:sp>
        <p:nvSpPr>
          <p:cNvPr id="8" name="Content Placeholder 7">
            <a:extLst>
              <a:ext uri="{FF2B5EF4-FFF2-40B4-BE49-F238E27FC236}">
                <a16:creationId xmlns:a16="http://schemas.microsoft.com/office/drawing/2014/main" id="{BC181BC6-9DBA-2043-BA04-B94D2DE2081D}"/>
              </a:ext>
            </a:extLst>
          </p:cNvPr>
          <p:cNvSpPr>
            <a:spLocks noGrp="1"/>
          </p:cNvSpPr>
          <p:nvPr>
            <p:ph sz="quarter" idx="15"/>
          </p:nvPr>
        </p:nvSpPr>
        <p:spPr>
          <a:xfrm>
            <a:off x="609600" y="6423142"/>
            <a:ext cx="10828401" cy="365125"/>
          </a:xfrm>
        </p:spPr>
        <p:txBody>
          <a:bodyPr/>
          <a:lstStyle/>
          <a:p>
            <a:pPr>
              <a:spcBef>
                <a:spcPts val="0"/>
              </a:spcBef>
            </a:pPr>
            <a:r>
              <a:rPr lang="en-US" sz="1100" dirty="0"/>
              <a:t>Note: Relative risk &gt;1 </a:t>
            </a:r>
            <a:r>
              <a:rPr lang="en-US" sz="1100" dirty="0" err="1"/>
              <a:t>favours</a:t>
            </a:r>
            <a:r>
              <a:rPr lang="en-US" sz="1100" dirty="0"/>
              <a:t> niraparib and AAP treatment. Percent of responder is based on the number of subjects with measurable disease at baseline</a:t>
            </a:r>
          </a:p>
          <a:p>
            <a:pPr>
              <a:spcBef>
                <a:spcPts val="0"/>
              </a:spcBef>
            </a:pPr>
            <a:r>
              <a:rPr lang="en-US" sz="1100" dirty="0"/>
              <a:t>AAP, abiraterone acetate plus prednisone; CR, complete response; HRR, homologous recombination repair, NIRA, niraparib; ORR, overall response rate PBO, placebo; PR, partial response</a:t>
            </a:r>
          </a:p>
          <a:p>
            <a:pPr>
              <a:spcBef>
                <a:spcPts val="0"/>
              </a:spcBef>
            </a:pPr>
            <a:r>
              <a:rPr lang="en-US" sz="1100" dirty="0"/>
              <a:t>Chi K, et al. </a:t>
            </a:r>
            <a:r>
              <a:rPr lang="en-GB" sz="1100" dirty="0"/>
              <a:t>J Clin Oncol. 2022;40 (</a:t>
            </a:r>
            <a:r>
              <a:rPr lang="en-GB" sz="1100" dirty="0" err="1"/>
              <a:t>suppl</a:t>
            </a:r>
            <a:r>
              <a:rPr lang="en-GB" sz="1100" dirty="0"/>
              <a:t> 6; </a:t>
            </a:r>
            <a:r>
              <a:rPr lang="en-GB" sz="1100" dirty="0" err="1"/>
              <a:t>abstr</a:t>
            </a:r>
            <a:r>
              <a:rPr lang="en-GB" sz="1100" dirty="0"/>
              <a:t> 12) (</a:t>
            </a:r>
            <a:r>
              <a:rPr lang="it-IT" sz="1100" dirty="0"/>
              <a:t>ASCO GU 2022 oral presentation); </a:t>
            </a:r>
            <a:r>
              <a:rPr lang="en-GB" sz="1100" dirty="0"/>
              <a:t>Chi K, et al. Journal of Clinical Oncology 2023; 41: 3339-3351</a:t>
            </a:r>
            <a:r>
              <a:rPr lang="it-IT" sz="1100" dirty="0"/>
              <a:t> </a:t>
            </a:r>
            <a:endParaRPr lang="en-GB" sz="1100" dirty="0"/>
          </a:p>
          <a:p>
            <a:endParaRPr lang="en-US" dirty="0"/>
          </a:p>
        </p:txBody>
      </p:sp>
      <p:sp>
        <p:nvSpPr>
          <p:cNvPr id="11" name="TextBox 10">
            <a:extLst>
              <a:ext uri="{FF2B5EF4-FFF2-40B4-BE49-F238E27FC236}">
                <a16:creationId xmlns:a16="http://schemas.microsoft.com/office/drawing/2014/main" id="{EB83DEC0-769D-BE4C-953D-CA4A2A199CF6}"/>
              </a:ext>
            </a:extLst>
          </p:cNvPr>
          <p:cNvSpPr txBox="1"/>
          <p:nvPr/>
        </p:nvSpPr>
        <p:spPr>
          <a:xfrm>
            <a:off x="2328275" y="3375602"/>
            <a:ext cx="862861" cy="369332"/>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prstClr val="black"/>
                </a:solidFill>
                <a:effectLst/>
                <a:uLnTx/>
                <a:uFillTx/>
                <a:latin typeface="Arial" panose="020B0604020202020204"/>
                <a:ea typeface="+mn-ea"/>
                <a:cs typeface="+mn-cs"/>
              </a:rPr>
              <a:t>60%</a:t>
            </a:r>
            <a:br>
              <a:rPr kumimoji="0" lang="en-GB" sz="1200" b="1" i="0" u="none" strike="noStrike" kern="1200" cap="none" spc="0" normalizeH="0" baseline="0" noProof="0" dirty="0">
                <a:ln>
                  <a:noFill/>
                </a:ln>
                <a:solidFill>
                  <a:prstClr val="black"/>
                </a:solidFill>
                <a:effectLst/>
                <a:uLnTx/>
                <a:uFillTx/>
                <a:latin typeface="Arial" panose="020B0604020202020204"/>
                <a:ea typeface="+mn-ea"/>
                <a:cs typeface="+mn-cs"/>
              </a:rPr>
            </a:br>
            <a:r>
              <a:rPr kumimoji="0" lang="en-GB" sz="1200" b="1" i="0" u="none" strike="noStrike" kern="1200" cap="none" spc="0" normalizeH="0" baseline="0" noProof="0" dirty="0">
                <a:ln>
                  <a:noFill/>
                </a:ln>
                <a:solidFill>
                  <a:prstClr val="black"/>
                </a:solidFill>
                <a:effectLst/>
                <a:uLnTx/>
                <a:uFillTx/>
                <a:latin typeface="Arial" panose="020B0604020202020204"/>
                <a:ea typeface="+mn-ea"/>
                <a:cs typeface="+mn-cs"/>
              </a:rPr>
              <a:t>(55/92)</a:t>
            </a:r>
          </a:p>
        </p:txBody>
      </p:sp>
      <p:sp>
        <p:nvSpPr>
          <p:cNvPr id="12" name="TextBox 11">
            <a:extLst>
              <a:ext uri="{FF2B5EF4-FFF2-40B4-BE49-F238E27FC236}">
                <a16:creationId xmlns:a16="http://schemas.microsoft.com/office/drawing/2014/main" id="{57433B78-6184-4D46-B22F-1D07D9219A4C}"/>
              </a:ext>
            </a:extLst>
          </p:cNvPr>
          <p:cNvSpPr txBox="1"/>
          <p:nvPr/>
        </p:nvSpPr>
        <p:spPr>
          <a:xfrm>
            <a:off x="3317019" y="2776234"/>
            <a:ext cx="1336759" cy="369332"/>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prstClr val="black"/>
                </a:solidFill>
                <a:effectLst/>
                <a:uLnTx/>
                <a:uFillTx/>
                <a:latin typeface="Arial" panose="020B0604020202020204"/>
                <a:ea typeface="+mn-ea"/>
                <a:cs typeface="+mn-cs"/>
              </a:rPr>
              <a:t>Relative risk, 2.13</a:t>
            </a:r>
            <a:br>
              <a:rPr kumimoji="0" lang="en-GB" sz="1200" b="1" i="0" u="none" strike="noStrike" kern="1200" cap="none" spc="0" normalizeH="0" baseline="0" noProof="0" dirty="0">
                <a:ln>
                  <a:noFill/>
                </a:ln>
                <a:solidFill>
                  <a:prstClr val="black"/>
                </a:solidFill>
                <a:effectLst/>
                <a:uLnTx/>
                <a:uFillTx/>
                <a:latin typeface="Arial" panose="020B0604020202020204"/>
                <a:ea typeface="+mn-ea"/>
                <a:cs typeface="+mn-cs"/>
              </a:rPr>
            </a:br>
            <a:r>
              <a:rPr kumimoji="0" lang="en-GB" sz="1200" b="1" i="0" u="none" strike="noStrike" kern="1200" cap="none" spc="0" normalizeH="0" baseline="0" noProof="0" dirty="0">
                <a:ln>
                  <a:noFill/>
                </a:ln>
                <a:solidFill>
                  <a:prstClr val="black"/>
                </a:solidFill>
                <a:effectLst/>
                <a:uLnTx/>
                <a:uFillTx/>
                <a:latin typeface="Arial" panose="020B0604020202020204"/>
                <a:ea typeface="+mn-ea"/>
                <a:cs typeface="+mn-cs"/>
              </a:rPr>
              <a:t>nominal P&lt;0.001</a:t>
            </a:r>
          </a:p>
        </p:txBody>
      </p:sp>
      <p:sp>
        <p:nvSpPr>
          <p:cNvPr id="13" name="TextBox 12">
            <a:extLst>
              <a:ext uri="{FF2B5EF4-FFF2-40B4-BE49-F238E27FC236}">
                <a16:creationId xmlns:a16="http://schemas.microsoft.com/office/drawing/2014/main" id="{BB4683F5-0A44-194A-A6A2-5D78300070B0}"/>
              </a:ext>
            </a:extLst>
          </p:cNvPr>
          <p:cNvSpPr txBox="1"/>
          <p:nvPr/>
        </p:nvSpPr>
        <p:spPr>
          <a:xfrm>
            <a:off x="8283030" y="2776234"/>
            <a:ext cx="1336759" cy="369332"/>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prstClr val="black"/>
                </a:solidFill>
                <a:effectLst/>
                <a:uLnTx/>
                <a:uFillTx/>
                <a:latin typeface="Arial" panose="020B0604020202020204"/>
                <a:ea typeface="+mn-ea"/>
                <a:cs typeface="+mn-cs"/>
              </a:rPr>
              <a:t>Relative risk, 1.66</a:t>
            </a:r>
            <a:br>
              <a:rPr kumimoji="0" lang="en-GB" sz="1200" b="1" i="0" u="none" strike="noStrike" kern="1200" cap="none" spc="0" normalizeH="0" baseline="0" noProof="0" dirty="0">
                <a:ln>
                  <a:noFill/>
                </a:ln>
                <a:solidFill>
                  <a:prstClr val="black"/>
                </a:solidFill>
                <a:effectLst/>
                <a:uLnTx/>
                <a:uFillTx/>
                <a:latin typeface="Arial" panose="020B0604020202020204"/>
                <a:ea typeface="+mn-ea"/>
                <a:cs typeface="+mn-cs"/>
              </a:rPr>
            </a:br>
            <a:r>
              <a:rPr kumimoji="0" lang="en-GB" sz="1200" b="1" i="0" u="none" strike="noStrike" kern="1200" cap="none" spc="0" normalizeH="0" baseline="0" noProof="0" dirty="0">
                <a:ln>
                  <a:noFill/>
                </a:ln>
                <a:solidFill>
                  <a:prstClr val="black"/>
                </a:solidFill>
                <a:effectLst/>
                <a:uLnTx/>
                <a:uFillTx/>
                <a:latin typeface="Arial" panose="020B0604020202020204"/>
                <a:ea typeface="+mn-ea"/>
                <a:cs typeface="+mn-cs"/>
              </a:rPr>
              <a:t>nominal P=0.035</a:t>
            </a:r>
          </a:p>
        </p:txBody>
      </p:sp>
      <p:sp>
        <p:nvSpPr>
          <p:cNvPr id="14" name="TextBox 13">
            <a:extLst>
              <a:ext uri="{FF2B5EF4-FFF2-40B4-BE49-F238E27FC236}">
                <a16:creationId xmlns:a16="http://schemas.microsoft.com/office/drawing/2014/main" id="{7357DD1E-653F-7B40-9352-778FADB2A7C6}"/>
              </a:ext>
            </a:extLst>
          </p:cNvPr>
          <p:cNvSpPr txBox="1"/>
          <p:nvPr/>
        </p:nvSpPr>
        <p:spPr>
          <a:xfrm>
            <a:off x="4818714" y="4312305"/>
            <a:ext cx="862861" cy="369332"/>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prstClr val="black"/>
                </a:solidFill>
                <a:effectLst/>
                <a:uLnTx/>
                <a:uFillTx/>
                <a:latin typeface="Arial" panose="020B0604020202020204"/>
                <a:ea typeface="+mn-ea"/>
                <a:cs typeface="+mn-cs"/>
              </a:rPr>
              <a:t>28%</a:t>
            </a:r>
            <a:br>
              <a:rPr kumimoji="0" lang="en-GB" sz="1200" b="1" i="0" u="none" strike="noStrike" kern="1200" cap="none" spc="0" normalizeH="0" baseline="0" noProof="0" dirty="0">
                <a:ln>
                  <a:noFill/>
                </a:ln>
                <a:solidFill>
                  <a:prstClr val="black"/>
                </a:solidFill>
                <a:effectLst/>
                <a:uLnTx/>
                <a:uFillTx/>
                <a:latin typeface="Arial" panose="020B0604020202020204"/>
                <a:ea typeface="+mn-ea"/>
                <a:cs typeface="+mn-cs"/>
              </a:rPr>
            </a:br>
            <a:r>
              <a:rPr kumimoji="0" lang="en-GB" sz="1200" b="1" i="0" u="none" strike="noStrike" kern="1200" cap="none" spc="0" normalizeH="0" baseline="0" noProof="0" dirty="0">
                <a:ln>
                  <a:noFill/>
                </a:ln>
                <a:solidFill>
                  <a:prstClr val="black"/>
                </a:solidFill>
                <a:effectLst/>
                <a:uLnTx/>
                <a:uFillTx/>
                <a:latin typeface="Arial" panose="020B0604020202020204"/>
                <a:ea typeface="+mn-ea"/>
                <a:cs typeface="+mn-cs"/>
              </a:rPr>
              <a:t>(23/82)</a:t>
            </a:r>
          </a:p>
        </p:txBody>
      </p:sp>
      <p:sp>
        <p:nvSpPr>
          <p:cNvPr id="15" name="TextBox 14">
            <a:extLst>
              <a:ext uri="{FF2B5EF4-FFF2-40B4-BE49-F238E27FC236}">
                <a16:creationId xmlns:a16="http://schemas.microsoft.com/office/drawing/2014/main" id="{FCAE6F10-E823-9F42-986A-60E866F03639}"/>
              </a:ext>
            </a:extLst>
          </p:cNvPr>
          <p:cNvSpPr txBox="1"/>
          <p:nvPr/>
        </p:nvSpPr>
        <p:spPr>
          <a:xfrm>
            <a:off x="7286851" y="3593658"/>
            <a:ext cx="862861" cy="369332"/>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prstClr val="black"/>
                </a:solidFill>
                <a:effectLst/>
                <a:uLnTx/>
                <a:uFillTx/>
                <a:latin typeface="Arial" panose="020B0604020202020204"/>
                <a:ea typeface="+mn-ea"/>
                <a:cs typeface="+mn-cs"/>
              </a:rPr>
              <a:t>52%</a:t>
            </a:r>
            <a:br>
              <a:rPr kumimoji="0" lang="en-GB" sz="1200" b="1" i="0" u="none" strike="noStrike" kern="1200" cap="none" spc="0" normalizeH="0" baseline="0" noProof="0" dirty="0">
                <a:ln>
                  <a:noFill/>
                </a:ln>
                <a:solidFill>
                  <a:prstClr val="black"/>
                </a:solidFill>
                <a:effectLst/>
                <a:uLnTx/>
                <a:uFillTx/>
                <a:latin typeface="Arial" panose="020B0604020202020204"/>
                <a:ea typeface="+mn-ea"/>
                <a:cs typeface="+mn-cs"/>
              </a:rPr>
            </a:br>
            <a:r>
              <a:rPr kumimoji="0" lang="en-GB" sz="1200" b="1" i="0" u="none" strike="noStrike" kern="1200" cap="none" spc="0" normalizeH="0" baseline="0" noProof="0" dirty="0">
                <a:ln>
                  <a:noFill/>
                </a:ln>
                <a:solidFill>
                  <a:prstClr val="black"/>
                </a:solidFill>
                <a:effectLst/>
                <a:uLnTx/>
                <a:uFillTx/>
                <a:latin typeface="Arial" panose="020B0604020202020204"/>
                <a:ea typeface="+mn-ea"/>
                <a:cs typeface="+mn-cs"/>
              </a:rPr>
              <a:t>(29/56)</a:t>
            </a:r>
          </a:p>
        </p:txBody>
      </p:sp>
      <p:sp>
        <p:nvSpPr>
          <p:cNvPr id="16" name="TextBox 15">
            <a:extLst>
              <a:ext uri="{FF2B5EF4-FFF2-40B4-BE49-F238E27FC236}">
                <a16:creationId xmlns:a16="http://schemas.microsoft.com/office/drawing/2014/main" id="{148B4069-8855-3244-BA73-8C38069CBF84}"/>
              </a:ext>
            </a:extLst>
          </p:cNvPr>
          <p:cNvSpPr txBox="1"/>
          <p:nvPr/>
        </p:nvSpPr>
        <p:spPr>
          <a:xfrm>
            <a:off x="9762421" y="4232994"/>
            <a:ext cx="862861" cy="369332"/>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prstClr val="black"/>
                </a:solidFill>
                <a:effectLst/>
                <a:uLnTx/>
                <a:uFillTx/>
                <a:latin typeface="Arial" panose="020B0604020202020204"/>
                <a:ea typeface="+mn-ea"/>
                <a:cs typeface="+mn-cs"/>
              </a:rPr>
              <a:t>31%</a:t>
            </a:r>
            <a:br>
              <a:rPr kumimoji="0" lang="en-GB" sz="1200" b="1" i="0" u="none" strike="noStrike" kern="1200" cap="none" spc="0" normalizeH="0" baseline="0" noProof="0" dirty="0">
                <a:ln>
                  <a:noFill/>
                </a:ln>
                <a:solidFill>
                  <a:prstClr val="black"/>
                </a:solidFill>
                <a:effectLst/>
                <a:uLnTx/>
                <a:uFillTx/>
                <a:latin typeface="Arial" panose="020B0604020202020204"/>
                <a:ea typeface="+mn-ea"/>
                <a:cs typeface="+mn-cs"/>
              </a:rPr>
            </a:br>
            <a:r>
              <a:rPr kumimoji="0" lang="en-GB" sz="1200" b="1" i="0" u="none" strike="noStrike" kern="1200" cap="none" spc="0" normalizeH="0" baseline="0" noProof="0" dirty="0">
                <a:ln>
                  <a:noFill/>
                </a:ln>
                <a:solidFill>
                  <a:prstClr val="black"/>
                </a:solidFill>
                <a:effectLst/>
                <a:uLnTx/>
                <a:uFillTx/>
                <a:latin typeface="Arial" panose="020B0604020202020204"/>
                <a:ea typeface="+mn-ea"/>
                <a:cs typeface="+mn-cs"/>
              </a:rPr>
              <a:t>(15/48)</a:t>
            </a:r>
          </a:p>
        </p:txBody>
      </p:sp>
      <p:sp>
        <p:nvSpPr>
          <p:cNvPr id="17" name="TextBox 16">
            <a:extLst>
              <a:ext uri="{FF2B5EF4-FFF2-40B4-BE49-F238E27FC236}">
                <a16:creationId xmlns:a16="http://schemas.microsoft.com/office/drawing/2014/main" id="{BC4236B4-3AC0-DA40-B537-C40872A1C2A3}"/>
              </a:ext>
            </a:extLst>
          </p:cNvPr>
          <p:cNvSpPr txBox="1"/>
          <p:nvPr/>
        </p:nvSpPr>
        <p:spPr>
          <a:xfrm>
            <a:off x="2230244" y="2301111"/>
            <a:ext cx="3605562"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3C74F"/>
                </a:solidFill>
                <a:effectLst/>
                <a:uLnTx/>
                <a:uFillTx/>
                <a:latin typeface="Arial" panose="020B0604020202020204" pitchFamily="34" charset="0"/>
                <a:ea typeface="ヒラギノ角ゴ ProN W3"/>
                <a:cs typeface="Arial" panose="020B0604020202020204" pitchFamily="34" charset="0"/>
              </a:rPr>
              <a:t>All HRR BM+ Patients</a:t>
            </a:r>
          </a:p>
        </p:txBody>
      </p:sp>
      <p:sp>
        <p:nvSpPr>
          <p:cNvPr id="18" name="TextBox 17">
            <a:extLst>
              <a:ext uri="{FF2B5EF4-FFF2-40B4-BE49-F238E27FC236}">
                <a16:creationId xmlns:a16="http://schemas.microsoft.com/office/drawing/2014/main" id="{C2A74D2C-E76E-7845-90F7-B13F6BC8D156}"/>
              </a:ext>
            </a:extLst>
          </p:cNvPr>
          <p:cNvSpPr txBox="1"/>
          <p:nvPr/>
        </p:nvSpPr>
        <p:spPr>
          <a:xfrm>
            <a:off x="7114478" y="2301111"/>
            <a:ext cx="3605562"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1" u="none" strike="noStrike" kern="1200" cap="none" spc="0" normalizeH="0" baseline="0" noProof="0" dirty="0">
                <a:ln>
                  <a:noFill/>
                </a:ln>
                <a:solidFill>
                  <a:srgbClr val="03C74F"/>
                </a:solidFill>
                <a:effectLst/>
                <a:uLnTx/>
                <a:uFillTx/>
                <a:latin typeface="Arial" panose="020B0604020202020204" pitchFamily="34" charset="0"/>
                <a:ea typeface="ヒラギノ角ゴ ProN W3"/>
                <a:cs typeface="Arial" panose="020B0604020202020204" pitchFamily="34" charset="0"/>
              </a:rPr>
              <a:t>BRCA1/2</a:t>
            </a:r>
            <a:r>
              <a:rPr kumimoji="0" lang="en-US" sz="2000" b="1" i="0" u="none" strike="noStrike" kern="1200" cap="none" spc="0" normalizeH="0" baseline="0" noProof="0" dirty="0">
                <a:ln>
                  <a:noFill/>
                </a:ln>
                <a:solidFill>
                  <a:srgbClr val="03C74F"/>
                </a:solidFill>
                <a:effectLst/>
                <a:uLnTx/>
                <a:uFillTx/>
                <a:latin typeface="Arial" panose="020B0604020202020204" pitchFamily="34" charset="0"/>
                <a:ea typeface="ヒラギノ角ゴ ProN W3"/>
                <a:cs typeface="Arial" panose="020B0604020202020204" pitchFamily="34" charset="0"/>
              </a:rPr>
              <a:t>-mutated</a:t>
            </a:r>
          </a:p>
        </p:txBody>
      </p:sp>
      <p:grpSp>
        <p:nvGrpSpPr>
          <p:cNvPr id="24" name="Group 23">
            <a:extLst>
              <a:ext uri="{FF2B5EF4-FFF2-40B4-BE49-F238E27FC236}">
                <a16:creationId xmlns:a16="http://schemas.microsoft.com/office/drawing/2014/main" id="{491C8DC2-DC82-2244-9139-61EAC228A97F}"/>
              </a:ext>
            </a:extLst>
          </p:cNvPr>
          <p:cNvGrpSpPr/>
          <p:nvPr/>
        </p:nvGrpSpPr>
        <p:grpSpPr>
          <a:xfrm>
            <a:off x="2758063" y="3179459"/>
            <a:ext cx="2442587" cy="121130"/>
            <a:chOff x="2758063" y="2423129"/>
            <a:chExt cx="2442587" cy="121130"/>
          </a:xfrm>
        </p:grpSpPr>
        <p:cxnSp>
          <p:nvCxnSpPr>
            <p:cNvPr id="19" name="Straight Connector 18">
              <a:extLst>
                <a:ext uri="{FF2B5EF4-FFF2-40B4-BE49-F238E27FC236}">
                  <a16:creationId xmlns:a16="http://schemas.microsoft.com/office/drawing/2014/main" id="{115D45B3-BE2D-C249-91FF-8557F0EC74BF}"/>
                </a:ext>
              </a:extLst>
            </p:cNvPr>
            <p:cNvCxnSpPr>
              <a:cxnSpLocks/>
            </p:cNvCxnSpPr>
            <p:nvPr/>
          </p:nvCxnSpPr>
          <p:spPr>
            <a:xfrm>
              <a:off x="2758063" y="2430751"/>
              <a:ext cx="2442587" cy="0"/>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2" name="Straight Connector 21">
              <a:extLst>
                <a:ext uri="{FF2B5EF4-FFF2-40B4-BE49-F238E27FC236}">
                  <a16:creationId xmlns:a16="http://schemas.microsoft.com/office/drawing/2014/main" id="{F5321D59-FA29-CB4F-8597-D3C2BFBBAA28}"/>
                </a:ext>
              </a:extLst>
            </p:cNvPr>
            <p:cNvCxnSpPr>
              <a:cxnSpLocks/>
            </p:cNvCxnSpPr>
            <p:nvPr/>
          </p:nvCxnSpPr>
          <p:spPr>
            <a:xfrm>
              <a:off x="2767294" y="2423129"/>
              <a:ext cx="0" cy="121130"/>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3" name="Straight Connector 22">
              <a:extLst>
                <a:ext uri="{FF2B5EF4-FFF2-40B4-BE49-F238E27FC236}">
                  <a16:creationId xmlns:a16="http://schemas.microsoft.com/office/drawing/2014/main" id="{78CA75A9-55E0-714E-A06A-3AF1A1F5B57A}"/>
                </a:ext>
              </a:extLst>
            </p:cNvPr>
            <p:cNvCxnSpPr>
              <a:cxnSpLocks/>
            </p:cNvCxnSpPr>
            <p:nvPr/>
          </p:nvCxnSpPr>
          <p:spPr>
            <a:xfrm>
              <a:off x="5189819" y="2423129"/>
              <a:ext cx="0" cy="121130"/>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26" name="Group 25">
            <a:extLst>
              <a:ext uri="{FF2B5EF4-FFF2-40B4-BE49-F238E27FC236}">
                <a16:creationId xmlns:a16="http://schemas.microsoft.com/office/drawing/2014/main" id="{799A7F39-DC99-BA4B-8A20-C794998C28E5}"/>
              </a:ext>
            </a:extLst>
          </p:cNvPr>
          <p:cNvGrpSpPr/>
          <p:nvPr/>
        </p:nvGrpSpPr>
        <p:grpSpPr>
          <a:xfrm>
            <a:off x="7738941" y="3179459"/>
            <a:ext cx="2442587" cy="121130"/>
            <a:chOff x="2758063" y="2423129"/>
            <a:chExt cx="2442587" cy="121130"/>
          </a:xfrm>
        </p:grpSpPr>
        <p:cxnSp>
          <p:nvCxnSpPr>
            <p:cNvPr id="27" name="Straight Connector 26">
              <a:extLst>
                <a:ext uri="{FF2B5EF4-FFF2-40B4-BE49-F238E27FC236}">
                  <a16:creationId xmlns:a16="http://schemas.microsoft.com/office/drawing/2014/main" id="{FCDEF65B-93A7-534C-A3D2-2979DAD6E762}"/>
                </a:ext>
              </a:extLst>
            </p:cNvPr>
            <p:cNvCxnSpPr>
              <a:cxnSpLocks/>
            </p:cNvCxnSpPr>
            <p:nvPr/>
          </p:nvCxnSpPr>
          <p:spPr>
            <a:xfrm>
              <a:off x="2758063" y="2430751"/>
              <a:ext cx="2442587" cy="0"/>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8" name="Straight Connector 27">
              <a:extLst>
                <a:ext uri="{FF2B5EF4-FFF2-40B4-BE49-F238E27FC236}">
                  <a16:creationId xmlns:a16="http://schemas.microsoft.com/office/drawing/2014/main" id="{4800B28A-D974-8646-8867-232D8BABADEC}"/>
                </a:ext>
              </a:extLst>
            </p:cNvPr>
            <p:cNvCxnSpPr>
              <a:cxnSpLocks/>
            </p:cNvCxnSpPr>
            <p:nvPr/>
          </p:nvCxnSpPr>
          <p:spPr>
            <a:xfrm>
              <a:off x="2767294" y="2423129"/>
              <a:ext cx="0" cy="121130"/>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9" name="Straight Connector 28">
              <a:extLst>
                <a:ext uri="{FF2B5EF4-FFF2-40B4-BE49-F238E27FC236}">
                  <a16:creationId xmlns:a16="http://schemas.microsoft.com/office/drawing/2014/main" id="{00172EA6-F008-7F48-9B94-8F2EFE3AA7A1}"/>
                </a:ext>
              </a:extLst>
            </p:cNvPr>
            <p:cNvCxnSpPr>
              <a:cxnSpLocks/>
            </p:cNvCxnSpPr>
            <p:nvPr/>
          </p:nvCxnSpPr>
          <p:spPr>
            <a:xfrm>
              <a:off x="5189819" y="2423129"/>
              <a:ext cx="0" cy="121130"/>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grpSp>
      <p:sp>
        <p:nvSpPr>
          <p:cNvPr id="32" name="Slide Number Placeholder 31">
            <a:extLst>
              <a:ext uri="{FF2B5EF4-FFF2-40B4-BE49-F238E27FC236}">
                <a16:creationId xmlns:a16="http://schemas.microsoft.com/office/drawing/2014/main" id="{080D175C-DAAB-EB4D-B441-1BB78EB68C49}"/>
              </a:ext>
            </a:extLst>
          </p:cNvPr>
          <p:cNvSpPr>
            <a:spLocks noGrp="1"/>
          </p:cNvSpPr>
          <p:nvPr>
            <p:ph type="sldNum" sz="quarter" idx="4"/>
          </p:nvPr>
        </p:nvSpPr>
        <p:spPr/>
        <p:txBody>
          <a:bodyPr/>
          <a:lstStyle/>
          <a:p>
            <a:fld id="{FCE43C0F-8A7B-3A4B-9DB5-B3472E36E833}" type="slidenum">
              <a:rPr lang="en-GB" smtClean="0"/>
              <a:pPr/>
              <a:t>26</a:t>
            </a:fld>
            <a:endParaRPr lang="en-GB" dirty="0"/>
          </a:p>
        </p:txBody>
      </p:sp>
      <p:sp>
        <p:nvSpPr>
          <p:cNvPr id="3" name="TextBox 2">
            <a:extLst>
              <a:ext uri="{FF2B5EF4-FFF2-40B4-BE49-F238E27FC236}">
                <a16:creationId xmlns:a16="http://schemas.microsoft.com/office/drawing/2014/main" id="{6B5A7D5A-8698-2A7B-D9BB-B381112D09C2}"/>
              </a:ext>
            </a:extLst>
          </p:cNvPr>
          <p:cNvSpPr txBox="1"/>
          <p:nvPr/>
        </p:nvSpPr>
        <p:spPr>
          <a:xfrm>
            <a:off x="550949" y="943125"/>
            <a:ext cx="8877301" cy="707886"/>
          </a:xfrm>
          <a:prstGeom prst="rect">
            <a:avLst/>
          </a:prstGeom>
          <a:noFill/>
        </p:spPr>
        <p:txBody>
          <a:bodyPr wrap="square">
            <a:spAutoFit/>
          </a:bodyPr>
          <a:lstStyle/>
          <a:p>
            <a:r>
              <a:rPr lang="en-US" sz="2000" b="1" dirty="0">
                <a:solidFill>
                  <a:schemeClr val="accent1"/>
                </a:solidFill>
                <a:latin typeface="Arial" panose="020B0604020202020204" pitchFamily="34" charset="0"/>
                <a:cs typeface="Arial" panose="020B0604020202020204" pitchFamily="34" charset="0"/>
              </a:rPr>
              <a:t>ABIRATERONE + NIRAPARIB </a:t>
            </a:r>
            <a:r>
              <a:rPr lang="en-US" sz="2000" b="1" cap="all" dirty="0">
                <a:solidFill>
                  <a:schemeClr val="accent1"/>
                </a:solidFill>
                <a:latin typeface="Arial" panose="020B0604020202020204" pitchFamily="34" charset="0"/>
                <a:cs typeface="Arial" panose="020B0604020202020204" pitchFamily="34" charset="0"/>
              </a:rPr>
              <a:t>Improves </a:t>
            </a:r>
            <a:r>
              <a:rPr lang="en-US" sz="2000" b="1" cap="all" dirty="0" err="1">
                <a:solidFill>
                  <a:schemeClr val="accent1"/>
                </a:solidFill>
                <a:latin typeface="Arial" panose="020B0604020202020204" pitchFamily="34" charset="0"/>
                <a:cs typeface="Arial" panose="020B0604020202020204" pitchFamily="34" charset="0"/>
              </a:rPr>
              <a:t>orr</a:t>
            </a:r>
            <a:r>
              <a:rPr lang="en-US" sz="2000" b="1" cap="all" dirty="0">
                <a:solidFill>
                  <a:schemeClr val="accent1"/>
                </a:solidFill>
                <a:latin typeface="Arial" panose="020B0604020202020204" pitchFamily="34" charset="0"/>
                <a:cs typeface="Arial" panose="020B0604020202020204" pitchFamily="34" charset="0"/>
              </a:rPr>
              <a:t> Consistently Across Gene Alterations</a:t>
            </a:r>
            <a:endParaRPr lang="en-GB" sz="2000" b="1" cap="all" dirty="0">
              <a:solidFill>
                <a:schemeClr val="accent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097968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MAGNITUDE: Time to Cytotoxic Chemotherapy</a:t>
            </a:r>
          </a:p>
        </p:txBody>
      </p:sp>
      <p:sp>
        <p:nvSpPr>
          <p:cNvPr id="6" name="Content Placeholder 5">
            <a:extLst>
              <a:ext uri="{FF2B5EF4-FFF2-40B4-BE49-F238E27FC236}">
                <a16:creationId xmlns:a16="http://schemas.microsoft.com/office/drawing/2014/main" id="{A5F7DB1A-A93A-E645-9184-52A77956B187}"/>
              </a:ext>
            </a:extLst>
          </p:cNvPr>
          <p:cNvSpPr>
            <a:spLocks noGrp="1"/>
          </p:cNvSpPr>
          <p:nvPr>
            <p:ph sz="quarter" idx="15"/>
          </p:nvPr>
        </p:nvSpPr>
        <p:spPr>
          <a:xfrm>
            <a:off x="629094" y="6406077"/>
            <a:ext cx="10910177" cy="365125"/>
          </a:xfrm>
        </p:spPr>
        <p:txBody>
          <a:bodyPr/>
          <a:lstStyle/>
          <a:p>
            <a:r>
              <a:rPr lang="en-US" dirty="0"/>
              <a:t>AAP, abiraterone acetate + prednisone/prednisolone; BM, biomarker; CI, confidence interval; HR, hazard ratio; HRR, homologous recombination repair, </a:t>
            </a:r>
            <a:br>
              <a:rPr lang="en-US" dirty="0"/>
            </a:br>
            <a:r>
              <a:rPr lang="en-US" dirty="0"/>
              <a:t>NE, not estimable; NIRA, niraparib; PBO, placebo</a:t>
            </a:r>
          </a:p>
          <a:p>
            <a:r>
              <a:rPr lang="en-US" dirty="0"/>
              <a:t>Chi K, et al. </a:t>
            </a:r>
            <a:r>
              <a:rPr lang="en-GB" dirty="0"/>
              <a:t>J Clin Oncol. 2022;40 (</a:t>
            </a:r>
            <a:r>
              <a:rPr lang="en-GB" dirty="0" err="1"/>
              <a:t>suppl</a:t>
            </a:r>
            <a:r>
              <a:rPr lang="en-GB" dirty="0"/>
              <a:t> 6; </a:t>
            </a:r>
            <a:r>
              <a:rPr lang="en-GB" dirty="0" err="1"/>
              <a:t>abstr</a:t>
            </a:r>
            <a:r>
              <a:rPr lang="en-GB" dirty="0"/>
              <a:t> 12) (</a:t>
            </a:r>
            <a:r>
              <a:rPr lang="it-IT" dirty="0"/>
              <a:t>ASCO GU 2022 oral presentation); </a:t>
            </a:r>
            <a:r>
              <a:rPr lang="en-GB" dirty="0"/>
              <a:t>Chi K, et al. Journal of Clinical Oncology 2023; 41: 3339-3351</a:t>
            </a:r>
            <a:r>
              <a:rPr lang="it-IT" dirty="0"/>
              <a:t> </a:t>
            </a:r>
            <a:endParaRPr lang="en-GB" dirty="0"/>
          </a:p>
          <a:p>
            <a:endParaRPr lang="en-US" dirty="0"/>
          </a:p>
        </p:txBody>
      </p:sp>
      <p:sp>
        <p:nvSpPr>
          <p:cNvPr id="14" name="TextBox 13">
            <a:extLst>
              <a:ext uri="{FF2B5EF4-FFF2-40B4-BE49-F238E27FC236}">
                <a16:creationId xmlns:a16="http://schemas.microsoft.com/office/drawing/2014/main" id="{080F65C3-58DB-2A44-AA92-6BF9C8380BCD}"/>
              </a:ext>
            </a:extLst>
          </p:cNvPr>
          <p:cNvSpPr txBox="1"/>
          <p:nvPr/>
        </p:nvSpPr>
        <p:spPr>
          <a:xfrm>
            <a:off x="1628079" y="2228544"/>
            <a:ext cx="3605562"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3C74F"/>
                </a:solidFill>
                <a:effectLst/>
                <a:uLnTx/>
                <a:uFillTx/>
                <a:latin typeface="Arial" panose="020B0604020202020204" pitchFamily="34" charset="0"/>
                <a:ea typeface="ヒラギノ角ゴ ProN W3"/>
                <a:cs typeface="Arial" panose="020B0604020202020204" pitchFamily="34" charset="0"/>
              </a:rPr>
              <a:t>All HRR BM+</a:t>
            </a:r>
          </a:p>
        </p:txBody>
      </p:sp>
      <p:sp>
        <p:nvSpPr>
          <p:cNvPr id="15" name="TextBox 14">
            <a:extLst>
              <a:ext uri="{FF2B5EF4-FFF2-40B4-BE49-F238E27FC236}">
                <a16:creationId xmlns:a16="http://schemas.microsoft.com/office/drawing/2014/main" id="{072D32B5-FDBE-1248-B5DF-02C9E4D8F809}"/>
              </a:ext>
            </a:extLst>
          </p:cNvPr>
          <p:cNvSpPr txBox="1"/>
          <p:nvPr/>
        </p:nvSpPr>
        <p:spPr>
          <a:xfrm>
            <a:off x="7114478" y="2228544"/>
            <a:ext cx="3605562"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1" u="none" strike="noStrike" kern="1200" cap="none" spc="0" normalizeH="0" baseline="0" noProof="0" dirty="0">
                <a:ln>
                  <a:noFill/>
                </a:ln>
                <a:solidFill>
                  <a:srgbClr val="03C74F"/>
                </a:solidFill>
                <a:effectLst/>
                <a:uLnTx/>
                <a:uFillTx/>
                <a:latin typeface="Arial" panose="020B0604020202020204" pitchFamily="34" charset="0"/>
                <a:ea typeface="ヒラギノ角ゴ ProN W3"/>
                <a:cs typeface="Arial" panose="020B0604020202020204" pitchFamily="34" charset="0"/>
              </a:rPr>
              <a:t>BRCA1/2</a:t>
            </a:r>
            <a:r>
              <a:rPr kumimoji="0" lang="en-US" sz="2000" b="1" i="0" u="none" strike="noStrike" kern="1200" cap="none" spc="0" normalizeH="0" baseline="0" noProof="0" dirty="0">
                <a:ln>
                  <a:noFill/>
                </a:ln>
                <a:solidFill>
                  <a:srgbClr val="03C74F"/>
                </a:solidFill>
                <a:effectLst/>
                <a:uLnTx/>
                <a:uFillTx/>
                <a:latin typeface="Arial" panose="020B0604020202020204" pitchFamily="34" charset="0"/>
                <a:ea typeface="ヒラギノ角ゴ ProN W3"/>
                <a:cs typeface="Arial" panose="020B0604020202020204" pitchFamily="34" charset="0"/>
              </a:rPr>
              <a:t>-mutated</a:t>
            </a:r>
          </a:p>
        </p:txBody>
      </p:sp>
      <p:sp>
        <p:nvSpPr>
          <p:cNvPr id="13" name="Slide Number Placeholder 12">
            <a:extLst>
              <a:ext uri="{FF2B5EF4-FFF2-40B4-BE49-F238E27FC236}">
                <a16:creationId xmlns:a16="http://schemas.microsoft.com/office/drawing/2014/main" id="{23C0018F-073A-7647-8119-0BDD561B71E3}"/>
              </a:ext>
            </a:extLst>
          </p:cNvPr>
          <p:cNvSpPr>
            <a:spLocks noGrp="1"/>
          </p:cNvSpPr>
          <p:nvPr>
            <p:ph type="sldNum" sz="quarter" idx="4"/>
          </p:nvPr>
        </p:nvSpPr>
        <p:spPr/>
        <p:txBody>
          <a:bodyPr/>
          <a:lstStyle/>
          <a:p>
            <a:fld id="{FCE43C0F-8A7B-3A4B-9DB5-B3472E36E833}" type="slidenum">
              <a:rPr lang="en-GB" smtClean="0"/>
              <a:pPr/>
              <a:t>27</a:t>
            </a:fld>
            <a:endParaRPr lang="en-GB" dirty="0"/>
          </a:p>
        </p:txBody>
      </p:sp>
      <p:sp>
        <p:nvSpPr>
          <p:cNvPr id="20" name="Line 90">
            <a:extLst>
              <a:ext uri="{FF2B5EF4-FFF2-40B4-BE49-F238E27FC236}">
                <a16:creationId xmlns:a16="http://schemas.microsoft.com/office/drawing/2014/main" id="{262DF384-A478-4148-829E-6510D5E58448}"/>
              </a:ext>
            </a:extLst>
          </p:cNvPr>
          <p:cNvSpPr>
            <a:spLocks noChangeShapeType="1"/>
          </p:cNvSpPr>
          <p:nvPr/>
        </p:nvSpPr>
        <p:spPr bwMode="auto">
          <a:xfrm flipH="1">
            <a:off x="1526701" y="3828622"/>
            <a:ext cx="4077173" cy="0"/>
          </a:xfrm>
          <a:prstGeom prst="line">
            <a:avLst/>
          </a:prstGeom>
          <a:noFill/>
          <a:ln w="12700" cap="flat">
            <a:solidFill>
              <a:schemeClr val="tx1"/>
            </a:solidFill>
            <a:prstDash val="sysDash"/>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1" name="Line 79">
            <a:extLst>
              <a:ext uri="{FF2B5EF4-FFF2-40B4-BE49-F238E27FC236}">
                <a16:creationId xmlns:a16="http://schemas.microsoft.com/office/drawing/2014/main" id="{DD64BC95-3978-CF45-99F6-0F73764B6AF8}"/>
              </a:ext>
            </a:extLst>
          </p:cNvPr>
          <p:cNvSpPr>
            <a:spLocks noChangeShapeType="1"/>
          </p:cNvSpPr>
          <p:nvPr/>
        </p:nvSpPr>
        <p:spPr bwMode="auto">
          <a:xfrm flipV="1">
            <a:off x="1527928" y="2609357"/>
            <a:ext cx="0" cy="2359858"/>
          </a:xfrm>
          <a:prstGeom prst="line">
            <a:avLst/>
          </a:prstGeom>
          <a:noFill/>
          <a:ln w="1270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2" name="TextBox 21">
            <a:extLst>
              <a:ext uri="{FF2B5EF4-FFF2-40B4-BE49-F238E27FC236}">
                <a16:creationId xmlns:a16="http://schemas.microsoft.com/office/drawing/2014/main" id="{7040D50B-5881-D749-B9DE-19AB5C5B2F81}"/>
              </a:ext>
            </a:extLst>
          </p:cNvPr>
          <p:cNvSpPr txBox="1"/>
          <p:nvPr/>
        </p:nvSpPr>
        <p:spPr>
          <a:xfrm>
            <a:off x="1802933" y="5248122"/>
            <a:ext cx="3549187" cy="18466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prstClr val="black"/>
                </a:solidFill>
                <a:effectLst/>
                <a:uLnTx/>
                <a:uFillTx/>
                <a:latin typeface="Arial" panose="020B0604020202020204"/>
                <a:ea typeface="+mn-ea"/>
                <a:cs typeface="+mn-cs"/>
              </a:rPr>
              <a:t>Time from randomisation (months)</a:t>
            </a:r>
          </a:p>
        </p:txBody>
      </p:sp>
      <p:sp>
        <p:nvSpPr>
          <p:cNvPr id="23" name="TextBox 22">
            <a:extLst>
              <a:ext uri="{FF2B5EF4-FFF2-40B4-BE49-F238E27FC236}">
                <a16:creationId xmlns:a16="http://schemas.microsoft.com/office/drawing/2014/main" id="{4EA4283C-FBC5-114A-A1D3-15BAD43787F9}"/>
              </a:ext>
            </a:extLst>
          </p:cNvPr>
          <p:cNvSpPr txBox="1"/>
          <p:nvPr/>
        </p:nvSpPr>
        <p:spPr>
          <a:xfrm rot="16200000">
            <a:off x="-194873" y="3712473"/>
            <a:ext cx="2413859" cy="18466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rial" panose="020B0604020202020204"/>
                <a:ea typeface="+mn-ea"/>
                <a:cs typeface="+mn-cs"/>
              </a:rPr>
              <a:t>Patients without events (%)</a:t>
            </a:r>
            <a:endParaRPr kumimoji="0" lang="en-GB" sz="1200" b="1"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4" name="Line 90">
            <a:extLst>
              <a:ext uri="{FF2B5EF4-FFF2-40B4-BE49-F238E27FC236}">
                <a16:creationId xmlns:a16="http://schemas.microsoft.com/office/drawing/2014/main" id="{7F2F0387-8344-2C4B-B504-6D5842B1A448}"/>
              </a:ext>
            </a:extLst>
          </p:cNvPr>
          <p:cNvSpPr>
            <a:spLocks noChangeShapeType="1"/>
          </p:cNvSpPr>
          <p:nvPr/>
        </p:nvSpPr>
        <p:spPr bwMode="auto">
          <a:xfrm flipH="1">
            <a:off x="1469549" y="4965272"/>
            <a:ext cx="4121625" cy="0"/>
          </a:xfrm>
          <a:prstGeom prst="line">
            <a:avLst/>
          </a:prstGeom>
          <a:noFill/>
          <a:ln w="1270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5" name="Line 90">
            <a:extLst>
              <a:ext uri="{FF2B5EF4-FFF2-40B4-BE49-F238E27FC236}">
                <a16:creationId xmlns:a16="http://schemas.microsoft.com/office/drawing/2014/main" id="{7A875C20-C9E4-CC44-9C91-F35ECCB3E25F}"/>
              </a:ext>
            </a:extLst>
          </p:cNvPr>
          <p:cNvSpPr>
            <a:spLocks noChangeShapeType="1"/>
          </p:cNvSpPr>
          <p:nvPr/>
        </p:nvSpPr>
        <p:spPr bwMode="auto">
          <a:xfrm flipH="1">
            <a:off x="1469553" y="3596847"/>
            <a:ext cx="58375" cy="0"/>
          </a:xfrm>
          <a:prstGeom prst="line">
            <a:avLst/>
          </a:prstGeom>
          <a:noFill/>
          <a:ln w="1270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6" name="TextBox 25">
            <a:extLst>
              <a:ext uri="{FF2B5EF4-FFF2-40B4-BE49-F238E27FC236}">
                <a16:creationId xmlns:a16="http://schemas.microsoft.com/office/drawing/2014/main" id="{30516C62-597A-A74E-A517-4E1CCFDCB552}"/>
              </a:ext>
            </a:extLst>
          </p:cNvPr>
          <p:cNvSpPr txBox="1"/>
          <p:nvPr/>
        </p:nvSpPr>
        <p:spPr>
          <a:xfrm>
            <a:off x="1128733" y="3504380"/>
            <a:ext cx="312475" cy="184666"/>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rPr>
              <a:t>60</a:t>
            </a:r>
            <a:endParaRPr kumimoji="0" lang="en-GB"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7" name="Line 90">
            <a:extLst>
              <a:ext uri="{FF2B5EF4-FFF2-40B4-BE49-F238E27FC236}">
                <a16:creationId xmlns:a16="http://schemas.microsoft.com/office/drawing/2014/main" id="{C425867D-B7D0-9A49-B083-3D0404F6FD18}"/>
              </a:ext>
            </a:extLst>
          </p:cNvPr>
          <p:cNvSpPr>
            <a:spLocks noChangeShapeType="1"/>
          </p:cNvSpPr>
          <p:nvPr/>
        </p:nvSpPr>
        <p:spPr bwMode="auto">
          <a:xfrm flipH="1">
            <a:off x="1469553" y="2688797"/>
            <a:ext cx="58375" cy="0"/>
          </a:xfrm>
          <a:prstGeom prst="line">
            <a:avLst/>
          </a:prstGeom>
          <a:noFill/>
          <a:ln w="1270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8" name="TextBox 27">
            <a:extLst>
              <a:ext uri="{FF2B5EF4-FFF2-40B4-BE49-F238E27FC236}">
                <a16:creationId xmlns:a16="http://schemas.microsoft.com/office/drawing/2014/main" id="{F12F305A-AA2B-3141-8E12-D3F2B7C6B1B0}"/>
              </a:ext>
            </a:extLst>
          </p:cNvPr>
          <p:cNvSpPr txBox="1"/>
          <p:nvPr/>
        </p:nvSpPr>
        <p:spPr>
          <a:xfrm>
            <a:off x="1128733" y="2596330"/>
            <a:ext cx="312475" cy="184666"/>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rPr>
              <a:t>100</a:t>
            </a:r>
            <a:endParaRPr kumimoji="0" lang="en-GB"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9" name="Line 90">
            <a:extLst>
              <a:ext uri="{FF2B5EF4-FFF2-40B4-BE49-F238E27FC236}">
                <a16:creationId xmlns:a16="http://schemas.microsoft.com/office/drawing/2014/main" id="{980042BA-6EE5-554B-8D32-4E5A91B0EAF6}"/>
              </a:ext>
            </a:extLst>
          </p:cNvPr>
          <p:cNvSpPr>
            <a:spLocks noChangeShapeType="1"/>
          </p:cNvSpPr>
          <p:nvPr/>
        </p:nvSpPr>
        <p:spPr bwMode="auto">
          <a:xfrm flipH="1">
            <a:off x="1469553" y="3145997"/>
            <a:ext cx="58375" cy="0"/>
          </a:xfrm>
          <a:prstGeom prst="line">
            <a:avLst/>
          </a:prstGeom>
          <a:noFill/>
          <a:ln w="1270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0" name="TextBox 29">
            <a:extLst>
              <a:ext uri="{FF2B5EF4-FFF2-40B4-BE49-F238E27FC236}">
                <a16:creationId xmlns:a16="http://schemas.microsoft.com/office/drawing/2014/main" id="{BCE130DB-E3C4-F845-838F-9299C496960C}"/>
              </a:ext>
            </a:extLst>
          </p:cNvPr>
          <p:cNvSpPr txBox="1"/>
          <p:nvPr/>
        </p:nvSpPr>
        <p:spPr>
          <a:xfrm>
            <a:off x="1128733" y="3053530"/>
            <a:ext cx="312475" cy="184666"/>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rPr>
              <a:t>80</a:t>
            </a:r>
            <a:endParaRPr kumimoji="0" lang="en-GB"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31" name="Line 90">
            <a:extLst>
              <a:ext uri="{FF2B5EF4-FFF2-40B4-BE49-F238E27FC236}">
                <a16:creationId xmlns:a16="http://schemas.microsoft.com/office/drawing/2014/main" id="{ADBE396F-974A-C34B-B970-DFFF25CD6621}"/>
              </a:ext>
            </a:extLst>
          </p:cNvPr>
          <p:cNvSpPr>
            <a:spLocks noChangeShapeType="1"/>
          </p:cNvSpPr>
          <p:nvPr/>
        </p:nvSpPr>
        <p:spPr bwMode="auto">
          <a:xfrm flipH="1">
            <a:off x="1469553" y="4508072"/>
            <a:ext cx="58375" cy="0"/>
          </a:xfrm>
          <a:prstGeom prst="line">
            <a:avLst/>
          </a:prstGeom>
          <a:noFill/>
          <a:ln w="1270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2" name="Line 96">
            <a:extLst>
              <a:ext uri="{FF2B5EF4-FFF2-40B4-BE49-F238E27FC236}">
                <a16:creationId xmlns:a16="http://schemas.microsoft.com/office/drawing/2014/main" id="{3BA3B533-0B28-CF48-B6EF-B59B52EF629C}"/>
              </a:ext>
            </a:extLst>
          </p:cNvPr>
          <p:cNvSpPr>
            <a:spLocks noChangeShapeType="1"/>
          </p:cNvSpPr>
          <p:nvPr/>
        </p:nvSpPr>
        <p:spPr bwMode="auto">
          <a:xfrm>
            <a:off x="1932670" y="4960815"/>
            <a:ext cx="0" cy="72000"/>
          </a:xfrm>
          <a:prstGeom prst="line">
            <a:avLst/>
          </a:prstGeom>
          <a:noFill/>
          <a:ln w="1270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3" name="TextBox 32">
            <a:extLst>
              <a:ext uri="{FF2B5EF4-FFF2-40B4-BE49-F238E27FC236}">
                <a16:creationId xmlns:a16="http://schemas.microsoft.com/office/drawing/2014/main" id="{D13300D3-AECF-C74A-8E73-E497A41F992E}"/>
              </a:ext>
            </a:extLst>
          </p:cNvPr>
          <p:cNvSpPr txBox="1"/>
          <p:nvPr/>
        </p:nvSpPr>
        <p:spPr>
          <a:xfrm>
            <a:off x="1128733" y="4415605"/>
            <a:ext cx="312475" cy="184666"/>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rPr>
              <a:t>20</a:t>
            </a:r>
            <a:endParaRPr kumimoji="0" lang="en-GB"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34" name="TextBox 33">
            <a:extLst>
              <a:ext uri="{FF2B5EF4-FFF2-40B4-BE49-F238E27FC236}">
                <a16:creationId xmlns:a16="http://schemas.microsoft.com/office/drawing/2014/main" id="{9CD79103-CFA9-2C4D-A729-04CF8CCB3E79}"/>
              </a:ext>
            </a:extLst>
          </p:cNvPr>
          <p:cNvSpPr txBox="1"/>
          <p:nvPr/>
        </p:nvSpPr>
        <p:spPr>
          <a:xfrm>
            <a:off x="1128733" y="3958405"/>
            <a:ext cx="312475" cy="184666"/>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rPr>
              <a:t>40</a:t>
            </a:r>
            <a:endParaRPr kumimoji="0" lang="en-GB"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35" name="TextBox 34">
            <a:extLst>
              <a:ext uri="{FF2B5EF4-FFF2-40B4-BE49-F238E27FC236}">
                <a16:creationId xmlns:a16="http://schemas.microsoft.com/office/drawing/2014/main" id="{2050D827-06C6-7E4F-91E8-6C957D460C0C}"/>
              </a:ext>
            </a:extLst>
          </p:cNvPr>
          <p:cNvSpPr txBox="1"/>
          <p:nvPr/>
        </p:nvSpPr>
        <p:spPr>
          <a:xfrm>
            <a:off x="1128733" y="4869630"/>
            <a:ext cx="312475" cy="184666"/>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rPr>
              <a:t>0</a:t>
            </a:r>
            <a:endParaRPr kumimoji="0" lang="en-GB"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36" name="Line 90">
            <a:extLst>
              <a:ext uri="{FF2B5EF4-FFF2-40B4-BE49-F238E27FC236}">
                <a16:creationId xmlns:a16="http://schemas.microsoft.com/office/drawing/2014/main" id="{3753918F-6BC6-D641-8ED7-285DFADB044E}"/>
              </a:ext>
            </a:extLst>
          </p:cNvPr>
          <p:cNvSpPr>
            <a:spLocks noChangeShapeType="1"/>
          </p:cNvSpPr>
          <p:nvPr/>
        </p:nvSpPr>
        <p:spPr bwMode="auto">
          <a:xfrm flipH="1">
            <a:off x="1469553" y="4050872"/>
            <a:ext cx="58375" cy="0"/>
          </a:xfrm>
          <a:prstGeom prst="line">
            <a:avLst/>
          </a:prstGeom>
          <a:noFill/>
          <a:ln w="1270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7" name="TextBox 36">
            <a:extLst>
              <a:ext uri="{FF2B5EF4-FFF2-40B4-BE49-F238E27FC236}">
                <a16:creationId xmlns:a16="http://schemas.microsoft.com/office/drawing/2014/main" id="{CF08D5BA-D2A5-B942-A179-0B6E454648BA}"/>
              </a:ext>
            </a:extLst>
          </p:cNvPr>
          <p:cNvSpPr txBox="1"/>
          <p:nvPr/>
        </p:nvSpPr>
        <p:spPr>
          <a:xfrm>
            <a:off x="1776433" y="5037905"/>
            <a:ext cx="312475" cy="18466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rPr>
              <a:t>3</a:t>
            </a:r>
            <a:endParaRPr kumimoji="0" lang="en-GB"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38" name="Line 96">
            <a:extLst>
              <a:ext uri="{FF2B5EF4-FFF2-40B4-BE49-F238E27FC236}">
                <a16:creationId xmlns:a16="http://schemas.microsoft.com/office/drawing/2014/main" id="{D430CF89-6577-504F-BE74-247B716D7668}"/>
              </a:ext>
            </a:extLst>
          </p:cNvPr>
          <p:cNvSpPr>
            <a:spLocks noChangeShapeType="1"/>
          </p:cNvSpPr>
          <p:nvPr/>
        </p:nvSpPr>
        <p:spPr bwMode="auto">
          <a:xfrm>
            <a:off x="2339070" y="4960815"/>
            <a:ext cx="0" cy="72000"/>
          </a:xfrm>
          <a:prstGeom prst="line">
            <a:avLst/>
          </a:prstGeom>
          <a:noFill/>
          <a:ln w="1270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9" name="TextBox 38">
            <a:extLst>
              <a:ext uri="{FF2B5EF4-FFF2-40B4-BE49-F238E27FC236}">
                <a16:creationId xmlns:a16="http://schemas.microsoft.com/office/drawing/2014/main" id="{14D9BE16-C19B-0C42-9C31-852ABD6F6656}"/>
              </a:ext>
            </a:extLst>
          </p:cNvPr>
          <p:cNvSpPr txBox="1"/>
          <p:nvPr/>
        </p:nvSpPr>
        <p:spPr>
          <a:xfrm>
            <a:off x="2182833" y="5037905"/>
            <a:ext cx="312475" cy="18466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rPr>
              <a:t>6</a:t>
            </a:r>
            <a:endParaRPr kumimoji="0" lang="en-GB"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40" name="Line 96">
            <a:extLst>
              <a:ext uri="{FF2B5EF4-FFF2-40B4-BE49-F238E27FC236}">
                <a16:creationId xmlns:a16="http://schemas.microsoft.com/office/drawing/2014/main" id="{2CC28F8A-A0B5-F340-B5DC-57BA59A87897}"/>
              </a:ext>
            </a:extLst>
          </p:cNvPr>
          <p:cNvSpPr>
            <a:spLocks noChangeShapeType="1"/>
          </p:cNvSpPr>
          <p:nvPr/>
        </p:nvSpPr>
        <p:spPr bwMode="auto">
          <a:xfrm>
            <a:off x="2748645" y="4960815"/>
            <a:ext cx="0" cy="72000"/>
          </a:xfrm>
          <a:prstGeom prst="line">
            <a:avLst/>
          </a:prstGeom>
          <a:noFill/>
          <a:ln w="1270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1" name="TextBox 40">
            <a:extLst>
              <a:ext uri="{FF2B5EF4-FFF2-40B4-BE49-F238E27FC236}">
                <a16:creationId xmlns:a16="http://schemas.microsoft.com/office/drawing/2014/main" id="{3BD6EC65-8012-9A4D-BFB7-9DECFD047F71}"/>
              </a:ext>
            </a:extLst>
          </p:cNvPr>
          <p:cNvSpPr txBox="1"/>
          <p:nvPr/>
        </p:nvSpPr>
        <p:spPr>
          <a:xfrm>
            <a:off x="2592408" y="5037905"/>
            <a:ext cx="312475" cy="18466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rPr>
              <a:t>9</a:t>
            </a:r>
            <a:endParaRPr kumimoji="0" lang="en-GB"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42" name="Line 96">
            <a:extLst>
              <a:ext uri="{FF2B5EF4-FFF2-40B4-BE49-F238E27FC236}">
                <a16:creationId xmlns:a16="http://schemas.microsoft.com/office/drawing/2014/main" id="{54F507B0-77EE-7C4E-B32E-F56CDB5F564A}"/>
              </a:ext>
            </a:extLst>
          </p:cNvPr>
          <p:cNvSpPr>
            <a:spLocks noChangeShapeType="1"/>
          </p:cNvSpPr>
          <p:nvPr/>
        </p:nvSpPr>
        <p:spPr bwMode="auto">
          <a:xfrm>
            <a:off x="3155045" y="4960815"/>
            <a:ext cx="0" cy="72000"/>
          </a:xfrm>
          <a:prstGeom prst="line">
            <a:avLst/>
          </a:prstGeom>
          <a:noFill/>
          <a:ln w="1270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3" name="TextBox 42">
            <a:extLst>
              <a:ext uri="{FF2B5EF4-FFF2-40B4-BE49-F238E27FC236}">
                <a16:creationId xmlns:a16="http://schemas.microsoft.com/office/drawing/2014/main" id="{5DB3D82A-E86E-AB45-B862-927E3A398D82}"/>
              </a:ext>
            </a:extLst>
          </p:cNvPr>
          <p:cNvSpPr txBox="1"/>
          <p:nvPr/>
        </p:nvSpPr>
        <p:spPr>
          <a:xfrm>
            <a:off x="2998808" y="5037905"/>
            <a:ext cx="312475" cy="18466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rPr>
              <a:t>12</a:t>
            </a:r>
            <a:endParaRPr kumimoji="0" lang="en-GB"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44" name="Line 96">
            <a:extLst>
              <a:ext uri="{FF2B5EF4-FFF2-40B4-BE49-F238E27FC236}">
                <a16:creationId xmlns:a16="http://schemas.microsoft.com/office/drawing/2014/main" id="{2EE5285F-9E3F-5141-AD61-E2856679FDC1}"/>
              </a:ext>
            </a:extLst>
          </p:cNvPr>
          <p:cNvSpPr>
            <a:spLocks noChangeShapeType="1"/>
          </p:cNvSpPr>
          <p:nvPr/>
        </p:nvSpPr>
        <p:spPr bwMode="auto">
          <a:xfrm>
            <a:off x="3561445" y="4960815"/>
            <a:ext cx="0" cy="72000"/>
          </a:xfrm>
          <a:prstGeom prst="line">
            <a:avLst/>
          </a:prstGeom>
          <a:noFill/>
          <a:ln w="1270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5" name="TextBox 44">
            <a:extLst>
              <a:ext uri="{FF2B5EF4-FFF2-40B4-BE49-F238E27FC236}">
                <a16:creationId xmlns:a16="http://schemas.microsoft.com/office/drawing/2014/main" id="{33A137CE-C6F4-EB41-A9E8-D334F0D23F22}"/>
              </a:ext>
            </a:extLst>
          </p:cNvPr>
          <p:cNvSpPr txBox="1"/>
          <p:nvPr/>
        </p:nvSpPr>
        <p:spPr>
          <a:xfrm>
            <a:off x="3405208" y="5037905"/>
            <a:ext cx="312475" cy="18466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rPr>
              <a:t>15</a:t>
            </a:r>
            <a:endParaRPr kumimoji="0" lang="en-GB"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46" name="Line 96">
            <a:extLst>
              <a:ext uri="{FF2B5EF4-FFF2-40B4-BE49-F238E27FC236}">
                <a16:creationId xmlns:a16="http://schemas.microsoft.com/office/drawing/2014/main" id="{49D07BEA-CCB1-2D42-9A46-7D05500ED033}"/>
              </a:ext>
            </a:extLst>
          </p:cNvPr>
          <p:cNvSpPr>
            <a:spLocks noChangeShapeType="1"/>
          </p:cNvSpPr>
          <p:nvPr/>
        </p:nvSpPr>
        <p:spPr bwMode="auto">
          <a:xfrm>
            <a:off x="1527928" y="4960815"/>
            <a:ext cx="0" cy="72000"/>
          </a:xfrm>
          <a:prstGeom prst="line">
            <a:avLst/>
          </a:prstGeom>
          <a:noFill/>
          <a:ln w="1270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7" name="TextBox 46">
            <a:extLst>
              <a:ext uri="{FF2B5EF4-FFF2-40B4-BE49-F238E27FC236}">
                <a16:creationId xmlns:a16="http://schemas.microsoft.com/office/drawing/2014/main" id="{2466D1D3-A378-1F48-A30A-75F7998F6DA8}"/>
              </a:ext>
            </a:extLst>
          </p:cNvPr>
          <p:cNvSpPr txBox="1"/>
          <p:nvPr/>
        </p:nvSpPr>
        <p:spPr>
          <a:xfrm>
            <a:off x="1373208" y="5037905"/>
            <a:ext cx="312475" cy="18466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rPr>
              <a:t>0</a:t>
            </a:r>
            <a:endParaRPr kumimoji="0" lang="en-GB"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aphicFrame>
        <p:nvGraphicFramePr>
          <p:cNvPr id="48" name="Table 3">
            <a:extLst>
              <a:ext uri="{FF2B5EF4-FFF2-40B4-BE49-F238E27FC236}">
                <a16:creationId xmlns:a16="http://schemas.microsoft.com/office/drawing/2014/main" id="{BBAE7CF5-9A4F-6945-BD46-08C50DE5FA83}"/>
              </a:ext>
            </a:extLst>
          </p:cNvPr>
          <p:cNvGraphicFramePr>
            <a:graphicFrameLocks noGrp="1"/>
          </p:cNvGraphicFramePr>
          <p:nvPr>
            <p:extLst>
              <p:ext uri="{D42A27DB-BD31-4B8C-83A1-F6EECF244321}">
                <p14:modId xmlns:p14="http://schemas.microsoft.com/office/powerpoint/2010/main" val="2911424907"/>
              </p:ext>
            </p:extLst>
          </p:nvPr>
        </p:nvGraphicFramePr>
        <p:xfrm>
          <a:off x="496800" y="5390941"/>
          <a:ext cx="5327452" cy="592137"/>
        </p:xfrm>
        <a:graphic>
          <a:graphicData uri="http://schemas.openxmlformats.org/drawingml/2006/table">
            <a:tbl>
              <a:tblPr firstRow="1" bandRow="1">
                <a:tableStyleId>{2D5ABB26-0587-4C30-8999-92F81FD0307C}</a:tableStyleId>
              </a:tblPr>
              <a:tblGrid>
                <a:gridCol w="763200">
                  <a:extLst>
                    <a:ext uri="{9D8B030D-6E8A-4147-A177-3AD203B41FA5}">
                      <a16:colId xmlns:a16="http://schemas.microsoft.com/office/drawing/2014/main" val="2960600525"/>
                    </a:ext>
                  </a:extLst>
                </a:gridCol>
                <a:gridCol w="414952">
                  <a:extLst>
                    <a:ext uri="{9D8B030D-6E8A-4147-A177-3AD203B41FA5}">
                      <a16:colId xmlns:a16="http://schemas.microsoft.com/office/drawing/2014/main" val="168341198"/>
                    </a:ext>
                  </a:extLst>
                </a:gridCol>
                <a:gridCol w="414930">
                  <a:extLst>
                    <a:ext uri="{9D8B030D-6E8A-4147-A177-3AD203B41FA5}">
                      <a16:colId xmlns:a16="http://schemas.microsoft.com/office/drawing/2014/main" val="1723015493"/>
                    </a:ext>
                  </a:extLst>
                </a:gridCol>
                <a:gridCol w="414930">
                  <a:extLst>
                    <a:ext uri="{9D8B030D-6E8A-4147-A177-3AD203B41FA5}">
                      <a16:colId xmlns:a16="http://schemas.microsoft.com/office/drawing/2014/main" val="857254805"/>
                    </a:ext>
                  </a:extLst>
                </a:gridCol>
                <a:gridCol w="414930">
                  <a:extLst>
                    <a:ext uri="{9D8B030D-6E8A-4147-A177-3AD203B41FA5}">
                      <a16:colId xmlns:a16="http://schemas.microsoft.com/office/drawing/2014/main" val="2113696960"/>
                    </a:ext>
                  </a:extLst>
                </a:gridCol>
                <a:gridCol w="414930">
                  <a:extLst>
                    <a:ext uri="{9D8B030D-6E8A-4147-A177-3AD203B41FA5}">
                      <a16:colId xmlns:a16="http://schemas.microsoft.com/office/drawing/2014/main" val="3243175165"/>
                    </a:ext>
                  </a:extLst>
                </a:gridCol>
                <a:gridCol w="414930">
                  <a:extLst>
                    <a:ext uri="{9D8B030D-6E8A-4147-A177-3AD203B41FA5}">
                      <a16:colId xmlns:a16="http://schemas.microsoft.com/office/drawing/2014/main" val="2281005005"/>
                    </a:ext>
                  </a:extLst>
                </a:gridCol>
                <a:gridCol w="414930">
                  <a:extLst>
                    <a:ext uri="{9D8B030D-6E8A-4147-A177-3AD203B41FA5}">
                      <a16:colId xmlns:a16="http://schemas.microsoft.com/office/drawing/2014/main" val="2140687655"/>
                    </a:ext>
                  </a:extLst>
                </a:gridCol>
                <a:gridCol w="414930">
                  <a:extLst>
                    <a:ext uri="{9D8B030D-6E8A-4147-A177-3AD203B41FA5}">
                      <a16:colId xmlns:a16="http://schemas.microsoft.com/office/drawing/2014/main" val="3141949940"/>
                    </a:ext>
                  </a:extLst>
                </a:gridCol>
                <a:gridCol w="414930">
                  <a:extLst>
                    <a:ext uri="{9D8B030D-6E8A-4147-A177-3AD203B41FA5}">
                      <a16:colId xmlns:a16="http://schemas.microsoft.com/office/drawing/2014/main" val="3920765030"/>
                    </a:ext>
                  </a:extLst>
                </a:gridCol>
                <a:gridCol w="414930">
                  <a:extLst>
                    <a:ext uri="{9D8B030D-6E8A-4147-A177-3AD203B41FA5}">
                      <a16:colId xmlns:a16="http://schemas.microsoft.com/office/drawing/2014/main" val="2118323739"/>
                    </a:ext>
                  </a:extLst>
                </a:gridCol>
                <a:gridCol w="414930">
                  <a:extLst>
                    <a:ext uri="{9D8B030D-6E8A-4147-A177-3AD203B41FA5}">
                      <a16:colId xmlns:a16="http://schemas.microsoft.com/office/drawing/2014/main" val="4060792873"/>
                    </a:ext>
                  </a:extLst>
                </a:gridCol>
              </a:tblGrid>
              <a:tr h="197379">
                <a:tc>
                  <a:txBody>
                    <a:bodyPr/>
                    <a:lstStyle/>
                    <a:p>
                      <a:pPr algn="r"/>
                      <a:r>
                        <a:rPr lang="en-US" sz="900" b="1" dirty="0">
                          <a:solidFill>
                            <a:schemeClr val="tx1"/>
                          </a:solidFill>
                          <a:latin typeface="Arial" panose="020B0604020202020204" pitchFamily="34" charset="0"/>
                          <a:cs typeface="Arial" panose="020B0604020202020204" pitchFamily="34" charset="0"/>
                        </a:rPr>
                        <a:t>No. at risk</a:t>
                      </a:r>
                    </a:p>
                  </a:txBody>
                  <a:tcPr marL="0" marT="0" marB="0" anchor="ctr">
                    <a:lnL>
                      <a:noFill/>
                    </a:lnL>
                    <a:lnR>
                      <a:noFill/>
                    </a:lnR>
                    <a:lnT>
                      <a:noFill/>
                    </a:lnT>
                    <a:lnB>
                      <a:noFill/>
                    </a:lnB>
                    <a:lnTlToBr w="12700" cmpd="sng">
                      <a:noFill/>
                      <a:prstDash val="solid"/>
                    </a:lnTlToBr>
                    <a:lnBlToTr w="12700" cmpd="sng">
                      <a:noFill/>
                      <a:prstDash val="solid"/>
                    </a:lnBlToTr>
                  </a:tcPr>
                </a:tc>
                <a:tc>
                  <a:txBody>
                    <a:bodyPr/>
                    <a:lstStyle/>
                    <a:p>
                      <a:pPr algn="ctr"/>
                      <a:endParaRPr lang="en-US" sz="900" dirty="0">
                        <a:solidFill>
                          <a:schemeClr val="tx1"/>
                        </a:solidFill>
                        <a:latin typeface="Arial" panose="020B0604020202020204" pitchFamily="34" charset="0"/>
                        <a:cs typeface="Arial" panose="020B0604020202020204" pitchFamily="34" charset="0"/>
                      </a:endParaRP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p>
                      <a:pPr algn="ctr"/>
                      <a:endParaRPr lang="en-US" sz="900" dirty="0">
                        <a:solidFill>
                          <a:schemeClr val="tx1"/>
                        </a:solidFill>
                        <a:latin typeface="Arial" panose="020B0604020202020204" pitchFamily="34" charset="0"/>
                        <a:cs typeface="Arial" panose="020B0604020202020204" pitchFamily="34" charset="0"/>
                      </a:endParaRP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p>
                      <a:pPr algn="ctr"/>
                      <a:endParaRPr lang="en-US" sz="900" dirty="0">
                        <a:solidFill>
                          <a:schemeClr val="tx1"/>
                        </a:solidFill>
                        <a:latin typeface="Arial" panose="020B0604020202020204" pitchFamily="34" charset="0"/>
                        <a:cs typeface="Arial" panose="020B0604020202020204" pitchFamily="34" charset="0"/>
                      </a:endParaRP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p>
                      <a:pPr algn="ctr"/>
                      <a:endParaRPr lang="en-US" sz="900" dirty="0">
                        <a:solidFill>
                          <a:schemeClr val="tx1"/>
                        </a:solidFill>
                        <a:latin typeface="Arial" panose="020B0604020202020204" pitchFamily="34" charset="0"/>
                        <a:cs typeface="Arial" panose="020B0604020202020204" pitchFamily="34" charset="0"/>
                      </a:endParaRP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p>
                      <a:pPr algn="ctr"/>
                      <a:endParaRPr lang="en-US" sz="900" dirty="0">
                        <a:solidFill>
                          <a:schemeClr val="tx1"/>
                        </a:solidFill>
                        <a:latin typeface="Arial" panose="020B0604020202020204" pitchFamily="34" charset="0"/>
                        <a:cs typeface="Arial" panose="020B0604020202020204" pitchFamily="34" charset="0"/>
                      </a:endParaRP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p>
                      <a:pPr algn="ctr"/>
                      <a:endParaRPr lang="en-US" sz="900">
                        <a:solidFill>
                          <a:schemeClr val="tx1"/>
                        </a:solidFill>
                        <a:latin typeface="Arial" panose="020B0604020202020204" pitchFamily="34" charset="0"/>
                        <a:cs typeface="Arial" panose="020B0604020202020204" pitchFamily="34" charset="0"/>
                      </a:endParaRP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p>
                      <a:pPr algn="ctr"/>
                      <a:endParaRPr lang="en-US" sz="900" dirty="0">
                        <a:solidFill>
                          <a:schemeClr val="tx1"/>
                        </a:solidFill>
                        <a:latin typeface="Arial" panose="020B0604020202020204" pitchFamily="34" charset="0"/>
                        <a:cs typeface="Arial" panose="020B0604020202020204" pitchFamily="34" charset="0"/>
                      </a:endParaRP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p>
                      <a:pPr algn="ctr"/>
                      <a:endParaRPr lang="en-US" sz="900" dirty="0">
                        <a:solidFill>
                          <a:schemeClr val="tx1"/>
                        </a:solidFill>
                        <a:latin typeface="Arial" panose="020B0604020202020204" pitchFamily="34" charset="0"/>
                        <a:cs typeface="Arial" panose="020B0604020202020204" pitchFamily="34" charset="0"/>
                      </a:endParaRP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p>
                      <a:pPr algn="ctr"/>
                      <a:endParaRPr lang="en-US" sz="900" dirty="0">
                        <a:solidFill>
                          <a:schemeClr val="tx1"/>
                        </a:solidFill>
                        <a:latin typeface="Arial" panose="020B0604020202020204" pitchFamily="34" charset="0"/>
                        <a:cs typeface="Arial" panose="020B0604020202020204" pitchFamily="34" charset="0"/>
                      </a:endParaRP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p>
                      <a:pPr algn="ctr"/>
                      <a:endParaRPr lang="en-US" sz="900" dirty="0">
                        <a:solidFill>
                          <a:schemeClr val="tx1"/>
                        </a:solidFill>
                        <a:latin typeface="Arial" panose="020B0604020202020204" pitchFamily="34" charset="0"/>
                        <a:cs typeface="Arial" panose="020B0604020202020204" pitchFamily="34" charset="0"/>
                      </a:endParaRP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p>
                      <a:pPr algn="ctr"/>
                      <a:endParaRPr lang="en-US" sz="900">
                        <a:solidFill>
                          <a:schemeClr val="tx1"/>
                        </a:solidFill>
                        <a:latin typeface="Arial" panose="020B0604020202020204" pitchFamily="34" charset="0"/>
                        <a:cs typeface="Arial" panose="020B0604020202020204" pitchFamily="34" charset="0"/>
                      </a:endParaRPr>
                    </a:p>
                  </a:txBody>
                  <a:tcPr marL="0" marR="0" marT="0" marB="0" anchor="ctr">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809520869"/>
                  </a:ext>
                </a:extLst>
              </a:tr>
              <a:tr h="197379">
                <a:tc>
                  <a:txBody>
                    <a:bodyPr/>
                    <a:lstStyle/>
                    <a:p>
                      <a:pPr algn="r"/>
                      <a:r>
                        <a:rPr lang="en-US" sz="900" b="1" dirty="0">
                          <a:solidFill>
                            <a:schemeClr val="tx2"/>
                          </a:solidFill>
                          <a:latin typeface="Arial" panose="020B0604020202020204" pitchFamily="34" charset="0"/>
                          <a:cs typeface="Arial" panose="020B0604020202020204" pitchFamily="34" charset="0"/>
                        </a:rPr>
                        <a:t>NIRA + AAP</a:t>
                      </a:r>
                    </a:p>
                  </a:txBody>
                  <a:tcPr marL="0" marT="0" marB="0" anchor="ctr">
                    <a:lnL>
                      <a:noFill/>
                    </a:lnL>
                    <a:lnR>
                      <a:noFill/>
                    </a:lnR>
                    <a:lnT>
                      <a:noFill/>
                    </a:lnT>
                    <a:lnB>
                      <a:noFill/>
                    </a:lnB>
                    <a:lnTlToBr w="12700" cmpd="sng">
                      <a:noFill/>
                      <a:prstDash val="solid"/>
                    </a:lnTlToBr>
                    <a:lnBlToTr w="12700" cmpd="sng">
                      <a:noFill/>
                      <a:prstDash val="solid"/>
                    </a:lnBlToTr>
                  </a:tcPr>
                </a:tc>
                <a:tc>
                  <a:txBody>
                    <a:bodyPr/>
                    <a:lstStyle/>
                    <a:p>
                      <a:pPr algn="ctr"/>
                      <a:r>
                        <a:rPr lang="en-US" sz="900" dirty="0">
                          <a:solidFill>
                            <a:schemeClr val="tx1"/>
                          </a:solidFill>
                          <a:latin typeface="Arial" panose="020B0604020202020204" pitchFamily="34" charset="0"/>
                          <a:cs typeface="Arial" panose="020B0604020202020204" pitchFamily="34" charset="0"/>
                        </a:rPr>
                        <a:t>212</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p>
                      <a:pPr algn="ctr"/>
                      <a:r>
                        <a:rPr lang="en-US" sz="900" dirty="0">
                          <a:solidFill>
                            <a:schemeClr val="tx1"/>
                          </a:solidFill>
                          <a:latin typeface="Arial" panose="020B0604020202020204" pitchFamily="34" charset="0"/>
                          <a:cs typeface="Arial" panose="020B0604020202020204" pitchFamily="34" charset="0"/>
                        </a:rPr>
                        <a:t>205</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p>
                      <a:pPr algn="ctr"/>
                      <a:r>
                        <a:rPr lang="en-US" sz="900" dirty="0">
                          <a:solidFill>
                            <a:schemeClr val="tx1"/>
                          </a:solidFill>
                          <a:latin typeface="Arial" panose="020B0604020202020204" pitchFamily="34" charset="0"/>
                          <a:cs typeface="Arial" panose="020B0604020202020204" pitchFamily="34" charset="0"/>
                        </a:rPr>
                        <a:t>196</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p>
                      <a:pPr algn="ctr"/>
                      <a:r>
                        <a:rPr lang="en-US" sz="900" dirty="0">
                          <a:solidFill>
                            <a:schemeClr val="tx1"/>
                          </a:solidFill>
                          <a:latin typeface="Arial" panose="020B0604020202020204" pitchFamily="34" charset="0"/>
                          <a:cs typeface="Arial" panose="020B0604020202020204" pitchFamily="34" charset="0"/>
                        </a:rPr>
                        <a:t>169</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p>
                      <a:pPr algn="ctr"/>
                      <a:r>
                        <a:rPr lang="en-US" sz="900" dirty="0">
                          <a:solidFill>
                            <a:schemeClr val="tx1"/>
                          </a:solidFill>
                          <a:latin typeface="Arial" panose="020B0604020202020204" pitchFamily="34" charset="0"/>
                          <a:cs typeface="Arial" panose="020B0604020202020204" pitchFamily="34" charset="0"/>
                        </a:rPr>
                        <a:t>127</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p>
                      <a:pPr algn="ctr"/>
                      <a:r>
                        <a:rPr lang="en-US" sz="900" dirty="0">
                          <a:solidFill>
                            <a:schemeClr val="tx1"/>
                          </a:solidFill>
                          <a:latin typeface="Arial" panose="020B0604020202020204" pitchFamily="34" charset="0"/>
                          <a:cs typeface="Arial" panose="020B0604020202020204" pitchFamily="34" charset="0"/>
                        </a:rPr>
                        <a:t>98</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p>
                      <a:pPr algn="ctr"/>
                      <a:r>
                        <a:rPr lang="en-US" sz="900" dirty="0">
                          <a:solidFill>
                            <a:schemeClr val="tx1"/>
                          </a:solidFill>
                          <a:latin typeface="Arial" panose="020B0604020202020204" pitchFamily="34" charset="0"/>
                          <a:cs typeface="Arial" panose="020B0604020202020204" pitchFamily="34" charset="0"/>
                        </a:rPr>
                        <a:t>74</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p>
                      <a:pPr algn="ctr"/>
                      <a:r>
                        <a:rPr lang="en-US" sz="900" dirty="0">
                          <a:solidFill>
                            <a:schemeClr val="tx1"/>
                          </a:solidFill>
                          <a:latin typeface="Arial" panose="020B0604020202020204" pitchFamily="34" charset="0"/>
                          <a:cs typeface="Arial" panose="020B0604020202020204" pitchFamily="34" charset="0"/>
                        </a:rPr>
                        <a:t>44</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p>
                      <a:pPr algn="ctr"/>
                      <a:r>
                        <a:rPr lang="en-US" sz="900" dirty="0">
                          <a:solidFill>
                            <a:schemeClr val="tx1"/>
                          </a:solidFill>
                          <a:latin typeface="Arial" panose="020B0604020202020204" pitchFamily="34" charset="0"/>
                          <a:cs typeface="Arial" panose="020B0604020202020204" pitchFamily="34" charset="0"/>
                        </a:rPr>
                        <a:t>18</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p>
                      <a:pPr algn="ctr"/>
                      <a:r>
                        <a:rPr lang="en-US" sz="900" dirty="0">
                          <a:solidFill>
                            <a:schemeClr val="tx1"/>
                          </a:solidFill>
                          <a:latin typeface="Arial" panose="020B0604020202020204" pitchFamily="34" charset="0"/>
                          <a:cs typeface="Arial" panose="020B0604020202020204" pitchFamily="34" charset="0"/>
                        </a:rPr>
                        <a:t>3</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p>
                      <a:pPr algn="ctr"/>
                      <a:r>
                        <a:rPr lang="en-US" sz="900" dirty="0">
                          <a:solidFill>
                            <a:schemeClr val="tx1"/>
                          </a:solidFill>
                          <a:latin typeface="Arial" panose="020B0604020202020204" pitchFamily="34" charset="0"/>
                          <a:cs typeface="Arial" panose="020B0604020202020204" pitchFamily="34" charset="0"/>
                        </a:rPr>
                        <a:t>0</a:t>
                      </a:r>
                    </a:p>
                  </a:txBody>
                  <a:tcPr marL="0" marR="0" marT="0" marB="0" anchor="ctr">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2729296024"/>
                  </a:ext>
                </a:extLst>
              </a:tr>
              <a:tr h="197379">
                <a:tc>
                  <a:txBody>
                    <a:bodyPr/>
                    <a:lstStyle/>
                    <a:p>
                      <a:pPr algn="r"/>
                      <a:r>
                        <a:rPr lang="en-US" sz="900" b="1" dirty="0">
                          <a:solidFill>
                            <a:schemeClr val="accent1"/>
                          </a:solidFill>
                          <a:latin typeface="Arial" panose="020B0604020202020204" pitchFamily="34" charset="0"/>
                          <a:cs typeface="Arial" panose="020B0604020202020204" pitchFamily="34" charset="0"/>
                        </a:rPr>
                        <a:t>PBO + AAP</a:t>
                      </a:r>
                    </a:p>
                  </a:txBody>
                  <a:tcPr marL="0" marT="0" marB="0" anchor="ctr">
                    <a:lnL>
                      <a:noFill/>
                    </a:lnL>
                    <a:lnR>
                      <a:noFill/>
                    </a:lnR>
                    <a:lnT>
                      <a:noFill/>
                    </a:lnT>
                    <a:lnB>
                      <a:noFill/>
                    </a:lnB>
                    <a:lnTlToBr w="12700" cmpd="sng">
                      <a:noFill/>
                      <a:prstDash val="solid"/>
                    </a:lnTlToBr>
                    <a:lnBlToTr w="12700" cmpd="sng">
                      <a:noFill/>
                      <a:prstDash val="solid"/>
                    </a:lnBlToTr>
                  </a:tcPr>
                </a:tc>
                <a:tc>
                  <a:txBody>
                    <a:bodyPr/>
                    <a:lstStyle/>
                    <a:p>
                      <a:pPr algn="ctr"/>
                      <a:r>
                        <a:rPr lang="en-US" sz="900" dirty="0">
                          <a:solidFill>
                            <a:schemeClr val="tx1"/>
                          </a:solidFill>
                          <a:latin typeface="Arial" panose="020B0604020202020204" pitchFamily="34" charset="0"/>
                          <a:cs typeface="Arial" panose="020B0604020202020204" pitchFamily="34" charset="0"/>
                        </a:rPr>
                        <a:t>211</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p>
                      <a:pPr algn="ctr"/>
                      <a:r>
                        <a:rPr lang="en-US" sz="900" dirty="0">
                          <a:solidFill>
                            <a:schemeClr val="tx1"/>
                          </a:solidFill>
                          <a:latin typeface="Arial" panose="020B0604020202020204" pitchFamily="34" charset="0"/>
                          <a:cs typeface="Arial" panose="020B0604020202020204" pitchFamily="34" charset="0"/>
                        </a:rPr>
                        <a:t>200</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p>
                      <a:pPr algn="ctr"/>
                      <a:r>
                        <a:rPr lang="en-US" sz="900" dirty="0">
                          <a:solidFill>
                            <a:schemeClr val="tx1"/>
                          </a:solidFill>
                          <a:latin typeface="Arial" panose="020B0604020202020204" pitchFamily="34" charset="0"/>
                          <a:cs typeface="Arial" panose="020B0604020202020204" pitchFamily="34" charset="0"/>
                        </a:rPr>
                        <a:t>184</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p>
                      <a:pPr algn="ctr"/>
                      <a:r>
                        <a:rPr lang="en-US" sz="900" dirty="0">
                          <a:solidFill>
                            <a:schemeClr val="tx1"/>
                          </a:solidFill>
                          <a:latin typeface="Arial" panose="020B0604020202020204" pitchFamily="34" charset="0"/>
                          <a:cs typeface="Arial" panose="020B0604020202020204" pitchFamily="34" charset="0"/>
                        </a:rPr>
                        <a:t>161</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p>
                      <a:pPr algn="ctr"/>
                      <a:r>
                        <a:rPr lang="en-US" sz="900" dirty="0">
                          <a:solidFill>
                            <a:schemeClr val="tx1"/>
                          </a:solidFill>
                          <a:latin typeface="Arial" panose="020B0604020202020204" pitchFamily="34" charset="0"/>
                          <a:cs typeface="Arial" panose="020B0604020202020204" pitchFamily="34" charset="0"/>
                        </a:rPr>
                        <a:t>118</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p>
                      <a:pPr algn="ctr"/>
                      <a:r>
                        <a:rPr lang="en-US" sz="900" dirty="0">
                          <a:solidFill>
                            <a:schemeClr val="tx1"/>
                          </a:solidFill>
                          <a:latin typeface="Arial" panose="020B0604020202020204" pitchFamily="34" charset="0"/>
                          <a:cs typeface="Arial" panose="020B0604020202020204" pitchFamily="34" charset="0"/>
                        </a:rPr>
                        <a:t>90</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p>
                      <a:pPr algn="ctr"/>
                      <a:r>
                        <a:rPr lang="en-US" sz="900" dirty="0">
                          <a:solidFill>
                            <a:schemeClr val="tx1"/>
                          </a:solidFill>
                          <a:latin typeface="Arial" panose="020B0604020202020204" pitchFamily="34" charset="0"/>
                          <a:cs typeface="Arial" panose="020B0604020202020204" pitchFamily="34" charset="0"/>
                        </a:rPr>
                        <a:t>61</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p>
                      <a:pPr algn="ctr"/>
                      <a:r>
                        <a:rPr lang="en-US" sz="900" dirty="0">
                          <a:solidFill>
                            <a:schemeClr val="tx1"/>
                          </a:solidFill>
                          <a:latin typeface="Arial" panose="020B0604020202020204" pitchFamily="34" charset="0"/>
                          <a:cs typeface="Arial" panose="020B0604020202020204" pitchFamily="34" charset="0"/>
                        </a:rPr>
                        <a:t>32</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p>
                      <a:pPr algn="ctr"/>
                      <a:r>
                        <a:rPr lang="en-US" sz="900" dirty="0">
                          <a:solidFill>
                            <a:schemeClr val="tx1"/>
                          </a:solidFill>
                          <a:latin typeface="Arial" panose="020B0604020202020204" pitchFamily="34" charset="0"/>
                          <a:cs typeface="Arial" panose="020B0604020202020204" pitchFamily="34" charset="0"/>
                        </a:rPr>
                        <a:t>16</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p>
                      <a:pPr algn="ctr"/>
                      <a:r>
                        <a:rPr lang="en-US" sz="900" dirty="0">
                          <a:solidFill>
                            <a:schemeClr val="tx1"/>
                          </a:solidFill>
                          <a:latin typeface="Arial" panose="020B0604020202020204" pitchFamily="34" charset="0"/>
                          <a:cs typeface="Arial" panose="020B0604020202020204" pitchFamily="34" charset="0"/>
                        </a:rPr>
                        <a:t>4</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p>
                      <a:pPr algn="ctr"/>
                      <a:r>
                        <a:rPr lang="en-US" sz="900" dirty="0">
                          <a:solidFill>
                            <a:schemeClr val="tx1"/>
                          </a:solidFill>
                          <a:latin typeface="Arial" panose="020B0604020202020204" pitchFamily="34" charset="0"/>
                          <a:cs typeface="Arial" panose="020B0604020202020204" pitchFamily="34" charset="0"/>
                        </a:rPr>
                        <a:t>0</a:t>
                      </a:r>
                    </a:p>
                  </a:txBody>
                  <a:tcPr marL="0" marR="0" marT="0" marB="0" anchor="ctr">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2697454303"/>
                  </a:ext>
                </a:extLst>
              </a:tr>
            </a:tbl>
          </a:graphicData>
        </a:graphic>
      </p:graphicFrame>
      <p:sp>
        <p:nvSpPr>
          <p:cNvPr id="49" name="TextBox 48">
            <a:extLst>
              <a:ext uri="{FF2B5EF4-FFF2-40B4-BE49-F238E27FC236}">
                <a16:creationId xmlns:a16="http://schemas.microsoft.com/office/drawing/2014/main" id="{CE996141-3E08-4842-9C23-B7E7718B632F}"/>
              </a:ext>
            </a:extLst>
          </p:cNvPr>
          <p:cNvSpPr txBox="1"/>
          <p:nvPr/>
        </p:nvSpPr>
        <p:spPr>
          <a:xfrm>
            <a:off x="4069364" y="2893507"/>
            <a:ext cx="1754883" cy="307777"/>
          </a:xfrm>
          <a:prstGeom prst="rect">
            <a:avLst/>
          </a:prstGeom>
          <a:noFill/>
        </p:spPr>
        <p:txBody>
          <a:bodyPr wrap="square" lIns="18288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5D8298"/>
                </a:solidFill>
                <a:effectLst/>
                <a:uLnTx/>
                <a:uFillTx/>
                <a:latin typeface="Arial" panose="020B0604020202020204" pitchFamily="34" charset="0"/>
                <a:ea typeface="+mn-ea"/>
                <a:cs typeface="Arial" panose="020B0604020202020204" pitchFamily="34" charset="0"/>
              </a:rPr>
              <a:t>NIRA + AAP: NE</a:t>
            </a:r>
          </a:p>
        </p:txBody>
      </p:sp>
      <p:sp>
        <p:nvSpPr>
          <p:cNvPr id="50" name="TextBox 49">
            <a:extLst>
              <a:ext uri="{FF2B5EF4-FFF2-40B4-BE49-F238E27FC236}">
                <a16:creationId xmlns:a16="http://schemas.microsoft.com/office/drawing/2014/main" id="{8145AE00-5CD5-7D40-A0B8-7ED1DAA1A5DD}"/>
              </a:ext>
            </a:extLst>
          </p:cNvPr>
          <p:cNvSpPr txBox="1"/>
          <p:nvPr/>
        </p:nvSpPr>
        <p:spPr>
          <a:xfrm>
            <a:off x="4200848" y="3944808"/>
            <a:ext cx="1851636" cy="276999"/>
          </a:xfrm>
          <a:prstGeom prst="rect">
            <a:avLst/>
          </a:prstGeom>
          <a:noFill/>
        </p:spPr>
        <p:txBody>
          <a:bodyPr wrap="none" lIns="182880" rtlCol="0">
            <a:no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3C74F"/>
                </a:solidFill>
                <a:effectLst/>
                <a:uLnTx/>
                <a:uFillTx/>
                <a:latin typeface="Arial" panose="020B0604020202020204" pitchFamily="34" charset="0"/>
                <a:ea typeface="ヒラギノ角ゴ ProN W3"/>
                <a:cs typeface="Arial" panose="020B0604020202020204" pitchFamily="34" charset="0"/>
              </a:rPr>
              <a:t>PBO + AAP: 26.0 </a:t>
            </a:r>
            <a:r>
              <a:rPr kumimoji="0" lang="en-US" sz="1400" b="1" i="0" u="none" strike="noStrike" kern="1200" cap="none" spc="0" normalizeH="0" baseline="0" noProof="0" dirty="0" err="1">
                <a:ln>
                  <a:noFill/>
                </a:ln>
                <a:solidFill>
                  <a:srgbClr val="03C74F"/>
                </a:solidFill>
                <a:effectLst/>
                <a:uLnTx/>
                <a:uFillTx/>
                <a:latin typeface="Arial" panose="020B0604020202020204" pitchFamily="34" charset="0"/>
                <a:ea typeface="ヒラギノ角ゴ ProN W3"/>
                <a:cs typeface="Arial" panose="020B0604020202020204" pitchFamily="34" charset="0"/>
              </a:rPr>
              <a:t>mo</a:t>
            </a:r>
            <a:endParaRPr kumimoji="0" lang="en-US" sz="1400" b="1" i="0" u="none" strike="noStrike" kern="1200" cap="none" spc="0" normalizeH="0" baseline="0" noProof="0" dirty="0">
              <a:ln>
                <a:noFill/>
              </a:ln>
              <a:solidFill>
                <a:srgbClr val="03C74F"/>
              </a:solidFill>
              <a:effectLst/>
              <a:uLnTx/>
              <a:uFillTx/>
              <a:latin typeface="Arial" panose="020B0604020202020204" pitchFamily="34" charset="0"/>
              <a:ea typeface="ヒラギノ角ゴ ProN W3"/>
              <a:cs typeface="Arial" panose="020B0604020202020204" pitchFamily="34" charset="0"/>
            </a:endParaRPr>
          </a:p>
        </p:txBody>
      </p:sp>
      <p:sp>
        <p:nvSpPr>
          <p:cNvPr id="52" name="Line 96">
            <a:extLst>
              <a:ext uri="{FF2B5EF4-FFF2-40B4-BE49-F238E27FC236}">
                <a16:creationId xmlns:a16="http://schemas.microsoft.com/office/drawing/2014/main" id="{E2F10C62-B3F6-E049-8191-3F3C7AA266CD}"/>
              </a:ext>
            </a:extLst>
          </p:cNvPr>
          <p:cNvSpPr>
            <a:spLocks noChangeShapeType="1"/>
          </p:cNvSpPr>
          <p:nvPr/>
        </p:nvSpPr>
        <p:spPr bwMode="auto">
          <a:xfrm>
            <a:off x="5593445" y="4960815"/>
            <a:ext cx="0" cy="72000"/>
          </a:xfrm>
          <a:prstGeom prst="line">
            <a:avLst/>
          </a:prstGeom>
          <a:noFill/>
          <a:ln w="1270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53" name="TextBox 52">
            <a:extLst>
              <a:ext uri="{FF2B5EF4-FFF2-40B4-BE49-F238E27FC236}">
                <a16:creationId xmlns:a16="http://schemas.microsoft.com/office/drawing/2014/main" id="{47620DA7-1ADE-B647-8431-7582ABDC4926}"/>
              </a:ext>
            </a:extLst>
          </p:cNvPr>
          <p:cNvSpPr txBox="1"/>
          <p:nvPr/>
        </p:nvSpPr>
        <p:spPr>
          <a:xfrm>
            <a:off x="5437208" y="5037905"/>
            <a:ext cx="312475" cy="18466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rPr>
              <a:t>30</a:t>
            </a:r>
            <a:endParaRPr kumimoji="0" lang="en-GB"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4" name="Line 96">
            <a:extLst>
              <a:ext uri="{FF2B5EF4-FFF2-40B4-BE49-F238E27FC236}">
                <a16:creationId xmlns:a16="http://schemas.microsoft.com/office/drawing/2014/main" id="{26B6C28C-DCFD-B141-89BF-DAD158CFB165}"/>
              </a:ext>
            </a:extLst>
          </p:cNvPr>
          <p:cNvSpPr>
            <a:spLocks noChangeShapeType="1"/>
          </p:cNvSpPr>
          <p:nvPr/>
        </p:nvSpPr>
        <p:spPr bwMode="auto">
          <a:xfrm>
            <a:off x="5193395" y="4960815"/>
            <a:ext cx="0" cy="72000"/>
          </a:xfrm>
          <a:prstGeom prst="line">
            <a:avLst/>
          </a:prstGeom>
          <a:noFill/>
          <a:ln w="1270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55" name="TextBox 54">
            <a:extLst>
              <a:ext uri="{FF2B5EF4-FFF2-40B4-BE49-F238E27FC236}">
                <a16:creationId xmlns:a16="http://schemas.microsoft.com/office/drawing/2014/main" id="{74F406B4-D68A-1A45-B756-509AE1C0368E}"/>
              </a:ext>
            </a:extLst>
          </p:cNvPr>
          <p:cNvSpPr txBox="1"/>
          <p:nvPr/>
        </p:nvSpPr>
        <p:spPr>
          <a:xfrm>
            <a:off x="5037158" y="5037905"/>
            <a:ext cx="312475" cy="18466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rPr>
              <a:t>27</a:t>
            </a:r>
            <a:endParaRPr kumimoji="0" lang="en-GB"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6" name="Line 96">
            <a:extLst>
              <a:ext uri="{FF2B5EF4-FFF2-40B4-BE49-F238E27FC236}">
                <a16:creationId xmlns:a16="http://schemas.microsoft.com/office/drawing/2014/main" id="{49AB9CEA-E785-6D4C-B7B1-C378C6071C82}"/>
              </a:ext>
            </a:extLst>
          </p:cNvPr>
          <p:cNvSpPr>
            <a:spLocks noChangeShapeType="1"/>
          </p:cNvSpPr>
          <p:nvPr/>
        </p:nvSpPr>
        <p:spPr bwMode="auto">
          <a:xfrm>
            <a:off x="4783820" y="4960815"/>
            <a:ext cx="0" cy="72000"/>
          </a:xfrm>
          <a:prstGeom prst="line">
            <a:avLst/>
          </a:prstGeom>
          <a:noFill/>
          <a:ln w="1270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57" name="TextBox 56">
            <a:extLst>
              <a:ext uri="{FF2B5EF4-FFF2-40B4-BE49-F238E27FC236}">
                <a16:creationId xmlns:a16="http://schemas.microsoft.com/office/drawing/2014/main" id="{826D8A30-C3FF-3942-A4EB-2276FE365FB8}"/>
              </a:ext>
            </a:extLst>
          </p:cNvPr>
          <p:cNvSpPr txBox="1"/>
          <p:nvPr/>
        </p:nvSpPr>
        <p:spPr>
          <a:xfrm>
            <a:off x="4627583" y="5037905"/>
            <a:ext cx="312475" cy="18466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rPr>
              <a:t>24</a:t>
            </a:r>
            <a:endParaRPr kumimoji="0" lang="en-GB"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8" name="Line 96">
            <a:extLst>
              <a:ext uri="{FF2B5EF4-FFF2-40B4-BE49-F238E27FC236}">
                <a16:creationId xmlns:a16="http://schemas.microsoft.com/office/drawing/2014/main" id="{E10309C2-8CD7-8545-B1D3-EF3222E446D9}"/>
              </a:ext>
            </a:extLst>
          </p:cNvPr>
          <p:cNvSpPr>
            <a:spLocks noChangeShapeType="1"/>
          </p:cNvSpPr>
          <p:nvPr/>
        </p:nvSpPr>
        <p:spPr bwMode="auto">
          <a:xfrm>
            <a:off x="4377420" y="4960815"/>
            <a:ext cx="0" cy="72000"/>
          </a:xfrm>
          <a:prstGeom prst="line">
            <a:avLst/>
          </a:prstGeom>
          <a:noFill/>
          <a:ln w="1270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59" name="TextBox 58">
            <a:extLst>
              <a:ext uri="{FF2B5EF4-FFF2-40B4-BE49-F238E27FC236}">
                <a16:creationId xmlns:a16="http://schemas.microsoft.com/office/drawing/2014/main" id="{4F2360AA-3293-F14D-A307-B001DB2D5C95}"/>
              </a:ext>
            </a:extLst>
          </p:cNvPr>
          <p:cNvSpPr txBox="1"/>
          <p:nvPr/>
        </p:nvSpPr>
        <p:spPr>
          <a:xfrm>
            <a:off x="4221183" y="5037905"/>
            <a:ext cx="312475" cy="18466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rPr>
              <a:t>21</a:t>
            </a:r>
            <a:endParaRPr kumimoji="0" lang="en-GB"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60" name="Line 96">
            <a:extLst>
              <a:ext uri="{FF2B5EF4-FFF2-40B4-BE49-F238E27FC236}">
                <a16:creationId xmlns:a16="http://schemas.microsoft.com/office/drawing/2014/main" id="{B97A9095-996E-3342-9893-F911FD216C5F}"/>
              </a:ext>
            </a:extLst>
          </p:cNvPr>
          <p:cNvSpPr>
            <a:spLocks noChangeShapeType="1"/>
          </p:cNvSpPr>
          <p:nvPr/>
        </p:nvSpPr>
        <p:spPr bwMode="auto">
          <a:xfrm>
            <a:off x="3971020" y="4960815"/>
            <a:ext cx="0" cy="72000"/>
          </a:xfrm>
          <a:prstGeom prst="line">
            <a:avLst/>
          </a:prstGeom>
          <a:noFill/>
          <a:ln w="1270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61" name="TextBox 60">
            <a:extLst>
              <a:ext uri="{FF2B5EF4-FFF2-40B4-BE49-F238E27FC236}">
                <a16:creationId xmlns:a16="http://schemas.microsoft.com/office/drawing/2014/main" id="{331DFA2F-4C3E-9847-A461-452CA4EA6EC8}"/>
              </a:ext>
            </a:extLst>
          </p:cNvPr>
          <p:cNvSpPr txBox="1"/>
          <p:nvPr/>
        </p:nvSpPr>
        <p:spPr>
          <a:xfrm>
            <a:off x="3814783" y="5037905"/>
            <a:ext cx="312475" cy="18466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rPr>
              <a:t>18</a:t>
            </a:r>
            <a:endParaRPr kumimoji="0" lang="en-GB"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62" name="TextBox 61">
            <a:extLst>
              <a:ext uri="{FF2B5EF4-FFF2-40B4-BE49-F238E27FC236}">
                <a16:creationId xmlns:a16="http://schemas.microsoft.com/office/drawing/2014/main" id="{BB9CC436-B359-5646-BF9B-B6E48DBC776D}"/>
              </a:ext>
            </a:extLst>
          </p:cNvPr>
          <p:cNvSpPr txBox="1"/>
          <p:nvPr/>
        </p:nvSpPr>
        <p:spPr>
          <a:xfrm>
            <a:off x="1586303" y="4447928"/>
            <a:ext cx="2182008"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212121"/>
                </a:solidFill>
                <a:effectLst/>
                <a:uLnTx/>
                <a:uFillTx/>
                <a:latin typeface="Arial" panose="020B0604020202020204" pitchFamily="34" charset="0"/>
                <a:ea typeface="ヒラギノ角ゴ ProN W3"/>
                <a:cs typeface="Arial" panose="020B0604020202020204" pitchFamily="34" charset="0"/>
              </a:rPr>
              <a:t>HR: 0.59 </a:t>
            </a:r>
            <a:r>
              <a:rPr kumimoji="0" lang="en-US" sz="1200" b="0" i="0" u="none" strike="noStrike" kern="1200" cap="none" spc="0" normalizeH="0" baseline="0" noProof="0" dirty="0">
                <a:ln>
                  <a:noFill/>
                </a:ln>
                <a:solidFill>
                  <a:srgbClr val="212121"/>
                </a:solidFill>
                <a:effectLst/>
                <a:uLnTx/>
                <a:uFillTx/>
                <a:latin typeface="Arial" panose="020B0604020202020204" pitchFamily="34" charset="0"/>
                <a:ea typeface="ヒラギノ角ゴ ProN W3"/>
                <a:cs typeface="Arial" panose="020B0604020202020204" pitchFamily="34" charset="0"/>
              </a:rPr>
              <a:t>(95% CI, 0.39-0.89)</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212121"/>
                </a:solidFill>
                <a:effectLst/>
                <a:uLnTx/>
                <a:uFillTx/>
                <a:latin typeface="Arial" panose="020B0604020202020204" pitchFamily="34" charset="0"/>
                <a:ea typeface="ヒラギノ角ゴ ProN W3"/>
                <a:cs typeface="Arial" panose="020B0604020202020204" pitchFamily="34" charset="0"/>
              </a:rPr>
              <a:t>P=0.0108</a:t>
            </a:r>
          </a:p>
        </p:txBody>
      </p:sp>
      <p:sp>
        <p:nvSpPr>
          <p:cNvPr id="63" name="Line 90">
            <a:extLst>
              <a:ext uri="{FF2B5EF4-FFF2-40B4-BE49-F238E27FC236}">
                <a16:creationId xmlns:a16="http://schemas.microsoft.com/office/drawing/2014/main" id="{F3059497-9421-F34B-9E00-E6458A74CEA5}"/>
              </a:ext>
            </a:extLst>
          </p:cNvPr>
          <p:cNvSpPr>
            <a:spLocks noChangeShapeType="1"/>
          </p:cNvSpPr>
          <p:nvPr/>
        </p:nvSpPr>
        <p:spPr bwMode="auto">
          <a:xfrm flipH="1">
            <a:off x="6926701" y="3828622"/>
            <a:ext cx="4077173" cy="0"/>
          </a:xfrm>
          <a:prstGeom prst="line">
            <a:avLst/>
          </a:prstGeom>
          <a:noFill/>
          <a:ln w="12700" cap="flat">
            <a:solidFill>
              <a:schemeClr val="tx1"/>
            </a:solidFill>
            <a:prstDash val="sysDash"/>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64" name="Line 79">
            <a:extLst>
              <a:ext uri="{FF2B5EF4-FFF2-40B4-BE49-F238E27FC236}">
                <a16:creationId xmlns:a16="http://schemas.microsoft.com/office/drawing/2014/main" id="{BA9E53AB-4073-C24C-990C-4490342A0CD1}"/>
              </a:ext>
            </a:extLst>
          </p:cNvPr>
          <p:cNvSpPr>
            <a:spLocks noChangeShapeType="1"/>
          </p:cNvSpPr>
          <p:nvPr/>
        </p:nvSpPr>
        <p:spPr bwMode="auto">
          <a:xfrm flipV="1">
            <a:off x="6927928" y="2609357"/>
            <a:ext cx="0" cy="2359858"/>
          </a:xfrm>
          <a:prstGeom prst="line">
            <a:avLst/>
          </a:prstGeom>
          <a:noFill/>
          <a:ln w="1270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65" name="TextBox 64">
            <a:extLst>
              <a:ext uri="{FF2B5EF4-FFF2-40B4-BE49-F238E27FC236}">
                <a16:creationId xmlns:a16="http://schemas.microsoft.com/office/drawing/2014/main" id="{31379CD2-F8B6-5946-B4EA-DF0ED896DAD6}"/>
              </a:ext>
            </a:extLst>
          </p:cNvPr>
          <p:cNvSpPr txBox="1"/>
          <p:nvPr/>
        </p:nvSpPr>
        <p:spPr>
          <a:xfrm>
            <a:off x="7202933" y="5248122"/>
            <a:ext cx="3549187" cy="18466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prstClr val="black"/>
                </a:solidFill>
                <a:effectLst/>
                <a:uLnTx/>
                <a:uFillTx/>
                <a:latin typeface="Arial" panose="020B0604020202020204"/>
                <a:ea typeface="+mn-ea"/>
                <a:cs typeface="+mn-cs"/>
              </a:rPr>
              <a:t>Time from randomisation (months)</a:t>
            </a:r>
          </a:p>
        </p:txBody>
      </p:sp>
      <p:sp>
        <p:nvSpPr>
          <p:cNvPr id="66" name="TextBox 65">
            <a:extLst>
              <a:ext uri="{FF2B5EF4-FFF2-40B4-BE49-F238E27FC236}">
                <a16:creationId xmlns:a16="http://schemas.microsoft.com/office/drawing/2014/main" id="{C67DA755-C878-174B-8BE6-866D390CF3D4}"/>
              </a:ext>
            </a:extLst>
          </p:cNvPr>
          <p:cNvSpPr txBox="1"/>
          <p:nvPr/>
        </p:nvSpPr>
        <p:spPr>
          <a:xfrm rot="16200000">
            <a:off x="5205127" y="3712473"/>
            <a:ext cx="2413859" cy="18466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rial" panose="020B0604020202020204"/>
                <a:ea typeface="+mn-ea"/>
                <a:cs typeface="+mn-cs"/>
              </a:rPr>
              <a:t>Patients without events (%)</a:t>
            </a:r>
            <a:endParaRPr kumimoji="0" lang="en-GB" sz="1200" b="1"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67" name="Line 90">
            <a:extLst>
              <a:ext uri="{FF2B5EF4-FFF2-40B4-BE49-F238E27FC236}">
                <a16:creationId xmlns:a16="http://schemas.microsoft.com/office/drawing/2014/main" id="{B20D4BFB-904A-7740-9C9C-343E0EFA94CA}"/>
              </a:ext>
            </a:extLst>
          </p:cNvPr>
          <p:cNvSpPr>
            <a:spLocks noChangeShapeType="1"/>
          </p:cNvSpPr>
          <p:nvPr/>
        </p:nvSpPr>
        <p:spPr bwMode="auto">
          <a:xfrm flipH="1">
            <a:off x="6869549" y="4965272"/>
            <a:ext cx="4121625" cy="0"/>
          </a:xfrm>
          <a:prstGeom prst="line">
            <a:avLst/>
          </a:prstGeom>
          <a:noFill/>
          <a:ln w="1270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68" name="Line 90">
            <a:extLst>
              <a:ext uri="{FF2B5EF4-FFF2-40B4-BE49-F238E27FC236}">
                <a16:creationId xmlns:a16="http://schemas.microsoft.com/office/drawing/2014/main" id="{7D805F19-C100-6142-B4BD-0348F9CF7C90}"/>
              </a:ext>
            </a:extLst>
          </p:cNvPr>
          <p:cNvSpPr>
            <a:spLocks noChangeShapeType="1"/>
          </p:cNvSpPr>
          <p:nvPr/>
        </p:nvSpPr>
        <p:spPr bwMode="auto">
          <a:xfrm flipH="1">
            <a:off x="6869553" y="3596847"/>
            <a:ext cx="58375" cy="0"/>
          </a:xfrm>
          <a:prstGeom prst="line">
            <a:avLst/>
          </a:prstGeom>
          <a:noFill/>
          <a:ln w="1270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69" name="TextBox 68">
            <a:extLst>
              <a:ext uri="{FF2B5EF4-FFF2-40B4-BE49-F238E27FC236}">
                <a16:creationId xmlns:a16="http://schemas.microsoft.com/office/drawing/2014/main" id="{3E919F10-B863-8B4B-BC99-F430581F8A65}"/>
              </a:ext>
            </a:extLst>
          </p:cNvPr>
          <p:cNvSpPr txBox="1"/>
          <p:nvPr/>
        </p:nvSpPr>
        <p:spPr>
          <a:xfrm>
            <a:off x="6528733" y="3504380"/>
            <a:ext cx="312475" cy="184666"/>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rPr>
              <a:t>60</a:t>
            </a:r>
            <a:endParaRPr kumimoji="0" lang="en-GB"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70" name="Line 90">
            <a:extLst>
              <a:ext uri="{FF2B5EF4-FFF2-40B4-BE49-F238E27FC236}">
                <a16:creationId xmlns:a16="http://schemas.microsoft.com/office/drawing/2014/main" id="{CFD48C6A-522E-CF44-8BFA-E523280BDC91}"/>
              </a:ext>
            </a:extLst>
          </p:cNvPr>
          <p:cNvSpPr>
            <a:spLocks noChangeShapeType="1"/>
          </p:cNvSpPr>
          <p:nvPr/>
        </p:nvSpPr>
        <p:spPr bwMode="auto">
          <a:xfrm flipH="1">
            <a:off x="6869553" y="2688797"/>
            <a:ext cx="58375" cy="0"/>
          </a:xfrm>
          <a:prstGeom prst="line">
            <a:avLst/>
          </a:prstGeom>
          <a:noFill/>
          <a:ln w="1270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71" name="TextBox 70">
            <a:extLst>
              <a:ext uri="{FF2B5EF4-FFF2-40B4-BE49-F238E27FC236}">
                <a16:creationId xmlns:a16="http://schemas.microsoft.com/office/drawing/2014/main" id="{2D80ACC7-7D1E-9349-8974-AE6D6AD48C09}"/>
              </a:ext>
            </a:extLst>
          </p:cNvPr>
          <p:cNvSpPr txBox="1"/>
          <p:nvPr/>
        </p:nvSpPr>
        <p:spPr>
          <a:xfrm>
            <a:off x="6528733" y="2596330"/>
            <a:ext cx="312475" cy="184666"/>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rPr>
              <a:t>100</a:t>
            </a:r>
            <a:endParaRPr kumimoji="0" lang="en-GB"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72" name="Line 90">
            <a:extLst>
              <a:ext uri="{FF2B5EF4-FFF2-40B4-BE49-F238E27FC236}">
                <a16:creationId xmlns:a16="http://schemas.microsoft.com/office/drawing/2014/main" id="{7CF3153B-9EEF-454A-B727-7689E79DC68C}"/>
              </a:ext>
            </a:extLst>
          </p:cNvPr>
          <p:cNvSpPr>
            <a:spLocks noChangeShapeType="1"/>
          </p:cNvSpPr>
          <p:nvPr/>
        </p:nvSpPr>
        <p:spPr bwMode="auto">
          <a:xfrm flipH="1">
            <a:off x="6869553" y="3145997"/>
            <a:ext cx="58375" cy="0"/>
          </a:xfrm>
          <a:prstGeom prst="line">
            <a:avLst/>
          </a:prstGeom>
          <a:noFill/>
          <a:ln w="1270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73" name="TextBox 72">
            <a:extLst>
              <a:ext uri="{FF2B5EF4-FFF2-40B4-BE49-F238E27FC236}">
                <a16:creationId xmlns:a16="http://schemas.microsoft.com/office/drawing/2014/main" id="{CCDEC423-0DBC-F849-A480-BC46FF2878A8}"/>
              </a:ext>
            </a:extLst>
          </p:cNvPr>
          <p:cNvSpPr txBox="1"/>
          <p:nvPr/>
        </p:nvSpPr>
        <p:spPr>
          <a:xfrm>
            <a:off x="6528733" y="3053530"/>
            <a:ext cx="312475" cy="184666"/>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rPr>
              <a:t>80</a:t>
            </a:r>
            <a:endParaRPr kumimoji="0" lang="en-GB"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74" name="Line 90">
            <a:extLst>
              <a:ext uri="{FF2B5EF4-FFF2-40B4-BE49-F238E27FC236}">
                <a16:creationId xmlns:a16="http://schemas.microsoft.com/office/drawing/2014/main" id="{BAFAB7E1-FFD0-B341-9339-F9E7A3421E89}"/>
              </a:ext>
            </a:extLst>
          </p:cNvPr>
          <p:cNvSpPr>
            <a:spLocks noChangeShapeType="1"/>
          </p:cNvSpPr>
          <p:nvPr/>
        </p:nvSpPr>
        <p:spPr bwMode="auto">
          <a:xfrm flipH="1">
            <a:off x="6869553" y="4508072"/>
            <a:ext cx="58375" cy="0"/>
          </a:xfrm>
          <a:prstGeom prst="line">
            <a:avLst/>
          </a:prstGeom>
          <a:noFill/>
          <a:ln w="1270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75" name="Line 96">
            <a:extLst>
              <a:ext uri="{FF2B5EF4-FFF2-40B4-BE49-F238E27FC236}">
                <a16:creationId xmlns:a16="http://schemas.microsoft.com/office/drawing/2014/main" id="{513935DD-BFF4-A542-B36E-6D6DCC597629}"/>
              </a:ext>
            </a:extLst>
          </p:cNvPr>
          <p:cNvSpPr>
            <a:spLocks noChangeShapeType="1"/>
          </p:cNvSpPr>
          <p:nvPr/>
        </p:nvSpPr>
        <p:spPr bwMode="auto">
          <a:xfrm>
            <a:off x="7332670" y="4960815"/>
            <a:ext cx="0" cy="72000"/>
          </a:xfrm>
          <a:prstGeom prst="line">
            <a:avLst/>
          </a:prstGeom>
          <a:noFill/>
          <a:ln w="1270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76" name="TextBox 75">
            <a:extLst>
              <a:ext uri="{FF2B5EF4-FFF2-40B4-BE49-F238E27FC236}">
                <a16:creationId xmlns:a16="http://schemas.microsoft.com/office/drawing/2014/main" id="{4937E1C8-B72D-A844-A167-D9AFCF10D2C8}"/>
              </a:ext>
            </a:extLst>
          </p:cNvPr>
          <p:cNvSpPr txBox="1"/>
          <p:nvPr/>
        </p:nvSpPr>
        <p:spPr>
          <a:xfrm>
            <a:off x="6528733" y="4415605"/>
            <a:ext cx="312475" cy="184666"/>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rPr>
              <a:t>20</a:t>
            </a:r>
            <a:endParaRPr kumimoji="0" lang="en-GB"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77" name="TextBox 76">
            <a:extLst>
              <a:ext uri="{FF2B5EF4-FFF2-40B4-BE49-F238E27FC236}">
                <a16:creationId xmlns:a16="http://schemas.microsoft.com/office/drawing/2014/main" id="{CA63FC3E-28B7-6B43-825C-6917BA173809}"/>
              </a:ext>
            </a:extLst>
          </p:cNvPr>
          <p:cNvSpPr txBox="1"/>
          <p:nvPr/>
        </p:nvSpPr>
        <p:spPr>
          <a:xfrm>
            <a:off x="6528733" y="3958405"/>
            <a:ext cx="312475" cy="184666"/>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rPr>
              <a:t>40</a:t>
            </a:r>
            <a:endParaRPr kumimoji="0" lang="en-GB"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78" name="TextBox 77">
            <a:extLst>
              <a:ext uri="{FF2B5EF4-FFF2-40B4-BE49-F238E27FC236}">
                <a16:creationId xmlns:a16="http://schemas.microsoft.com/office/drawing/2014/main" id="{2796ED3A-1D7E-7942-B533-0245C0072C2D}"/>
              </a:ext>
            </a:extLst>
          </p:cNvPr>
          <p:cNvSpPr txBox="1"/>
          <p:nvPr/>
        </p:nvSpPr>
        <p:spPr>
          <a:xfrm>
            <a:off x="6528733" y="4869630"/>
            <a:ext cx="312475" cy="184666"/>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rPr>
              <a:t>0</a:t>
            </a:r>
            <a:endParaRPr kumimoji="0" lang="en-GB"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79" name="Line 90">
            <a:extLst>
              <a:ext uri="{FF2B5EF4-FFF2-40B4-BE49-F238E27FC236}">
                <a16:creationId xmlns:a16="http://schemas.microsoft.com/office/drawing/2014/main" id="{A086B3B0-7B1F-5447-9E49-55A1430E81A3}"/>
              </a:ext>
            </a:extLst>
          </p:cNvPr>
          <p:cNvSpPr>
            <a:spLocks noChangeShapeType="1"/>
          </p:cNvSpPr>
          <p:nvPr/>
        </p:nvSpPr>
        <p:spPr bwMode="auto">
          <a:xfrm flipH="1">
            <a:off x="6869553" y="4050872"/>
            <a:ext cx="58375" cy="0"/>
          </a:xfrm>
          <a:prstGeom prst="line">
            <a:avLst/>
          </a:prstGeom>
          <a:noFill/>
          <a:ln w="1270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80" name="TextBox 79">
            <a:extLst>
              <a:ext uri="{FF2B5EF4-FFF2-40B4-BE49-F238E27FC236}">
                <a16:creationId xmlns:a16="http://schemas.microsoft.com/office/drawing/2014/main" id="{37804BBB-6B78-4A45-99CF-B8B993EAE786}"/>
              </a:ext>
            </a:extLst>
          </p:cNvPr>
          <p:cNvSpPr txBox="1"/>
          <p:nvPr/>
        </p:nvSpPr>
        <p:spPr>
          <a:xfrm>
            <a:off x="7176433" y="5037905"/>
            <a:ext cx="312475" cy="18466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rPr>
              <a:t>3</a:t>
            </a:r>
            <a:endParaRPr kumimoji="0" lang="en-GB"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81" name="Line 96">
            <a:extLst>
              <a:ext uri="{FF2B5EF4-FFF2-40B4-BE49-F238E27FC236}">
                <a16:creationId xmlns:a16="http://schemas.microsoft.com/office/drawing/2014/main" id="{7D0D93AF-51C1-604D-B817-114AD32EB543}"/>
              </a:ext>
            </a:extLst>
          </p:cNvPr>
          <p:cNvSpPr>
            <a:spLocks noChangeShapeType="1"/>
          </p:cNvSpPr>
          <p:nvPr/>
        </p:nvSpPr>
        <p:spPr bwMode="auto">
          <a:xfrm>
            <a:off x="7739070" y="4960815"/>
            <a:ext cx="0" cy="72000"/>
          </a:xfrm>
          <a:prstGeom prst="line">
            <a:avLst/>
          </a:prstGeom>
          <a:noFill/>
          <a:ln w="1270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82" name="TextBox 81">
            <a:extLst>
              <a:ext uri="{FF2B5EF4-FFF2-40B4-BE49-F238E27FC236}">
                <a16:creationId xmlns:a16="http://schemas.microsoft.com/office/drawing/2014/main" id="{EB1041E1-66D7-C24C-A7DD-8F6F0D4C14F8}"/>
              </a:ext>
            </a:extLst>
          </p:cNvPr>
          <p:cNvSpPr txBox="1"/>
          <p:nvPr/>
        </p:nvSpPr>
        <p:spPr>
          <a:xfrm>
            <a:off x="7582833" y="5037905"/>
            <a:ext cx="312475" cy="18466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rPr>
              <a:t>6</a:t>
            </a:r>
            <a:endParaRPr kumimoji="0" lang="en-GB"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83" name="Line 96">
            <a:extLst>
              <a:ext uri="{FF2B5EF4-FFF2-40B4-BE49-F238E27FC236}">
                <a16:creationId xmlns:a16="http://schemas.microsoft.com/office/drawing/2014/main" id="{656E831D-6B74-E840-A577-75A54CADBB3F}"/>
              </a:ext>
            </a:extLst>
          </p:cNvPr>
          <p:cNvSpPr>
            <a:spLocks noChangeShapeType="1"/>
          </p:cNvSpPr>
          <p:nvPr/>
        </p:nvSpPr>
        <p:spPr bwMode="auto">
          <a:xfrm>
            <a:off x="8148645" y="4960815"/>
            <a:ext cx="0" cy="72000"/>
          </a:xfrm>
          <a:prstGeom prst="line">
            <a:avLst/>
          </a:prstGeom>
          <a:noFill/>
          <a:ln w="1270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84" name="TextBox 83">
            <a:extLst>
              <a:ext uri="{FF2B5EF4-FFF2-40B4-BE49-F238E27FC236}">
                <a16:creationId xmlns:a16="http://schemas.microsoft.com/office/drawing/2014/main" id="{3BB0B7E6-50BD-8043-9E5A-382796663829}"/>
              </a:ext>
            </a:extLst>
          </p:cNvPr>
          <p:cNvSpPr txBox="1"/>
          <p:nvPr/>
        </p:nvSpPr>
        <p:spPr>
          <a:xfrm>
            <a:off x="7992408" y="5037905"/>
            <a:ext cx="312475" cy="18466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rPr>
              <a:t>9</a:t>
            </a:r>
            <a:endParaRPr kumimoji="0" lang="en-GB"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85" name="Line 96">
            <a:extLst>
              <a:ext uri="{FF2B5EF4-FFF2-40B4-BE49-F238E27FC236}">
                <a16:creationId xmlns:a16="http://schemas.microsoft.com/office/drawing/2014/main" id="{2DD12A34-AED1-E940-9654-38C7D392B797}"/>
              </a:ext>
            </a:extLst>
          </p:cNvPr>
          <p:cNvSpPr>
            <a:spLocks noChangeShapeType="1"/>
          </p:cNvSpPr>
          <p:nvPr/>
        </p:nvSpPr>
        <p:spPr bwMode="auto">
          <a:xfrm>
            <a:off x="8555045" y="4960815"/>
            <a:ext cx="0" cy="72000"/>
          </a:xfrm>
          <a:prstGeom prst="line">
            <a:avLst/>
          </a:prstGeom>
          <a:noFill/>
          <a:ln w="1270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86" name="TextBox 85">
            <a:extLst>
              <a:ext uri="{FF2B5EF4-FFF2-40B4-BE49-F238E27FC236}">
                <a16:creationId xmlns:a16="http://schemas.microsoft.com/office/drawing/2014/main" id="{33413D07-4201-2644-88BB-6C216D1244B4}"/>
              </a:ext>
            </a:extLst>
          </p:cNvPr>
          <p:cNvSpPr txBox="1"/>
          <p:nvPr/>
        </p:nvSpPr>
        <p:spPr>
          <a:xfrm>
            <a:off x="8398808" y="5037905"/>
            <a:ext cx="312475" cy="18466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rPr>
              <a:t>12</a:t>
            </a:r>
            <a:endParaRPr kumimoji="0" lang="en-GB"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87" name="Line 96">
            <a:extLst>
              <a:ext uri="{FF2B5EF4-FFF2-40B4-BE49-F238E27FC236}">
                <a16:creationId xmlns:a16="http://schemas.microsoft.com/office/drawing/2014/main" id="{CAA36477-090E-804A-9D60-36F12AB6FEF1}"/>
              </a:ext>
            </a:extLst>
          </p:cNvPr>
          <p:cNvSpPr>
            <a:spLocks noChangeShapeType="1"/>
          </p:cNvSpPr>
          <p:nvPr/>
        </p:nvSpPr>
        <p:spPr bwMode="auto">
          <a:xfrm>
            <a:off x="8961445" y="4960815"/>
            <a:ext cx="0" cy="72000"/>
          </a:xfrm>
          <a:prstGeom prst="line">
            <a:avLst/>
          </a:prstGeom>
          <a:noFill/>
          <a:ln w="1270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88" name="TextBox 87">
            <a:extLst>
              <a:ext uri="{FF2B5EF4-FFF2-40B4-BE49-F238E27FC236}">
                <a16:creationId xmlns:a16="http://schemas.microsoft.com/office/drawing/2014/main" id="{02200D71-F864-4547-B366-B348C255D295}"/>
              </a:ext>
            </a:extLst>
          </p:cNvPr>
          <p:cNvSpPr txBox="1"/>
          <p:nvPr/>
        </p:nvSpPr>
        <p:spPr>
          <a:xfrm>
            <a:off x="8805208" y="5037905"/>
            <a:ext cx="312475" cy="18466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rPr>
              <a:t>15</a:t>
            </a:r>
            <a:endParaRPr kumimoji="0" lang="en-GB"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89" name="Line 96">
            <a:extLst>
              <a:ext uri="{FF2B5EF4-FFF2-40B4-BE49-F238E27FC236}">
                <a16:creationId xmlns:a16="http://schemas.microsoft.com/office/drawing/2014/main" id="{CA7C922F-EF7E-E14A-80DE-84C86E347346}"/>
              </a:ext>
            </a:extLst>
          </p:cNvPr>
          <p:cNvSpPr>
            <a:spLocks noChangeShapeType="1"/>
          </p:cNvSpPr>
          <p:nvPr/>
        </p:nvSpPr>
        <p:spPr bwMode="auto">
          <a:xfrm>
            <a:off x="6927928" y="4960815"/>
            <a:ext cx="0" cy="72000"/>
          </a:xfrm>
          <a:prstGeom prst="line">
            <a:avLst/>
          </a:prstGeom>
          <a:noFill/>
          <a:ln w="1270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0" name="TextBox 89">
            <a:extLst>
              <a:ext uri="{FF2B5EF4-FFF2-40B4-BE49-F238E27FC236}">
                <a16:creationId xmlns:a16="http://schemas.microsoft.com/office/drawing/2014/main" id="{3F9C7102-516F-C44D-891A-99D200856565}"/>
              </a:ext>
            </a:extLst>
          </p:cNvPr>
          <p:cNvSpPr txBox="1"/>
          <p:nvPr/>
        </p:nvSpPr>
        <p:spPr>
          <a:xfrm>
            <a:off x="6773208" y="5037905"/>
            <a:ext cx="312475" cy="18466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rPr>
              <a:t>0</a:t>
            </a:r>
            <a:endParaRPr kumimoji="0" lang="en-GB"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aphicFrame>
        <p:nvGraphicFramePr>
          <p:cNvPr id="91" name="Table 3">
            <a:extLst>
              <a:ext uri="{FF2B5EF4-FFF2-40B4-BE49-F238E27FC236}">
                <a16:creationId xmlns:a16="http://schemas.microsoft.com/office/drawing/2014/main" id="{08CC78E2-609E-C745-A524-13CEEEA8F6C6}"/>
              </a:ext>
            </a:extLst>
          </p:cNvPr>
          <p:cNvGraphicFramePr>
            <a:graphicFrameLocks noGrp="1"/>
          </p:cNvGraphicFramePr>
          <p:nvPr>
            <p:extLst>
              <p:ext uri="{D42A27DB-BD31-4B8C-83A1-F6EECF244321}">
                <p14:modId xmlns:p14="http://schemas.microsoft.com/office/powerpoint/2010/main" val="2181437965"/>
              </p:ext>
            </p:extLst>
          </p:nvPr>
        </p:nvGraphicFramePr>
        <p:xfrm>
          <a:off x="5896800" y="5390941"/>
          <a:ext cx="5327452" cy="592137"/>
        </p:xfrm>
        <a:graphic>
          <a:graphicData uri="http://schemas.openxmlformats.org/drawingml/2006/table">
            <a:tbl>
              <a:tblPr firstRow="1" bandRow="1">
                <a:tableStyleId>{2D5ABB26-0587-4C30-8999-92F81FD0307C}</a:tableStyleId>
              </a:tblPr>
              <a:tblGrid>
                <a:gridCol w="763200">
                  <a:extLst>
                    <a:ext uri="{9D8B030D-6E8A-4147-A177-3AD203B41FA5}">
                      <a16:colId xmlns:a16="http://schemas.microsoft.com/office/drawing/2014/main" val="2960600525"/>
                    </a:ext>
                  </a:extLst>
                </a:gridCol>
                <a:gridCol w="414952">
                  <a:extLst>
                    <a:ext uri="{9D8B030D-6E8A-4147-A177-3AD203B41FA5}">
                      <a16:colId xmlns:a16="http://schemas.microsoft.com/office/drawing/2014/main" val="168341198"/>
                    </a:ext>
                  </a:extLst>
                </a:gridCol>
                <a:gridCol w="414930">
                  <a:extLst>
                    <a:ext uri="{9D8B030D-6E8A-4147-A177-3AD203B41FA5}">
                      <a16:colId xmlns:a16="http://schemas.microsoft.com/office/drawing/2014/main" val="1723015493"/>
                    </a:ext>
                  </a:extLst>
                </a:gridCol>
                <a:gridCol w="414930">
                  <a:extLst>
                    <a:ext uri="{9D8B030D-6E8A-4147-A177-3AD203B41FA5}">
                      <a16:colId xmlns:a16="http://schemas.microsoft.com/office/drawing/2014/main" val="857254805"/>
                    </a:ext>
                  </a:extLst>
                </a:gridCol>
                <a:gridCol w="414930">
                  <a:extLst>
                    <a:ext uri="{9D8B030D-6E8A-4147-A177-3AD203B41FA5}">
                      <a16:colId xmlns:a16="http://schemas.microsoft.com/office/drawing/2014/main" val="2113696960"/>
                    </a:ext>
                  </a:extLst>
                </a:gridCol>
                <a:gridCol w="414930">
                  <a:extLst>
                    <a:ext uri="{9D8B030D-6E8A-4147-A177-3AD203B41FA5}">
                      <a16:colId xmlns:a16="http://schemas.microsoft.com/office/drawing/2014/main" val="3243175165"/>
                    </a:ext>
                  </a:extLst>
                </a:gridCol>
                <a:gridCol w="414930">
                  <a:extLst>
                    <a:ext uri="{9D8B030D-6E8A-4147-A177-3AD203B41FA5}">
                      <a16:colId xmlns:a16="http://schemas.microsoft.com/office/drawing/2014/main" val="2281005005"/>
                    </a:ext>
                  </a:extLst>
                </a:gridCol>
                <a:gridCol w="414930">
                  <a:extLst>
                    <a:ext uri="{9D8B030D-6E8A-4147-A177-3AD203B41FA5}">
                      <a16:colId xmlns:a16="http://schemas.microsoft.com/office/drawing/2014/main" val="2140687655"/>
                    </a:ext>
                  </a:extLst>
                </a:gridCol>
                <a:gridCol w="414930">
                  <a:extLst>
                    <a:ext uri="{9D8B030D-6E8A-4147-A177-3AD203B41FA5}">
                      <a16:colId xmlns:a16="http://schemas.microsoft.com/office/drawing/2014/main" val="3141949940"/>
                    </a:ext>
                  </a:extLst>
                </a:gridCol>
                <a:gridCol w="414930">
                  <a:extLst>
                    <a:ext uri="{9D8B030D-6E8A-4147-A177-3AD203B41FA5}">
                      <a16:colId xmlns:a16="http://schemas.microsoft.com/office/drawing/2014/main" val="3920765030"/>
                    </a:ext>
                  </a:extLst>
                </a:gridCol>
                <a:gridCol w="414930">
                  <a:extLst>
                    <a:ext uri="{9D8B030D-6E8A-4147-A177-3AD203B41FA5}">
                      <a16:colId xmlns:a16="http://schemas.microsoft.com/office/drawing/2014/main" val="2118323739"/>
                    </a:ext>
                  </a:extLst>
                </a:gridCol>
                <a:gridCol w="414930">
                  <a:extLst>
                    <a:ext uri="{9D8B030D-6E8A-4147-A177-3AD203B41FA5}">
                      <a16:colId xmlns:a16="http://schemas.microsoft.com/office/drawing/2014/main" val="4060792873"/>
                    </a:ext>
                  </a:extLst>
                </a:gridCol>
              </a:tblGrid>
              <a:tr h="197379">
                <a:tc>
                  <a:txBody>
                    <a:bodyPr/>
                    <a:lstStyle/>
                    <a:p>
                      <a:pPr algn="r"/>
                      <a:r>
                        <a:rPr lang="en-US" sz="900" b="1" dirty="0">
                          <a:solidFill>
                            <a:schemeClr val="tx1"/>
                          </a:solidFill>
                          <a:latin typeface="Arial" panose="020B0604020202020204" pitchFamily="34" charset="0"/>
                          <a:cs typeface="Arial" panose="020B0604020202020204" pitchFamily="34" charset="0"/>
                        </a:rPr>
                        <a:t>No. at risk</a:t>
                      </a:r>
                    </a:p>
                  </a:txBody>
                  <a:tcPr marL="0" marT="0" marB="0" anchor="ctr">
                    <a:lnL>
                      <a:noFill/>
                    </a:lnL>
                    <a:lnR>
                      <a:noFill/>
                    </a:lnR>
                    <a:lnT>
                      <a:noFill/>
                    </a:lnT>
                    <a:lnB>
                      <a:noFill/>
                    </a:lnB>
                    <a:lnTlToBr w="12700" cmpd="sng">
                      <a:noFill/>
                      <a:prstDash val="solid"/>
                    </a:lnTlToBr>
                    <a:lnBlToTr w="12700" cmpd="sng">
                      <a:noFill/>
                      <a:prstDash val="solid"/>
                    </a:lnBlToTr>
                  </a:tcPr>
                </a:tc>
                <a:tc>
                  <a:txBody>
                    <a:bodyPr/>
                    <a:lstStyle/>
                    <a:p>
                      <a:pPr algn="ctr"/>
                      <a:endParaRPr lang="en-US" sz="900" dirty="0">
                        <a:solidFill>
                          <a:schemeClr val="tx1"/>
                        </a:solidFill>
                        <a:latin typeface="Arial" panose="020B0604020202020204" pitchFamily="34" charset="0"/>
                        <a:cs typeface="Arial" panose="020B0604020202020204" pitchFamily="34" charset="0"/>
                      </a:endParaRP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p>
                      <a:pPr algn="ctr"/>
                      <a:endParaRPr lang="en-US" sz="900" dirty="0">
                        <a:solidFill>
                          <a:schemeClr val="tx1"/>
                        </a:solidFill>
                        <a:latin typeface="Arial" panose="020B0604020202020204" pitchFamily="34" charset="0"/>
                        <a:cs typeface="Arial" panose="020B0604020202020204" pitchFamily="34" charset="0"/>
                      </a:endParaRP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p>
                      <a:pPr algn="ctr"/>
                      <a:endParaRPr lang="en-US" sz="900" dirty="0">
                        <a:solidFill>
                          <a:schemeClr val="tx1"/>
                        </a:solidFill>
                        <a:latin typeface="Arial" panose="020B0604020202020204" pitchFamily="34" charset="0"/>
                        <a:cs typeface="Arial" panose="020B0604020202020204" pitchFamily="34" charset="0"/>
                      </a:endParaRP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p>
                      <a:pPr algn="ctr"/>
                      <a:endParaRPr lang="en-US" sz="900" dirty="0">
                        <a:solidFill>
                          <a:schemeClr val="tx1"/>
                        </a:solidFill>
                        <a:latin typeface="Arial" panose="020B0604020202020204" pitchFamily="34" charset="0"/>
                        <a:cs typeface="Arial" panose="020B0604020202020204" pitchFamily="34" charset="0"/>
                      </a:endParaRP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p>
                      <a:pPr algn="ctr"/>
                      <a:endParaRPr lang="en-US" sz="900" dirty="0">
                        <a:solidFill>
                          <a:schemeClr val="tx1"/>
                        </a:solidFill>
                        <a:latin typeface="Arial" panose="020B0604020202020204" pitchFamily="34" charset="0"/>
                        <a:cs typeface="Arial" panose="020B0604020202020204" pitchFamily="34" charset="0"/>
                      </a:endParaRP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p>
                      <a:pPr algn="ctr"/>
                      <a:endParaRPr lang="en-US" sz="900">
                        <a:solidFill>
                          <a:schemeClr val="tx1"/>
                        </a:solidFill>
                        <a:latin typeface="Arial" panose="020B0604020202020204" pitchFamily="34" charset="0"/>
                        <a:cs typeface="Arial" panose="020B0604020202020204" pitchFamily="34" charset="0"/>
                      </a:endParaRP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p>
                      <a:pPr algn="ctr"/>
                      <a:endParaRPr lang="en-US" sz="900" dirty="0">
                        <a:solidFill>
                          <a:schemeClr val="tx1"/>
                        </a:solidFill>
                        <a:latin typeface="Arial" panose="020B0604020202020204" pitchFamily="34" charset="0"/>
                        <a:cs typeface="Arial" panose="020B0604020202020204" pitchFamily="34" charset="0"/>
                      </a:endParaRP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p>
                      <a:pPr algn="ctr"/>
                      <a:endParaRPr lang="en-US" sz="900" dirty="0">
                        <a:solidFill>
                          <a:schemeClr val="tx1"/>
                        </a:solidFill>
                        <a:latin typeface="Arial" panose="020B0604020202020204" pitchFamily="34" charset="0"/>
                        <a:cs typeface="Arial" panose="020B0604020202020204" pitchFamily="34" charset="0"/>
                      </a:endParaRP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p>
                      <a:pPr algn="ctr"/>
                      <a:endParaRPr lang="en-US" sz="900" dirty="0">
                        <a:solidFill>
                          <a:schemeClr val="tx1"/>
                        </a:solidFill>
                        <a:latin typeface="Arial" panose="020B0604020202020204" pitchFamily="34" charset="0"/>
                        <a:cs typeface="Arial" panose="020B0604020202020204" pitchFamily="34" charset="0"/>
                      </a:endParaRP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p>
                      <a:pPr algn="ctr"/>
                      <a:endParaRPr lang="en-US" sz="900" dirty="0">
                        <a:solidFill>
                          <a:schemeClr val="tx1"/>
                        </a:solidFill>
                        <a:latin typeface="Arial" panose="020B0604020202020204" pitchFamily="34" charset="0"/>
                        <a:cs typeface="Arial" panose="020B0604020202020204" pitchFamily="34" charset="0"/>
                      </a:endParaRP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p>
                      <a:pPr algn="ctr"/>
                      <a:endParaRPr lang="en-US" sz="900">
                        <a:solidFill>
                          <a:schemeClr val="tx1"/>
                        </a:solidFill>
                        <a:latin typeface="Arial" panose="020B0604020202020204" pitchFamily="34" charset="0"/>
                        <a:cs typeface="Arial" panose="020B0604020202020204" pitchFamily="34" charset="0"/>
                      </a:endParaRPr>
                    </a:p>
                  </a:txBody>
                  <a:tcPr marL="0" marR="0" marT="0" marB="0" anchor="ctr">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809520869"/>
                  </a:ext>
                </a:extLst>
              </a:tr>
              <a:tr h="197379">
                <a:tc>
                  <a:txBody>
                    <a:bodyPr/>
                    <a:lstStyle/>
                    <a:p>
                      <a:pPr algn="r"/>
                      <a:r>
                        <a:rPr lang="en-US" sz="900" b="1" dirty="0">
                          <a:solidFill>
                            <a:schemeClr val="tx2"/>
                          </a:solidFill>
                          <a:latin typeface="Arial" panose="020B0604020202020204" pitchFamily="34" charset="0"/>
                          <a:cs typeface="Arial" panose="020B0604020202020204" pitchFamily="34" charset="0"/>
                        </a:rPr>
                        <a:t>NIRA + AAP</a:t>
                      </a:r>
                    </a:p>
                  </a:txBody>
                  <a:tcPr marL="0" marT="0" marB="0" anchor="ctr">
                    <a:lnL>
                      <a:noFill/>
                    </a:lnL>
                    <a:lnR>
                      <a:noFill/>
                    </a:lnR>
                    <a:lnT>
                      <a:noFill/>
                    </a:lnT>
                    <a:lnB>
                      <a:noFill/>
                    </a:lnB>
                    <a:lnTlToBr w="12700" cmpd="sng">
                      <a:noFill/>
                      <a:prstDash val="solid"/>
                    </a:lnTlToBr>
                    <a:lnBlToTr w="12700" cmpd="sng">
                      <a:noFill/>
                      <a:prstDash val="solid"/>
                    </a:lnBlToTr>
                  </a:tcPr>
                </a:tc>
                <a:tc>
                  <a:txBody>
                    <a:bodyPr/>
                    <a:lstStyle/>
                    <a:p>
                      <a:pPr algn="ctr"/>
                      <a:r>
                        <a:rPr lang="en-US" sz="900" dirty="0">
                          <a:solidFill>
                            <a:schemeClr val="tx1"/>
                          </a:solidFill>
                          <a:latin typeface="Arial" panose="020B0604020202020204" pitchFamily="34" charset="0"/>
                          <a:cs typeface="Arial" panose="020B0604020202020204" pitchFamily="34" charset="0"/>
                        </a:rPr>
                        <a:t>113</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p>
                      <a:pPr algn="ctr"/>
                      <a:r>
                        <a:rPr lang="en-US" sz="900" dirty="0">
                          <a:solidFill>
                            <a:schemeClr val="tx1"/>
                          </a:solidFill>
                          <a:latin typeface="Arial" panose="020B0604020202020204" pitchFamily="34" charset="0"/>
                          <a:cs typeface="Arial" panose="020B0604020202020204" pitchFamily="34" charset="0"/>
                        </a:rPr>
                        <a:t>109</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p>
                      <a:pPr algn="ctr"/>
                      <a:r>
                        <a:rPr lang="en-US" sz="900" dirty="0">
                          <a:solidFill>
                            <a:schemeClr val="tx1"/>
                          </a:solidFill>
                          <a:latin typeface="Arial" panose="020B0604020202020204" pitchFamily="34" charset="0"/>
                          <a:cs typeface="Arial" panose="020B0604020202020204" pitchFamily="34" charset="0"/>
                        </a:rPr>
                        <a:t>104</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p>
                      <a:pPr algn="ctr"/>
                      <a:r>
                        <a:rPr lang="en-US" sz="900" dirty="0">
                          <a:solidFill>
                            <a:schemeClr val="tx1"/>
                          </a:solidFill>
                          <a:latin typeface="Arial" panose="020B0604020202020204" pitchFamily="34" charset="0"/>
                          <a:cs typeface="Arial" panose="020B0604020202020204" pitchFamily="34" charset="0"/>
                        </a:rPr>
                        <a:t>86</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p>
                      <a:pPr algn="ctr"/>
                      <a:r>
                        <a:rPr lang="en-US" sz="900" dirty="0">
                          <a:solidFill>
                            <a:schemeClr val="tx1"/>
                          </a:solidFill>
                          <a:latin typeface="Arial" panose="020B0604020202020204" pitchFamily="34" charset="0"/>
                          <a:cs typeface="Arial" panose="020B0604020202020204" pitchFamily="34" charset="0"/>
                        </a:rPr>
                        <a:t>61</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p>
                      <a:pPr algn="ctr"/>
                      <a:r>
                        <a:rPr lang="en-US" sz="900" dirty="0">
                          <a:solidFill>
                            <a:schemeClr val="tx1"/>
                          </a:solidFill>
                          <a:latin typeface="Arial" panose="020B0604020202020204" pitchFamily="34" charset="0"/>
                          <a:cs typeface="Arial" panose="020B0604020202020204" pitchFamily="34" charset="0"/>
                        </a:rPr>
                        <a:t>44</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p>
                      <a:pPr algn="ctr"/>
                      <a:r>
                        <a:rPr lang="en-US" sz="900" dirty="0">
                          <a:solidFill>
                            <a:schemeClr val="tx1"/>
                          </a:solidFill>
                          <a:latin typeface="Arial" panose="020B0604020202020204" pitchFamily="34" charset="0"/>
                          <a:cs typeface="Arial" panose="020B0604020202020204" pitchFamily="34" charset="0"/>
                        </a:rPr>
                        <a:t>33</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p>
                      <a:pPr algn="ctr"/>
                      <a:r>
                        <a:rPr lang="en-US" sz="900" dirty="0">
                          <a:solidFill>
                            <a:schemeClr val="tx1"/>
                          </a:solidFill>
                          <a:latin typeface="Arial" panose="020B0604020202020204" pitchFamily="34" charset="0"/>
                          <a:cs typeface="Arial" panose="020B0604020202020204" pitchFamily="34" charset="0"/>
                        </a:rPr>
                        <a:t>18</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p>
                      <a:pPr algn="ctr"/>
                      <a:r>
                        <a:rPr lang="en-US" sz="900" dirty="0">
                          <a:solidFill>
                            <a:schemeClr val="tx1"/>
                          </a:solidFill>
                          <a:latin typeface="Arial" panose="020B0604020202020204" pitchFamily="34" charset="0"/>
                          <a:cs typeface="Arial" panose="020B0604020202020204" pitchFamily="34" charset="0"/>
                        </a:rPr>
                        <a:t>7</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p>
                      <a:pPr algn="ctr"/>
                      <a:r>
                        <a:rPr lang="en-US" sz="900" dirty="0">
                          <a:solidFill>
                            <a:schemeClr val="tx1"/>
                          </a:solidFill>
                          <a:latin typeface="Arial" panose="020B0604020202020204" pitchFamily="34" charset="0"/>
                          <a:cs typeface="Arial" panose="020B0604020202020204" pitchFamily="34" charset="0"/>
                        </a:rPr>
                        <a:t>1</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p>
                      <a:pPr algn="ctr"/>
                      <a:r>
                        <a:rPr lang="en-US" sz="900" dirty="0">
                          <a:solidFill>
                            <a:schemeClr val="tx1"/>
                          </a:solidFill>
                          <a:latin typeface="Arial" panose="020B0604020202020204" pitchFamily="34" charset="0"/>
                          <a:cs typeface="Arial" panose="020B0604020202020204" pitchFamily="34" charset="0"/>
                        </a:rPr>
                        <a:t>0</a:t>
                      </a:r>
                    </a:p>
                  </a:txBody>
                  <a:tcPr marL="0" marR="0" marT="0" marB="0" anchor="ctr">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2729296024"/>
                  </a:ext>
                </a:extLst>
              </a:tr>
              <a:tr h="197379">
                <a:tc>
                  <a:txBody>
                    <a:bodyPr/>
                    <a:lstStyle/>
                    <a:p>
                      <a:pPr algn="r"/>
                      <a:r>
                        <a:rPr lang="en-US" sz="900" b="1" dirty="0">
                          <a:solidFill>
                            <a:schemeClr val="accent1"/>
                          </a:solidFill>
                          <a:latin typeface="Arial" panose="020B0604020202020204" pitchFamily="34" charset="0"/>
                          <a:cs typeface="Arial" panose="020B0604020202020204" pitchFamily="34" charset="0"/>
                        </a:rPr>
                        <a:t>PBO + AAP</a:t>
                      </a:r>
                    </a:p>
                  </a:txBody>
                  <a:tcPr marL="0" marT="0" marB="0" anchor="ctr">
                    <a:lnL>
                      <a:noFill/>
                    </a:lnL>
                    <a:lnR>
                      <a:noFill/>
                    </a:lnR>
                    <a:lnT>
                      <a:noFill/>
                    </a:lnT>
                    <a:lnB>
                      <a:noFill/>
                    </a:lnB>
                    <a:lnTlToBr w="12700" cmpd="sng">
                      <a:noFill/>
                      <a:prstDash val="solid"/>
                    </a:lnTlToBr>
                    <a:lnBlToTr w="12700" cmpd="sng">
                      <a:noFill/>
                      <a:prstDash val="solid"/>
                    </a:lnBlToTr>
                  </a:tcPr>
                </a:tc>
                <a:tc>
                  <a:txBody>
                    <a:bodyPr/>
                    <a:lstStyle/>
                    <a:p>
                      <a:pPr algn="ctr"/>
                      <a:r>
                        <a:rPr lang="en-US" sz="900" dirty="0">
                          <a:solidFill>
                            <a:schemeClr val="tx1"/>
                          </a:solidFill>
                          <a:latin typeface="Arial" panose="020B0604020202020204" pitchFamily="34" charset="0"/>
                          <a:cs typeface="Arial" panose="020B0604020202020204" pitchFamily="34" charset="0"/>
                        </a:rPr>
                        <a:t>112</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p>
                      <a:pPr algn="ctr"/>
                      <a:r>
                        <a:rPr lang="en-US" sz="900" dirty="0">
                          <a:solidFill>
                            <a:schemeClr val="tx1"/>
                          </a:solidFill>
                          <a:latin typeface="Arial" panose="020B0604020202020204" pitchFamily="34" charset="0"/>
                          <a:cs typeface="Arial" panose="020B0604020202020204" pitchFamily="34" charset="0"/>
                        </a:rPr>
                        <a:t>107</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p>
                      <a:pPr algn="ctr"/>
                      <a:r>
                        <a:rPr lang="en-US" sz="900" dirty="0">
                          <a:solidFill>
                            <a:schemeClr val="tx1"/>
                          </a:solidFill>
                          <a:latin typeface="Arial" panose="020B0604020202020204" pitchFamily="34" charset="0"/>
                          <a:cs typeface="Arial" panose="020B0604020202020204" pitchFamily="34" charset="0"/>
                        </a:rPr>
                        <a:t>97</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p>
                      <a:pPr algn="ctr"/>
                      <a:r>
                        <a:rPr lang="en-US" sz="900" dirty="0">
                          <a:solidFill>
                            <a:schemeClr val="tx1"/>
                          </a:solidFill>
                          <a:latin typeface="Arial" panose="020B0604020202020204" pitchFamily="34" charset="0"/>
                          <a:cs typeface="Arial" panose="020B0604020202020204" pitchFamily="34" charset="0"/>
                        </a:rPr>
                        <a:t>81</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p>
                      <a:pPr algn="ctr"/>
                      <a:r>
                        <a:rPr lang="en-US" sz="900" dirty="0">
                          <a:solidFill>
                            <a:schemeClr val="tx1"/>
                          </a:solidFill>
                          <a:latin typeface="Arial" panose="020B0604020202020204" pitchFamily="34" charset="0"/>
                          <a:cs typeface="Arial" panose="020B0604020202020204" pitchFamily="34" charset="0"/>
                        </a:rPr>
                        <a:t>53</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p>
                      <a:pPr algn="ctr"/>
                      <a:r>
                        <a:rPr lang="en-US" sz="900" dirty="0">
                          <a:solidFill>
                            <a:schemeClr val="tx1"/>
                          </a:solidFill>
                          <a:latin typeface="Arial" panose="020B0604020202020204" pitchFamily="34" charset="0"/>
                          <a:cs typeface="Arial" panose="020B0604020202020204" pitchFamily="34" charset="0"/>
                        </a:rPr>
                        <a:t>41</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p>
                      <a:pPr algn="ctr"/>
                      <a:r>
                        <a:rPr lang="en-US" sz="900" dirty="0">
                          <a:solidFill>
                            <a:schemeClr val="tx1"/>
                          </a:solidFill>
                          <a:latin typeface="Arial" panose="020B0604020202020204" pitchFamily="34" charset="0"/>
                          <a:cs typeface="Arial" panose="020B0604020202020204" pitchFamily="34" charset="0"/>
                        </a:rPr>
                        <a:t>26</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p>
                      <a:pPr algn="ctr"/>
                      <a:r>
                        <a:rPr lang="en-US" sz="900" dirty="0">
                          <a:solidFill>
                            <a:schemeClr val="tx1"/>
                          </a:solidFill>
                          <a:latin typeface="Arial" panose="020B0604020202020204" pitchFamily="34" charset="0"/>
                          <a:cs typeface="Arial" panose="020B0604020202020204" pitchFamily="34" charset="0"/>
                        </a:rPr>
                        <a:t>14</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p>
                      <a:pPr algn="ctr"/>
                      <a:r>
                        <a:rPr lang="en-US" sz="900" dirty="0">
                          <a:solidFill>
                            <a:schemeClr val="tx1"/>
                          </a:solidFill>
                          <a:latin typeface="Arial" panose="020B0604020202020204" pitchFamily="34" charset="0"/>
                          <a:cs typeface="Arial" panose="020B0604020202020204" pitchFamily="34" charset="0"/>
                        </a:rPr>
                        <a:t>6</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p>
                      <a:pPr algn="ctr"/>
                      <a:r>
                        <a:rPr lang="en-US" sz="900" dirty="0">
                          <a:solidFill>
                            <a:schemeClr val="tx1"/>
                          </a:solidFill>
                          <a:latin typeface="Arial" panose="020B0604020202020204" pitchFamily="34" charset="0"/>
                          <a:cs typeface="Arial" panose="020B0604020202020204" pitchFamily="34" charset="0"/>
                        </a:rPr>
                        <a:t>1</a:t>
                      </a: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p>
                      <a:pPr algn="ctr"/>
                      <a:r>
                        <a:rPr lang="en-US" sz="900" dirty="0">
                          <a:solidFill>
                            <a:schemeClr val="tx1"/>
                          </a:solidFill>
                          <a:latin typeface="Arial" panose="020B0604020202020204" pitchFamily="34" charset="0"/>
                          <a:cs typeface="Arial" panose="020B0604020202020204" pitchFamily="34" charset="0"/>
                        </a:rPr>
                        <a:t>0</a:t>
                      </a:r>
                    </a:p>
                  </a:txBody>
                  <a:tcPr marL="0" marR="0" marT="0" marB="0" anchor="ctr">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2697454303"/>
                  </a:ext>
                </a:extLst>
              </a:tr>
            </a:tbl>
          </a:graphicData>
        </a:graphic>
      </p:graphicFrame>
      <p:sp>
        <p:nvSpPr>
          <p:cNvPr id="92" name="TextBox 91">
            <a:extLst>
              <a:ext uri="{FF2B5EF4-FFF2-40B4-BE49-F238E27FC236}">
                <a16:creationId xmlns:a16="http://schemas.microsoft.com/office/drawing/2014/main" id="{5B00A041-47EE-D34A-8DD9-D7545D002B95}"/>
              </a:ext>
            </a:extLst>
          </p:cNvPr>
          <p:cNvSpPr txBox="1"/>
          <p:nvPr/>
        </p:nvSpPr>
        <p:spPr>
          <a:xfrm>
            <a:off x="9688038" y="2978449"/>
            <a:ext cx="1754883" cy="307777"/>
          </a:xfrm>
          <a:prstGeom prst="rect">
            <a:avLst/>
          </a:prstGeom>
          <a:noFill/>
        </p:spPr>
        <p:txBody>
          <a:bodyPr wrap="square" lIns="18288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5D8298"/>
                </a:solidFill>
                <a:effectLst/>
                <a:uLnTx/>
                <a:uFillTx/>
                <a:latin typeface="Arial" panose="020B0604020202020204" pitchFamily="34" charset="0"/>
                <a:ea typeface="+mn-ea"/>
                <a:cs typeface="Arial" panose="020B0604020202020204" pitchFamily="34" charset="0"/>
              </a:rPr>
              <a:t>NIRA + AAP: NE</a:t>
            </a:r>
          </a:p>
        </p:txBody>
      </p:sp>
      <p:sp>
        <p:nvSpPr>
          <p:cNvPr id="93" name="TextBox 92">
            <a:extLst>
              <a:ext uri="{FF2B5EF4-FFF2-40B4-BE49-F238E27FC236}">
                <a16:creationId xmlns:a16="http://schemas.microsoft.com/office/drawing/2014/main" id="{9F0D4D87-0F19-1140-87DB-AAC6823B1136}"/>
              </a:ext>
            </a:extLst>
          </p:cNvPr>
          <p:cNvSpPr txBox="1"/>
          <p:nvPr/>
        </p:nvSpPr>
        <p:spPr>
          <a:xfrm>
            <a:off x="9610228" y="4399304"/>
            <a:ext cx="1851636" cy="276999"/>
          </a:xfrm>
          <a:prstGeom prst="rect">
            <a:avLst/>
          </a:prstGeom>
          <a:noFill/>
        </p:spPr>
        <p:txBody>
          <a:bodyPr wrap="none" lIns="182880" rtlCol="0">
            <a:no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3C74F"/>
                </a:solidFill>
                <a:effectLst/>
                <a:uLnTx/>
                <a:uFillTx/>
                <a:latin typeface="Arial" panose="020B0604020202020204" pitchFamily="34" charset="0"/>
                <a:ea typeface="ヒラギノ角ゴ ProN W3"/>
                <a:cs typeface="Arial" panose="020B0604020202020204" pitchFamily="34" charset="0"/>
              </a:rPr>
              <a:t>PBO + AAP: 26.0 </a:t>
            </a:r>
            <a:r>
              <a:rPr kumimoji="0" lang="en-US" sz="1400" b="1" i="0" u="none" strike="noStrike" kern="1200" cap="none" spc="0" normalizeH="0" baseline="0" noProof="0" dirty="0" err="1">
                <a:ln>
                  <a:noFill/>
                </a:ln>
                <a:solidFill>
                  <a:srgbClr val="03C74F"/>
                </a:solidFill>
                <a:effectLst/>
                <a:uLnTx/>
                <a:uFillTx/>
                <a:latin typeface="Arial" panose="020B0604020202020204" pitchFamily="34" charset="0"/>
                <a:ea typeface="ヒラギノ角ゴ ProN W3"/>
                <a:cs typeface="Arial" panose="020B0604020202020204" pitchFamily="34" charset="0"/>
              </a:rPr>
              <a:t>mo</a:t>
            </a:r>
            <a:endParaRPr kumimoji="0" lang="en-US" sz="1400" b="1" i="0" u="none" strike="noStrike" kern="1200" cap="none" spc="0" normalizeH="0" baseline="0" noProof="0" dirty="0">
              <a:ln>
                <a:noFill/>
              </a:ln>
              <a:solidFill>
                <a:srgbClr val="03C74F"/>
              </a:solidFill>
              <a:effectLst/>
              <a:uLnTx/>
              <a:uFillTx/>
              <a:latin typeface="Arial" panose="020B0604020202020204" pitchFamily="34" charset="0"/>
              <a:ea typeface="ヒラギノ角ゴ ProN W3"/>
              <a:cs typeface="Arial" panose="020B0604020202020204" pitchFamily="34" charset="0"/>
            </a:endParaRPr>
          </a:p>
        </p:txBody>
      </p:sp>
      <p:sp>
        <p:nvSpPr>
          <p:cNvPr id="94" name="Line 96">
            <a:extLst>
              <a:ext uri="{FF2B5EF4-FFF2-40B4-BE49-F238E27FC236}">
                <a16:creationId xmlns:a16="http://schemas.microsoft.com/office/drawing/2014/main" id="{F9155C86-2E9B-184E-B82A-91ADFA24390F}"/>
              </a:ext>
            </a:extLst>
          </p:cNvPr>
          <p:cNvSpPr>
            <a:spLocks noChangeShapeType="1"/>
          </p:cNvSpPr>
          <p:nvPr/>
        </p:nvSpPr>
        <p:spPr bwMode="auto">
          <a:xfrm>
            <a:off x="10993445" y="4960815"/>
            <a:ext cx="0" cy="72000"/>
          </a:xfrm>
          <a:prstGeom prst="line">
            <a:avLst/>
          </a:prstGeom>
          <a:noFill/>
          <a:ln w="1270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5" name="TextBox 94">
            <a:extLst>
              <a:ext uri="{FF2B5EF4-FFF2-40B4-BE49-F238E27FC236}">
                <a16:creationId xmlns:a16="http://schemas.microsoft.com/office/drawing/2014/main" id="{791D7CEC-B659-3D4A-A3B5-20C76258168B}"/>
              </a:ext>
            </a:extLst>
          </p:cNvPr>
          <p:cNvSpPr txBox="1"/>
          <p:nvPr/>
        </p:nvSpPr>
        <p:spPr>
          <a:xfrm>
            <a:off x="10837208" y="5037905"/>
            <a:ext cx="312475" cy="18466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rPr>
              <a:t>30</a:t>
            </a:r>
            <a:endParaRPr kumimoji="0" lang="en-GB"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96" name="Line 96">
            <a:extLst>
              <a:ext uri="{FF2B5EF4-FFF2-40B4-BE49-F238E27FC236}">
                <a16:creationId xmlns:a16="http://schemas.microsoft.com/office/drawing/2014/main" id="{DC6CDB22-E004-3042-BA8E-1589099FA74E}"/>
              </a:ext>
            </a:extLst>
          </p:cNvPr>
          <p:cNvSpPr>
            <a:spLocks noChangeShapeType="1"/>
          </p:cNvSpPr>
          <p:nvPr/>
        </p:nvSpPr>
        <p:spPr bwMode="auto">
          <a:xfrm>
            <a:off x="10593395" y="4960815"/>
            <a:ext cx="0" cy="72000"/>
          </a:xfrm>
          <a:prstGeom prst="line">
            <a:avLst/>
          </a:prstGeom>
          <a:noFill/>
          <a:ln w="1270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7" name="TextBox 96">
            <a:extLst>
              <a:ext uri="{FF2B5EF4-FFF2-40B4-BE49-F238E27FC236}">
                <a16:creationId xmlns:a16="http://schemas.microsoft.com/office/drawing/2014/main" id="{E2614008-C428-B942-9F5E-E02737FC0801}"/>
              </a:ext>
            </a:extLst>
          </p:cNvPr>
          <p:cNvSpPr txBox="1"/>
          <p:nvPr/>
        </p:nvSpPr>
        <p:spPr>
          <a:xfrm>
            <a:off x="10437158" y="5037905"/>
            <a:ext cx="312475" cy="18466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rPr>
              <a:t>27</a:t>
            </a:r>
            <a:endParaRPr kumimoji="0" lang="en-GB"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98" name="Line 96">
            <a:extLst>
              <a:ext uri="{FF2B5EF4-FFF2-40B4-BE49-F238E27FC236}">
                <a16:creationId xmlns:a16="http://schemas.microsoft.com/office/drawing/2014/main" id="{EEC778A6-E6C9-9E40-8BBA-8137C55144E2}"/>
              </a:ext>
            </a:extLst>
          </p:cNvPr>
          <p:cNvSpPr>
            <a:spLocks noChangeShapeType="1"/>
          </p:cNvSpPr>
          <p:nvPr/>
        </p:nvSpPr>
        <p:spPr bwMode="auto">
          <a:xfrm>
            <a:off x="10183820" y="4960815"/>
            <a:ext cx="0" cy="72000"/>
          </a:xfrm>
          <a:prstGeom prst="line">
            <a:avLst/>
          </a:prstGeom>
          <a:noFill/>
          <a:ln w="1270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9" name="TextBox 98">
            <a:extLst>
              <a:ext uri="{FF2B5EF4-FFF2-40B4-BE49-F238E27FC236}">
                <a16:creationId xmlns:a16="http://schemas.microsoft.com/office/drawing/2014/main" id="{FB51AEDB-5158-9A43-B08C-EF1180DB7E51}"/>
              </a:ext>
            </a:extLst>
          </p:cNvPr>
          <p:cNvSpPr txBox="1"/>
          <p:nvPr/>
        </p:nvSpPr>
        <p:spPr>
          <a:xfrm>
            <a:off x="10027583" y="5037905"/>
            <a:ext cx="312475" cy="18466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rPr>
              <a:t>24</a:t>
            </a:r>
            <a:endParaRPr kumimoji="0" lang="en-GB"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00" name="Line 96">
            <a:extLst>
              <a:ext uri="{FF2B5EF4-FFF2-40B4-BE49-F238E27FC236}">
                <a16:creationId xmlns:a16="http://schemas.microsoft.com/office/drawing/2014/main" id="{C2C70A72-ED28-B244-BE5F-7F60A4C5C5BC}"/>
              </a:ext>
            </a:extLst>
          </p:cNvPr>
          <p:cNvSpPr>
            <a:spLocks noChangeShapeType="1"/>
          </p:cNvSpPr>
          <p:nvPr/>
        </p:nvSpPr>
        <p:spPr bwMode="auto">
          <a:xfrm>
            <a:off x="9777420" y="4960815"/>
            <a:ext cx="0" cy="72000"/>
          </a:xfrm>
          <a:prstGeom prst="line">
            <a:avLst/>
          </a:prstGeom>
          <a:noFill/>
          <a:ln w="1270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1" name="TextBox 100">
            <a:extLst>
              <a:ext uri="{FF2B5EF4-FFF2-40B4-BE49-F238E27FC236}">
                <a16:creationId xmlns:a16="http://schemas.microsoft.com/office/drawing/2014/main" id="{AFB3F92E-5A72-2946-830D-4C3F14A53A60}"/>
              </a:ext>
            </a:extLst>
          </p:cNvPr>
          <p:cNvSpPr txBox="1"/>
          <p:nvPr/>
        </p:nvSpPr>
        <p:spPr>
          <a:xfrm>
            <a:off x="9621183" y="5037905"/>
            <a:ext cx="312475" cy="18466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rPr>
              <a:t>21</a:t>
            </a:r>
            <a:endParaRPr kumimoji="0" lang="en-GB"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02" name="Line 96">
            <a:extLst>
              <a:ext uri="{FF2B5EF4-FFF2-40B4-BE49-F238E27FC236}">
                <a16:creationId xmlns:a16="http://schemas.microsoft.com/office/drawing/2014/main" id="{8E3AEE16-F30B-0F42-94B9-C80644416EB4}"/>
              </a:ext>
            </a:extLst>
          </p:cNvPr>
          <p:cNvSpPr>
            <a:spLocks noChangeShapeType="1"/>
          </p:cNvSpPr>
          <p:nvPr/>
        </p:nvSpPr>
        <p:spPr bwMode="auto">
          <a:xfrm>
            <a:off x="9371020" y="4960815"/>
            <a:ext cx="0" cy="72000"/>
          </a:xfrm>
          <a:prstGeom prst="line">
            <a:avLst/>
          </a:prstGeom>
          <a:noFill/>
          <a:ln w="1270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3" name="TextBox 102">
            <a:extLst>
              <a:ext uri="{FF2B5EF4-FFF2-40B4-BE49-F238E27FC236}">
                <a16:creationId xmlns:a16="http://schemas.microsoft.com/office/drawing/2014/main" id="{ACEF285F-CC17-F444-8BF8-FD7254A276C1}"/>
              </a:ext>
            </a:extLst>
          </p:cNvPr>
          <p:cNvSpPr txBox="1"/>
          <p:nvPr/>
        </p:nvSpPr>
        <p:spPr>
          <a:xfrm>
            <a:off x="9214783" y="5037905"/>
            <a:ext cx="312475" cy="18466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rPr>
              <a:t>18</a:t>
            </a:r>
            <a:endParaRPr kumimoji="0" lang="en-GB"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04" name="TextBox 103">
            <a:extLst>
              <a:ext uri="{FF2B5EF4-FFF2-40B4-BE49-F238E27FC236}">
                <a16:creationId xmlns:a16="http://schemas.microsoft.com/office/drawing/2014/main" id="{93B50694-4BBE-3145-925D-F6ED0BC582C8}"/>
              </a:ext>
            </a:extLst>
          </p:cNvPr>
          <p:cNvSpPr txBox="1"/>
          <p:nvPr/>
        </p:nvSpPr>
        <p:spPr>
          <a:xfrm>
            <a:off x="6986303" y="4447928"/>
            <a:ext cx="2182008"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212121"/>
                </a:solidFill>
                <a:effectLst/>
                <a:uLnTx/>
                <a:uFillTx/>
                <a:latin typeface="Arial" panose="020B0604020202020204" pitchFamily="34" charset="0"/>
                <a:ea typeface="ヒラギノ角ゴ ProN W3"/>
                <a:cs typeface="Arial" panose="020B0604020202020204" pitchFamily="34" charset="0"/>
              </a:rPr>
              <a:t>HR: 0.58 </a:t>
            </a:r>
            <a:r>
              <a:rPr kumimoji="0" lang="en-US" sz="1200" b="0" i="0" u="none" strike="noStrike" kern="1200" cap="none" spc="0" normalizeH="0" baseline="0" noProof="0" dirty="0">
                <a:ln>
                  <a:noFill/>
                </a:ln>
                <a:solidFill>
                  <a:srgbClr val="212121"/>
                </a:solidFill>
                <a:effectLst/>
                <a:uLnTx/>
                <a:uFillTx/>
                <a:latin typeface="Arial" panose="020B0604020202020204" pitchFamily="34" charset="0"/>
                <a:ea typeface="ヒラギノ角ゴ ProN W3"/>
                <a:cs typeface="Arial" panose="020B0604020202020204" pitchFamily="34" charset="0"/>
              </a:rPr>
              <a:t>(95% CI, 0.33-1.01)</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212121"/>
                </a:solidFill>
                <a:effectLst/>
                <a:uLnTx/>
                <a:uFillTx/>
                <a:latin typeface="Arial" panose="020B0604020202020204" pitchFamily="34" charset="0"/>
                <a:ea typeface="ヒラギノ角ゴ ProN W3"/>
                <a:cs typeface="Arial" panose="020B0604020202020204" pitchFamily="34" charset="0"/>
              </a:rPr>
              <a:t>nominal P=0.0495</a:t>
            </a:r>
          </a:p>
        </p:txBody>
      </p:sp>
      <p:pic>
        <p:nvPicPr>
          <p:cNvPr id="105" name="Picture 104">
            <a:extLst>
              <a:ext uri="{FF2B5EF4-FFF2-40B4-BE49-F238E27FC236}">
                <a16:creationId xmlns:a16="http://schemas.microsoft.com/office/drawing/2014/main" id="{545CAD28-64AC-6545-8AED-E9E0437BDBB5}"/>
              </a:ext>
            </a:extLst>
          </p:cNvPr>
          <p:cNvPicPr>
            <a:picLocks noChangeAspect="1"/>
          </p:cNvPicPr>
          <p:nvPr/>
        </p:nvPicPr>
        <p:blipFill>
          <a:blip r:embed="rId3"/>
          <a:stretch>
            <a:fillRect/>
          </a:stretch>
        </p:blipFill>
        <p:spPr>
          <a:xfrm>
            <a:off x="1540474" y="2661957"/>
            <a:ext cx="3949700" cy="1257300"/>
          </a:xfrm>
          <a:prstGeom prst="rect">
            <a:avLst/>
          </a:prstGeom>
        </p:spPr>
      </p:pic>
      <p:pic>
        <p:nvPicPr>
          <p:cNvPr id="107" name="Picture 106">
            <a:extLst>
              <a:ext uri="{FF2B5EF4-FFF2-40B4-BE49-F238E27FC236}">
                <a16:creationId xmlns:a16="http://schemas.microsoft.com/office/drawing/2014/main" id="{227F6873-8C59-554B-B852-846D6A9448C8}"/>
              </a:ext>
            </a:extLst>
          </p:cNvPr>
          <p:cNvPicPr>
            <a:picLocks noChangeAspect="1"/>
          </p:cNvPicPr>
          <p:nvPr/>
        </p:nvPicPr>
        <p:blipFill>
          <a:blip r:embed="rId4"/>
          <a:stretch>
            <a:fillRect/>
          </a:stretch>
        </p:blipFill>
        <p:spPr>
          <a:xfrm>
            <a:off x="6922766" y="2669082"/>
            <a:ext cx="3759200" cy="1701800"/>
          </a:xfrm>
          <a:prstGeom prst="rect">
            <a:avLst/>
          </a:prstGeom>
        </p:spPr>
      </p:pic>
      <p:sp>
        <p:nvSpPr>
          <p:cNvPr id="3" name="TextBox 2">
            <a:extLst>
              <a:ext uri="{FF2B5EF4-FFF2-40B4-BE49-F238E27FC236}">
                <a16:creationId xmlns:a16="http://schemas.microsoft.com/office/drawing/2014/main" id="{5AD14483-7E5B-F952-C470-963DE0DAED57}"/>
              </a:ext>
            </a:extLst>
          </p:cNvPr>
          <p:cNvSpPr txBox="1"/>
          <p:nvPr/>
        </p:nvSpPr>
        <p:spPr>
          <a:xfrm>
            <a:off x="545055" y="1140586"/>
            <a:ext cx="8877301" cy="707886"/>
          </a:xfrm>
          <a:prstGeom prst="rect">
            <a:avLst/>
          </a:prstGeom>
          <a:noFill/>
        </p:spPr>
        <p:txBody>
          <a:bodyPr wrap="square">
            <a:spAutoFit/>
          </a:bodyPr>
          <a:lstStyle/>
          <a:p>
            <a:r>
              <a:rPr lang="en-US" sz="2000" b="1" dirty="0">
                <a:solidFill>
                  <a:schemeClr val="accent1"/>
                </a:solidFill>
                <a:latin typeface="Arial" panose="020B0604020202020204" pitchFamily="34" charset="0"/>
                <a:cs typeface="Arial" panose="020B0604020202020204" pitchFamily="34" charset="0"/>
              </a:rPr>
              <a:t>ABIRATERONE + NIRAPARIB </a:t>
            </a:r>
            <a:r>
              <a:rPr lang="en-US" sz="2000" b="1" cap="all" dirty="0">
                <a:solidFill>
                  <a:schemeClr val="accent1"/>
                </a:solidFill>
                <a:latin typeface="Arial" panose="020B0604020202020204" pitchFamily="34" charset="0"/>
                <a:cs typeface="Arial" panose="020B0604020202020204" pitchFamily="34" charset="0"/>
              </a:rPr>
              <a:t>prolongs time to chemotherapy Across Gene Alterations</a:t>
            </a:r>
            <a:endParaRPr lang="en-GB" sz="2000" b="1" cap="all" dirty="0">
              <a:solidFill>
                <a:schemeClr val="accent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829942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A596573-26FC-2F86-4C56-FDED0AF2B316}"/>
              </a:ext>
            </a:extLst>
          </p:cNvPr>
          <p:cNvSpPr>
            <a:spLocks noGrp="1"/>
          </p:cNvSpPr>
          <p:nvPr>
            <p:ph type="sldNum" sz="quarter" idx="4"/>
          </p:nvPr>
        </p:nvSpPr>
        <p:spPr/>
        <p:txBody>
          <a:bodyPr/>
          <a:lstStyle/>
          <a:p>
            <a:fld id="{FCE43C0F-8A7B-3A4B-9DB5-B3472E36E833}" type="slidenum">
              <a:rPr lang="en-GB" smtClean="0"/>
              <a:pPr/>
              <a:t>28</a:t>
            </a:fld>
            <a:endParaRPr lang="en-GB" dirty="0"/>
          </a:p>
        </p:txBody>
      </p:sp>
      <p:sp>
        <p:nvSpPr>
          <p:cNvPr id="6" name="Title 7">
            <a:extLst>
              <a:ext uri="{FF2B5EF4-FFF2-40B4-BE49-F238E27FC236}">
                <a16:creationId xmlns:a16="http://schemas.microsoft.com/office/drawing/2014/main" id="{A18A4387-6134-8BCF-A664-61E4ED004490}"/>
              </a:ext>
            </a:extLst>
          </p:cNvPr>
          <p:cNvSpPr>
            <a:spLocks noGrp="1"/>
          </p:cNvSpPr>
          <p:nvPr>
            <p:ph type="title"/>
          </p:nvPr>
        </p:nvSpPr>
        <p:spPr>
          <a:xfrm>
            <a:off x="515876" y="207403"/>
            <a:ext cx="9170233" cy="853643"/>
          </a:xfrm>
        </p:spPr>
        <p:txBody>
          <a:bodyPr/>
          <a:lstStyle/>
          <a:p>
            <a:r>
              <a:rPr lang="en-GB" dirty="0"/>
              <a:t>MAGNITUDE: </a:t>
            </a:r>
            <a:r>
              <a:rPr lang="en-GB" dirty="0">
                <a:solidFill>
                  <a:schemeClr val="accent1"/>
                </a:solidFill>
              </a:rPr>
              <a:t>HRR BM+ </a:t>
            </a:r>
            <a:r>
              <a:rPr kumimoji="0" lang="en-GB" b="1" i="0" u="none" strike="noStrike" kern="1200" spc="0" normalizeH="0" noProof="0" dirty="0">
                <a:ln>
                  <a:noFill/>
                </a:ln>
                <a:solidFill>
                  <a:schemeClr val="tx2"/>
                </a:solidFill>
                <a:effectLst/>
                <a:uLnTx/>
                <a:uFillTx/>
                <a:latin typeface="Arial" panose="020B0604020202020204"/>
                <a:ea typeface="+mn-ea"/>
                <a:cs typeface="Arial" panose="020B0604020202020204" pitchFamily="34" charset="0"/>
              </a:rPr>
              <a:t>TEAE</a:t>
            </a:r>
            <a:r>
              <a:rPr kumimoji="0" lang="en-GB" b="1" i="0" u="none" strike="noStrike" kern="1200" cap="none" spc="0" normalizeH="0" noProof="0" dirty="0">
                <a:ln>
                  <a:noFill/>
                </a:ln>
                <a:solidFill>
                  <a:schemeClr val="tx2"/>
                </a:solidFill>
                <a:effectLst/>
                <a:uLnTx/>
                <a:uFillTx/>
                <a:latin typeface="Arial" panose="020B0604020202020204"/>
                <a:ea typeface="+mn-ea"/>
                <a:cs typeface="Arial" panose="020B0604020202020204" pitchFamily="34" charset="0"/>
              </a:rPr>
              <a:t>s</a:t>
            </a:r>
            <a:r>
              <a:rPr kumimoji="0" lang="en-GB" b="1" i="0" u="none" strike="noStrike" kern="1200" spc="0" normalizeH="0" noProof="0" dirty="0">
                <a:ln>
                  <a:noFill/>
                </a:ln>
                <a:solidFill>
                  <a:schemeClr val="tx2"/>
                </a:solidFill>
                <a:effectLst/>
                <a:uLnTx/>
                <a:uFillTx/>
                <a:latin typeface="Arial" panose="020B0604020202020204"/>
                <a:ea typeface="+mn-ea"/>
                <a:cs typeface="Arial" panose="020B0604020202020204" pitchFamily="34" charset="0"/>
              </a:rPr>
              <a:t> occurring at &gt;15% in NIRA arm or of clinical interest (IA2)</a:t>
            </a:r>
            <a:br>
              <a:rPr kumimoji="0" lang="en-GB" b="1" i="0" u="none" strike="noStrike" kern="1200" spc="0" normalizeH="0" noProof="0" dirty="0">
                <a:ln>
                  <a:noFill/>
                </a:ln>
                <a:solidFill>
                  <a:schemeClr val="accent1"/>
                </a:solidFill>
                <a:effectLst/>
                <a:uLnTx/>
                <a:uFillTx/>
                <a:latin typeface="Arial" panose="020B0604020202020204"/>
                <a:ea typeface="+mn-ea"/>
                <a:cs typeface="Arial" panose="020B0604020202020204" pitchFamily="34" charset="0"/>
              </a:rPr>
            </a:br>
            <a:endParaRPr lang="en-GB" baseline="30000" dirty="0"/>
          </a:p>
        </p:txBody>
      </p:sp>
      <p:sp>
        <p:nvSpPr>
          <p:cNvPr id="7" name="Footer Placeholder 4">
            <a:extLst>
              <a:ext uri="{FF2B5EF4-FFF2-40B4-BE49-F238E27FC236}">
                <a16:creationId xmlns:a16="http://schemas.microsoft.com/office/drawing/2014/main" id="{79715750-34F4-4B59-ED64-ECC48B7F5249}"/>
              </a:ext>
            </a:extLst>
          </p:cNvPr>
          <p:cNvSpPr txBox="1">
            <a:spLocks noGrp="1"/>
          </p:cNvSpPr>
          <p:nvPr>
            <p:ph sz="quarter" idx="15"/>
          </p:nvPr>
        </p:nvSpPr>
        <p:spPr>
          <a:xfrm>
            <a:off x="609600" y="6486979"/>
            <a:ext cx="10486571" cy="365125"/>
          </a:xfrm>
          <a:prstGeom prst="rect">
            <a:avLst/>
          </a:prstGeom>
        </p:spPr>
        <p:txBody>
          <a:bodyPr vert="horz" lIns="91440" tIns="45720" rIns="91440" bIns="45720" rtlCol="0" anchor="b" anchorCtr="0"/>
          <a:lstStyle>
            <a:defPPr>
              <a:defRPr lang="en-US"/>
            </a:defPPr>
            <a:lvl1pPr marL="0" algn="l" defTabSz="914400" rtl="0" eaLnBrk="1" latinLnBrk="0" hangingPunct="1">
              <a:defRPr sz="1000"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50" b="0" i="0" u="none" strike="noStrike" kern="1200" cap="none" spc="0" normalizeH="0" baseline="30000" noProof="0" dirty="0" err="1">
                <a:ln>
                  <a:noFill/>
                </a:ln>
                <a:effectLst/>
                <a:uLnTx/>
                <a:uFillTx/>
                <a:latin typeface="Arial" panose="020B0604020202020204" pitchFamily="34" charset="0"/>
                <a:cs typeface="Arial" panose="020B0604020202020204" pitchFamily="34" charset="0"/>
              </a:rPr>
              <a:t>a</a:t>
            </a:r>
            <a:r>
              <a:rPr kumimoji="0" lang="en-GB" sz="1050" b="0" i="0" u="none" strike="noStrike" kern="1200" cap="none" spc="0" normalizeH="0" baseline="0" noProof="0" dirty="0" err="1">
                <a:ln>
                  <a:noFill/>
                </a:ln>
                <a:effectLst/>
                <a:uLnTx/>
                <a:uFillTx/>
                <a:latin typeface="Arial" panose="020B0604020202020204" pitchFamily="34" charset="0"/>
                <a:cs typeface="Arial" panose="020B0604020202020204" pitchFamily="34" charset="0"/>
              </a:rPr>
              <a:t>Includes</a:t>
            </a:r>
            <a:r>
              <a:rPr kumimoji="0" lang="en-GB" sz="1050" b="0" i="0" u="none" strike="noStrike" kern="1200" cap="none" spc="0" normalizeH="0" baseline="0" noProof="0" dirty="0">
                <a:ln>
                  <a:noFill/>
                </a:ln>
                <a:effectLst/>
                <a:uLnTx/>
                <a:uFillTx/>
                <a:latin typeface="Arial" panose="020B0604020202020204" pitchFamily="34" charset="0"/>
                <a:cs typeface="Arial" panose="020B0604020202020204" pitchFamily="34" charset="0"/>
              </a:rPr>
              <a:t> 1 Grade 5 event; </a:t>
            </a:r>
            <a:r>
              <a:rPr kumimoji="0" lang="en-GB" sz="1050" b="0" i="0" u="none" strike="noStrike" kern="1200" cap="none" spc="0" normalizeH="0" baseline="30000" noProof="0" dirty="0" err="1">
                <a:ln>
                  <a:noFill/>
                </a:ln>
                <a:effectLst/>
                <a:uLnTx/>
                <a:uFillTx/>
                <a:latin typeface="Arial" panose="020B0604020202020204" pitchFamily="34" charset="0"/>
                <a:cs typeface="Arial" panose="020B0604020202020204" pitchFamily="34" charset="0"/>
              </a:rPr>
              <a:t>b</a:t>
            </a:r>
            <a:r>
              <a:rPr kumimoji="0" lang="en-GB" sz="1050" b="0" i="0" u="none" strike="noStrike" kern="1200" cap="none" spc="0" normalizeH="0" baseline="0" noProof="0" dirty="0" err="1">
                <a:ln>
                  <a:noFill/>
                </a:ln>
                <a:effectLst/>
                <a:uLnTx/>
                <a:uFillTx/>
                <a:latin typeface="Arial" panose="020B0604020202020204" pitchFamily="34" charset="0"/>
                <a:cs typeface="Arial" panose="020B0604020202020204" pitchFamily="34" charset="0"/>
              </a:rPr>
              <a:t>Includes</a:t>
            </a:r>
            <a:r>
              <a:rPr kumimoji="0" lang="en-GB" sz="1050" b="0" i="0" u="none" strike="noStrike" kern="1200" cap="none" spc="0" normalizeH="0" baseline="0" noProof="0" dirty="0">
                <a:ln>
                  <a:noFill/>
                </a:ln>
                <a:effectLst/>
                <a:uLnTx/>
                <a:uFillTx/>
                <a:latin typeface="Arial" panose="020B0604020202020204" pitchFamily="34" charset="0"/>
                <a:cs typeface="Arial" panose="020B0604020202020204" pitchFamily="34" charset="0"/>
              </a:rPr>
              <a:t> 3 Grade 5 events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50" b="0" i="0" u="none" strike="noStrike" kern="1200" cap="none" spc="0" normalizeH="0" baseline="0" noProof="0" dirty="0">
                <a:ln>
                  <a:noFill/>
                </a:ln>
                <a:effectLst/>
                <a:uLnTx/>
                <a:uFillTx/>
                <a:latin typeface="Arial" panose="020B0604020202020204" pitchFamily="34" charset="0"/>
                <a:cs typeface="Arial" panose="020B0604020202020204" pitchFamily="34" charset="0"/>
              </a:rPr>
              <a:t>AAP, abiraterone acetate + prednisone / prednisolone; AML, acute myeloid leukaemia; BM, biomarker; HRR, homologous recombination repair; IA2, interim analysis 2; MDS, myelodysplastic syndrome; NIRA, niraparib; PBO, placebo; TEAE, treatment-emergent adverse event</a:t>
            </a:r>
          </a:p>
          <a:p>
            <a:r>
              <a:rPr lang="en-US" sz="1050" dirty="0">
                <a:solidFill>
                  <a:schemeClr val="tx2"/>
                </a:solidFill>
                <a:latin typeface="Arial" panose="020B0604020202020204" pitchFamily="34" charset="0"/>
                <a:cs typeface="Arial" panose="020B0604020202020204" pitchFamily="34" charset="0"/>
              </a:rPr>
              <a:t>Chi K, et al. </a:t>
            </a:r>
            <a:r>
              <a:rPr lang="en-GB" sz="1050" dirty="0">
                <a:solidFill>
                  <a:schemeClr val="tx2"/>
                </a:solidFill>
                <a:latin typeface="Arial" panose="020B0604020202020204" pitchFamily="34" charset="0"/>
                <a:cs typeface="Arial" panose="020B0604020202020204" pitchFamily="34" charset="0"/>
              </a:rPr>
              <a:t>Annals of Oncology 2023; 34 (9): </a:t>
            </a:r>
            <a:r>
              <a:rPr lang="en-GB" sz="1050" dirty="0">
                <a:latin typeface="Arial" panose="020B0604020202020204" pitchFamily="34" charset="0"/>
                <a:cs typeface="Arial" panose="020B0604020202020204" pitchFamily="34" charset="0"/>
              </a:rPr>
              <a:t>772-782</a:t>
            </a:r>
          </a:p>
        </p:txBody>
      </p:sp>
      <p:sp>
        <p:nvSpPr>
          <p:cNvPr id="8" name="Rectangle: Rounded Corners 369">
            <a:extLst>
              <a:ext uri="{FF2B5EF4-FFF2-40B4-BE49-F238E27FC236}">
                <a16:creationId xmlns:a16="http://schemas.microsoft.com/office/drawing/2014/main" id="{16955EA5-5A51-CBA3-697B-E96CD09BC342}"/>
              </a:ext>
            </a:extLst>
          </p:cNvPr>
          <p:cNvSpPr/>
          <p:nvPr/>
        </p:nvSpPr>
        <p:spPr>
          <a:xfrm>
            <a:off x="452673" y="1438899"/>
            <a:ext cx="11428834" cy="316701"/>
          </a:xfrm>
          <a:prstGeom prst="rect">
            <a:avLst/>
          </a:prstGeom>
          <a:no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defTabSz="914377" rtl="0" eaLnBrk="1" fontAlgn="auto" latinLnBrk="0" hangingPunct="1">
              <a:lnSpc>
                <a:spcPct val="100000"/>
              </a:lnSpc>
              <a:spcBef>
                <a:spcPts val="0"/>
              </a:spcBef>
              <a:spcAft>
                <a:spcPts val="0"/>
              </a:spcAft>
              <a:buClrTx/>
              <a:buSzTx/>
              <a:buFontTx/>
              <a:buNone/>
              <a:tabLst/>
              <a:defRPr/>
            </a:pPr>
            <a:r>
              <a:rPr lang="en-GB" sz="2000" b="1" cap="all" dirty="0">
                <a:solidFill>
                  <a:schemeClr val="accent1"/>
                </a:solidFill>
                <a:latin typeface="Arial" panose="020B0604020202020204" pitchFamily="34" charset="0"/>
                <a:cs typeface="Arial" panose="020B0604020202020204" pitchFamily="34" charset="0"/>
              </a:rPr>
              <a:t>TEAE</a:t>
            </a:r>
            <a:r>
              <a:rPr lang="en-GB" sz="2000" b="1" dirty="0">
                <a:solidFill>
                  <a:schemeClr val="accent1"/>
                </a:solidFill>
                <a:latin typeface="Arial" panose="020B0604020202020204" pitchFamily="34" charset="0"/>
                <a:cs typeface="Arial" panose="020B0604020202020204" pitchFamily="34" charset="0"/>
              </a:rPr>
              <a:t>s</a:t>
            </a:r>
            <a:r>
              <a:rPr lang="en-GB" sz="2000" b="1" cap="all" dirty="0">
                <a:solidFill>
                  <a:schemeClr val="accent1"/>
                </a:solidFill>
                <a:latin typeface="Arial" panose="020B0604020202020204" pitchFamily="34" charset="0"/>
                <a:cs typeface="Arial" panose="020B0604020202020204" pitchFamily="34" charset="0"/>
              </a:rPr>
              <a:t> consistent with the known safety profile for each therapy</a:t>
            </a:r>
            <a:endParaRPr kumimoji="0" lang="en-GB" sz="2000" b="1" i="0" u="none" strike="noStrike" kern="1200" cap="all" spc="0" normalizeH="0" noProof="0" dirty="0">
              <a:ln>
                <a:noFill/>
              </a:ln>
              <a:solidFill>
                <a:schemeClr val="accent1"/>
              </a:solidFill>
              <a:effectLst/>
              <a:uLnTx/>
              <a:uFillTx/>
              <a:latin typeface="Arial" panose="020B0604020202020204" pitchFamily="34" charset="0"/>
              <a:cs typeface="Arial" panose="020B0604020202020204" pitchFamily="34" charset="0"/>
            </a:endParaRPr>
          </a:p>
        </p:txBody>
      </p:sp>
      <p:sp>
        <p:nvSpPr>
          <p:cNvPr id="32" name="Rectangle 31">
            <a:extLst>
              <a:ext uri="{FF2B5EF4-FFF2-40B4-BE49-F238E27FC236}">
                <a16:creationId xmlns:a16="http://schemas.microsoft.com/office/drawing/2014/main" id="{E3EEB518-8CD7-8B57-3176-830606E770F0}"/>
              </a:ext>
            </a:extLst>
          </p:cNvPr>
          <p:cNvSpPr/>
          <p:nvPr/>
        </p:nvSpPr>
        <p:spPr>
          <a:xfrm>
            <a:off x="2737287" y="3216112"/>
            <a:ext cx="45719" cy="1033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graphicFrame>
        <p:nvGraphicFramePr>
          <p:cNvPr id="3" name="Chart 2">
            <a:extLst>
              <a:ext uri="{FF2B5EF4-FFF2-40B4-BE49-F238E27FC236}">
                <a16:creationId xmlns:a16="http://schemas.microsoft.com/office/drawing/2014/main" id="{349B66B3-F3BF-2BEA-DC7B-2159CE5249B5}"/>
              </a:ext>
            </a:extLst>
          </p:cNvPr>
          <p:cNvGraphicFramePr/>
          <p:nvPr>
            <p:extLst>
              <p:ext uri="{D42A27DB-BD31-4B8C-83A1-F6EECF244321}">
                <p14:modId xmlns:p14="http://schemas.microsoft.com/office/powerpoint/2010/main" val="2869968967"/>
              </p:ext>
            </p:extLst>
          </p:nvPr>
        </p:nvGraphicFramePr>
        <p:xfrm>
          <a:off x="-816087" y="1719124"/>
          <a:ext cx="5967399" cy="4198241"/>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5" name="Chart 4">
            <a:extLst>
              <a:ext uri="{FF2B5EF4-FFF2-40B4-BE49-F238E27FC236}">
                <a16:creationId xmlns:a16="http://schemas.microsoft.com/office/drawing/2014/main" id="{CBDE5FBD-3740-53FC-EFB7-0B12C101083F}"/>
              </a:ext>
            </a:extLst>
          </p:cNvPr>
          <p:cNvGraphicFramePr/>
          <p:nvPr>
            <p:extLst>
              <p:ext uri="{D42A27DB-BD31-4B8C-83A1-F6EECF244321}">
                <p14:modId xmlns:p14="http://schemas.microsoft.com/office/powerpoint/2010/main" val="295049182"/>
              </p:ext>
            </p:extLst>
          </p:nvPr>
        </p:nvGraphicFramePr>
        <p:xfrm>
          <a:off x="4930142" y="1682496"/>
          <a:ext cx="4904466" cy="4234867"/>
        </p:xfrm>
        <a:graphic>
          <a:graphicData uri="http://schemas.openxmlformats.org/drawingml/2006/chart">
            <c:chart xmlns:c="http://schemas.openxmlformats.org/drawingml/2006/chart" xmlns:r="http://schemas.openxmlformats.org/officeDocument/2006/relationships" r:id="rId3"/>
          </a:graphicData>
        </a:graphic>
      </p:graphicFrame>
      <p:sp>
        <p:nvSpPr>
          <p:cNvPr id="11" name="TextBox 10">
            <a:extLst>
              <a:ext uri="{FF2B5EF4-FFF2-40B4-BE49-F238E27FC236}">
                <a16:creationId xmlns:a16="http://schemas.microsoft.com/office/drawing/2014/main" id="{C348CF0C-18E8-CCE0-9C7A-AB0AB0B8C5BE}"/>
              </a:ext>
            </a:extLst>
          </p:cNvPr>
          <p:cNvSpPr txBox="1"/>
          <p:nvPr/>
        </p:nvSpPr>
        <p:spPr>
          <a:xfrm>
            <a:off x="5165998" y="4802211"/>
            <a:ext cx="176330" cy="138499"/>
          </a:xfrm>
          <a:prstGeom prst="rect">
            <a:avLst/>
          </a:prstGeom>
          <a:noFill/>
        </p:spPr>
        <p:txBody>
          <a:bodyPr wrap="none" lIns="0" tIns="0" rIns="0" bIns="0" rtlCol="0">
            <a:spAutoFit/>
          </a:bodyPr>
          <a:lstStyle/>
          <a:p>
            <a:pPr algn="ctr">
              <a:lnSpc>
                <a:spcPct val="90000"/>
              </a:lnSpc>
            </a:pPr>
            <a:r>
              <a:rPr lang="en-GB" sz="1000" dirty="0">
                <a:latin typeface="Arial" panose="020B0604020202020204" pitchFamily="34" charset="0"/>
                <a:ea typeface="Aileron" charset="0"/>
                <a:cs typeface="Arial" panose="020B0604020202020204" pitchFamily="34" charset="0"/>
              </a:rPr>
              <a:t>0.5</a:t>
            </a:r>
          </a:p>
        </p:txBody>
      </p:sp>
      <p:sp>
        <p:nvSpPr>
          <p:cNvPr id="12" name="TextBox 11">
            <a:extLst>
              <a:ext uri="{FF2B5EF4-FFF2-40B4-BE49-F238E27FC236}">
                <a16:creationId xmlns:a16="http://schemas.microsoft.com/office/drawing/2014/main" id="{78410C2F-0A32-AF34-ACA1-38D30B7F1765}"/>
              </a:ext>
            </a:extLst>
          </p:cNvPr>
          <p:cNvSpPr txBox="1"/>
          <p:nvPr/>
        </p:nvSpPr>
        <p:spPr>
          <a:xfrm>
            <a:off x="5030953" y="1755720"/>
            <a:ext cx="4032677"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chemeClr val="accent1"/>
                </a:solidFill>
                <a:effectLst/>
                <a:uLnTx/>
                <a:uFillTx/>
                <a:latin typeface="Arial" panose="020B0604020202020204"/>
                <a:ea typeface="+mn-ea"/>
                <a:cs typeface="+mn-cs"/>
              </a:rPr>
              <a:t>PBO + AAP</a:t>
            </a:r>
          </a:p>
        </p:txBody>
      </p:sp>
      <p:sp>
        <p:nvSpPr>
          <p:cNvPr id="13" name="TextBox 12">
            <a:extLst>
              <a:ext uri="{FF2B5EF4-FFF2-40B4-BE49-F238E27FC236}">
                <a16:creationId xmlns:a16="http://schemas.microsoft.com/office/drawing/2014/main" id="{58D3B229-C41D-2DD9-3B7A-C3B6AE5E3AE9}"/>
              </a:ext>
            </a:extLst>
          </p:cNvPr>
          <p:cNvSpPr txBox="1"/>
          <p:nvPr/>
        </p:nvSpPr>
        <p:spPr>
          <a:xfrm>
            <a:off x="1101529" y="1755718"/>
            <a:ext cx="4032677" cy="307777"/>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chemeClr val="tx2"/>
                </a:solidFill>
                <a:effectLst/>
                <a:uLnTx/>
                <a:uFillTx/>
                <a:latin typeface="Arial" panose="020B0604020202020204"/>
                <a:ea typeface="+mn-ea"/>
                <a:cs typeface="+mn-cs"/>
              </a:rPr>
              <a:t>NIRA + AAP</a:t>
            </a:r>
          </a:p>
        </p:txBody>
      </p:sp>
      <p:sp>
        <p:nvSpPr>
          <p:cNvPr id="14" name="TextBox 13">
            <a:extLst>
              <a:ext uri="{FF2B5EF4-FFF2-40B4-BE49-F238E27FC236}">
                <a16:creationId xmlns:a16="http://schemas.microsoft.com/office/drawing/2014/main" id="{839A42EC-CC95-A811-E415-353EDAA5B1E1}"/>
              </a:ext>
            </a:extLst>
          </p:cNvPr>
          <p:cNvSpPr txBox="1"/>
          <p:nvPr/>
        </p:nvSpPr>
        <p:spPr>
          <a:xfrm>
            <a:off x="2684904" y="5790429"/>
            <a:ext cx="4224427" cy="276999"/>
          </a:xfrm>
          <a:prstGeom prst="rect">
            <a:avLst/>
          </a:prstGeom>
          <a:noFill/>
        </p:spPr>
        <p:txBody>
          <a:bodyPr wrap="square" rtlCol="0">
            <a:spAutoFit/>
          </a:bodyPr>
          <a:lstStyle/>
          <a:p>
            <a:pPr algn="ctr" defTabSz="1219170">
              <a:defRPr/>
            </a:pPr>
            <a:r>
              <a:rPr lang="en-US" sz="1200" b="1" dirty="0">
                <a:latin typeface="Arial" panose="020B0604020202020204" pitchFamily="34" charset="0"/>
                <a:cs typeface="Arial" panose="020B0604020202020204" pitchFamily="34" charset="0"/>
                <a:sym typeface="Arial"/>
              </a:rPr>
              <a:t>Proportion of patients (%)</a:t>
            </a:r>
          </a:p>
        </p:txBody>
      </p:sp>
      <p:sp>
        <p:nvSpPr>
          <p:cNvPr id="9" name="Rounded Rectangle 14">
            <a:extLst>
              <a:ext uri="{FF2B5EF4-FFF2-40B4-BE49-F238E27FC236}">
                <a16:creationId xmlns:a16="http://schemas.microsoft.com/office/drawing/2014/main" id="{BC22FE2D-F1D0-A9E8-C853-088043A28B6E}"/>
              </a:ext>
            </a:extLst>
          </p:cNvPr>
          <p:cNvSpPr/>
          <p:nvPr/>
        </p:nvSpPr>
        <p:spPr>
          <a:xfrm>
            <a:off x="8738420" y="2428569"/>
            <a:ext cx="2998839" cy="3156154"/>
          </a:xfrm>
          <a:prstGeom prst="roundRect">
            <a:avLst>
              <a:gd name="adj" fmla="val 4640"/>
            </a:avLst>
          </a:prstGeom>
          <a:solidFill>
            <a:schemeClr val="accent6"/>
          </a:solidFill>
          <a:ln>
            <a:noFill/>
          </a:ln>
          <a:effectLst/>
          <a:scene3d>
            <a:camera prst="orthographicFront"/>
            <a:lightRig rig="threePt" dir="t"/>
          </a:scene3d>
          <a:sp3d prstMaterial="metal"/>
        </p:spPr>
        <p:style>
          <a:lnRef idx="2">
            <a:schemeClr val="accent1">
              <a:shade val="50000"/>
            </a:schemeClr>
          </a:lnRef>
          <a:fillRef idx="1">
            <a:schemeClr val="accent1"/>
          </a:fillRef>
          <a:effectRef idx="0">
            <a:schemeClr val="accent1"/>
          </a:effectRef>
          <a:fontRef idx="minor">
            <a:schemeClr val="lt1"/>
          </a:fontRef>
        </p:style>
        <p:txBody>
          <a:bodyPr lIns="72000" tIns="45718" rIns="72000" bIns="45718" anchor="ctr"/>
          <a:lstStyle/>
          <a:p>
            <a:pPr marL="285750" indent="-285750" algn="l">
              <a:buClr>
                <a:schemeClr val="bg1"/>
              </a:buClr>
              <a:buFont typeface="Arial" panose="020B0604020202020204" pitchFamily="34" charset="0"/>
              <a:buChar char="•"/>
            </a:pPr>
            <a:r>
              <a:rPr lang="en-US" sz="1200" b="0" i="0" u="none" strike="noStrike" baseline="0" dirty="0">
                <a:solidFill>
                  <a:schemeClr val="bg1"/>
                </a:solidFill>
                <a:latin typeface="Arial" panose="020B0604020202020204" pitchFamily="34" charset="0"/>
                <a:cs typeface="Arial" panose="020B0604020202020204" pitchFamily="34" charset="0"/>
              </a:rPr>
              <a:t>Pulmonary embolism occurred in four (1.9%) patients treated with niraparib plus AAP compared with two (0.9%) patients treated with placebo plus AAP </a:t>
            </a:r>
          </a:p>
          <a:p>
            <a:pPr marL="285750" indent="-285750" algn="l">
              <a:buClr>
                <a:schemeClr val="bg1"/>
              </a:buClr>
              <a:buFont typeface="Arial" panose="020B0604020202020204" pitchFamily="34" charset="0"/>
              <a:buChar char="•"/>
            </a:pPr>
            <a:endParaRPr lang="en-US" sz="1200" b="0" i="0" u="none" strike="noStrike" baseline="0" dirty="0">
              <a:solidFill>
                <a:schemeClr val="bg1"/>
              </a:solidFill>
              <a:latin typeface="Arial" panose="020B0604020202020204" pitchFamily="34" charset="0"/>
              <a:cs typeface="Arial" panose="020B0604020202020204" pitchFamily="34" charset="0"/>
            </a:endParaRPr>
          </a:p>
          <a:p>
            <a:pPr marL="285750" indent="-285750" algn="l">
              <a:buClr>
                <a:schemeClr val="bg1"/>
              </a:buClr>
              <a:buFont typeface="Arial" panose="020B0604020202020204" pitchFamily="34" charset="0"/>
              <a:buChar char="•"/>
            </a:pPr>
            <a:r>
              <a:rPr lang="en-US" sz="1200" b="0" i="0" u="none" strike="noStrike" baseline="0" dirty="0">
                <a:solidFill>
                  <a:schemeClr val="bg1"/>
                </a:solidFill>
                <a:latin typeface="Arial" panose="020B0604020202020204" pitchFamily="34" charset="0"/>
                <a:cs typeface="Arial" panose="020B0604020202020204" pitchFamily="34" charset="0"/>
              </a:rPr>
              <a:t>No cases of myelodysplastic syndrome or acute myeloid leukemia occurred in the niraparib plus AAP group versus</a:t>
            </a:r>
            <a:br>
              <a:rPr lang="en-US" sz="1200" b="0" i="0" u="none" strike="noStrike" baseline="0" dirty="0">
                <a:solidFill>
                  <a:schemeClr val="bg1"/>
                </a:solidFill>
                <a:latin typeface="Arial" panose="020B0604020202020204" pitchFamily="34" charset="0"/>
                <a:cs typeface="Arial" panose="020B0604020202020204" pitchFamily="34" charset="0"/>
              </a:rPr>
            </a:br>
            <a:r>
              <a:rPr lang="en-US" sz="1200" b="0" i="0" u="none" strike="noStrike" baseline="0" dirty="0">
                <a:solidFill>
                  <a:schemeClr val="bg1"/>
                </a:solidFill>
                <a:latin typeface="Arial" panose="020B0604020202020204" pitchFamily="34" charset="0"/>
                <a:cs typeface="Arial" panose="020B0604020202020204" pitchFamily="34" charset="0"/>
              </a:rPr>
              <a:t>one (0.5%) in the placebo plus </a:t>
            </a:r>
            <a:br>
              <a:rPr lang="en-US" sz="1200" b="0" i="0" u="none" strike="noStrike" baseline="0" dirty="0">
                <a:solidFill>
                  <a:schemeClr val="bg1"/>
                </a:solidFill>
                <a:latin typeface="Arial" panose="020B0604020202020204" pitchFamily="34" charset="0"/>
                <a:cs typeface="Arial" panose="020B0604020202020204" pitchFamily="34" charset="0"/>
              </a:rPr>
            </a:br>
            <a:r>
              <a:rPr lang="en-US" sz="1200" b="0" i="0" u="none" strike="noStrike" baseline="0" dirty="0">
                <a:solidFill>
                  <a:schemeClr val="bg1"/>
                </a:solidFill>
                <a:latin typeface="Arial" panose="020B0604020202020204" pitchFamily="34" charset="0"/>
                <a:cs typeface="Arial" panose="020B0604020202020204" pitchFamily="34" charset="0"/>
              </a:rPr>
              <a:t>AAP group</a:t>
            </a:r>
          </a:p>
          <a:p>
            <a:pPr marL="285750" indent="-285750" algn="l">
              <a:buClr>
                <a:schemeClr val="bg1"/>
              </a:buClr>
              <a:buFont typeface="Arial" panose="020B0604020202020204" pitchFamily="34" charset="0"/>
              <a:buChar char="•"/>
            </a:pPr>
            <a:endParaRPr lang="en-US" sz="1200" b="0" i="0" u="none" strike="noStrike" baseline="0" dirty="0">
              <a:solidFill>
                <a:schemeClr val="bg1"/>
              </a:solidFill>
              <a:latin typeface="Arial" panose="020B0604020202020204" pitchFamily="34" charset="0"/>
              <a:cs typeface="Arial" panose="020B0604020202020204" pitchFamily="34" charset="0"/>
            </a:endParaRPr>
          </a:p>
          <a:p>
            <a:pPr marL="285750" indent="-285750" algn="l">
              <a:buClr>
                <a:schemeClr val="bg1"/>
              </a:buClr>
              <a:buFont typeface="Arial" panose="020B0604020202020204" pitchFamily="34" charset="0"/>
              <a:buChar char="•"/>
            </a:pPr>
            <a:r>
              <a:rPr lang="en-US" sz="1200" b="0" i="0" u="none" strike="noStrike" baseline="0" dirty="0">
                <a:solidFill>
                  <a:schemeClr val="bg1"/>
                </a:solidFill>
                <a:latin typeface="Arial" panose="020B0604020202020204" pitchFamily="34" charset="0"/>
                <a:cs typeface="Arial" panose="020B0604020202020204" pitchFamily="34" charset="0"/>
              </a:rPr>
              <a:t>No cases of posterior reversible encephalopathy syndrome were </a:t>
            </a:r>
            <a:r>
              <a:rPr lang="en-GB" sz="1200" b="0" i="0" u="none" strike="noStrike" baseline="0" dirty="0">
                <a:solidFill>
                  <a:schemeClr val="bg1"/>
                </a:solidFill>
                <a:latin typeface="Arial" panose="020B0604020202020204" pitchFamily="34" charset="0"/>
                <a:cs typeface="Arial" panose="020B0604020202020204" pitchFamily="34" charset="0"/>
              </a:rPr>
              <a:t>observed in either group</a:t>
            </a:r>
            <a:endParaRPr kumimoji="0" lang="en-GB" sz="1300" b="0" i="0" u="none" strike="noStrike" kern="1200" cap="none" spc="0" normalizeH="0" baseline="0" dirty="0">
              <a:ln>
                <a:noFill/>
              </a:ln>
              <a:solidFill>
                <a:schemeClr val="bg1"/>
              </a:solidFill>
              <a:effectLst/>
              <a:uLnTx/>
              <a:uFillTx/>
              <a:latin typeface="Arial" panose="020B0604020202020204" pitchFamily="34" charset="0"/>
              <a:cs typeface="Arial" panose="020B0604020202020204" pitchFamily="34" charset="0"/>
            </a:endParaRPr>
          </a:p>
        </p:txBody>
      </p:sp>
      <p:sp>
        <p:nvSpPr>
          <p:cNvPr id="18" name="Rectangle 17">
            <a:extLst>
              <a:ext uri="{FF2B5EF4-FFF2-40B4-BE49-F238E27FC236}">
                <a16:creationId xmlns:a16="http://schemas.microsoft.com/office/drawing/2014/main" id="{12679C77-1B7C-43EC-4CFB-02CCB52F58AC}"/>
              </a:ext>
            </a:extLst>
          </p:cNvPr>
          <p:cNvSpPr/>
          <p:nvPr/>
        </p:nvSpPr>
        <p:spPr>
          <a:xfrm>
            <a:off x="8955680" y="2075110"/>
            <a:ext cx="189699" cy="183427"/>
          </a:xfrm>
          <a:prstGeom prst="rect">
            <a:avLst/>
          </a:prstGeom>
          <a:solidFill>
            <a:schemeClr val="accent1"/>
          </a:solidFill>
          <a:ln w="6350">
            <a:solidFill>
              <a:schemeClr val="accent6">
                <a:lumMod val="40000"/>
                <a:lumOff val="60000"/>
              </a:schemeClr>
            </a:solidFill>
          </a:ln>
          <a:effectLst/>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53E56"/>
              </a:solidFill>
              <a:effectLst/>
              <a:uLnTx/>
              <a:uFillTx/>
              <a:latin typeface="Arial" panose="020B0604020202020204"/>
              <a:ea typeface="+mn-ea"/>
              <a:cs typeface="+mn-cs"/>
            </a:endParaRPr>
          </a:p>
        </p:txBody>
      </p:sp>
      <p:sp>
        <p:nvSpPr>
          <p:cNvPr id="19" name="Rectangle 18">
            <a:extLst>
              <a:ext uri="{FF2B5EF4-FFF2-40B4-BE49-F238E27FC236}">
                <a16:creationId xmlns:a16="http://schemas.microsoft.com/office/drawing/2014/main" id="{6501E3C9-7ABB-868D-2024-F9AEDF08305C}"/>
              </a:ext>
            </a:extLst>
          </p:cNvPr>
          <p:cNvSpPr/>
          <p:nvPr/>
        </p:nvSpPr>
        <p:spPr>
          <a:xfrm>
            <a:off x="10214212" y="2075110"/>
            <a:ext cx="189699" cy="183427"/>
          </a:xfrm>
          <a:prstGeom prst="rect">
            <a:avLst/>
          </a:prstGeom>
          <a:solidFill>
            <a:schemeClr val="accent1">
              <a:lumMod val="20000"/>
              <a:lumOff val="80000"/>
              <a:alpha val="30000"/>
            </a:schemeClr>
          </a:solidFill>
          <a:ln w="6350">
            <a:solidFill>
              <a:schemeClr val="accent6">
                <a:lumMod val="20000"/>
                <a:lumOff val="80000"/>
              </a:schemeClr>
            </a:solidFill>
          </a:ln>
          <a:effectLst/>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53E56"/>
              </a:solidFill>
              <a:effectLst/>
              <a:uLnTx/>
              <a:uFillTx/>
              <a:latin typeface="Arial" panose="020B0604020202020204"/>
              <a:ea typeface="+mn-ea"/>
              <a:cs typeface="+mn-cs"/>
            </a:endParaRPr>
          </a:p>
        </p:txBody>
      </p:sp>
      <p:sp>
        <p:nvSpPr>
          <p:cNvPr id="21" name="TextBox 20">
            <a:extLst>
              <a:ext uri="{FF2B5EF4-FFF2-40B4-BE49-F238E27FC236}">
                <a16:creationId xmlns:a16="http://schemas.microsoft.com/office/drawing/2014/main" id="{F6062B5F-E719-648A-14F0-9AF954496803}"/>
              </a:ext>
            </a:extLst>
          </p:cNvPr>
          <p:cNvSpPr txBox="1"/>
          <p:nvPr/>
        </p:nvSpPr>
        <p:spPr>
          <a:xfrm>
            <a:off x="9121138" y="2032232"/>
            <a:ext cx="1120140"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effectLst/>
                <a:uLnTx/>
                <a:uFillTx/>
                <a:latin typeface="Arial" panose="020B0604020202020204"/>
                <a:ea typeface="+mn-ea"/>
                <a:cs typeface="+mn-cs"/>
              </a:rPr>
              <a:t>Grade ≥3</a:t>
            </a:r>
          </a:p>
        </p:txBody>
      </p:sp>
      <p:sp>
        <p:nvSpPr>
          <p:cNvPr id="23" name="TextBox 22">
            <a:extLst>
              <a:ext uri="{FF2B5EF4-FFF2-40B4-BE49-F238E27FC236}">
                <a16:creationId xmlns:a16="http://schemas.microsoft.com/office/drawing/2014/main" id="{7CFD46CE-2638-E462-152B-218D1386C302}"/>
              </a:ext>
            </a:extLst>
          </p:cNvPr>
          <p:cNvSpPr txBox="1"/>
          <p:nvPr/>
        </p:nvSpPr>
        <p:spPr>
          <a:xfrm>
            <a:off x="10389940" y="2032232"/>
            <a:ext cx="1120140"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effectLst/>
                <a:uLnTx/>
                <a:uFillTx/>
                <a:latin typeface="Arial" panose="020B0604020202020204"/>
                <a:ea typeface="+mn-ea"/>
                <a:cs typeface="+mn-cs"/>
              </a:rPr>
              <a:t>All grade</a:t>
            </a:r>
          </a:p>
        </p:txBody>
      </p:sp>
      <p:sp>
        <p:nvSpPr>
          <p:cNvPr id="33" name="Rectangle 32">
            <a:extLst>
              <a:ext uri="{FF2B5EF4-FFF2-40B4-BE49-F238E27FC236}">
                <a16:creationId xmlns:a16="http://schemas.microsoft.com/office/drawing/2014/main" id="{31E67D88-CF5C-A0CD-AE7D-C29F22BD521E}"/>
              </a:ext>
            </a:extLst>
          </p:cNvPr>
          <p:cNvSpPr/>
          <p:nvPr/>
        </p:nvSpPr>
        <p:spPr>
          <a:xfrm>
            <a:off x="8738420" y="2075110"/>
            <a:ext cx="189699" cy="183427"/>
          </a:xfrm>
          <a:prstGeom prst="rect">
            <a:avLst/>
          </a:prstGeom>
          <a:solidFill>
            <a:schemeClr val="tx2"/>
          </a:solidFill>
          <a:ln w="6350">
            <a:solidFill>
              <a:schemeClr val="accent6">
                <a:lumMod val="40000"/>
                <a:lumOff val="60000"/>
              </a:schemeClr>
            </a:solidFill>
          </a:ln>
          <a:effectLst/>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53E56"/>
              </a:solidFill>
              <a:effectLst/>
              <a:uLnTx/>
              <a:uFillTx/>
              <a:latin typeface="Arial" panose="020B0604020202020204"/>
              <a:ea typeface="+mn-ea"/>
              <a:cs typeface="+mn-cs"/>
            </a:endParaRPr>
          </a:p>
        </p:txBody>
      </p:sp>
      <p:sp>
        <p:nvSpPr>
          <p:cNvPr id="34" name="Rectangle 33">
            <a:extLst>
              <a:ext uri="{FF2B5EF4-FFF2-40B4-BE49-F238E27FC236}">
                <a16:creationId xmlns:a16="http://schemas.microsoft.com/office/drawing/2014/main" id="{F4E1DF67-9DC6-69C3-201F-D4B0B800D451}"/>
              </a:ext>
            </a:extLst>
          </p:cNvPr>
          <p:cNvSpPr/>
          <p:nvPr/>
        </p:nvSpPr>
        <p:spPr>
          <a:xfrm>
            <a:off x="9996952" y="2075110"/>
            <a:ext cx="189699" cy="183427"/>
          </a:xfrm>
          <a:prstGeom prst="rect">
            <a:avLst/>
          </a:prstGeom>
          <a:solidFill>
            <a:schemeClr val="tx2">
              <a:lumMod val="60000"/>
              <a:lumOff val="40000"/>
              <a:alpha val="30000"/>
            </a:schemeClr>
          </a:solidFill>
          <a:ln w="6350">
            <a:solidFill>
              <a:schemeClr val="accent6">
                <a:lumMod val="20000"/>
                <a:lumOff val="80000"/>
              </a:schemeClr>
            </a:solidFill>
          </a:ln>
          <a:effectLst/>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53E56"/>
              </a:solidFill>
              <a:effectLst/>
              <a:uLnTx/>
              <a:uFillTx/>
              <a:latin typeface="Arial" panose="020B0604020202020204"/>
              <a:ea typeface="+mn-ea"/>
              <a:cs typeface="+mn-cs"/>
            </a:endParaRPr>
          </a:p>
        </p:txBody>
      </p:sp>
      <p:sp>
        <p:nvSpPr>
          <p:cNvPr id="35" name="TextBox 34">
            <a:extLst>
              <a:ext uri="{FF2B5EF4-FFF2-40B4-BE49-F238E27FC236}">
                <a16:creationId xmlns:a16="http://schemas.microsoft.com/office/drawing/2014/main" id="{7D00061C-9CBC-3DF3-1011-BF854890685A}"/>
              </a:ext>
            </a:extLst>
          </p:cNvPr>
          <p:cNvSpPr txBox="1"/>
          <p:nvPr/>
        </p:nvSpPr>
        <p:spPr>
          <a:xfrm>
            <a:off x="4130334" y="4024672"/>
            <a:ext cx="246863" cy="138499"/>
          </a:xfrm>
          <a:prstGeom prst="rect">
            <a:avLst/>
          </a:prstGeom>
          <a:noFill/>
        </p:spPr>
        <p:txBody>
          <a:bodyPr wrap="none" lIns="0" tIns="0" rIns="0" bIns="0" rtlCol="0">
            <a:spAutoFit/>
          </a:bodyPr>
          <a:lstStyle/>
          <a:p>
            <a:pPr algn="ctr">
              <a:lnSpc>
                <a:spcPct val="90000"/>
              </a:lnSpc>
            </a:pPr>
            <a:r>
              <a:rPr lang="en-GB" sz="1000" dirty="0">
                <a:latin typeface="Arial" panose="020B0604020202020204" pitchFamily="34" charset="0"/>
                <a:ea typeface="Aileron" charset="0"/>
                <a:cs typeface="Arial" panose="020B0604020202020204" pitchFamily="34" charset="0"/>
              </a:rPr>
              <a:t>17.9</a:t>
            </a:r>
          </a:p>
        </p:txBody>
      </p:sp>
      <p:sp>
        <p:nvSpPr>
          <p:cNvPr id="10" name="TextBox 9">
            <a:extLst>
              <a:ext uri="{FF2B5EF4-FFF2-40B4-BE49-F238E27FC236}">
                <a16:creationId xmlns:a16="http://schemas.microsoft.com/office/drawing/2014/main" id="{698B14FD-F8A2-697D-C235-CEC8C2F48E66}"/>
              </a:ext>
            </a:extLst>
          </p:cNvPr>
          <p:cNvSpPr txBox="1"/>
          <p:nvPr/>
        </p:nvSpPr>
        <p:spPr>
          <a:xfrm>
            <a:off x="3609711" y="2934180"/>
            <a:ext cx="246863" cy="138499"/>
          </a:xfrm>
          <a:prstGeom prst="rect">
            <a:avLst/>
          </a:prstGeom>
          <a:noFill/>
        </p:spPr>
        <p:txBody>
          <a:bodyPr wrap="none" lIns="0" tIns="0" rIns="0" bIns="0" rtlCol="0">
            <a:spAutoFit/>
          </a:bodyPr>
          <a:lstStyle/>
          <a:p>
            <a:pPr algn="ctr">
              <a:lnSpc>
                <a:spcPct val="90000"/>
              </a:lnSpc>
            </a:pPr>
            <a:r>
              <a:rPr lang="en-GB" sz="1000" dirty="0">
                <a:solidFill>
                  <a:srgbClr val="505050"/>
                </a:solidFill>
                <a:latin typeface="Arial" panose="020B0604020202020204" pitchFamily="34" charset="0"/>
                <a:ea typeface="Aileron" charset="0"/>
                <a:cs typeface="Arial" panose="020B0604020202020204" pitchFamily="34" charset="0"/>
              </a:rPr>
              <a:t>33.0</a:t>
            </a:r>
          </a:p>
        </p:txBody>
      </p:sp>
    </p:spTree>
    <p:extLst>
      <p:ext uri="{BB962C8B-B14F-4D97-AF65-F5344CB8AC3E}">
        <p14:creationId xmlns:p14="http://schemas.microsoft.com/office/powerpoint/2010/main" val="887283675"/>
      </p:ext>
    </p:extLst>
  </p:cSld>
  <p:clrMapOvr>
    <a:masterClrMapping/>
  </p:clrMapOvr>
  <p:transition>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9200" y="246566"/>
            <a:ext cx="8740800" cy="807285"/>
          </a:xfrm>
        </p:spPr>
        <p:txBody>
          <a:bodyPr/>
          <a:lstStyle/>
          <a:p>
            <a:r>
              <a:rPr lang="en-US" dirty="0"/>
              <a:t>MAGNITUDE </a:t>
            </a:r>
            <a:r>
              <a:rPr lang="en-US" dirty="0">
                <a:solidFill>
                  <a:schemeClr val="accent1"/>
                </a:solidFill>
              </a:rPr>
              <a:t>All HRR BM+</a:t>
            </a:r>
            <a:r>
              <a:rPr lang="en-US" dirty="0">
                <a:solidFill>
                  <a:schemeClr val="tx2"/>
                </a:solidFill>
              </a:rPr>
              <a:t>:</a:t>
            </a:r>
            <a:r>
              <a:rPr lang="en-US" dirty="0"/>
              <a:t> FACT-P QUALITY OF LIFE OVER TIME</a:t>
            </a:r>
          </a:p>
        </p:txBody>
      </p:sp>
      <p:sp>
        <p:nvSpPr>
          <p:cNvPr id="108" name="Content Placeholder 107">
            <a:extLst>
              <a:ext uri="{FF2B5EF4-FFF2-40B4-BE49-F238E27FC236}">
                <a16:creationId xmlns:a16="http://schemas.microsoft.com/office/drawing/2014/main" id="{9E5021E3-10C3-744F-A620-BEF29A9AF230}"/>
              </a:ext>
            </a:extLst>
          </p:cNvPr>
          <p:cNvSpPr>
            <a:spLocks noGrp="1"/>
          </p:cNvSpPr>
          <p:nvPr>
            <p:ph sz="quarter" idx="15"/>
          </p:nvPr>
        </p:nvSpPr>
        <p:spPr>
          <a:xfrm>
            <a:off x="620184" y="6309320"/>
            <a:ext cx="10973784" cy="365125"/>
          </a:xfrm>
        </p:spPr>
        <p:txBody>
          <a:bodyPr/>
          <a:lstStyle/>
          <a:p>
            <a:r>
              <a:rPr lang="en-US" dirty="0"/>
              <a:t>AAP, abiraterone acetate + prednisone/prednisolone; BM, biomarker; FACT-P, Functional Assessment of Cancer Therapy-Prostate; HRR, homologous recombination repair; </a:t>
            </a:r>
            <a:r>
              <a:rPr lang="en-US" dirty="0" err="1"/>
              <a:t>HRQoL</a:t>
            </a:r>
            <a:r>
              <a:rPr lang="en-US" dirty="0"/>
              <a:t>, health-related quality of life; NIRA, niraparib; PBO, placebo.</a:t>
            </a:r>
          </a:p>
          <a:p>
            <a:r>
              <a:rPr lang="en-US" dirty="0"/>
              <a:t>Chi K, et al. </a:t>
            </a:r>
            <a:r>
              <a:rPr lang="en-GB" dirty="0"/>
              <a:t>J </a:t>
            </a:r>
            <a:r>
              <a:rPr lang="en-GB" dirty="0" err="1"/>
              <a:t>Clin</a:t>
            </a:r>
            <a:r>
              <a:rPr lang="en-GB" dirty="0"/>
              <a:t> Oncol. 2022;40 (</a:t>
            </a:r>
            <a:r>
              <a:rPr lang="en-GB" dirty="0" err="1"/>
              <a:t>suppl</a:t>
            </a:r>
            <a:r>
              <a:rPr lang="en-GB" dirty="0"/>
              <a:t> 6; </a:t>
            </a:r>
            <a:r>
              <a:rPr lang="en-GB" dirty="0" err="1"/>
              <a:t>abstr</a:t>
            </a:r>
            <a:r>
              <a:rPr lang="en-GB" dirty="0"/>
              <a:t> 12) (</a:t>
            </a:r>
            <a:r>
              <a:rPr lang="it-IT" dirty="0"/>
              <a:t>ASCO GU 2022 oral presentation); </a:t>
            </a:r>
            <a:r>
              <a:rPr lang="en-GB" dirty="0"/>
              <a:t>Chi K, et al. Journal of Clinical Oncology 2023; 41: 3339-3351</a:t>
            </a:r>
            <a:r>
              <a:rPr lang="it-IT" dirty="0"/>
              <a:t> </a:t>
            </a:r>
            <a:endParaRPr lang="en-GB" dirty="0"/>
          </a:p>
        </p:txBody>
      </p:sp>
      <p:sp>
        <p:nvSpPr>
          <p:cNvPr id="6" name="Segnaposto testo 81">
            <a:extLst>
              <a:ext uri="{FF2B5EF4-FFF2-40B4-BE49-F238E27FC236}">
                <a16:creationId xmlns:a16="http://schemas.microsoft.com/office/drawing/2014/main" id="{4A48F539-CC77-5340-BCFD-420A2301E7E8}"/>
              </a:ext>
            </a:extLst>
          </p:cNvPr>
          <p:cNvSpPr txBox="1">
            <a:spLocks/>
          </p:cNvSpPr>
          <p:nvPr/>
        </p:nvSpPr>
        <p:spPr>
          <a:xfrm>
            <a:off x="609600" y="5360932"/>
            <a:ext cx="10984368" cy="657442"/>
          </a:xfrm>
          <a:prstGeom prst="rect">
            <a:avLst/>
          </a:prstGeom>
        </p:spPr>
        <p:txBody>
          <a:bodyPr vert="horz" lIns="0" tIns="0" rIns="0" bIns="0" rtlCol="0" anchor="b" anchorCtr="0"/>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panose="020B0604020202020204"/>
                <a:ea typeface="+mn-ea"/>
                <a:cs typeface="Arial Narrow"/>
              </a:rPr>
              <a:t>Note: The threshold for definition of FACT-P total score deterioration is ≤10.</a:t>
            </a:r>
          </a:p>
        </p:txBody>
      </p:sp>
      <p:sp>
        <p:nvSpPr>
          <p:cNvPr id="8" name="Line 79">
            <a:extLst>
              <a:ext uri="{FF2B5EF4-FFF2-40B4-BE49-F238E27FC236}">
                <a16:creationId xmlns:a16="http://schemas.microsoft.com/office/drawing/2014/main" id="{951B7E4C-8AD3-1B43-8495-B102EC0EFF30}"/>
              </a:ext>
            </a:extLst>
          </p:cNvPr>
          <p:cNvSpPr>
            <a:spLocks noChangeShapeType="1"/>
          </p:cNvSpPr>
          <p:nvPr/>
        </p:nvSpPr>
        <p:spPr bwMode="auto">
          <a:xfrm flipV="1">
            <a:off x="1988245" y="1702142"/>
            <a:ext cx="0" cy="3127577"/>
          </a:xfrm>
          <a:prstGeom prst="line">
            <a:avLst/>
          </a:prstGeom>
          <a:noFill/>
          <a:ln w="1270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 name="Line 90">
            <a:extLst>
              <a:ext uri="{FF2B5EF4-FFF2-40B4-BE49-F238E27FC236}">
                <a16:creationId xmlns:a16="http://schemas.microsoft.com/office/drawing/2014/main" id="{0ED9C476-69C3-4640-8138-3260963DCFC6}"/>
              </a:ext>
            </a:extLst>
          </p:cNvPr>
          <p:cNvSpPr>
            <a:spLocks noChangeShapeType="1"/>
          </p:cNvSpPr>
          <p:nvPr/>
        </p:nvSpPr>
        <p:spPr bwMode="auto">
          <a:xfrm flipH="1">
            <a:off x="1929870" y="4324125"/>
            <a:ext cx="58375" cy="0"/>
          </a:xfrm>
          <a:prstGeom prst="line">
            <a:avLst/>
          </a:prstGeom>
          <a:noFill/>
          <a:ln w="1270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 name="Line 96">
            <a:extLst>
              <a:ext uri="{FF2B5EF4-FFF2-40B4-BE49-F238E27FC236}">
                <a16:creationId xmlns:a16="http://schemas.microsoft.com/office/drawing/2014/main" id="{3EE390EB-EC45-F04D-951A-9E6F103FB141}"/>
              </a:ext>
            </a:extLst>
          </p:cNvPr>
          <p:cNvSpPr>
            <a:spLocks noChangeShapeType="1"/>
          </p:cNvSpPr>
          <p:nvPr/>
        </p:nvSpPr>
        <p:spPr bwMode="auto">
          <a:xfrm>
            <a:off x="2369372" y="4821318"/>
            <a:ext cx="0" cy="72000"/>
          </a:xfrm>
          <a:prstGeom prst="line">
            <a:avLst/>
          </a:prstGeom>
          <a:noFill/>
          <a:ln w="1270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 name="TextBox 10">
            <a:extLst>
              <a:ext uri="{FF2B5EF4-FFF2-40B4-BE49-F238E27FC236}">
                <a16:creationId xmlns:a16="http://schemas.microsoft.com/office/drawing/2014/main" id="{72EFB4D6-FF9F-D346-A92E-5572AE25A5F2}"/>
              </a:ext>
            </a:extLst>
          </p:cNvPr>
          <p:cNvSpPr txBox="1"/>
          <p:nvPr/>
        </p:nvSpPr>
        <p:spPr>
          <a:xfrm>
            <a:off x="5249616" y="5108625"/>
            <a:ext cx="1921047" cy="21544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prstClr val="black"/>
                </a:solidFill>
                <a:effectLst/>
                <a:uLnTx/>
                <a:uFillTx/>
                <a:latin typeface="Arial" panose="020B0604020202020204"/>
                <a:ea typeface="+mn-ea"/>
                <a:cs typeface="+mn-cs"/>
              </a:rPr>
              <a:t>Cycle</a:t>
            </a:r>
          </a:p>
        </p:txBody>
      </p:sp>
      <p:sp>
        <p:nvSpPr>
          <p:cNvPr id="12" name="TextBox 11">
            <a:extLst>
              <a:ext uri="{FF2B5EF4-FFF2-40B4-BE49-F238E27FC236}">
                <a16:creationId xmlns:a16="http://schemas.microsoft.com/office/drawing/2014/main" id="{3F1B27DD-90CD-6F4A-8561-C266EDDAD0F2}"/>
              </a:ext>
            </a:extLst>
          </p:cNvPr>
          <p:cNvSpPr txBox="1"/>
          <p:nvPr/>
        </p:nvSpPr>
        <p:spPr>
          <a:xfrm rot="16200000">
            <a:off x="-134405" y="3082124"/>
            <a:ext cx="3107126" cy="430887"/>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rial" panose="020B0604020202020204"/>
                <a:ea typeface="+mn-ea"/>
                <a:cs typeface="+mn-cs"/>
              </a:rPr>
              <a:t>FACT-P total score</a:t>
            </a:r>
            <a:br>
              <a:rPr kumimoji="0" lang="en-US" sz="1400" b="1" i="0" u="none" strike="noStrike" kern="1200" cap="none" spc="0" normalizeH="0" baseline="0" noProof="0" dirty="0">
                <a:ln>
                  <a:noFill/>
                </a:ln>
                <a:solidFill>
                  <a:prstClr val="black"/>
                </a:solidFill>
                <a:effectLst/>
                <a:uLnTx/>
                <a:uFillTx/>
                <a:latin typeface="Arial" panose="020B0604020202020204"/>
                <a:ea typeface="+mn-ea"/>
                <a:cs typeface="+mn-cs"/>
              </a:rPr>
            </a:br>
            <a:r>
              <a:rPr kumimoji="0" lang="en-US" sz="1400" b="1" i="0" u="none" strike="noStrike" kern="1200" cap="none" spc="0" normalizeH="0" baseline="0" noProof="0" dirty="0">
                <a:ln>
                  <a:noFill/>
                </a:ln>
                <a:solidFill>
                  <a:prstClr val="black"/>
                </a:solidFill>
                <a:effectLst/>
                <a:uLnTx/>
                <a:uFillTx/>
                <a:latin typeface="Arial" panose="020B0604020202020204"/>
                <a:ea typeface="+mn-ea"/>
                <a:cs typeface="+mn-cs"/>
              </a:rPr>
              <a:t>(change from baseline)</a:t>
            </a:r>
            <a:endParaRPr kumimoji="0" lang="en-GB" sz="1400" b="1"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3" name="TextBox 12">
            <a:extLst>
              <a:ext uri="{FF2B5EF4-FFF2-40B4-BE49-F238E27FC236}">
                <a16:creationId xmlns:a16="http://schemas.microsoft.com/office/drawing/2014/main" id="{AB58520B-8F9A-AB42-AFAF-C7BDC080FE42}"/>
              </a:ext>
            </a:extLst>
          </p:cNvPr>
          <p:cNvSpPr txBox="1"/>
          <p:nvPr/>
        </p:nvSpPr>
        <p:spPr>
          <a:xfrm>
            <a:off x="2071868" y="4898532"/>
            <a:ext cx="212298" cy="18466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rPr>
              <a:t>2</a:t>
            </a:r>
            <a:endParaRPr kumimoji="0" lang="en-GB"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4" name="TextBox 13">
            <a:extLst>
              <a:ext uri="{FF2B5EF4-FFF2-40B4-BE49-F238E27FC236}">
                <a16:creationId xmlns:a16="http://schemas.microsoft.com/office/drawing/2014/main" id="{A19952E0-B451-0048-B621-89C1070A01E4}"/>
              </a:ext>
            </a:extLst>
          </p:cNvPr>
          <p:cNvSpPr txBox="1"/>
          <p:nvPr/>
        </p:nvSpPr>
        <p:spPr>
          <a:xfrm>
            <a:off x="1589050" y="4234833"/>
            <a:ext cx="312475" cy="184666"/>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rPr>
              <a:t>-10</a:t>
            </a:r>
            <a:endParaRPr kumimoji="0" lang="en-GB"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5" name="Line 90">
            <a:extLst>
              <a:ext uri="{FF2B5EF4-FFF2-40B4-BE49-F238E27FC236}">
                <a16:creationId xmlns:a16="http://schemas.microsoft.com/office/drawing/2014/main" id="{10BDAFB0-FBC0-D94E-80C2-D95B7E323298}"/>
              </a:ext>
            </a:extLst>
          </p:cNvPr>
          <p:cNvSpPr>
            <a:spLocks noChangeShapeType="1"/>
          </p:cNvSpPr>
          <p:nvPr/>
        </p:nvSpPr>
        <p:spPr bwMode="auto">
          <a:xfrm flipH="1">
            <a:off x="1929866" y="4825775"/>
            <a:ext cx="8456079" cy="0"/>
          </a:xfrm>
          <a:prstGeom prst="line">
            <a:avLst/>
          </a:prstGeom>
          <a:noFill/>
          <a:ln w="1270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7" name="Line 90">
            <a:extLst>
              <a:ext uri="{FF2B5EF4-FFF2-40B4-BE49-F238E27FC236}">
                <a16:creationId xmlns:a16="http://schemas.microsoft.com/office/drawing/2014/main" id="{1F604EFE-B1FF-CF4A-8040-F1696ED0BFCF}"/>
              </a:ext>
            </a:extLst>
          </p:cNvPr>
          <p:cNvSpPr>
            <a:spLocks noChangeShapeType="1"/>
          </p:cNvSpPr>
          <p:nvPr/>
        </p:nvSpPr>
        <p:spPr bwMode="auto">
          <a:xfrm flipH="1">
            <a:off x="1929870" y="3812950"/>
            <a:ext cx="58375" cy="0"/>
          </a:xfrm>
          <a:prstGeom prst="line">
            <a:avLst/>
          </a:prstGeom>
          <a:noFill/>
          <a:ln w="1270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8" name="TextBox 17">
            <a:extLst>
              <a:ext uri="{FF2B5EF4-FFF2-40B4-BE49-F238E27FC236}">
                <a16:creationId xmlns:a16="http://schemas.microsoft.com/office/drawing/2014/main" id="{A206D09A-25E9-A342-AAC5-17419439B979}"/>
              </a:ext>
            </a:extLst>
          </p:cNvPr>
          <p:cNvSpPr txBox="1"/>
          <p:nvPr/>
        </p:nvSpPr>
        <p:spPr>
          <a:xfrm>
            <a:off x="1589050" y="3720483"/>
            <a:ext cx="312475" cy="184666"/>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rPr>
              <a:t>-5</a:t>
            </a:r>
            <a:endParaRPr kumimoji="0" lang="en-GB"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9" name="Line 90">
            <a:extLst>
              <a:ext uri="{FF2B5EF4-FFF2-40B4-BE49-F238E27FC236}">
                <a16:creationId xmlns:a16="http://schemas.microsoft.com/office/drawing/2014/main" id="{20FC1302-E614-304A-AE5A-0C992FB14490}"/>
              </a:ext>
            </a:extLst>
          </p:cNvPr>
          <p:cNvSpPr>
            <a:spLocks noChangeShapeType="1"/>
          </p:cNvSpPr>
          <p:nvPr/>
        </p:nvSpPr>
        <p:spPr bwMode="auto">
          <a:xfrm flipH="1">
            <a:off x="1929870" y="3308125"/>
            <a:ext cx="58375" cy="0"/>
          </a:xfrm>
          <a:prstGeom prst="line">
            <a:avLst/>
          </a:prstGeom>
          <a:noFill/>
          <a:ln w="1270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0" name="TextBox 19">
            <a:extLst>
              <a:ext uri="{FF2B5EF4-FFF2-40B4-BE49-F238E27FC236}">
                <a16:creationId xmlns:a16="http://schemas.microsoft.com/office/drawing/2014/main" id="{5CADA6CD-C9CD-BD44-AB48-8CD18C40005A}"/>
              </a:ext>
            </a:extLst>
          </p:cNvPr>
          <p:cNvSpPr txBox="1"/>
          <p:nvPr/>
        </p:nvSpPr>
        <p:spPr>
          <a:xfrm>
            <a:off x="1589050" y="3215658"/>
            <a:ext cx="312475" cy="184666"/>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rPr>
              <a:t>0</a:t>
            </a:r>
            <a:endParaRPr kumimoji="0" lang="en-GB"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1" name="Line 90">
            <a:extLst>
              <a:ext uri="{FF2B5EF4-FFF2-40B4-BE49-F238E27FC236}">
                <a16:creationId xmlns:a16="http://schemas.microsoft.com/office/drawing/2014/main" id="{6770C787-11C8-6D4F-8879-EBF9460DD39F}"/>
              </a:ext>
            </a:extLst>
          </p:cNvPr>
          <p:cNvSpPr>
            <a:spLocks noChangeShapeType="1"/>
          </p:cNvSpPr>
          <p:nvPr/>
        </p:nvSpPr>
        <p:spPr bwMode="auto">
          <a:xfrm flipH="1">
            <a:off x="1929870" y="2292125"/>
            <a:ext cx="58375" cy="0"/>
          </a:xfrm>
          <a:prstGeom prst="line">
            <a:avLst/>
          </a:prstGeom>
          <a:noFill/>
          <a:ln w="1270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2" name="TextBox 21">
            <a:extLst>
              <a:ext uri="{FF2B5EF4-FFF2-40B4-BE49-F238E27FC236}">
                <a16:creationId xmlns:a16="http://schemas.microsoft.com/office/drawing/2014/main" id="{4C71AD99-D27F-5343-8E12-55DE62B6BE64}"/>
              </a:ext>
            </a:extLst>
          </p:cNvPr>
          <p:cNvSpPr txBox="1"/>
          <p:nvPr/>
        </p:nvSpPr>
        <p:spPr>
          <a:xfrm>
            <a:off x="1589050" y="2199658"/>
            <a:ext cx="312475" cy="184666"/>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rPr>
              <a:t>10</a:t>
            </a:r>
            <a:endParaRPr kumimoji="0" lang="en-GB"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3" name="Line 90">
            <a:extLst>
              <a:ext uri="{FF2B5EF4-FFF2-40B4-BE49-F238E27FC236}">
                <a16:creationId xmlns:a16="http://schemas.microsoft.com/office/drawing/2014/main" id="{017FE6B1-279F-C546-8612-CBDFF1F242E0}"/>
              </a:ext>
            </a:extLst>
          </p:cNvPr>
          <p:cNvSpPr>
            <a:spLocks noChangeShapeType="1"/>
          </p:cNvSpPr>
          <p:nvPr/>
        </p:nvSpPr>
        <p:spPr bwMode="auto">
          <a:xfrm flipH="1">
            <a:off x="1929870" y="1787300"/>
            <a:ext cx="58375" cy="0"/>
          </a:xfrm>
          <a:prstGeom prst="line">
            <a:avLst/>
          </a:prstGeom>
          <a:noFill/>
          <a:ln w="1270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4" name="TextBox 23">
            <a:extLst>
              <a:ext uri="{FF2B5EF4-FFF2-40B4-BE49-F238E27FC236}">
                <a16:creationId xmlns:a16="http://schemas.microsoft.com/office/drawing/2014/main" id="{33D93B80-97E0-7644-A922-53B6823D3E43}"/>
              </a:ext>
            </a:extLst>
          </p:cNvPr>
          <p:cNvSpPr txBox="1"/>
          <p:nvPr/>
        </p:nvSpPr>
        <p:spPr>
          <a:xfrm>
            <a:off x="1589050" y="1694833"/>
            <a:ext cx="312475" cy="184666"/>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rPr>
              <a:t>15</a:t>
            </a:r>
            <a:endParaRPr kumimoji="0" lang="en-GB"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7" name="Line 90">
            <a:extLst>
              <a:ext uri="{FF2B5EF4-FFF2-40B4-BE49-F238E27FC236}">
                <a16:creationId xmlns:a16="http://schemas.microsoft.com/office/drawing/2014/main" id="{32BBEEE2-4805-0E47-AFC7-BD49A12F7469}"/>
              </a:ext>
            </a:extLst>
          </p:cNvPr>
          <p:cNvSpPr>
            <a:spLocks noChangeShapeType="1"/>
          </p:cNvSpPr>
          <p:nvPr/>
        </p:nvSpPr>
        <p:spPr bwMode="auto">
          <a:xfrm flipH="1">
            <a:off x="1929870" y="2796950"/>
            <a:ext cx="58375" cy="0"/>
          </a:xfrm>
          <a:prstGeom prst="line">
            <a:avLst/>
          </a:prstGeom>
          <a:noFill/>
          <a:ln w="1270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8" name="TextBox 27">
            <a:extLst>
              <a:ext uri="{FF2B5EF4-FFF2-40B4-BE49-F238E27FC236}">
                <a16:creationId xmlns:a16="http://schemas.microsoft.com/office/drawing/2014/main" id="{1E6A6A31-899A-5640-A592-A71FCF1684D5}"/>
              </a:ext>
            </a:extLst>
          </p:cNvPr>
          <p:cNvSpPr txBox="1"/>
          <p:nvPr/>
        </p:nvSpPr>
        <p:spPr>
          <a:xfrm>
            <a:off x="1589050" y="2704483"/>
            <a:ext cx="312475" cy="184666"/>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rPr>
              <a:t>5</a:t>
            </a:r>
            <a:endParaRPr kumimoji="0" lang="en-GB"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9" name="TextBox 28">
            <a:extLst>
              <a:ext uri="{FF2B5EF4-FFF2-40B4-BE49-F238E27FC236}">
                <a16:creationId xmlns:a16="http://schemas.microsoft.com/office/drawing/2014/main" id="{E2B1ACC0-464F-0544-8A5D-EEB5C64C0B19}"/>
              </a:ext>
            </a:extLst>
          </p:cNvPr>
          <p:cNvSpPr txBox="1"/>
          <p:nvPr/>
        </p:nvSpPr>
        <p:spPr>
          <a:xfrm>
            <a:off x="1589050" y="4730133"/>
            <a:ext cx="312475" cy="184666"/>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rPr>
              <a:t>-15</a:t>
            </a:r>
            <a:endParaRPr kumimoji="0" lang="en-GB"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30" name="Line 96">
            <a:extLst>
              <a:ext uri="{FF2B5EF4-FFF2-40B4-BE49-F238E27FC236}">
                <a16:creationId xmlns:a16="http://schemas.microsoft.com/office/drawing/2014/main" id="{CC4B7F4D-1E96-8D43-8958-196A0A2F822D}"/>
              </a:ext>
            </a:extLst>
          </p:cNvPr>
          <p:cNvSpPr>
            <a:spLocks noChangeShapeType="1"/>
          </p:cNvSpPr>
          <p:nvPr/>
        </p:nvSpPr>
        <p:spPr bwMode="auto">
          <a:xfrm>
            <a:off x="3518722" y="4821318"/>
            <a:ext cx="0" cy="72000"/>
          </a:xfrm>
          <a:prstGeom prst="line">
            <a:avLst/>
          </a:prstGeom>
          <a:noFill/>
          <a:ln w="1270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1" name="TextBox 30">
            <a:extLst>
              <a:ext uri="{FF2B5EF4-FFF2-40B4-BE49-F238E27FC236}">
                <a16:creationId xmlns:a16="http://schemas.microsoft.com/office/drawing/2014/main" id="{3CFAE9C9-EF91-4841-BAB2-38F90A8E2672}"/>
              </a:ext>
            </a:extLst>
          </p:cNvPr>
          <p:cNvSpPr txBox="1"/>
          <p:nvPr/>
        </p:nvSpPr>
        <p:spPr>
          <a:xfrm>
            <a:off x="4754743" y="4898532"/>
            <a:ext cx="212298" cy="18466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rPr>
              <a:t>9</a:t>
            </a:r>
            <a:endParaRPr kumimoji="0" lang="en-GB"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32" name="Line 96">
            <a:extLst>
              <a:ext uri="{FF2B5EF4-FFF2-40B4-BE49-F238E27FC236}">
                <a16:creationId xmlns:a16="http://schemas.microsoft.com/office/drawing/2014/main" id="{1DF669C6-3F0A-3F4E-938D-F0A9F7144C3B}"/>
              </a:ext>
            </a:extLst>
          </p:cNvPr>
          <p:cNvSpPr>
            <a:spLocks noChangeShapeType="1"/>
          </p:cNvSpPr>
          <p:nvPr/>
        </p:nvSpPr>
        <p:spPr bwMode="auto">
          <a:xfrm>
            <a:off x="4661722" y="4821318"/>
            <a:ext cx="0" cy="72000"/>
          </a:xfrm>
          <a:prstGeom prst="line">
            <a:avLst/>
          </a:prstGeom>
          <a:noFill/>
          <a:ln w="1270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3" name="TextBox 32">
            <a:extLst>
              <a:ext uri="{FF2B5EF4-FFF2-40B4-BE49-F238E27FC236}">
                <a16:creationId xmlns:a16="http://schemas.microsoft.com/office/drawing/2014/main" id="{C9F8582E-D4E3-5E41-BBED-676B61470EC7}"/>
              </a:ext>
            </a:extLst>
          </p:cNvPr>
          <p:cNvSpPr txBox="1"/>
          <p:nvPr/>
        </p:nvSpPr>
        <p:spPr>
          <a:xfrm>
            <a:off x="3221218" y="4898532"/>
            <a:ext cx="212298" cy="18466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rPr>
              <a:t>5</a:t>
            </a:r>
            <a:endParaRPr kumimoji="0" lang="en-GB"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34" name="Line 96">
            <a:extLst>
              <a:ext uri="{FF2B5EF4-FFF2-40B4-BE49-F238E27FC236}">
                <a16:creationId xmlns:a16="http://schemas.microsoft.com/office/drawing/2014/main" id="{C4AE1390-8B06-9A4D-8402-3B3E2B06F144}"/>
              </a:ext>
            </a:extLst>
          </p:cNvPr>
          <p:cNvSpPr>
            <a:spLocks noChangeShapeType="1"/>
          </p:cNvSpPr>
          <p:nvPr/>
        </p:nvSpPr>
        <p:spPr bwMode="auto">
          <a:xfrm>
            <a:off x="4283897" y="4821318"/>
            <a:ext cx="0" cy="72000"/>
          </a:xfrm>
          <a:prstGeom prst="line">
            <a:avLst/>
          </a:prstGeom>
          <a:noFill/>
          <a:ln w="1270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5" name="TextBox 34">
            <a:extLst>
              <a:ext uri="{FF2B5EF4-FFF2-40B4-BE49-F238E27FC236}">
                <a16:creationId xmlns:a16="http://schemas.microsoft.com/office/drawing/2014/main" id="{730390DA-8E0A-1D46-B092-B134516A433F}"/>
              </a:ext>
            </a:extLst>
          </p:cNvPr>
          <p:cNvSpPr txBox="1"/>
          <p:nvPr/>
        </p:nvSpPr>
        <p:spPr>
          <a:xfrm>
            <a:off x="2837043" y="4898532"/>
            <a:ext cx="212298" cy="18466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rPr>
              <a:t>4</a:t>
            </a:r>
            <a:endParaRPr kumimoji="0" lang="en-GB"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36" name="Line 96">
            <a:extLst>
              <a:ext uri="{FF2B5EF4-FFF2-40B4-BE49-F238E27FC236}">
                <a16:creationId xmlns:a16="http://schemas.microsoft.com/office/drawing/2014/main" id="{C8DDCCB7-A249-9F4E-ADB4-7B37339F0554}"/>
              </a:ext>
            </a:extLst>
          </p:cNvPr>
          <p:cNvSpPr>
            <a:spLocks noChangeShapeType="1"/>
          </p:cNvSpPr>
          <p:nvPr/>
        </p:nvSpPr>
        <p:spPr bwMode="auto">
          <a:xfrm>
            <a:off x="3134547" y="4821318"/>
            <a:ext cx="0" cy="72000"/>
          </a:xfrm>
          <a:prstGeom prst="line">
            <a:avLst/>
          </a:prstGeom>
          <a:noFill/>
          <a:ln w="1270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7" name="TextBox 36">
            <a:extLst>
              <a:ext uri="{FF2B5EF4-FFF2-40B4-BE49-F238E27FC236}">
                <a16:creationId xmlns:a16="http://schemas.microsoft.com/office/drawing/2014/main" id="{126B4AC2-9ECE-3042-8376-6FB1DC945659}"/>
              </a:ext>
            </a:extLst>
          </p:cNvPr>
          <p:cNvSpPr txBox="1"/>
          <p:nvPr/>
        </p:nvSpPr>
        <p:spPr>
          <a:xfrm>
            <a:off x="2456043" y="4898532"/>
            <a:ext cx="212298" cy="18466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rPr>
              <a:t>3</a:t>
            </a:r>
            <a:endParaRPr kumimoji="0" lang="en-GB"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38" name="Line 96">
            <a:extLst>
              <a:ext uri="{FF2B5EF4-FFF2-40B4-BE49-F238E27FC236}">
                <a16:creationId xmlns:a16="http://schemas.microsoft.com/office/drawing/2014/main" id="{C0776B6F-5D92-B64B-9F19-68B885AA0E26}"/>
              </a:ext>
            </a:extLst>
          </p:cNvPr>
          <p:cNvSpPr>
            <a:spLocks noChangeShapeType="1"/>
          </p:cNvSpPr>
          <p:nvPr/>
        </p:nvSpPr>
        <p:spPr bwMode="auto">
          <a:xfrm>
            <a:off x="2750372" y="4821318"/>
            <a:ext cx="0" cy="72000"/>
          </a:xfrm>
          <a:prstGeom prst="line">
            <a:avLst/>
          </a:prstGeom>
          <a:noFill/>
          <a:ln w="1270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0" name="Line 96">
            <a:extLst>
              <a:ext uri="{FF2B5EF4-FFF2-40B4-BE49-F238E27FC236}">
                <a16:creationId xmlns:a16="http://schemas.microsoft.com/office/drawing/2014/main" id="{996EE849-91A3-7D4F-BF4A-81E99C6339E1}"/>
              </a:ext>
            </a:extLst>
          </p:cNvPr>
          <p:cNvSpPr>
            <a:spLocks noChangeShapeType="1"/>
          </p:cNvSpPr>
          <p:nvPr/>
        </p:nvSpPr>
        <p:spPr bwMode="auto">
          <a:xfrm>
            <a:off x="3896547" y="4821318"/>
            <a:ext cx="0" cy="72000"/>
          </a:xfrm>
          <a:prstGeom prst="line">
            <a:avLst/>
          </a:prstGeom>
          <a:noFill/>
          <a:ln w="1270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nvGrpSpPr>
          <p:cNvPr id="41" name="Group 40">
            <a:extLst>
              <a:ext uri="{FF2B5EF4-FFF2-40B4-BE49-F238E27FC236}">
                <a16:creationId xmlns:a16="http://schemas.microsoft.com/office/drawing/2014/main" id="{91338E7E-98D5-4740-8091-EFCE3427D6DE}"/>
              </a:ext>
            </a:extLst>
          </p:cNvPr>
          <p:cNvGrpSpPr/>
          <p:nvPr/>
        </p:nvGrpSpPr>
        <p:grpSpPr>
          <a:xfrm>
            <a:off x="2136244" y="3050950"/>
            <a:ext cx="86255" cy="231092"/>
            <a:chOff x="2996669" y="2990641"/>
            <a:chExt cx="86255" cy="216112"/>
          </a:xfrm>
        </p:grpSpPr>
        <p:sp>
          <p:nvSpPr>
            <p:cNvPr id="42" name="Line 90">
              <a:extLst>
                <a:ext uri="{FF2B5EF4-FFF2-40B4-BE49-F238E27FC236}">
                  <a16:creationId xmlns:a16="http://schemas.microsoft.com/office/drawing/2014/main" id="{37568FA5-65F9-E347-8D04-234162186A82}"/>
                </a:ext>
              </a:extLst>
            </p:cNvPr>
            <p:cNvSpPr>
              <a:spLocks noChangeShapeType="1"/>
            </p:cNvSpPr>
            <p:nvPr/>
          </p:nvSpPr>
          <p:spPr bwMode="auto">
            <a:xfrm flipH="1">
              <a:off x="2996669" y="2990641"/>
              <a:ext cx="86255" cy="0"/>
            </a:xfrm>
            <a:prstGeom prst="line">
              <a:avLst/>
            </a:prstGeom>
            <a:noFill/>
            <a:ln w="1270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3" name="Line 90">
              <a:extLst>
                <a:ext uri="{FF2B5EF4-FFF2-40B4-BE49-F238E27FC236}">
                  <a16:creationId xmlns:a16="http://schemas.microsoft.com/office/drawing/2014/main" id="{58D1439B-F808-A241-A105-88FA5381FB39}"/>
                </a:ext>
              </a:extLst>
            </p:cNvPr>
            <p:cNvSpPr>
              <a:spLocks noChangeShapeType="1"/>
            </p:cNvSpPr>
            <p:nvPr/>
          </p:nvSpPr>
          <p:spPr bwMode="auto">
            <a:xfrm flipH="1">
              <a:off x="2996669" y="3203366"/>
              <a:ext cx="86255" cy="0"/>
            </a:xfrm>
            <a:prstGeom prst="line">
              <a:avLst/>
            </a:prstGeom>
            <a:noFill/>
            <a:ln w="1270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4" name="Line 90">
              <a:extLst>
                <a:ext uri="{FF2B5EF4-FFF2-40B4-BE49-F238E27FC236}">
                  <a16:creationId xmlns:a16="http://schemas.microsoft.com/office/drawing/2014/main" id="{29762D82-37B1-5D40-B6DB-EFABF5959597}"/>
                </a:ext>
              </a:extLst>
            </p:cNvPr>
            <p:cNvSpPr>
              <a:spLocks noChangeShapeType="1"/>
            </p:cNvSpPr>
            <p:nvPr/>
          </p:nvSpPr>
          <p:spPr bwMode="auto">
            <a:xfrm rot="16200000" flipH="1">
              <a:off x="2933991" y="3100947"/>
              <a:ext cx="211613" cy="0"/>
            </a:xfrm>
            <a:prstGeom prst="line">
              <a:avLst/>
            </a:prstGeom>
            <a:noFill/>
            <a:ln w="1270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sp>
        <p:nvSpPr>
          <p:cNvPr id="45" name="Oval 44">
            <a:extLst>
              <a:ext uri="{FF2B5EF4-FFF2-40B4-BE49-F238E27FC236}">
                <a16:creationId xmlns:a16="http://schemas.microsoft.com/office/drawing/2014/main" id="{0340567C-E0F5-2F43-8B90-5A96E568E52A}"/>
              </a:ext>
            </a:extLst>
          </p:cNvPr>
          <p:cNvSpPr/>
          <p:nvPr/>
        </p:nvSpPr>
        <p:spPr>
          <a:xfrm>
            <a:off x="2144404" y="3133624"/>
            <a:ext cx="69935" cy="69935"/>
          </a:xfrm>
          <a:prstGeom prst="ellipse">
            <a:avLst/>
          </a:prstGeom>
          <a:solidFill>
            <a:schemeClr val="accent1"/>
          </a:solidFill>
          <a:ln w="28575">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nvGrpSpPr>
          <p:cNvPr id="61" name="Group 60">
            <a:extLst>
              <a:ext uri="{FF2B5EF4-FFF2-40B4-BE49-F238E27FC236}">
                <a16:creationId xmlns:a16="http://schemas.microsoft.com/office/drawing/2014/main" id="{A82646DB-A7EA-0C44-97D7-AD2F3137BFE8}"/>
              </a:ext>
            </a:extLst>
          </p:cNvPr>
          <p:cNvGrpSpPr/>
          <p:nvPr/>
        </p:nvGrpSpPr>
        <p:grpSpPr>
          <a:xfrm>
            <a:off x="3279244" y="3279550"/>
            <a:ext cx="86255" cy="234266"/>
            <a:chOff x="2996669" y="2990641"/>
            <a:chExt cx="86255" cy="216112"/>
          </a:xfrm>
        </p:grpSpPr>
        <p:sp>
          <p:nvSpPr>
            <p:cNvPr id="62" name="Line 90">
              <a:extLst>
                <a:ext uri="{FF2B5EF4-FFF2-40B4-BE49-F238E27FC236}">
                  <a16:creationId xmlns:a16="http://schemas.microsoft.com/office/drawing/2014/main" id="{91935FE6-C9D4-EB40-ABD7-0F34C7878BD8}"/>
                </a:ext>
              </a:extLst>
            </p:cNvPr>
            <p:cNvSpPr>
              <a:spLocks noChangeShapeType="1"/>
            </p:cNvSpPr>
            <p:nvPr/>
          </p:nvSpPr>
          <p:spPr bwMode="auto">
            <a:xfrm flipH="1">
              <a:off x="2996669" y="2990641"/>
              <a:ext cx="86255" cy="0"/>
            </a:xfrm>
            <a:prstGeom prst="line">
              <a:avLst/>
            </a:prstGeom>
            <a:noFill/>
            <a:ln w="1270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63" name="Line 90">
              <a:extLst>
                <a:ext uri="{FF2B5EF4-FFF2-40B4-BE49-F238E27FC236}">
                  <a16:creationId xmlns:a16="http://schemas.microsoft.com/office/drawing/2014/main" id="{554AC878-FD14-7C4B-9692-64872115B6BD}"/>
                </a:ext>
              </a:extLst>
            </p:cNvPr>
            <p:cNvSpPr>
              <a:spLocks noChangeShapeType="1"/>
            </p:cNvSpPr>
            <p:nvPr/>
          </p:nvSpPr>
          <p:spPr bwMode="auto">
            <a:xfrm flipH="1">
              <a:off x="2996669" y="3203366"/>
              <a:ext cx="86255" cy="0"/>
            </a:xfrm>
            <a:prstGeom prst="line">
              <a:avLst/>
            </a:prstGeom>
            <a:noFill/>
            <a:ln w="1270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64" name="Line 90">
              <a:extLst>
                <a:ext uri="{FF2B5EF4-FFF2-40B4-BE49-F238E27FC236}">
                  <a16:creationId xmlns:a16="http://schemas.microsoft.com/office/drawing/2014/main" id="{D0632882-0847-E047-805C-B17D2DD669A8}"/>
                </a:ext>
              </a:extLst>
            </p:cNvPr>
            <p:cNvSpPr>
              <a:spLocks noChangeShapeType="1"/>
            </p:cNvSpPr>
            <p:nvPr/>
          </p:nvSpPr>
          <p:spPr bwMode="auto">
            <a:xfrm rot="16200000" flipH="1">
              <a:off x="2933991" y="3100947"/>
              <a:ext cx="211613" cy="0"/>
            </a:xfrm>
            <a:prstGeom prst="line">
              <a:avLst/>
            </a:prstGeom>
            <a:noFill/>
            <a:ln w="1270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66" name="Group 65">
            <a:extLst>
              <a:ext uri="{FF2B5EF4-FFF2-40B4-BE49-F238E27FC236}">
                <a16:creationId xmlns:a16="http://schemas.microsoft.com/office/drawing/2014/main" id="{056E2023-C1CC-7F4D-889F-566B5238E2E1}"/>
              </a:ext>
            </a:extLst>
          </p:cNvPr>
          <p:cNvGrpSpPr/>
          <p:nvPr/>
        </p:nvGrpSpPr>
        <p:grpSpPr>
          <a:xfrm>
            <a:off x="3663419" y="3152550"/>
            <a:ext cx="86255" cy="237442"/>
            <a:chOff x="2996669" y="2990641"/>
            <a:chExt cx="86255" cy="216112"/>
          </a:xfrm>
        </p:grpSpPr>
        <p:sp>
          <p:nvSpPr>
            <p:cNvPr id="67" name="Line 90">
              <a:extLst>
                <a:ext uri="{FF2B5EF4-FFF2-40B4-BE49-F238E27FC236}">
                  <a16:creationId xmlns:a16="http://schemas.microsoft.com/office/drawing/2014/main" id="{E64CFAA3-83F6-AA48-A5B0-EEEC436A31D2}"/>
                </a:ext>
              </a:extLst>
            </p:cNvPr>
            <p:cNvSpPr>
              <a:spLocks noChangeShapeType="1"/>
            </p:cNvSpPr>
            <p:nvPr/>
          </p:nvSpPr>
          <p:spPr bwMode="auto">
            <a:xfrm flipH="1">
              <a:off x="2996669" y="2990641"/>
              <a:ext cx="86255" cy="0"/>
            </a:xfrm>
            <a:prstGeom prst="line">
              <a:avLst/>
            </a:prstGeom>
            <a:noFill/>
            <a:ln w="1270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68" name="Line 90">
              <a:extLst>
                <a:ext uri="{FF2B5EF4-FFF2-40B4-BE49-F238E27FC236}">
                  <a16:creationId xmlns:a16="http://schemas.microsoft.com/office/drawing/2014/main" id="{6F17F694-AA95-D440-8355-908230C03B25}"/>
                </a:ext>
              </a:extLst>
            </p:cNvPr>
            <p:cNvSpPr>
              <a:spLocks noChangeShapeType="1"/>
            </p:cNvSpPr>
            <p:nvPr/>
          </p:nvSpPr>
          <p:spPr bwMode="auto">
            <a:xfrm flipH="1">
              <a:off x="2996669" y="3203366"/>
              <a:ext cx="86255" cy="0"/>
            </a:xfrm>
            <a:prstGeom prst="line">
              <a:avLst/>
            </a:prstGeom>
            <a:noFill/>
            <a:ln w="1270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69" name="Line 90">
              <a:extLst>
                <a:ext uri="{FF2B5EF4-FFF2-40B4-BE49-F238E27FC236}">
                  <a16:creationId xmlns:a16="http://schemas.microsoft.com/office/drawing/2014/main" id="{5C481B8E-D6E8-F640-8825-9CC5C162EF74}"/>
                </a:ext>
              </a:extLst>
            </p:cNvPr>
            <p:cNvSpPr>
              <a:spLocks noChangeShapeType="1"/>
            </p:cNvSpPr>
            <p:nvPr/>
          </p:nvSpPr>
          <p:spPr bwMode="auto">
            <a:xfrm rot="16200000" flipH="1">
              <a:off x="2933991" y="3100947"/>
              <a:ext cx="211613" cy="0"/>
            </a:xfrm>
            <a:prstGeom prst="line">
              <a:avLst/>
            </a:prstGeom>
            <a:noFill/>
            <a:ln w="1270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sp>
        <p:nvSpPr>
          <p:cNvPr id="113" name="TextBox 112">
            <a:extLst>
              <a:ext uri="{FF2B5EF4-FFF2-40B4-BE49-F238E27FC236}">
                <a16:creationId xmlns:a16="http://schemas.microsoft.com/office/drawing/2014/main" id="{06A2E7F4-5268-8E41-BB2E-144C8C61C0F8}"/>
              </a:ext>
            </a:extLst>
          </p:cNvPr>
          <p:cNvSpPr txBox="1"/>
          <p:nvPr/>
        </p:nvSpPr>
        <p:spPr>
          <a:xfrm rot="16200000">
            <a:off x="114673" y="3911513"/>
            <a:ext cx="1476207" cy="18466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rPr>
              <a:t>Worse </a:t>
            </a:r>
            <a:r>
              <a:rPr kumimoji="0" lang="en-US" sz="1200" b="0" i="0" u="none" strike="noStrike" kern="1200" cap="none" spc="0" normalizeH="0" baseline="0" noProof="0" dirty="0" err="1">
                <a:ln>
                  <a:noFill/>
                </a:ln>
                <a:solidFill>
                  <a:prstClr val="black"/>
                </a:solidFill>
                <a:effectLst/>
                <a:uLnTx/>
                <a:uFillTx/>
                <a:latin typeface="Arial" panose="020B0604020202020204"/>
                <a:ea typeface="+mn-ea"/>
                <a:cs typeface="+mn-cs"/>
              </a:rPr>
              <a:t>HRQoL</a:t>
            </a:r>
            <a:endParaRPr kumimoji="0" lang="en-GB"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14" name="TextBox 113">
            <a:extLst>
              <a:ext uri="{FF2B5EF4-FFF2-40B4-BE49-F238E27FC236}">
                <a16:creationId xmlns:a16="http://schemas.microsoft.com/office/drawing/2014/main" id="{207C1C66-B4F6-8D41-8516-60133876D59B}"/>
              </a:ext>
            </a:extLst>
          </p:cNvPr>
          <p:cNvSpPr txBox="1"/>
          <p:nvPr/>
        </p:nvSpPr>
        <p:spPr>
          <a:xfrm rot="16200000">
            <a:off x="114675" y="2505794"/>
            <a:ext cx="1476207" cy="18466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rPr>
              <a:t>Better </a:t>
            </a:r>
            <a:r>
              <a:rPr kumimoji="0" lang="en-US" sz="1200" b="0" i="0" u="none" strike="noStrike" kern="1200" cap="none" spc="0" normalizeH="0" baseline="0" noProof="0" dirty="0" err="1">
                <a:ln>
                  <a:noFill/>
                </a:ln>
                <a:solidFill>
                  <a:prstClr val="black"/>
                </a:solidFill>
                <a:effectLst/>
                <a:uLnTx/>
                <a:uFillTx/>
                <a:latin typeface="Arial" panose="020B0604020202020204"/>
                <a:ea typeface="+mn-ea"/>
                <a:cs typeface="+mn-cs"/>
              </a:rPr>
              <a:t>HRQoL</a:t>
            </a:r>
            <a:endParaRPr kumimoji="0" lang="en-GB"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15" name="Line 96">
            <a:extLst>
              <a:ext uri="{FF2B5EF4-FFF2-40B4-BE49-F238E27FC236}">
                <a16:creationId xmlns:a16="http://schemas.microsoft.com/office/drawing/2014/main" id="{96D25036-B045-964A-981D-3EA7A179745D}"/>
              </a:ext>
            </a:extLst>
          </p:cNvPr>
          <p:cNvSpPr>
            <a:spLocks noChangeShapeType="1"/>
          </p:cNvSpPr>
          <p:nvPr/>
        </p:nvSpPr>
        <p:spPr bwMode="auto">
          <a:xfrm>
            <a:off x="5042722" y="4821318"/>
            <a:ext cx="0" cy="72000"/>
          </a:xfrm>
          <a:prstGeom prst="line">
            <a:avLst/>
          </a:prstGeom>
          <a:noFill/>
          <a:ln w="1270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6" name="Line 96">
            <a:extLst>
              <a:ext uri="{FF2B5EF4-FFF2-40B4-BE49-F238E27FC236}">
                <a16:creationId xmlns:a16="http://schemas.microsoft.com/office/drawing/2014/main" id="{98870D07-D322-424B-A39C-37BD8E34858D}"/>
              </a:ext>
            </a:extLst>
          </p:cNvPr>
          <p:cNvSpPr>
            <a:spLocks noChangeShapeType="1"/>
          </p:cNvSpPr>
          <p:nvPr/>
        </p:nvSpPr>
        <p:spPr bwMode="auto">
          <a:xfrm>
            <a:off x="5423722" y="4821318"/>
            <a:ext cx="0" cy="72000"/>
          </a:xfrm>
          <a:prstGeom prst="line">
            <a:avLst/>
          </a:prstGeom>
          <a:noFill/>
          <a:ln w="1270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7" name="Line 96">
            <a:extLst>
              <a:ext uri="{FF2B5EF4-FFF2-40B4-BE49-F238E27FC236}">
                <a16:creationId xmlns:a16="http://schemas.microsoft.com/office/drawing/2014/main" id="{E0090CD3-9858-254D-80E0-97EFB846CA7C}"/>
              </a:ext>
            </a:extLst>
          </p:cNvPr>
          <p:cNvSpPr>
            <a:spLocks noChangeShapeType="1"/>
          </p:cNvSpPr>
          <p:nvPr/>
        </p:nvSpPr>
        <p:spPr bwMode="auto">
          <a:xfrm>
            <a:off x="6188897" y="4821318"/>
            <a:ext cx="0" cy="72000"/>
          </a:xfrm>
          <a:prstGeom prst="line">
            <a:avLst/>
          </a:prstGeom>
          <a:noFill/>
          <a:ln w="1270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9" name="Line 96">
            <a:extLst>
              <a:ext uri="{FF2B5EF4-FFF2-40B4-BE49-F238E27FC236}">
                <a16:creationId xmlns:a16="http://schemas.microsoft.com/office/drawing/2014/main" id="{1CBE7D29-727D-8240-AB12-C855D019955E}"/>
              </a:ext>
            </a:extLst>
          </p:cNvPr>
          <p:cNvSpPr>
            <a:spLocks noChangeShapeType="1"/>
          </p:cNvSpPr>
          <p:nvPr/>
        </p:nvSpPr>
        <p:spPr bwMode="auto">
          <a:xfrm>
            <a:off x="5811072" y="4821318"/>
            <a:ext cx="0" cy="72000"/>
          </a:xfrm>
          <a:prstGeom prst="line">
            <a:avLst/>
          </a:prstGeom>
          <a:noFill/>
          <a:ln w="1270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0" name="Line 96">
            <a:extLst>
              <a:ext uri="{FF2B5EF4-FFF2-40B4-BE49-F238E27FC236}">
                <a16:creationId xmlns:a16="http://schemas.microsoft.com/office/drawing/2014/main" id="{3A6DC352-A56D-8849-ACFB-064CB18F30C5}"/>
              </a:ext>
            </a:extLst>
          </p:cNvPr>
          <p:cNvSpPr>
            <a:spLocks noChangeShapeType="1"/>
          </p:cNvSpPr>
          <p:nvPr/>
        </p:nvSpPr>
        <p:spPr bwMode="auto">
          <a:xfrm>
            <a:off x="6569897" y="4821318"/>
            <a:ext cx="0" cy="72000"/>
          </a:xfrm>
          <a:prstGeom prst="line">
            <a:avLst/>
          </a:prstGeom>
          <a:noFill/>
          <a:ln w="1270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1" name="Line 96">
            <a:extLst>
              <a:ext uri="{FF2B5EF4-FFF2-40B4-BE49-F238E27FC236}">
                <a16:creationId xmlns:a16="http://schemas.microsoft.com/office/drawing/2014/main" id="{964D451D-15EE-804F-BEBB-6BAAD09D9913}"/>
              </a:ext>
            </a:extLst>
          </p:cNvPr>
          <p:cNvSpPr>
            <a:spLocks noChangeShapeType="1"/>
          </p:cNvSpPr>
          <p:nvPr/>
        </p:nvSpPr>
        <p:spPr bwMode="auto">
          <a:xfrm>
            <a:off x="6957247" y="4821318"/>
            <a:ext cx="0" cy="72000"/>
          </a:xfrm>
          <a:prstGeom prst="line">
            <a:avLst/>
          </a:prstGeom>
          <a:noFill/>
          <a:ln w="1270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2" name="TextBox 121">
            <a:extLst>
              <a:ext uri="{FF2B5EF4-FFF2-40B4-BE49-F238E27FC236}">
                <a16:creationId xmlns:a16="http://schemas.microsoft.com/office/drawing/2014/main" id="{5DCF4A20-23CE-B144-9525-5221330FBAC6}"/>
              </a:ext>
            </a:extLst>
          </p:cNvPr>
          <p:cNvSpPr txBox="1"/>
          <p:nvPr/>
        </p:nvSpPr>
        <p:spPr>
          <a:xfrm>
            <a:off x="5510393" y="4898532"/>
            <a:ext cx="212298" cy="18466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rPr>
              <a:t>11</a:t>
            </a:r>
            <a:endParaRPr kumimoji="0" lang="en-GB"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23" name="TextBox 122">
            <a:extLst>
              <a:ext uri="{FF2B5EF4-FFF2-40B4-BE49-F238E27FC236}">
                <a16:creationId xmlns:a16="http://schemas.microsoft.com/office/drawing/2014/main" id="{6B74418E-21D2-D34E-A69B-A1EEA593138F}"/>
              </a:ext>
            </a:extLst>
          </p:cNvPr>
          <p:cNvSpPr txBox="1"/>
          <p:nvPr/>
        </p:nvSpPr>
        <p:spPr>
          <a:xfrm>
            <a:off x="6285093" y="4898532"/>
            <a:ext cx="212298" cy="18466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rPr>
              <a:t>13</a:t>
            </a:r>
            <a:endParaRPr kumimoji="0" lang="en-GB"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24" name="TextBox 123">
            <a:extLst>
              <a:ext uri="{FF2B5EF4-FFF2-40B4-BE49-F238E27FC236}">
                <a16:creationId xmlns:a16="http://schemas.microsoft.com/office/drawing/2014/main" id="{CEFE5CA7-AB11-A947-82BF-DE8F481EB2A3}"/>
              </a:ext>
            </a:extLst>
          </p:cNvPr>
          <p:cNvSpPr txBox="1"/>
          <p:nvPr/>
        </p:nvSpPr>
        <p:spPr>
          <a:xfrm>
            <a:off x="7037568" y="4898532"/>
            <a:ext cx="212298" cy="18466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rPr>
              <a:t>15</a:t>
            </a:r>
            <a:endParaRPr kumimoji="0" lang="en-GB"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25" name="TextBox 124">
            <a:extLst>
              <a:ext uri="{FF2B5EF4-FFF2-40B4-BE49-F238E27FC236}">
                <a16:creationId xmlns:a16="http://schemas.microsoft.com/office/drawing/2014/main" id="{6E48D38C-5287-0440-99CC-8309443DD25D}"/>
              </a:ext>
            </a:extLst>
          </p:cNvPr>
          <p:cNvSpPr txBox="1"/>
          <p:nvPr/>
        </p:nvSpPr>
        <p:spPr>
          <a:xfrm>
            <a:off x="7802743" y="4898532"/>
            <a:ext cx="212298" cy="18466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rPr>
              <a:t>17</a:t>
            </a:r>
            <a:endParaRPr kumimoji="0" lang="en-GB"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26" name="Line 96">
            <a:extLst>
              <a:ext uri="{FF2B5EF4-FFF2-40B4-BE49-F238E27FC236}">
                <a16:creationId xmlns:a16="http://schemas.microsoft.com/office/drawing/2014/main" id="{84B6DCE1-B918-0745-B7FF-53FFE20DEDC5}"/>
              </a:ext>
            </a:extLst>
          </p:cNvPr>
          <p:cNvSpPr>
            <a:spLocks noChangeShapeType="1"/>
          </p:cNvSpPr>
          <p:nvPr/>
        </p:nvSpPr>
        <p:spPr bwMode="auto">
          <a:xfrm>
            <a:off x="7338247" y="4821318"/>
            <a:ext cx="0" cy="72000"/>
          </a:xfrm>
          <a:prstGeom prst="line">
            <a:avLst/>
          </a:prstGeom>
          <a:noFill/>
          <a:ln w="1270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7" name="Line 96">
            <a:extLst>
              <a:ext uri="{FF2B5EF4-FFF2-40B4-BE49-F238E27FC236}">
                <a16:creationId xmlns:a16="http://schemas.microsoft.com/office/drawing/2014/main" id="{E89D9F42-0EBA-7245-AE08-13C00F62A868}"/>
              </a:ext>
            </a:extLst>
          </p:cNvPr>
          <p:cNvSpPr>
            <a:spLocks noChangeShapeType="1"/>
          </p:cNvSpPr>
          <p:nvPr/>
        </p:nvSpPr>
        <p:spPr bwMode="auto">
          <a:xfrm>
            <a:off x="7719247" y="4821318"/>
            <a:ext cx="0" cy="72000"/>
          </a:xfrm>
          <a:prstGeom prst="line">
            <a:avLst/>
          </a:prstGeom>
          <a:noFill/>
          <a:ln w="1270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8" name="Line 96">
            <a:extLst>
              <a:ext uri="{FF2B5EF4-FFF2-40B4-BE49-F238E27FC236}">
                <a16:creationId xmlns:a16="http://schemas.microsoft.com/office/drawing/2014/main" id="{32C6EDE3-C089-9440-8015-193FF1311687}"/>
              </a:ext>
            </a:extLst>
          </p:cNvPr>
          <p:cNvSpPr>
            <a:spLocks noChangeShapeType="1"/>
          </p:cNvSpPr>
          <p:nvPr/>
        </p:nvSpPr>
        <p:spPr bwMode="auto">
          <a:xfrm>
            <a:off x="8097072" y="4821318"/>
            <a:ext cx="0" cy="72000"/>
          </a:xfrm>
          <a:prstGeom prst="line">
            <a:avLst/>
          </a:prstGeom>
          <a:noFill/>
          <a:ln w="1270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9" name="Line 96">
            <a:extLst>
              <a:ext uri="{FF2B5EF4-FFF2-40B4-BE49-F238E27FC236}">
                <a16:creationId xmlns:a16="http://schemas.microsoft.com/office/drawing/2014/main" id="{D7E79529-13B2-C542-AB44-2FB3BCD626F4}"/>
              </a:ext>
            </a:extLst>
          </p:cNvPr>
          <p:cNvSpPr>
            <a:spLocks noChangeShapeType="1"/>
          </p:cNvSpPr>
          <p:nvPr/>
        </p:nvSpPr>
        <p:spPr bwMode="auto">
          <a:xfrm>
            <a:off x="8484422" y="4821318"/>
            <a:ext cx="0" cy="72000"/>
          </a:xfrm>
          <a:prstGeom prst="line">
            <a:avLst/>
          </a:prstGeom>
          <a:noFill/>
          <a:ln w="1270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30" name="Line 96">
            <a:extLst>
              <a:ext uri="{FF2B5EF4-FFF2-40B4-BE49-F238E27FC236}">
                <a16:creationId xmlns:a16="http://schemas.microsoft.com/office/drawing/2014/main" id="{7F7B2981-AE14-2147-8D86-7C4D90019D1A}"/>
              </a:ext>
            </a:extLst>
          </p:cNvPr>
          <p:cNvSpPr>
            <a:spLocks noChangeShapeType="1"/>
          </p:cNvSpPr>
          <p:nvPr/>
        </p:nvSpPr>
        <p:spPr bwMode="auto">
          <a:xfrm>
            <a:off x="8862247" y="4821318"/>
            <a:ext cx="0" cy="72000"/>
          </a:xfrm>
          <a:prstGeom prst="line">
            <a:avLst/>
          </a:prstGeom>
          <a:noFill/>
          <a:ln w="1270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31" name="Line 96">
            <a:extLst>
              <a:ext uri="{FF2B5EF4-FFF2-40B4-BE49-F238E27FC236}">
                <a16:creationId xmlns:a16="http://schemas.microsoft.com/office/drawing/2014/main" id="{D0B90519-7C05-D844-B2FC-2927E36F2AE7}"/>
              </a:ext>
            </a:extLst>
          </p:cNvPr>
          <p:cNvSpPr>
            <a:spLocks noChangeShapeType="1"/>
          </p:cNvSpPr>
          <p:nvPr/>
        </p:nvSpPr>
        <p:spPr bwMode="auto">
          <a:xfrm>
            <a:off x="9249597" y="4821318"/>
            <a:ext cx="0" cy="72000"/>
          </a:xfrm>
          <a:prstGeom prst="line">
            <a:avLst/>
          </a:prstGeom>
          <a:noFill/>
          <a:ln w="1270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32" name="Line 96">
            <a:extLst>
              <a:ext uri="{FF2B5EF4-FFF2-40B4-BE49-F238E27FC236}">
                <a16:creationId xmlns:a16="http://schemas.microsoft.com/office/drawing/2014/main" id="{398C9841-95BB-7941-9932-B3D6AD235474}"/>
              </a:ext>
            </a:extLst>
          </p:cNvPr>
          <p:cNvSpPr>
            <a:spLocks noChangeShapeType="1"/>
          </p:cNvSpPr>
          <p:nvPr/>
        </p:nvSpPr>
        <p:spPr bwMode="auto">
          <a:xfrm>
            <a:off x="9630597" y="4821318"/>
            <a:ext cx="0" cy="72000"/>
          </a:xfrm>
          <a:prstGeom prst="line">
            <a:avLst/>
          </a:prstGeom>
          <a:noFill/>
          <a:ln w="1270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33" name="Line 96">
            <a:extLst>
              <a:ext uri="{FF2B5EF4-FFF2-40B4-BE49-F238E27FC236}">
                <a16:creationId xmlns:a16="http://schemas.microsoft.com/office/drawing/2014/main" id="{E27955CC-54E0-824E-AB45-BE77CE530134}"/>
              </a:ext>
            </a:extLst>
          </p:cNvPr>
          <p:cNvSpPr>
            <a:spLocks noChangeShapeType="1"/>
          </p:cNvSpPr>
          <p:nvPr/>
        </p:nvSpPr>
        <p:spPr bwMode="auto">
          <a:xfrm>
            <a:off x="10014772" y="4821318"/>
            <a:ext cx="0" cy="72000"/>
          </a:xfrm>
          <a:prstGeom prst="line">
            <a:avLst/>
          </a:prstGeom>
          <a:noFill/>
          <a:ln w="1270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34" name="Line 96">
            <a:extLst>
              <a:ext uri="{FF2B5EF4-FFF2-40B4-BE49-F238E27FC236}">
                <a16:creationId xmlns:a16="http://schemas.microsoft.com/office/drawing/2014/main" id="{F8220F2E-8C80-6A48-831C-8F9D8E0E80D4}"/>
              </a:ext>
            </a:extLst>
          </p:cNvPr>
          <p:cNvSpPr>
            <a:spLocks noChangeShapeType="1"/>
          </p:cNvSpPr>
          <p:nvPr/>
        </p:nvSpPr>
        <p:spPr bwMode="auto">
          <a:xfrm>
            <a:off x="10392597" y="4821318"/>
            <a:ext cx="0" cy="72000"/>
          </a:xfrm>
          <a:prstGeom prst="line">
            <a:avLst/>
          </a:prstGeom>
          <a:noFill/>
          <a:ln w="1270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35" name="TextBox 134">
            <a:extLst>
              <a:ext uri="{FF2B5EF4-FFF2-40B4-BE49-F238E27FC236}">
                <a16:creationId xmlns:a16="http://schemas.microsoft.com/office/drawing/2014/main" id="{E5D4D580-4A8F-054A-8BD5-EC9971A11374}"/>
              </a:ext>
            </a:extLst>
          </p:cNvPr>
          <p:cNvSpPr txBox="1"/>
          <p:nvPr/>
        </p:nvSpPr>
        <p:spPr>
          <a:xfrm>
            <a:off x="8571093" y="4898532"/>
            <a:ext cx="212298" cy="18466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rPr>
              <a:t>19</a:t>
            </a:r>
            <a:endParaRPr kumimoji="0" lang="en-GB"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36" name="TextBox 135">
            <a:extLst>
              <a:ext uri="{FF2B5EF4-FFF2-40B4-BE49-F238E27FC236}">
                <a16:creationId xmlns:a16="http://schemas.microsoft.com/office/drawing/2014/main" id="{D69203AA-A161-DB4D-8CBB-9CBB02F44263}"/>
              </a:ext>
            </a:extLst>
          </p:cNvPr>
          <p:cNvSpPr txBox="1"/>
          <p:nvPr/>
        </p:nvSpPr>
        <p:spPr>
          <a:xfrm>
            <a:off x="9317218" y="4898532"/>
            <a:ext cx="212298" cy="18466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rPr>
              <a:t>21</a:t>
            </a:r>
            <a:endParaRPr kumimoji="0" lang="en-GB"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37" name="TextBox 136">
            <a:extLst>
              <a:ext uri="{FF2B5EF4-FFF2-40B4-BE49-F238E27FC236}">
                <a16:creationId xmlns:a16="http://schemas.microsoft.com/office/drawing/2014/main" id="{DD6DB223-84D0-5C4C-A63C-38B95551BFEA}"/>
              </a:ext>
            </a:extLst>
          </p:cNvPr>
          <p:cNvSpPr txBox="1"/>
          <p:nvPr/>
        </p:nvSpPr>
        <p:spPr>
          <a:xfrm>
            <a:off x="10107793" y="4898532"/>
            <a:ext cx="212298" cy="18466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rPr>
              <a:t>23</a:t>
            </a:r>
            <a:endParaRPr kumimoji="0" lang="en-GB"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39" name="TextBox 138">
            <a:extLst>
              <a:ext uri="{FF2B5EF4-FFF2-40B4-BE49-F238E27FC236}">
                <a16:creationId xmlns:a16="http://schemas.microsoft.com/office/drawing/2014/main" id="{FF42D333-5921-BE43-8B0F-3E2DB1A48B1B}"/>
              </a:ext>
            </a:extLst>
          </p:cNvPr>
          <p:cNvSpPr txBox="1"/>
          <p:nvPr/>
        </p:nvSpPr>
        <p:spPr>
          <a:xfrm>
            <a:off x="4718821" y="2046149"/>
            <a:ext cx="4401687" cy="184666"/>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C0504D"/>
                </a:solidFill>
                <a:effectLst/>
                <a:uLnTx/>
                <a:uFillTx/>
                <a:latin typeface="Arial" panose="020B0604020202020204"/>
                <a:ea typeface="+mn-ea"/>
                <a:cs typeface="+mn-cs"/>
              </a:rPr>
              <a:t>Clinically meaningful change</a:t>
            </a:r>
            <a:endParaRPr kumimoji="0" lang="en-GB" sz="1200" b="0" i="0" u="none" strike="noStrike" kern="1200" cap="none" spc="0" normalizeH="0" baseline="0" noProof="0" dirty="0">
              <a:ln>
                <a:noFill/>
              </a:ln>
              <a:solidFill>
                <a:srgbClr val="C0504D"/>
              </a:solidFill>
              <a:effectLst/>
              <a:uLnTx/>
              <a:uFillTx/>
              <a:latin typeface="Arial" panose="020B0604020202020204"/>
              <a:ea typeface="+mn-ea"/>
              <a:cs typeface="+mn-cs"/>
            </a:endParaRPr>
          </a:p>
        </p:txBody>
      </p:sp>
      <p:sp>
        <p:nvSpPr>
          <p:cNvPr id="140" name="TextBox 139">
            <a:extLst>
              <a:ext uri="{FF2B5EF4-FFF2-40B4-BE49-F238E27FC236}">
                <a16:creationId xmlns:a16="http://schemas.microsoft.com/office/drawing/2014/main" id="{C8CDE812-8CE2-5B46-B5ED-8CE5FAEFDDD2}"/>
              </a:ext>
            </a:extLst>
          </p:cNvPr>
          <p:cNvSpPr txBox="1"/>
          <p:nvPr/>
        </p:nvSpPr>
        <p:spPr>
          <a:xfrm>
            <a:off x="4718821" y="4332150"/>
            <a:ext cx="4401687" cy="184666"/>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C0504D"/>
                </a:solidFill>
                <a:effectLst/>
                <a:uLnTx/>
                <a:uFillTx/>
                <a:latin typeface="Arial" panose="020B0604020202020204"/>
                <a:ea typeface="+mn-ea"/>
                <a:cs typeface="+mn-cs"/>
              </a:rPr>
              <a:t>Clinically meaningful change</a:t>
            </a:r>
            <a:endParaRPr kumimoji="0" lang="en-GB" sz="1200" b="0" i="0" u="none" strike="noStrike" kern="1200" cap="none" spc="0" normalizeH="0" baseline="0" noProof="0" dirty="0">
              <a:ln>
                <a:noFill/>
              </a:ln>
              <a:solidFill>
                <a:srgbClr val="C0504D"/>
              </a:solidFill>
              <a:effectLst/>
              <a:uLnTx/>
              <a:uFillTx/>
              <a:latin typeface="Arial" panose="020B0604020202020204"/>
              <a:ea typeface="+mn-ea"/>
              <a:cs typeface="+mn-cs"/>
            </a:endParaRPr>
          </a:p>
        </p:txBody>
      </p:sp>
      <p:sp>
        <p:nvSpPr>
          <p:cNvPr id="141" name="Line 90">
            <a:extLst>
              <a:ext uri="{FF2B5EF4-FFF2-40B4-BE49-F238E27FC236}">
                <a16:creationId xmlns:a16="http://schemas.microsoft.com/office/drawing/2014/main" id="{B6F43938-082E-1441-94FA-C53CDC8290A4}"/>
              </a:ext>
            </a:extLst>
          </p:cNvPr>
          <p:cNvSpPr>
            <a:spLocks noChangeShapeType="1"/>
          </p:cNvSpPr>
          <p:nvPr/>
        </p:nvSpPr>
        <p:spPr bwMode="auto">
          <a:xfrm flipH="1">
            <a:off x="1993899" y="4307160"/>
            <a:ext cx="8392045" cy="0"/>
          </a:xfrm>
          <a:prstGeom prst="line">
            <a:avLst/>
          </a:prstGeom>
          <a:noFill/>
          <a:ln w="12700" cap="flat">
            <a:solidFill>
              <a:schemeClr val="accent2"/>
            </a:solidFill>
            <a:prstDash val="sysDash"/>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43" name="Line 90">
            <a:extLst>
              <a:ext uri="{FF2B5EF4-FFF2-40B4-BE49-F238E27FC236}">
                <a16:creationId xmlns:a16="http://schemas.microsoft.com/office/drawing/2014/main" id="{0A59B24C-6E72-254E-BE7B-40BE0B4E0233}"/>
              </a:ext>
            </a:extLst>
          </p:cNvPr>
          <p:cNvSpPr>
            <a:spLocks noChangeShapeType="1"/>
          </p:cNvSpPr>
          <p:nvPr/>
        </p:nvSpPr>
        <p:spPr bwMode="auto">
          <a:xfrm flipH="1">
            <a:off x="1993899" y="2287860"/>
            <a:ext cx="8392045" cy="0"/>
          </a:xfrm>
          <a:prstGeom prst="line">
            <a:avLst/>
          </a:prstGeom>
          <a:noFill/>
          <a:ln w="12700" cap="flat">
            <a:solidFill>
              <a:schemeClr val="accent2"/>
            </a:solidFill>
            <a:prstDash val="sysDash"/>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nvGrpSpPr>
          <p:cNvPr id="144" name="Group 143">
            <a:extLst>
              <a:ext uri="{FF2B5EF4-FFF2-40B4-BE49-F238E27FC236}">
                <a16:creationId xmlns:a16="http://schemas.microsoft.com/office/drawing/2014/main" id="{D0162FDC-C5CF-D940-9D1B-CD06755BB4B6}"/>
              </a:ext>
            </a:extLst>
          </p:cNvPr>
          <p:cNvGrpSpPr/>
          <p:nvPr/>
        </p:nvGrpSpPr>
        <p:grpSpPr>
          <a:xfrm>
            <a:off x="2133069" y="3362099"/>
            <a:ext cx="86255" cy="231985"/>
            <a:chOff x="2996669" y="2990641"/>
            <a:chExt cx="86255" cy="216112"/>
          </a:xfrm>
        </p:grpSpPr>
        <p:sp>
          <p:nvSpPr>
            <p:cNvPr id="145" name="Line 90">
              <a:extLst>
                <a:ext uri="{FF2B5EF4-FFF2-40B4-BE49-F238E27FC236}">
                  <a16:creationId xmlns:a16="http://schemas.microsoft.com/office/drawing/2014/main" id="{88CC6CCB-E044-8B41-9F7D-E7831AC50931}"/>
                </a:ext>
              </a:extLst>
            </p:cNvPr>
            <p:cNvSpPr>
              <a:spLocks noChangeShapeType="1"/>
            </p:cNvSpPr>
            <p:nvPr/>
          </p:nvSpPr>
          <p:spPr bwMode="auto">
            <a:xfrm flipH="1">
              <a:off x="2996669" y="2990641"/>
              <a:ext cx="86255" cy="0"/>
            </a:xfrm>
            <a:prstGeom prst="line">
              <a:avLst/>
            </a:prstGeom>
            <a:noFill/>
            <a:ln w="12700"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46" name="Line 90">
              <a:extLst>
                <a:ext uri="{FF2B5EF4-FFF2-40B4-BE49-F238E27FC236}">
                  <a16:creationId xmlns:a16="http://schemas.microsoft.com/office/drawing/2014/main" id="{E3DA5D02-C758-0149-BBE3-A2BEC5E5716D}"/>
                </a:ext>
              </a:extLst>
            </p:cNvPr>
            <p:cNvSpPr>
              <a:spLocks noChangeShapeType="1"/>
            </p:cNvSpPr>
            <p:nvPr/>
          </p:nvSpPr>
          <p:spPr bwMode="auto">
            <a:xfrm flipH="1">
              <a:off x="2996669" y="3203366"/>
              <a:ext cx="86255" cy="0"/>
            </a:xfrm>
            <a:prstGeom prst="line">
              <a:avLst/>
            </a:prstGeom>
            <a:noFill/>
            <a:ln w="12700"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47" name="Line 90">
              <a:extLst>
                <a:ext uri="{FF2B5EF4-FFF2-40B4-BE49-F238E27FC236}">
                  <a16:creationId xmlns:a16="http://schemas.microsoft.com/office/drawing/2014/main" id="{C8D2F3C9-6D34-F343-8693-767D2707CE45}"/>
                </a:ext>
              </a:extLst>
            </p:cNvPr>
            <p:cNvSpPr>
              <a:spLocks noChangeShapeType="1"/>
            </p:cNvSpPr>
            <p:nvPr/>
          </p:nvSpPr>
          <p:spPr bwMode="auto">
            <a:xfrm rot="16200000" flipH="1">
              <a:off x="2933991" y="3100947"/>
              <a:ext cx="211613" cy="0"/>
            </a:xfrm>
            <a:prstGeom prst="line">
              <a:avLst/>
            </a:prstGeom>
            <a:noFill/>
            <a:ln w="12700"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sp>
        <p:nvSpPr>
          <p:cNvPr id="148" name="Triangle 147">
            <a:extLst>
              <a:ext uri="{FF2B5EF4-FFF2-40B4-BE49-F238E27FC236}">
                <a16:creationId xmlns:a16="http://schemas.microsoft.com/office/drawing/2014/main" id="{8AB7B50C-1D7F-574C-8B1A-59265F370EBD}"/>
              </a:ext>
            </a:extLst>
          </p:cNvPr>
          <p:cNvSpPr/>
          <p:nvPr/>
        </p:nvSpPr>
        <p:spPr>
          <a:xfrm>
            <a:off x="2137934" y="3439877"/>
            <a:ext cx="76525" cy="72726"/>
          </a:xfrm>
          <a:prstGeom prst="triangle">
            <a:avLst/>
          </a:prstGeom>
          <a:solidFill>
            <a:schemeClr val="tx2"/>
          </a:solidFill>
          <a:ln w="28575">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nvGrpSpPr>
          <p:cNvPr id="149" name="Group 148">
            <a:extLst>
              <a:ext uri="{FF2B5EF4-FFF2-40B4-BE49-F238E27FC236}">
                <a16:creationId xmlns:a16="http://schemas.microsoft.com/office/drawing/2014/main" id="{0ADFF62E-6740-B746-994C-1012DD78C1B4}"/>
              </a:ext>
            </a:extLst>
          </p:cNvPr>
          <p:cNvGrpSpPr/>
          <p:nvPr/>
        </p:nvGrpSpPr>
        <p:grpSpPr>
          <a:xfrm>
            <a:off x="2517244" y="3403374"/>
            <a:ext cx="86255" cy="228810"/>
            <a:chOff x="2996669" y="2990641"/>
            <a:chExt cx="86255" cy="216112"/>
          </a:xfrm>
        </p:grpSpPr>
        <p:sp>
          <p:nvSpPr>
            <p:cNvPr id="150" name="Line 90">
              <a:extLst>
                <a:ext uri="{FF2B5EF4-FFF2-40B4-BE49-F238E27FC236}">
                  <a16:creationId xmlns:a16="http://schemas.microsoft.com/office/drawing/2014/main" id="{A5CD8A13-C851-534B-B531-6A180780B08C}"/>
                </a:ext>
              </a:extLst>
            </p:cNvPr>
            <p:cNvSpPr>
              <a:spLocks noChangeShapeType="1"/>
            </p:cNvSpPr>
            <p:nvPr/>
          </p:nvSpPr>
          <p:spPr bwMode="auto">
            <a:xfrm flipH="1">
              <a:off x="2996669" y="2990641"/>
              <a:ext cx="86255" cy="0"/>
            </a:xfrm>
            <a:prstGeom prst="line">
              <a:avLst/>
            </a:prstGeom>
            <a:noFill/>
            <a:ln w="12700"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51" name="Line 90">
              <a:extLst>
                <a:ext uri="{FF2B5EF4-FFF2-40B4-BE49-F238E27FC236}">
                  <a16:creationId xmlns:a16="http://schemas.microsoft.com/office/drawing/2014/main" id="{BD5FB9B2-1C38-C245-9532-E532228C1392}"/>
                </a:ext>
              </a:extLst>
            </p:cNvPr>
            <p:cNvSpPr>
              <a:spLocks noChangeShapeType="1"/>
            </p:cNvSpPr>
            <p:nvPr/>
          </p:nvSpPr>
          <p:spPr bwMode="auto">
            <a:xfrm flipH="1">
              <a:off x="2996669" y="3203366"/>
              <a:ext cx="86255" cy="0"/>
            </a:xfrm>
            <a:prstGeom prst="line">
              <a:avLst/>
            </a:prstGeom>
            <a:noFill/>
            <a:ln w="12700"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52" name="Line 90">
              <a:extLst>
                <a:ext uri="{FF2B5EF4-FFF2-40B4-BE49-F238E27FC236}">
                  <a16:creationId xmlns:a16="http://schemas.microsoft.com/office/drawing/2014/main" id="{2B10ACAE-AD7D-FE41-80C1-5E10FE4D9497}"/>
                </a:ext>
              </a:extLst>
            </p:cNvPr>
            <p:cNvSpPr>
              <a:spLocks noChangeShapeType="1"/>
            </p:cNvSpPr>
            <p:nvPr/>
          </p:nvSpPr>
          <p:spPr bwMode="auto">
            <a:xfrm rot="16200000" flipH="1">
              <a:off x="2933991" y="3100947"/>
              <a:ext cx="211613" cy="0"/>
            </a:xfrm>
            <a:prstGeom prst="line">
              <a:avLst/>
            </a:prstGeom>
            <a:noFill/>
            <a:ln w="12700"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sp>
        <p:nvSpPr>
          <p:cNvPr id="153" name="Triangle 152">
            <a:extLst>
              <a:ext uri="{FF2B5EF4-FFF2-40B4-BE49-F238E27FC236}">
                <a16:creationId xmlns:a16="http://schemas.microsoft.com/office/drawing/2014/main" id="{E9CFB3BE-437C-ED45-8FC3-3533900224FF}"/>
              </a:ext>
            </a:extLst>
          </p:cNvPr>
          <p:cNvSpPr/>
          <p:nvPr/>
        </p:nvSpPr>
        <p:spPr>
          <a:xfrm>
            <a:off x="2522109" y="3484327"/>
            <a:ext cx="76525" cy="72726"/>
          </a:xfrm>
          <a:prstGeom prst="triangle">
            <a:avLst/>
          </a:prstGeom>
          <a:solidFill>
            <a:schemeClr val="tx2"/>
          </a:solidFill>
          <a:ln w="28575">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nvGrpSpPr>
          <p:cNvPr id="154" name="Group 153">
            <a:extLst>
              <a:ext uri="{FF2B5EF4-FFF2-40B4-BE49-F238E27FC236}">
                <a16:creationId xmlns:a16="http://schemas.microsoft.com/office/drawing/2014/main" id="{F7711ED4-39B5-BE41-8054-32987C7CA88F}"/>
              </a:ext>
            </a:extLst>
          </p:cNvPr>
          <p:cNvGrpSpPr/>
          <p:nvPr/>
        </p:nvGrpSpPr>
        <p:grpSpPr>
          <a:xfrm>
            <a:off x="2898244" y="3470049"/>
            <a:ext cx="86255" cy="231985"/>
            <a:chOff x="2996669" y="2990641"/>
            <a:chExt cx="86255" cy="216112"/>
          </a:xfrm>
        </p:grpSpPr>
        <p:sp>
          <p:nvSpPr>
            <p:cNvPr id="155" name="Line 90">
              <a:extLst>
                <a:ext uri="{FF2B5EF4-FFF2-40B4-BE49-F238E27FC236}">
                  <a16:creationId xmlns:a16="http://schemas.microsoft.com/office/drawing/2014/main" id="{09F97E4E-7C3E-BD44-83E4-9036C1D3D7AC}"/>
                </a:ext>
              </a:extLst>
            </p:cNvPr>
            <p:cNvSpPr>
              <a:spLocks noChangeShapeType="1"/>
            </p:cNvSpPr>
            <p:nvPr/>
          </p:nvSpPr>
          <p:spPr bwMode="auto">
            <a:xfrm flipH="1">
              <a:off x="2996669" y="2990641"/>
              <a:ext cx="86255" cy="0"/>
            </a:xfrm>
            <a:prstGeom prst="line">
              <a:avLst/>
            </a:prstGeom>
            <a:noFill/>
            <a:ln w="12700"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56" name="Line 90">
              <a:extLst>
                <a:ext uri="{FF2B5EF4-FFF2-40B4-BE49-F238E27FC236}">
                  <a16:creationId xmlns:a16="http://schemas.microsoft.com/office/drawing/2014/main" id="{7ED222DE-2E88-0B4D-8310-76DFD713A205}"/>
                </a:ext>
              </a:extLst>
            </p:cNvPr>
            <p:cNvSpPr>
              <a:spLocks noChangeShapeType="1"/>
            </p:cNvSpPr>
            <p:nvPr/>
          </p:nvSpPr>
          <p:spPr bwMode="auto">
            <a:xfrm flipH="1">
              <a:off x="2996669" y="3203366"/>
              <a:ext cx="86255" cy="0"/>
            </a:xfrm>
            <a:prstGeom prst="line">
              <a:avLst/>
            </a:prstGeom>
            <a:noFill/>
            <a:ln w="12700"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57" name="Line 90">
              <a:extLst>
                <a:ext uri="{FF2B5EF4-FFF2-40B4-BE49-F238E27FC236}">
                  <a16:creationId xmlns:a16="http://schemas.microsoft.com/office/drawing/2014/main" id="{A58CE919-B688-DE4D-9EC4-4C72A994AC74}"/>
                </a:ext>
              </a:extLst>
            </p:cNvPr>
            <p:cNvSpPr>
              <a:spLocks noChangeShapeType="1"/>
            </p:cNvSpPr>
            <p:nvPr/>
          </p:nvSpPr>
          <p:spPr bwMode="auto">
            <a:xfrm rot="16200000" flipH="1">
              <a:off x="2933991" y="3100947"/>
              <a:ext cx="211613" cy="0"/>
            </a:xfrm>
            <a:prstGeom prst="line">
              <a:avLst/>
            </a:prstGeom>
            <a:noFill/>
            <a:ln w="12700"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sp>
        <p:nvSpPr>
          <p:cNvPr id="158" name="Triangle 157">
            <a:extLst>
              <a:ext uri="{FF2B5EF4-FFF2-40B4-BE49-F238E27FC236}">
                <a16:creationId xmlns:a16="http://schemas.microsoft.com/office/drawing/2014/main" id="{67BABABF-2902-564C-9D9C-0E90A8F27D18}"/>
              </a:ext>
            </a:extLst>
          </p:cNvPr>
          <p:cNvSpPr/>
          <p:nvPr/>
        </p:nvSpPr>
        <p:spPr>
          <a:xfrm>
            <a:off x="2903109" y="3547827"/>
            <a:ext cx="76525" cy="72726"/>
          </a:xfrm>
          <a:prstGeom prst="triangle">
            <a:avLst/>
          </a:prstGeom>
          <a:solidFill>
            <a:schemeClr val="tx2"/>
          </a:solidFill>
          <a:ln w="28575">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nvGrpSpPr>
          <p:cNvPr id="159" name="Group 158">
            <a:extLst>
              <a:ext uri="{FF2B5EF4-FFF2-40B4-BE49-F238E27FC236}">
                <a16:creationId xmlns:a16="http://schemas.microsoft.com/office/drawing/2014/main" id="{72D7CA98-00DB-9340-BA9F-49CBB5167A37}"/>
              </a:ext>
            </a:extLst>
          </p:cNvPr>
          <p:cNvGrpSpPr/>
          <p:nvPr/>
        </p:nvGrpSpPr>
        <p:grpSpPr>
          <a:xfrm>
            <a:off x="4809594" y="3443524"/>
            <a:ext cx="86255" cy="233110"/>
            <a:chOff x="2996669" y="2990038"/>
            <a:chExt cx="86255" cy="213328"/>
          </a:xfrm>
        </p:grpSpPr>
        <p:sp>
          <p:nvSpPr>
            <p:cNvPr id="160" name="Line 90">
              <a:extLst>
                <a:ext uri="{FF2B5EF4-FFF2-40B4-BE49-F238E27FC236}">
                  <a16:creationId xmlns:a16="http://schemas.microsoft.com/office/drawing/2014/main" id="{EB24548B-D744-2A4A-803A-A28824C083B2}"/>
                </a:ext>
              </a:extLst>
            </p:cNvPr>
            <p:cNvSpPr>
              <a:spLocks noChangeShapeType="1"/>
            </p:cNvSpPr>
            <p:nvPr/>
          </p:nvSpPr>
          <p:spPr bwMode="auto">
            <a:xfrm flipH="1">
              <a:off x="2996669" y="2990641"/>
              <a:ext cx="86255" cy="0"/>
            </a:xfrm>
            <a:prstGeom prst="line">
              <a:avLst/>
            </a:prstGeom>
            <a:noFill/>
            <a:ln w="12700"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61" name="Line 90">
              <a:extLst>
                <a:ext uri="{FF2B5EF4-FFF2-40B4-BE49-F238E27FC236}">
                  <a16:creationId xmlns:a16="http://schemas.microsoft.com/office/drawing/2014/main" id="{5BE62FDC-B9E3-DC43-A696-B81607EA87C2}"/>
                </a:ext>
              </a:extLst>
            </p:cNvPr>
            <p:cNvSpPr>
              <a:spLocks noChangeShapeType="1"/>
            </p:cNvSpPr>
            <p:nvPr/>
          </p:nvSpPr>
          <p:spPr bwMode="auto">
            <a:xfrm flipH="1">
              <a:off x="2996669" y="3203366"/>
              <a:ext cx="86255" cy="0"/>
            </a:xfrm>
            <a:prstGeom prst="line">
              <a:avLst/>
            </a:prstGeom>
            <a:noFill/>
            <a:ln w="12700"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62" name="Line 90">
              <a:extLst>
                <a:ext uri="{FF2B5EF4-FFF2-40B4-BE49-F238E27FC236}">
                  <a16:creationId xmlns:a16="http://schemas.microsoft.com/office/drawing/2014/main" id="{399625DA-4C29-CB47-8A5F-9113951BD157}"/>
                </a:ext>
              </a:extLst>
            </p:cNvPr>
            <p:cNvSpPr>
              <a:spLocks noChangeShapeType="1"/>
            </p:cNvSpPr>
            <p:nvPr/>
          </p:nvSpPr>
          <p:spPr bwMode="auto">
            <a:xfrm rot="16200000" flipH="1">
              <a:off x="2933991" y="3095845"/>
              <a:ext cx="211613" cy="0"/>
            </a:xfrm>
            <a:prstGeom prst="line">
              <a:avLst/>
            </a:prstGeom>
            <a:noFill/>
            <a:ln w="12700"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sp>
        <p:nvSpPr>
          <p:cNvPr id="163" name="Triangle 162">
            <a:extLst>
              <a:ext uri="{FF2B5EF4-FFF2-40B4-BE49-F238E27FC236}">
                <a16:creationId xmlns:a16="http://schemas.microsoft.com/office/drawing/2014/main" id="{EAABB90F-A6CF-5445-AB16-948531AD40A7}"/>
              </a:ext>
            </a:extLst>
          </p:cNvPr>
          <p:cNvSpPr/>
          <p:nvPr/>
        </p:nvSpPr>
        <p:spPr>
          <a:xfrm>
            <a:off x="4814459" y="3528777"/>
            <a:ext cx="76525" cy="72726"/>
          </a:xfrm>
          <a:prstGeom prst="triangle">
            <a:avLst/>
          </a:prstGeom>
          <a:solidFill>
            <a:schemeClr val="tx2"/>
          </a:solidFill>
          <a:ln w="28575">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nvGrpSpPr>
          <p:cNvPr id="169" name="Group 168">
            <a:extLst>
              <a:ext uri="{FF2B5EF4-FFF2-40B4-BE49-F238E27FC236}">
                <a16:creationId xmlns:a16="http://schemas.microsoft.com/office/drawing/2014/main" id="{FE5EACED-D638-1244-84D3-CF7E4897BD7A}"/>
              </a:ext>
            </a:extLst>
          </p:cNvPr>
          <p:cNvGrpSpPr/>
          <p:nvPr/>
        </p:nvGrpSpPr>
        <p:grpSpPr>
          <a:xfrm>
            <a:off x="5577944" y="3329223"/>
            <a:ext cx="86255" cy="242635"/>
            <a:chOff x="2996669" y="2990038"/>
            <a:chExt cx="86255" cy="213328"/>
          </a:xfrm>
        </p:grpSpPr>
        <p:sp>
          <p:nvSpPr>
            <p:cNvPr id="170" name="Line 90">
              <a:extLst>
                <a:ext uri="{FF2B5EF4-FFF2-40B4-BE49-F238E27FC236}">
                  <a16:creationId xmlns:a16="http://schemas.microsoft.com/office/drawing/2014/main" id="{10E6F25D-67D8-7A4D-8F10-14A9302AB900}"/>
                </a:ext>
              </a:extLst>
            </p:cNvPr>
            <p:cNvSpPr>
              <a:spLocks noChangeShapeType="1"/>
            </p:cNvSpPr>
            <p:nvPr/>
          </p:nvSpPr>
          <p:spPr bwMode="auto">
            <a:xfrm flipH="1">
              <a:off x="2996669" y="2990641"/>
              <a:ext cx="86255" cy="0"/>
            </a:xfrm>
            <a:prstGeom prst="line">
              <a:avLst/>
            </a:prstGeom>
            <a:noFill/>
            <a:ln w="12700"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71" name="Line 90">
              <a:extLst>
                <a:ext uri="{FF2B5EF4-FFF2-40B4-BE49-F238E27FC236}">
                  <a16:creationId xmlns:a16="http://schemas.microsoft.com/office/drawing/2014/main" id="{4F122AAA-0D48-D146-8863-B9454F53E4B8}"/>
                </a:ext>
              </a:extLst>
            </p:cNvPr>
            <p:cNvSpPr>
              <a:spLocks noChangeShapeType="1"/>
            </p:cNvSpPr>
            <p:nvPr/>
          </p:nvSpPr>
          <p:spPr bwMode="auto">
            <a:xfrm flipH="1">
              <a:off x="2996669" y="3203366"/>
              <a:ext cx="86255" cy="0"/>
            </a:xfrm>
            <a:prstGeom prst="line">
              <a:avLst/>
            </a:prstGeom>
            <a:noFill/>
            <a:ln w="12700"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72" name="Line 90">
              <a:extLst>
                <a:ext uri="{FF2B5EF4-FFF2-40B4-BE49-F238E27FC236}">
                  <a16:creationId xmlns:a16="http://schemas.microsoft.com/office/drawing/2014/main" id="{A33D040B-3C8F-5A43-AD12-5C812A63D10E}"/>
                </a:ext>
              </a:extLst>
            </p:cNvPr>
            <p:cNvSpPr>
              <a:spLocks noChangeShapeType="1"/>
            </p:cNvSpPr>
            <p:nvPr/>
          </p:nvSpPr>
          <p:spPr bwMode="auto">
            <a:xfrm rot="16200000" flipH="1">
              <a:off x="2933991" y="3095845"/>
              <a:ext cx="211613" cy="0"/>
            </a:xfrm>
            <a:prstGeom prst="line">
              <a:avLst/>
            </a:prstGeom>
            <a:noFill/>
            <a:ln w="12700"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174" name="Group 173">
            <a:extLst>
              <a:ext uri="{FF2B5EF4-FFF2-40B4-BE49-F238E27FC236}">
                <a16:creationId xmlns:a16="http://schemas.microsoft.com/office/drawing/2014/main" id="{4CF1A327-B544-3B41-A950-E9B8B0A31464}"/>
              </a:ext>
            </a:extLst>
          </p:cNvPr>
          <p:cNvGrpSpPr/>
          <p:nvPr/>
        </p:nvGrpSpPr>
        <p:grpSpPr>
          <a:xfrm>
            <a:off x="6339944" y="3341923"/>
            <a:ext cx="86255" cy="261685"/>
            <a:chOff x="2996669" y="2990038"/>
            <a:chExt cx="86255" cy="213328"/>
          </a:xfrm>
        </p:grpSpPr>
        <p:sp>
          <p:nvSpPr>
            <p:cNvPr id="175" name="Line 90">
              <a:extLst>
                <a:ext uri="{FF2B5EF4-FFF2-40B4-BE49-F238E27FC236}">
                  <a16:creationId xmlns:a16="http://schemas.microsoft.com/office/drawing/2014/main" id="{F5E8D44C-20CC-C345-96BD-987A4B2E59AA}"/>
                </a:ext>
              </a:extLst>
            </p:cNvPr>
            <p:cNvSpPr>
              <a:spLocks noChangeShapeType="1"/>
            </p:cNvSpPr>
            <p:nvPr/>
          </p:nvSpPr>
          <p:spPr bwMode="auto">
            <a:xfrm flipH="1">
              <a:off x="2996669" y="2990641"/>
              <a:ext cx="86255" cy="0"/>
            </a:xfrm>
            <a:prstGeom prst="line">
              <a:avLst/>
            </a:prstGeom>
            <a:noFill/>
            <a:ln w="12700"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76" name="Line 90">
              <a:extLst>
                <a:ext uri="{FF2B5EF4-FFF2-40B4-BE49-F238E27FC236}">
                  <a16:creationId xmlns:a16="http://schemas.microsoft.com/office/drawing/2014/main" id="{74BDA692-E4FD-D24E-84A3-335C62FDE0A5}"/>
                </a:ext>
              </a:extLst>
            </p:cNvPr>
            <p:cNvSpPr>
              <a:spLocks noChangeShapeType="1"/>
            </p:cNvSpPr>
            <p:nvPr/>
          </p:nvSpPr>
          <p:spPr bwMode="auto">
            <a:xfrm flipH="1">
              <a:off x="2996669" y="3203366"/>
              <a:ext cx="86255" cy="0"/>
            </a:xfrm>
            <a:prstGeom prst="line">
              <a:avLst/>
            </a:prstGeom>
            <a:noFill/>
            <a:ln w="12700"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77" name="Line 90">
              <a:extLst>
                <a:ext uri="{FF2B5EF4-FFF2-40B4-BE49-F238E27FC236}">
                  <a16:creationId xmlns:a16="http://schemas.microsoft.com/office/drawing/2014/main" id="{4FEC25D1-D4F3-CB4C-8A42-93C3169491F2}"/>
                </a:ext>
              </a:extLst>
            </p:cNvPr>
            <p:cNvSpPr>
              <a:spLocks noChangeShapeType="1"/>
            </p:cNvSpPr>
            <p:nvPr/>
          </p:nvSpPr>
          <p:spPr bwMode="auto">
            <a:xfrm rot="16200000" flipH="1">
              <a:off x="2933991" y="3095845"/>
              <a:ext cx="211613" cy="0"/>
            </a:xfrm>
            <a:prstGeom prst="line">
              <a:avLst/>
            </a:prstGeom>
            <a:noFill/>
            <a:ln w="12700"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179" name="Group 178">
            <a:extLst>
              <a:ext uri="{FF2B5EF4-FFF2-40B4-BE49-F238E27FC236}">
                <a16:creationId xmlns:a16="http://schemas.microsoft.com/office/drawing/2014/main" id="{2D743F64-00C6-9F4B-A3C1-4B193E8DDDA0}"/>
              </a:ext>
            </a:extLst>
          </p:cNvPr>
          <p:cNvGrpSpPr/>
          <p:nvPr/>
        </p:nvGrpSpPr>
        <p:grpSpPr>
          <a:xfrm>
            <a:off x="7101944" y="3278423"/>
            <a:ext cx="86255" cy="274386"/>
            <a:chOff x="2996669" y="2990038"/>
            <a:chExt cx="86255" cy="213328"/>
          </a:xfrm>
        </p:grpSpPr>
        <p:sp>
          <p:nvSpPr>
            <p:cNvPr id="180" name="Line 90">
              <a:extLst>
                <a:ext uri="{FF2B5EF4-FFF2-40B4-BE49-F238E27FC236}">
                  <a16:creationId xmlns:a16="http://schemas.microsoft.com/office/drawing/2014/main" id="{BD49E833-9BF7-3E40-978C-305DB72A7FF1}"/>
                </a:ext>
              </a:extLst>
            </p:cNvPr>
            <p:cNvSpPr>
              <a:spLocks noChangeShapeType="1"/>
            </p:cNvSpPr>
            <p:nvPr/>
          </p:nvSpPr>
          <p:spPr bwMode="auto">
            <a:xfrm flipH="1">
              <a:off x="2996669" y="2990641"/>
              <a:ext cx="86255" cy="0"/>
            </a:xfrm>
            <a:prstGeom prst="line">
              <a:avLst/>
            </a:prstGeom>
            <a:noFill/>
            <a:ln w="12700"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81" name="Line 90">
              <a:extLst>
                <a:ext uri="{FF2B5EF4-FFF2-40B4-BE49-F238E27FC236}">
                  <a16:creationId xmlns:a16="http://schemas.microsoft.com/office/drawing/2014/main" id="{3D27490E-4804-B540-A2BD-FE1214C140CE}"/>
                </a:ext>
              </a:extLst>
            </p:cNvPr>
            <p:cNvSpPr>
              <a:spLocks noChangeShapeType="1"/>
            </p:cNvSpPr>
            <p:nvPr/>
          </p:nvSpPr>
          <p:spPr bwMode="auto">
            <a:xfrm flipH="1">
              <a:off x="2996669" y="3203366"/>
              <a:ext cx="86255" cy="0"/>
            </a:xfrm>
            <a:prstGeom prst="line">
              <a:avLst/>
            </a:prstGeom>
            <a:noFill/>
            <a:ln w="12700"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82" name="Line 90">
              <a:extLst>
                <a:ext uri="{FF2B5EF4-FFF2-40B4-BE49-F238E27FC236}">
                  <a16:creationId xmlns:a16="http://schemas.microsoft.com/office/drawing/2014/main" id="{41452ABE-639B-0044-953B-9ED167B74C81}"/>
                </a:ext>
              </a:extLst>
            </p:cNvPr>
            <p:cNvSpPr>
              <a:spLocks noChangeShapeType="1"/>
            </p:cNvSpPr>
            <p:nvPr/>
          </p:nvSpPr>
          <p:spPr bwMode="auto">
            <a:xfrm rot="16200000" flipH="1">
              <a:off x="2933991" y="3095845"/>
              <a:ext cx="211613" cy="0"/>
            </a:xfrm>
            <a:prstGeom prst="line">
              <a:avLst/>
            </a:prstGeom>
            <a:noFill/>
            <a:ln w="12700"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sp>
        <p:nvSpPr>
          <p:cNvPr id="183" name="Triangle 182">
            <a:extLst>
              <a:ext uri="{FF2B5EF4-FFF2-40B4-BE49-F238E27FC236}">
                <a16:creationId xmlns:a16="http://schemas.microsoft.com/office/drawing/2014/main" id="{79B94E9F-E7B3-0D42-B75F-8A81FEED0BDF}"/>
              </a:ext>
            </a:extLst>
          </p:cNvPr>
          <p:cNvSpPr/>
          <p:nvPr/>
        </p:nvSpPr>
        <p:spPr>
          <a:xfrm>
            <a:off x="7106809" y="3385902"/>
            <a:ext cx="76525" cy="72726"/>
          </a:xfrm>
          <a:prstGeom prst="triangle">
            <a:avLst/>
          </a:prstGeom>
          <a:solidFill>
            <a:schemeClr val="tx2"/>
          </a:solidFill>
          <a:ln w="28575">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nvGrpSpPr>
          <p:cNvPr id="184" name="Group 183">
            <a:extLst>
              <a:ext uri="{FF2B5EF4-FFF2-40B4-BE49-F238E27FC236}">
                <a16:creationId xmlns:a16="http://schemas.microsoft.com/office/drawing/2014/main" id="{DAF9A129-7AC7-DF4B-AE3E-A1AE5C5F2B4D}"/>
              </a:ext>
            </a:extLst>
          </p:cNvPr>
          <p:cNvGrpSpPr/>
          <p:nvPr/>
        </p:nvGrpSpPr>
        <p:grpSpPr>
          <a:xfrm>
            <a:off x="7863944" y="3380023"/>
            <a:ext cx="86255" cy="287086"/>
            <a:chOff x="2996669" y="2990038"/>
            <a:chExt cx="86255" cy="213328"/>
          </a:xfrm>
        </p:grpSpPr>
        <p:sp>
          <p:nvSpPr>
            <p:cNvPr id="185" name="Line 90">
              <a:extLst>
                <a:ext uri="{FF2B5EF4-FFF2-40B4-BE49-F238E27FC236}">
                  <a16:creationId xmlns:a16="http://schemas.microsoft.com/office/drawing/2014/main" id="{CF159591-F190-7049-8A47-57F39EBB9A6B}"/>
                </a:ext>
              </a:extLst>
            </p:cNvPr>
            <p:cNvSpPr>
              <a:spLocks noChangeShapeType="1"/>
            </p:cNvSpPr>
            <p:nvPr/>
          </p:nvSpPr>
          <p:spPr bwMode="auto">
            <a:xfrm flipH="1">
              <a:off x="2996669" y="2990641"/>
              <a:ext cx="86255" cy="0"/>
            </a:xfrm>
            <a:prstGeom prst="line">
              <a:avLst/>
            </a:prstGeom>
            <a:noFill/>
            <a:ln w="12700"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86" name="Line 90">
              <a:extLst>
                <a:ext uri="{FF2B5EF4-FFF2-40B4-BE49-F238E27FC236}">
                  <a16:creationId xmlns:a16="http://schemas.microsoft.com/office/drawing/2014/main" id="{CDCF70C4-06E7-B846-9EE6-6BD538F455DC}"/>
                </a:ext>
              </a:extLst>
            </p:cNvPr>
            <p:cNvSpPr>
              <a:spLocks noChangeShapeType="1"/>
            </p:cNvSpPr>
            <p:nvPr/>
          </p:nvSpPr>
          <p:spPr bwMode="auto">
            <a:xfrm flipH="1">
              <a:off x="2996669" y="3203366"/>
              <a:ext cx="86255" cy="0"/>
            </a:xfrm>
            <a:prstGeom prst="line">
              <a:avLst/>
            </a:prstGeom>
            <a:noFill/>
            <a:ln w="12700"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87" name="Line 90">
              <a:extLst>
                <a:ext uri="{FF2B5EF4-FFF2-40B4-BE49-F238E27FC236}">
                  <a16:creationId xmlns:a16="http://schemas.microsoft.com/office/drawing/2014/main" id="{0DBA2AA9-827D-C24A-8DC7-3EA18C31EA29}"/>
                </a:ext>
              </a:extLst>
            </p:cNvPr>
            <p:cNvSpPr>
              <a:spLocks noChangeShapeType="1"/>
            </p:cNvSpPr>
            <p:nvPr/>
          </p:nvSpPr>
          <p:spPr bwMode="auto">
            <a:xfrm rot="16200000" flipH="1">
              <a:off x="2933991" y="3095845"/>
              <a:ext cx="211613" cy="0"/>
            </a:xfrm>
            <a:prstGeom prst="line">
              <a:avLst/>
            </a:prstGeom>
            <a:noFill/>
            <a:ln w="12700"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189" name="Group 188">
            <a:extLst>
              <a:ext uri="{FF2B5EF4-FFF2-40B4-BE49-F238E27FC236}">
                <a16:creationId xmlns:a16="http://schemas.microsoft.com/office/drawing/2014/main" id="{9C09D2A6-CB3D-8C4A-8816-67374FECDD60}"/>
              </a:ext>
            </a:extLst>
          </p:cNvPr>
          <p:cNvGrpSpPr/>
          <p:nvPr/>
        </p:nvGrpSpPr>
        <p:grpSpPr>
          <a:xfrm>
            <a:off x="8625944" y="3348272"/>
            <a:ext cx="86255" cy="315661"/>
            <a:chOff x="2996669" y="2990038"/>
            <a:chExt cx="86255" cy="213328"/>
          </a:xfrm>
        </p:grpSpPr>
        <p:sp>
          <p:nvSpPr>
            <p:cNvPr id="190" name="Line 90">
              <a:extLst>
                <a:ext uri="{FF2B5EF4-FFF2-40B4-BE49-F238E27FC236}">
                  <a16:creationId xmlns:a16="http://schemas.microsoft.com/office/drawing/2014/main" id="{4979015F-2F23-164B-9C46-0A98454C2CF2}"/>
                </a:ext>
              </a:extLst>
            </p:cNvPr>
            <p:cNvSpPr>
              <a:spLocks noChangeShapeType="1"/>
            </p:cNvSpPr>
            <p:nvPr/>
          </p:nvSpPr>
          <p:spPr bwMode="auto">
            <a:xfrm flipH="1">
              <a:off x="2996669" y="2990641"/>
              <a:ext cx="86255" cy="0"/>
            </a:xfrm>
            <a:prstGeom prst="line">
              <a:avLst/>
            </a:prstGeom>
            <a:noFill/>
            <a:ln w="12700"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91" name="Line 90">
              <a:extLst>
                <a:ext uri="{FF2B5EF4-FFF2-40B4-BE49-F238E27FC236}">
                  <a16:creationId xmlns:a16="http://schemas.microsoft.com/office/drawing/2014/main" id="{1CE98501-B6C6-0247-ADBB-275C42D093BF}"/>
                </a:ext>
              </a:extLst>
            </p:cNvPr>
            <p:cNvSpPr>
              <a:spLocks noChangeShapeType="1"/>
            </p:cNvSpPr>
            <p:nvPr/>
          </p:nvSpPr>
          <p:spPr bwMode="auto">
            <a:xfrm flipH="1">
              <a:off x="2996669" y="3203366"/>
              <a:ext cx="86255" cy="0"/>
            </a:xfrm>
            <a:prstGeom prst="line">
              <a:avLst/>
            </a:prstGeom>
            <a:noFill/>
            <a:ln w="12700"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92" name="Line 90">
              <a:extLst>
                <a:ext uri="{FF2B5EF4-FFF2-40B4-BE49-F238E27FC236}">
                  <a16:creationId xmlns:a16="http://schemas.microsoft.com/office/drawing/2014/main" id="{C657FDE9-30DC-274D-9BEE-B4A5567D3920}"/>
                </a:ext>
              </a:extLst>
            </p:cNvPr>
            <p:cNvSpPr>
              <a:spLocks noChangeShapeType="1"/>
            </p:cNvSpPr>
            <p:nvPr/>
          </p:nvSpPr>
          <p:spPr bwMode="auto">
            <a:xfrm rot="16200000" flipH="1">
              <a:off x="2933991" y="3095845"/>
              <a:ext cx="211613" cy="0"/>
            </a:xfrm>
            <a:prstGeom prst="line">
              <a:avLst/>
            </a:prstGeom>
            <a:noFill/>
            <a:ln w="12700"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sp>
        <p:nvSpPr>
          <p:cNvPr id="193" name="Triangle 192">
            <a:extLst>
              <a:ext uri="{FF2B5EF4-FFF2-40B4-BE49-F238E27FC236}">
                <a16:creationId xmlns:a16="http://schemas.microsoft.com/office/drawing/2014/main" id="{89CF6866-7A7B-8F4D-93EC-9D5953C9A5BF}"/>
              </a:ext>
            </a:extLst>
          </p:cNvPr>
          <p:cNvSpPr/>
          <p:nvPr/>
        </p:nvSpPr>
        <p:spPr>
          <a:xfrm>
            <a:off x="8630809" y="3471627"/>
            <a:ext cx="76525" cy="72726"/>
          </a:xfrm>
          <a:prstGeom prst="triangle">
            <a:avLst/>
          </a:prstGeom>
          <a:solidFill>
            <a:schemeClr val="tx2"/>
          </a:solidFill>
          <a:ln w="28575">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nvGrpSpPr>
          <p:cNvPr id="194" name="Group 193">
            <a:extLst>
              <a:ext uri="{FF2B5EF4-FFF2-40B4-BE49-F238E27FC236}">
                <a16:creationId xmlns:a16="http://schemas.microsoft.com/office/drawing/2014/main" id="{DECF4D12-EAC0-F144-A3F6-4DCA6C0E4BA0}"/>
              </a:ext>
            </a:extLst>
          </p:cNvPr>
          <p:cNvGrpSpPr/>
          <p:nvPr/>
        </p:nvGrpSpPr>
        <p:grpSpPr>
          <a:xfrm>
            <a:off x="10159469" y="3478447"/>
            <a:ext cx="86255" cy="379162"/>
            <a:chOff x="2996669" y="2990038"/>
            <a:chExt cx="86255" cy="213328"/>
          </a:xfrm>
        </p:grpSpPr>
        <p:sp>
          <p:nvSpPr>
            <p:cNvPr id="195" name="Line 90">
              <a:extLst>
                <a:ext uri="{FF2B5EF4-FFF2-40B4-BE49-F238E27FC236}">
                  <a16:creationId xmlns:a16="http://schemas.microsoft.com/office/drawing/2014/main" id="{5F85BB96-BB47-D747-811A-C111CAC70C70}"/>
                </a:ext>
              </a:extLst>
            </p:cNvPr>
            <p:cNvSpPr>
              <a:spLocks noChangeShapeType="1"/>
            </p:cNvSpPr>
            <p:nvPr/>
          </p:nvSpPr>
          <p:spPr bwMode="auto">
            <a:xfrm flipH="1">
              <a:off x="2996669" y="2990641"/>
              <a:ext cx="86255" cy="0"/>
            </a:xfrm>
            <a:prstGeom prst="line">
              <a:avLst/>
            </a:prstGeom>
            <a:noFill/>
            <a:ln w="12700"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96" name="Line 90">
              <a:extLst>
                <a:ext uri="{FF2B5EF4-FFF2-40B4-BE49-F238E27FC236}">
                  <a16:creationId xmlns:a16="http://schemas.microsoft.com/office/drawing/2014/main" id="{7708C6FC-5B5B-F145-807A-89E40BF77DC8}"/>
                </a:ext>
              </a:extLst>
            </p:cNvPr>
            <p:cNvSpPr>
              <a:spLocks noChangeShapeType="1"/>
            </p:cNvSpPr>
            <p:nvPr/>
          </p:nvSpPr>
          <p:spPr bwMode="auto">
            <a:xfrm flipH="1">
              <a:off x="2996669" y="3203366"/>
              <a:ext cx="86255" cy="0"/>
            </a:xfrm>
            <a:prstGeom prst="line">
              <a:avLst/>
            </a:prstGeom>
            <a:noFill/>
            <a:ln w="12700"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97" name="Line 90">
              <a:extLst>
                <a:ext uri="{FF2B5EF4-FFF2-40B4-BE49-F238E27FC236}">
                  <a16:creationId xmlns:a16="http://schemas.microsoft.com/office/drawing/2014/main" id="{A0598669-4AEB-8647-A892-211F8E8B2839}"/>
                </a:ext>
              </a:extLst>
            </p:cNvPr>
            <p:cNvSpPr>
              <a:spLocks noChangeShapeType="1"/>
            </p:cNvSpPr>
            <p:nvPr/>
          </p:nvSpPr>
          <p:spPr bwMode="auto">
            <a:xfrm rot="16200000" flipH="1">
              <a:off x="2933991" y="3095845"/>
              <a:ext cx="211613" cy="0"/>
            </a:xfrm>
            <a:prstGeom prst="line">
              <a:avLst/>
            </a:prstGeom>
            <a:noFill/>
            <a:ln w="12700"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199" name="Group 198">
            <a:extLst>
              <a:ext uri="{FF2B5EF4-FFF2-40B4-BE49-F238E27FC236}">
                <a16:creationId xmlns:a16="http://schemas.microsoft.com/office/drawing/2014/main" id="{720BBCE0-B4C6-5143-8064-A6321CA647EF}"/>
              </a:ext>
            </a:extLst>
          </p:cNvPr>
          <p:cNvGrpSpPr/>
          <p:nvPr/>
        </p:nvGrpSpPr>
        <p:grpSpPr>
          <a:xfrm>
            <a:off x="9397469" y="3649897"/>
            <a:ext cx="86255" cy="334712"/>
            <a:chOff x="2996669" y="2990038"/>
            <a:chExt cx="86255" cy="213328"/>
          </a:xfrm>
        </p:grpSpPr>
        <p:sp>
          <p:nvSpPr>
            <p:cNvPr id="200" name="Line 90">
              <a:extLst>
                <a:ext uri="{FF2B5EF4-FFF2-40B4-BE49-F238E27FC236}">
                  <a16:creationId xmlns:a16="http://schemas.microsoft.com/office/drawing/2014/main" id="{59DA95EF-63CE-194E-BD18-3B85B7B7329A}"/>
                </a:ext>
              </a:extLst>
            </p:cNvPr>
            <p:cNvSpPr>
              <a:spLocks noChangeShapeType="1"/>
            </p:cNvSpPr>
            <p:nvPr/>
          </p:nvSpPr>
          <p:spPr bwMode="auto">
            <a:xfrm flipH="1">
              <a:off x="2996669" y="2990641"/>
              <a:ext cx="86255" cy="0"/>
            </a:xfrm>
            <a:prstGeom prst="line">
              <a:avLst/>
            </a:prstGeom>
            <a:noFill/>
            <a:ln w="12700"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01" name="Line 90">
              <a:extLst>
                <a:ext uri="{FF2B5EF4-FFF2-40B4-BE49-F238E27FC236}">
                  <a16:creationId xmlns:a16="http://schemas.microsoft.com/office/drawing/2014/main" id="{0C5D5B29-8FDF-C548-9391-6CDC21793B7E}"/>
                </a:ext>
              </a:extLst>
            </p:cNvPr>
            <p:cNvSpPr>
              <a:spLocks noChangeShapeType="1"/>
            </p:cNvSpPr>
            <p:nvPr/>
          </p:nvSpPr>
          <p:spPr bwMode="auto">
            <a:xfrm flipH="1">
              <a:off x="2996669" y="3203366"/>
              <a:ext cx="86255" cy="0"/>
            </a:xfrm>
            <a:prstGeom prst="line">
              <a:avLst/>
            </a:prstGeom>
            <a:noFill/>
            <a:ln w="12700"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02" name="Line 90">
              <a:extLst>
                <a:ext uri="{FF2B5EF4-FFF2-40B4-BE49-F238E27FC236}">
                  <a16:creationId xmlns:a16="http://schemas.microsoft.com/office/drawing/2014/main" id="{D60D270F-EDA8-064D-B3F9-6E3101A668B9}"/>
                </a:ext>
              </a:extLst>
            </p:cNvPr>
            <p:cNvSpPr>
              <a:spLocks noChangeShapeType="1"/>
            </p:cNvSpPr>
            <p:nvPr/>
          </p:nvSpPr>
          <p:spPr bwMode="auto">
            <a:xfrm rot="16200000" flipH="1">
              <a:off x="2933991" y="3095845"/>
              <a:ext cx="211613" cy="0"/>
            </a:xfrm>
            <a:prstGeom prst="line">
              <a:avLst/>
            </a:prstGeom>
            <a:noFill/>
            <a:ln w="12700"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sp>
        <p:nvSpPr>
          <p:cNvPr id="205" name="TextBox 204">
            <a:extLst>
              <a:ext uri="{FF2B5EF4-FFF2-40B4-BE49-F238E27FC236}">
                <a16:creationId xmlns:a16="http://schemas.microsoft.com/office/drawing/2014/main" id="{FEBA8C3B-6C0D-294A-843F-F0168B3C2025}"/>
              </a:ext>
            </a:extLst>
          </p:cNvPr>
          <p:cNvSpPr txBox="1"/>
          <p:nvPr/>
        </p:nvSpPr>
        <p:spPr>
          <a:xfrm>
            <a:off x="9735796" y="3202656"/>
            <a:ext cx="1059249" cy="184666"/>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5D8298"/>
                </a:solidFill>
                <a:effectLst/>
                <a:uLnTx/>
                <a:uFillTx/>
                <a:latin typeface="Arial" panose="020B0604020202020204"/>
                <a:ea typeface="+mn-ea"/>
                <a:cs typeface="+mn-cs"/>
              </a:rPr>
              <a:t>NIRA + AAP</a:t>
            </a:r>
            <a:endParaRPr kumimoji="0" lang="en-GB" sz="1200" b="1" i="0" u="none" strike="noStrike" kern="1200" cap="none" spc="0" normalizeH="0" baseline="0" noProof="0" dirty="0">
              <a:ln>
                <a:noFill/>
              </a:ln>
              <a:solidFill>
                <a:srgbClr val="03C74F"/>
              </a:solidFill>
              <a:effectLst/>
              <a:uLnTx/>
              <a:uFillTx/>
              <a:latin typeface="Arial" panose="020B0604020202020204"/>
              <a:ea typeface="+mn-ea"/>
              <a:cs typeface="+mn-cs"/>
            </a:endParaRPr>
          </a:p>
        </p:txBody>
      </p:sp>
      <p:sp>
        <p:nvSpPr>
          <p:cNvPr id="215" name="TextBox 214">
            <a:extLst>
              <a:ext uri="{FF2B5EF4-FFF2-40B4-BE49-F238E27FC236}">
                <a16:creationId xmlns:a16="http://schemas.microsoft.com/office/drawing/2014/main" id="{66C9889E-5563-AE40-8D25-4961A97FE0D3}"/>
              </a:ext>
            </a:extLst>
          </p:cNvPr>
          <p:cNvSpPr txBox="1"/>
          <p:nvPr/>
        </p:nvSpPr>
        <p:spPr>
          <a:xfrm>
            <a:off x="9735796" y="4041994"/>
            <a:ext cx="1059249" cy="184666"/>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3C74F"/>
                </a:solidFill>
                <a:effectLst/>
                <a:uLnTx/>
                <a:uFillTx/>
                <a:latin typeface="Arial" panose="020B0604020202020204"/>
                <a:ea typeface="+mn-ea"/>
                <a:cs typeface="+mn-cs"/>
              </a:rPr>
              <a:t>PBO + AAP</a:t>
            </a:r>
            <a:endParaRPr kumimoji="0" lang="en-GB" sz="1200" b="1" i="0" u="none" strike="noStrike" kern="1200" cap="none" spc="0" normalizeH="0" baseline="0" noProof="0" dirty="0">
              <a:ln>
                <a:noFill/>
              </a:ln>
              <a:solidFill>
                <a:srgbClr val="03C74F"/>
              </a:solidFill>
              <a:effectLst/>
              <a:uLnTx/>
              <a:uFillTx/>
              <a:latin typeface="Arial" panose="020B0604020202020204"/>
              <a:ea typeface="+mn-ea"/>
              <a:cs typeface="+mn-cs"/>
            </a:endParaRPr>
          </a:p>
        </p:txBody>
      </p:sp>
      <p:sp>
        <p:nvSpPr>
          <p:cNvPr id="217" name="TextBox 216">
            <a:extLst>
              <a:ext uri="{FF2B5EF4-FFF2-40B4-BE49-F238E27FC236}">
                <a16:creationId xmlns:a16="http://schemas.microsoft.com/office/drawing/2014/main" id="{4F02BC77-796B-4949-9894-31E323622454}"/>
              </a:ext>
            </a:extLst>
          </p:cNvPr>
          <p:cNvSpPr txBox="1"/>
          <p:nvPr/>
        </p:nvSpPr>
        <p:spPr>
          <a:xfrm>
            <a:off x="3599043" y="4898532"/>
            <a:ext cx="212298" cy="18466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rPr>
              <a:t>6</a:t>
            </a:r>
            <a:endParaRPr kumimoji="0" lang="en-GB"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18" name="TextBox 217">
            <a:extLst>
              <a:ext uri="{FF2B5EF4-FFF2-40B4-BE49-F238E27FC236}">
                <a16:creationId xmlns:a16="http://schemas.microsoft.com/office/drawing/2014/main" id="{EABEEC3C-2ED5-C847-8D94-752F8CF8B699}"/>
              </a:ext>
            </a:extLst>
          </p:cNvPr>
          <p:cNvSpPr txBox="1"/>
          <p:nvPr/>
        </p:nvSpPr>
        <p:spPr>
          <a:xfrm>
            <a:off x="3980043" y="4898532"/>
            <a:ext cx="212298" cy="18466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rPr>
              <a:t>7</a:t>
            </a:r>
            <a:endParaRPr kumimoji="0" lang="en-GB"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cxnSp>
        <p:nvCxnSpPr>
          <p:cNvPr id="1024" name="Straight Connector 1023">
            <a:extLst>
              <a:ext uri="{FF2B5EF4-FFF2-40B4-BE49-F238E27FC236}">
                <a16:creationId xmlns:a16="http://schemas.microsoft.com/office/drawing/2014/main" id="{55B8D49D-2BA1-304F-8660-C6D8EA36684E}"/>
              </a:ext>
            </a:extLst>
          </p:cNvPr>
          <p:cNvCxnSpPr>
            <a:cxnSpLocks/>
          </p:cNvCxnSpPr>
          <p:nvPr/>
        </p:nvCxnSpPr>
        <p:spPr>
          <a:xfrm flipV="1">
            <a:off x="1065153" y="1889340"/>
            <a:ext cx="0" cy="1253847"/>
          </a:xfrm>
          <a:prstGeom prst="line">
            <a:avLst/>
          </a:prstGeom>
          <a:ln w="50800">
            <a:solidFill>
              <a:schemeClr val="accent6"/>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222" name="Straight Connector 221">
            <a:extLst>
              <a:ext uri="{FF2B5EF4-FFF2-40B4-BE49-F238E27FC236}">
                <a16:creationId xmlns:a16="http://schemas.microsoft.com/office/drawing/2014/main" id="{DD2FF1CE-AB8A-8B4E-B684-1A6C1C0C6933}"/>
              </a:ext>
            </a:extLst>
          </p:cNvPr>
          <p:cNvCxnSpPr>
            <a:cxnSpLocks/>
          </p:cNvCxnSpPr>
          <p:nvPr/>
        </p:nvCxnSpPr>
        <p:spPr>
          <a:xfrm>
            <a:off x="1065153" y="3342827"/>
            <a:ext cx="0" cy="1465386"/>
          </a:xfrm>
          <a:prstGeom prst="line">
            <a:avLst/>
          </a:prstGeom>
          <a:ln w="50800">
            <a:solidFill>
              <a:schemeClr val="accent6"/>
            </a:solidFill>
            <a:tailEnd type="triangle"/>
          </a:ln>
          <a:effectLst/>
        </p:spPr>
        <p:style>
          <a:lnRef idx="2">
            <a:schemeClr val="accent1"/>
          </a:lnRef>
          <a:fillRef idx="0">
            <a:schemeClr val="accent1"/>
          </a:fillRef>
          <a:effectRef idx="1">
            <a:schemeClr val="accent1"/>
          </a:effectRef>
          <a:fontRef idx="minor">
            <a:schemeClr val="tx1"/>
          </a:fontRef>
        </p:style>
      </p:cxnSp>
      <p:sp>
        <p:nvSpPr>
          <p:cNvPr id="224" name="TextBox 223">
            <a:extLst>
              <a:ext uri="{FF2B5EF4-FFF2-40B4-BE49-F238E27FC236}">
                <a16:creationId xmlns:a16="http://schemas.microsoft.com/office/drawing/2014/main" id="{94966A6E-EE8F-4D42-97C5-E58E0ED503B5}"/>
              </a:ext>
            </a:extLst>
          </p:cNvPr>
          <p:cNvSpPr txBox="1"/>
          <p:nvPr/>
        </p:nvSpPr>
        <p:spPr>
          <a:xfrm>
            <a:off x="1989981" y="5395549"/>
            <a:ext cx="288000" cy="332399"/>
          </a:xfrm>
          <a:prstGeom prst="rect">
            <a:avLst/>
          </a:prstGeom>
          <a:noFill/>
        </p:spPr>
        <p:txBody>
          <a:bodyPr wrap="square" lIns="0" tIns="0" rIns="0" bIns="0" rtlCol="0">
            <a:sp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rPr>
              <a:t>190</a:t>
            </a:r>
          </a:p>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rPr>
              <a:t>184</a:t>
            </a:r>
            <a:endParaRPr kumimoji="0" lang="en-GB"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30" name="TextBox 229">
            <a:extLst>
              <a:ext uri="{FF2B5EF4-FFF2-40B4-BE49-F238E27FC236}">
                <a16:creationId xmlns:a16="http://schemas.microsoft.com/office/drawing/2014/main" id="{B9106F8B-F69F-D048-A0BC-202DD9D28C26}"/>
              </a:ext>
            </a:extLst>
          </p:cNvPr>
          <p:cNvSpPr txBox="1"/>
          <p:nvPr/>
        </p:nvSpPr>
        <p:spPr>
          <a:xfrm>
            <a:off x="6285093" y="5395549"/>
            <a:ext cx="288000" cy="332399"/>
          </a:xfrm>
          <a:prstGeom prst="rect">
            <a:avLst/>
          </a:prstGeom>
          <a:noFill/>
        </p:spPr>
        <p:txBody>
          <a:bodyPr wrap="square" lIns="0" tIns="0" rIns="0" bIns="0" rtlCol="0">
            <a:sp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rPr>
              <a:t>115</a:t>
            </a:r>
          </a:p>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rPr>
              <a:t>104</a:t>
            </a:r>
            <a:endParaRPr kumimoji="0" lang="en-GB"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31" name="TextBox 230">
            <a:extLst>
              <a:ext uri="{FF2B5EF4-FFF2-40B4-BE49-F238E27FC236}">
                <a16:creationId xmlns:a16="http://schemas.microsoft.com/office/drawing/2014/main" id="{2C5B7C17-8EDD-FD46-922A-53CE82E4C9DE}"/>
              </a:ext>
            </a:extLst>
          </p:cNvPr>
          <p:cNvSpPr txBox="1"/>
          <p:nvPr/>
        </p:nvSpPr>
        <p:spPr>
          <a:xfrm>
            <a:off x="7037568" y="5395549"/>
            <a:ext cx="212298" cy="332399"/>
          </a:xfrm>
          <a:prstGeom prst="rect">
            <a:avLst/>
          </a:prstGeom>
          <a:noFill/>
        </p:spPr>
        <p:txBody>
          <a:bodyPr wrap="square" lIns="0" tIns="0" rIns="0" bIns="0" rtlCol="0">
            <a:sp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rPr>
              <a:t>94</a:t>
            </a:r>
          </a:p>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rPr>
              <a:t>83</a:t>
            </a:r>
            <a:endParaRPr kumimoji="0" lang="en-GB"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32" name="TextBox 231">
            <a:extLst>
              <a:ext uri="{FF2B5EF4-FFF2-40B4-BE49-F238E27FC236}">
                <a16:creationId xmlns:a16="http://schemas.microsoft.com/office/drawing/2014/main" id="{A7838113-89EA-414F-B8FB-8231D0538334}"/>
              </a:ext>
            </a:extLst>
          </p:cNvPr>
          <p:cNvSpPr txBox="1"/>
          <p:nvPr/>
        </p:nvSpPr>
        <p:spPr>
          <a:xfrm>
            <a:off x="7802743" y="5395549"/>
            <a:ext cx="212298" cy="332399"/>
          </a:xfrm>
          <a:prstGeom prst="rect">
            <a:avLst/>
          </a:prstGeom>
          <a:noFill/>
        </p:spPr>
        <p:txBody>
          <a:bodyPr wrap="square" lIns="0" tIns="0" rIns="0" bIns="0" rtlCol="0">
            <a:sp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rPr>
              <a:t>85</a:t>
            </a:r>
          </a:p>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rPr>
              <a:t>64</a:t>
            </a:r>
            <a:endParaRPr kumimoji="0" lang="en-GB"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33" name="TextBox 232">
            <a:extLst>
              <a:ext uri="{FF2B5EF4-FFF2-40B4-BE49-F238E27FC236}">
                <a16:creationId xmlns:a16="http://schemas.microsoft.com/office/drawing/2014/main" id="{AAB3AB44-D460-C843-B404-99EFE60C3F05}"/>
              </a:ext>
            </a:extLst>
          </p:cNvPr>
          <p:cNvSpPr txBox="1"/>
          <p:nvPr/>
        </p:nvSpPr>
        <p:spPr>
          <a:xfrm>
            <a:off x="8571093" y="5395549"/>
            <a:ext cx="212298" cy="332399"/>
          </a:xfrm>
          <a:prstGeom prst="rect">
            <a:avLst/>
          </a:prstGeom>
          <a:noFill/>
        </p:spPr>
        <p:txBody>
          <a:bodyPr wrap="square" lIns="0" tIns="0" rIns="0" bIns="0" rtlCol="0">
            <a:sp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rPr>
              <a:t>66</a:t>
            </a:r>
          </a:p>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rPr>
              <a:t>50</a:t>
            </a:r>
            <a:endParaRPr kumimoji="0" lang="en-GB"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34" name="TextBox 233">
            <a:extLst>
              <a:ext uri="{FF2B5EF4-FFF2-40B4-BE49-F238E27FC236}">
                <a16:creationId xmlns:a16="http://schemas.microsoft.com/office/drawing/2014/main" id="{5468B7C7-3B41-CD48-970E-62938DAB236F}"/>
              </a:ext>
            </a:extLst>
          </p:cNvPr>
          <p:cNvSpPr txBox="1"/>
          <p:nvPr/>
        </p:nvSpPr>
        <p:spPr>
          <a:xfrm>
            <a:off x="9317218" y="5395549"/>
            <a:ext cx="212298" cy="332399"/>
          </a:xfrm>
          <a:prstGeom prst="rect">
            <a:avLst/>
          </a:prstGeom>
          <a:noFill/>
        </p:spPr>
        <p:txBody>
          <a:bodyPr wrap="square" lIns="0" tIns="0" rIns="0" bIns="0" rtlCol="0">
            <a:sp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rPr>
              <a:t>54</a:t>
            </a:r>
          </a:p>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rPr>
              <a:t>37</a:t>
            </a:r>
            <a:endParaRPr kumimoji="0" lang="en-GB"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35" name="TextBox 234">
            <a:extLst>
              <a:ext uri="{FF2B5EF4-FFF2-40B4-BE49-F238E27FC236}">
                <a16:creationId xmlns:a16="http://schemas.microsoft.com/office/drawing/2014/main" id="{69A03E52-A19C-424E-A86C-08060B335201}"/>
              </a:ext>
            </a:extLst>
          </p:cNvPr>
          <p:cNvSpPr txBox="1"/>
          <p:nvPr/>
        </p:nvSpPr>
        <p:spPr>
          <a:xfrm>
            <a:off x="10107793" y="5395549"/>
            <a:ext cx="212298" cy="332399"/>
          </a:xfrm>
          <a:prstGeom prst="rect">
            <a:avLst/>
          </a:prstGeom>
          <a:noFill/>
        </p:spPr>
        <p:txBody>
          <a:bodyPr wrap="square" lIns="0" tIns="0" rIns="0" bIns="0" rtlCol="0">
            <a:sp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rPr>
              <a:t>39</a:t>
            </a:r>
          </a:p>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rPr>
              <a:t>24</a:t>
            </a:r>
            <a:endParaRPr kumimoji="0" lang="en-GB"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38" name="TextBox 237">
            <a:extLst>
              <a:ext uri="{FF2B5EF4-FFF2-40B4-BE49-F238E27FC236}">
                <a16:creationId xmlns:a16="http://schemas.microsoft.com/office/drawing/2014/main" id="{580C7926-E73C-5E44-A9E9-56BB79C73FA9}"/>
              </a:ext>
            </a:extLst>
          </p:cNvPr>
          <p:cNvSpPr txBox="1"/>
          <p:nvPr/>
        </p:nvSpPr>
        <p:spPr>
          <a:xfrm>
            <a:off x="5473051" y="5395549"/>
            <a:ext cx="288000" cy="332399"/>
          </a:xfrm>
          <a:prstGeom prst="rect">
            <a:avLst/>
          </a:prstGeom>
          <a:noFill/>
        </p:spPr>
        <p:txBody>
          <a:bodyPr wrap="square" lIns="0" tIns="0" rIns="0" bIns="0" rtlCol="0">
            <a:sp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rPr>
              <a:t>136</a:t>
            </a:r>
          </a:p>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rPr>
              <a:t>129</a:t>
            </a:r>
            <a:endParaRPr kumimoji="0" lang="en-GB"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39" name="TextBox 238">
            <a:extLst>
              <a:ext uri="{FF2B5EF4-FFF2-40B4-BE49-F238E27FC236}">
                <a16:creationId xmlns:a16="http://schemas.microsoft.com/office/drawing/2014/main" id="{D789DF9E-CEDB-614E-AD36-302961F7027A}"/>
              </a:ext>
            </a:extLst>
          </p:cNvPr>
          <p:cNvSpPr txBox="1"/>
          <p:nvPr/>
        </p:nvSpPr>
        <p:spPr>
          <a:xfrm>
            <a:off x="4708776" y="5395549"/>
            <a:ext cx="288000" cy="332399"/>
          </a:xfrm>
          <a:prstGeom prst="rect">
            <a:avLst/>
          </a:prstGeom>
          <a:noFill/>
        </p:spPr>
        <p:txBody>
          <a:bodyPr wrap="square" lIns="0" tIns="0" rIns="0" bIns="0" rtlCol="0">
            <a:sp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rPr>
              <a:t>151</a:t>
            </a:r>
          </a:p>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rPr>
              <a:t>146</a:t>
            </a:r>
            <a:endParaRPr kumimoji="0" lang="en-GB"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40" name="TextBox 239">
            <a:extLst>
              <a:ext uri="{FF2B5EF4-FFF2-40B4-BE49-F238E27FC236}">
                <a16:creationId xmlns:a16="http://schemas.microsoft.com/office/drawing/2014/main" id="{DDDD4560-0F47-FC4A-BFA4-F9B52806C945}"/>
              </a:ext>
            </a:extLst>
          </p:cNvPr>
          <p:cNvSpPr txBox="1"/>
          <p:nvPr/>
        </p:nvSpPr>
        <p:spPr>
          <a:xfrm>
            <a:off x="3924030" y="5395549"/>
            <a:ext cx="288000" cy="332399"/>
          </a:xfrm>
          <a:prstGeom prst="rect">
            <a:avLst/>
          </a:prstGeom>
          <a:noFill/>
        </p:spPr>
        <p:txBody>
          <a:bodyPr wrap="square" lIns="0" tIns="0" rIns="0" bIns="0" rtlCol="0">
            <a:sp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rPr>
              <a:t>164</a:t>
            </a:r>
          </a:p>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rPr>
              <a:t>152</a:t>
            </a:r>
            <a:endParaRPr kumimoji="0" lang="en-GB"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41" name="TextBox 240">
            <a:extLst>
              <a:ext uri="{FF2B5EF4-FFF2-40B4-BE49-F238E27FC236}">
                <a16:creationId xmlns:a16="http://schemas.microsoft.com/office/drawing/2014/main" id="{A9F5086F-D5C3-C34A-91B4-F2D4AFDE344A}"/>
              </a:ext>
            </a:extLst>
          </p:cNvPr>
          <p:cNvSpPr txBox="1"/>
          <p:nvPr/>
        </p:nvSpPr>
        <p:spPr>
          <a:xfrm>
            <a:off x="2372119" y="5395549"/>
            <a:ext cx="288000" cy="332399"/>
          </a:xfrm>
          <a:prstGeom prst="rect">
            <a:avLst/>
          </a:prstGeom>
          <a:noFill/>
        </p:spPr>
        <p:txBody>
          <a:bodyPr wrap="square" lIns="0" tIns="0" rIns="0" bIns="0" rtlCol="0">
            <a:sp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rPr>
              <a:t>175</a:t>
            </a:r>
          </a:p>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rPr>
              <a:t>179</a:t>
            </a:r>
            <a:endParaRPr kumimoji="0" lang="en-GB"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42" name="TextBox 241">
            <a:extLst>
              <a:ext uri="{FF2B5EF4-FFF2-40B4-BE49-F238E27FC236}">
                <a16:creationId xmlns:a16="http://schemas.microsoft.com/office/drawing/2014/main" id="{A43DF23F-7CD1-9741-A264-6AF418F80364}"/>
              </a:ext>
            </a:extLst>
          </p:cNvPr>
          <p:cNvSpPr txBox="1"/>
          <p:nvPr/>
        </p:nvSpPr>
        <p:spPr>
          <a:xfrm>
            <a:off x="2774728" y="5395549"/>
            <a:ext cx="288000" cy="332399"/>
          </a:xfrm>
          <a:prstGeom prst="rect">
            <a:avLst/>
          </a:prstGeom>
          <a:noFill/>
        </p:spPr>
        <p:txBody>
          <a:bodyPr wrap="square" lIns="0" tIns="0" rIns="0" bIns="0" rtlCol="0">
            <a:sp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rPr>
              <a:t>176</a:t>
            </a:r>
          </a:p>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rPr>
              <a:t>180</a:t>
            </a:r>
            <a:endParaRPr kumimoji="0" lang="en-GB"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43" name="TextBox 242">
            <a:extLst>
              <a:ext uri="{FF2B5EF4-FFF2-40B4-BE49-F238E27FC236}">
                <a16:creationId xmlns:a16="http://schemas.microsoft.com/office/drawing/2014/main" id="{54051566-8EB2-E54D-93BD-CEDA162C89E9}"/>
              </a:ext>
            </a:extLst>
          </p:cNvPr>
          <p:cNvSpPr txBox="1"/>
          <p:nvPr/>
        </p:nvSpPr>
        <p:spPr>
          <a:xfrm>
            <a:off x="3143217" y="5395549"/>
            <a:ext cx="288000" cy="332399"/>
          </a:xfrm>
          <a:prstGeom prst="rect">
            <a:avLst/>
          </a:prstGeom>
          <a:noFill/>
        </p:spPr>
        <p:txBody>
          <a:bodyPr wrap="square" lIns="0" tIns="0" rIns="0" bIns="0" rtlCol="0">
            <a:sp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rPr>
              <a:t>170</a:t>
            </a:r>
          </a:p>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rPr>
              <a:t>167</a:t>
            </a:r>
            <a:endParaRPr kumimoji="0" lang="en-GB"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44" name="TextBox 243">
            <a:extLst>
              <a:ext uri="{FF2B5EF4-FFF2-40B4-BE49-F238E27FC236}">
                <a16:creationId xmlns:a16="http://schemas.microsoft.com/office/drawing/2014/main" id="{CD438FF4-572B-8746-ADAB-B8292FA7F7E1}"/>
              </a:ext>
            </a:extLst>
          </p:cNvPr>
          <p:cNvSpPr txBox="1"/>
          <p:nvPr/>
        </p:nvSpPr>
        <p:spPr>
          <a:xfrm>
            <a:off x="3511707" y="5395549"/>
            <a:ext cx="288000" cy="332399"/>
          </a:xfrm>
          <a:prstGeom prst="rect">
            <a:avLst/>
          </a:prstGeom>
          <a:noFill/>
        </p:spPr>
        <p:txBody>
          <a:bodyPr wrap="square" lIns="0" tIns="0" rIns="0" bIns="0" rtlCol="0">
            <a:sp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rPr>
              <a:t>162</a:t>
            </a:r>
          </a:p>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rPr>
              <a:t>159</a:t>
            </a:r>
            <a:endParaRPr kumimoji="0" lang="en-GB"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45" name="TextBox 244">
            <a:extLst>
              <a:ext uri="{FF2B5EF4-FFF2-40B4-BE49-F238E27FC236}">
                <a16:creationId xmlns:a16="http://schemas.microsoft.com/office/drawing/2014/main" id="{4E89A8E8-CB15-1D4F-B3D2-8A5DD510760C}"/>
              </a:ext>
            </a:extLst>
          </p:cNvPr>
          <p:cNvSpPr txBox="1"/>
          <p:nvPr/>
        </p:nvSpPr>
        <p:spPr>
          <a:xfrm>
            <a:off x="760781" y="5229350"/>
            <a:ext cx="1084378" cy="498598"/>
          </a:xfrm>
          <a:prstGeom prst="rect">
            <a:avLst/>
          </a:prstGeom>
          <a:noFill/>
        </p:spPr>
        <p:txBody>
          <a:bodyPr wrap="square" lIns="0" tIns="0" rIns="0" bIns="0" rtlCol="0">
            <a:spAutoFit/>
          </a:bodyPr>
          <a:lstStyle/>
          <a:p>
            <a:pPr marL="0" marR="0" lvl="0" indent="0" algn="r" defTabSz="914400" rtl="0" eaLnBrk="1" fontAlgn="auto" latinLnBrk="0" hangingPunct="1">
              <a:lnSpc>
                <a:spcPct val="9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rial" panose="020B0604020202020204"/>
                <a:ea typeface="+mn-ea"/>
                <a:cs typeface="+mn-cs"/>
              </a:rPr>
              <a:t>No. at risk</a:t>
            </a:r>
          </a:p>
          <a:p>
            <a:pPr marL="0" marR="0" lvl="0" indent="0" algn="r" defTabSz="914400" rtl="0" eaLnBrk="1" fontAlgn="auto" latinLnBrk="0" hangingPunct="1">
              <a:lnSpc>
                <a:spcPct val="9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5D8298"/>
                </a:solidFill>
                <a:effectLst/>
                <a:uLnTx/>
                <a:uFillTx/>
                <a:latin typeface="Arial" panose="020B0604020202020204"/>
                <a:ea typeface="+mn-ea"/>
                <a:cs typeface="+mn-cs"/>
              </a:rPr>
              <a:t>NIRA + AAP</a:t>
            </a:r>
          </a:p>
          <a:p>
            <a:pPr marL="0" marR="0" lvl="0" indent="0" algn="r" defTabSz="914400" rtl="0" eaLnBrk="1" fontAlgn="auto" latinLnBrk="0" hangingPunct="1">
              <a:lnSpc>
                <a:spcPct val="9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3C74F"/>
                </a:solidFill>
                <a:effectLst/>
                <a:uLnTx/>
                <a:uFillTx/>
                <a:latin typeface="Arial" panose="020B0604020202020204"/>
                <a:ea typeface="+mn-ea"/>
                <a:cs typeface="+mn-cs"/>
              </a:rPr>
              <a:t>PBO + AAP</a:t>
            </a:r>
            <a:endParaRPr kumimoji="0" lang="en-GB" sz="1200" b="1" i="0" u="none" strike="noStrike" kern="1200" cap="none" spc="0" normalizeH="0" baseline="0" noProof="0" dirty="0">
              <a:ln>
                <a:noFill/>
              </a:ln>
              <a:solidFill>
                <a:srgbClr val="03C74F"/>
              </a:solidFill>
              <a:effectLst/>
              <a:uLnTx/>
              <a:uFillTx/>
              <a:latin typeface="Arial" panose="020B0604020202020204"/>
              <a:ea typeface="+mn-ea"/>
              <a:cs typeface="+mn-cs"/>
            </a:endParaRPr>
          </a:p>
        </p:txBody>
      </p:sp>
      <p:grpSp>
        <p:nvGrpSpPr>
          <p:cNvPr id="246" name="Group 245">
            <a:extLst>
              <a:ext uri="{FF2B5EF4-FFF2-40B4-BE49-F238E27FC236}">
                <a16:creationId xmlns:a16="http://schemas.microsoft.com/office/drawing/2014/main" id="{C9F311A7-0A62-134C-A338-EB0D4EF9573A}"/>
              </a:ext>
            </a:extLst>
          </p:cNvPr>
          <p:cNvGrpSpPr/>
          <p:nvPr/>
        </p:nvGrpSpPr>
        <p:grpSpPr>
          <a:xfrm>
            <a:off x="2517244" y="3057300"/>
            <a:ext cx="86255" cy="231092"/>
            <a:chOff x="2996669" y="2990641"/>
            <a:chExt cx="86255" cy="216112"/>
          </a:xfrm>
        </p:grpSpPr>
        <p:sp>
          <p:nvSpPr>
            <p:cNvPr id="247" name="Line 90">
              <a:extLst>
                <a:ext uri="{FF2B5EF4-FFF2-40B4-BE49-F238E27FC236}">
                  <a16:creationId xmlns:a16="http://schemas.microsoft.com/office/drawing/2014/main" id="{83825D97-78F5-3546-8E93-EC46C5B02BBC}"/>
                </a:ext>
              </a:extLst>
            </p:cNvPr>
            <p:cNvSpPr>
              <a:spLocks noChangeShapeType="1"/>
            </p:cNvSpPr>
            <p:nvPr/>
          </p:nvSpPr>
          <p:spPr bwMode="auto">
            <a:xfrm flipH="1">
              <a:off x="2996669" y="2990641"/>
              <a:ext cx="86255" cy="0"/>
            </a:xfrm>
            <a:prstGeom prst="line">
              <a:avLst/>
            </a:prstGeom>
            <a:noFill/>
            <a:ln w="1270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48" name="Line 90">
              <a:extLst>
                <a:ext uri="{FF2B5EF4-FFF2-40B4-BE49-F238E27FC236}">
                  <a16:creationId xmlns:a16="http://schemas.microsoft.com/office/drawing/2014/main" id="{C40E96D6-9AEB-2544-8590-2443901BD21D}"/>
                </a:ext>
              </a:extLst>
            </p:cNvPr>
            <p:cNvSpPr>
              <a:spLocks noChangeShapeType="1"/>
            </p:cNvSpPr>
            <p:nvPr/>
          </p:nvSpPr>
          <p:spPr bwMode="auto">
            <a:xfrm flipH="1">
              <a:off x="2996669" y="3203366"/>
              <a:ext cx="86255" cy="0"/>
            </a:xfrm>
            <a:prstGeom prst="line">
              <a:avLst/>
            </a:prstGeom>
            <a:noFill/>
            <a:ln w="1270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49" name="Line 90">
              <a:extLst>
                <a:ext uri="{FF2B5EF4-FFF2-40B4-BE49-F238E27FC236}">
                  <a16:creationId xmlns:a16="http://schemas.microsoft.com/office/drawing/2014/main" id="{59CB6A89-8EBB-174B-BB26-DFC9273CC33B}"/>
                </a:ext>
              </a:extLst>
            </p:cNvPr>
            <p:cNvSpPr>
              <a:spLocks noChangeShapeType="1"/>
            </p:cNvSpPr>
            <p:nvPr/>
          </p:nvSpPr>
          <p:spPr bwMode="auto">
            <a:xfrm rot="16200000" flipH="1">
              <a:off x="2933991" y="3100947"/>
              <a:ext cx="211613" cy="0"/>
            </a:xfrm>
            <a:prstGeom prst="line">
              <a:avLst/>
            </a:prstGeom>
            <a:noFill/>
            <a:ln w="1270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sp>
        <p:nvSpPr>
          <p:cNvPr id="250" name="Oval 249">
            <a:extLst>
              <a:ext uri="{FF2B5EF4-FFF2-40B4-BE49-F238E27FC236}">
                <a16:creationId xmlns:a16="http://schemas.microsoft.com/office/drawing/2014/main" id="{09ED2A4B-2670-4042-97C1-AE8F6FD0320A}"/>
              </a:ext>
            </a:extLst>
          </p:cNvPr>
          <p:cNvSpPr/>
          <p:nvPr/>
        </p:nvSpPr>
        <p:spPr>
          <a:xfrm>
            <a:off x="2525404" y="3139974"/>
            <a:ext cx="69935" cy="69935"/>
          </a:xfrm>
          <a:prstGeom prst="ellipse">
            <a:avLst/>
          </a:prstGeom>
          <a:solidFill>
            <a:schemeClr val="accent1"/>
          </a:solidFill>
          <a:ln w="28575">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nvGrpSpPr>
          <p:cNvPr id="251" name="Group 250">
            <a:extLst>
              <a:ext uri="{FF2B5EF4-FFF2-40B4-BE49-F238E27FC236}">
                <a16:creationId xmlns:a16="http://schemas.microsoft.com/office/drawing/2014/main" id="{ABBFA603-C70D-434A-8E85-24942F8AEB9F}"/>
              </a:ext>
            </a:extLst>
          </p:cNvPr>
          <p:cNvGrpSpPr/>
          <p:nvPr/>
        </p:nvGrpSpPr>
        <p:grpSpPr>
          <a:xfrm>
            <a:off x="2901419" y="3238275"/>
            <a:ext cx="86255" cy="224741"/>
            <a:chOff x="2996669" y="2990641"/>
            <a:chExt cx="86255" cy="216112"/>
          </a:xfrm>
        </p:grpSpPr>
        <p:sp>
          <p:nvSpPr>
            <p:cNvPr id="252" name="Line 90">
              <a:extLst>
                <a:ext uri="{FF2B5EF4-FFF2-40B4-BE49-F238E27FC236}">
                  <a16:creationId xmlns:a16="http://schemas.microsoft.com/office/drawing/2014/main" id="{5AD64015-4BF2-D543-AC41-F4F4263F7F7E}"/>
                </a:ext>
              </a:extLst>
            </p:cNvPr>
            <p:cNvSpPr>
              <a:spLocks noChangeShapeType="1"/>
            </p:cNvSpPr>
            <p:nvPr/>
          </p:nvSpPr>
          <p:spPr bwMode="auto">
            <a:xfrm flipH="1">
              <a:off x="2996669" y="2990641"/>
              <a:ext cx="86255" cy="0"/>
            </a:xfrm>
            <a:prstGeom prst="line">
              <a:avLst/>
            </a:prstGeom>
            <a:noFill/>
            <a:ln w="1270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53" name="Line 90">
              <a:extLst>
                <a:ext uri="{FF2B5EF4-FFF2-40B4-BE49-F238E27FC236}">
                  <a16:creationId xmlns:a16="http://schemas.microsoft.com/office/drawing/2014/main" id="{C9AE9809-302D-9F4D-9FCC-AE088B2CA611}"/>
                </a:ext>
              </a:extLst>
            </p:cNvPr>
            <p:cNvSpPr>
              <a:spLocks noChangeShapeType="1"/>
            </p:cNvSpPr>
            <p:nvPr/>
          </p:nvSpPr>
          <p:spPr bwMode="auto">
            <a:xfrm flipH="1">
              <a:off x="2996669" y="3203366"/>
              <a:ext cx="86255" cy="0"/>
            </a:xfrm>
            <a:prstGeom prst="line">
              <a:avLst/>
            </a:prstGeom>
            <a:noFill/>
            <a:ln w="1270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54" name="Line 90">
              <a:extLst>
                <a:ext uri="{FF2B5EF4-FFF2-40B4-BE49-F238E27FC236}">
                  <a16:creationId xmlns:a16="http://schemas.microsoft.com/office/drawing/2014/main" id="{97504947-BDED-8C49-A9DD-7E85DC9EF9CF}"/>
                </a:ext>
              </a:extLst>
            </p:cNvPr>
            <p:cNvSpPr>
              <a:spLocks noChangeShapeType="1"/>
            </p:cNvSpPr>
            <p:nvPr/>
          </p:nvSpPr>
          <p:spPr bwMode="auto">
            <a:xfrm rot="16200000" flipH="1">
              <a:off x="2933991" y="3100947"/>
              <a:ext cx="211613" cy="0"/>
            </a:xfrm>
            <a:prstGeom prst="line">
              <a:avLst/>
            </a:prstGeom>
            <a:noFill/>
            <a:ln w="1270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sp>
        <p:nvSpPr>
          <p:cNvPr id="255" name="Oval 254">
            <a:extLst>
              <a:ext uri="{FF2B5EF4-FFF2-40B4-BE49-F238E27FC236}">
                <a16:creationId xmlns:a16="http://schemas.microsoft.com/office/drawing/2014/main" id="{0F9DA304-4F16-C642-A9CE-6E04FF08539F}"/>
              </a:ext>
            </a:extLst>
          </p:cNvPr>
          <p:cNvSpPr/>
          <p:nvPr/>
        </p:nvSpPr>
        <p:spPr>
          <a:xfrm>
            <a:off x="2909579" y="3320949"/>
            <a:ext cx="69935" cy="69935"/>
          </a:xfrm>
          <a:prstGeom prst="ellipse">
            <a:avLst/>
          </a:prstGeom>
          <a:solidFill>
            <a:schemeClr val="accent1"/>
          </a:solidFill>
          <a:ln w="28575">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nvGrpSpPr>
          <p:cNvPr id="261" name="Group 260">
            <a:extLst>
              <a:ext uri="{FF2B5EF4-FFF2-40B4-BE49-F238E27FC236}">
                <a16:creationId xmlns:a16="http://schemas.microsoft.com/office/drawing/2014/main" id="{7921FD34-F204-FC47-85EA-571C65DB7D19}"/>
              </a:ext>
            </a:extLst>
          </p:cNvPr>
          <p:cNvGrpSpPr/>
          <p:nvPr/>
        </p:nvGrpSpPr>
        <p:grpSpPr>
          <a:xfrm>
            <a:off x="4047594" y="3247800"/>
            <a:ext cx="86255" cy="237442"/>
            <a:chOff x="2996669" y="2990641"/>
            <a:chExt cx="86255" cy="216112"/>
          </a:xfrm>
        </p:grpSpPr>
        <p:sp>
          <p:nvSpPr>
            <p:cNvPr id="262" name="Line 90">
              <a:extLst>
                <a:ext uri="{FF2B5EF4-FFF2-40B4-BE49-F238E27FC236}">
                  <a16:creationId xmlns:a16="http://schemas.microsoft.com/office/drawing/2014/main" id="{A31EB8F6-0E32-2842-8FDE-D8074E9B951A}"/>
                </a:ext>
              </a:extLst>
            </p:cNvPr>
            <p:cNvSpPr>
              <a:spLocks noChangeShapeType="1"/>
            </p:cNvSpPr>
            <p:nvPr/>
          </p:nvSpPr>
          <p:spPr bwMode="auto">
            <a:xfrm flipH="1">
              <a:off x="2996669" y="2990641"/>
              <a:ext cx="86255" cy="0"/>
            </a:xfrm>
            <a:prstGeom prst="line">
              <a:avLst/>
            </a:prstGeom>
            <a:noFill/>
            <a:ln w="1270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63" name="Line 90">
              <a:extLst>
                <a:ext uri="{FF2B5EF4-FFF2-40B4-BE49-F238E27FC236}">
                  <a16:creationId xmlns:a16="http://schemas.microsoft.com/office/drawing/2014/main" id="{EE73D62F-1DBC-D040-BA23-63D725EA5901}"/>
                </a:ext>
              </a:extLst>
            </p:cNvPr>
            <p:cNvSpPr>
              <a:spLocks noChangeShapeType="1"/>
            </p:cNvSpPr>
            <p:nvPr/>
          </p:nvSpPr>
          <p:spPr bwMode="auto">
            <a:xfrm flipH="1">
              <a:off x="2996669" y="3203366"/>
              <a:ext cx="86255" cy="0"/>
            </a:xfrm>
            <a:prstGeom prst="line">
              <a:avLst/>
            </a:prstGeom>
            <a:noFill/>
            <a:ln w="1270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64" name="Line 90">
              <a:extLst>
                <a:ext uri="{FF2B5EF4-FFF2-40B4-BE49-F238E27FC236}">
                  <a16:creationId xmlns:a16="http://schemas.microsoft.com/office/drawing/2014/main" id="{F689EDBB-778D-314E-BB0E-81949A5F76AE}"/>
                </a:ext>
              </a:extLst>
            </p:cNvPr>
            <p:cNvSpPr>
              <a:spLocks noChangeShapeType="1"/>
            </p:cNvSpPr>
            <p:nvPr/>
          </p:nvSpPr>
          <p:spPr bwMode="auto">
            <a:xfrm rot="16200000" flipH="1">
              <a:off x="2933991" y="3100947"/>
              <a:ext cx="211613" cy="0"/>
            </a:xfrm>
            <a:prstGeom prst="line">
              <a:avLst/>
            </a:prstGeom>
            <a:noFill/>
            <a:ln w="1270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266" name="Group 265">
            <a:extLst>
              <a:ext uri="{FF2B5EF4-FFF2-40B4-BE49-F238E27FC236}">
                <a16:creationId xmlns:a16="http://schemas.microsoft.com/office/drawing/2014/main" id="{86AAD7EE-9E1E-A042-BFF2-960676862936}"/>
              </a:ext>
            </a:extLst>
          </p:cNvPr>
          <p:cNvGrpSpPr/>
          <p:nvPr/>
        </p:nvGrpSpPr>
        <p:grpSpPr>
          <a:xfrm>
            <a:off x="4809594" y="3149375"/>
            <a:ext cx="86255" cy="237442"/>
            <a:chOff x="2996669" y="2990641"/>
            <a:chExt cx="86255" cy="216112"/>
          </a:xfrm>
        </p:grpSpPr>
        <p:sp>
          <p:nvSpPr>
            <p:cNvPr id="267" name="Line 90">
              <a:extLst>
                <a:ext uri="{FF2B5EF4-FFF2-40B4-BE49-F238E27FC236}">
                  <a16:creationId xmlns:a16="http://schemas.microsoft.com/office/drawing/2014/main" id="{34E479EC-78C2-BE46-8E5E-006F61A7174F}"/>
                </a:ext>
              </a:extLst>
            </p:cNvPr>
            <p:cNvSpPr>
              <a:spLocks noChangeShapeType="1"/>
            </p:cNvSpPr>
            <p:nvPr/>
          </p:nvSpPr>
          <p:spPr bwMode="auto">
            <a:xfrm flipH="1">
              <a:off x="2996669" y="2990641"/>
              <a:ext cx="86255" cy="0"/>
            </a:xfrm>
            <a:prstGeom prst="line">
              <a:avLst/>
            </a:prstGeom>
            <a:noFill/>
            <a:ln w="1270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68" name="Line 90">
              <a:extLst>
                <a:ext uri="{FF2B5EF4-FFF2-40B4-BE49-F238E27FC236}">
                  <a16:creationId xmlns:a16="http://schemas.microsoft.com/office/drawing/2014/main" id="{862ACD5F-D547-1C48-BE57-7EF62BC780B3}"/>
                </a:ext>
              </a:extLst>
            </p:cNvPr>
            <p:cNvSpPr>
              <a:spLocks noChangeShapeType="1"/>
            </p:cNvSpPr>
            <p:nvPr/>
          </p:nvSpPr>
          <p:spPr bwMode="auto">
            <a:xfrm flipH="1">
              <a:off x="2996669" y="3203366"/>
              <a:ext cx="86255" cy="0"/>
            </a:xfrm>
            <a:prstGeom prst="line">
              <a:avLst/>
            </a:prstGeom>
            <a:noFill/>
            <a:ln w="1270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69" name="Line 90">
              <a:extLst>
                <a:ext uri="{FF2B5EF4-FFF2-40B4-BE49-F238E27FC236}">
                  <a16:creationId xmlns:a16="http://schemas.microsoft.com/office/drawing/2014/main" id="{E3AE8BD4-4610-AB4E-8506-BDC208107EDC}"/>
                </a:ext>
              </a:extLst>
            </p:cNvPr>
            <p:cNvSpPr>
              <a:spLocks noChangeShapeType="1"/>
            </p:cNvSpPr>
            <p:nvPr/>
          </p:nvSpPr>
          <p:spPr bwMode="auto">
            <a:xfrm rot="16200000" flipH="1">
              <a:off x="2933991" y="3100947"/>
              <a:ext cx="211613" cy="0"/>
            </a:xfrm>
            <a:prstGeom prst="line">
              <a:avLst/>
            </a:prstGeom>
            <a:noFill/>
            <a:ln w="1270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sp>
        <p:nvSpPr>
          <p:cNvPr id="270" name="Oval 269">
            <a:extLst>
              <a:ext uri="{FF2B5EF4-FFF2-40B4-BE49-F238E27FC236}">
                <a16:creationId xmlns:a16="http://schemas.microsoft.com/office/drawing/2014/main" id="{1FA17872-248D-1949-948A-4D4F5D4DED54}"/>
              </a:ext>
            </a:extLst>
          </p:cNvPr>
          <p:cNvSpPr/>
          <p:nvPr/>
        </p:nvSpPr>
        <p:spPr>
          <a:xfrm>
            <a:off x="4817754" y="3232049"/>
            <a:ext cx="69935" cy="69935"/>
          </a:xfrm>
          <a:prstGeom prst="ellipse">
            <a:avLst/>
          </a:prstGeom>
          <a:solidFill>
            <a:schemeClr val="accent1"/>
          </a:solidFill>
          <a:ln w="28575">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nvGrpSpPr>
          <p:cNvPr id="277" name="Group 276">
            <a:extLst>
              <a:ext uri="{FF2B5EF4-FFF2-40B4-BE49-F238E27FC236}">
                <a16:creationId xmlns:a16="http://schemas.microsoft.com/office/drawing/2014/main" id="{35386304-9093-A144-86BD-4C24C8B56F1F}"/>
              </a:ext>
            </a:extLst>
          </p:cNvPr>
          <p:cNvGrpSpPr/>
          <p:nvPr/>
        </p:nvGrpSpPr>
        <p:grpSpPr>
          <a:xfrm>
            <a:off x="4042002" y="3314674"/>
            <a:ext cx="86255" cy="230892"/>
            <a:chOff x="2996669" y="2990038"/>
            <a:chExt cx="86255" cy="213328"/>
          </a:xfrm>
        </p:grpSpPr>
        <p:sp>
          <p:nvSpPr>
            <p:cNvPr id="278" name="Line 90">
              <a:extLst>
                <a:ext uri="{FF2B5EF4-FFF2-40B4-BE49-F238E27FC236}">
                  <a16:creationId xmlns:a16="http://schemas.microsoft.com/office/drawing/2014/main" id="{3434EED3-5166-154B-8FFF-33F014BB10D9}"/>
                </a:ext>
              </a:extLst>
            </p:cNvPr>
            <p:cNvSpPr>
              <a:spLocks noChangeShapeType="1"/>
            </p:cNvSpPr>
            <p:nvPr/>
          </p:nvSpPr>
          <p:spPr bwMode="auto">
            <a:xfrm flipH="1">
              <a:off x="2996669" y="2990641"/>
              <a:ext cx="86255" cy="0"/>
            </a:xfrm>
            <a:prstGeom prst="line">
              <a:avLst/>
            </a:prstGeom>
            <a:noFill/>
            <a:ln w="12700"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79" name="Line 90">
              <a:extLst>
                <a:ext uri="{FF2B5EF4-FFF2-40B4-BE49-F238E27FC236}">
                  <a16:creationId xmlns:a16="http://schemas.microsoft.com/office/drawing/2014/main" id="{5A0AA154-8BCF-FC4B-9EAC-3C94FE14AE57}"/>
                </a:ext>
              </a:extLst>
            </p:cNvPr>
            <p:cNvSpPr>
              <a:spLocks noChangeShapeType="1"/>
            </p:cNvSpPr>
            <p:nvPr/>
          </p:nvSpPr>
          <p:spPr bwMode="auto">
            <a:xfrm flipH="1">
              <a:off x="2996669" y="3203366"/>
              <a:ext cx="86255" cy="0"/>
            </a:xfrm>
            <a:prstGeom prst="line">
              <a:avLst/>
            </a:prstGeom>
            <a:noFill/>
            <a:ln w="12700"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80" name="Line 90">
              <a:extLst>
                <a:ext uri="{FF2B5EF4-FFF2-40B4-BE49-F238E27FC236}">
                  <a16:creationId xmlns:a16="http://schemas.microsoft.com/office/drawing/2014/main" id="{FA4183DE-BFDB-6140-847F-5212608C9804}"/>
                </a:ext>
              </a:extLst>
            </p:cNvPr>
            <p:cNvSpPr>
              <a:spLocks noChangeShapeType="1"/>
            </p:cNvSpPr>
            <p:nvPr/>
          </p:nvSpPr>
          <p:spPr bwMode="auto">
            <a:xfrm rot="16200000" flipH="1">
              <a:off x="2933991" y="3095845"/>
              <a:ext cx="211613" cy="0"/>
            </a:xfrm>
            <a:prstGeom prst="line">
              <a:avLst/>
            </a:prstGeom>
            <a:noFill/>
            <a:ln w="12700"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sp>
        <p:nvSpPr>
          <p:cNvPr id="281" name="Triangle 280">
            <a:extLst>
              <a:ext uri="{FF2B5EF4-FFF2-40B4-BE49-F238E27FC236}">
                <a16:creationId xmlns:a16="http://schemas.microsoft.com/office/drawing/2014/main" id="{9AA1A02C-DDE3-FD49-B59A-B52054A85772}"/>
              </a:ext>
            </a:extLst>
          </p:cNvPr>
          <p:cNvSpPr/>
          <p:nvPr/>
        </p:nvSpPr>
        <p:spPr>
          <a:xfrm>
            <a:off x="4046867" y="3393577"/>
            <a:ext cx="76525" cy="72726"/>
          </a:xfrm>
          <a:prstGeom prst="triangle">
            <a:avLst/>
          </a:prstGeom>
          <a:solidFill>
            <a:schemeClr val="tx2"/>
          </a:solidFill>
          <a:ln w="28575">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nvGrpSpPr>
          <p:cNvPr id="282" name="Group 281">
            <a:extLst>
              <a:ext uri="{FF2B5EF4-FFF2-40B4-BE49-F238E27FC236}">
                <a16:creationId xmlns:a16="http://schemas.microsoft.com/office/drawing/2014/main" id="{1FBE5D12-5A7D-0B45-BCB2-10685AAFD089}"/>
              </a:ext>
            </a:extLst>
          </p:cNvPr>
          <p:cNvGrpSpPr/>
          <p:nvPr/>
        </p:nvGrpSpPr>
        <p:grpSpPr>
          <a:xfrm>
            <a:off x="3661002" y="3270224"/>
            <a:ext cx="86255" cy="245810"/>
            <a:chOff x="2996669" y="2990038"/>
            <a:chExt cx="86255" cy="213328"/>
          </a:xfrm>
        </p:grpSpPr>
        <p:sp>
          <p:nvSpPr>
            <p:cNvPr id="283" name="Line 90">
              <a:extLst>
                <a:ext uri="{FF2B5EF4-FFF2-40B4-BE49-F238E27FC236}">
                  <a16:creationId xmlns:a16="http://schemas.microsoft.com/office/drawing/2014/main" id="{FFD02A6A-005B-2041-87B2-5BB90670FA1F}"/>
                </a:ext>
              </a:extLst>
            </p:cNvPr>
            <p:cNvSpPr>
              <a:spLocks noChangeShapeType="1"/>
            </p:cNvSpPr>
            <p:nvPr/>
          </p:nvSpPr>
          <p:spPr bwMode="auto">
            <a:xfrm flipH="1">
              <a:off x="2996669" y="2990641"/>
              <a:ext cx="86255" cy="0"/>
            </a:xfrm>
            <a:prstGeom prst="line">
              <a:avLst/>
            </a:prstGeom>
            <a:noFill/>
            <a:ln w="12700"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84" name="Line 90">
              <a:extLst>
                <a:ext uri="{FF2B5EF4-FFF2-40B4-BE49-F238E27FC236}">
                  <a16:creationId xmlns:a16="http://schemas.microsoft.com/office/drawing/2014/main" id="{0DCC2720-B4F6-E140-93A2-04ABA39338C5}"/>
                </a:ext>
              </a:extLst>
            </p:cNvPr>
            <p:cNvSpPr>
              <a:spLocks noChangeShapeType="1"/>
            </p:cNvSpPr>
            <p:nvPr/>
          </p:nvSpPr>
          <p:spPr bwMode="auto">
            <a:xfrm flipH="1">
              <a:off x="2996669" y="3203366"/>
              <a:ext cx="86255" cy="0"/>
            </a:xfrm>
            <a:prstGeom prst="line">
              <a:avLst/>
            </a:prstGeom>
            <a:noFill/>
            <a:ln w="12700"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85" name="Line 90">
              <a:extLst>
                <a:ext uri="{FF2B5EF4-FFF2-40B4-BE49-F238E27FC236}">
                  <a16:creationId xmlns:a16="http://schemas.microsoft.com/office/drawing/2014/main" id="{124EECBB-2E92-C848-8FAB-3FDC64BA0A7C}"/>
                </a:ext>
              </a:extLst>
            </p:cNvPr>
            <p:cNvSpPr>
              <a:spLocks noChangeShapeType="1"/>
            </p:cNvSpPr>
            <p:nvPr/>
          </p:nvSpPr>
          <p:spPr bwMode="auto">
            <a:xfrm rot="16200000" flipH="1">
              <a:off x="2933991" y="3095845"/>
              <a:ext cx="211613" cy="0"/>
            </a:xfrm>
            <a:prstGeom prst="line">
              <a:avLst/>
            </a:prstGeom>
            <a:noFill/>
            <a:ln w="12700"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sp>
        <p:nvSpPr>
          <p:cNvPr id="286" name="Triangle 285">
            <a:extLst>
              <a:ext uri="{FF2B5EF4-FFF2-40B4-BE49-F238E27FC236}">
                <a16:creationId xmlns:a16="http://schemas.microsoft.com/office/drawing/2014/main" id="{2E31DCC0-204C-2F4A-AB97-DDD4401335DC}"/>
              </a:ext>
            </a:extLst>
          </p:cNvPr>
          <p:cNvSpPr/>
          <p:nvPr/>
        </p:nvSpPr>
        <p:spPr>
          <a:xfrm>
            <a:off x="3665867" y="3368177"/>
            <a:ext cx="76525" cy="72726"/>
          </a:xfrm>
          <a:prstGeom prst="triangle">
            <a:avLst/>
          </a:prstGeom>
          <a:solidFill>
            <a:schemeClr val="tx2"/>
          </a:solidFill>
          <a:ln w="28575">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70" name="Oval 69">
            <a:extLst>
              <a:ext uri="{FF2B5EF4-FFF2-40B4-BE49-F238E27FC236}">
                <a16:creationId xmlns:a16="http://schemas.microsoft.com/office/drawing/2014/main" id="{31C5EF5B-DC97-5E4C-8E17-84EEF2C7820F}"/>
              </a:ext>
            </a:extLst>
          </p:cNvPr>
          <p:cNvSpPr/>
          <p:nvPr/>
        </p:nvSpPr>
        <p:spPr>
          <a:xfrm>
            <a:off x="3671579" y="3235224"/>
            <a:ext cx="69935" cy="69935"/>
          </a:xfrm>
          <a:prstGeom prst="ellipse">
            <a:avLst/>
          </a:prstGeom>
          <a:solidFill>
            <a:schemeClr val="accent1"/>
          </a:solidFill>
          <a:ln w="28575">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nvGrpSpPr>
          <p:cNvPr id="287" name="Group 286">
            <a:extLst>
              <a:ext uri="{FF2B5EF4-FFF2-40B4-BE49-F238E27FC236}">
                <a16:creationId xmlns:a16="http://schemas.microsoft.com/office/drawing/2014/main" id="{8A543D84-C18A-984C-8E2B-AF7C47EFBB17}"/>
              </a:ext>
            </a:extLst>
          </p:cNvPr>
          <p:cNvGrpSpPr/>
          <p:nvPr/>
        </p:nvGrpSpPr>
        <p:grpSpPr>
          <a:xfrm>
            <a:off x="3279244" y="3290660"/>
            <a:ext cx="86255" cy="242206"/>
            <a:chOff x="2996669" y="2995140"/>
            <a:chExt cx="86255" cy="211613"/>
          </a:xfrm>
        </p:grpSpPr>
        <p:sp>
          <p:nvSpPr>
            <p:cNvPr id="288" name="Line 90">
              <a:extLst>
                <a:ext uri="{FF2B5EF4-FFF2-40B4-BE49-F238E27FC236}">
                  <a16:creationId xmlns:a16="http://schemas.microsoft.com/office/drawing/2014/main" id="{FFBD2796-CFB6-E04A-8F26-5C11B4447D86}"/>
                </a:ext>
              </a:extLst>
            </p:cNvPr>
            <p:cNvSpPr>
              <a:spLocks noChangeShapeType="1"/>
            </p:cNvSpPr>
            <p:nvPr/>
          </p:nvSpPr>
          <p:spPr bwMode="auto">
            <a:xfrm flipH="1">
              <a:off x="2996669" y="2999641"/>
              <a:ext cx="86255" cy="0"/>
            </a:xfrm>
            <a:prstGeom prst="line">
              <a:avLst/>
            </a:prstGeom>
            <a:noFill/>
            <a:ln w="12700"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89" name="Line 90">
              <a:extLst>
                <a:ext uri="{FF2B5EF4-FFF2-40B4-BE49-F238E27FC236}">
                  <a16:creationId xmlns:a16="http://schemas.microsoft.com/office/drawing/2014/main" id="{36C14BE9-73F6-4E48-95BB-FCE2B69694DC}"/>
                </a:ext>
              </a:extLst>
            </p:cNvPr>
            <p:cNvSpPr>
              <a:spLocks noChangeShapeType="1"/>
            </p:cNvSpPr>
            <p:nvPr/>
          </p:nvSpPr>
          <p:spPr bwMode="auto">
            <a:xfrm flipH="1">
              <a:off x="2996669" y="3203366"/>
              <a:ext cx="86255" cy="0"/>
            </a:xfrm>
            <a:prstGeom prst="line">
              <a:avLst/>
            </a:prstGeom>
            <a:noFill/>
            <a:ln w="12700"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90" name="Line 90">
              <a:extLst>
                <a:ext uri="{FF2B5EF4-FFF2-40B4-BE49-F238E27FC236}">
                  <a16:creationId xmlns:a16="http://schemas.microsoft.com/office/drawing/2014/main" id="{9F374427-DAE7-524C-82CC-EE33CE8C7142}"/>
                </a:ext>
              </a:extLst>
            </p:cNvPr>
            <p:cNvSpPr>
              <a:spLocks noChangeShapeType="1"/>
            </p:cNvSpPr>
            <p:nvPr/>
          </p:nvSpPr>
          <p:spPr bwMode="auto">
            <a:xfrm rot="16200000" flipH="1">
              <a:off x="2933991" y="3100947"/>
              <a:ext cx="211613" cy="0"/>
            </a:xfrm>
            <a:prstGeom prst="line">
              <a:avLst/>
            </a:prstGeom>
            <a:noFill/>
            <a:ln w="12700"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sp>
        <p:nvSpPr>
          <p:cNvPr id="291" name="Triangle 290">
            <a:extLst>
              <a:ext uri="{FF2B5EF4-FFF2-40B4-BE49-F238E27FC236}">
                <a16:creationId xmlns:a16="http://schemas.microsoft.com/office/drawing/2014/main" id="{BF513C41-8FDE-3543-BAE6-48444E648A84}"/>
              </a:ext>
            </a:extLst>
          </p:cNvPr>
          <p:cNvSpPr/>
          <p:nvPr/>
        </p:nvSpPr>
        <p:spPr>
          <a:xfrm>
            <a:off x="3284109" y="3379552"/>
            <a:ext cx="76525" cy="72726"/>
          </a:xfrm>
          <a:prstGeom prst="triangle">
            <a:avLst/>
          </a:prstGeom>
          <a:solidFill>
            <a:schemeClr val="tx2"/>
          </a:solidFill>
          <a:ln w="28575">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nvGrpSpPr>
          <p:cNvPr id="292" name="Group 291">
            <a:extLst>
              <a:ext uri="{FF2B5EF4-FFF2-40B4-BE49-F238E27FC236}">
                <a16:creationId xmlns:a16="http://schemas.microsoft.com/office/drawing/2014/main" id="{30634D9A-3084-8340-977C-CB39AE547EC4}"/>
              </a:ext>
            </a:extLst>
          </p:cNvPr>
          <p:cNvGrpSpPr/>
          <p:nvPr/>
        </p:nvGrpSpPr>
        <p:grpSpPr>
          <a:xfrm>
            <a:off x="5581119" y="3206525"/>
            <a:ext cx="86255" cy="237442"/>
            <a:chOff x="2996669" y="2990641"/>
            <a:chExt cx="86255" cy="216112"/>
          </a:xfrm>
        </p:grpSpPr>
        <p:sp>
          <p:nvSpPr>
            <p:cNvPr id="293" name="Line 90">
              <a:extLst>
                <a:ext uri="{FF2B5EF4-FFF2-40B4-BE49-F238E27FC236}">
                  <a16:creationId xmlns:a16="http://schemas.microsoft.com/office/drawing/2014/main" id="{8169F954-F0F8-D64F-A891-7379CF4E0A2C}"/>
                </a:ext>
              </a:extLst>
            </p:cNvPr>
            <p:cNvSpPr>
              <a:spLocks noChangeShapeType="1"/>
            </p:cNvSpPr>
            <p:nvPr/>
          </p:nvSpPr>
          <p:spPr bwMode="auto">
            <a:xfrm flipH="1">
              <a:off x="2996669" y="2990641"/>
              <a:ext cx="86255" cy="0"/>
            </a:xfrm>
            <a:prstGeom prst="line">
              <a:avLst/>
            </a:prstGeom>
            <a:noFill/>
            <a:ln w="1270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94" name="Line 90">
              <a:extLst>
                <a:ext uri="{FF2B5EF4-FFF2-40B4-BE49-F238E27FC236}">
                  <a16:creationId xmlns:a16="http://schemas.microsoft.com/office/drawing/2014/main" id="{C7ADB31D-8974-A846-B1C9-06A5F2879AD1}"/>
                </a:ext>
              </a:extLst>
            </p:cNvPr>
            <p:cNvSpPr>
              <a:spLocks noChangeShapeType="1"/>
            </p:cNvSpPr>
            <p:nvPr/>
          </p:nvSpPr>
          <p:spPr bwMode="auto">
            <a:xfrm flipH="1">
              <a:off x="2996669" y="3203366"/>
              <a:ext cx="86255" cy="0"/>
            </a:xfrm>
            <a:prstGeom prst="line">
              <a:avLst/>
            </a:prstGeom>
            <a:noFill/>
            <a:ln w="1270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95" name="Line 90">
              <a:extLst>
                <a:ext uri="{FF2B5EF4-FFF2-40B4-BE49-F238E27FC236}">
                  <a16:creationId xmlns:a16="http://schemas.microsoft.com/office/drawing/2014/main" id="{F8BE9535-0178-D44E-AB25-B5BFCE28027E}"/>
                </a:ext>
              </a:extLst>
            </p:cNvPr>
            <p:cNvSpPr>
              <a:spLocks noChangeShapeType="1"/>
            </p:cNvSpPr>
            <p:nvPr/>
          </p:nvSpPr>
          <p:spPr bwMode="auto">
            <a:xfrm rot="16200000" flipH="1">
              <a:off x="2933991" y="3100947"/>
              <a:ext cx="211613" cy="0"/>
            </a:xfrm>
            <a:prstGeom prst="line">
              <a:avLst/>
            </a:prstGeom>
            <a:noFill/>
            <a:ln w="1270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sp>
        <p:nvSpPr>
          <p:cNvPr id="296" name="Oval 295">
            <a:extLst>
              <a:ext uri="{FF2B5EF4-FFF2-40B4-BE49-F238E27FC236}">
                <a16:creationId xmlns:a16="http://schemas.microsoft.com/office/drawing/2014/main" id="{31AB5AF6-D2AE-F74A-8C5A-4B5C36250AF8}"/>
              </a:ext>
            </a:extLst>
          </p:cNvPr>
          <p:cNvSpPr/>
          <p:nvPr/>
        </p:nvSpPr>
        <p:spPr>
          <a:xfrm>
            <a:off x="5589279" y="3301899"/>
            <a:ext cx="69935" cy="69935"/>
          </a:xfrm>
          <a:prstGeom prst="ellipse">
            <a:avLst/>
          </a:prstGeom>
          <a:solidFill>
            <a:schemeClr val="accent1"/>
          </a:solidFill>
          <a:ln w="28575">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nvGrpSpPr>
          <p:cNvPr id="297" name="Group 296">
            <a:extLst>
              <a:ext uri="{FF2B5EF4-FFF2-40B4-BE49-F238E27FC236}">
                <a16:creationId xmlns:a16="http://schemas.microsoft.com/office/drawing/2014/main" id="{993E0280-08F3-B946-94BA-E9A1D3F09D47}"/>
              </a:ext>
            </a:extLst>
          </p:cNvPr>
          <p:cNvGrpSpPr/>
          <p:nvPr/>
        </p:nvGrpSpPr>
        <p:grpSpPr>
          <a:xfrm>
            <a:off x="6339944" y="3431949"/>
            <a:ext cx="86255" cy="262841"/>
            <a:chOff x="2996669" y="2990641"/>
            <a:chExt cx="86255" cy="216112"/>
          </a:xfrm>
        </p:grpSpPr>
        <p:sp>
          <p:nvSpPr>
            <p:cNvPr id="298" name="Line 90">
              <a:extLst>
                <a:ext uri="{FF2B5EF4-FFF2-40B4-BE49-F238E27FC236}">
                  <a16:creationId xmlns:a16="http://schemas.microsoft.com/office/drawing/2014/main" id="{684A4C0E-5143-224B-8EFF-5603A94DDF22}"/>
                </a:ext>
              </a:extLst>
            </p:cNvPr>
            <p:cNvSpPr>
              <a:spLocks noChangeShapeType="1"/>
            </p:cNvSpPr>
            <p:nvPr/>
          </p:nvSpPr>
          <p:spPr bwMode="auto">
            <a:xfrm flipH="1">
              <a:off x="2996669" y="2990641"/>
              <a:ext cx="86255" cy="0"/>
            </a:xfrm>
            <a:prstGeom prst="line">
              <a:avLst/>
            </a:prstGeom>
            <a:noFill/>
            <a:ln w="1270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99" name="Line 90">
              <a:extLst>
                <a:ext uri="{FF2B5EF4-FFF2-40B4-BE49-F238E27FC236}">
                  <a16:creationId xmlns:a16="http://schemas.microsoft.com/office/drawing/2014/main" id="{F79A3F1B-F4E5-174C-9636-BF29C64FE80B}"/>
                </a:ext>
              </a:extLst>
            </p:cNvPr>
            <p:cNvSpPr>
              <a:spLocks noChangeShapeType="1"/>
            </p:cNvSpPr>
            <p:nvPr/>
          </p:nvSpPr>
          <p:spPr bwMode="auto">
            <a:xfrm flipH="1">
              <a:off x="2996669" y="3203366"/>
              <a:ext cx="86255" cy="0"/>
            </a:xfrm>
            <a:prstGeom prst="line">
              <a:avLst/>
            </a:prstGeom>
            <a:noFill/>
            <a:ln w="1270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00" name="Line 90">
              <a:extLst>
                <a:ext uri="{FF2B5EF4-FFF2-40B4-BE49-F238E27FC236}">
                  <a16:creationId xmlns:a16="http://schemas.microsoft.com/office/drawing/2014/main" id="{BC48DE22-0563-E544-86A2-CBDB718292AD}"/>
                </a:ext>
              </a:extLst>
            </p:cNvPr>
            <p:cNvSpPr>
              <a:spLocks noChangeShapeType="1"/>
            </p:cNvSpPr>
            <p:nvPr/>
          </p:nvSpPr>
          <p:spPr bwMode="auto">
            <a:xfrm rot="16200000" flipH="1">
              <a:off x="2933991" y="3100947"/>
              <a:ext cx="211613" cy="0"/>
            </a:xfrm>
            <a:prstGeom prst="line">
              <a:avLst/>
            </a:prstGeom>
            <a:noFill/>
            <a:ln w="1270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sp>
        <p:nvSpPr>
          <p:cNvPr id="301" name="Oval 300">
            <a:extLst>
              <a:ext uri="{FF2B5EF4-FFF2-40B4-BE49-F238E27FC236}">
                <a16:creationId xmlns:a16="http://schemas.microsoft.com/office/drawing/2014/main" id="{91B9FF19-E3D9-6542-898A-5FA2AA3B0FAE}"/>
              </a:ext>
            </a:extLst>
          </p:cNvPr>
          <p:cNvSpPr/>
          <p:nvPr/>
        </p:nvSpPr>
        <p:spPr>
          <a:xfrm>
            <a:off x="6348104" y="3530499"/>
            <a:ext cx="69935" cy="69935"/>
          </a:xfrm>
          <a:prstGeom prst="ellipse">
            <a:avLst/>
          </a:prstGeom>
          <a:solidFill>
            <a:schemeClr val="accent1"/>
          </a:solidFill>
          <a:ln w="28575">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nvGrpSpPr>
          <p:cNvPr id="302" name="Group 301">
            <a:extLst>
              <a:ext uri="{FF2B5EF4-FFF2-40B4-BE49-F238E27FC236}">
                <a16:creationId xmlns:a16="http://schemas.microsoft.com/office/drawing/2014/main" id="{A36D37D7-1A9C-F04A-AE05-1D483BBF0B67}"/>
              </a:ext>
            </a:extLst>
          </p:cNvPr>
          <p:cNvGrpSpPr/>
          <p:nvPr/>
        </p:nvGrpSpPr>
        <p:grpSpPr>
          <a:xfrm>
            <a:off x="7105119" y="3485924"/>
            <a:ext cx="86255" cy="288241"/>
            <a:chOff x="2996669" y="2990641"/>
            <a:chExt cx="86255" cy="216112"/>
          </a:xfrm>
        </p:grpSpPr>
        <p:sp>
          <p:nvSpPr>
            <p:cNvPr id="303" name="Line 90">
              <a:extLst>
                <a:ext uri="{FF2B5EF4-FFF2-40B4-BE49-F238E27FC236}">
                  <a16:creationId xmlns:a16="http://schemas.microsoft.com/office/drawing/2014/main" id="{AA3D9689-4E65-F046-A057-1356A0B07315}"/>
                </a:ext>
              </a:extLst>
            </p:cNvPr>
            <p:cNvSpPr>
              <a:spLocks noChangeShapeType="1"/>
            </p:cNvSpPr>
            <p:nvPr/>
          </p:nvSpPr>
          <p:spPr bwMode="auto">
            <a:xfrm flipH="1">
              <a:off x="2996669" y="2990641"/>
              <a:ext cx="86255" cy="0"/>
            </a:xfrm>
            <a:prstGeom prst="line">
              <a:avLst/>
            </a:prstGeom>
            <a:noFill/>
            <a:ln w="1270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04" name="Line 90">
              <a:extLst>
                <a:ext uri="{FF2B5EF4-FFF2-40B4-BE49-F238E27FC236}">
                  <a16:creationId xmlns:a16="http://schemas.microsoft.com/office/drawing/2014/main" id="{3CABF5F8-848D-0944-BDEA-3F34094D38A0}"/>
                </a:ext>
              </a:extLst>
            </p:cNvPr>
            <p:cNvSpPr>
              <a:spLocks noChangeShapeType="1"/>
            </p:cNvSpPr>
            <p:nvPr/>
          </p:nvSpPr>
          <p:spPr bwMode="auto">
            <a:xfrm flipH="1">
              <a:off x="2996669" y="3203366"/>
              <a:ext cx="86255" cy="0"/>
            </a:xfrm>
            <a:prstGeom prst="line">
              <a:avLst/>
            </a:prstGeom>
            <a:noFill/>
            <a:ln w="1270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05" name="Line 90">
              <a:extLst>
                <a:ext uri="{FF2B5EF4-FFF2-40B4-BE49-F238E27FC236}">
                  <a16:creationId xmlns:a16="http://schemas.microsoft.com/office/drawing/2014/main" id="{9C9CE4CB-E60A-0D49-98BD-6B1D38FA0CCF}"/>
                </a:ext>
              </a:extLst>
            </p:cNvPr>
            <p:cNvSpPr>
              <a:spLocks noChangeShapeType="1"/>
            </p:cNvSpPr>
            <p:nvPr/>
          </p:nvSpPr>
          <p:spPr bwMode="auto">
            <a:xfrm rot="16200000" flipH="1">
              <a:off x="2933991" y="3100947"/>
              <a:ext cx="211613" cy="0"/>
            </a:xfrm>
            <a:prstGeom prst="line">
              <a:avLst/>
            </a:prstGeom>
            <a:noFill/>
            <a:ln w="1270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sp>
        <p:nvSpPr>
          <p:cNvPr id="306" name="Oval 305">
            <a:extLst>
              <a:ext uri="{FF2B5EF4-FFF2-40B4-BE49-F238E27FC236}">
                <a16:creationId xmlns:a16="http://schemas.microsoft.com/office/drawing/2014/main" id="{8717C8ED-AEBF-3D4B-9204-FF41339D9FD2}"/>
              </a:ext>
            </a:extLst>
          </p:cNvPr>
          <p:cNvSpPr/>
          <p:nvPr/>
        </p:nvSpPr>
        <p:spPr>
          <a:xfrm>
            <a:off x="7113279" y="3597174"/>
            <a:ext cx="69935" cy="69935"/>
          </a:xfrm>
          <a:prstGeom prst="ellipse">
            <a:avLst/>
          </a:prstGeom>
          <a:solidFill>
            <a:schemeClr val="accent1"/>
          </a:solidFill>
          <a:ln w="28575">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nvGrpSpPr>
          <p:cNvPr id="307" name="Group 306">
            <a:extLst>
              <a:ext uri="{FF2B5EF4-FFF2-40B4-BE49-F238E27FC236}">
                <a16:creationId xmlns:a16="http://schemas.microsoft.com/office/drawing/2014/main" id="{8C9CBB9B-0B60-034F-B945-59B3C94BAD0E}"/>
              </a:ext>
            </a:extLst>
          </p:cNvPr>
          <p:cNvGrpSpPr/>
          <p:nvPr/>
        </p:nvGrpSpPr>
        <p:grpSpPr>
          <a:xfrm>
            <a:off x="7867119" y="3419249"/>
            <a:ext cx="86255" cy="323167"/>
            <a:chOff x="2996669" y="2990641"/>
            <a:chExt cx="86255" cy="216112"/>
          </a:xfrm>
        </p:grpSpPr>
        <p:sp>
          <p:nvSpPr>
            <p:cNvPr id="308" name="Line 90">
              <a:extLst>
                <a:ext uri="{FF2B5EF4-FFF2-40B4-BE49-F238E27FC236}">
                  <a16:creationId xmlns:a16="http://schemas.microsoft.com/office/drawing/2014/main" id="{ADF29EB8-9C92-ED45-B24C-EC5B9768ECD1}"/>
                </a:ext>
              </a:extLst>
            </p:cNvPr>
            <p:cNvSpPr>
              <a:spLocks noChangeShapeType="1"/>
            </p:cNvSpPr>
            <p:nvPr/>
          </p:nvSpPr>
          <p:spPr bwMode="auto">
            <a:xfrm flipH="1">
              <a:off x="2996669" y="2990641"/>
              <a:ext cx="86255" cy="0"/>
            </a:xfrm>
            <a:prstGeom prst="line">
              <a:avLst/>
            </a:prstGeom>
            <a:noFill/>
            <a:ln w="1270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09" name="Line 90">
              <a:extLst>
                <a:ext uri="{FF2B5EF4-FFF2-40B4-BE49-F238E27FC236}">
                  <a16:creationId xmlns:a16="http://schemas.microsoft.com/office/drawing/2014/main" id="{4092EB88-147E-C541-BFA7-15C86E677398}"/>
                </a:ext>
              </a:extLst>
            </p:cNvPr>
            <p:cNvSpPr>
              <a:spLocks noChangeShapeType="1"/>
            </p:cNvSpPr>
            <p:nvPr/>
          </p:nvSpPr>
          <p:spPr bwMode="auto">
            <a:xfrm flipH="1">
              <a:off x="2996669" y="3203366"/>
              <a:ext cx="86255" cy="0"/>
            </a:xfrm>
            <a:prstGeom prst="line">
              <a:avLst/>
            </a:prstGeom>
            <a:noFill/>
            <a:ln w="1270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10" name="Line 90">
              <a:extLst>
                <a:ext uri="{FF2B5EF4-FFF2-40B4-BE49-F238E27FC236}">
                  <a16:creationId xmlns:a16="http://schemas.microsoft.com/office/drawing/2014/main" id="{F6DBD73D-FE41-F442-A549-09E273353486}"/>
                </a:ext>
              </a:extLst>
            </p:cNvPr>
            <p:cNvSpPr>
              <a:spLocks noChangeShapeType="1"/>
            </p:cNvSpPr>
            <p:nvPr/>
          </p:nvSpPr>
          <p:spPr bwMode="auto">
            <a:xfrm rot="16200000" flipH="1">
              <a:off x="2933991" y="3100947"/>
              <a:ext cx="211613" cy="0"/>
            </a:xfrm>
            <a:prstGeom prst="line">
              <a:avLst/>
            </a:prstGeom>
            <a:noFill/>
            <a:ln w="1270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sp>
        <p:nvSpPr>
          <p:cNvPr id="311" name="Oval 310">
            <a:extLst>
              <a:ext uri="{FF2B5EF4-FFF2-40B4-BE49-F238E27FC236}">
                <a16:creationId xmlns:a16="http://schemas.microsoft.com/office/drawing/2014/main" id="{B823C063-5D7A-374E-8605-35F3BABDDE4F}"/>
              </a:ext>
            </a:extLst>
          </p:cNvPr>
          <p:cNvSpPr/>
          <p:nvPr/>
        </p:nvSpPr>
        <p:spPr>
          <a:xfrm>
            <a:off x="7875279" y="3549549"/>
            <a:ext cx="69935" cy="69935"/>
          </a:xfrm>
          <a:prstGeom prst="ellipse">
            <a:avLst/>
          </a:prstGeom>
          <a:solidFill>
            <a:schemeClr val="accent1"/>
          </a:solidFill>
          <a:ln w="28575">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nvGrpSpPr>
          <p:cNvPr id="312" name="Group 311">
            <a:extLst>
              <a:ext uri="{FF2B5EF4-FFF2-40B4-BE49-F238E27FC236}">
                <a16:creationId xmlns:a16="http://schemas.microsoft.com/office/drawing/2014/main" id="{0BF2B072-71DA-FD43-B904-C21EA93F27E2}"/>
              </a:ext>
            </a:extLst>
          </p:cNvPr>
          <p:cNvGrpSpPr/>
          <p:nvPr/>
        </p:nvGrpSpPr>
        <p:grpSpPr>
          <a:xfrm>
            <a:off x="8632294" y="3711349"/>
            <a:ext cx="86255" cy="345392"/>
            <a:chOff x="2996669" y="2990641"/>
            <a:chExt cx="86255" cy="216112"/>
          </a:xfrm>
        </p:grpSpPr>
        <p:sp>
          <p:nvSpPr>
            <p:cNvPr id="313" name="Line 90">
              <a:extLst>
                <a:ext uri="{FF2B5EF4-FFF2-40B4-BE49-F238E27FC236}">
                  <a16:creationId xmlns:a16="http://schemas.microsoft.com/office/drawing/2014/main" id="{E9A7764A-13CB-4246-A738-8F414F5CE2C7}"/>
                </a:ext>
              </a:extLst>
            </p:cNvPr>
            <p:cNvSpPr>
              <a:spLocks noChangeShapeType="1"/>
            </p:cNvSpPr>
            <p:nvPr/>
          </p:nvSpPr>
          <p:spPr bwMode="auto">
            <a:xfrm flipH="1">
              <a:off x="2996669" y="2990641"/>
              <a:ext cx="86255" cy="0"/>
            </a:xfrm>
            <a:prstGeom prst="line">
              <a:avLst/>
            </a:prstGeom>
            <a:noFill/>
            <a:ln w="1270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14" name="Line 90">
              <a:extLst>
                <a:ext uri="{FF2B5EF4-FFF2-40B4-BE49-F238E27FC236}">
                  <a16:creationId xmlns:a16="http://schemas.microsoft.com/office/drawing/2014/main" id="{21683DA8-2DAE-2745-9EC8-605A3D5B43FC}"/>
                </a:ext>
              </a:extLst>
            </p:cNvPr>
            <p:cNvSpPr>
              <a:spLocks noChangeShapeType="1"/>
            </p:cNvSpPr>
            <p:nvPr/>
          </p:nvSpPr>
          <p:spPr bwMode="auto">
            <a:xfrm flipH="1">
              <a:off x="2996669" y="3203366"/>
              <a:ext cx="86255" cy="0"/>
            </a:xfrm>
            <a:prstGeom prst="line">
              <a:avLst/>
            </a:prstGeom>
            <a:noFill/>
            <a:ln w="1270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15" name="Line 90">
              <a:extLst>
                <a:ext uri="{FF2B5EF4-FFF2-40B4-BE49-F238E27FC236}">
                  <a16:creationId xmlns:a16="http://schemas.microsoft.com/office/drawing/2014/main" id="{F7866104-54CD-CD4F-9951-CCE0948626ED}"/>
                </a:ext>
              </a:extLst>
            </p:cNvPr>
            <p:cNvSpPr>
              <a:spLocks noChangeShapeType="1"/>
            </p:cNvSpPr>
            <p:nvPr/>
          </p:nvSpPr>
          <p:spPr bwMode="auto">
            <a:xfrm rot="16200000" flipH="1">
              <a:off x="2933991" y="3100947"/>
              <a:ext cx="211613" cy="0"/>
            </a:xfrm>
            <a:prstGeom prst="line">
              <a:avLst/>
            </a:prstGeom>
            <a:noFill/>
            <a:ln w="1270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sp>
        <p:nvSpPr>
          <p:cNvPr id="316" name="Oval 315">
            <a:extLst>
              <a:ext uri="{FF2B5EF4-FFF2-40B4-BE49-F238E27FC236}">
                <a16:creationId xmlns:a16="http://schemas.microsoft.com/office/drawing/2014/main" id="{1E1176B2-8228-7C4B-9673-8DA84B8F06E2}"/>
              </a:ext>
            </a:extLst>
          </p:cNvPr>
          <p:cNvSpPr/>
          <p:nvPr/>
        </p:nvSpPr>
        <p:spPr>
          <a:xfrm>
            <a:off x="8640454" y="3857524"/>
            <a:ext cx="69935" cy="69935"/>
          </a:xfrm>
          <a:prstGeom prst="ellipse">
            <a:avLst/>
          </a:prstGeom>
          <a:solidFill>
            <a:schemeClr val="accent1"/>
          </a:solidFill>
          <a:ln w="28575">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nvGrpSpPr>
          <p:cNvPr id="317" name="Group 316">
            <a:extLst>
              <a:ext uri="{FF2B5EF4-FFF2-40B4-BE49-F238E27FC236}">
                <a16:creationId xmlns:a16="http://schemas.microsoft.com/office/drawing/2014/main" id="{6AB6832D-F404-6C41-AB40-9672F90C026E}"/>
              </a:ext>
            </a:extLst>
          </p:cNvPr>
          <p:cNvGrpSpPr/>
          <p:nvPr/>
        </p:nvGrpSpPr>
        <p:grpSpPr>
          <a:xfrm>
            <a:off x="9397469" y="3660549"/>
            <a:ext cx="86255" cy="383492"/>
            <a:chOff x="2996669" y="2990641"/>
            <a:chExt cx="86255" cy="216112"/>
          </a:xfrm>
        </p:grpSpPr>
        <p:sp>
          <p:nvSpPr>
            <p:cNvPr id="318" name="Line 90">
              <a:extLst>
                <a:ext uri="{FF2B5EF4-FFF2-40B4-BE49-F238E27FC236}">
                  <a16:creationId xmlns:a16="http://schemas.microsoft.com/office/drawing/2014/main" id="{EFB8AA35-D22E-CD4C-AF74-277B9B49996A}"/>
                </a:ext>
              </a:extLst>
            </p:cNvPr>
            <p:cNvSpPr>
              <a:spLocks noChangeShapeType="1"/>
            </p:cNvSpPr>
            <p:nvPr/>
          </p:nvSpPr>
          <p:spPr bwMode="auto">
            <a:xfrm flipH="1">
              <a:off x="2996669" y="2990641"/>
              <a:ext cx="86255" cy="0"/>
            </a:xfrm>
            <a:prstGeom prst="line">
              <a:avLst/>
            </a:prstGeom>
            <a:noFill/>
            <a:ln w="1270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19" name="Line 90">
              <a:extLst>
                <a:ext uri="{FF2B5EF4-FFF2-40B4-BE49-F238E27FC236}">
                  <a16:creationId xmlns:a16="http://schemas.microsoft.com/office/drawing/2014/main" id="{3CB10764-42BF-1249-913D-5F2483D2E86A}"/>
                </a:ext>
              </a:extLst>
            </p:cNvPr>
            <p:cNvSpPr>
              <a:spLocks noChangeShapeType="1"/>
            </p:cNvSpPr>
            <p:nvPr/>
          </p:nvSpPr>
          <p:spPr bwMode="auto">
            <a:xfrm flipH="1">
              <a:off x="2996669" y="3203366"/>
              <a:ext cx="86255" cy="0"/>
            </a:xfrm>
            <a:prstGeom prst="line">
              <a:avLst/>
            </a:prstGeom>
            <a:noFill/>
            <a:ln w="1270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20" name="Line 90">
              <a:extLst>
                <a:ext uri="{FF2B5EF4-FFF2-40B4-BE49-F238E27FC236}">
                  <a16:creationId xmlns:a16="http://schemas.microsoft.com/office/drawing/2014/main" id="{B9DA1614-0A4F-4E48-9596-061ED46EA634}"/>
                </a:ext>
              </a:extLst>
            </p:cNvPr>
            <p:cNvSpPr>
              <a:spLocks noChangeShapeType="1"/>
            </p:cNvSpPr>
            <p:nvPr/>
          </p:nvSpPr>
          <p:spPr bwMode="auto">
            <a:xfrm rot="16200000" flipH="1">
              <a:off x="2933991" y="3100947"/>
              <a:ext cx="211613" cy="0"/>
            </a:xfrm>
            <a:prstGeom prst="line">
              <a:avLst/>
            </a:prstGeom>
            <a:noFill/>
            <a:ln w="1270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sp>
        <p:nvSpPr>
          <p:cNvPr id="321" name="Oval 320">
            <a:extLst>
              <a:ext uri="{FF2B5EF4-FFF2-40B4-BE49-F238E27FC236}">
                <a16:creationId xmlns:a16="http://schemas.microsoft.com/office/drawing/2014/main" id="{CDF162E7-DADA-6F44-8F0D-F7D6EA91E9D1}"/>
              </a:ext>
            </a:extLst>
          </p:cNvPr>
          <p:cNvSpPr/>
          <p:nvPr/>
        </p:nvSpPr>
        <p:spPr>
          <a:xfrm>
            <a:off x="9405629" y="3822599"/>
            <a:ext cx="69935" cy="69935"/>
          </a:xfrm>
          <a:prstGeom prst="ellipse">
            <a:avLst/>
          </a:prstGeom>
          <a:solidFill>
            <a:schemeClr val="accent1"/>
          </a:solidFill>
          <a:ln w="28575">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nvGrpSpPr>
          <p:cNvPr id="322" name="Group 321">
            <a:extLst>
              <a:ext uri="{FF2B5EF4-FFF2-40B4-BE49-F238E27FC236}">
                <a16:creationId xmlns:a16="http://schemas.microsoft.com/office/drawing/2014/main" id="{F307995B-3FA8-2148-9170-9F5771409DAA}"/>
              </a:ext>
            </a:extLst>
          </p:cNvPr>
          <p:cNvGrpSpPr/>
          <p:nvPr/>
        </p:nvGrpSpPr>
        <p:grpSpPr>
          <a:xfrm>
            <a:off x="10159469" y="3546248"/>
            <a:ext cx="86255" cy="462867"/>
            <a:chOff x="2996669" y="2990641"/>
            <a:chExt cx="86255" cy="216112"/>
          </a:xfrm>
        </p:grpSpPr>
        <p:sp>
          <p:nvSpPr>
            <p:cNvPr id="323" name="Line 90">
              <a:extLst>
                <a:ext uri="{FF2B5EF4-FFF2-40B4-BE49-F238E27FC236}">
                  <a16:creationId xmlns:a16="http://schemas.microsoft.com/office/drawing/2014/main" id="{769BEDAB-CD14-8A47-BD95-C7A0406CF8A5}"/>
                </a:ext>
              </a:extLst>
            </p:cNvPr>
            <p:cNvSpPr>
              <a:spLocks noChangeShapeType="1"/>
            </p:cNvSpPr>
            <p:nvPr/>
          </p:nvSpPr>
          <p:spPr bwMode="auto">
            <a:xfrm flipH="1">
              <a:off x="2996669" y="2990641"/>
              <a:ext cx="86255" cy="0"/>
            </a:xfrm>
            <a:prstGeom prst="line">
              <a:avLst/>
            </a:prstGeom>
            <a:noFill/>
            <a:ln w="1270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24" name="Line 90">
              <a:extLst>
                <a:ext uri="{FF2B5EF4-FFF2-40B4-BE49-F238E27FC236}">
                  <a16:creationId xmlns:a16="http://schemas.microsoft.com/office/drawing/2014/main" id="{5F297352-0476-3746-A190-C84A01465559}"/>
                </a:ext>
              </a:extLst>
            </p:cNvPr>
            <p:cNvSpPr>
              <a:spLocks noChangeShapeType="1"/>
            </p:cNvSpPr>
            <p:nvPr/>
          </p:nvSpPr>
          <p:spPr bwMode="auto">
            <a:xfrm flipH="1">
              <a:off x="2996669" y="3203366"/>
              <a:ext cx="86255" cy="0"/>
            </a:xfrm>
            <a:prstGeom prst="line">
              <a:avLst/>
            </a:prstGeom>
            <a:noFill/>
            <a:ln w="1270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25" name="Line 90">
              <a:extLst>
                <a:ext uri="{FF2B5EF4-FFF2-40B4-BE49-F238E27FC236}">
                  <a16:creationId xmlns:a16="http://schemas.microsoft.com/office/drawing/2014/main" id="{F8E8C387-5106-9F41-805B-247F871D9B91}"/>
                </a:ext>
              </a:extLst>
            </p:cNvPr>
            <p:cNvSpPr>
              <a:spLocks noChangeShapeType="1"/>
            </p:cNvSpPr>
            <p:nvPr/>
          </p:nvSpPr>
          <p:spPr bwMode="auto">
            <a:xfrm rot="16200000" flipH="1">
              <a:off x="2933991" y="3100947"/>
              <a:ext cx="211613" cy="0"/>
            </a:xfrm>
            <a:prstGeom prst="line">
              <a:avLst/>
            </a:prstGeom>
            <a:noFill/>
            <a:ln w="1270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sp>
        <p:nvSpPr>
          <p:cNvPr id="326" name="Oval 325">
            <a:extLst>
              <a:ext uri="{FF2B5EF4-FFF2-40B4-BE49-F238E27FC236}">
                <a16:creationId xmlns:a16="http://schemas.microsoft.com/office/drawing/2014/main" id="{84146DF2-663D-9D48-A330-D21567535082}"/>
              </a:ext>
            </a:extLst>
          </p:cNvPr>
          <p:cNvSpPr/>
          <p:nvPr/>
        </p:nvSpPr>
        <p:spPr>
          <a:xfrm>
            <a:off x="10167629" y="3743224"/>
            <a:ext cx="69935" cy="69935"/>
          </a:xfrm>
          <a:prstGeom prst="ellipse">
            <a:avLst/>
          </a:prstGeom>
          <a:solidFill>
            <a:schemeClr val="accent1"/>
          </a:solidFill>
          <a:ln w="28575">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028" name="Freeform 1027">
            <a:extLst>
              <a:ext uri="{FF2B5EF4-FFF2-40B4-BE49-F238E27FC236}">
                <a16:creationId xmlns:a16="http://schemas.microsoft.com/office/drawing/2014/main" id="{6BF15E2C-C049-9145-89BF-E7E8084B265A}"/>
              </a:ext>
            </a:extLst>
          </p:cNvPr>
          <p:cNvSpPr/>
          <p:nvPr/>
        </p:nvSpPr>
        <p:spPr>
          <a:xfrm>
            <a:off x="2163170" y="3165087"/>
            <a:ext cx="8045355" cy="730155"/>
          </a:xfrm>
          <a:custGeom>
            <a:avLst/>
            <a:gdLst>
              <a:gd name="connsiteX0" fmla="*/ 0 w 8045355"/>
              <a:gd name="connsiteY0" fmla="*/ 0 h 730155"/>
              <a:gd name="connsiteX1" fmla="*/ 388961 w 8045355"/>
              <a:gd name="connsiteY1" fmla="*/ 0 h 730155"/>
              <a:gd name="connsiteX2" fmla="*/ 784746 w 8045355"/>
              <a:gd name="connsiteY2" fmla="*/ 191069 h 730155"/>
              <a:gd name="connsiteX3" fmla="*/ 1153236 w 8045355"/>
              <a:gd name="connsiteY3" fmla="*/ 225188 h 730155"/>
              <a:gd name="connsiteX4" fmla="*/ 1535373 w 8045355"/>
              <a:gd name="connsiteY4" fmla="*/ 109182 h 730155"/>
              <a:gd name="connsiteX5" fmla="*/ 1917511 w 8045355"/>
              <a:gd name="connsiteY5" fmla="*/ 204717 h 730155"/>
              <a:gd name="connsiteX6" fmla="*/ 2688609 w 8045355"/>
              <a:gd name="connsiteY6" fmla="*/ 102358 h 730155"/>
              <a:gd name="connsiteX7" fmla="*/ 3466531 w 8045355"/>
              <a:gd name="connsiteY7" fmla="*/ 170597 h 730155"/>
              <a:gd name="connsiteX8" fmla="*/ 4217158 w 8045355"/>
              <a:gd name="connsiteY8" fmla="*/ 402609 h 730155"/>
              <a:gd name="connsiteX9" fmla="*/ 4995081 w 8045355"/>
              <a:gd name="connsiteY9" fmla="*/ 470848 h 730155"/>
              <a:gd name="connsiteX10" fmla="*/ 5738884 w 8045355"/>
              <a:gd name="connsiteY10" fmla="*/ 416257 h 730155"/>
              <a:gd name="connsiteX11" fmla="*/ 6509982 w 8045355"/>
              <a:gd name="connsiteY11" fmla="*/ 730155 h 730155"/>
              <a:gd name="connsiteX12" fmla="*/ 7267433 w 8045355"/>
              <a:gd name="connsiteY12" fmla="*/ 696036 h 730155"/>
              <a:gd name="connsiteX13" fmla="*/ 8045355 w 8045355"/>
              <a:gd name="connsiteY13" fmla="*/ 614150 h 730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045355" h="730155">
                <a:moveTo>
                  <a:pt x="0" y="0"/>
                </a:moveTo>
                <a:lnTo>
                  <a:pt x="388961" y="0"/>
                </a:lnTo>
                <a:lnTo>
                  <a:pt x="784746" y="191069"/>
                </a:lnTo>
                <a:lnTo>
                  <a:pt x="1153236" y="225188"/>
                </a:lnTo>
                <a:lnTo>
                  <a:pt x="1535373" y="109182"/>
                </a:lnTo>
                <a:lnTo>
                  <a:pt x="1917511" y="204717"/>
                </a:lnTo>
                <a:lnTo>
                  <a:pt x="2688609" y="102358"/>
                </a:lnTo>
                <a:lnTo>
                  <a:pt x="3466531" y="170597"/>
                </a:lnTo>
                <a:lnTo>
                  <a:pt x="4217158" y="402609"/>
                </a:lnTo>
                <a:lnTo>
                  <a:pt x="4995081" y="470848"/>
                </a:lnTo>
                <a:lnTo>
                  <a:pt x="5738884" y="416257"/>
                </a:lnTo>
                <a:lnTo>
                  <a:pt x="6509982" y="730155"/>
                </a:lnTo>
                <a:lnTo>
                  <a:pt x="7267433" y="696036"/>
                </a:lnTo>
                <a:lnTo>
                  <a:pt x="8045355" y="614150"/>
                </a:lnTo>
              </a:path>
            </a:pathLst>
          </a:custGeom>
          <a:noFill/>
          <a:ln w="25400">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029" name="Freeform 1028">
            <a:extLst>
              <a:ext uri="{FF2B5EF4-FFF2-40B4-BE49-F238E27FC236}">
                <a16:creationId xmlns:a16="http://schemas.microsoft.com/office/drawing/2014/main" id="{35B94383-00F8-1A45-B0FA-5E65D7040A86}"/>
              </a:ext>
            </a:extLst>
          </p:cNvPr>
          <p:cNvSpPr/>
          <p:nvPr/>
        </p:nvSpPr>
        <p:spPr>
          <a:xfrm>
            <a:off x="2176818" y="3417571"/>
            <a:ext cx="8031707" cy="402609"/>
          </a:xfrm>
          <a:custGeom>
            <a:avLst/>
            <a:gdLst>
              <a:gd name="connsiteX0" fmla="*/ 0 w 8031707"/>
              <a:gd name="connsiteY0" fmla="*/ 75063 h 402609"/>
              <a:gd name="connsiteX1" fmla="*/ 375313 w 8031707"/>
              <a:gd name="connsiteY1" fmla="*/ 109182 h 402609"/>
              <a:gd name="connsiteX2" fmla="*/ 764275 w 8031707"/>
              <a:gd name="connsiteY2" fmla="*/ 170597 h 402609"/>
              <a:gd name="connsiteX3" fmla="*/ 1139588 w 8031707"/>
              <a:gd name="connsiteY3" fmla="*/ 6824 h 402609"/>
              <a:gd name="connsiteX4" fmla="*/ 1521725 w 8031707"/>
              <a:gd name="connsiteY4" fmla="*/ 0 h 402609"/>
              <a:gd name="connsiteX5" fmla="*/ 1903863 w 8031707"/>
              <a:gd name="connsiteY5" fmla="*/ 20471 h 402609"/>
              <a:gd name="connsiteX6" fmla="*/ 2668137 w 8031707"/>
              <a:gd name="connsiteY6" fmla="*/ 156949 h 402609"/>
              <a:gd name="connsiteX7" fmla="*/ 3439236 w 8031707"/>
              <a:gd name="connsiteY7" fmla="*/ 40943 h 402609"/>
              <a:gd name="connsiteX8" fmla="*/ 4203510 w 8031707"/>
              <a:gd name="connsiteY8" fmla="*/ 61415 h 402609"/>
              <a:gd name="connsiteX9" fmla="*/ 4967785 w 8031707"/>
              <a:gd name="connsiteY9" fmla="*/ 6824 h 402609"/>
              <a:gd name="connsiteX10" fmla="*/ 5732060 w 8031707"/>
              <a:gd name="connsiteY10" fmla="*/ 109182 h 402609"/>
              <a:gd name="connsiteX11" fmla="*/ 6496334 w 8031707"/>
              <a:gd name="connsiteY11" fmla="*/ 95534 h 402609"/>
              <a:gd name="connsiteX12" fmla="*/ 7267433 w 8031707"/>
              <a:gd name="connsiteY12" fmla="*/ 402609 h 402609"/>
              <a:gd name="connsiteX13" fmla="*/ 8031707 w 8031707"/>
              <a:gd name="connsiteY13" fmla="*/ 259307 h 402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031707" h="402609">
                <a:moveTo>
                  <a:pt x="0" y="75063"/>
                </a:moveTo>
                <a:lnTo>
                  <a:pt x="375313" y="109182"/>
                </a:lnTo>
                <a:lnTo>
                  <a:pt x="764275" y="170597"/>
                </a:lnTo>
                <a:lnTo>
                  <a:pt x="1139588" y="6824"/>
                </a:lnTo>
                <a:lnTo>
                  <a:pt x="1521725" y="0"/>
                </a:lnTo>
                <a:lnTo>
                  <a:pt x="1903863" y="20471"/>
                </a:lnTo>
                <a:lnTo>
                  <a:pt x="2668137" y="156949"/>
                </a:lnTo>
                <a:lnTo>
                  <a:pt x="3439236" y="40943"/>
                </a:lnTo>
                <a:lnTo>
                  <a:pt x="4203510" y="61415"/>
                </a:lnTo>
                <a:lnTo>
                  <a:pt x="4967785" y="6824"/>
                </a:lnTo>
                <a:lnTo>
                  <a:pt x="5732060" y="109182"/>
                </a:lnTo>
                <a:lnTo>
                  <a:pt x="6496334" y="95534"/>
                </a:lnTo>
                <a:lnTo>
                  <a:pt x="7267433" y="402609"/>
                </a:lnTo>
                <a:lnTo>
                  <a:pt x="8031707" y="259307"/>
                </a:lnTo>
              </a:path>
            </a:pathLst>
          </a:custGeom>
          <a:noFill/>
          <a:ln w="2540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65" name="Oval 264">
            <a:extLst>
              <a:ext uri="{FF2B5EF4-FFF2-40B4-BE49-F238E27FC236}">
                <a16:creationId xmlns:a16="http://schemas.microsoft.com/office/drawing/2014/main" id="{DBF4ED85-9954-E140-9B03-4B495B0109E6}"/>
              </a:ext>
            </a:extLst>
          </p:cNvPr>
          <p:cNvSpPr/>
          <p:nvPr/>
        </p:nvSpPr>
        <p:spPr>
          <a:xfrm>
            <a:off x="4055754" y="3336824"/>
            <a:ext cx="69935" cy="69935"/>
          </a:xfrm>
          <a:prstGeom prst="ellipse">
            <a:avLst/>
          </a:prstGeom>
          <a:solidFill>
            <a:schemeClr val="accent1"/>
          </a:solidFill>
          <a:ln w="28575">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78" name="Triangle 177">
            <a:extLst>
              <a:ext uri="{FF2B5EF4-FFF2-40B4-BE49-F238E27FC236}">
                <a16:creationId xmlns:a16="http://schemas.microsoft.com/office/drawing/2014/main" id="{13BB61C9-92B8-3A45-9E31-57D6CFED551C}"/>
              </a:ext>
            </a:extLst>
          </p:cNvPr>
          <p:cNvSpPr/>
          <p:nvPr/>
        </p:nvSpPr>
        <p:spPr>
          <a:xfrm>
            <a:off x="6344809" y="3439877"/>
            <a:ext cx="76525" cy="72726"/>
          </a:xfrm>
          <a:prstGeom prst="triangle">
            <a:avLst/>
          </a:prstGeom>
          <a:solidFill>
            <a:schemeClr val="tx2"/>
          </a:solidFill>
          <a:ln w="28575">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03" name="Triangle 202">
            <a:extLst>
              <a:ext uri="{FF2B5EF4-FFF2-40B4-BE49-F238E27FC236}">
                <a16:creationId xmlns:a16="http://schemas.microsoft.com/office/drawing/2014/main" id="{178FC974-FEB1-8548-82F1-B44CB5C56FD8}"/>
              </a:ext>
            </a:extLst>
          </p:cNvPr>
          <p:cNvSpPr/>
          <p:nvPr/>
        </p:nvSpPr>
        <p:spPr>
          <a:xfrm>
            <a:off x="9402334" y="3757377"/>
            <a:ext cx="76525" cy="72726"/>
          </a:xfrm>
          <a:prstGeom prst="triangle">
            <a:avLst/>
          </a:prstGeom>
          <a:solidFill>
            <a:schemeClr val="tx2"/>
          </a:solidFill>
          <a:ln w="28575">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88" name="Triangle 187">
            <a:extLst>
              <a:ext uri="{FF2B5EF4-FFF2-40B4-BE49-F238E27FC236}">
                <a16:creationId xmlns:a16="http://schemas.microsoft.com/office/drawing/2014/main" id="{359515FD-A0A9-D842-B912-10A0A13C5750}"/>
              </a:ext>
            </a:extLst>
          </p:cNvPr>
          <p:cNvSpPr/>
          <p:nvPr/>
        </p:nvSpPr>
        <p:spPr>
          <a:xfrm>
            <a:off x="7868809" y="3487502"/>
            <a:ext cx="76525" cy="72726"/>
          </a:xfrm>
          <a:prstGeom prst="triangle">
            <a:avLst/>
          </a:prstGeom>
          <a:solidFill>
            <a:schemeClr val="tx2"/>
          </a:solidFill>
          <a:ln w="28575">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98" name="Triangle 197">
            <a:extLst>
              <a:ext uri="{FF2B5EF4-FFF2-40B4-BE49-F238E27FC236}">
                <a16:creationId xmlns:a16="http://schemas.microsoft.com/office/drawing/2014/main" id="{CC34DC18-C7CC-5B49-B22E-2DAF6CDCFD05}"/>
              </a:ext>
            </a:extLst>
          </p:cNvPr>
          <p:cNvSpPr/>
          <p:nvPr/>
        </p:nvSpPr>
        <p:spPr>
          <a:xfrm>
            <a:off x="10164334" y="3630377"/>
            <a:ext cx="76525" cy="72726"/>
          </a:xfrm>
          <a:prstGeom prst="triangle">
            <a:avLst/>
          </a:prstGeom>
          <a:solidFill>
            <a:schemeClr val="tx2"/>
          </a:solidFill>
          <a:ln w="28575">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73" name="Triangle 172">
            <a:extLst>
              <a:ext uri="{FF2B5EF4-FFF2-40B4-BE49-F238E27FC236}">
                <a16:creationId xmlns:a16="http://schemas.microsoft.com/office/drawing/2014/main" id="{8D2C14D6-1309-A64D-BE8B-9DE728AB8040}"/>
              </a:ext>
            </a:extLst>
          </p:cNvPr>
          <p:cNvSpPr/>
          <p:nvPr/>
        </p:nvSpPr>
        <p:spPr>
          <a:xfrm>
            <a:off x="5582809" y="3411302"/>
            <a:ext cx="76525" cy="72726"/>
          </a:xfrm>
          <a:prstGeom prst="triangle">
            <a:avLst/>
          </a:prstGeom>
          <a:solidFill>
            <a:schemeClr val="tx2"/>
          </a:solidFill>
          <a:ln w="28575">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65" name="Oval 64">
            <a:extLst>
              <a:ext uri="{FF2B5EF4-FFF2-40B4-BE49-F238E27FC236}">
                <a16:creationId xmlns:a16="http://schemas.microsoft.com/office/drawing/2014/main" id="{DD439336-9B99-CC45-8955-1E950F238E78}"/>
              </a:ext>
            </a:extLst>
          </p:cNvPr>
          <p:cNvSpPr/>
          <p:nvPr/>
        </p:nvSpPr>
        <p:spPr>
          <a:xfrm>
            <a:off x="3287404" y="3352699"/>
            <a:ext cx="69935" cy="69935"/>
          </a:xfrm>
          <a:prstGeom prst="ellipse">
            <a:avLst/>
          </a:prstGeom>
          <a:solidFill>
            <a:schemeClr val="accent1"/>
          </a:solidFill>
          <a:ln w="28575">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030" name="Slide Number Placeholder 1029">
            <a:extLst>
              <a:ext uri="{FF2B5EF4-FFF2-40B4-BE49-F238E27FC236}">
                <a16:creationId xmlns:a16="http://schemas.microsoft.com/office/drawing/2014/main" id="{9018D35B-5703-A847-B138-BBEBF55B1341}"/>
              </a:ext>
            </a:extLst>
          </p:cNvPr>
          <p:cNvSpPr>
            <a:spLocks noGrp="1"/>
          </p:cNvSpPr>
          <p:nvPr>
            <p:ph type="sldNum" sz="quarter" idx="4"/>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CE43C0F-8A7B-3A4B-9DB5-B3472E36E833}" type="slidenum">
              <a:rPr kumimoji="0" lang="en-GB" sz="1100" b="0" i="0" u="none" strike="noStrike" kern="1200" cap="none" spc="0" normalizeH="0" baseline="0" noProof="0" smtClean="0">
                <a:ln>
                  <a:noFill/>
                </a:ln>
                <a:solidFill>
                  <a:srgbClr val="5D8298"/>
                </a:solidFill>
                <a:effectLst/>
                <a:uLnTx/>
                <a:uFillTx/>
                <a:latin typeface="Arial" panose="020B0604020202020204" pitchFamily="34" charset="0"/>
                <a:ea typeface="Verdana" panose="020B0604030504040204" pitchFamily="34" charset="0"/>
                <a:cs typeface="Arial" panose="020B060402020202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29</a:t>
            </a:fld>
            <a:endParaRPr kumimoji="0" lang="en-GB" sz="1100" b="0" i="0" u="none" strike="noStrike" kern="1200" cap="none" spc="0" normalizeH="0" baseline="0" noProof="0" dirty="0">
              <a:ln>
                <a:noFill/>
              </a:ln>
              <a:solidFill>
                <a:srgbClr val="5D8298"/>
              </a:solidFill>
              <a:effectLst/>
              <a:uLnTx/>
              <a:uFillTx/>
              <a:latin typeface="Arial" panose="020B0604020202020204" pitchFamily="34" charset="0"/>
              <a:ea typeface="Verdana" panose="020B0604030504040204" pitchFamily="34" charset="0"/>
              <a:cs typeface="Arial" panose="020B0604020202020204" pitchFamily="34" charset="0"/>
            </a:endParaRPr>
          </a:p>
        </p:txBody>
      </p:sp>
      <p:sp>
        <p:nvSpPr>
          <p:cNvPr id="3" name="Text Placeholder 11">
            <a:extLst>
              <a:ext uri="{FF2B5EF4-FFF2-40B4-BE49-F238E27FC236}">
                <a16:creationId xmlns:a16="http://schemas.microsoft.com/office/drawing/2014/main" id="{B0968AE3-6993-E3A3-F2B1-7E3B9A5E2D07}"/>
              </a:ext>
            </a:extLst>
          </p:cNvPr>
          <p:cNvSpPr txBox="1">
            <a:spLocks/>
          </p:cNvSpPr>
          <p:nvPr/>
        </p:nvSpPr>
        <p:spPr>
          <a:xfrm>
            <a:off x="619200" y="1137969"/>
            <a:ext cx="10972800" cy="702470"/>
          </a:xfrm>
          <a:prstGeom prst="rect">
            <a:avLst/>
          </a:prstGeom>
        </p:spPr>
        <p:txBody>
          <a:bodyPr/>
          <a:lstStyle>
            <a:lvl1pPr marL="288000" indent="-288000" algn="l" defTabSz="457200" rtl="0" eaLnBrk="1" latinLnBrk="0" hangingPunct="1">
              <a:spcBef>
                <a:spcPts val="1200"/>
              </a:spcBef>
              <a:buClr>
                <a:schemeClr val="accent1"/>
              </a:buClr>
              <a:buFont typeface="Arial"/>
              <a:buChar char="•"/>
              <a:defRPr sz="2000" b="0" i="0" kern="1200">
                <a:solidFill>
                  <a:srgbClr val="5D8298"/>
                </a:solidFill>
                <a:latin typeface="Arial" panose="020B0604020202020204" pitchFamily="34" charset="0"/>
                <a:ea typeface="+mn-ea"/>
                <a:cs typeface="Arial" panose="020B0604020202020204" pitchFamily="34" charset="0"/>
              </a:defRPr>
            </a:lvl1pPr>
            <a:lvl2pPr marL="576000" indent="-288000" algn="l" defTabSz="457200" rtl="0" eaLnBrk="1" latinLnBrk="0" hangingPunct="1">
              <a:spcBef>
                <a:spcPts val="600"/>
              </a:spcBef>
              <a:buClr>
                <a:schemeClr val="accent1"/>
              </a:buClr>
              <a:buFont typeface="Lucida Grande"/>
              <a:buChar char="–"/>
              <a:defRPr sz="1800" b="0" i="0" kern="1200">
                <a:solidFill>
                  <a:srgbClr val="5D8298"/>
                </a:solidFill>
                <a:latin typeface="Arial" panose="020B0604020202020204" pitchFamily="34" charset="0"/>
                <a:ea typeface="+mn-ea"/>
                <a:cs typeface="Arial" panose="020B0604020202020204" pitchFamily="34" charset="0"/>
              </a:defRPr>
            </a:lvl2pPr>
            <a:lvl3pPr marL="864000" indent="-288000" algn="l" defTabSz="457200" rtl="0" eaLnBrk="1" latinLnBrk="0" hangingPunct="1">
              <a:spcBef>
                <a:spcPts val="400"/>
              </a:spcBef>
              <a:buClr>
                <a:schemeClr val="accent1"/>
              </a:buClr>
              <a:buFont typeface="Arial"/>
              <a:buChar char="•"/>
              <a:defRPr sz="1600" b="0" i="0" kern="1200">
                <a:solidFill>
                  <a:srgbClr val="5D8298"/>
                </a:solidFill>
                <a:latin typeface="Arial" panose="020B0604020202020204" pitchFamily="34" charset="0"/>
                <a:ea typeface="+mn-ea"/>
                <a:cs typeface="Arial" panose="020B0604020202020204" pitchFamily="34" charset="0"/>
              </a:defRPr>
            </a:lvl3pPr>
            <a:lvl4pPr marL="1152000" indent="-288000" algn="l" defTabSz="457200" rtl="0" eaLnBrk="1" latinLnBrk="0" hangingPunct="1">
              <a:spcBef>
                <a:spcPts val="0"/>
              </a:spcBef>
              <a:buClr>
                <a:schemeClr val="accent1"/>
              </a:buClr>
              <a:buFont typeface="Arial"/>
              <a:buChar char="•"/>
              <a:defRPr sz="1600" b="0" i="0" kern="1200">
                <a:solidFill>
                  <a:srgbClr val="5D8298"/>
                </a:solidFill>
                <a:latin typeface="Arial" panose="020B0604020202020204" pitchFamily="34" charset="0"/>
                <a:ea typeface="+mn-ea"/>
                <a:cs typeface="Arial" panose="020B0604020202020204" pitchFamily="34" charset="0"/>
              </a:defRPr>
            </a:lvl4pPr>
            <a:lvl5pPr marL="1440000" indent="-288000" algn="l" defTabSz="457200" rtl="0" eaLnBrk="1" latinLnBrk="0" hangingPunct="1">
              <a:spcBef>
                <a:spcPts val="0"/>
              </a:spcBef>
              <a:buClr>
                <a:schemeClr val="accent1"/>
              </a:buClr>
              <a:buFont typeface="Arial"/>
              <a:buChar char="•"/>
              <a:defRPr sz="1600" b="0" i="0" kern="1200">
                <a:solidFill>
                  <a:srgbClr val="5D8298"/>
                </a:solidFill>
                <a:latin typeface="Arial" panose="020B0604020202020204" pitchFamily="34" charset="0"/>
                <a:ea typeface="+mn-ea"/>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b="1" cap="all" dirty="0">
                <a:solidFill>
                  <a:schemeClr val="accent1"/>
                </a:solidFill>
              </a:rPr>
              <a:t>Quality of life comparable between treatment arms</a:t>
            </a:r>
          </a:p>
        </p:txBody>
      </p:sp>
    </p:spTree>
    <p:extLst>
      <p:ext uri="{BB962C8B-B14F-4D97-AF65-F5344CB8AC3E}">
        <p14:creationId xmlns:p14="http://schemas.microsoft.com/office/powerpoint/2010/main" val="10429599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541CFAB0-B6DC-F9B9-4F0F-65B64C99C68E}"/>
              </a:ext>
            </a:extLst>
          </p:cNvPr>
          <p:cNvSpPr/>
          <p:nvPr/>
        </p:nvSpPr>
        <p:spPr>
          <a:xfrm>
            <a:off x="6834097" y="1484784"/>
            <a:ext cx="3240360" cy="457493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schemeClr val="bg1"/>
              </a:solidFill>
            </a:endParaRPr>
          </a:p>
        </p:txBody>
      </p:sp>
      <p:sp>
        <p:nvSpPr>
          <p:cNvPr id="3" name="Slide Number Placeholder 2">
            <a:extLst>
              <a:ext uri="{FF2B5EF4-FFF2-40B4-BE49-F238E27FC236}">
                <a16:creationId xmlns:a16="http://schemas.microsoft.com/office/drawing/2014/main" id="{E2A6D26E-5F13-C870-2C8C-E082288C82B2}"/>
              </a:ext>
            </a:extLst>
          </p:cNvPr>
          <p:cNvSpPr>
            <a:spLocks noGrp="1"/>
          </p:cNvSpPr>
          <p:nvPr>
            <p:ph type="sldNum" sz="quarter" idx="4"/>
          </p:nvPr>
        </p:nvSpPr>
        <p:spPr/>
        <p:txBody>
          <a:bodyPr/>
          <a:lstStyle/>
          <a:p>
            <a:fld id="{FCE43C0F-8A7B-3A4B-9DB5-B3472E36E833}" type="slidenum">
              <a:rPr lang="en-GB" smtClean="0"/>
              <a:pPr/>
              <a:t>3</a:t>
            </a:fld>
            <a:endParaRPr lang="en-GB" dirty="0"/>
          </a:p>
        </p:txBody>
      </p:sp>
      <p:sp>
        <p:nvSpPr>
          <p:cNvPr id="4" name="Title 3">
            <a:extLst>
              <a:ext uri="{FF2B5EF4-FFF2-40B4-BE49-F238E27FC236}">
                <a16:creationId xmlns:a16="http://schemas.microsoft.com/office/drawing/2014/main" id="{4EC3FB30-8460-CB91-305B-31BDC843A304}"/>
              </a:ext>
            </a:extLst>
          </p:cNvPr>
          <p:cNvSpPr>
            <a:spLocks noGrp="1"/>
          </p:cNvSpPr>
          <p:nvPr>
            <p:ph type="title"/>
          </p:nvPr>
        </p:nvSpPr>
        <p:spPr/>
        <p:txBody>
          <a:bodyPr/>
          <a:lstStyle/>
          <a:p>
            <a:r>
              <a:rPr lang="en-GB" dirty="0"/>
              <a:t>This module has been developed by two international experts</a:t>
            </a:r>
          </a:p>
        </p:txBody>
      </p:sp>
      <p:sp>
        <p:nvSpPr>
          <p:cNvPr id="10" name="Vrije vorm 18">
            <a:extLst>
              <a:ext uri="{FF2B5EF4-FFF2-40B4-BE49-F238E27FC236}">
                <a16:creationId xmlns:a16="http://schemas.microsoft.com/office/drawing/2014/main" id="{8D165580-83F1-79FD-1FB3-5146B12B01D3}"/>
              </a:ext>
            </a:extLst>
          </p:cNvPr>
          <p:cNvSpPr/>
          <p:nvPr/>
        </p:nvSpPr>
        <p:spPr>
          <a:xfrm>
            <a:off x="6918361" y="5009817"/>
            <a:ext cx="3071831" cy="414506"/>
          </a:xfrm>
          <a:custGeom>
            <a:avLst/>
            <a:gdLst>
              <a:gd name="connsiteX0" fmla="*/ 0 w 2152851"/>
              <a:gd name="connsiteY0" fmla="*/ 0 h 281440"/>
              <a:gd name="connsiteX1" fmla="*/ 2152851 w 2152851"/>
              <a:gd name="connsiteY1" fmla="*/ 0 h 281440"/>
              <a:gd name="connsiteX2" fmla="*/ 2152851 w 2152851"/>
              <a:gd name="connsiteY2" fmla="*/ 281440 h 281440"/>
              <a:gd name="connsiteX3" fmla="*/ 0 w 2152851"/>
              <a:gd name="connsiteY3" fmla="*/ 281440 h 281440"/>
              <a:gd name="connsiteX4" fmla="*/ 0 w 2152851"/>
              <a:gd name="connsiteY4" fmla="*/ 0 h 2814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52851" h="281440">
                <a:moveTo>
                  <a:pt x="0" y="0"/>
                </a:moveTo>
                <a:lnTo>
                  <a:pt x="2152851" y="0"/>
                </a:lnTo>
                <a:lnTo>
                  <a:pt x="2152851" y="281440"/>
                </a:lnTo>
                <a:lnTo>
                  <a:pt x="0" y="28144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49530" tIns="49530" rIns="49530" bIns="49530" numCol="1" spcCol="1270" anchor="ctr" anchorCtr="0">
            <a:noAutofit/>
          </a:bodyPr>
          <a:lstStyle/>
          <a:p>
            <a:pPr marL="0" marR="0" lvl="0" indent="0" algn="ctr" defTabSz="577850" rtl="0" eaLnBrk="1" fontAlgn="auto" latinLnBrk="0" hangingPunct="1">
              <a:lnSpc>
                <a:spcPct val="90000"/>
              </a:lnSpc>
              <a:spcBef>
                <a:spcPct val="0"/>
              </a:spcBef>
              <a:spcAft>
                <a:spcPct val="35000"/>
              </a:spcAft>
              <a:buClrTx/>
              <a:buSzTx/>
              <a:buFontTx/>
              <a:buNone/>
              <a:tabLst/>
              <a:defRPr/>
            </a:pPr>
            <a:r>
              <a:rPr lang="en-US" sz="1400" b="1" cap="none" dirty="0">
                <a:solidFill>
                  <a:schemeClr val="bg1"/>
                </a:solidFill>
                <a:effectLst/>
                <a:latin typeface="Arial" panose="020B0604020202020204" pitchFamily="34" charset="0"/>
                <a:ea typeface="Calibri" panose="020F0502020204030204" pitchFamily="34" charset="0"/>
                <a:cs typeface="Arial" panose="020B0604020202020204" pitchFamily="34" charset="0"/>
              </a:rPr>
              <a:t>Dr Pasquale Rescigno</a:t>
            </a:r>
          </a:p>
          <a:p>
            <a:pPr marL="0" marR="0" lvl="0" indent="0" algn="ctr" defTabSz="577850" rtl="0" eaLnBrk="1" fontAlgn="auto" latinLnBrk="0" hangingPunct="1">
              <a:spcBef>
                <a:spcPct val="0"/>
              </a:spcBef>
              <a:buClrTx/>
              <a:buSzTx/>
              <a:buFontTx/>
              <a:buNone/>
              <a:tabLst/>
              <a:defRPr/>
            </a:pPr>
            <a:r>
              <a:rPr lang="en-GB" sz="1400" b="1" dirty="0">
                <a:solidFill>
                  <a:schemeClr val="bg1"/>
                </a:solidFill>
                <a:latin typeface="Arial" panose="020B0604020202020204" pitchFamily="34" charset="0"/>
                <a:cs typeface="Arial" panose="020B0604020202020204" pitchFamily="34" charset="0"/>
              </a:rPr>
              <a:t>Clinical Senior Lecturer, </a:t>
            </a:r>
          </a:p>
          <a:p>
            <a:pPr marL="0" marR="0" lvl="0" indent="0" algn="ctr" defTabSz="577850" rtl="0" eaLnBrk="1" fontAlgn="auto" latinLnBrk="0" hangingPunct="1">
              <a:spcBef>
                <a:spcPct val="0"/>
              </a:spcBef>
              <a:buClrTx/>
              <a:buSzTx/>
              <a:buFontTx/>
              <a:buNone/>
              <a:tabLst/>
              <a:defRPr/>
            </a:pPr>
            <a:r>
              <a:rPr lang="en-GB" sz="1400" b="1" dirty="0">
                <a:solidFill>
                  <a:schemeClr val="bg1"/>
                </a:solidFill>
                <a:latin typeface="Arial" panose="020B0604020202020204" pitchFamily="34" charset="0"/>
                <a:cs typeface="Arial" panose="020B0604020202020204" pitchFamily="34" charset="0"/>
              </a:rPr>
              <a:t>Translational and Clinical Research Institute, Faculty of Medical Sciences, Newcastle University, UK</a:t>
            </a:r>
          </a:p>
        </p:txBody>
      </p:sp>
      <p:sp>
        <p:nvSpPr>
          <p:cNvPr id="15" name="Rectangle 14">
            <a:extLst>
              <a:ext uri="{FF2B5EF4-FFF2-40B4-BE49-F238E27FC236}">
                <a16:creationId xmlns:a16="http://schemas.microsoft.com/office/drawing/2014/main" id="{2ED82405-CCCD-22CD-9273-A7B8B248EC8F}"/>
              </a:ext>
            </a:extLst>
          </p:cNvPr>
          <p:cNvSpPr/>
          <p:nvPr/>
        </p:nvSpPr>
        <p:spPr>
          <a:xfrm>
            <a:off x="1673239" y="1484784"/>
            <a:ext cx="3240360" cy="457493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schemeClr val="bg1"/>
              </a:solidFill>
            </a:endParaRPr>
          </a:p>
        </p:txBody>
      </p:sp>
      <p:sp>
        <p:nvSpPr>
          <p:cNvPr id="7" name="Vrije vorm 18">
            <a:extLst>
              <a:ext uri="{FF2B5EF4-FFF2-40B4-BE49-F238E27FC236}">
                <a16:creationId xmlns:a16="http://schemas.microsoft.com/office/drawing/2014/main" id="{E1B77FDA-8751-D1A1-525D-6F7F6FD66BAB}"/>
              </a:ext>
            </a:extLst>
          </p:cNvPr>
          <p:cNvSpPr/>
          <p:nvPr/>
        </p:nvSpPr>
        <p:spPr>
          <a:xfrm>
            <a:off x="2117543" y="4935629"/>
            <a:ext cx="2495767" cy="281441"/>
          </a:xfrm>
          <a:custGeom>
            <a:avLst/>
            <a:gdLst>
              <a:gd name="connsiteX0" fmla="*/ 0 w 2152851"/>
              <a:gd name="connsiteY0" fmla="*/ 0 h 281440"/>
              <a:gd name="connsiteX1" fmla="*/ 2152851 w 2152851"/>
              <a:gd name="connsiteY1" fmla="*/ 0 h 281440"/>
              <a:gd name="connsiteX2" fmla="*/ 2152851 w 2152851"/>
              <a:gd name="connsiteY2" fmla="*/ 281440 h 281440"/>
              <a:gd name="connsiteX3" fmla="*/ 0 w 2152851"/>
              <a:gd name="connsiteY3" fmla="*/ 281440 h 281440"/>
              <a:gd name="connsiteX4" fmla="*/ 0 w 2152851"/>
              <a:gd name="connsiteY4" fmla="*/ 0 h 2814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52851" h="281440">
                <a:moveTo>
                  <a:pt x="0" y="0"/>
                </a:moveTo>
                <a:lnTo>
                  <a:pt x="2152851" y="0"/>
                </a:lnTo>
                <a:lnTo>
                  <a:pt x="2152851" y="281440"/>
                </a:lnTo>
                <a:lnTo>
                  <a:pt x="0" y="28144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49530" tIns="49530" rIns="49530" bIns="49530" numCol="1" spcCol="1270" anchor="ctr" anchorCtr="0">
            <a:noAutofit/>
          </a:bodyPr>
          <a:lstStyle/>
          <a:p>
            <a:pPr marL="0" marR="0" lvl="0" indent="0" algn="ctr" defTabSz="577850" rtl="0" eaLnBrk="1" fontAlgn="auto" latinLnBrk="0" hangingPunct="1">
              <a:lnSpc>
                <a:spcPct val="90000"/>
              </a:lnSpc>
              <a:spcBef>
                <a:spcPct val="0"/>
              </a:spcBef>
              <a:spcAft>
                <a:spcPct val="35000"/>
              </a:spcAft>
              <a:buClrTx/>
              <a:buSzTx/>
              <a:buFontTx/>
              <a:buNone/>
              <a:tabLst/>
              <a:defRPr/>
            </a:pPr>
            <a:r>
              <a:rPr lang="en-GB" sz="1400" b="1" cap="none"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Assoc. Prof. Alicia Morgans</a:t>
            </a:r>
          </a:p>
          <a:p>
            <a:pPr algn="ctr" defTabSz="577850">
              <a:lnSpc>
                <a:spcPct val="90000"/>
              </a:lnSpc>
              <a:spcBef>
                <a:spcPct val="0"/>
              </a:spcBef>
              <a:spcAft>
                <a:spcPct val="35000"/>
              </a:spcAft>
              <a:defRPr/>
            </a:pPr>
            <a:r>
              <a:rPr kumimoji="0" lang="en-GB" sz="1400" b="1"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 </a:t>
            </a:r>
            <a:r>
              <a:rPr lang="en-GB" sz="1400" b="1" cap="none"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GU Medical Oncologist, Dana-Farber Cancer Institute, Boston, USA</a:t>
            </a:r>
          </a:p>
          <a:p>
            <a:pPr marL="0" marR="0" lvl="0" indent="0" algn="ctr" defTabSz="577850" rtl="0" eaLnBrk="1" fontAlgn="auto" latinLnBrk="0" hangingPunct="1">
              <a:lnSpc>
                <a:spcPct val="90000"/>
              </a:lnSpc>
              <a:spcBef>
                <a:spcPct val="0"/>
              </a:spcBef>
              <a:spcAft>
                <a:spcPct val="35000"/>
              </a:spcAft>
              <a:buClrTx/>
              <a:buSzTx/>
              <a:buFontTx/>
              <a:buNone/>
              <a:tabLst/>
              <a:defRPr/>
            </a:pPr>
            <a:endParaRPr kumimoji="0" lang="en-GB" sz="1300" b="1"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endParaRPr>
          </a:p>
        </p:txBody>
      </p:sp>
      <p:pic>
        <p:nvPicPr>
          <p:cNvPr id="17" name="Picture 16">
            <a:extLst>
              <a:ext uri="{FF2B5EF4-FFF2-40B4-BE49-F238E27FC236}">
                <a16:creationId xmlns:a16="http://schemas.microsoft.com/office/drawing/2014/main" id="{4BF54EA3-7CB5-C880-EB9D-FAEA1588949F}"/>
              </a:ext>
            </a:extLst>
          </p:cNvPr>
          <p:cNvPicPr>
            <a:picLocks noChangeAspect="1"/>
          </p:cNvPicPr>
          <p:nvPr/>
        </p:nvPicPr>
        <p:blipFill>
          <a:blip r:embed="rId2"/>
          <a:stretch>
            <a:fillRect/>
          </a:stretch>
        </p:blipFill>
        <p:spPr>
          <a:xfrm>
            <a:off x="2300442" y="1640930"/>
            <a:ext cx="2129967" cy="2839312"/>
          </a:xfrm>
          <a:prstGeom prst="rect">
            <a:avLst/>
          </a:prstGeom>
        </p:spPr>
      </p:pic>
      <p:pic>
        <p:nvPicPr>
          <p:cNvPr id="18" name="Picture 17">
            <a:extLst>
              <a:ext uri="{FF2B5EF4-FFF2-40B4-BE49-F238E27FC236}">
                <a16:creationId xmlns:a16="http://schemas.microsoft.com/office/drawing/2014/main" id="{DA09A1E9-EF9E-848B-53C4-CFFFBAE0D50A}"/>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Lst>
          </a:blip>
          <a:stretch>
            <a:fillRect/>
          </a:stretch>
        </p:blipFill>
        <p:spPr>
          <a:xfrm>
            <a:off x="7346003" y="1605102"/>
            <a:ext cx="2129967" cy="2870703"/>
          </a:xfrm>
          <a:prstGeom prst="rect">
            <a:avLst/>
          </a:prstGeom>
        </p:spPr>
      </p:pic>
    </p:spTree>
    <p:extLst>
      <p:ext uri="{BB962C8B-B14F-4D97-AF65-F5344CB8AC3E}">
        <p14:creationId xmlns:p14="http://schemas.microsoft.com/office/powerpoint/2010/main" val="242079496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4946CEC8-A898-476B-A3D1-C25A11079C8F}"/>
              </a:ext>
            </a:extLst>
          </p:cNvPr>
          <p:cNvGraphicFramePr>
            <a:graphicFrameLocks noGrp="1"/>
          </p:cNvGraphicFramePr>
          <p:nvPr>
            <p:ph sz="quarter" idx="12"/>
            <p:extLst>
              <p:ext uri="{D42A27DB-BD31-4B8C-83A1-F6EECF244321}">
                <p14:modId xmlns:p14="http://schemas.microsoft.com/office/powerpoint/2010/main" val="2430632496"/>
              </p:ext>
            </p:extLst>
          </p:nvPr>
        </p:nvGraphicFramePr>
        <p:xfrm>
          <a:off x="620713" y="1232292"/>
          <a:ext cx="10963963" cy="4847363"/>
        </p:xfrm>
        <a:graphic>
          <a:graphicData uri="http://schemas.openxmlformats.org/drawingml/2006/table">
            <a:tbl>
              <a:tblPr firstRow="1" bandRow="1">
                <a:tableStyleId>{5C22544A-7EE6-4342-B048-85BDC9FD1C3A}</a:tableStyleId>
              </a:tblPr>
              <a:tblGrid>
                <a:gridCol w="3475502">
                  <a:extLst>
                    <a:ext uri="{9D8B030D-6E8A-4147-A177-3AD203B41FA5}">
                      <a16:colId xmlns:a16="http://schemas.microsoft.com/office/drawing/2014/main" val="3278033805"/>
                    </a:ext>
                  </a:extLst>
                </a:gridCol>
                <a:gridCol w="4899102">
                  <a:extLst>
                    <a:ext uri="{9D8B030D-6E8A-4147-A177-3AD203B41FA5}">
                      <a16:colId xmlns:a16="http://schemas.microsoft.com/office/drawing/2014/main" val="3211925184"/>
                    </a:ext>
                  </a:extLst>
                </a:gridCol>
                <a:gridCol w="2589359">
                  <a:extLst>
                    <a:ext uri="{9D8B030D-6E8A-4147-A177-3AD203B41FA5}">
                      <a16:colId xmlns:a16="http://schemas.microsoft.com/office/drawing/2014/main" val="3752757380"/>
                    </a:ext>
                  </a:extLst>
                </a:gridCol>
              </a:tblGrid>
              <a:tr h="297587">
                <a:tc>
                  <a:txBody>
                    <a:bodyPr/>
                    <a:lstStyle/>
                    <a:p>
                      <a:pPr algn="l" fontAlgn="b">
                        <a:lnSpc>
                          <a:spcPct val="90000"/>
                        </a:lnSpc>
                      </a:pPr>
                      <a:r>
                        <a:rPr lang="en-CA" sz="1400" u="none" strike="noStrike" dirty="0">
                          <a:effectLst/>
                          <a:latin typeface="Arial" panose="020B0604020202020204" pitchFamily="34" charset="0"/>
                          <a:cs typeface="Arial" panose="020B0604020202020204" pitchFamily="34" charset="0"/>
                        </a:rPr>
                        <a:t> </a:t>
                      </a:r>
                      <a:endParaRPr lang="en-CA" sz="1400" b="1" i="0" u="none" strike="noStrike" dirty="0">
                        <a:solidFill>
                          <a:srgbClr val="000000"/>
                        </a:solidFill>
                        <a:effectLst/>
                        <a:latin typeface="Arial" panose="020B0604020202020204" pitchFamily="34" charset="0"/>
                        <a:cs typeface="Arial" panose="020B0604020202020204" pitchFamily="34" charset="0"/>
                      </a:endParaRPr>
                    </a:p>
                  </a:txBody>
                  <a:tcPr marL="72000" marR="72000" marT="36000" marB="36000" anchor="b"/>
                </a:tc>
                <a:tc>
                  <a:txBody>
                    <a:bodyPr/>
                    <a:lstStyle/>
                    <a:p>
                      <a:pPr algn="ctr" fontAlgn="b">
                        <a:lnSpc>
                          <a:spcPct val="90000"/>
                        </a:lnSpc>
                      </a:pPr>
                      <a:r>
                        <a:rPr lang="en-CA" sz="1400" u="none" strike="noStrike" dirty="0">
                          <a:effectLst/>
                          <a:latin typeface="Arial" panose="020B0604020202020204" pitchFamily="34" charset="0"/>
                          <a:cs typeface="Arial" panose="020B0604020202020204" pitchFamily="34" charset="0"/>
                        </a:rPr>
                        <a:t>PROpel</a:t>
                      </a:r>
                      <a:r>
                        <a:rPr lang="en-CA" sz="1400" u="none" strike="noStrike" baseline="30000" dirty="0">
                          <a:effectLst/>
                          <a:latin typeface="Arial" panose="020B0604020202020204" pitchFamily="34" charset="0"/>
                          <a:cs typeface="Arial" panose="020B0604020202020204" pitchFamily="34" charset="0"/>
                        </a:rPr>
                        <a:t>1,2</a:t>
                      </a:r>
                    </a:p>
                    <a:p>
                      <a:pPr algn="ctr" fontAlgn="b">
                        <a:lnSpc>
                          <a:spcPct val="90000"/>
                        </a:lnSpc>
                      </a:pPr>
                      <a:r>
                        <a:rPr lang="en-CA" sz="1400" u="none" strike="noStrike" dirty="0">
                          <a:effectLst/>
                          <a:latin typeface="Arial" panose="020B0604020202020204" pitchFamily="34" charset="0"/>
                          <a:cs typeface="Arial" panose="020B0604020202020204" pitchFamily="34" charset="0"/>
                        </a:rPr>
                        <a:t>N=796</a:t>
                      </a:r>
                      <a:endParaRPr lang="en-CA" sz="1400" b="1" i="0" u="none" strike="noStrike" dirty="0">
                        <a:solidFill>
                          <a:srgbClr val="000000"/>
                        </a:solidFill>
                        <a:effectLst/>
                        <a:latin typeface="Arial" panose="020B0604020202020204" pitchFamily="34" charset="0"/>
                        <a:cs typeface="Arial" panose="020B0604020202020204" pitchFamily="34" charset="0"/>
                      </a:endParaRPr>
                    </a:p>
                  </a:txBody>
                  <a:tcPr marL="72000" marR="72000" marT="36000" marB="36000" anchor="b"/>
                </a:tc>
                <a:tc>
                  <a:txBody>
                    <a:bodyPr/>
                    <a:lstStyle/>
                    <a:p>
                      <a:pPr algn="ctr" fontAlgn="b">
                        <a:lnSpc>
                          <a:spcPct val="90000"/>
                        </a:lnSpc>
                      </a:pPr>
                      <a:r>
                        <a:rPr lang="en-CA" sz="1400" u="none" strike="noStrike" dirty="0">
                          <a:effectLst/>
                          <a:latin typeface="Arial" panose="020B0604020202020204" pitchFamily="34" charset="0"/>
                          <a:cs typeface="Arial" panose="020B0604020202020204" pitchFamily="34" charset="0"/>
                        </a:rPr>
                        <a:t>MAGNITUDE</a:t>
                      </a:r>
                      <a:r>
                        <a:rPr lang="en-CA" sz="1400" u="none" strike="noStrike" baseline="30000" dirty="0">
                          <a:effectLst/>
                          <a:latin typeface="Arial" panose="020B0604020202020204" pitchFamily="34" charset="0"/>
                          <a:cs typeface="Arial" panose="020B0604020202020204" pitchFamily="34" charset="0"/>
                        </a:rPr>
                        <a:t>3,4</a:t>
                      </a:r>
                    </a:p>
                    <a:p>
                      <a:pPr algn="ctr" fontAlgn="b">
                        <a:lnSpc>
                          <a:spcPct val="90000"/>
                        </a:lnSpc>
                      </a:pPr>
                      <a:r>
                        <a:rPr lang="en-CA" sz="1400" u="none" strike="noStrike" dirty="0">
                          <a:effectLst/>
                          <a:latin typeface="Arial" panose="020B0604020202020204" pitchFamily="34" charset="0"/>
                          <a:cs typeface="Arial" panose="020B0604020202020204" pitchFamily="34" charset="0"/>
                        </a:rPr>
                        <a:t>N=423</a:t>
                      </a:r>
                      <a:endParaRPr lang="en-CA" sz="1400" b="1" i="0" u="none" strike="noStrike" dirty="0">
                        <a:solidFill>
                          <a:srgbClr val="000000"/>
                        </a:solidFill>
                        <a:effectLst/>
                        <a:latin typeface="Arial" panose="020B0604020202020204" pitchFamily="34" charset="0"/>
                        <a:cs typeface="Arial" panose="020B0604020202020204" pitchFamily="34" charset="0"/>
                      </a:endParaRPr>
                    </a:p>
                  </a:txBody>
                  <a:tcPr marL="72000" marR="72000" marT="36000" marB="36000" anchor="b"/>
                </a:tc>
                <a:extLst>
                  <a:ext uri="{0D108BD9-81ED-4DB2-BD59-A6C34878D82A}">
                    <a16:rowId xmlns:a16="http://schemas.microsoft.com/office/drawing/2014/main" val="3042337995"/>
                  </a:ext>
                </a:extLst>
              </a:tr>
              <a:tr h="297587">
                <a:tc>
                  <a:txBody>
                    <a:bodyPr/>
                    <a:lstStyle/>
                    <a:p>
                      <a:pPr algn="l" fontAlgn="b">
                        <a:lnSpc>
                          <a:spcPct val="90000"/>
                        </a:lnSpc>
                      </a:pPr>
                      <a:r>
                        <a:rPr lang="en-CA" sz="1300" b="1" i="0" u="none" strike="noStrike" dirty="0">
                          <a:solidFill>
                            <a:srgbClr val="000000"/>
                          </a:solidFill>
                          <a:effectLst/>
                          <a:latin typeface="Arial" panose="020B0604020202020204" pitchFamily="34" charset="0"/>
                          <a:cs typeface="Arial" panose="020B0604020202020204" pitchFamily="34" charset="0"/>
                        </a:rPr>
                        <a:t>Dose of </a:t>
                      </a:r>
                      <a:r>
                        <a:rPr lang="en-CA" sz="1300" b="1" i="0" u="none" strike="noStrike" dirty="0" err="1">
                          <a:solidFill>
                            <a:srgbClr val="000000"/>
                          </a:solidFill>
                          <a:effectLst/>
                          <a:latin typeface="Arial" panose="020B0604020202020204" pitchFamily="34" charset="0"/>
                          <a:cs typeface="Arial" panose="020B0604020202020204" pitchFamily="34" charset="0"/>
                        </a:rPr>
                        <a:t>PARPi</a:t>
                      </a:r>
                      <a:endParaRPr lang="en-CA" sz="1300" b="1" i="0" u="none" strike="noStrike" dirty="0">
                        <a:solidFill>
                          <a:srgbClr val="000000"/>
                        </a:solidFill>
                        <a:effectLst/>
                        <a:latin typeface="Arial" panose="020B0604020202020204" pitchFamily="34" charset="0"/>
                        <a:cs typeface="Arial" panose="020B0604020202020204" pitchFamily="34" charset="0"/>
                      </a:endParaRPr>
                    </a:p>
                  </a:txBody>
                  <a:tcPr marL="72000" marR="72000" marT="36000" marB="36000" anchor="b"/>
                </a:tc>
                <a:tc>
                  <a:txBody>
                    <a:bodyPr/>
                    <a:lstStyle/>
                    <a:p>
                      <a:pPr marL="0" marR="0" lvl="0" indent="0" algn="ctr" defTabSz="457200" rtl="0" eaLnBrk="1" fontAlgn="b" latinLnBrk="0" hangingPunct="1">
                        <a:lnSpc>
                          <a:spcPct val="90000"/>
                        </a:lnSpc>
                        <a:spcBef>
                          <a:spcPts val="0"/>
                        </a:spcBef>
                        <a:spcAft>
                          <a:spcPts val="0"/>
                        </a:spcAft>
                        <a:buClrTx/>
                        <a:buSzTx/>
                        <a:buFontTx/>
                        <a:buNone/>
                        <a:tabLst/>
                        <a:defRPr/>
                      </a:pPr>
                      <a:r>
                        <a:rPr lang="en-GB" sz="1300" u="none" strike="noStrike" kern="1200" dirty="0" err="1">
                          <a:solidFill>
                            <a:schemeClr val="dk1"/>
                          </a:solidFill>
                          <a:effectLst/>
                          <a:latin typeface="Arial" panose="020B0604020202020204" pitchFamily="34" charset="0"/>
                          <a:ea typeface="+mn-ea"/>
                          <a:cs typeface="Arial" panose="020B0604020202020204" pitchFamily="34" charset="0"/>
                        </a:rPr>
                        <a:t>olaparib</a:t>
                      </a:r>
                      <a:r>
                        <a:rPr lang="en-GB" sz="1300" u="none" strike="noStrike" kern="1200" dirty="0">
                          <a:solidFill>
                            <a:schemeClr val="dk1"/>
                          </a:solidFill>
                          <a:effectLst/>
                          <a:latin typeface="Arial" panose="020B0604020202020204" pitchFamily="34" charset="0"/>
                          <a:ea typeface="+mn-ea"/>
                          <a:cs typeface="Arial" panose="020B0604020202020204" pitchFamily="34" charset="0"/>
                        </a:rPr>
                        <a:t> 300 mg bid</a:t>
                      </a:r>
                    </a:p>
                  </a:txBody>
                  <a:tcPr marL="72000" marR="72000" marT="36000" marB="36000"/>
                </a:tc>
                <a:tc>
                  <a:txBody>
                    <a:bodyPr/>
                    <a:lstStyle/>
                    <a:p>
                      <a:pPr marL="0" marR="0" lvl="0" indent="0" algn="ctr" defTabSz="457200" rtl="0" eaLnBrk="1" fontAlgn="b" latinLnBrk="0" hangingPunct="1">
                        <a:lnSpc>
                          <a:spcPct val="90000"/>
                        </a:lnSpc>
                        <a:spcBef>
                          <a:spcPts val="0"/>
                        </a:spcBef>
                        <a:spcAft>
                          <a:spcPts val="0"/>
                        </a:spcAft>
                        <a:buClrTx/>
                        <a:buSzTx/>
                        <a:buFontTx/>
                        <a:buNone/>
                        <a:tabLst/>
                        <a:defRPr/>
                      </a:pPr>
                      <a:r>
                        <a:rPr lang="en-GB" sz="1300" u="none" strike="noStrike" kern="1200" dirty="0">
                          <a:solidFill>
                            <a:schemeClr val="dk1"/>
                          </a:solidFill>
                          <a:effectLst/>
                          <a:latin typeface="Arial" panose="020B0604020202020204" pitchFamily="34" charset="0"/>
                          <a:ea typeface="+mn-ea"/>
                          <a:cs typeface="Arial" panose="020B0604020202020204" pitchFamily="34" charset="0"/>
                        </a:rPr>
                        <a:t>niraparib 200 mg QD</a:t>
                      </a:r>
                    </a:p>
                    <a:p>
                      <a:pPr marL="0" algn="ctr" defTabSz="457200" rtl="0" eaLnBrk="1" fontAlgn="b" latinLnBrk="0" hangingPunct="1">
                        <a:lnSpc>
                          <a:spcPct val="90000"/>
                        </a:lnSpc>
                      </a:pPr>
                      <a:endParaRPr lang="en-CA" sz="1300" u="none" strike="noStrike" kern="1200" dirty="0">
                        <a:solidFill>
                          <a:schemeClr val="dk1"/>
                        </a:solidFill>
                        <a:effectLst/>
                        <a:latin typeface="Arial" panose="020B0604020202020204" pitchFamily="34" charset="0"/>
                        <a:ea typeface="+mn-ea"/>
                        <a:cs typeface="Arial" panose="020B0604020202020204" pitchFamily="34" charset="0"/>
                      </a:endParaRPr>
                    </a:p>
                  </a:txBody>
                  <a:tcPr marL="72000" marR="72000" marT="36000" marB="36000" anchor="b"/>
                </a:tc>
                <a:extLst>
                  <a:ext uri="{0D108BD9-81ED-4DB2-BD59-A6C34878D82A}">
                    <a16:rowId xmlns:a16="http://schemas.microsoft.com/office/drawing/2014/main" val="234417072"/>
                  </a:ext>
                </a:extLst>
              </a:tr>
              <a:tr h="297587">
                <a:tc>
                  <a:txBody>
                    <a:bodyPr/>
                    <a:lstStyle/>
                    <a:p>
                      <a:pPr algn="l" fontAlgn="b">
                        <a:lnSpc>
                          <a:spcPct val="90000"/>
                        </a:lnSpc>
                      </a:pPr>
                      <a:r>
                        <a:rPr lang="en-CA" sz="1300" b="1" u="none" strike="noStrike" dirty="0">
                          <a:effectLst/>
                          <a:latin typeface="Arial" panose="020B0604020202020204" pitchFamily="34" charset="0"/>
                          <a:cs typeface="Arial" panose="020B0604020202020204" pitchFamily="34" charset="0"/>
                        </a:rPr>
                        <a:t>Primary endpoint</a:t>
                      </a:r>
                      <a:endParaRPr lang="en-CA" sz="1300" b="1" i="0" u="none" strike="noStrike" dirty="0">
                        <a:solidFill>
                          <a:srgbClr val="000000"/>
                        </a:solidFill>
                        <a:effectLst/>
                        <a:latin typeface="Arial" panose="020B0604020202020204" pitchFamily="34" charset="0"/>
                        <a:cs typeface="Arial" panose="020B0604020202020204" pitchFamily="34" charset="0"/>
                      </a:endParaRPr>
                    </a:p>
                  </a:txBody>
                  <a:tcPr marL="72000" marR="72000" marT="36000" marB="36000" anchor="b"/>
                </a:tc>
                <a:tc>
                  <a:txBody>
                    <a:bodyPr/>
                    <a:lstStyle/>
                    <a:p>
                      <a:pPr algn="ctr" fontAlgn="b">
                        <a:lnSpc>
                          <a:spcPct val="90000"/>
                        </a:lnSpc>
                      </a:pPr>
                      <a:r>
                        <a:rPr lang="en-CA" sz="1300" u="none" strike="noStrike" dirty="0" err="1">
                          <a:effectLst/>
                          <a:latin typeface="Arial" panose="020B0604020202020204" pitchFamily="34" charset="0"/>
                          <a:cs typeface="Arial" panose="020B0604020202020204" pitchFamily="34" charset="0"/>
                        </a:rPr>
                        <a:t>rPFS</a:t>
                      </a:r>
                      <a:r>
                        <a:rPr lang="en-CA" sz="1300" u="none" strike="noStrike" dirty="0">
                          <a:effectLst/>
                          <a:latin typeface="Arial" panose="020B0604020202020204" pitchFamily="34" charset="0"/>
                          <a:cs typeface="Arial" panose="020B0604020202020204" pitchFamily="34" charset="0"/>
                        </a:rPr>
                        <a:t> in unselected patients</a:t>
                      </a:r>
                      <a:br>
                        <a:rPr lang="en-CA" sz="1300" u="none" strike="noStrike" dirty="0">
                          <a:effectLst/>
                          <a:latin typeface="Arial" panose="020B0604020202020204" pitchFamily="34" charset="0"/>
                          <a:cs typeface="Arial" panose="020B0604020202020204" pitchFamily="34" charset="0"/>
                        </a:rPr>
                      </a:br>
                      <a:r>
                        <a:rPr lang="en-CA" sz="1300" u="none" strike="noStrike" dirty="0">
                          <a:effectLst/>
                          <a:latin typeface="Arial" panose="020B0604020202020204" pitchFamily="34" charset="0"/>
                          <a:cs typeface="Arial" panose="020B0604020202020204" pitchFamily="34" charset="0"/>
                        </a:rPr>
                        <a:t>(investigator view)</a:t>
                      </a:r>
                      <a:endParaRPr lang="en-CA" sz="1300" b="0" i="0" u="none" strike="noStrike" dirty="0">
                        <a:solidFill>
                          <a:srgbClr val="000000"/>
                        </a:solidFill>
                        <a:effectLst/>
                        <a:latin typeface="Arial" panose="020B0604020202020204" pitchFamily="34" charset="0"/>
                        <a:cs typeface="Arial" panose="020B0604020202020204" pitchFamily="34" charset="0"/>
                      </a:endParaRPr>
                    </a:p>
                  </a:txBody>
                  <a:tcPr marL="72000" marR="72000" marT="36000" marB="36000" anchor="b"/>
                </a:tc>
                <a:tc>
                  <a:txBody>
                    <a:bodyPr/>
                    <a:lstStyle/>
                    <a:p>
                      <a:pPr algn="ctr" fontAlgn="b">
                        <a:lnSpc>
                          <a:spcPct val="90000"/>
                        </a:lnSpc>
                      </a:pPr>
                      <a:r>
                        <a:rPr lang="en-CA" sz="1300" u="none" strike="noStrike" dirty="0" err="1">
                          <a:effectLst/>
                          <a:latin typeface="Arial" panose="020B0604020202020204" pitchFamily="34" charset="0"/>
                          <a:cs typeface="Arial" panose="020B0604020202020204" pitchFamily="34" charset="0"/>
                        </a:rPr>
                        <a:t>rPFS</a:t>
                      </a:r>
                      <a:r>
                        <a:rPr lang="en-CA" sz="1300" u="none" strike="noStrike" dirty="0">
                          <a:effectLst/>
                          <a:latin typeface="Arial" panose="020B0604020202020204" pitchFamily="34" charset="0"/>
                          <a:cs typeface="Arial" panose="020B0604020202020204" pitchFamily="34" charset="0"/>
                        </a:rPr>
                        <a:t> in selected and unselected patients (central view)</a:t>
                      </a:r>
                      <a:endParaRPr lang="en-CA" sz="1300" b="0" i="0" u="none" strike="noStrike" dirty="0">
                        <a:solidFill>
                          <a:srgbClr val="000000"/>
                        </a:solidFill>
                        <a:effectLst/>
                        <a:latin typeface="Arial" panose="020B0604020202020204" pitchFamily="34" charset="0"/>
                        <a:cs typeface="Arial" panose="020B0604020202020204" pitchFamily="34" charset="0"/>
                      </a:endParaRPr>
                    </a:p>
                  </a:txBody>
                  <a:tcPr marL="72000" marR="72000" marT="36000" marB="36000" anchor="b"/>
                </a:tc>
                <a:extLst>
                  <a:ext uri="{0D108BD9-81ED-4DB2-BD59-A6C34878D82A}">
                    <a16:rowId xmlns:a16="http://schemas.microsoft.com/office/drawing/2014/main" val="3939877127"/>
                  </a:ext>
                </a:extLst>
              </a:tr>
              <a:tr h="443131">
                <a:tc>
                  <a:txBody>
                    <a:bodyPr/>
                    <a:lstStyle/>
                    <a:p>
                      <a:pPr algn="l" fontAlgn="b">
                        <a:lnSpc>
                          <a:spcPct val="90000"/>
                        </a:lnSpc>
                      </a:pPr>
                      <a:r>
                        <a:rPr lang="en-CA" sz="1300" b="1" u="none" strike="noStrike" dirty="0">
                          <a:effectLst/>
                          <a:latin typeface="Arial" panose="020B0604020202020204" pitchFamily="34" charset="0"/>
                          <a:cs typeface="Arial" panose="020B0604020202020204" pitchFamily="34" charset="0"/>
                        </a:rPr>
                        <a:t>Prior NHA in </a:t>
                      </a:r>
                      <a:r>
                        <a:rPr lang="en-CA" sz="1300" b="1" u="none" strike="noStrike" dirty="0" err="1">
                          <a:effectLst/>
                          <a:latin typeface="Arial" panose="020B0604020202020204" pitchFamily="34" charset="0"/>
                          <a:cs typeface="Arial" panose="020B0604020202020204" pitchFamily="34" charset="0"/>
                        </a:rPr>
                        <a:t>mCSPC</a:t>
                      </a:r>
                      <a:endParaRPr lang="en-CA" sz="1300" b="1" i="0" u="none" strike="noStrike" dirty="0">
                        <a:solidFill>
                          <a:srgbClr val="000000"/>
                        </a:solidFill>
                        <a:effectLst/>
                        <a:latin typeface="Arial" panose="020B0604020202020204" pitchFamily="34" charset="0"/>
                        <a:cs typeface="Arial" panose="020B0604020202020204" pitchFamily="34" charset="0"/>
                      </a:endParaRPr>
                    </a:p>
                  </a:txBody>
                  <a:tcPr marL="72000" marR="72000" marT="36000" marB="36000" anchor="ctr"/>
                </a:tc>
                <a:tc>
                  <a:txBody>
                    <a:bodyPr/>
                    <a:lstStyle/>
                    <a:p>
                      <a:pPr algn="ctr" fontAlgn="b">
                        <a:lnSpc>
                          <a:spcPct val="90000"/>
                        </a:lnSpc>
                      </a:pPr>
                      <a:r>
                        <a:rPr lang="en-US" sz="1300" u="none" strike="noStrike" dirty="0">
                          <a:effectLst/>
                          <a:latin typeface="Arial" panose="020B0604020202020204" pitchFamily="34" charset="0"/>
                          <a:cs typeface="Arial" panose="020B0604020202020204" pitchFamily="34" charset="0"/>
                        </a:rPr>
                        <a:t>Allowed as long as stopped at least 12 </a:t>
                      </a:r>
                      <a:r>
                        <a:rPr lang="en-US" sz="1300" u="none" strike="noStrike" dirty="0" err="1">
                          <a:effectLst/>
                          <a:latin typeface="Arial" panose="020B0604020202020204" pitchFamily="34" charset="0"/>
                          <a:cs typeface="Arial" panose="020B0604020202020204" pitchFamily="34" charset="0"/>
                        </a:rPr>
                        <a:t>mos</a:t>
                      </a:r>
                      <a:r>
                        <a:rPr lang="en-US" sz="1300" u="none" strike="noStrike" dirty="0">
                          <a:effectLst/>
                          <a:latin typeface="Arial" panose="020B0604020202020204" pitchFamily="34" charset="0"/>
                          <a:cs typeface="Arial" panose="020B0604020202020204" pitchFamily="34" charset="0"/>
                        </a:rPr>
                        <a:t> before enrollment</a:t>
                      </a:r>
                      <a:br>
                        <a:rPr lang="en-US" sz="1300" u="none" strike="noStrike" dirty="0">
                          <a:effectLst/>
                          <a:latin typeface="Arial" panose="020B0604020202020204" pitchFamily="34" charset="0"/>
                          <a:cs typeface="Arial" panose="020B0604020202020204" pitchFamily="34" charset="0"/>
                        </a:rPr>
                      </a:br>
                      <a:r>
                        <a:rPr lang="en-US" sz="1300" u="none" strike="noStrike" dirty="0">
                          <a:effectLst/>
                          <a:latin typeface="Arial" panose="020B0604020202020204" pitchFamily="34" charset="0"/>
                          <a:cs typeface="Arial" panose="020B0604020202020204" pitchFamily="34" charset="0"/>
                        </a:rPr>
                        <a:t>(abiraterone not allowed)</a:t>
                      </a:r>
                    </a:p>
                    <a:p>
                      <a:pPr algn="ctr" fontAlgn="b">
                        <a:lnSpc>
                          <a:spcPct val="90000"/>
                        </a:lnSpc>
                      </a:pPr>
                      <a:r>
                        <a:rPr lang="en-US" sz="1300" u="none" strike="noStrike" dirty="0">
                          <a:effectLst/>
                          <a:latin typeface="Arial" panose="020B0604020202020204" pitchFamily="34" charset="0"/>
                          <a:cs typeface="Arial" panose="020B0604020202020204" pitchFamily="34" charset="0"/>
                        </a:rPr>
                        <a:t>1 (0.3%)</a:t>
                      </a:r>
                      <a:endParaRPr lang="en-US" sz="1300" b="0" i="0" u="none" strike="noStrike" dirty="0">
                        <a:solidFill>
                          <a:srgbClr val="000000"/>
                        </a:solidFill>
                        <a:effectLst/>
                        <a:latin typeface="Arial" panose="020B0604020202020204" pitchFamily="34" charset="0"/>
                        <a:cs typeface="Arial" panose="020B0604020202020204" pitchFamily="34" charset="0"/>
                      </a:endParaRPr>
                    </a:p>
                  </a:txBody>
                  <a:tcPr marL="72000" marR="72000" marT="36000" marB="36000" anchor="b"/>
                </a:tc>
                <a:tc>
                  <a:txBody>
                    <a:bodyPr/>
                    <a:lstStyle/>
                    <a:p>
                      <a:pPr algn="ctr" fontAlgn="b">
                        <a:lnSpc>
                          <a:spcPct val="90000"/>
                        </a:lnSpc>
                      </a:pPr>
                      <a:r>
                        <a:rPr lang="en-CA" sz="1300" u="none" strike="noStrike" dirty="0">
                          <a:effectLst/>
                          <a:latin typeface="Arial" panose="020B0604020202020204" pitchFamily="34" charset="0"/>
                          <a:cs typeface="Arial" panose="020B0604020202020204" pitchFamily="34" charset="0"/>
                        </a:rPr>
                        <a:t>13 (3.0%)</a:t>
                      </a:r>
                      <a:r>
                        <a:rPr lang="en-CA" sz="1300" u="none" strike="noStrike" baseline="30000" dirty="0">
                          <a:effectLst/>
                          <a:latin typeface="Arial" panose="020B0604020202020204" pitchFamily="34" charset="0"/>
                          <a:cs typeface="Arial" panose="020B0604020202020204" pitchFamily="34" charset="0"/>
                        </a:rPr>
                        <a:t>a</a:t>
                      </a:r>
                      <a:endParaRPr lang="en-CA" sz="1300" b="0" i="0" u="none" strike="noStrike" baseline="30000" dirty="0">
                        <a:solidFill>
                          <a:srgbClr val="000000"/>
                        </a:solidFill>
                        <a:effectLst/>
                        <a:latin typeface="Arial" panose="020B0604020202020204" pitchFamily="34" charset="0"/>
                        <a:cs typeface="Arial" panose="020B0604020202020204" pitchFamily="34" charset="0"/>
                      </a:endParaRPr>
                    </a:p>
                  </a:txBody>
                  <a:tcPr marL="72000" marR="72000" marT="36000" marB="36000" anchor="b"/>
                </a:tc>
                <a:extLst>
                  <a:ext uri="{0D108BD9-81ED-4DB2-BD59-A6C34878D82A}">
                    <a16:rowId xmlns:a16="http://schemas.microsoft.com/office/drawing/2014/main" val="244294844"/>
                  </a:ext>
                </a:extLst>
              </a:tr>
              <a:tr h="152042">
                <a:tc>
                  <a:txBody>
                    <a:bodyPr/>
                    <a:lstStyle/>
                    <a:p>
                      <a:pPr algn="l" fontAlgn="b">
                        <a:lnSpc>
                          <a:spcPct val="90000"/>
                        </a:lnSpc>
                      </a:pPr>
                      <a:r>
                        <a:rPr lang="en-CA" sz="1300" b="1" u="none" strike="noStrike" dirty="0">
                          <a:effectLst/>
                          <a:latin typeface="Arial" panose="020B0604020202020204" pitchFamily="34" charset="0"/>
                          <a:cs typeface="Arial" panose="020B0604020202020204" pitchFamily="34" charset="0"/>
                        </a:rPr>
                        <a:t>Prior Docetaxel in </a:t>
                      </a:r>
                      <a:r>
                        <a:rPr lang="en-CA" sz="1300" b="1" u="none" strike="noStrike" dirty="0" err="1">
                          <a:effectLst/>
                          <a:latin typeface="Arial" panose="020B0604020202020204" pitchFamily="34" charset="0"/>
                          <a:cs typeface="Arial" panose="020B0604020202020204" pitchFamily="34" charset="0"/>
                        </a:rPr>
                        <a:t>mCSPC</a:t>
                      </a:r>
                      <a:endParaRPr lang="en-CA" sz="1300" b="1" i="0" u="none" strike="noStrike" dirty="0">
                        <a:solidFill>
                          <a:srgbClr val="000000"/>
                        </a:solidFill>
                        <a:effectLst/>
                        <a:latin typeface="Arial" panose="020B0604020202020204" pitchFamily="34" charset="0"/>
                        <a:cs typeface="Arial" panose="020B0604020202020204" pitchFamily="34" charset="0"/>
                      </a:endParaRPr>
                    </a:p>
                  </a:txBody>
                  <a:tcPr marL="72000" marR="72000" marT="36000" marB="36000" anchor="b"/>
                </a:tc>
                <a:tc>
                  <a:txBody>
                    <a:bodyPr/>
                    <a:lstStyle/>
                    <a:p>
                      <a:pPr algn="ctr" fontAlgn="b">
                        <a:lnSpc>
                          <a:spcPct val="90000"/>
                        </a:lnSpc>
                      </a:pPr>
                      <a:r>
                        <a:rPr lang="en-CA" sz="1300" u="none" strike="noStrike" dirty="0">
                          <a:effectLst/>
                          <a:latin typeface="Arial" panose="020B0604020202020204" pitchFamily="34" charset="0"/>
                          <a:cs typeface="Arial" panose="020B0604020202020204" pitchFamily="34" charset="0"/>
                        </a:rPr>
                        <a:t>179 (22.5%)</a:t>
                      </a:r>
                      <a:endParaRPr lang="en-CA" sz="1300" b="0" i="0" u="none" strike="noStrike" dirty="0">
                        <a:solidFill>
                          <a:srgbClr val="000000"/>
                        </a:solidFill>
                        <a:effectLst/>
                        <a:latin typeface="Arial" panose="020B0604020202020204" pitchFamily="34" charset="0"/>
                        <a:cs typeface="Arial" panose="020B0604020202020204" pitchFamily="34" charset="0"/>
                      </a:endParaRPr>
                    </a:p>
                  </a:txBody>
                  <a:tcPr marL="72000" marR="72000" marT="36000" marB="36000" anchor="b"/>
                </a:tc>
                <a:tc>
                  <a:txBody>
                    <a:bodyPr/>
                    <a:lstStyle/>
                    <a:p>
                      <a:pPr algn="ctr" fontAlgn="b">
                        <a:lnSpc>
                          <a:spcPct val="90000"/>
                        </a:lnSpc>
                      </a:pPr>
                      <a:r>
                        <a:rPr lang="en-CA" sz="1300" u="none" strike="noStrike" dirty="0">
                          <a:effectLst/>
                          <a:latin typeface="Arial" panose="020B0604020202020204" pitchFamily="34" charset="0"/>
                          <a:cs typeface="Arial" panose="020B0604020202020204" pitchFamily="34" charset="0"/>
                        </a:rPr>
                        <a:t>85 (20%)</a:t>
                      </a:r>
                      <a:r>
                        <a:rPr lang="en-CA" sz="1300" u="none" strike="noStrike" baseline="30000" dirty="0">
                          <a:effectLst/>
                          <a:latin typeface="Arial" panose="020B0604020202020204" pitchFamily="34" charset="0"/>
                          <a:cs typeface="Arial" panose="020B0604020202020204" pitchFamily="34" charset="0"/>
                        </a:rPr>
                        <a:t>a</a:t>
                      </a:r>
                      <a:endParaRPr lang="en-CA" sz="1300" b="0" i="0" u="none" strike="noStrike" baseline="30000" dirty="0">
                        <a:solidFill>
                          <a:srgbClr val="000000"/>
                        </a:solidFill>
                        <a:effectLst/>
                        <a:latin typeface="Arial" panose="020B0604020202020204" pitchFamily="34" charset="0"/>
                        <a:cs typeface="Arial" panose="020B0604020202020204" pitchFamily="34" charset="0"/>
                      </a:endParaRPr>
                    </a:p>
                  </a:txBody>
                  <a:tcPr marL="72000" marR="72000" marT="36000" marB="36000" anchor="b"/>
                </a:tc>
                <a:extLst>
                  <a:ext uri="{0D108BD9-81ED-4DB2-BD59-A6C34878D82A}">
                    <a16:rowId xmlns:a16="http://schemas.microsoft.com/office/drawing/2014/main" val="1313471276"/>
                  </a:ext>
                </a:extLst>
              </a:tr>
              <a:tr h="297587">
                <a:tc>
                  <a:txBody>
                    <a:bodyPr/>
                    <a:lstStyle/>
                    <a:p>
                      <a:pPr algn="l" fontAlgn="b">
                        <a:lnSpc>
                          <a:spcPct val="90000"/>
                        </a:lnSpc>
                      </a:pPr>
                      <a:r>
                        <a:rPr lang="en-CA" sz="1300" b="1" u="none" strike="noStrike" dirty="0">
                          <a:effectLst/>
                          <a:latin typeface="Arial" panose="020B0604020202020204" pitchFamily="34" charset="0"/>
                          <a:cs typeface="Arial" panose="020B0604020202020204" pitchFamily="34" charset="0"/>
                        </a:rPr>
                        <a:t>HRR status required at randomisation</a:t>
                      </a:r>
                      <a:endParaRPr lang="en-CA" sz="1300" b="1" i="0" u="none" strike="noStrike" dirty="0">
                        <a:solidFill>
                          <a:srgbClr val="000000"/>
                        </a:solidFill>
                        <a:effectLst/>
                        <a:latin typeface="Arial" panose="020B0604020202020204" pitchFamily="34" charset="0"/>
                        <a:cs typeface="Arial" panose="020B0604020202020204" pitchFamily="34" charset="0"/>
                      </a:endParaRPr>
                    </a:p>
                  </a:txBody>
                  <a:tcPr marL="72000" marR="72000" marT="36000" marB="36000" anchor="b"/>
                </a:tc>
                <a:tc>
                  <a:txBody>
                    <a:bodyPr/>
                    <a:lstStyle/>
                    <a:p>
                      <a:pPr algn="ctr" fontAlgn="b">
                        <a:lnSpc>
                          <a:spcPct val="90000"/>
                        </a:lnSpc>
                      </a:pPr>
                      <a:r>
                        <a:rPr lang="en-CA" sz="1300" u="none" strike="noStrike" dirty="0">
                          <a:effectLst/>
                          <a:latin typeface="Arial" panose="020B0604020202020204" pitchFamily="34" charset="0"/>
                          <a:cs typeface="Arial" panose="020B0604020202020204" pitchFamily="34" charset="0"/>
                        </a:rPr>
                        <a:t>No</a:t>
                      </a:r>
                      <a:endParaRPr lang="en-CA" sz="1300" b="0" i="0" u="none" strike="noStrike" dirty="0">
                        <a:solidFill>
                          <a:srgbClr val="000000"/>
                        </a:solidFill>
                        <a:effectLst/>
                        <a:latin typeface="Arial" panose="020B0604020202020204" pitchFamily="34" charset="0"/>
                        <a:cs typeface="Arial" panose="020B0604020202020204" pitchFamily="34" charset="0"/>
                      </a:endParaRPr>
                    </a:p>
                  </a:txBody>
                  <a:tcPr marL="72000" marR="72000" marT="36000" marB="36000" anchor="b"/>
                </a:tc>
                <a:tc>
                  <a:txBody>
                    <a:bodyPr/>
                    <a:lstStyle/>
                    <a:p>
                      <a:pPr algn="ctr" fontAlgn="b">
                        <a:lnSpc>
                          <a:spcPct val="90000"/>
                        </a:lnSpc>
                      </a:pPr>
                      <a:r>
                        <a:rPr lang="en-CA" sz="1300" u="none" strike="noStrike" dirty="0">
                          <a:effectLst/>
                          <a:latin typeface="Arial" panose="020B0604020202020204" pitchFamily="34" charset="0"/>
                          <a:cs typeface="Arial" panose="020B0604020202020204" pitchFamily="34" charset="0"/>
                        </a:rPr>
                        <a:t>Yes</a:t>
                      </a:r>
                      <a:endParaRPr lang="en-CA" sz="1300" b="0" i="0" u="none" strike="noStrike" dirty="0">
                        <a:solidFill>
                          <a:srgbClr val="000000"/>
                        </a:solidFill>
                        <a:effectLst/>
                        <a:latin typeface="Arial" panose="020B0604020202020204" pitchFamily="34" charset="0"/>
                        <a:cs typeface="Arial" panose="020B0604020202020204" pitchFamily="34" charset="0"/>
                      </a:endParaRPr>
                    </a:p>
                  </a:txBody>
                  <a:tcPr marL="72000" marR="72000" marT="36000" marB="36000" anchor="b"/>
                </a:tc>
                <a:extLst>
                  <a:ext uri="{0D108BD9-81ED-4DB2-BD59-A6C34878D82A}">
                    <a16:rowId xmlns:a16="http://schemas.microsoft.com/office/drawing/2014/main" val="3506385220"/>
                  </a:ext>
                </a:extLst>
              </a:tr>
              <a:tr h="223779">
                <a:tc>
                  <a:txBody>
                    <a:bodyPr/>
                    <a:lstStyle/>
                    <a:p>
                      <a:pPr algn="l" fontAlgn="b">
                        <a:lnSpc>
                          <a:spcPct val="90000"/>
                        </a:lnSpc>
                      </a:pPr>
                      <a:r>
                        <a:rPr lang="en-CA" sz="1300" b="1" u="none" strike="noStrike" dirty="0">
                          <a:effectLst/>
                          <a:latin typeface="Arial" panose="020B0604020202020204" pitchFamily="34" charset="0"/>
                          <a:cs typeface="Arial" panose="020B0604020202020204" pitchFamily="34" charset="0"/>
                        </a:rPr>
                        <a:t>HRR analysis</a:t>
                      </a:r>
                      <a:endParaRPr lang="en-CA" sz="1300" b="1" i="0" u="none" strike="noStrike" dirty="0">
                        <a:solidFill>
                          <a:srgbClr val="000000"/>
                        </a:solidFill>
                        <a:effectLst/>
                        <a:latin typeface="Arial" panose="020B0604020202020204" pitchFamily="34" charset="0"/>
                        <a:cs typeface="Arial" panose="020B0604020202020204" pitchFamily="34" charset="0"/>
                      </a:endParaRPr>
                    </a:p>
                  </a:txBody>
                  <a:tcPr marL="72000" marR="72000" marT="36000" marB="36000" anchor="b"/>
                </a:tc>
                <a:tc>
                  <a:txBody>
                    <a:bodyPr/>
                    <a:lstStyle/>
                    <a:p>
                      <a:pPr algn="ctr" fontAlgn="b">
                        <a:lnSpc>
                          <a:spcPct val="90000"/>
                        </a:lnSpc>
                      </a:pPr>
                      <a:r>
                        <a:rPr lang="en-CA" sz="1300" u="none" strike="noStrike" dirty="0">
                          <a:effectLst/>
                          <a:latin typeface="Arial" panose="020B0604020202020204" pitchFamily="34" charset="0"/>
                          <a:cs typeface="Arial" panose="020B0604020202020204" pitchFamily="34" charset="0"/>
                        </a:rPr>
                        <a:t> </a:t>
                      </a:r>
                      <a:r>
                        <a:rPr lang="en-CA" sz="1300" u="none" strike="noStrike">
                          <a:effectLst/>
                          <a:latin typeface="Arial" panose="020B0604020202020204" pitchFamily="34" charset="0"/>
                          <a:cs typeface="Arial" panose="020B0604020202020204" pitchFamily="34" charset="0"/>
                        </a:rPr>
                        <a:t>Tissue and/or </a:t>
                      </a:r>
                      <a:r>
                        <a:rPr lang="en-CA" sz="1300" u="none" strike="noStrike" dirty="0" err="1">
                          <a:effectLst/>
                          <a:latin typeface="Arial" panose="020B0604020202020204" pitchFamily="34" charset="0"/>
                          <a:cs typeface="Arial" panose="020B0604020202020204" pitchFamily="34" charset="0"/>
                        </a:rPr>
                        <a:t>ctDNA</a:t>
                      </a:r>
                      <a:endParaRPr lang="en-CA" sz="1300" b="0" i="0" u="none" strike="noStrike" dirty="0">
                        <a:solidFill>
                          <a:srgbClr val="000000"/>
                        </a:solidFill>
                        <a:effectLst/>
                        <a:latin typeface="Arial" panose="020B0604020202020204" pitchFamily="34" charset="0"/>
                        <a:cs typeface="Arial" panose="020B0604020202020204" pitchFamily="34" charset="0"/>
                      </a:endParaRPr>
                    </a:p>
                  </a:txBody>
                  <a:tcPr marL="72000" marR="72000" marT="36000" marB="36000" anchor="b"/>
                </a:tc>
                <a:tc>
                  <a:txBody>
                    <a:bodyPr/>
                    <a:lstStyle/>
                    <a:p>
                      <a:pPr algn="ctr" fontAlgn="b">
                        <a:lnSpc>
                          <a:spcPct val="90000"/>
                        </a:lnSpc>
                      </a:pPr>
                      <a:r>
                        <a:rPr lang="en-CA" sz="1300" u="none" strike="noStrike" dirty="0">
                          <a:effectLst/>
                          <a:latin typeface="Arial" panose="020B0604020202020204" pitchFamily="34" charset="0"/>
                          <a:cs typeface="Arial" panose="020B0604020202020204" pitchFamily="34" charset="0"/>
                        </a:rPr>
                        <a:t>Tissue or </a:t>
                      </a:r>
                      <a:r>
                        <a:rPr lang="en-CA" sz="1300" u="none" strike="noStrike" dirty="0" err="1">
                          <a:effectLst/>
                          <a:latin typeface="Arial" panose="020B0604020202020204" pitchFamily="34" charset="0"/>
                          <a:cs typeface="Arial" panose="020B0604020202020204" pitchFamily="34" charset="0"/>
                        </a:rPr>
                        <a:t>ctDNA</a:t>
                      </a:r>
                      <a:r>
                        <a:rPr lang="en-CA" sz="1300" u="none" strike="noStrike" dirty="0">
                          <a:effectLst/>
                          <a:latin typeface="Arial" panose="020B0604020202020204" pitchFamily="34" charset="0"/>
                          <a:cs typeface="Arial" panose="020B0604020202020204" pitchFamily="34" charset="0"/>
                        </a:rPr>
                        <a:t> or germline</a:t>
                      </a:r>
                      <a:endParaRPr lang="en-CA" sz="1300" b="0" i="0" u="none" strike="noStrike" dirty="0">
                        <a:solidFill>
                          <a:srgbClr val="000000"/>
                        </a:solidFill>
                        <a:effectLst/>
                        <a:latin typeface="Arial" panose="020B0604020202020204" pitchFamily="34" charset="0"/>
                        <a:cs typeface="Arial" panose="020B0604020202020204" pitchFamily="34" charset="0"/>
                      </a:endParaRPr>
                    </a:p>
                  </a:txBody>
                  <a:tcPr marL="72000" marR="72000" marT="36000" marB="36000" anchor="b"/>
                </a:tc>
                <a:extLst>
                  <a:ext uri="{0D108BD9-81ED-4DB2-BD59-A6C34878D82A}">
                    <a16:rowId xmlns:a16="http://schemas.microsoft.com/office/drawing/2014/main" val="1944793808"/>
                  </a:ext>
                </a:extLst>
              </a:tr>
              <a:tr h="152042">
                <a:tc>
                  <a:txBody>
                    <a:bodyPr/>
                    <a:lstStyle/>
                    <a:p>
                      <a:pPr algn="l" fontAlgn="b">
                        <a:lnSpc>
                          <a:spcPct val="90000"/>
                        </a:lnSpc>
                      </a:pPr>
                      <a:r>
                        <a:rPr lang="en-CA" sz="1300" b="1" u="none" strike="noStrike" dirty="0" err="1">
                          <a:effectLst/>
                          <a:latin typeface="Arial" panose="020B0604020202020204" pitchFamily="34" charset="0"/>
                          <a:cs typeface="Arial" panose="020B0604020202020204" pitchFamily="34" charset="0"/>
                        </a:rPr>
                        <a:t>HRRm</a:t>
                      </a:r>
                      <a:r>
                        <a:rPr lang="en-CA" sz="1300" b="1" u="none" strike="noStrike" dirty="0">
                          <a:effectLst/>
                          <a:latin typeface="Arial" panose="020B0604020202020204" pitchFamily="34" charset="0"/>
                          <a:cs typeface="Arial" panose="020B0604020202020204" pitchFamily="34" charset="0"/>
                        </a:rPr>
                        <a:t> status</a:t>
                      </a:r>
                      <a:endParaRPr lang="en-CA" sz="1300" b="1" i="0" u="none" strike="noStrike" dirty="0">
                        <a:solidFill>
                          <a:srgbClr val="000000"/>
                        </a:solidFill>
                        <a:effectLst/>
                        <a:latin typeface="Arial" panose="020B0604020202020204" pitchFamily="34" charset="0"/>
                        <a:cs typeface="Arial" panose="020B0604020202020204" pitchFamily="34" charset="0"/>
                      </a:endParaRPr>
                    </a:p>
                  </a:txBody>
                  <a:tcPr marL="72000" marR="72000" marT="36000" marB="36000" anchor="b"/>
                </a:tc>
                <a:tc>
                  <a:txBody>
                    <a:bodyPr/>
                    <a:lstStyle/>
                    <a:p>
                      <a:pPr algn="ctr" fontAlgn="b">
                        <a:lnSpc>
                          <a:spcPct val="90000"/>
                        </a:lnSpc>
                      </a:pPr>
                      <a:endParaRPr lang="en-CA" sz="1300" b="0" i="0" u="none" strike="noStrike" dirty="0">
                        <a:solidFill>
                          <a:srgbClr val="000000"/>
                        </a:solidFill>
                        <a:effectLst/>
                        <a:latin typeface="Arial" panose="020B0604020202020204" pitchFamily="34" charset="0"/>
                        <a:cs typeface="Arial" panose="020B0604020202020204" pitchFamily="34" charset="0"/>
                      </a:endParaRPr>
                    </a:p>
                  </a:txBody>
                  <a:tcPr marL="72000" marR="72000" marT="36000" marB="36000" anchor="b"/>
                </a:tc>
                <a:tc>
                  <a:txBody>
                    <a:bodyPr/>
                    <a:lstStyle/>
                    <a:p>
                      <a:pPr algn="ctr" fontAlgn="b">
                        <a:lnSpc>
                          <a:spcPct val="90000"/>
                        </a:lnSpc>
                      </a:pPr>
                      <a:endParaRPr lang="en-CA" sz="1300" b="0" i="0" u="none" strike="noStrike" dirty="0">
                        <a:solidFill>
                          <a:srgbClr val="000000"/>
                        </a:solidFill>
                        <a:effectLst/>
                        <a:latin typeface="Arial" panose="020B0604020202020204" pitchFamily="34" charset="0"/>
                        <a:cs typeface="Arial" panose="020B0604020202020204" pitchFamily="34" charset="0"/>
                      </a:endParaRPr>
                    </a:p>
                  </a:txBody>
                  <a:tcPr marL="72000" marR="72000" marT="36000" marB="36000" anchor="b"/>
                </a:tc>
                <a:extLst>
                  <a:ext uri="{0D108BD9-81ED-4DB2-BD59-A6C34878D82A}">
                    <a16:rowId xmlns:a16="http://schemas.microsoft.com/office/drawing/2014/main" val="1719263999"/>
                  </a:ext>
                </a:extLst>
              </a:tr>
              <a:tr h="152042">
                <a:tc>
                  <a:txBody>
                    <a:bodyPr/>
                    <a:lstStyle/>
                    <a:p>
                      <a:pPr marL="914400" lvl="2" indent="-730250" algn="l" fontAlgn="b">
                        <a:lnSpc>
                          <a:spcPct val="90000"/>
                        </a:lnSpc>
                        <a:tabLst/>
                      </a:pPr>
                      <a:r>
                        <a:rPr lang="en-CA" sz="1300" b="0" u="none" strike="noStrike" dirty="0" err="1">
                          <a:effectLst/>
                          <a:latin typeface="Arial" panose="020B0604020202020204" pitchFamily="34" charset="0"/>
                          <a:cs typeface="Arial" panose="020B0604020202020204" pitchFamily="34" charset="0"/>
                        </a:rPr>
                        <a:t>HRRm</a:t>
                      </a:r>
                      <a:endParaRPr lang="en-CA" sz="1300" b="0" i="0" u="none" strike="noStrike" dirty="0">
                        <a:solidFill>
                          <a:srgbClr val="000000"/>
                        </a:solidFill>
                        <a:effectLst/>
                        <a:latin typeface="Arial" panose="020B0604020202020204" pitchFamily="34" charset="0"/>
                        <a:cs typeface="Arial" panose="020B0604020202020204" pitchFamily="34" charset="0"/>
                      </a:endParaRPr>
                    </a:p>
                  </a:txBody>
                  <a:tcPr marL="72000" marR="72000" marT="36000" marB="36000" anchor="b"/>
                </a:tc>
                <a:tc>
                  <a:txBody>
                    <a:bodyPr/>
                    <a:lstStyle/>
                    <a:p>
                      <a:pPr algn="ctr" fontAlgn="b">
                        <a:lnSpc>
                          <a:spcPct val="90000"/>
                        </a:lnSpc>
                      </a:pPr>
                      <a:r>
                        <a:rPr lang="en-CA" sz="1300" u="none" strike="noStrike" dirty="0">
                          <a:effectLst/>
                          <a:latin typeface="Arial" panose="020B0604020202020204" pitchFamily="34" charset="0"/>
                          <a:cs typeface="Arial" panose="020B0604020202020204" pitchFamily="34" charset="0"/>
                        </a:rPr>
                        <a:t>226 (28.4%)</a:t>
                      </a:r>
                      <a:endParaRPr lang="en-CA" sz="1300" b="0" i="0" u="none" strike="noStrike" dirty="0">
                        <a:solidFill>
                          <a:srgbClr val="000000"/>
                        </a:solidFill>
                        <a:effectLst/>
                        <a:latin typeface="Arial" panose="020B0604020202020204" pitchFamily="34" charset="0"/>
                        <a:cs typeface="Arial" panose="020B0604020202020204" pitchFamily="34" charset="0"/>
                      </a:endParaRPr>
                    </a:p>
                  </a:txBody>
                  <a:tcPr marL="72000" marR="72000" marT="36000" marB="36000" anchor="b"/>
                </a:tc>
                <a:tc>
                  <a:txBody>
                    <a:bodyPr/>
                    <a:lstStyle/>
                    <a:p>
                      <a:pPr algn="ctr" fontAlgn="b">
                        <a:lnSpc>
                          <a:spcPct val="90000"/>
                        </a:lnSpc>
                      </a:pPr>
                      <a:r>
                        <a:rPr lang="en-CA" sz="1300" u="none" strike="noStrike" dirty="0">
                          <a:effectLst/>
                          <a:latin typeface="Arial" panose="020B0604020202020204" pitchFamily="34" charset="0"/>
                          <a:cs typeface="Arial" panose="020B0604020202020204" pitchFamily="34" charset="0"/>
                        </a:rPr>
                        <a:t>423 (100%)</a:t>
                      </a:r>
                      <a:endParaRPr lang="en-CA" sz="1300" b="0" i="0" u="none" strike="noStrike" dirty="0">
                        <a:solidFill>
                          <a:srgbClr val="000000"/>
                        </a:solidFill>
                        <a:effectLst/>
                        <a:latin typeface="Arial" panose="020B0604020202020204" pitchFamily="34" charset="0"/>
                        <a:cs typeface="Arial" panose="020B0604020202020204" pitchFamily="34" charset="0"/>
                      </a:endParaRPr>
                    </a:p>
                  </a:txBody>
                  <a:tcPr marL="72000" marR="72000" marT="36000" marB="36000" anchor="b"/>
                </a:tc>
                <a:extLst>
                  <a:ext uri="{0D108BD9-81ED-4DB2-BD59-A6C34878D82A}">
                    <a16:rowId xmlns:a16="http://schemas.microsoft.com/office/drawing/2014/main" val="975668503"/>
                  </a:ext>
                </a:extLst>
              </a:tr>
              <a:tr h="152042">
                <a:tc>
                  <a:txBody>
                    <a:bodyPr/>
                    <a:lstStyle/>
                    <a:p>
                      <a:pPr marL="914400" lvl="2" indent="-730250" algn="l" fontAlgn="b">
                        <a:lnSpc>
                          <a:spcPct val="90000"/>
                        </a:lnSpc>
                        <a:tabLst/>
                      </a:pPr>
                      <a:r>
                        <a:rPr lang="en-CA" sz="1300" b="0" u="none" strike="noStrike" dirty="0">
                          <a:effectLst/>
                          <a:latin typeface="Arial" panose="020B0604020202020204" pitchFamily="34" charset="0"/>
                          <a:cs typeface="Arial" panose="020B0604020202020204" pitchFamily="34" charset="0"/>
                        </a:rPr>
                        <a:t>Non-</a:t>
                      </a:r>
                      <a:r>
                        <a:rPr lang="en-CA" sz="1300" b="0" u="none" strike="noStrike" dirty="0" err="1">
                          <a:effectLst/>
                          <a:latin typeface="Arial" panose="020B0604020202020204" pitchFamily="34" charset="0"/>
                          <a:cs typeface="Arial" panose="020B0604020202020204" pitchFamily="34" charset="0"/>
                        </a:rPr>
                        <a:t>HRRm</a:t>
                      </a:r>
                      <a:endParaRPr lang="en-CA" sz="1300" b="0" i="0" u="none" strike="noStrike" dirty="0">
                        <a:solidFill>
                          <a:srgbClr val="000000"/>
                        </a:solidFill>
                        <a:effectLst/>
                        <a:latin typeface="Arial" panose="020B0604020202020204" pitchFamily="34" charset="0"/>
                        <a:cs typeface="Arial" panose="020B0604020202020204" pitchFamily="34" charset="0"/>
                      </a:endParaRPr>
                    </a:p>
                  </a:txBody>
                  <a:tcPr marL="72000" marR="72000" marT="36000" marB="36000" anchor="b"/>
                </a:tc>
                <a:tc>
                  <a:txBody>
                    <a:bodyPr/>
                    <a:lstStyle/>
                    <a:p>
                      <a:pPr algn="ctr" fontAlgn="b">
                        <a:lnSpc>
                          <a:spcPct val="90000"/>
                        </a:lnSpc>
                      </a:pPr>
                      <a:r>
                        <a:rPr lang="en-CA" sz="1300" u="none" strike="noStrike" dirty="0">
                          <a:effectLst/>
                          <a:latin typeface="Arial" panose="020B0604020202020204" pitchFamily="34" charset="0"/>
                          <a:cs typeface="Arial" panose="020B0604020202020204" pitchFamily="34" charset="0"/>
                        </a:rPr>
                        <a:t>552 (69.3%)</a:t>
                      </a:r>
                      <a:endParaRPr lang="en-CA" sz="1300" b="0" i="0" u="none" strike="noStrike" dirty="0">
                        <a:solidFill>
                          <a:srgbClr val="000000"/>
                        </a:solidFill>
                        <a:effectLst/>
                        <a:latin typeface="Arial" panose="020B0604020202020204" pitchFamily="34" charset="0"/>
                        <a:cs typeface="Arial" panose="020B0604020202020204" pitchFamily="34" charset="0"/>
                      </a:endParaRPr>
                    </a:p>
                  </a:txBody>
                  <a:tcPr marL="72000" marR="72000" marT="36000" marB="36000" anchor="b"/>
                </a:tc>
                <a:tc>
                  <a:txBody>
                    <a:bodyPr/>
                    <a:lstStyle/>
                    <a:p>
                      <a:pPr algn="ctr" fontAlgn="b">
                        <a:lnSpc>
                          <a:spcPct val="90000"/>
                        </a:lnSpc>
                      </a:pPr>
                      <a:r>
                        <a:rPr lang="en-CA" sz="1300" u="none" strike="noStrike" dirty="0">
                          <a:effectLst/>
                          <a:latin typeface="Arial" panose="020B0604020202020204" pitchFamily="34" charset="0"/>
                          <a:cs typeface="Arial" panose="020B0604020202020204" pitchFamily="34" charset="0"/>
                        </a:rPr>
                        <a:t>-</a:t>
                      </a:r>
                      <a:endParaRPr lang="en-CA" sz="1300" b="0" i="0" u="none" strike="noStrike" dirty="0">
                        <a:solidFill>
                          <a:srgbClr val="000000"/>
                        </a:solidFill>
                        <a:effectLst/>
                        <a:latin typeface="Arial" panose="020B0604020202020204" pitchFamily="34" charset="0"/>
                        <a:cs typeface="Arial" panose="020B0604020202020204" pitchFamily="34" charset="0"/>
                      </a:endParaRPr>
                    </a:p>
                  </a:txBody>
                  <a:tcPr marL="72000" marR="72000" marT="36000" marB="36000" anchor="b"/>
                </a:tc>
                <a:extLst>
                  <a:ext uri="{0D108BD9-81ED-4DB2-BD59-A6C34878D82A}">
                    <a16:rowId xmlns:a16="http://schemas.microsoft.com/office/drawing/2014/main" val="767581011"/>
                  </a:ext>
                </a:extLst>
              </a:tr>
              <a:tr h="152042">
                <a:tc>
                  <a:txBody>
                    <a:bodyPr/>
                    <a:lstStyle/>
                    <a:p>
                      <a:pPr marL="914400" lvl="2" indent="-730250" algn="l" fontAlgn="b">
                        <a:lnSpc>
                          <a:spcPct val="90000"/>
                        </a:lnSpc>
                        <a:tabLst/>
                      </a:pPr>
                      <a:r>
                        <a:rPr lang="en-CA" sz="1300" b="0" u="none" strike="noStrike" dirty="0" err="1">
                          <a:effectLst/>
                          <a:latin typeface="Arial" panose="020B0604020202020204" pitchFamily="34" charset="0"/>
                          <a:cs typeface="Arial" panose="020B0604020202020204" pitchFamily="34" charset="0"/>
                        </a:rPr>
                        <a:t>HRRm</a:t>
                      </a:r>
                      <a:r>
                        <a:rPr lang="en-CA" sz="1300" b="0" u="none" strike="noStrike" dirty="0">
                          <a:effectLst/>
                          <a:latin typeface="Arial" panose="020B0604020202020204" pitchFamily="34" charset="0"/>
                          <a:cs typeface="Arial" panose="020B0604020202020204" pitchFamily="34" charset="0"/>
                        </a:rPr>
                        <a:t> unknown</a:t>
                      </a:r>
                      <a:endParaRPr lang="en-CA" sz="1300" b="0" i="0" u="none" strike="noStrike" dirty="0">
                        <a:solidFill>
                          <a:srgbClr val="000000"/>
                        </a:solidFill>
                        <a:effectLst/>
                        <a:latin typeface="Arial" panose="020B0604020202020204" pitchFamily="34" charset="0"/>
                        <a:cs typeface="Arial" panose="020B0604020202020204" pitchFamily="34" charset="0"/>
                      </a:endParaRPr>
                    </a:p>
                  </a:txBody>
                  <a:tcPr marL="72000" marR="72000" marT="36000" marB="36000" anchor="b"/>
                </a:tc>
                <a:tc>
                  <a:txBody>
                    <a:bodyPr/>
                    <a:lstStyle/>
                    <a:p>
                      <a:pPr algn="ctr" fontAlgn="b">
                        <a:lnSpc>
                          <a:spcPct val="90000"/>
                        </a:lnSpc>
                      </a:pPr>
                      <a:r>
                        <a:rPr lang="en-CA" sz="1300" u="none" strike="noStrike" dirty="0">
                          <a:effectLst/>
                          <a:latin typeface="Arial" panose="020B0604020202020204" pitchFamily="34" charset="0"/>
                          <a:cs typeface="Arial" panose="020B0604020202020204" pitchFamily="34" charset="0"/>
                        </a:rPr>
                        <a:t>18 (2.3%)</a:t>
                      </a:r>
                      <a:endParaRPr lang="en-CA" sz="1300" b="0" i="0" u="none" strike="noStrike" dirty="0">
                        <a:solidFill>
                          <a:srgbClr val="000000"/>
                        </a:solidFill>
                        <a:effectLst/>
                        <a:latin typeface="Arial" panose="020B0604020202020204" pitchFamily="34" charset="0"/>
                        <a:cs typeface="Arial" panose="020B0604020202020204" pitchFamily="34" charset="0"/>
                      </a:endParaRPr>
                    </a:p>
                  </a:txBody>
                  <a:tcPr marL="72000" marR="72000" marT="36000" marB="36000" anchor="b"/>
                </a:tc>
                <a:tc>
                  <a:txBody>
                    <a:bodyPr/>
                    <a:lstStyle/>
                    <a:p>
                      <a:pPr algn="ctr" fontAlgn="b">
                        <a:lnSpc>
                          <a:spcPct val="90000"/>
                        </a:lnSpc>
                      </a:pPr>
                      <a:r>
                        <a:rPr lang="en-CA" sz="1300" u="none" strike="noStrike" dirty="0">
                          <a:effectLst/>
                          <a:latin typeface="Arial" panose="020B0604020202020204" pitchFamily="34" charset="0"/>
                          <a:cs typeface="Arial" panose="020B0604020202020204" pitchFamily="34" charset="0"/>
                        </a:rPr>
                        <a:t>-</a:t>
                      </a:r>
                      <a:endParaRPr lang="en-CA" sz="1300" b="0" i="0" u="none" strike="noStrike" dirty="0">
                        <a:solidFill>
                          <a:srgbClr val="000000"/>
                        </a:solidFill>
                        <a:effectLst/>
                        <a:latin typeface="Arial" panose="020B0604020202020204" pitchFamily="34" charset="0"/>
                        <a:cs typeface="Arial" panose="020B0604020202020204" pitchFamily="34" charset="0"/>
                      </a:endParaRPr>
                    </a:p>
                  </a:txBody>
                  <a:tcPr marL="72000" marR="72000" marT="36000" marB="36000" anchor="b"/>
                </a:tc>
                <a:extLst>
                  <a:ext uri="{0D108BD9-81ED-4DB2-BD59-A6C34878D82A}">
                    <a16:rowId xmlns:a16="http://schemas.microsoft.com/office/drawing/2014/main" val="2573412027"/>
                  </a:ext>
                </a:extLst>
              </a:tr>
              <a:tr h="152042">
                <a:tc>
                  <a:txBody>
                    <a:bodyPr/>
                    <a:lstStyle/>
                    <a:p>
                      <a:pPr algn="l" fontAlgn="b">
                        <a:lnSpc>
                          <a:spcPct val="90000"/>
                        </a:lnSpc>
                      </a:pPr>
                      <a:r>
                        <a:rPr lang="en-CA" sz="1300" b="1" u="none" strike="noStrike" dirty="0" err="1">
                          <a:effectLst/>
                          <a:latin typeface="Arial" panose="020B0604020202020204" pitchFamily="34" charset="0"/>
                          <a:cs typeface="Arial" panose="020B0604020202020204" pitchFamily="34" charset="0"/>
                        </a:rPr>
                        <a:t>BRCAm</a:t>
                      </a:r>
                      <a:r>
                        <a:rPr lang="en-CA" sz="1300" b="1" u="none" strike="noStrike" dirty="0">
                          <a:effectLst/>
                          <a:latin typeface="Arial" panose="020B0604020202020204" pitchFamily="34" charset="0"/>
                          <a:cs typeface="Arial" panose="020B0604020202020204" pitchFamily="34" charset="0"/>
                        </a:rPr>
                        <a:t> prevalence</a:t>
                      </a:r>
                      <a:endParaRPr lang="en-CA" sz="1300" b="1" i="0" u="none" strike="noStrike" dirty="0">
                        <a:solidFill>
                          <a:srgbClr val="000000"/>
                        </a:solidFill>
                        <a:effectLst/>
                        <a:latin typeface="Arial" panose="020B0604020202020204" pitchFamily="34" charset="0"/>
                        <a:cs typeface="Arial" panose="020B0604020202020204" pitchFamily="34" charset="0"/>
                      </a:endParaRPr>
                    </a:p>
                  </a:txBody>
                  <a:tcPr marL="72000" marR="72000" marT="36000" marB="36000" anchor="b"/>
                </a:tc>
                <a:tc>
                  <a:txBody>
                    <a:bodyPr/>
                    <a:lstStyle/>
                    <a:p>
                      <a:pPr algn="ctr" fontAlgn="b">
                        <a:lnSpc>
                          <a:spcPct val="90000"/>
                        </a:lnSpc>
                      </a:pPr>
                      <a:endParaRPr lang="en-CA" sz="1300" b="0" i="0" u="none" strike="noStrike" dirty="0">
                        <a:solidFill>
                          <a:srgbClr val="000000"/>
                        </a:solidFill>
                        <a:effectLst/>
                        <a:latin typeface="Arial" panose="020B0604020202020204" pitchFamily="34" charset="0"/>
                        <a:cs typeface="Arial" panose="020B0604020202020204" pitchFamily="34" charset="0"/>
                      </a:endParaRPr>
                    </a:p>
                  </a:txBody>
                  <a:tcPr marL="72000" marR="72000" marT="36000" marB="36000" anchor="b"/>
                </a:tc>
                <a:tc>
                  <a:txBody>
                    <a:bodyPr/>
                    <a:lstStyle/>
                    <a:p>
                      <a:pPr algn="ctr" fontAlgn="b">
                        <a:lnSpc>
                          <a:spcPct val="90000"/>
                        </a:lnSpc>
                      </a:pPr>
                      <a:endParaRPr lang="en-CA" sz="1300" b="0" i="0" u="none" strike="noStrike" dirty="0">
                        <a:solidFill>
                          <a:srgbClr val="000000"/>
                        </a:solidFill>
                        <a:effectLst/>
                        <a:latin typeface="Arial" panose="020B0604020202020204" pitchFamily="34" charset="0"/>
                        <a:cs typeface="Arial" panose="020B0604020202020204" pitchFamily="34" charset="0"/>
                      </a:endParaRPr>
                    </a:p>
                  </a:txBody>
                  <a:tcPr marL="72000" marR="72000" marT="36000" marB="36000" anchor="b"/>
                </a:tc>
                <a:extLst>
                  <a:ext uri="{0D108BD9-81ED-4DB2-BD59-A6C34878D82A}">
                    <a16:rowId xmlns:a16="http://schemas.microsoft.com/office/drawing/2014/main" val="1100528852"/>
                  </a:ext>
                </a:extLst>
              </a:tr>
              <a:tr h="152042">
                <a:tc>
                  <a:txBody>
                    <a:bodyPr/>
                    <a:lstStyle/>
                    <a:p>
                      <a:pPr marL="914400" lvl="2" indent="-730250" algn="l" fontAlgn="b">
                        <a:lnSpc>
                          <a:spcPct val="90000"/>
                        </a:lnSpc>
                        <a:tabLst/>
                      </a:pPr>
                      <a:r>
                        <a:rPr lang="en-CA" sz="1300" b="0" i="1" u="none" strike="noStrike" dirty="0">
                          <a:effectLst/>
                          <a:latin typeface="Arial" panose="020B0604020202020204" pitchFamily="34" charset="0"/>
                          <a:cs typeface="Arial" panose="020B0604020202020204" pitchFamily="34" charset="0"/>
                        </a:rPr>
                        <a:t>BRCA1</a:t>
                      </a:r>
                      <a:endParaRPr lang="en-CA" sz="1300" b="0" i="1" u="none" strike="noStrike" dirty="0">
                        <a:solidFill>
                          <a:srgbClr val="000000"/>
                        </a:solidFill>
                        <a:effectLst/>
                        <a:latin typeface="Arial" panose="020B0604020202020204" pitchFamily="34" charset="0"/>
                        <a:cs typeface="Arial" panose="020B0604020202020204" pitchFamily="34" charset="0"/>
                      </a:endParaRPr>
                    </a:p>
                  </a:txBody>
                  <a:tcPr marL="72000" marR="72000" marT="36000" marB="36000" anchor="b"/>
                </a:tc>
                <a:tc>
                  <a:txBody>
                    <a:bodyPr/>
                    <a:lstStyle/>
                    <a:p>
                      <a:pPr marL="0" marR="0" lvl="0" indent="0" algn="ctr" defTabSz="914377" rtl="0" eaLnBrk="1" fontAlgn="b" latinLnBrk="0" hangingPunct="1">
                        <a:lnSpc>
                          <a:spcPct val="90000"/>
                        </a:lnSpc>
                        <a:spcBef>
                          <a:spcPts val="0"/>
                        </a:spcBef>
                        <a:spcAft>
                          <a:spcPts val="0"/>
                        </a:spcAft>
                        <a:buClrTx/>
                        <a:buSzTx/>
                        <a:buFontTx/>
                        <a:buNone/>
                        <a:tabLst/>
                        <a:defRPr/>
                      </a:pPr>
                      <a:r>
                        <a:rPr lang="en-CA" sz="1300" u="none" strike="noStrike" dirty="0">
                          <a:effectLst/>
                          <a:latin typeface="Arial" panose="020B0604020202020204" pitchFamily="34" charset="0"/>
                          <a:cs typeface="Arial" panose="020B0604020202020204" pitchFamily="34" charset="0"/>
                        </a:rPr>
                        <a:t>12 (1.5%)</a:t>
                      </a:r>
                      <a:endParaRPr lang="en-CA" sz="1300" b="0" i="0" u="none" strike="noStrike" dirty="0">
                        <a:solidFill>
                          <a:srgbClr val="000000"/>
                        </a:solidFill>
                        <a:effectLst/>
                        <a:latin typeface="Arial" panose="020B0604020202020204" pitchFamily="34" charset="0"/>
                        <a:cs typeface="Arial" panose="020B0604020202020204" pitchFamily="34" charset="0"/>
                      </a:endParaRPr>
                    </a:p>
                  </a:txBody>
                  <a:tcPr marL="72000" marR="72000" marT="36000" marB="36000" anchor="b"/>
                </a:tc>
                <a:tc>
                  <a:txBody>
                    <a:bodyPr/>
                    <a:lstStyle/>
                    <a:p>
                      <a:pPr algn="ctr" fontAlgn="b">
                        <a:lnSpc>
                          <a:spcPct val="90000"/>
                        </a:lnSpc>
                      </a:pPr>
                      <a:r>
                        <a:rPr lang="en-CA" sz="1300" u="none" strike="noStrike" dirty="0">
                          <a:effectLst/>
                          <a:latin typeface="Arial" panose="020B0604020202020204" pitchFamily="34" charset="0"/>
                          <a:cs typeface="Arial" panose="020B0604020202020204" pitchFamily="34" charset="0"/>
                        </a:rPr>
                        <a:t>16 (3.8%)</a:t>
                      </a:r>
                      <a:endParaRPr lang="en-CA" sz="1300" b="0" i="0" u="none" strike="noStrike" dirty="0">
                        <a:solidFill>
                          <a:srgbClr val="000000"/>
                        </a:solidFill>
                        <a:effectLst/>
                        <a:latin typeface="Arial" panose="020B0604020202020204" pitchFamily="34" charset="0"/>
                        <a:cs typeface="Arial" panose="020B0604020202020204" pitchFamily="34" charset="0"/>
                      </a:endParaRPr>
                    </a:p>
                  </a:txBody>
                  <a:tcPr marL="72000" marR="72000" marT="36000" marB="36000" anchor="b"/>
                </a:tc>
                <a:extLst>
                  <a:ext uri="{0D108BD9-81ED-4DB2-BD59-A6C34878D82A}">
                    <a16:rowId xmlns:a16="http://schemas.microsoft.com/office/drawing/2014/main" val="42917467"/>
                  </a:ext>
                </a:extLst>
              </a:tr>
              <a:tr h="152042">
                <a:tc>
                  <a:txBody>
                    <a:bodyPr/>
                    <a:lstStyle/>
                    <a:p>
                      <a:pPr marL="914400" lvl="2" indent="-730250" algn="l" fontAlgn="b">
                        <a:lnSpc>
                          <a:spcPct val="90000"/>
                        </a:lnSpc>
                        <a:tabLst/>
                      </a:pPr>
                      <a:r>
                        <a:rPr lang="en-CA" sz="1300" b="0" i="1" u="none" strike="noStrike" dirty="0">
                          <a:effectLst/>
                          <a:latin typeface="Arial" panose="020B0604020202020204" pitchFamily="34" charset="0"/>
                          <a:cs typeface="Arial" panose="020B0604020202020204" pitchFamily="34" charset="0"/>
                        </a:rPr>
                        <a:t>BRCA2</a:t>
                      </a:r>
                      <a:endParaRPr lang="en-CA" sz="1300" b="0" i="1" u="none" strike="noStrike" dirty="0">
                        <a:solidFill>
                          <a:srgbClr val="000000"/>
                        </a:solidFill>
                        <a:effectLst/>
                        <a:latin typeface="Arial" panose="020B0604020202020204" pitchFamily="34" charset="0"/>
                        <a:cs typeface="Arial" panose="020B0604020202020204" pitchFamily="34" charset="0"/>
                      </a:endParaRPr>
                    </a:p>
                  </a:txBody>
                  <a:tcPr marL="72000" marR="72000" marT="36000" marB="36000" anchor="b"/>
                </a:tc>
                <a:tc>
                  <a:txBody>
                    <a:bodyPr/>
                    <a:lstStyle/>
                    <a:p>
                      <a:pPr algn="ctr" fontAlgn="b">
                        <a:lnSpc>
                          <a:spcPct val="90000"/>
                        </a:lnSpc>
                      </a:pPr>
                      <a:r>
                        <a:rPr lang="en-CA" sz="1300" u="none" strike="noStrike" dirty="0">
                          <a:effectLst/>
                          <a:latin typeface="Arial" panose="020B0604020202020204" pitchFamily="34" charset="0"/>
                          <a:cs typeface="Arial" panose="020B0604020202020204" pitchFamily="34" charset="0"/>
                        </a:rPr>
                        <a:t>73 (9.2%)</a:t>
                      </a:r>
                      <a:endParaRPr lang="en-CA" sz="1300" b="0" i="0" u="none" strike="noStrike" dirty="0">
                        <a:solidFill>
                          <a:srgbClr val="000000"/>
                        </a:solidFill>
                        <a:effectLst/>
                        <a:latin typeface="Arial" panose="020B0604020202020204" pitchFamily="34" charset="0"/>
                        <a:cs typeface="Arial" panose="020B0604020202020204" pitchFamily="34" charset="0"/>
                      </a:endParaRPr>
                    </a:p>
                  </a:txBody>
                  <a:tcPr marL="72000" marR="72000" marT="36000" marB="36000" anchor="b"/>
                </a:tc>
                <a:tc>
                  <a:txBody>
                    <a:bodyPr/>
                    <a:lstStyle/>
                    <a:p>
                      <a:pPr algn="ctr" fontAlgn="b">
                        <a:lnSpc>
                          <a:spcPct val="90000"/>
                        </a:lnSpc>
                      </a:pPr>
                      <a:r>
                        <a:rPr lang="en-CA" sz="1300" u="none" strike="noStrike" dirty="0">
                          <a:effectLst/>
                          <a:latin typeface="Arial" panose="020B0604020202020204" pitchFamily="34" charset="0"/>
                          <a:cs typeface="Arial" panose="020B0604020202020204" pitchFamily="34" charset="0"/>
                        </a:rPr>
                        <a:t>174 (41%)</a:t>
                      </a:r>
                      <a:endParaRPr lang="en-CA" sz="1300" b="0" i="0" u="none" strike="noStrike" dirty="0">
                        <a:solidFill>
                          <a:srgbClr val="000000"/>
                        </a:solidFill>
                        <a:effectLst/>
                        <a:latin typeface="Arial" panose="020B0604020202020204" pitchFamily="34" charset="0"/>
                        <a:cs typeface="Arial" panose="020B0604020202020204" pitchFamily="34" charset="0"/>
                      </a:endParaRPr>
                    </a:p>
                  </a:txBody>
                  <a:tcPr marL="72000" marR="72000" marT="36000" marB="36000" anchor="b"/>
                </a:tc>
                <a:extLst>
                  <a:ext uri="{0D108BD9-81ED-4DB2-BD59-A6C34878D82A}">
                    <a16:rowId xmlns:a16="http://schemas.microsoft.com/office/drawing/2014/main" val="2536175112"/>
                  </a:ext>
                </a:extLst>
              </a:tr>
              <a:tr h="318379">
                <a:tc gridSpan="3">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1000" baseline="30000" dirty="0" err="1">
                          <a:latin typeface="Arial" panose="020B0604020202020204" pitchFamily="34" charset="0"/>
                          <a:cs typeface="Arial" panose="020B0604020202020204" pitchFamily="34" charset="0"/>
                        </a:rPr>
                        <a:t>a</a:t>
                      </a:r>
                      <a:r>
                        <a:rPr lang="en-GB" sz="1000" dirty="0" err="1">
                          <a:latin typeface="Arial" panose="020B0604020202020204" pitchFamily="34" charset="0"/>
                          <a:cs typeface="Arial" panose="020B0604020202020204" pitchFamily="34" charset="0"/>
                        </a:rPr>
                        <a:t>includes</a:t>
                      </a:r>
                      <a:r>
                        <a:rPr lang="en-GB" sz="1000" dirty="0">
                          <a:latin typeface="Arial" panose="020B0604020202020204" pitchFamily="34" charset="0"/>
                          <a:cs typeface="Arial" panose="020B0604020202020204" pitchFamily="34" charset="0"/>
                        </a:rPr>
                        <a:t> prior therapy for nmCRPC/</a:t>
                      </a:r>
                      <a:r>
                        <a:rPr lang="en-GB" sz="1000" dirty="0" err="1">
                          <a:latin typeface="Arial" panose="020B0604020202020204" pitchFamily="34" charset="0"/>
                          <a:cs typeface="Arial" panose="020B0604020202020204" pitchFamily="34" charset="0"/>
                        </a:rPr>
                        <a:t>mCSPC</a:t>
                      </a:r>
                      <a:r>
                        <a:rPr lang="en-GB" sz="1000" dirty="0">
                          <a:latin typeface="Arial" panose="020B0604020202020204" pitchFamily="34" charset="0"/>
                          <a:cs typeface="Arial" panose="020B0604020202020204" pitchFamily="34" charset="0"/>
                        </a:rPr>
                        <a:t>; </a:t>
                      </a:r>
                      <a:r>
                        <a:rPr lang="en-GB" sz="1000" dirty="0" err="1">
                          <a:latin typeface="Arial" panose="020B0604020202020204" pitchFamily="34" charset="0"/>
                          <a:cs typeface="Arial" panose="020B0604020202020204" pitchFamily="34" charset="0"/>
                        </a:rPr>
                        <a:t>ctDNA</a:t>
                      </a:r>
                      <a:r>
                        <a:rPr lang="en-GB" sz="1000" dirty="0">
                          <a:latin typeface="Arial" panose="020B0604020202020204" pitchFamily="34" charset="0"/>
                          <a:cs typeface="Arial" panose="020B0604020202020204" pitchFamily="34" charset="0"/>
                        </a:rPr>
                        <a:t>, circulating tumour DNA; </a:t>
                      </a:r>
                      <a:r>
                        <a:rPr lang="en-GB" sz="1000" dirty="0" err="1">
                          <a:latin typeface="Arial" panose="020B0604020202020204" pitchFamily="34" charset="0"/>
                          <a:cs typeface="Arial" panose="020B0604020202020204" pitchFamily="34" charset="0"/>
                        </a:rPr>
                        <a:t>HRRm</a:t>
                      </a:r>
                      <a:r>
                        <a:rPr lang="en-GB" sz="1000" dirty="0">
                          <a:latin typeface="Arial" panose="020B0604020202020204" pitchFamily="34" charset="0"/>
                          <a:cs typeface="Arial" panose="020B0604020202020204" pitchFamily="34" charset="0"/>
                        </a:rPr>
                        <a:t>, homologous recombination repair mutation; </a:t>
                      </a:r>
                      <a:r>
                        <a:rPr lang="en-GB" sz="1000" dirty="0" err="1">
                          <a:latin typeface="Arial" panose="020B0604020202020204" pitchFamily="34" charset="0"/>
                          <a:cs typeface="Arial" panose="020B0604020202020204" pitchFamily="34" charset="0"/>
                        </a:rPr>
                        <a:t>mCSPC</a:t>
                      </a:r>
                      <a:r>
                        <a:rPr lang="en-GB" sz="1000" dirty="0">
                          <a:latin typeface="Arial" panose="020B0604020202020204" pitchFamily="34" charset="0"/>
                          <a:cs typeface="Arial" panose="020B0604020202020204" pitchFamily="34" charset="0"/>
                        </a:rPr>
                        <a:t>, metastatic castration sensitive prostate cancer; NHA, new hormonal agent; </a:t>
                      </a:r>
                      <a:r>
                        <a:rPr lang="en-GB" sz="1000" dirty="0" err="1">
                          <a:latin typeface="Arial" panose="020B0604020202020204" pitchFamily="34" charset="0"/>
                          <a:cs typeface="Arial" panose="020B0604020202020204" pitchFamily="34" charset="0"/>
                        </a:rPr>
                        <a:t>rPFS</a:t>
                      </a:r>
                      <a:r>
                        <a:rPr lang="en-GB" sz="1000" dirty="0">
                          <a:latin typeface="Arial" panose="020B0604020202020204" pitchFamily="34" charset="0"/>
                          <a:cs typeface="Arial" panose="020B0604020202020204" pitchFamily="34" charset="0"/>
                        </a:rPr>
                        <a:t>, radiographic progression free survival. </a:t>
                      </a:r>
                      <a:r>
                        <a:rPr kumimoji="0" lang="en-GB" sz="10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Please note that these studies cannot be directly compared.  This data is presented for information purposes only</a:t>
                      </a:r>
                      <a:endParaRPr kumimoji="0" lang="en-GB" sz="1000" b="0"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endParaRPr>
                    </a:p>
                  </a:txBody>
                  <a:tcPr marL="72000" marR="72000" marT="36000" marB="36000" anchor="b">
                    <a:noFill/>
                  </a:tcPr>
                </a:tc>
                <a:tc hMerge="1">
                  <a:txBody>
                    <a:bodyPr/>
                    <a:lstStyle/>
                    <a:p>
                      <a:pPr algn="ctr" fontAlgn="b"/>
                      <a:endParaRPr lang="en-CA" sz="1400" b="0" i="0" u="none" strike="noStrike" dirty="0">
                        <a:solidFill>
                          <a:srgbClr val="000000"/>
                        </a:solidFill>
                        <a:effectLst/>
                        <a:latin typeface="Calibri" panose="020F0502020204030204" pitchFamily="34" charset="0"/>
                      </a:endParaRPr>
                    </a:p>
                  </a:txBody>
                  <a:tcPr marL="9115" marR="9115" marT="9525" marB="0" anchor="b"/>
                </a:tc>
                <a:tc hMerge="1">
                  <a:txBody>
                    <a:bodyPr/>
                    <a:lstStyle/>
                    <a:p>
                      <a:pPr algn="ctr" fontAlgn="b"/>
                      <a:endParaRPr lang="en-CA" sz="1400" b="0" i="0" u="none" strike="noStrike" dirty="0">
                        <a:solidFill>
                          <a:srgbClr val="000000"/>
                        </a:solidFill>
                        <a:effectLst/>
                        <a:latin typeface="Calibri" panose="020F0502020204030204" pitchFamily="34" charset="0"/>
                      </a:endParaRPr>
                    </a:p>
                  </a:txBody>
                  <a:tcPr marL="9115" marR="9115" marT="9525" marB="0" anchor="b"/>
                </a:tc>
                <a:extLst>
                  <a:ext uri="{0D108BD9-81ED-4DB2-BD59-A6C34878D82A}">
                    <a16:rowId xmlns:a16="http://schemas.microsoft.com/office/drawing/2014/main" val="4197835955"/>
                  </a:ext>
                </a:extLst>
              </a:tr>
            </a:tbl>
          </a:graphicData>
        </a:graphic>
      </p:graphicFrame>
      <p:sp>
        <p:nvSpPr>
          <p:cNvPr id="5" name="Title 4">
            <a:extLst>
              <a:ext uri="{FF2B5EF4-FFF2-40B4-BE49-F238E27FC236}">
                <a16:creationId xmlns:a16="http://schemas.microsoft.com/office/drawing/2014/main" id="{15EB7ACF-25DD-0E44-BD52-C9F17E12C8BA}"/>
              </a:ext>
            </a:extLst>
          </p:cNvPr>
          <p:cNvSpPr>
            <a:spLocks noGrp="1"/>
          </p:cNvSpPr>
          <p:nvPr>
            <p:ph type="title"/>
          </p:nvPr>
        </p:nvSpPr>
        <p:spPr/>
        <p:txBody>
          <a:bodyPr/>
          <a:lstStyle/>
          <a:p>
            <a:r>
              <a:rPr lang="en-US"/>
              <a:t>Design and Baseline Comparison of PROpel and MAGNITUDE trials</a:t>
            </a:r>
            <a:endParaRPr lang="en-US" dirty="0"/>
          </a:p>
        </p:txBody>
      </p:sp>
      <p:sp>
        <p:nvSpPr>
          <p:cNvPr id="8" name="Content Placeholder 7">
            <a:extLst>
              <a:ext uri="{FF2B5EF4-FFF2-40B4-BE49-F238E27FC236}">
                <a16:creationId xmlns:a16="http://schemas.microsoft.com/office/drawing/2014/main" id="{4CFC1123-6FA0-4747-BFA3-F6F5E8024980}"/>
              </a:ext>
            </a:extLst>
          </p:cNvPr>
          <p:cNvSpPr>
            <a:spLocks noGrp="1"/>
          </p:cNvSpPr>
          <p:nvPr>
            <p:ph sz="quarter" idx="15"/>
          </p:nvPr>
        </p:nvSpPr>
        <p:spPr>
          <a:xfrm>
            <a:off x="620184" y="6326615"/>
            <a:ext cx="10718376" cy="365125"/>
          </a:xfrm>
        </p:spPr>
        <p:txBody>
          <a:bodyPr/>
          <a:lstStyle/>
          <a:p>
            <a:r>
              <a:rPr lang="en-GB" dirty="0"/>
              <a:t>1. Clarke N, et al. NEJM Evidence 2022: DOI: 10.1056/EVIDoa2200043; 2. Clarke N, et al. Lancet Oncol. 2018;19:975-86; </a:t>
            </a:r>
            <a:br>
              <a:rPr lang="en-GB" dirty="0"/>
            </a:br>
            <a:r>
              <a:rPr lang="en-GB" dirty="0"/>
              <a:t>3. </a:t>
            </a:r>
            <a:r>
              <a:rPr lang="en-US" dirty="0"/>
              <a:t>Chi K, et al. </a:t>
            </a:r>
            <a:r>
              <a:rPr lang="en-GB" dirty="0"/>
              <a:t>J </a:t>
            </a:r>
            <a:r>
              <a:rPr lang="en-GB" dirty="0" err="1"/>
              <a:t>Clin</a:t>
            </a:r>
            <a:r>
              <a:rPr lang="en-GB" dirty="0"/>
              <a:t> Oncol. 2022;40 (</a:t>
            </a:r>
            <a:r>
              <a:rPr lang="en-GB" dirty="0" err="1"/>
              <a:t>suppl</a:t>
            </a:r>
            <a:r>
              <a:rPr lang="en-GB" dirty="0"/>
              <a:t> 6; </a:t>
            </a:r>
            <a:r>
              <a:rPr lang="en-GB" dirty="0" err="1"/>
              <a:t>abstr</a:t>
            </a:r>
            <a:r>
              <a:rPr lang="en-GB" dirty="0"/>
              <a:t> 12) (</a:t>
            </a:r>
            <a:r>
              <a:rPr lang="it-IT" dirty="0"/>
              <a:t>ASCO GU 2022 oral presentation); 4. </a:t>
            </a:r>
            <a:r>
              <a:rPr lang="en-GB" dirty="0"/>
              <a:t>Chi K, et al. Journal of Clinical Oncology 2023; 41: 3339-3351 </a:t>
            </a:r>
          </a:p>
        </p:txBody>
      </p:sp>
      <p:sp>
        <p:nvSpPr>
          <p:cNvPr id="16" name="Slide Number Placeholder 15">
            <a:extLst>
              <a:ext uri="{FF2B5EF4-FFF2-40B4-BE49-F238E27FC236}">
                <a16:creationId xmlns:a16="http://schemas.microsoft.com/office/drawing/2014/main" id="{CF4CF90C-3DCB-F047-B6E7-95B01EBAE82B}"/>
              </a:ext>
            </a:extLst>
          </p:cNvPr>
          <p:cNvSpPr>
            <a:spLocks noGrp="1"/>
          </p:cNvSpPr>
          <p:nvPr>
            <p:ph type="sldNum" sz="quarter" idx="4"/>
          </p:nvPr>
        </p:nvSpPr>
        <p:spPr/>
        <p:txBody>
          <a:bodyPr/>
          <a:lstStyle/>
          <a:p>
            <a:fld id="{FCE43C0F-8A7B-3A4B-9DB5-B3472E36E833}" type="slidenum">
              <a:rPr lang="en-GB" smtClean="0"/>
              <a:pPr/>
              <a:t>30</a:t>
            </a:fld>
            <a:endParaRPr lang="en-GB" dirty="0"/>
          </a:p>
        </p:txBody>
      </p:sp>
    </p:spTree>
    <p:extLst>
      <p:ext uri="{BB962C8B-B14F-4D97-AF65-F5344CB8AC3E}">
        <p14:creationId xmlns:p14="http://schemas.microsoft.com/office/powerpoint/2010/main" val="15023322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TALAPRO-2: A Randomised, Double-blind, Placebo‑Controlled Study</a:t>
            </a:r>
          </a:p>
        </p:txBody>
      </p:sp>
      <p:sp>
        <p:nvSpPr>
          <p:cNvPr id="11" name="Content Placeholder 10">
            <a:extLst>
              <a:ext uri="{FF2B5EF4-FFF2-40B4-BE49-F238E27FC236}">
                <a16:creationId xmlns:a16="http://schemas.microsoft.com/office/drawing/2014/main" id="{8237A7AF-B4A9-952F-D48B-9C170411DC5B}"/>
              </a:ext>
            </a:extLst>
          </p:cNvPr>
          <p:cNvSpPr>
            <a:spLocks noGrp="1"/>
          </p:cNvSpPr>
          <p:nvPr>
            <p:ph sz="quarter" idx="15"/>
          </p:nvPr>
        </p:nvSpPr>
        <p:spPr>
          <a:xfrm>
            <a:off x="609600" y="6446238"/>
            <a:ext cx="10804409" cy="365125"/>
          </a:xfrm>
        </p:spPr>
        <p:txBody>
          <a:bodyPr anchor="b" anchorCtr="0"/>
          <a:lstStyle/>
          <a:p>
            <a:r>
              <a:rPr lang="en-GB" sz="1000" dirty="0">
                <a:solidFill>
                  <a:schemeClr val="tx2"/>
                </a:solidFill>
              </a:rPr>
              <a:t>ATM, ataxia-telangiectasia gene; ATR, ataxia telangiectasia and Rad3 related; BICR, blinded independent central review; BRCA, breast cancer gene; CDK12, cyclin dependent kinase 12; CHEK2, checkpoint kinase 2; ECOG, Eastern Cooperative Oncology Group; HRR, homologous recombination repair; HRRm, HRR mutation; NBN, nibrin; ORR, objective response rate; PALB2, partner and localizer of BRCA2; PFS2, time to second progression; rPFS, radiographic progression-free survival</a:t>
            </a:r>
          </a:p>
          <a:p>
            <a:r>
              <a:rPr lang="en-GB" sz="1000" dirty="0">
                <a:solidFill>
                  <a:schemeClr val="tx2"/>
                </a:solidFill>
              </a:rPr>
              <a:t>Agarwal N, et al. </a:t>
            </a:r>
            <a:r>
              <a:rPr lang="it-IT" sz="1000" dirty="0">
                <a:solidFill>
                  <a:schemeClr val="tx2"/>
                </a:solidFill>
              </a:rPr>
              <a:t>J Clin Oncol 41, 2023 (suppl 6; abstr LBA17) (ASCO GU 2023 oral presentation); </a:t>
            </a:r>
            <a:r>
              <a:rPr lang="en-GB" sz="1000" dirty="0">
                <a:solidFill>
                  <a:schemeClr val="tx2"/>
                </a:solidFill>
              </a:rPr>
              <a:t>Agarwal A, et al. Lancet 2023;402: 291-303</a:t>
            </a:r>
          </a:p>
        </p:txBody>
      </p:sp>
      <p:sp>
        <p:nvSpPr>
          <p:cNvPr id="5" name="Slide Number Placeholder 4">
            <a:extLst>
              <a:ext uri="{FF2B5EF4-FFF2-40B4-BE49-F238E27FC236}">
                <a16:creationId xmlns:a16="http://schemas.microsoft.com/office/drawing/2014/main" id="{75932161-57AF-C8BF-B271-DCF733260205}"/>
              </a:ext>
            </a:extLst>
          </p:cNvPr>
          <p:cNvSpPr>
            <a:spLocks noGrp="1"/>
          </p:cNvSpPr>
          <p:nvPr>
            <p:ph type="sldNum" sz="quarter" idx="4"/>
          </p:nvPr>
        </p:nvSpPr>
        <p:spPr/>
        <p:txBody>
          <a:bodyPr/>
          <a:lstStyle/>
          <a:p>
            <a:fld id="{7ADE861D-9CBA-455D-ADE6-C9707D229674}" type="slidenum">
              <a:rPr lang="en-GB" smtClean="0"/>
              <a:pPr/>
              <a:t>31</a:t>
            </a:fld>
            <a:endParaRPr lang="en-GB" dirty="0"/>
          </a:p>
        </p:txBody>
      </p:sp>
      <p:sp>
        <p:nvSpPr>
          <p:cNvPr id="16" name="Rounded Rectangle 12">
            <a:extLst>
              <a:ext uri="{FF2B5EF4-FFF2-40B4-BE49-F238E27FC236}">
                <a16:creationId xmlns:a16="http://schemas.microsoft.com/office/drawing/2014/main" id="{FA433111-D7C5-CF77-86C9-04D16C497042}"/>
              </a:ext>
            </a:extLst>
          </p:cNvPr>
          <p:cNvSpPr/>
          <p:nvPr/>
        </p:nvSpPr>
        <p:spPr>
          <a:xfrm>
            <a:off x="4690874" y="1339738"/>
            <a:ext cx="2592000" cy="1234451"/>
          </a:xfrm>
          <a:prstGeom prst="roundRect">
            <a:avLst>
              <a:gd name="adj" fmla="val 12540"/>
            </a:avLst>
          </a:prstGeom>
          <a:solidFill>
            <a:schemeClr val="tx2"/>
          </a:solidFill>
          <a:ln w="28575">
            <a:noFill/>
          </a:ln>
          <a:effectLst/>
          <a:scene3d>
            <a:camera prst="orthographicFront"/>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lIns="0" tIns="45718" rIns="0" bIns="45718" anchor="ctr"/>
          <a:lstStyle/>
          <a:p>
            <a:pPr marL="0" marR="0" lvl="0" indent="0" algn="ctr" defTabSz="457200" rtl="0" eaLnBrk="1" fontAlgn="base" latinLnBrk="0" hangingPunct="1">
              <a:lnSpc>
                <a:spcPct val="100000"/>
              </a:lnSpc>
              <a:spcBef>
                <a:spcPts val="600"/>
              </a:spcBef>
              <a:spcAft>
                <a:spcPct val="0"/>
              </a:spcAft>
              <a:buClrTx/>
              <a:buSzTx/>
              <a:buFontTx/>
              <a:buNone/>
              <a:tabLst/>
              <a:defRPr/>
            </a:pPr>
            <a:r>
              <a:rPr kumimoji="0" lang="en-GB" sz="1300" b="1" i="0" u="none" strike="noStrike" kern="1200" cap="none" spc="0" normalizeH="0" baseline="0" dirty="0">
                <a:ln>
                  <a:noFill/>
                </a:ln>
                <a:solidFill>
                  <a:srgbClr val="FFFFFF"/>
                </a:solidFill>
                <a:effectLst/>
                <a:uLnTx/>
                <a:uFillTx/>
                <a:latin typeface="Arial" panose="020B0604020202020204" pitchFamily="34" charset="0"/>
                <a:ea typeface="+mn-ea"/>
                <a:cs typeface="Arial" panose="020B0604020202020204" pitchFamily="34" charset="0"/>
              </a:rPr>
              <a:t>Talazoparib 0.5 mg* + enzalutamide 160 mg, </a:t>
            </a:r>
            <a:br>
              <a:rPr kumimoji="0" lang="en-GB" sz="1300" b="1" i="0" u="none" strike="noStrike" kern="1200" cap="none" spc="0" normalizeH="0" baseline="0" dirty="0">
                <a:ln>
                  <a:noFill/>
                </a:ln>
                <a:solidFill>
                  <a:srgbClr val="FFFFFF"/>
                </a:solidFill>
                <a:effectLst/>
                <a:uLnTx/>
                <a:uFillTx/>
                <a:latin typeface="Arial" panose="020B0604020202020204" pitchFamily="34" charset="0"/>
                <a:ea typeface="+mn-ea"/>
                <a:cs typeface="Arial" panose="020B0604020202020204" pitchFamily="34" charset="0"/>
              </a:rPr>
            </a:br>
            <a:r>
              <a:rPr kumimoji="0" lang="en-GB" sz="1300" b="1" i="0" u="none" strike="noStrike" kern="1200" cap="none" spc="0" normalizeH="0" baseline="0" dirty="0">
                <a:ln>
                  <a:noFill/>
                </a:ln>
                <a:solidFill>
                  <a:srgbClr val="FFFFFF"/>
                </a:solidFill>
                <a:effectLst/>
                <a:uLnTx/>
                <a:uFillTx/>
                <a:latin typeface="Arial" panose="020B0604020202020204" pitchFamily="34" charset="0"/>
                <a:ea typeface="+mn-ea"/>
                <a:cs typeface="Arial" panose="020B0604020202020204" pitchFamily="34" charset="0"/>
              </a:rPr>
              <a:t>once daily</a:t>
            </a:r>
          </a:p>
          <a:p>
            <a:pPr marL="0" marR="0" lvl="0" indent="0" algn="ctr" defTabSz="457200" rtl="0" eaLnBrk="1" fontAlgn="base" latinLnBrk="0" hangingPunct="1">
              <a:lnSpc>
                <a:spcPct val="100000"/>
              </a:lnSpc>
              <a:spcBef>
                <a:spcPts val="600"/>
              </a:spcBef>
              <a:spcAft>
                <a:spcPct val="0"/>
              </a:spcAft>
              <a:buClrTx/>
              <a:buSzTx/>
              <a:buFontTx/>
              <a:buNone/>
              <a:tabLst/>
              <a:defRPr/>
            </a:pPr>
            <a:r>
              <a:rPr kumimoji="0" lang="en-GB" sz="1300" b="1" i="0" u="none" strike="noStrike" kern="1200" cap="none" spc="0" normalizeH="0" baseline="0" dirty="0">
                <a:ln>
                  <a:noFill/>
                </a:ln>
                <a:solidFill>
                  <a:srgbClr val="FFFFFF"/>
                </a:solidFill>
                <a:effectLst/>
                <a:uLnTx/>
                <a:uFillTx/>
                <a:latin typeface="Arial" panose="020B0604020202020204" pitchFamily="34" charset="0"/>
                <a:ea typeface="+mn-ea"/>
                <a:cs typeface="Arial" panose="020B0604020202020204" pitchFamily="34" charset="0"/>
              </a:rPr>
              <a:t>(n=402)</a:t>
            </a:r>
          </a:p>
          <a:p>
            <a:pPr marL="0" marR="0" lvl="0" indent="0" algn="ctr" defTabSz="457200" rtl="0" eaLnBrk="1" fontAlgn="base" latinLnBrk="0" hangingPunct="1">
              <a:lnSpc>
                <a:spcPct val="100000"/>
              </a:lnSpc>
              <a:spcBef>
                <a:spcPts val="600"/>
              </a:spcBef>
              <a:spcAft>
                <a:spcPct val="0"/>
              </a:spcAft>
              <a:buClrTx/>
              <a:buSzTx/>
              <a:buFontTx/>
              <a:buNone/>
              <a:tabLst/>
              <a:defRPr/>
            </a:pPr>
            <a:r>
              <a:rPr kumimoji="0" lang="en-GB" sz="900" b="1" u="none" strike="noStrike" kern="1200" cap="none" spc="0" normalizeH="0" baseline="0" dirty="0">
                <a:ln>
                  <a:noFill/>
                </a:ln>
                <a:solidFill>
                  <a:srgbClr val="FFFFFF"/>
                </a:solidFill>
                <a:effectLst/>
                <a:uLnTx/>
                <a:uFillTx/>
                <a:latin typeface="Arial" panose="020B0604020202020204" pitchFamily="34" charset="0"/>
                <a:ea typeface="+mn-ea"/>
                <a:cs typeface="Arial" panose="020B0604020202020204" pitchFamily="34" charset="0"/>
              </a:rPr>
              <a:t>(*0.35 mg daily if moderate renal impairment)</a:t>
            </a:r>
          </a:p>
        </p:txBody>
      </p:sp>
      <p:sp>
        <p:nvSpPr>
          <p:cNvPr id="17" name="Line 5">
            <a:extLst>
              <a:ext uri="{FF2B5EF4-FFF2-40B4-BE49-F238E27FC236}">
                <a16:creationId xmlns:a16="http://schemas.microsoft.com/office/drawing/2014/main" id="{A74DB205-A328-E92B-F979-3A1A90894D27}"/>
              </a:ext>
            </a:extLst>
          </p:cNvPr>
          <p:cNvSpPr>
            <a:spLocks noChangeShapeType="1"/>
          </p:cNvSpPr>
          <p:nvPr/>
        </p:nvSpPr>
        <p:spPr bwMode="auto">
          <a:xfrm>
            <a:off x="3579764" y="2703683"/>
            <a:ext cx="394713" cy="0"/>
          </a:xfrm>
          <a:prstGeom prst="line">
            <a:avLst/>
          </a:prstGeom>
          <a:noFill/>
          <a:ln w="28575" cmpd="sng">
            <a:solidFill>
              <a:schemeClr val="accent6"/>
            </a:solidFill>
            <a:round/>
            <a:headEnd type="none" w="med" len="med"/>
            <a:tailEnd type="none" w="med" len="me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8" name="Rounded Rectangle 14">
            <a:extLst>
              <a:ext uri="{FF2B5EF4-FFF2-40B4-BE49-F238E27FC236}">
                <a16:creationId xmlns:a16="http://schemas.microsoft.com/office/drawing/2014/main" id="{220AB3A6-7FDD-F491-4427-1349B42F9CF4}"/>
              </a:ext>
            </a:extLst>
          </p:cNvPr>
          <p:cNvSpPr/>
          <p:nvPr/>
        </p:nvSpPr>
        <p:spPr>
          <a:xfrm>
            <a:off x="623887" y="1339738"/>
            <a:ext cx="3084358" cy="2017253"/>
          </a:xfrm>
          <a:prstGeom prst="roundRect">
            <a:avLst>
              <a:gd name="adj" fmla="val 9253"/>
            </a:avLst>
          </a:prstGeom>
          <a:solidFill>
            <a:schemeClr val="bg1"/>
          </a:solidFill>
          <a:ln>
            <a:solidFill>
              <a:schemeClr val="accent6"/>
            </a:solidFill>
          </a:ln>
          <a:effectLst/>
          <a:scene3d>
            <a:camera prst="orthographicFront"/>
            <a:lightRig rig="threePt" dir="t"/>
          </a:scene3d>
          <a:sp3d prstMaterial="metal"/>
        </p:spPr>
        <p:style>
          <a:lnRef idx="2">
            <a:schemeClr val="accent1">
              <a:shade val="50000"/>
            </a:schemeClr>
          </a:lnRef>
          <a:fillRef idx="1">
            <a:schemeClr val="accent1"/>
          </a:fillRef>
          <a:effectRef idx="0">
            <a:schemeClr val="accent1"/>
          </a:effectRef>
          <a:fontRef idx="minor">
            <a:schemeClr val="lt1"/>
          </a:fontRef>
        </p:style>
        <p:txBody>
          <a:bodyPr lIns="72000" tIns="45718" rIns="72000" bIns="45718" anchor="ctr"/>
          <a:lstStyle/>
          <a:p>
            <a:pPr marL="0" marR="0" lvl="0" indent="0" algn="l" defTabSz="457200" rtl="0" eaLnBrk="1" fontAlgn="auto" latinLnBrk="0" hangingPunct="1">
              <a:lnSpc>
                <a:spcPct val="100000"/>
              </a:lnSpc>
              <a:spcBef>
                <a:spcPts val="0"/>
              </a:spcBef>
              <a:spcAft>
                <a:spcPts val="0"/>
              </a:spcAft>
              <a:buClr>
                <a:srgbClr val="03C74F"/>
              </a:buClr>
              <a:buSzTx/>
              <a:buFontTx/>
              <a:buNone/>
              <a:tabLst/>
              <a:defRPr/>
            </a:pPr>
            <a:r>
              <a:rPr kumimoji="0" lang="en-GB" sz="1200" b="1" i="0" u="none" strike="noStrike" kern="1200" cap="none" spc="0" normalizeH="0" baseline="0" dirty="0">
                <a:ln>
                  <a:noFill/>
                </a:ln>
                <a:solidFill>
                  <a:schemeClr val="accent1"/>
                </a:solidFill>
                <a:effectLst/>
                <a:uLnTx/>
                <a:uFillTx/>
                <a:latin typeface="Arial" panose="020B0604020202020204" pitchFamily="34" charset="0"/>
                <a:ea typeface="ＭＳ Ｐゴシック" charset="-128"/>
                <a:cs typeface="Arial" panose="020B0604020202020204" pitchFamily="34" charset="0"/>
              </a:rPr>
              <a:t>Patient population:</a:t>
            </a:r>
          </a:p>
          <a:p>
            <a:pPr marL="174625" marR="0" lvl="0" indent="-174625" algn="l" defTabSz="457200" rtl="0" eaLnBrk="1" fontAlgn="auto" latinLnBrk="0" hangingPunct="1">
              <a:lnSpc>
                <a:spcPct val="100000"/>
              </a:lnSpc>
              <a:spcBef>
                <a:spcPts val="0"/>
              </a:spcBef>
              <a:spcAft>
                <a:spcPts val="0"/>
              </a:spcAft>
              <a:buClr>
                <a:schemeClr val="accent1"/>
              </a:buClr>
              <a:buSzTx/>
              <a:buFont typeface="Arial"/>
              <a:buChar char="•"/>
              <a:tabLst/>
              <a:defRPr/>
            </a:pPr>
            <a:r>
              <a:rPr kumimoji="0" lang="en-GB" sz="1200" b="0" i="0" u="none" strike="noStrike" kern="1200" cap="none" spc="0" normalizeH="0" baseline="0" dirty="0">
                <a:ln>
                  <a:noFill/>
                </a:ln>
                <a:solidFill>
                  <a:srgbClr val="000000"/>
                </a:solidFill>
                <a:effectLst/>
                <a:uLnTx/>
                <a:uFillTx/>
                <a:latin typeface="Arial" panose="020B0604020202020204" pitchFamily="34" charset="0"/>
                <a:ea typeface="ＭＳ Ｐゴシック" charset="-128"/>
                <a:cs typeface="Arial" panose="020B0604020202020204" pitchFamily="34" charset="0"/>
              </a:rPr>
              <a:t>First-line mCRPC</a:t>
            </a:r>
          </a:p>
          <a:p>
            <a:pPr marL="174625" marR="0" lvl="0" indent="-174625" algn="l" defTabSz="457200" rtl="0" eaLnBrk="1" fontAlgn="auto" latinLnBrk="0" hangingPunct="1">
              <a:lnSpc>
                <a:spcPct val="100000"/>
              </a:lnSpc>
              <a:spcBef>
                <a:spcPts val="0"/>
              </a:spcBef>
              <a:spcAft>
                <a:spcPts val="0"/>
              </a:spcAft>
              <a:buClr>
                <a:schemeClr val="accent1"/>
              </a:buClr>
              <a:buSzTx/>
              <a:buFont typeface="Arial"/>
              <a:buChar char="•"/>
              <a:tabLst/>
              <a:defRPr/>
            </a:pPr>
            <a:r>
              <a:rPr lang="en-GB" sz="1200" dirty="0">
                <a:solidFill>
                  <a:srgbClr val="000000"/>
                </a:solidFill>
                <a:latin typeface="Arial" panose="020B0604020202020204" pitchFamily="34" charset="0"/>
                <a:ea typeface="ＭＳ Ｐゴシック" charset="-128"/>
                <a:cs typeface="Arial" panose="020B0604020202020204" pitchFamily="34" charset="0"/>
              </a:rPr>
              <a:t>ECOG performance status (PS) </a:t>
            </a:r>
            <a:br>
              <a:rPr lang="en-GB" sz="1200" dirty="0">
                <a:solidFill>
                  <a:srgbClr val="000000"/>
                </a:solidFill>
                <a:latin typeface="Arial" panose="020B0604020202020204" pitchFamily="34" charset="0"/>
                <a:ea typeface="ＭＳ Ｐゴシック" charset="-128"/>
                <a:cs typeface="Arial" panose="020B0604020202020204" pitchFamily="34" charset="0"/>
              </a:rPr>
            </a:br>
            <a:r>
              <a:rPr lang="en-GB" sz="1200" dirty="0">
                <a:solidFill>
                  <a:srgbClr val="000000"/>
                </a:solidFill>
                <a:latin typeface="Arial" panose="020B0604020202020204" pitchFamily="34" charset="0"/>
                <a:ea typeface="ＭＳ Ｐゴシック" charset="-128"/>
                <a:cs typeface="Arial" panose="020B0604020202020204" pitchFamily="34" charset="0"/>
              </a:rPr>
              <a:t>0 or 1</a:t>
            </a:r>
            <a:endParaRPr kumimoji="0" lang="en-GB" sz="1200" b="0" i="0" u="none" strike="noStrike" kern="1200" cap="none" spc="0" normalizeH="0" baseline="0" dirty="0">
              <a:ln>
                <a:noFill/>
              </a:ln>
              <a:solidFill>
                <a:srgbClr val="000000"/>
              </a:solidFill>
              <a:effectLst/>
              <a:uLnTx/>
              <a:uFillTx/>
              <a:latin typeface="Arial" panose="020B0604020202020204" pitchFamily="34" charset="0"/>
              <a:ea typeface="ＭＳ Ｐゴシック" charset="-128"/>
              <a:cs typeface="Arial" panose="020B0604020202020204" pitchFamily="34" charset="0"/>
            </a:endParaRPr>
          </a:p>
          <a:p>
            <a:pPr marL="9525" marR="0" lvl="0" indent="0" algn="l" defTabSz="457200" rtl="0" eaLnBrk="1" fontAlgn="auto" latinLnBrk="0" hangingPunct="1">
              <a:lnSpc>
                <a:spcPct val="100000"/>
              </a:lnSpc>
              <a:spcBef>
                <a:spcPts val="1200"/>
              </a:spcBef>
              <a:spcAft>
                <a:spcPts val="0"/>
              </a:spcAft>
              <a:buClr>
                <a:srgbClr val="03C74F"/>
              </a:buClr>
              <a:buSzTx/>
              <a:buFontTx/>
              <a:buNone/>
              <a:tabLst/>
              <a:defRPr/>
            </a:pPr>
            <a:r>
              <a:rPr kumimoji="0" lang="en-GB" sz="1200" b="1" i="0" u="none" strike="noStrike" kern="1200" cap="none" spc="0" normalizeH="0" baseline="0" dirty="0">
                <a:ln>
                  <a:noFill/>
                </a:ln>
                <a:solidFill>
                  <a:schemeClr val="accent1"/>
                </a:solidFill>
                <a:effectLst/>
                <a:uLnTx/>
                <a:uFillTx/>
                <a:latin typeface="Arial" panose="020B0604020202020204" pitchFamily="34" charset="0"/>
                <a:ea typeface="ＭＳ Ｐゴシック" charset="-128"/>
                <a:cs typeface="Arial" panose="020B0604020202020204" pitchFamily="34" charset="0"/>
              </a:rPr>
              <a:t>Stratification factors:</a:t>
            </a:r>
          </a:p>
          <a:p>
            <a:pPr marL="180975" marR="0" lvl="0" indent="-171450" algn="l" defTabSz="457200" rtl="0" eaLnBrk="1" fontAlgn="auto" latinLnBrk="0" hangingPunct="1">
              <a:lnSpc>
                <a:spcPct val="100000"/>
              </a:lnSpc>
              <a:spcBef>
                <a:spcPts val="0"/>
              </a:spcBef>
              <a:spcAft>
                <a:spcPts val="0"/>
              </a:spcAft>
              <a:buClr>
                <a:schemeClr val="accent1"/>
              </a:buClr>
              <a:buSzTx/>
              <a:buFont typeface="Arial" panose="020B0604020202020204" pitchFamily="34" charset="0"/>
              <a:buChar char="•"/>
              <a:defRPr/>
            </a:pPr>
            <a:r>
              <a:rPr kumimoji="0" lang="en-GB" sz="1200" b="0" i="0" u="none" strike="noStrike" kern="1200" cap="none" spc="0" normalizeH="0" baseline="0" dirty="0">
                <a:ln>
                  <a:noFill/>
                </a:ln>
                <a:solidFill>
                  <a:srgbClr val="000000"/>
                </a:solidFill>
                <a:effectLst/>
                <a:uLnTx/>
                <a:uFillTx/>
                <a:latin typeface="Arial" panose="020B0604020202020204" pitchFamily="34" charset="0"/>
                <a:ea typeface="ＭＳ Ｐゴシック" charset="-128"/>
                <a:cs typeface="Arial" panose="020B0604020202020204" pitchFamily="34" charset="0"/>
              </a:rPr>
              <a:t>Prior abiraterone</a:t>
            </a:r>
            <a:r>
              <a:rPr kumimoji="0" lang="en-GB" sz="1200" b="0" i="0" u="none" strike="noStrike" kern="1200" cap="none" spc="0" normalizeH="0" baseline="30000" dirty="0">
                <a:ln>
                  <a:noFill/>
                </a:ln>
                <a:solidFill>
                  <a:srgbClr val="000000"/>
                </a:solidFill>
                <a:effectLst/>
                <a:uLnTx/>
                <a:uFillTx/>
                <a:latin typeface="Arial" panose="020B0604020202020204" pitchFamily="34" charset="0"/>
                <a:ea typeface="ＭＳ Ｐゴシック" charset="-128"/>
                <a:cs typeface="Arial" panose="020B0604020202020204" pitchFamily="34" charset="0"/>
              </a:rPr>
              <a:t>a</a:t>
            </a:r>
            <a:r>
              <a:rPr kumimoji="0" lang="en-GB" sz="1200" b="0" i="0" u="none" strike="noStrike" kern="1200" cap="none" spc="0" normalizeH="0" baseline="0" dirty="0">
                <a:ln>
                  <a:noFill/>
                </a:ln>
                <a:solidFill>
                  <a:srgbClr val="000000"/>
                </a:solidFill>
                <a:effectLst/>
                <a:uLnTx/>
                <a:uFillTx/>
                <a:latin typeface="Arial" panose="020B0604020202020204" pitchFamily="34" charset="0"/>
                <a:ea typeface="ＭＳ Ｐゴシック" charset="-128"/>
                <a:cs typeface="Arial" panose="020B0604020202020204" pitchFamily="34" charset="0"/>
              </a:rPr>
              <a:t> or docetaxel in castration-sensitive setting (yes vs no)</a:t>
            </a:r>
          </a:p>
          <a:p>
            <a:pPr marL="180975" marR="0" lvl="0" indent="-171450" algn="l" defTabSz="457200" rtl="0" eaLnBrk="1" fontAlgn="auto" latinLnBrk="0" hangingPunct="1">
              <a:lnSpc>
                <a:spcPct val="100000"/>
              </a:lnSpc>
              <a:spcBef>
                <a:spcPts val="0"/>
              </a:spcBef>
              <a:spcAft>
                <a:spcPts val="0"/>
              </a:spcAft>
              <a:buClr>
                <a:schemeClr val="accent1"/>
              </a:buClr>
              <a:buSzTx/>
              <a:buFont typeface="Arial" panose="020B0604020202020204" pitchFamily="34" charset="0"/>
              <a:buChar char="•"/>
              <a:defRPr/>
            </a:pPr>
            <a:r>
              <a:rPr lang="en-GB" sz="1200" dirty="0">
                <a:solidFill>
                  <a:srgbClr val="000000"/>
                </a:solidFill>
                <a:latin typeface="Arial" panose="020B0604020202020204" pitchFamily="34" charset="0"/>
                <a:ea typeface="ＭＳ Ｐゴシック" charset="-128"/>
                <a:cs typeface="Arial" panose="020B0604020202020204" pitchFamily="34" charset="0"/>
              </a:rPr>
              <a:t>HRR gene alteration status (deficient vs nondeficient or unknown)</a:t>
            </a:r>
            <a:endParaRPr kumimoji="0" lang="en-GB" sz="1200" b="0" i="0" u="none" strike="noStrike" kern="1200" cap="none" spc="0" normalizeH="0" baseline="0" dirty="0">
              <a:ln>
                <a:noFill/>
              </a:ln>
              <a:solidFill>
                <a:srgbClr val="000000"/>
              </a:solidFill>
              <a:effectLst/>
              <a:uLnTx/>
              <a:uFillTx/>
              <a:latin typeface="Arial" panose="020B0604020202020204" pitchFamily="34" charset="0"/>
              <a:ea typeface="ＭＳ Ｐゴシック" charset="-128"/>
              <a:cs typeface="Arial" panose="020B0604020202020204" pitchFamily="34" charset="0"/>
            </a:endParaRPr>
          </a:p>
        </p:txBody>
      </p:sp>
      <p:sp>
        <p:nvSpPr>
          <p:cNvPr id="19" name="Rounded Rectangle 12">
            <a:extLst>
              <a:ext uri="{FF2B5EF4-FFF2-40B4-BE49-F238E27FC236}">
                <a16:creationId xmlns:a16="http://schemas.microsoft.com/office/drawing/2014/main" id="{8119CB38-B726-BF3D-1C29-2CEAC0EF59D1}"/>
              </a:ext>
            </a:extLst>
          </p:cNvPr>
          <p:cNvSpPr/>
          <p:nvPr/>
        </p:nvSpPr>
        <p:spPr>
          <a:xfrm>
            <a:off x="4690874" y="2890229"/>
            <a:ext cx="2592000" cy="1145628"/>
          </a:xfrm>
          <a:prstGeom prst="roundRect">
            <a:avLst>
              <a:gd name="adj" fmla="val 12540"/>
            </a:avLst>
          </a:prstGeom>
          <a:solidFill>
            <a:schemeClr val="accent1"/>
          </a:solidFill>
          <a:ln w="28575">
            <a:noFill/>
          </a:ln>
          <a:effectLst/>
          <a:scene3d>
            <a:camera prst="orthographicFront"/>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lIns="0" tIns="45718" rIns="0" bIns="45718" anchor="ctr"/>
          <a:lstStyle/>
          <a:p>
            <a:pPr marL="0" marR="0" lvl="0" indent="0" algn="ctr" defTabSz="457200" rtl="0" eaLnBrk="1" fontAlgn="base" latinLnBrk="0" hangingPunct="1">
              <a:lnSpc>
                <a:spcPct val="100000"/>
              </a:lnSpc>
              <a:spcBef>
                <a:spcPts val="600"/>
              </a:spcBef>
              <a:spcAft>
                <a:spcPct val="0"/>
              </a:spcAft>
              <a:buClrTx/>
              <a:buSzTx/>
              <a:buFontTx/>
              <a:buNone/>
              <a:tabLst/>
              <a:defRPr/>
            </a:pPr>
            <a:r>
              <a:rPr kumimoji="0" lang="en-GB" sz="1300" b="1" i="0" u="none" strike="noStrike" kern="1200" cap="none" spc="0" normalizeH="0" baseline="0" dirty="0">
                <a:ln>
                  <a:noFill/>
                </a:ln>
                <a:solidFill>
                  <a:srgbClr val="FFFFFF"/>
                </a:solidFill>
                <a:effectLst/>
                <a:uLnTx/>
                <a:uFillTx/>
                <a:latin typeface="Arial" panose="020B0604020202020204" pitchFamily="34" charset="0"/>
                <a:ea typeface="+mn-ea"/>
                <a:cs typeface="Arial" panose="020B0604020202020204" pitchFamily="34" charset="0"/>
              </a:rPr>
              <a:t>Placebo +</a:t>
            </a:r>
            <a:br>
              <a:rPr kumimoji="0" lang="en-GB" sz="1300" b="1" i="0" u="none" strike="noStrike" kern="1200" cap="none" spc="0" normalizeH="0" baseline="0" dirty="0">
                <a:ln>
                  <a:noFill/>
                </a:ln>
                <a:solidFill>
                  <a:srgbClr val="FFFFFF"/>
                </a:solidFill>
                <a:effectLst/>
                <a:uLnTx/>
                <a:uFillTx/>
                <a:latin typeface="Arial" panose="020B0604020202020204" pitchFamily="34" charset="0"/>
                <a:ea typeface="+mn-ea"/>
                <a:cs typeface="Arial" panose="020B0604020202020204" pitchFamily="34" charset="0"/>
              </a:rPr>
            </a:br>
            <a:r>
              <a:rPr kumimoji="0" lang="en-GB" sz="1300" b="1" i="0" u="none" strike="noStrike" kern="1200" cap="none" spc="0" normalizeH="0" baseline="0" dirty="0">
                <a:ln>
                  <a:noFill/>
                </a:ln>
                <a:solidFill>
                  <a:srgbClr val="FFFFFF"/>
                </a:solidFill>
                <a:effectLst/>
                <a:uLnTx/>
                <a:uFillTx/>
                <a:latin typeface="Arial" panose="020B0604020202020204" pitchFamily="34" charset="0"/>
                <a:ea typeface="+mn-ea"/>
                <a:cs typeface="Arial" panose="020B0604020202020204" pitchFamily="34" charset="0"/>
              </a:rPr>
              <a:t>enzalutamide 160 mg, </a:t>
            </a:r>
            <a:br>
              <a:rPr kumimoji="0" lang="en-GB" sz="1300" b="1" i="0" u="none" strike="noStrike" kern="1200" cap="none" spc="0" normalizeH="0" baseline="0" dirty="0">
                <a:ln>
                  <a:noFill/>
                </a:ln>
                <a:solidFill>
                  <a:srgbClr val="FFFFFF"/>
                </a:solidFill>
                <a:effectLst/>
                <a:uLnTx/>
                <a:uFillTx/>
                <a:latin typeface="Arial" panose="020B0604020202020204" pitchFamily="34" charset="0"/>
                <a:ea typeface="+mn-ea"/>
                <a:cs typeface="Arial" panose="020B0604020202020204" pitchFamily="34" charset="0"/>
              </a:rPr>
            </a:br>
            <a:r>
              <a:rPr kumimoji="0" lang="en-GB" sz="1300" b="1" i="0" u="none" strike="noStrike" kern="1200" cap="none" spc="0" normalizeH="0" baseline="0" dirty="0">
                <a:ln>
                  <a:noFill/>
                </a:ln>
                <a:solidFill>
                  <a:srgbClr val="FFFFFF"/>
                </a:solidFill>
                <a:effectLst/>
                <a:uLnTx/>
                <a:uFillTx/>
                <a:latin typeface="Arial" panose="020B0604020202020204" pitchFamily="34" charset="0"/>
                <a:ea typeface="+mn-ea"/>
                <a:cs typeface="Arial" panose="020B0604020202020204" pitchFamily="34" charset="0"/>
              </a:rPr>
              <a:t>once daily</a:t>
            </a:r>
            <a:endParaRPr lang="en-GB" sz="1300" b="1" dirty="0">
              <a:solidFill>
                <a:srgbClr val="FFFFFF"/>
              </a:solidFill>
              <a:latin typeface="Arial" panose="020B0604020202020204" pitchFamily="34" charset="0"/>
              <a:cs typeface="Arial" panose="020B0604020202020204" pitchFamily="34" charset="0"/>
            </a:endParaRPr>
          </a:p>
          <a:p>
            <a:pPr marL="0" marR="0" lvl="0" indent="0" algn="ctr" defTabSz="457200" rtl="0" eaLnBrk="1" fontAlgn="base" latinLnBrk="0" hangingPunct="1">
              <a:lnSpc>
                <a:spcPct val="100000"/>
              </a:lnSpc>
              <a:spcBef>
                <a:spcPts val="600"/>
              </a:spcBef>
              <a:spcAft>
                <a:spcPct val="0"/>
              </a:spcAft>
              <a:buClrTx/>
              <a:buSzTx/>
              <a:buFontTx/>
              <a:buNone/>
              <a:tabLst/>
              <a:defRPr/>
            </a:pPr>
            <a:r>
              <a:rPr kumimoji="0" lang="en-GB" sz="1300" b="1" i="0" u="none" strike="noStrike" kern="1200" cap="none" spc="0" normalizeH="0" baseline="0" dirty="0">
                <a:ln>
                  <a:noFill/>
                </a:ln>
                <a:solidFill>
                  <a:srgbClr val="FFFFFF"/>
                </a:solidFill>
                <a:effectLst/>
                <a:uLnTx/>
                <a:uFillTx/>
                <a:latin typeface="Arial" panose="020B0604020202020204" pitchFamily="34" charset="0"/>
                <a:ea typeface="+mn-ea"/>
                <a:cs typeface="Arial" panose="020B0604020202020204" pitchFamily="34" charset="0"/>
              </a:rPr>
              <a:t>(n=403)</a:t>
            </a:r>
          </a:p>
        </p:txBody>
      </p:sp>
      <p:sp>
        <p:nvSpPr>
          <p:cNvPr id="23" name="Line 5">
            <a:extLst>
              <a:ext uri="{FF2B5EF4-FFF2-40B4-BE49-F238E27FC236}">
                <a16:creationId xmlns:a16="http://schemas.microsoft.com/office/drawing/2014/main" id="{9A1B4846-8A7A-451D-59EA-95C56F35D396}"/>
              </a:ext>
            </a:extLst>
          </p:cNvPr>
          <p:cNvSpPr>
            <a:spLocks noChangeShapeType="1"/>
          </p:cNvSpPr>
          <p:nvPr/>
        </p:nvSpPr>
        <p:spPr bwMode="auto">
          <a:xfrm>
            <a:off x="4239948" y="1956963"/>
            <a:ext cx="450926" cy="0"/>
          </a:xfrm>
          <a:prstGeom prst="line">
            <a:avLst/>
          </a:prstGeom>
          <a:noFill/>
          <a:ln w="28575" cmpd="sng">
            <a:solidFill>
              <a:schemeClr val="accent6"/>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25" name="Line 5">
            <a:extLst>
              <a:ext uri="{FF2B5EF4-FFF2-40B4-BE49-F238E27FC236}">
                <a16:creationId xmlns:a16="http://schemas.microsoft.com/office/drawing/2014/main" id="{F91187AF-B035-9084-3924-59F15CF7F716}"/>
              </a:ext>
            </a:extLst>
          </p:cNvPr>
          <p:cNvSpPr>
            <a:spLocks noChangeShapeType="1"/>
          </p:cNvSpPr>
          <p:nvPr/>
        </p:nvSpPr>
        <p:spPr bwMode="auto">
          <a:xfrm rot="16200000">
            <a:off x="3475800" y="2710800"/>
            <a:ext cx="1530000" cy="0"/>
          </a:xfrm>
          <a:prstGeom prst="line">
            <a:avLst/>
          </a:prstGeom>
          <a:noFill/>
          <a:ln w="27686" cmpd="sng">
            <a:solidFill>
              <a:schemeClr val="accent6"/>
            </a:solidFill>
            <a:round/>
            <a:headEnd type="none" w="med" len="med"/>
            <a:tailEnd type="none" w="med" len="me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26" name="Rounded Rectangle 14">
            <a:extLst>
              <a:ext uri="{FF2B5EF4-FFF2-40B4-BE49-F238E27FC236}">
                <a16:creationId xmlns:a16="http://schemas.microsoft.com/office/drawing/2014/main" id="{42CD8BF0-17C7-F87A-A631-6B539DA3E4D7}"/>
              </a:ext>
            </a:extLst>
          </p:cNvPr>
          <p:cNvSpPr/>
          <p:nvPr/>
        </p:nvSpPr>
        <p:spPr>
          <a:xfrm>
            <a:off x="7680176" y="1339738"/>
            <a:ext cx="3899049" cy="2696119"/>
          </a:xfrm>
          <a:prstGeom prst="roundRect">
            <a:avLst>
              <a:gd name="adj" fmla="val 7166"/>
            </a:avLst>
          </a:prstGeom>
          <a:solidFill>
            <a:schemeClr val="accent6"/>
          </a:solidFill>
          <a:ln>
            <a:noFill/>
          </a:ln>
          <a:effectLst/>
          <a:scene3d>
            <a:camera prst="orthographicFront"/>
            <a:lightRig rig="threePt" dir="t"/>
          </a:scene3d>
          <a:sp3d prstMaterial="metal"/>
        </p:spPr>
        <p:style>
          <a:lnRef idx="2">
            <a:schemeClr val="accent1">
              <a:shade val="50000"/>
            </a:schemeClr>
          </a:lnRef>
          <a:fillRef idx="1">
            <a:schemeClr val="accent1"/>
          </a:fillRef>
          <a:effectRef idx="0">
            <a:schemeClr val="accent1"/>
          </a:effectRef>
          <a:fontRef idx="minor">
            <a:schemeClr val="lt1"/>
          </a:fontRef>
        </p:style>
        <p:txBody>
          <a:bodyPr lIns="72000" tIns="45718" rIns="72000" bIns="45718" anchor="ctr"/>
          <a:lstStyle/>
          <a:p>
            <a:pPr marL="0" marR="0" lvl="0" indent="0" algn="l" defTabSz="457200" rtl="0" eaLnBrk="1" fontAlgn="auto" latinLnBrk="0" hangingPunct="1">
              <a:lnSpc>
                <a:spcPct val="100000"/>
              </a:lnSpc>
              <a:spcBef>
                <a:spcPts val="0"/>
              </a:spcBef>
              <a:spcAft>
                <a:spcPts val="0"/>
              </a:spcAft>
              <a:buClr>
                <a:srgbClr val="03C74F"/>
              </a:buClr>
              <a:buSzTx/>
              <a:buFontTx/>
              <a:buNone/>
              <a:tabLst/>
              <a:defRPr/>
            </a:pPr>
            <a:r>
              <a:rPr kumimoji="0" lang="en-GB" sz="1300" b="1" i="0" u="none" strike="noStrike" kern="1200" cap="none" spc="0" normalizeH="0" baseline="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Primary endpoint:</a:t>
            </a:r>
          </a:p>
          <a:p>
            <a:pPr marR="0" lvl="0" algn="l" defTabSz="457200" rtl="0" eaLnBrk="1" fontAlgn="auto" latinLnBrk="0" hangingPunct="1">
              <a:lnSpc>
                <a:spcPct val="100000"/>
              </a:lnSpc>
              <a:spcBef>
                <a:spcPts val="0"/>
              </a:spcBef>
              <a:spcAft>
                <a:spcPts val="0"/>
              </a:spcAft>
              <a:buClr>
                <a:srgbClr val="FFFFFF"/>
              </a:buClr>
              <a:buSzTx/>
              <a:tabLst/>
              <a:defRPr/>
            </a:pPr>
            <a:r>
              <a:rPr kumimoji="0" lang="en-GB" sz="1300" b="0" i="0" u="none" strike="noStrike" kern="1200" cap="none" spc="0" normalizeH="0" baseline="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Radiographic progression-free survival (rPFS) </a:t>
            </a:r>
            <a:br>
              <a:rPr kumimoji="0" lang="en-GB" sz="1300" b="0" i="0" u="none" strike="noStrike" kern="1200" cap="none" spc="0" normalizeH="0" baseline="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br>
            <a:r>
              <a:rPr kumimoji="0" lang="en-GB" sz="1300" b="0" i="0" u="none" strike="noStrike" kern="1200" cap="none" spc="0" normalizeH="0" baseline="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by blinded independent central review (BICR)</a:t>
            </a:r>
            <a:br>
              <a:rPr kumimoji="0" lang="en-GB" sz="1300" b="0" i="0" u="none" strike="noStrike" kern="1200" cap="none" spc="0" normalizeH="0" baseline="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br>
            <a:endParaRPr kumimoji="0" lang="en-GB" sz="1000" b="0" i="0" u="none" strike="noStrike" kern="1200" cap="none" spc="0" normalizeH="0" baseline="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
                <a:srgbClr val="03C74F"/>
              </a:buClr>
              <a:buSzTx/>
              <a:buFontTx/>
              <a:buNone/>
              <a:tabLst/>
              <a:defRPr/>
            </a:pPr>
            <a:r>
              <a:rPr kumimoji="0" lang="en-GB" sz="1200" b="1" i="0" u="none" strike="noStrike" kern="1200" cap="none" spc="0" normalizeH="0" baseline="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Key secondary endpoint:</a:t>
            </a:r>
            <a:r>
              <a:rPr kumimoji="0" lang="en-GB" sz="1300" b="1" i="0" u="none" strike="noStrike" kern="1200" cap="none" spc="0" normalizeH="0" baseline="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 </a:t>
            </a:r>
          </a:p>
          <a:p>
            <a:pPr marL="174625" marR="0" lvl="0" indent="-174625" algn="l" defTabSz="457200" rtl="0" eaLnBrk="1" fontAlgn="auto" latinLnBrk="0" hangingPunct="1">
              <a:lnSpc>
                <a:spcPct val="100000"/>
              </a:lnSpc>
              <a:spcBef>
                <a:spcPts val="0"/>
              </a:spcBef>
              <a:spcAft>
                <a:spcPts val="0"/>
              </a:spcAft>
              <a:buClr>
                <a:srgbClr val="FFFFFF"/>
              </a:buClr>
              <a:buSzTx/>
              <a:buFont typeface="Arial"/>
              <a:buChar char="•"/>
              <a:tabLst/>
              <a:defRPr/>
            </a:pPr>
            <a:r>
              <a:rPr kumimoji="0" lang="en-GB" sz="1200" b="0" i="0" u="none" strike="noStrike" kern="1200" cap="none" spc="0" normalizeH="0" baseline="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Overall survival (alpha </a:t>
            </a:r>
            <a:r>
              <a:rPr lang="en-GB" sz="1200" dirty="0">
                <a:solidFill>
                  <a:srgbClr val="FFFFFF"/>
                </a:solidFill>
                <a:latin typeface="Arial" panose="020B0604020202020204" pitchFamily="34" charset="0"/>
                <a:ea typeface="ＭＳ Ｐゴシック" charset="-128"/>
                <a:cs typeface="Arial" panose="020B0604020202020204" pitchFamily="34" charset="0"/>
              </a:rPr>
              <a:t>protected</a:t>
            </a:r>
            <a:r>
              <a:rPr kumimoji="0" lang="en-GB" sz="1200" b="0" i="0" u="none" strike="noStrike" kern="1200" cap="none" spc="0" normalizeH="0" baseline="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a:t>
            </a:r>
            <a:br>
              <a:rPr kumimoji="0" lang="en-GB" sz="1300" b="0" i="0" u="none" strike="noStrike" kern="1200" cap="none" spc="0" normalizeH="0" baseline="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br>
            <a:endParaRPr kumimoji="0" lang="en-GB" sz="1000" b="0" i="0" u="none" strike="noStrike" kern="1200" cap="none" spc="0" normalizeH="0" baseline="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
                <a:srgbClr val="03C74F"/>
              </a:buClr>
              <a:buSzTx/>
              <a:buFontTx/>
              <a:buNone/>
              <a:tabLst/>
              <a:defRPr/>
            </a:pPr>
            <a:r>
              <a:rPr kumimoji="0" lang="en-GB" sz="1200" b="1" i="0" u="none" strike="noStrike" kern="1200" cap="none" spc="0" normalizeH="0" baseline="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Other secondary endpoints:</a:t>
            </a:r>
          </a:p>
          <a:p>
            <a:pPr marL="174625" marR="0" lvl="0" indent="-174625" algn="l" defTabSz="457200" rtl="0" eaLnBrk="1" fontAlgn="auto" latinLnBrk="0" hangingPunct="1">
              <a:lnSpc>
                <a:spcPct val="100000"/>
              </a:lnSpc>
              <a:spcBef>
                <a:spcPts val="0"/>
              </a:spcBef>
              <a:spcAft>
                <a:spcPts val="0"/>
              </a:spcAft>
              <a:buClr>
                <a:srgbClr val="FFFFFF"/>
              </a:buClr>
              <a:buSzTx/>
              <a:buFont typeface="Arial"/>
              <a:buChar char="•"/>
              <a:tabLst/>
              <a:defRPr/>
            </a:pPr>
            <a:r>
              <a:rPr kumimoji="0" lang="en-GB" sz="1200" b="0" i="0" u="none" strike="noStrike" kern="1200" cap="none" spc="0" normalizeH="0" baseline="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Time to cytotoxic chemotherapy</a:t>
            </a:r>
          </a:p>
          <a:p>
            <a:pPr marL="174625" marR="0" lvl="0" indent="-174625" algn="l" defTabSz="457200" rtl="0" eaLnBrk="1" fontAlgn="auto" latinLnBrk="0" hangingPunct="1">
              <a:lnSpc>
                <a:spcPct val="100000"/>
              </a:lnSpc>
              <a:spcBef>
                <a:spcPts val="0"/>
              </a:spcBef>
              <a:spcAft>
                <a:spcPts val="0"/>
              </a:spcAft>
              <a:buClr>
                <a:srgbClr val="FFFFFF"/>
              </a:buClr>
              <a:buSzTx/>
              <a:buFont typeface="Arial"/>
              <a:buChar char="•"/>
              <a:tabLst/>
              <a:defRPr/>
            </a:pPr>
            <a:r>
              <a:rPr lang="en-GB" sz="1200" dirty="0">
                <a:solidFill>
                  <a:srgbClr val="FFFFFF"/>
                </a:solidFill>
                <a:latin typeface="Arial" panose="020B0604020202020204" pitchFamily="34" charset="0"/>
                <a:ea typeface="ＭＳ Ｐゴシック" charset="-128"/>
                <a:cs typeface="Arial" panose="020B0604020202020204" pitchFamily="34" charset="0"/>
              </a:rPr>
              <a:t>PFS2 by investigator assessment</a:t>
            </a:r>
            <a:r>
              <a:rPr lang="en-GB" sz="1200" baseline="30000" dirty="0">
                <a:solidFill>
                  <a:srgbClr val="FFFFFF"/>
                </a:solidFill>
                <a:latin typeface="Arial" panose="020B0604020202020204" pitchFamily="34" charset="0"/>
                <a:ea typeface="ＭＳ Ｐゴシック" charset="-128"/>
                <a:cs typeface="Arial" panose="020B0604020202020204" pitchFamily="34" charset="0"/>
              </a:rPr>
              <a:t>b</a:t>
            </a:r>
          </a:p>
          <a:p>
            <a:pPr marL="174625" marR="0" lvl="0" indent="-174625" algn="l" defTabSz="457200" rtl="0" eaLnBrk="1" fontAlgn="auto" latinLnBrk="0" hangingPunct="1">
              <a:lnSpc>
                <a:spcPct val="100000"/>
              </a:lnSpc>
              <a:spcBef>
                <a:spcPts val="0"/>
              </a:spcBef>
              <a:spcAft>
                <a:spcPts val="0"/>
              </a:spcAft>
              <a:buClr>
                <a:srgbClr val="FFFFFF"/>
              </a:buClr>
              <a:buSzTx/>
              <a:buFont typeface="Arial"/>
              <a:buChar char="•"/>
              <a:tabLst/>
              <a:defRPr/>
            </a:pPr>
            <a:r>
              <a:rPr kumimoji="0" lang="en-GB" sz="1200" b="0" i="0" u="none" strike="noStrike" kern="1200" cap="none" spc="0" normalizeH="0" baseline="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Objective response rate (ORR)</a:t>
            </a:r>
          </a:p>
          <a:p>
            <a:pPr marL="174625" marR="0" lvl="0" indent="-174625" algn="l" defTabSz="457200" rtl="0" eaLnBrk="1" fontAlgn="auto" latinLnBrk="0" hangingPunct="1">
              <a:lnSpc>
                <a:spcPct val="100000"/>
              </a:lnSpc>
              <a:spcBef>
                <a:spcPts val="0"/>
              </a:spcBef>
              <a:spcAft>
                <a:spcPts val="0"/>
              </a:spcAft>
              <a:buClr>
                <a:srgbClr val="FFFFFF"/>
              </a:buClr>
              <a:buSzTx/>
              <a:buFont typeface="Arial"/>
              <a:buChar char="•"/>
              <a:tabLst/>
              <a:defRPr/>
            </a:pPr>
            <a:r>
              <a:rPr lang="en-GB" sz="1200" dirty="0">
                <a:solidFill>
                  <a:srgbClr val="FFFFFF"/>
                </a:solidFill>
                <a:latin typeface="Arial" panose="020B0604020202020204" pitchFamily="34" charset="0"/>
                <a:ea typeface="ＭＳ Ｐゴシック" charset="-128"/>
                <a:cs typeface="Arial" panose="020B0604020202020204" pitchFamily="34" charset="0"/>
              </a:rPr>
              <a:t>Patient-reported outcomes</a:t>
            </a:r>
          </a:p>
          <a:p>
            <a:pPr marL="174625" marR="0" lvl="0" indent="-174625" algn="l" defTabSz="457200" rtl="0" eaLnBrk="1" fontAlgn="auto" latinLnBrk="0" hangingPunct="1">
              <a:lnSpc>
                <a:spcPct val="100000"/>
              </a:lnSpc>
              <a:spcBef>
                <a:spcPts val="0"/>
              </a:spcBef>
              <a:spcAft>
                <a:spcPts val="0"/>
              </a:spcAft>
              <a:buClr>
                <a:srgbClr val="FFFFFF"/>
              </a:buClr>
              <a:buSzTx/>
              <a:buFont typeface="Arial"/>
              <a:buChar char="•"/>
              <a:tabLst/>
              <a:defRPr/>
            </a:pPr>
            <a:r>
              <a:rPr kumimoji="0" lang="en-GB" sz="1200" b="0" i="0" u="none" strike="noStrike" kern="1200" cap="none" spc="0" normalizeH="0" baseline="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Safety</a:t>
            </a:r>
          </a:p>
          <a:p>
            <a:pPr marR="0" lvl="0" algn="ctr" defTabSz="457200" rtl="0" eaLnBrk="1" fontAlgn="auto" latinLnBrk="0" hangingPunct="1">
              <a:lnSpc>
                <a:spcPct val="100000"/>
              </a:lnSpc>
              <a:spcBef>
                <a:spcPts val="0"/>
              </a:spcBef>
              <a:spcAft>
                <a:spcPts val="0"/>
              </a:spcAft>
              <a:buClr>
                <a:srgbClr val="FFFFFF"/>
              </a:buClr>
              <a:buSzTx/>
              <a:tabLst/>
              <a:defRPr/>
            </a:pPr>
            <a:r>
              <a:rPr lang="en-GB" sz="1100" dirty="0">
                <a:solidFill>
                  <a:srgbClr val="FFFFFF"/>
                </a:solidFill>
                <a:latin typeface="Arial" panose="020B0604020202020204" pitchFamily="34" charset="0"/>
                <a:ea typeface="ＭＳ Ｐゴシック" charset="-128"/>
                <a:cs typeface="Arial" panose="020B0604020202020204" pitchFamily="34" charset="0"/>
              </a:rPr>
              <a:t>(Data cut-off: August 16, 2022)</a:t>
            </a:r>
            <a:endParaRPr kumimoji="0" lang="en-GB" sz="1100" b="0" i="0" u="none" strike="noStrike" kern="1200" cap="none" spc="0" normalizeH="0" baseline="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8" name="Oval 27">
            <a:extLst>
              <a:ext uri="{FF2B5EF4-FFF2-40B4-BE49-F238E27FC236}">
                <a16:creationId xmlns:a16="http://schemas.microsoft.com/office/drawing/2014/main" id="{2F4C6D78-0F40-D80A-2ADC-E898F0265507}"/>
              </a:ext>
            </a:extLst>
          </p:cNvPr>
          <p:cNvSpPr/>
          <p:nvPr/>
        </p:nvSpPr>
        <p:spPr>
          <a:xfrm>
            <a:off x="3917103" y="2380881"/>
            <a:ext cx="645604" cy="645604"/>
          </a:xfrm>
          <a:prstGeom prst="ellipse">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90000"/>
              </a:lnSpc>
              <a:spcBef>
                <a:spcPct val="0"/>
              </a:spcBef>
              <a:spcAft>
                <a:spcPct val="0"/>
              </a:spcAft>
              <a:buClrTx/>
              <a:buSzTx/>
              <a:buFontTx/>
              <a:buNone/>
              <a:tabLst/>
              <a:defRPr/>
            </a:pPr>
            <a:r>
              <a:rPr kumimoji="0" lang="en-GB" sz="1800" b="1" i="0" u="none" strike="noStrike" kern="1200" cap="none" spc="0" normalizeH="0" baseline="0" dirty="0">
                <a:ln>
                  <a:noFill/>
                </a:ln>
                <a:solidFill>
                  <a:srgbClr val="FFFFFF"/>
                </a:solidFill>
                <a:effectLst/>
                <a:uLnTx/>
                <a:uFillTx/>
                <a:latin typeface="Arial" panose="020B0604020202020204" pitchFamily="34" charset="0"/>
                <a:ea typeface="+mn-ea"/>
                <a:cs typeface="Arial" panose="020B0604020202020204" pitchFamily="34" charset="0"/>
              </a:rPr>
              <a:t>R</a:t>
            </a:r>
          </a:p>
          <a:p>
            <a:pPr algn="ctr" fontAlgn="base">
              <a:lnSpc>
                <a:spcPct val="90000"/>
              </a:lnSpc>
              <a:spcBef>
                <a:spcPct val="0"/>
              </a:spcBef>
              <a:spcAft>
                <a:spcPct val="0"/>
              </a:spcAft>
              <a:defRPr/>
            </a:pPr>
            <a:r>
              <a:rPr kumimoji="0" lang="en-GB" sz="1200" b="1" i="0" u="none" strike="noStrike" kern="1200" cap="none" spc="0" normalizeH="0" baseline="0" dirty="0">
                <a:ln>
                  <a:noFill/>
                </a:ln>
                <a:solidFill>
                  <a:srgbClr val="FFFFFF"/>
                </a:solidFill>
                <a:effectLst/>
                <a:uLnTx/>
                <a:uFillTx/>
                <a:latin typeface="Arial" panose="020B0604020202020204" pitchFamily="34" charset="0"/>
                <a:ea typeface="+mn-ea"/>
                <a:cs typeface="Arial" panose="020B0604020202020204" pitchFamily="34" charset="0"/>
              </a:rPr>
              <a:t>1:1</a:t>
            </a:r>
            <a:endParaRPr kumimoji="0" lang="en-GB" sz="1200" b="1" i="0" u="none" strike="noStrike" kern="1200" cap="none" spc="0" normalizeH="0" baseline="0" dirty="0">
              <a:ln>
                <a:noFill/>
              </a:ln>
              <a:solidFill>
                <a:srgbClr val="FF0000"/>
              </a:solidFill>
              <a:effectLst/>
              <a:uLnTx/>
              <a:uFillTx/>
              <a:latin typeface="Arial" panose="020B0604020202020204" pitchFamily="34" charset="0"/>
              <a:ea typeface="+mn-ea"/>
              <a:cs typeface="Arial" panose="020B0604020202020204" pitchFamily="34" charset="0"/>
            </a:endParaRPr>
          </a:p>
        </p:txBody>
      </p:sp>
      <p:sp>
        <p:nvSpPr>
          <p:cNvPr id="29" name="TextBox 28">
            <a:extLst>
              <a:ext uri="{FF2B5EF4-FFF2-40B4-BE49-F238E27FC236}">
                <a16:creationId xmlns:a16="http://schemas.microsoft.com/office/drawing/2014/main" id="{8126C08F-DA38-7C7A-3126-9DF01FE0218E}"/>
              </a:ext>
            </a:extLst>
          </p:cNvPr>
          <p:cNvSpPr txBox="1"/>
          <p:nvPr/>
        </p:nvSpPr>
        <p:spPr>
          <a:xfrm>
            <a:off x="4690874" y="2645255"/>
            <a:ext cx="557845" cy="184666"/>
          </a:xfrm>
          <a:prstGeom prst="rect">
            <a:avLst/>
          </a:prstGeom>
          <a:noFill/>
        </p:spPr>
        <p:txBody>
          <a:bodyPr wrap="none" lIns="0" tIns="0" rIns="0" bIns="0" rtlCol="0">
            <a:spAutoFit/>
          </a:bodyPr>
          <a:lstStyle/>
          <a:p>
            <a:pPr algn="l"/>
            <a:r>
              <a:rPr lang="en-GB" sz="1200" dirty="0">
                <a:latin typeface="Arial" panose="020B0604020202020204" pitchFamily="34" charset="0"/>
                <a:ea typeface="Aileron" charset="0"/>
                <a:cs typeface="Arial" panose="020B0604020202020204" pitchFamily="34" charset="0"/>
              </a:rPr>
              <a:t>(N=805)</a:t>
            </a:r>
          </a:p>
        </p:txBody>
      </p:sp>
      <p:sp>
        <p:nvSpPr>
          <p:cNvPr id="30" name="Segnaposto testo 81">
            <a:extLst>
              <a:ext uri="{FF2B5EF4-FFF2-40B4-BE49-F238E27FC236}">
                <a16:creationId xmlns:a16="http://schemas.microsoft.com/office/drawing/2014/main" id="{30CEAC5C-3486-9607-5379-A63D83085C5B}"/>
              </a:ext>
            </a:extLst>
          </p:cNvPr>
          <p:cNvSpPr txBox="1">
            <a:spLocks/>
          </p:cNvSpPr>
          <p:nvPr/>
        </p:nvSpPr>
        <p:spPr>
          <a:xfrm>
            <a:off x="619201" y="5288460"/>
            <a:ext cx="11225946" cy="300780"/>
          </a:xfrm>
          <a:prstGeom prst="rect">
            <a:avLst/>
          </a:prstGeom>
        </p:spPr>
        <p:txBody>
          <a:bodyPr vert="horz" lIns="0" tIns="0" rIns="0" bIns="0" rtlCol="0" anchor="t" anchorCtr="0"/>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base" latinLnBrk="0" hangingPunct="1">
              <a:lnSpc>
                <a:spcPct val="100000"/>
              </a:lnSpc>
              <a:spcBef>
                <a:spcPts val="0"/>
              </a:spcBef>
              <a:spcAft>
                <a:spcPts val="300"/>
              </a:spcAft>
              <a:buClrTx/>
              <a:buSzTx/>
              <a:buFontTx/>
              <a:buNone/>
              <a:tabLst/>
              <a:defRPr/>
            </a:pPr>
            <a:r>
              <a:rPr kumimoji="0" lang="en-GB" sz="900" b="1" i="0" u="none" strike="noStrike" kern="1200" cap="none" spc="0" normalizeH="0" baseline="0" dirty="0">
                <a:ln>
                  <a:noFill/>
                </a:ln>
                <a:solidFill>
                  <a:schemeClr val="tx1"/>
                </a:solidFill>
                <a:effectLst/>
                <a:uLnTx/>
                <a:uFillTx/>
                <a:latin typeface="Arial" panose="020B0604020202020204"/>
                <a:ea typeface="+mn-ea"/>
                <a:cs typeface="Arial Narrow"/>
              </a:rPr>
              <a:t>To maintain the overall type I error at or below 1-sided 0.025, alpha for rPFS by BICR was split equally between the all-comers and forthcoming molecularly selected cohort (1-sided alpha of 0.0125 </a:t>
            </a:r>
            <a:br>
              <a:rPr kumimoji="0" lang="en-GB" sz="900" b="1" i="0" u="none" strike="noStrike" kern="1200" cap="none" spc="0" normalizeH="0" baseline="0" dirty="0">
                <a:ln>
                  <a:noFill/>
                </a:ln>
                <a:solidFill>
                  <a:schemeClr val="tx1"/>
                </a:solidFill>
                <a:effectLst/>
                <a:uLnTx/>
                <a:uFillTx/>
                <a:latin typeface="Arial" panose="020B0604020202020204"/>
                <a:ea typeface="+mn-ea"/>
                <a:cs typeface="Arial Narrow"/>
              </a:rPr>
            </a:br>
            <a:r>
              <a:rPr kumimoji="0" lang="en-GB" sz="900" b="1" i="0" u="none" strike="noStrike" kern="1200" cap="none" spc="0" normalizeH="0" baseline="0" dirty="0">
                <a:ln>
                  <a:noFill/>
                </a:ln>
                <a:solidFill>
                  <a:schemeClr val="tx1"/>
                </a:solidFill>
                <a:effectLst/>
                <a:uLnTx/>
                <a:uFillTx/>
                <a:latin typeface="Arial" panose="020B0604020202020204"/>
                <a:ea typeface="+mn-ea"/>
                <a:cs typeface="Arial Narrow"/>
              </a:rPr>
              <a:t>for each). If the rPFS showed statistically significant improvement, overall survival was tested in the hierarchical stepwise procedure to preserve the overall type I error</a:t>
            </a:r>
          </a:p>
          <a:p>
            <a:pPr marL="0" marR="0" lvl="0" indent="0" algn="l" defTabSz="914400" rtl="0" eaLnBrk="1" fontAlgn="base" latinLnBrk="0" hangingPunct="1">
              <a:lnSpc>
                <a:spcPct val="100000"/>
              </a:lnSpc>
              <a:spcBef>
                <a:spcPts val="0"/>
              </a:spcBef>
              <a:spcAft>
                <a:spcPts val="300"/>
              </a:spcAft>
              <a:buClrTx/>
              <a:buSzTx/>
              <a:buFontTx/>
              <a:buNone/>
              <a:tabLst/>
              <a:defRPr/>
            </a:pPr>
            <a:r>
              <a:rPr lang="en-GB" sz="900" baseline="30000" dirty="0">
                <a:solidFill>
                  <a:schemeClr val="tx1"/>
                </a:solidFill>
                <a:latin typeface="Arial" panose="020B0604020202020204"/>
                <a:cs typeface="Arial Narrow"/>
              </a:rPr>
              <a:t>a</a:t>
            </a:r>
            <a:r>
              <a:rPr lang="en-GB" sz="900" dirty="0">
                <a:solidFill>
                  <a:schemeClr val="tx1"/>
                </a:solidFill>
                <a:latin typeface="Arial" panose="020B0604020202020204"/>
                <a:cs typeface="Arial Narrow"/>
              </a:rPr>
              <a:t> Two patients in each treatment arm received prior orteronel </a:t>
            </a:r>
            <a:br>
              <a:rPr lang="en-GB" sz="900" dirty="0">
                <a:solidFill>
                  <a:schemeClr val="tx1"/>
                </a:solidFill>
                <a:latin typeface="Arial" panose="020B0604020202020204"/>
                <a:cs typeface="Arial Narrow"/>
              </a:rPr>
            </a:br>
            <a:r>
              <a:rPr lang="en-GB" sz="900" baseline="30000" dirty="0">
                <a:solidFill>
                  <a:schemeClr val="tx1"/>
                </a:solidFill>
                <a:latin typeface="Arial" panose="020B0604020202020204"/>
                <a:cs typeface="Arial Narrow"/>
              </a:rPr>
              <a:t>b</a:t>
            </a:r>
            <a:r>
              <a:rPr lang="en-GB" sz="900" dirty="0">
                <a:solidFill>
                  <a:schemeClr val="tx1"/>
                </a:solidFill>
                <a:latin typeface="Arial" panose="020B0604020202020204"/>
                <a:cs typeface="Arial Narrow"/>
              </a:rPr>
              <a:t> Time from randomisation to the date of documented progression on the first subsequent antineoplastic therapy or death from any cause, whichever occurred first</a:t>
            </a:r>
            <a:endParaRPr kumimoji="0" lang="en-GB" sz="900" b="0" i="0" u="none" strike="noStrike" kern="1200" cap="none" spc="0" normalizeH="0" baseline="0" dirty="0">
              <a:ln>
                <a:noFill/>
              </a:ln>
              <a:solidFill>
                <a:schemeClr val="tx1"/>
              </a:solidFill>
              <a:effectLst/>
              <a:uLnTx/>
              <a:uFillTx/>
              <a:latin typeface="Arial" panose="020B0604020202020204"/>
              <a:ea typeface="+mn-ea"/>
              <a:cs typeface="Arial Narrow"/>
            </a:endParaRPr>
          </a:p>
        </p:txBody>
      </p:sp>
      <p:sp>
        <p:nvSpPr>
          <p:cNvPr id="32" name="Rounded Rectangle 31">
            <a:extLst>
              <a:ext uri="{FF2B5EF4-FFF2-40B4-BE49-F238E27FC236}">
                <a16:creationId xmlns:a16="http://schemas.microsoft.com/office/drawing/2014/main" id="{FB5BF355-4E21-16D5-FDEB-E681C3D27089}"/>
              </a:ext>
            </a:extLst>
          </p:cNvPr>
          <p:cNvSpPr/>
          <p:nvPr/>
        </p:nvSpPr>
        <p:spPr>
          <a:xfrm>
            <a:off x="619201" y="4869160"/>
            <a:ext cx="10960024" cy="317326"/>
          </a:xfrm>
          <a:prstGeom prst="roundRect">
            <a:avLst>
              <a:gd name="adj" fmla="val 21100"/>
            </a:avLst>
          </a:prstGeom>
          <a:solidFill>
            <a:schemeClr val="accent6">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kumimoji="0" lang="en-GB" sz="1400" b="0" i="0" u="none" strike="noStrike" kern="1200" cap="none" spc="0" normalizeH="0" baseline="0" dirty="0">
                <a:ln>
                  <a:noFill/>
                </a:ln>
                <a:solidFill>
                  <a:prstClr val="black"/>
                </a:solidFill>
                <a:effectLst/>
                <a:uLnTx/>
                <a:uFillTx/>
                <a:latin typeface="Arial" panose="020B0604020202020204"/>
                <a:ea typeface="+mn-ea"/>
                <a:cs typeface="+mn-cs"/>
              </a:rPr>
              <a:t>Results are reported only from the all-comers cohort of men unselected for HRR gene alterations</a:t>
            </a:r>
          </a:p>
        </p:txBody>
      </p:sp>
      <p:sp>
        <p:nvSpPr>
          <p:cNvPr id="33" name="Line 5">
            <a:extLst>
              <a:ext uri="{FF2B5EF4-FFF2-40B4-BE49-F238E27FC236}">
                <a16:creationId xmlns:a16="http://schemas.microsoft.com/office/drawing/2014/main" id="{FC9B2479-7CFB-AFB8-4F92-02E1393CDA0A}"/>
              </a:ext>
            </a:extLst>
          </p:cNvPr>
          <p:cNvSpPr>
            <a:spLocks noChangeShapeType="1"/>
          </p:cNvSpPr>
          <p:nvPr/>
        </p:nvSpPr>
        <p:spPr bwMode="auto">
          <a:xfrm>
            <a:off x="4239948" y="3463043"/>
            <a:ext cx="450926" cy="0"/>
          </a:xfrm>
          <a:prstGeom prst="line">
            <a:avLst/>
          </a:prstGeom>
          <a:noFill/>
          <a:ln w="28575" cmpd="sng">
            <a:solidFill>
              <a:schemeClr val="accent6"/>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34" name="TextBox 33">
            <a:extLst>
              <a:ext uri="{FF2B5EF4-FFF2-40B4-BE49-F238E27FC236}">
                <a16:creationId xmlns:a16="http://schemas.microsoft.com/office/drawing/2014/main" id="{414C5A67-8BA5-A09F-FBCA-B46950B5E330}"/>
              </a:ext>
            </a:extLst>
          </p:cNvPr>
          <p:cNvSpPr txBox="1"/>
          <p:nvPr/>
        </p:nvSpPr>
        <p:spPr>
          <a:xfrm>
            <a:off x="880092" y="3477401"/>
            <a:ext cx="1752083" cy="153888"/>
          </a:xfrm>
          <a:prstGeom prst="rect">
            <a:avLst/>
          </a:prstGeom>
          <a:noFill/>
        </p:spPr>
        <p:txBody>
          <a:bodyPr wrap="none" lIns="0" tIns="0" rIns="0" bIns="0" rtlCol="0">
            <a:spAutoFit/>
          </a:bodyPr>
          <a:lstStyle/>
          <a:p>
            <a:pPr algn="l"/>
            <a:r>
              <a:rPr lang="en-GB" sz="1000" b="1" dirty="0">
                <a:solidFill>
                  <a:schemeClr val="accent5">
                    <a:lumMod val="50000"/>
                  </a:schemeClr>
                </a:solidFill>
                <a:latin typeface="Arial" panose="020B0604020202020204" pitchFamily="34" charset="0"/>
                <a:ea typeface="Aileron" charset="0"/>
                <a:cs typeface="Arial" panose="020B0604020202020204" pitchFamily="34" charset="0"/>
              </a:rPr>
              <a:t>All comers (Cohort 1), N=805</a:t>
            </a:r>
          </a:p>
        </p:txBody>
      </p:sp>
      <p:sp>
        <p:nvSpPr>
          <p:cNvPr id="35" name="Right Brace 34">
            <a:extLst>
              <a:ext uri="{FF2B5EF4-FFF2-40B4-BE49-F238E27FC236}">
                <a16:creationId xmlns:a16="http://schemas.microsoft.com/office/drawing/2014/main" id="{05B5735E-38EA-9173-6602-69E12E14EA31}"/>
              </a:ext>
            </a:extLst>
          </p:cNvPr>
          <p:cNvSpPr/>
          <p:nvPr/>
        </p:nvSpPr>
        <p:spPr>
          <a:xfrm rot="5400000">
            <a:off x="2621961" y="3773699"/>
            <a:ext cx="184666" cy="1561226"/>
          </a:xfrm>
          <a:prstGeom prst="rightBrace">
            <a:avLst>
              <a:gd name="adj1" fmla="val 37637"/>
              <a:gd name="adj2" fmla="val 50000"/>
            </a:avLst>
          </a:prstGeom>
          <a:ln>
            <a:solidFill>
              <a:schemeClr val="bg2">
                <a:lumMod val="50000"/>
              </a:scheme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GB" dirty="0"/>
          </a:p>
        </p:txBody>
      </p:sp>
      <p:sp>
        <p:nvSpPr>
          <p:cNvPr id="36" name="Right Brace 35">
            <a:extLst>
              <a:ext uri="{FF2B5EF4-FFF2-40B4-BE49-F238E27FC236}">
                <a16:creationId xmlns:a16="http://schemas.microsoft.com/office/drawing/2014/main" id="{66F1EF1E-2116-FCD8-2B88-9EEFFFD7AA3F}"/>
              </a:ext>
            </a:extLst>
          </p:cNvPr>
          <p:cNvSpPr/>
          <p:nvPr/>
        </p:nvSpPr>
        <p:spPr>
          <a:xfrm rot="16200000" flipV="1">
            <a:off x="1685441" y="2763315"/>
            <a:ext cx="184666" cy="1921157"/>
          </a:xfrm>
          <a:prstGeom prst="rightBrace">
            <a:avLst>
              <a:gd name="adj1" fmla="val 37637"/>
              <a:gd name="adj2" fmla="val 50000"/>
            </a:avLst>
          </a:prstGeom>
          <a:ln>
            <a:solidFill>
              <a:schemeClr val="accent5">
                <a:lumMod val="50000"/>
              </a:scheme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GB" dirty="0"/>
          </a:p>
        </p:txBody>
      </p:sp>
      <p:sp>
        <p:nvSpPr>
          <p:cNvPr id="37" name="Rounded Rectangle 12">
            <a:extLst>
              <a:ext uri="{FF2B5EF4-FFF2-40B4-BE49-F238E27FC236}">
                <a16:creationId xmlns:a16="http://schemas.microsoft.com/office/drawing/2014/main" id="{344577A8-121A-E840-F524-C81E6CEAE8EF}"/>
              </a:ext>
            </a:extLst>
          </p:cNvPr>
          <p:cNvSpPr/>
          <p:nvPr/>
        </p:nvSpPr>
        <p:spPr>
          <a:xfrm>
            <a:off x="817196" y="3867174"/>
            <a:ext cx="1383007" cy="547497"/>
          </a:xfrm>
          <a:prstGeom prst="roundRect">
            <a:avLst>
              <a:gd name="adj" fmla="val 20249"/>
            </a:avLst>
          </a:prstGeom>
          <a:solidFill>
            <a:schemeClr val="accent5">
              <a:lumMod val="75000"/>
            </a:schemeClr>
          </a:solidFill>
          <a:ln w="28575">
            <a:solidFill>
              <a:schemeClr val="accent5">
                <a:lumMod val="75000"/>
              </a:schemeClr>
            </a:solidFill>
          </a:ln>
          <a:effectLst/>
          <a:scene3d>
            <a:camera prst="orthographicFront"/>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lIns="0" tIns="45718" rIns="251999" bIns="45718" anchor="ctr"/>
          <a:lstStyle/>
          <a:p>
            <a:pPr marL="0" marR="0" lvl="0" indent="0" algn="ctr" defTabSz="457200" rtl="0" eaLnBrk="1" fontAlgn="base" latinLnBrk="0" hangingPunct="1">
              <a:lnSpc>
                <a:spcPct val="100000"/>
              </a:lnSpc>
              <a:spcBef>
                <a:spcPts val="600"/>
              </a:spcBef>
              <a:spcAft>
                <a:spcPct val="0"/>
              </a:spcAft>
              <a:buClrTx/>
              <a:buSzTx/>
              <a:buFontTx/>
              <a:buNone/>
              <a:tabLst/>
              <a:defRPr/>
            </a:pPr>
            <a:r>
              <a:rPr kumimoji="0" lang="en-GB" sz="1100" b="1" i="0" u="none" strike="noStrike" kern="1200" cap="none" spc="0" normalizeH="0" baseline="0" dirty="0">
                <a:ln>
                  <a:noFill/>
                </a:ln>
                <a:solidFill>
                  <a:schemeClr val="tx1"/>
                </a:solidFill>
                <a:effectLst/>
                <a:uLnTx/>
                <a:uFillTx/>
                <a:latin typeface="Arial" panose="020B0604020202020204" pitchFamily="34" charset="0"/>
                <a:ea typeface="+mn-ea"/>
                <a:cs typeface="Arial" panose="020B0604020202020204" pitchFamily="34" charset="0"/>
              </a:rPr>
              <a:t>Nondeficient</a:t>
            </a:r>
            <a:br>
              <a:rPr kumimoji="0" lang="en-GB" sz="1100" b="1" i="0" u="none" strike="noStrike" kern="1200" cap="none" spc="0" normalizeH="0" baseline="0" dirty="0">
                <a:ln>
                  <a:noFill/>
                </a:ln>
                <a:solidFill>
                  <a:schemeClr val="tx1"/>
                </a:solidFill>
                <a:effectLst/>
                <a:uLnTx/>
                <a:uFillTx/>
                <a:latin typeface="Arial" panose="020B0604020202020204" pitchFamily="34" charset="0"/>
                <a:ea typeface="+mn-ea"/>
                <a:cs typeface="Arial" panose="020B0604020202020204" pitchFamily="34" charset="0"/>
              </a:rPr>
            </a:br>
            <a:r>
              <a:rPr kumimoji="0" lang="en-GB" sz="1100" b="1" i="0" u="none" strike="noStrike" kern="1200" cap="none" spc="0" normalizeH="0" baseline="0" dirty="0">
                <a:ln>
                  <a:noFill/>
                </a:ln>
                <a:solidFill>
                  <a:schemeClr val="tx1"/>
                </a:solidFill>
                <a:effectLst/>
                <a:uLnTx/>
                <a:uFillTx/>
                <a:latin typeface="Arial" panose="020B0604020202020204" pitchFamily="34" charset="0"/>
                <a:ea typeface="+mn-ea"/>
                <a:cs typeface="Arial" panose="020B0604020202020204" pitchFamily="34" charset="0"/>
              </a:rPr>
              <a:t>or unknown</a:t>
            </a:r>
            <a:br>
              <a:rPr kumimoji="0" lang="en-GB" sz="1100" b="1" i="0" u="none" strike="noStrike" kern="1200" cap="none" spc="0" normalizeH="0" baseline="0" dirty="0">
                <a:ln>
                  <a:noFill/>
                </a:ln>
                <a:solidFill>
                  <a:schemeClr val="tx1"/>
                </a:solidFill>
                <a:effectLst/>
                <a:uLnTx/>
                <a:uFillTx/>
                <a:latin typeface="Arial" panose="020B0604020202020204" pitchFamily="34" charset="0"/>
                <a:ea typeface="+mn-ea"/>
                <a:cs typeface="Arial" panose="020B0604020202020204" pitchFamily="34" charset="0"/>
              </a:rPr>
            </a:br>
            <a:r>
              <a:rPr kumimoji="0" lang="en-GB" sz="1100" b="1" i="0" u="none" strike="noStrike" kern="1200" cap="none" spc="0" normalizeH="0" baseline="0" dirty="0">
                <a:ln>
                  <a:noFill/>
                </a:ln>
                <a:solidFill>
                  <a:schemeClr val="tx1"/>
                </a:solidFill>
                <a:effectLst/>
                <a:uLnTx/>
                <a:uFillTx/>
                <a:latin typeface="Arial" panose="020B0604020202020204" pitchFamily="34" charset="0"/>
                <a:ea typeface="+mn-ea"/>
                <a:cs typeface="Arial" panose="020B0604020202020204" pitchFamily="34" charset="0"/>
              </a:rPr>
              <a:t>N=636</a:t>
            </a:r>
          </a:p>
        </p:txBody>
      </p:sp>
      <p:sp>
        <p:nvSpPr>
          <p:cNvPr id="38" name="Rounded Rectangle 12">
            <a:extLst>
              <a:ext uri="{FF2B5EF4-FFF2-40B4-BE49-F238E27FC236}">
                <a16:creationId xmlns:a16="http://schemas.microsoft.com/office/drawing/2014/main" id="{A3B5B718-FC19-BEAA-2473-1EB3F0F42AE0}"/>
              </a:ext>
            </a:extLst>
          </p:cNvPr>
          <p:cNvSpPr/>
          <p:nvPr/>
        </p:nvSpPr>
        <p:spPr>
          <a:xfrm>
            <a:off x="2650444" y="3867174"/>
            <a:ext cx="844463" cy="547497"/>
          </a:xfrm>
          <a:prstGeom prst="roundRect">
            <a:avLst>
              <a:gd name="adj" fmla="val 20249"/>
            </a:avLst>
          </a:prstGeom>
          <a:solidFill>
            <a:schemeClr val="bg2">
              <a:lumMod val="50000"/>
            </a:schemeClr>
          </a:solidFill>
          <a:ln w="28575">
            <a:solidFill>
              <a:schemeClr val="bg2">
                <a:lumMod val="50000"/>
              </a:schemeClr>
            </a:solidFill>
          </a:ln>
          <a:effectLst/>
          <a:scene3d>
            <a:camera prst="orthographicFront"/>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lIns="0" tIns="45718" rIns="0" bIns="45718" anchor="ctr"/>
          <a:lstStyle/>
          <a:p>
            <a:pPr marL="90488" marR="0" lvl="0" algn="ctr" defTabSz="457200" rtl="0" eaLnBrk="1" fontAlgn="base" latinLnBrk="0" hangingPunct="1">
              <a:lnSpc>
                <a:spcPct val="100000"/>
              </a:lnSpc>
              <a:spcBef>
                <a:spcPts val="600"/>
              </a:spcBef>
              <a:spcAft>
                <a:spcPct val="0"/>
              </a:spcAft>
              <a:buClrTx/>
              <a:buSzTx/>
              <a:buFontTx/>
              <a:buNone/>
              <a:defRPr/>
            </a:pPr>
            <a:r>
              <a:rPr kumimoji="0" lang="en-GB" sz="1100" b="1" i="0" u="none" strike="noStrike" kern="1200" cap="none" spc="0" normalizeH="0" baseline="0" dirty="0">
                <a:ln>
                  <a:noFill/>
                </a:ln>
                <a:solidFill>
                  <a:schemeClr val="bg1"/>
                </a:solidFill>
                <a:effectLst/>
                <a:uLnTx/>
                <a:uFillTx/>
                <a:latin typeface="Arial" panose="020B0604020202020204" pitchFamily="34" charset="0"/>
                <a:ea typeface="+mn-ea"/>
                <a:cs typeface="Arial" panose="020B0604020202020204" pitchFamily="34" charset="0"/>
              </a:rPr>
              <a:t>HRRm</a:t>
            </a:r>
            <a:br>
              <a:rPr kumimoji="0" lang="en-GB" sz="1100" b="1" i="0" u="none" strike="noStrike" kern="1200" cap="none" spc="0" normalizeH="0" baseline="0" dirty="0">
                <a:ln>
                  <a:noFill/>
                </a:ln>
                <a:solidFill>
                  <a:schemeClr val="bg1"/>
                </a:solidFill>
                <a:effectLst/>
                <a:uLnTx/>
                <a:uFillTx/>
                <a:latin typeface="Arial" panose="020B0604020202020204" pitchFamily="34" charset="0"/>
                <a:ea typeface="+mn-ea"/>
                <a:cs typeface="Arial" panose="020B0604020202020204" pitchFamily="34" charset="0"/>
              </a:rPr>
            </a:br>
            <a:r>
              <a:rPr kumimoji="0" lang="en-GB" sz="1100" b="1" i="0" u="none" strike="noStrike" kern="1200" cap="none" spc="0" normalizeH="0" baseline="0" dirty="0">
                <a:ln>
                  <a:noFill/>
                </a:ln>
                <a:solidFill>
                  <a:schemeClr val="bg1"/>
                </a:solidFill>
                <a:effectLst/>
                <a:uLnTx/>
                <a:uFillTx/>
                <a:latin typeface="Arial" panose="020B0604020202020204" pitchFamily="34" charset="0"/>
                <a:ea typeface="+mn-ea"/>
                <a:cs typeface="Arial" panose="020B0604020202020204" pitchFamily="34" charset="0"/>
              </a:rPr>
              <a:t>N=230</a:t>
            </a:r>
          </a:p>
        </p:txBody>
      </p:sp>
      <p:sp>
        <p:nvSpPr>
          <p:cNvPr id="39" name="Rounded Rectangle 12">
            <a:extLst>
              <a:ext uri="{FF2B5EF4-FFF2-40B4-BE49-F238E27FC236}">
                <a16:creationId xmlns:a16="http://schemas.microsoft.com/office/drawing/2014/main" id="{0FC9D1FD-0000-2A5A-76E5-EBEF1A5AD4E4}"/>
              </a:ext>
            </a:extLst>
          </p:cNvPr>
          <p:cNvSpPr/>
          <p:nvPr/>
        </p:nvSpPr>
        <p:spPr>
          <a:xfrm>
            <a:off x="1968214" y="3867174"/>
            <a:ext cx="835695" cy="547497"/>
          </a:xfrm>
          <a:prstGeom prst="roundRect">
            <a:avLst>
              <a:gd name="adj" fmla="val 20249"/>
            </a:avLst>
          </a:prstGeom>
          <a:solidFill>
            <a:schemeClr val="bg2">
              <a:lumMod val="90000"/>
            </a:schemeClr>
          </a:solidFill>
          <a:ln w="28575">
            <a:solidFill>
              <a:schemeClr val="bg2">
                <a:lumMod val="50000"/>
              </a:schemeClr>
            </a:solidFill>
          </a:ln>
          <a:effectLst/>
          <a:scene3d>
            <a:camera prst="orthographicFront"/>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lIns="0" tIns="45718" rIns="0" bIns="45718" anchor="ctr"/>
          <a:lstStyle/>
          <a:p>
            <a:pPr marL="0" marR="0" lvl="0" indent="0" algn="ctr" defTabSz="457200" rtl="0" eaLnBrk="1" fontAlgn="base" latinLnBrk="0" hangingPunct="1">
              <a:lnSpc>
                <a:spcPct val="100000"/>
              </a:lnSpc>
              <a:spcBef>
                <a:spcPts val="600"/>
              </a:spcBef>
              <a:spcAft>
                <a:spcPct val="0"/>
              </a:spcAft>
              <a:buClrTx/>
              <a:buSzTx/>
              <a:buFontTx/>
              <a:buNone/>
              <a:tabLst/>
              <a:defRPr/>
            </a:pPr>
            <a:r>
              <a:rPr kumimoji="0" lang="en-GB" sz="1100" b="1" i="0" u="none" strike="noStrike" kern="1200" cap="none" spc="0" normalizeH="0" baseline="0" dirty="0">
                <a:ln>
                  <a:noFill/>
                </a:ln>
                <a:solidFill>
                  <a:schemeClr val="tx1"/>
                </a:solidFill>
                <a:effectLst/>
                <a:uLnTx/>
                <a:uFillTx/>
                <a:latin typeface="Arial" panose="020B0604020202020204" pitchFamily="34" charset="0"/>
                <a:ea typeface="+mn-ea"/>
                <a:cs typeface="Arial" panose="020B0604020202020204" pitchFamily="34" charset="0"/>
              </a:rPr>
              <a:t>HRRm</a:t>
            </a:r>
            <a:br>
              <a:rPr kumimoji="0" lang="en-GB" sz="1100" b="1" i="0" u="none" strike="noStrike" kern="1200" cap="none" spc="0" normalizeH="0" baseline="0" dirty="0">
                <a:ln>
                  <a:noFill/>
                </a:ln>
                <a:solidFill>
                  <a:schemeClr val="tx1"/>
                </a:solidFill>
                <a:effectLst/>
                <a:uLnTx/>
                <a:uFillTx/>
                <a:latin typeface="Arial" panose="020B0604020202020204" pitchFamily="34" charset="0"/>
                <a:ea typeface="+mn-ea"/>
                <a:cs typeface="Arial" panose="020B0604020202020204" pitchFamily="34" charset="0"/>
              </a:rPr>
            </a:br>
            <a:r>
              <a:rPr kumimoji="0" lang="en-GB" sz="1100" b="1" i="0" u="none" strike="noStrike" kern="1200" cap="none" spc="0" normalizeH="0" baseline="0" dirty="0">
                <a:ln>
                  <a:noFill/>
                </a:ln>
                <a:solidFill>
                  <a:schemeClr val="tx1"/>
                </a:solidFill>
                <a:effectLst/>
                <a:uLnTx/>
                <a:uFillTx/>
                <a:latin typeface="Arial" panose="020B0604020202020204" pitchFamily="34" charset="0"/>
                <a:ea typeface="+mn-ea"/>
                <a:cs typeface="Arial" panose="020B0604020202020204" pitchFamily="34" charset="0"/>
              </a:rPr>
              <a:t>N=169</a:t>
            </a:r>
          </a:p>
        </p:txBody>
      </p:sp>
      <p:sp>
        <p:nvSpPr>
          <p:cNvPr id="40" name="TextBox 39">
            <a:extLst>
              <a:ext uri="{FF2B5EF4-FFF2-40B4-BE49-F238E27FC236}">
                <a16:creationId xmlns:a16="http://schemas.microsoft.com/office/drawing/2014/main" id="{716A6BA9-6CC3-74B9-44A9-3ABD5A6B9561}"/>
              </a:ext>
            </a:extLst>
          </p:cNvPr>
          <p:cNvSpPr txBox="1"/>
          <p:nvPr/>
        </p:nvSpPr>
        <p:spPr>
          <a:xfrm>
            <a:off x="1819016" y="4685113"/>
            <a:ext cx="1790555" cy="153888"/>
          </a:xfrm>
          <a:prstGeom prst="rect">
            <a:avLst/>
          </a:prstGeom>
          <a:noFill/>
        </p:spPr>
        <p:txBody>
          <a:bodyPr wrap="none" lIns="0" tIns="0" rIns="0" bIns="0" rtlCol="0">
            <a:spAutoFit/>
          </a:bodyPr>
          <a:lstStyle/>
          <a:p>
            <a:pPr algn="l"/>
            <a:r>
              <a:rPr lang="en-GB" sz="1000" b="1" dirty="0">
                <a:solidFill>
                  <a:schemeClr val="bg2">
                    <a:lumMod val="50000"/>
                  </a:schemeClr>
                </a:solidFill>
                <a:latin typeface="Arial" panose="020B0604020202020204" pitchFamily="34" charset="0"/>
                <a:ea typeface="Aileron" charset="0"/>
                <a:cs typeface="Arial" panose="020B0604020202020204" pitchFamily="34" charset="0"/>
              </a:rPr>
              <a:t>HRRm only (Cohort 2), N=399</a:t>
            </a:r>
          </a:p>
        </p:txBody>
      </p:sp>
      <p:sp>
        <p:nvSpPr>
          <p:cNvPr id="41" name="TextBox 40">
            <a:extLst>
              <a:ext uri="{FF2B5EF4-FFF2-40B4-BE49-F238E27FC236}">
                <a16:creationId xmlns:a16="http://schemas.microsoft.com/office/drawing/2014/main" id="{9C6FACA1-368C-3991-06A9-28AB85D8B12E}"/>
              </a:ext>
            </a:extLst>
          </p:cNvPr>
          <p:cNvSpPr txBox="1"/>
          <p:nvPr/>
        </p:nvSpPr>
        <p:spPr>
          <a:xfrm>
            <a:off x="4642457" y="4240727"/>
            <a:ext cx="6933821" cy="553998"/>
          </a:xfrm>
          <a:prstGeom prst="rect">
            <a:avLst/>
          </a:prstGeom>
          <a:noFill/>
        </p:spPr>
        <p:txBody>
          <a:bodyPr wrap="none" lIns="0" tIns="0" rIns="0" bIns="0" rtlCol="0">
            <a:spAutoFit/>
          </a:bodyPr>
          <a:lstStyle/>
          <a:p>
            <a:pPr algn="ctr"/>
            <a:r>
              <a:rPr lang="en-GB" sz="1200" b="1" dirty="0">
                <a:latin typeface="Arial" panose="020B0604020202020204" pitchFamily="34" charset="0"/>
                <a:ea typeface="Aileron" charset="0"/>
                <a:cs typeface="Arial" panose="020B0604020202020204" pitchFamily="34" charset="0"/>
              </a:rPr>
              <a:t>Samples </a:t>
            </a:r>
            <a:r>
              <a:rPr lang="en-GB" sz="1200" b="1" u="sng" dirty="0">
                <a:latin typeface="Arial" panose="020B0604020202020204" pitchFamily="34" charset="0"/>
                <a:ea typeface="Aileron" charset="0"/>
                <a:cs typeface="Arial" panose="020B0604020202020204" pitchFamily="34" charset="0"/>
              </a:rPr>
              <a:t>prospectively assessed</a:t>
            </a:r>
            <a:r>
              <a:rPr lang="en-GB" sz="1200" b="1" dirty="0">
                <a:latin typeface="Arial" panose="020B0604020202020204" pitchFamily="34" charset="0"/>
                <a:ea typeface="Aileron" charset="0"/>
                <a:cs typeface="Arial" panose="020B0604020202020204" pitchFamily="34" charset="0"/>
              </a:rPr>
              <a:t> for HRR gene alterations (</a:t>
            </a:r>
            <a:r>
              <a:rPr lang="en-GB" sz="1200" b="1" i="1" dirty="0">
                <a:latin typeface="Arial" panose="020B0604020202020204" pitchFamily="34" charset="0"/>
                <a:ea typeface="Aileron" charset="0"/>
                <a:cs typeface="Arial" panose="020B0604020202020204" pitchFamily="34" charset="0"/>
              </a:rPr>
              <a:t>BRCA1</a:t>
            </a:r>
            <a:r>
              <a:rPr lang="en-GB" sz="1200" b="1" dirty="0">
                <a:latin typeface="Arial" panose="020B0604020202020204" pitchFamily="34" charset="0"/>
                <a:ea typeface="Aileron" charset="0"/>
                <a:cs typeface="Arial" panose="020B0604020202020204" pitchFamily="34" charset="0"/>
              </a:rPr>
              <a:t>, </a:t>
            </a:r>
            <a:r>
              <a:rPr lang="en-GB" sz="1200" b="1" i="1" dirty="0">
                <a:latin typeface="Arial" panose="020B0604020202020204" pitchFamily="34" charset="0"/>
                <a:ea typeface="Aileron" charset="0"/>
                <a:cs typeface="Arial" panose="020B0604020202020204" pitchFamily="34" charset="0"/>
              </a:rPr>
              <a:t>BRCA2</a:t>
            </a:r>
            <a:r>
              <a:rPr lang="en-GB" sz="1200" b="1" dirty="0">
                <a:latin typeface="Arial" panose="020B0604020202020204" pitchFamily="34" charset="0"/>
                <a:ea typeface="Aileron" charset="0"/>
                <a:cs typeface="Arial" panose="020B0604020202020204" pitchFamily="34" charset="0"/>
              </a:rPr>
              <a:t>, </a:t>
            </a:r>
            <a:r>
              <a:rPr lang="en-GB" sz="1200" b="1" i="1" dirty="0">
                <a:latin typeface="Arial" panose="020B0604020202020204" pitchFamily="34" charset="0"/>
                <a:ea typeface="Aileron" charset="0"/>
                <a:cs typeface="Arial" panose="020B0604020202020204" pitchFamily="34" charset="0"/>
              </a:rPr>
              <a:t>PALB2</a:t>
            </a:r>
            <a:r>
              <a:rPr lang="en-GB" sz="1200" b="1" dirty="0">
                <a:latin typeface="Arial" panose="020B0604020202020204" pitchFamily="34" charset="0"/>
                <a:ea typeface="Aileron" charset="0"/>
                <a:cs typeface="Arial" panose="020B0604020202020204" pitchFamily="34" charset="0"/>
              </a:rPr>
              <a:t>, </a:t>
            </a:r>
            <a:r>
              <a:rPr lang="en-GB" sz="1200" b="1" i="1" dirty="0">
                <a:latin typeface="Arial" panose="020B0604020202020204" pitchFamily="34" charset="0"/>
                <a:ea typeface="Aileron" charset="0"/>
                <a:cs typeface="Arial" panose="020B0604020202020204" pitchFamily="34" charset="0"/>
              </a:rPr>
              <a:t>ATM</a:t>
            </a:r>
            <a:r>
              <a:rPr lang="en-GB" sz="1200" b="1" dirty="0">
                <a:latin typeface="Arial" panose="020B0604020202020204" pitchFamily="34" charset="0"/>
                <a:ea typeface="Aileron" charset="0"/>
                <a:cs typeface="Arial" panose="020B0604020202020204" pitchFamily="34" charset="0"/>
              </a:rPr>
              <a:t>, </a:t>
            </a:r>
            <a:r>
              <a:rPr lang="en-GB" sz="1200" b="1" i="1" dirty="0">
                <a:latin typeface="Arial" panose="020B0604020202020204" pitchFamily="34" charset="0"/>
                <a:ea typeface="Aileron" charset="0"/>
                <a:cs typeface="Arial" panose="020B0604020202020204" pitchFamily="34" charset="0"/>
              </a:rPr>
              <a:t>ATR</a:t>
            </a:r>
            <a:r>
              <a:rPr lang="en-GB" sz="1200" b="1" dirty="0">
                <a:latin typeface="Arial" panose="020B0604020202020204" pitchFamily="34" charset="0"/>
                <a:ea typeface="Aileron" charset="0"/>
                <a:cs typeface="Arial" panose="020B0604020202020204" pitchFamily="34" charset="0"/>
              </a:rPr>
              <a:t>, </a:t>
            </a:r>
            <a:br>
              <a:rPr lang="en-GB" sz="1200" b="1" dirty="0">
                <a:latin typeface="Arial" panose="020B0604020202020204" pitchFamily="34" charset="0"/>
                <a:ea typeface="Aileron" charset="0"/>
                <a:cs typeface="Arial" panose="020B0604020202020204" pitchFamily="34" charset="0"/>
              </a:rPr>
            </a:br>
            <a:r>
              <a:rPr lang="en-GB" sz="1200" b="1" i="1" dirty="0">
                <a:latin typeface="Arial" panose="020B0604020202020204" pitchFamily="34" charset="0"/>
                <a:ea typeface="Aileron" charset="0"/>
                <a:cs typeface="Arial" panose="020B0604020202020204" pitchFamily="34" charset="0"/>
              </a:rPr>
              <a:t>CHEK2</a:t>
            </a:r>
            <a:r>
              <a:rPr lang="en-GB" sz="1200" b="1" dirty="0">
                <a:latin typeface="Arial" panose="020B0604020202020204" pitchFamily="34" charset="0"/>
                <a:ea typeface="Aileron" charset="0"/>
                <a:cs typeface="Arial" panose="020B0604020202020204" pitchFamily="34" charset="0"/>
              </a:rPr>
              <a:t>, </a:t>
            </a:r>
            <a:r>
              <a:rPr lang="en-GB" sz="1200" b="1" i="1" dirty="0">
                <a:latin typeface="Arial" panose="020B0604020202020204" pitchFamily="34" charset="0"/>
                <a:ea typeface="Aileron" charset="0"/>
                <a:cs typeface="Arial" panose="020B0604020202020204" pitchFamily="34" charset="0"/>
              </a:rPr>
              <a:t>FANCA</a:t>
            </a:r>
            <a:r>
              <a:rPr lang="en-GB" sz="1200" b="1" dirty="0">
                <a:latin typeface="Arial" panose="020B0604020202020204" pitchFamily="34" charset="0"/>
                <a:ea typeface="Aileron" charset="0"/>
                <a:cs typeface="Arial" panose="020B0604020202020204" pitchFamily="34" charset="0"/>
              </a:rPr>
              <a:t>, </a:t>
            </a:r>
            <a:r>
              <a:rPr lang="en-GB" sz="1200" b="1" i="1" dirty="0">
                <a:latin typeface="Arial" panose="020B0604020202020204" pitchFamily="34" charset="0"/>
                <a:ea typeface="Aileron" charset="0"/>
                <a:cs typeface="Arial" panose="020B0604020202020204" pitchFamily="34" charset="0"/>
              </a:rPr>
              <a:t>RAD51C</a:t>
            </a:r>
            <a:r>
              <a:rPr lang="en-GB" sz="1200" b="1" dirty="0">
                <a:latin typeface="Arial" panose="020B0604020202020204" pitchFamily="34" charset="0"/>
                <a:ea typeface="Aileron" charset="0"/>
                <a:cs typeface="Arial" panose="020B0604020202020204" pitchFamily="34" charset="0"/>
              </a:rPr>
              <a:t>, </a:t>
            </a:r>
            <a:r>
              <a:rPr lang="en-GB" sz="1200" b="1" i="1" dirty="0">
                <a:latin typeface="Arial" panose="020B0604020202020204" pitchFamily="34" charset="0"/>
                <a:ea typeface="Aileron" charset="0"/>
                <a:cs typeface="Arial" panose="020B0604020202020204" pitchFamily="34" charset="0"/>
              </a:rPr>
              <a:t>NBN</a:t>
            </a:r>
            <a:r>
              <a:rPr lang="en-GB" sz="1200" b="1" dirty="0">
                <a:latin typeface="Arial" panose="020B0604020202020204" pitchFamily="34" charset="0"/>
                <a:ea typeface="Aileron" charset="0"/>
                <a:cs typeface="Arial" panose="020B0604020202020204" pitchFamily="34" charset="0"/>
              </a:rPr>
              <a:t>, </a:t>
            </a:r>
            <a:r>
              <a:rPr lang="en-GB" sz="1200" b="1" i="1" dirty="0">
                <a:latin typeface="Arial" panose="020B0604020202020204" pitchFamily="34" charset="0"/>
                <a:ea typeface="Aileron" charset="0"/>
                <a:cs typeface="Arial" panose="020B0604020202020204" pitchFamily="34" charset="0"/>
              </a:rPr>
              <a:t>MOH1</a:t>
            </a:r>
            <a:r>
              <a:rPr lang="en-GB" sz="1200" b="1" dirty="0">
                <a:latin typeface="Arial" panose="020B0604020202020204" pitchFamily="34" charset="0"/>
                <a:ea typeface="Aileron" charset="0"/>
                <a:cs typeface="Arial" panose="020B0604020202020204" pitchFamily="34" charset="0"/>
              </a:rPr>
              <a:t>, </a:t>
            </a:r>
            <a:r>
              <a:rPr lang="en-GB" sz="1200" b="1" i="1" dirty="0">
                <a:latin typeface="Arial" panose="020B0604020202020204" pitchFamily="34" charset="0"/>
                <a:ea typeface="Aileron" charset="0"/>
                <a:cs typeface="Arial" panose="020B0604020202020204" pitchFamily="34" charset="0"/>
              </a:rPr>
              <a:t>MRE11A</a:t>
            </a:r>
            <a:r>
              <a:rPr lang="en-GB" sz="1200" b="1" dirty="0">
                <a:latin typeface="Arial" panose="020B0604020202020204" pitchFamily="34" charset="0"/>
                <a:ea typeface="Aileron" charset="0"/>
                <a:cs typeface="Arial" panose="020B0604020202020204" pitchFamily="34" charset="0"/>
              </a:rPr>
              <a:t>, </a:t>
            </a:r>
            <a:r>
              <a:rPr lang="en-GB" sz="1200" b="1" i="1" dirty="0">
                <a:latin typeface="Arial" panose="020B0604020202020204" pitchFamily="34" charset="0"/>
                <a:ea typeface="Aileron" charset="0"/>
                <a:cs typeface="Arial" panose="020B0604020202020204" pitchFamily="34" charset="0"/>
              </a:rPr>
              <a:t>CDK12</a:t>
            </a:r>
            <a:r>
              <a:rPr lang="en-GB" sz="1200" b="1" dirty="0">
                <a:latin typeface="Arial" panose="020B0604020202020204" pitchFamily="34" charset="0"/>
                <a:ea typeface="Aileron" charset="0"/>
                <a:cs typeface="Arial" panose="020B0604020202020204" pitchFamily="34" charset="0"/>
              </a:rPr>
              <a:t>) using FoundationOne</a:t>
            </a:r>
            <a:r>
              <a:rPr lang="en-GB" sz="1200" b="1" baseline="30000" dirty="0">
                <a:latin typeface="Arial" panose="020B0604020202020204" pitchFamily="34" charset="0"/>
                <a:ea typeface="Aileron" charset="0"/>
                <a:cs typeface="Arial" panose="020B0604020202020204" pitchFamily="34" charset="0"/>
              </a:rPr>
              <a:t>®</a:t>
            </a:r>
            <a:r>
              <a:rPr lang="en-GB" sz="1200" b="1" dirty="0">
                <a:latin typeface="Arial" panose="020B0604020202020204" pitchFamily="34" charset="0"/>
                <a:ea typeface="Aileron" charset="0"/>
                <a:cs typeface="Arial" panose="020B0604020202020204" pitchFamily="34" charset="0"/>
              </a:rPr>
              <a:t>CDx and/or</a:t>
            </a:r>
            <a:br>
              <a:rPr lang="en-GB" sz="1200" b="1" dirty="0">
                <a:latin typeface="Arial" panose="020B0604020202020204" pitchFamily="34" charset="0"/>
                <a:ea typeface="Aileron" charset="0"/>
                <a:cs typeface="Arial" panose="020B0604020202020204" pitchFamily="34" charset="0"/>
              </a:rPr>
            </a:br>
            <a:r>
              <a:rPr lang="en-GB" sz="1200" b="1" dirty="0">
                <a:latin typeface="Arial" panose="020B0604020202020204" pitchFamily="34" charset="0"/>
                <a:ea typeface="Aileron" charset="0"/>
                <a:cs typeface="Arial" panose="020B0604020202020204" pitchFamily="34" charset="0"/>
              </a:rPr>
              <a:t>FoundationOne</a:t>
            </a:r>
            <a:r>
              <a:rPr lang="en-GB" sz="1200" b="1" baseline="30000" dirty="0">
                <a:latin typeface="Arial" panose="020B0604020202020204" pitchFamily="34" charset="0"/>
                <a:ea typeface="Aileron" charset="0"/>
                <a:cs typeface="Arial" panose="020B0604020202020204" pitchFamily="34" charset="0"/>
              </a:rPr>
              <a:t>®</a:t>
            </a:r>
            <a:r>
              <a:rPr lang="en-GB" sz="1200" b="1" dirty="0">
                <a:latin typeface="Arial" panose="020B0604020202020204" pitchFamily="34" charset="0"/>
                <a:ea typeface="Aileron" charset="0"/>
                <a:cs typeface="Arial" panose="020B0604020202020204" pitchFamily="34" charset="0"/>
              </a:rPr>
              <a:t>Liquid CDx</a:t>
            </a:r>
          </a:p>
        </p:txBody>
      </p:sp>
    </p:spTree>
    <p:extLst>
      <p:ext uri="{BB962C8B-B14F-4D97-AF65-F5344CB8AC3E}">
        <p14:creationId xmlns:p14="http://schemas.microsoft.com/office/powerpoint/2010/main" val="11229292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55" name="Graphic 1154">
            <a:extLst>
              <a:ext uri="{FF2B5EF4-FFF2-40B4-BE49-F238E27FC236}">
                <a16:creationId xmlns:a16="http://schemas.microsoft.com/office/drawing/2014/main" id="{30873558-8DE2-F65B-2821-972DD066B4D1}"/>
              </a:ext>
            </a:extLst>
          </p:cNvPr>
          <p:cNvPicPr>
            <a:picLocks noChangeAspect="1"/>
          </p:cNvPicPr>
          <p:nvPr/>
        </p:nvPicPr>
        <p:blipFill rotWithShape="1">
          <a:blip r:embed="rId2">
            <a:extLst>
              <a:ext uri="{96DAC541-7B7A-43D3-8B79-37D633B846F1}">
                <asvg:svgBlip xmlns:asvg="http://schemas.microsoft.com/office/drawing/2016/SVG/main" r:embed="rId3"/>
              </a:ext>
            </a:extLst>
          </a:blip>
          <a:srcRect l="4780" b="29950"/>
          <a:stretch/>
        </p:blipFill>
        <p:spPr>
          <a:xfrm>
            <a:off x="1423507" y="1573139"/>
            <a:ext cx="5464581" cy="1462936"/>
          </a:xfrm>
          <a:prstGeom prst="rect">
            <a:avLst/>
          </a:prstGeom>
        </p:spPr>
      </p:pic>
      <p:sp>
        <p:nvSpPr>
          <p:cNvPr id="12" name="Text Placeholder 11">
            <a:extLst>
              <a:ext uri="{FF2B5EF4-FFF2-40B4-BE49-F238E27FC236}">
                <a16:creationId xmlns:a16="http://schemas.microsoft.com/office/drawing/2014/main" id="{DB5AD27F-6E76-0EAB-756B-0806FC34ABA0}"/>
              </a:ext>
            </a:extLst>
          </p:cNvPr>
          <p:cNvSpPr>
            <a:spLocks noGrp="1"/>
          </p:cNvSpPr>
          <p:nvPr>
            <p:ph type="body" idx="1"/>
          </p:nvPr>
        </p:nvSpPr>
        <p:spPr>
          <a:xfrm>
            <a:off x="609600" y="966976"/>
            <a:ext cx="10972800" cy="702470"/>
          </a:xfrm>
        </p:spPr>
        <p:txBody>
          <a:bodyPr/>
          <a:lstStyle/>
          <a:p>
            <a:r>
              <a:rPr lang="en-GB" dirty="0">
                <a:solidFill>
                  <a:schemeClr val="accent1"/>
                </a:solidFill>
              </a:rPr>
              <a:t>Treatment with talazoparib plus enzalutamide resulted in a 37% reduced risk of progression or death</a:t>
            </a:r>
          </a:p>
        </p:txBody>
      </p:sp>
      <p:sp>
        <p:nvSpPr>
          <p:cNvPr id="2" name="Title 1"/>
          <p:cNvSpPr>
            <a:spLocks noGrp="1"/>
          </p:cNvSpPr>
          <p:nvPr>
            <p:ph type="title"/>
          </p:nvPr>
        </p:nvSpPr>
        <p:spPr/>
        <p:txBody>
          <a:bodyPr/>
          <a:lstStyle/>
          <a:p>
            <a:r>
              <a:rPr lang="en-GB" dirty="0"/>
              <a:t>TALAPRO-2 Primary Endpoint: </a:t>
            </a:r>
            <a:r>
              <a:rPr lang="en-GB" cap="none" dirty="0"/>
              <a:t>r</a:t>
            </a:r>
            <a:r>
              <a:rPr lang="en-GB" dirty="0"/>
              <a:t>PFS by BICR</a:t>
            </a:r>
          </a:p>
        </p:txBody>
      </p:sp>
      <p:sp>
        <p:nvSpPr>
          <p:cNvPr id="5" name="Slide Number Placeholder 4">
            <a:extLst>
              <a:ext uri="{FF2B5EF4-FFF2-40B4-BE49-F238E27FC236}">
                <a16:creationId xmlns:a16="http://schemas.microsoft.com/office/drawing/2014/main" id="{79A37F63-7FD7-1F26-380A-F41BD77984AB}"/>
              </a:ext>
            </a:extLst>
          </p:cNvPr>
          <p:cNvSpPr>
            <a:spLocks noGrp="1"/>
          </p:cNvSpPr>
          <p:nvPr>
            <p:ph type="sldNum" sz="quarter" idx="4"/>
          </p:nvPr>
        </p:nvSpPr>
        <p:spPr/>
        <p:txBody>
          <a:bodyPr/>
          <a:lstStyle/>
          <a:p>
            <a:fld id="{7ADE861D-9CBA-455D-ADE6-C9707D229674}" type="slidenum">
              <a:rPr lang="en-GB" smtClean="0"/>
              <a:pPr/>
              <a:t>32</a:t>
            </a:fld>
            <a:endParaRPr lang="en-GB" dirty="0"/>
          </a:p>
        </p:txBody>
      </p:sp>
      <p:sp>
        <p:nvSpPr>
          <p:cNvPr id="14" name="Content Placeholder 13">
            <a:extLst>
              <a:ext uri="{FF2B5EF4-FFF2-40B4-BE49-F238E27FC236}">
                <a16:creationId xmlns:a16="http://schemas.microsoft.com/office/drawing/2014/main" id="{C10A3028-69BF-4DFB-73F1-AA0924E747F7}"/>
              </a:ext>
            </a:extLst>
          </p:cNvPr>
          <p:cNvSpPr>
            <a:spLocks noGrp="1"/>
          </p:cNvSpPr>
          <p:nvPr>
            <p:ph sz="quarter" idx="15"/>
          </p:nvPr>
        </p:nvSpPr>
        <p:spPr>
          <a:xfrm>
            <a:off x="620183" y="6421577"/>
            <a:ext cx="10804409" cy="365125"/>
          </a:xfrm>
        </p:spPr>
        <p:txBody>
          <a:bodyPr anchor="b" anchorCtr="0"/>
          <a:lstStyle/>
          <a:p>
            <a:r>
              <a:rPr lang="en-GB" dirty="0">
                <a:solidFill>
                  <a:schemeClr val="tx2"/>
                </a:solidFill>
              </a:rPr>
              <a:t>BICR, blinded independent central review; CI, confidence interval; ENZA, enzalutamide; HR, hazard ratio; NR, not reached; PBO, placebo; rPFS, radiographic progression-free survival; TALA, talazoparib</a:t>
            </a:r>
          </a:p>
          <a:p>
            <a:r>
              <a:rPr lang="en-GB" dirty="0">
                <a:solidFill>
                  <a:schemeClr val="tx2"/>
                </a:solidFill>
              </a:rPr>
              <a:t>Agarwal A, et al. </a:t>
            </a:r>
            <a:r>
              <a:rPr lang="it-IT" dirty="0">
                <a:solidFill>
                  <a:schemeClr val="tx2"/>
                </a:solidFill>
              </a:rPr>
              <a:t>J Clin Oncol 41, 2023 (suppl 6; abstr LBA17) (ASCO GU 2023 oral presentation); </a:t>
            </a:r>
            <a:r>
              <a:rPr lang="en-GB" sz="1200" dirty="0">
                <a:solidFill>
                  <a:schemeClr val="tx2"/>
                </a:solidFill>
              </a:rPr>
              <a:t>Agarwal A, et al. Lancet 2023;402: 291-303</a:t>
            </a:r>
            <a:endParaRPr lang="it-IT" dirty="0">
              <a:solidFill>
                <a:schemeClr val="tx2"/>
              </a:solidFill>
            </a:endParaRPr>
          </a:p>
        </p:txBody>
      </p:sp>
      <p:sp>
        <p:nvSpPr>
          <p:cNvPr id="20" name="Segnaposto testo 81">
            <a:extLst>
              <a:ext uri="{FF2B5EF4-FFF2-40B4-BE49-F238E27FC236}">
                <a16:creationId xmlns:a16="http://schemas.microsoft.com/office/drawing/2014/main" id="{20231545-9DE8-C902-AF07-9B789BD25461}"/>
              </a:ext>
            </a:extLst>
          </p:cNvPr>
          <p:cNvSpPr txBox="1">
            <a:spLocks/>
          </p:cNvSpPr>
          <p:nvPr/>
        </p:nvSpPr>
        <p:spPr>
          <a:xfrm>
            <a:off x="619201" y="5865610"/>
            <a:ext cx="11225946" cy="183249"/>
          </a:xfrm>
          <a:prstGeom prst="rect">
            <a:avLst/>
          </a:prstGeom>
        </p:spPr>
        <p:txBody>
          <a:bodyPr vert="horz" lIns="0" tIns="0" rIns="0" bIns="0" rtlCol="0" anchor="t" anchorCtr="0"/>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en-GB" sz="900" b="0" i="0" u="none" strike="noStrike" kern="1200" cap="none" spc="0" normalizeH="0" baseline="0" dirty="0">
                <a:ln>
                  <a:noFill/>
                </a:ln>
                <a:solidFill>
                  <a:schemeClr val="tx1"/>
                </a:solidFill>
                <a:effectLst/>
                <a:uLnTx/>
                <a:uFillTx/>
                <a:latin typeface="Arial" panose="020B0604020202020204"/>
                <a:ea typeface="+mn-ea"/>
                <a:cs typeface="Arial Narrow"/>
              </a:rPr>
              <a:t>Stratified hazard ratios (HRs) and 2-sided p values are reported throughout this presentation unless otherwise stated</a:t>
            </a:r>
          </a:p>
        </p:txBody>
      </p:sp>
      <p:sp>
        <p:nvSpPr>
          <p:cNvPr id="21" name="Rounded Rectangle 20">
            <a:extLst>
              <a:ext uri="{FF2B5EF4-FFF2-40B4-BE49-F238E27FC236}">
                <a16:creationId xmlns:a16="http://schemas.microsoft.com/office/drawing/2014/main" id="{2C315858-CF49-5335-9A2A-6707BFC9CE3C}"/>
              </a:ext>
            </a:extLst>
          </p:cNvPr>
          <p:cNvSpPr/>
          <p:nvPr/>
        </p:nvSpPr>
        <p:spPr>
          <a:xfrm>
            <a:off x="619201" y="5441847"/>
            <a:ext cx="10960024" cy="317326"/>
          </a:xfrm>
          <a:prstGeom prst="roundRect">
            <a:avLst>
              <a:gd name="adj" fmla="val 21100"/>
            </a:avLst>
          </a:prstGeom>
          <a:solidFill>
            <a:schemeClr val="accent6">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R="0" lvl="0" algn="ctr" defTabSz="914400" rtl="0" eaLnBrk="1" fontAlgn="auto" latinLnBrk="0" hangingPunct="1">
              <a:lnSpc>
                <a:spcPct val="100000"/>
              </a:lnSpc>
              <a:spcBef>
                <a:spcPts val="0"/>
              </a:spcBef>
              <a:spcAft>
                <a:spcPts val="0"/>
              </a:spcAft>
              <a:buClrTx/>
              <a:buSzTx/>
              <a:buFontTx/>
              <a:buNone/>
              <a:defRPr/>
            </a:pPr>
            <a:r>
              <a:rPr kumimoji="0" lang="en-GB" sz="1200" b="0" i="0" u="none" strike="noStrike" kern="1200" cap="none" spc="0" normalizeH="0" baseline="0" dirty="0">
                <a:ln>
                  <a:noFill/>
                </a:ln>
                <a:solidFill>
                  <a:prstClr val="black"/>
                </a:solidFill>
                <a:effectLst/>
                <a:uLnTx/>
                <a:uFillTx/>
                <a:latin typeface="Arial" panose="020B0604020202020204"/>
                <a:ea typeface="+mn-ea"/>
                <a:cs typeface="+mn-cs"/>
              </a:rPr>
              <a:t>A consistent treatment effect was seen for investigator-assessed rPFS: HR 0.64 (95% CI, 0.50-0.81); P&lt;0.001</a:t>
            </a:r>
          </a:p>
        </p:txBody>
      </p:sp>
      <p:graphicFrame>
        <p:nvGraphicFramePr>
          <p:cNvPr id="23" name="Table 5">
            <a:extLst>
              <a:ext uri="{FF2B5EF4-FFF2-40B4-BE49-F238E27FC236}">
                <a16:creationId xmlns:a16="http://schemas.microsoft.com/office/drawing/2014/main" id="{F3460BFC-BBAC-B850-6F20-AD96C86A46E0}"/>
              </a:ext>
            </a:extLst>
          </p:cNvPr>
          <p:cNvGraphicFramePr>
            <a:graphicFrameLocks noGrp="1"/>
          </p:cNvGraphicFramePr>
          <p:nvPr/>
        </p:nvGraphicFramePr>
        <p:xfrm>
          <a:off x="7392144" y="2054641"/>
          <a:ext cx="4392488" cy="1424160"/>
        </p:xfrm>
        <a:graphic>
          <a:graphicData uri="http://schemas.openxmlformats.org/drawingml/2006/table">
            <a:tbl>
              <a:tblPr>
                <a:tableStyleId>{5C22544A-7EE6-4342-B048-85BDC9FD1C3A}</a:tableStyleId>
              </a:tblPr>
              <a:tblGrid>
                <a:gridCol w="1481530">
                  <a:extLst>
                    <a:ext uri="{9D8B030D-6E8A-4147-A177-3AD203B41FA5}">
                      <a16:colId xmlns:a16="http://schemas.microsoft.com/office/drawing/2014/main" val="567805135"/>
                    </a:ext>
                  </a:extLst>
                </a:gridCol>
                <a:gridCol w="1455479">
                  <a:extLst>
                    <a:ext uri="{9D8B030D-6E8A-4147-A177-3AD203B41FA5}">
                      <a16:colId xmlns:a16="http://schemas.microsoft.com/office/drawing/2014/main" val="1587759811"/>
                    </a:ext>
                  </a:extLst>
                </a:gridCol>
                <a:gridCol w="1455479">
                  <a:extLst>
                    <a:ext uri="{9D8B030D-6E8A-4147-A177-3AD203B41FA5}">
                      <a16:colId xmlns:a16="http://schemas.microsoft.com/office/drawing/2014/main" val="1552239478"/>
                    </a:ext>
                  </a:extLst>
                </a:gridCol>
              </a:tblGrid>
              <a:tr h="253570">
                <a:tc>
                  <a:txBody>
                    <a:bodyPr/>
                    <a:lstStyle/>
                    <a:p>
                      <a:pPr>
                        <a:lnSpc>
                          <a:spcPct val="100000"/>
                        </a:lnSpc>
                      </a:pPr>
                      <a:endParaRPr lang="en-GB" sz="1200" b="0" i="0" dirty="0">
                        <a:latin typeface="Arial" panose="020B0604020202020204" pitchFamily="34" charset="0"/>
                      </a:endParaRPr>
                    </a:p>
                  </a:txBody>
                  <a:tcPr marL="0" marR="0" marT="0" marB="0" anchor="ctr">
                    <a:lnR w="6350" cap="flat" cmpd="sng" algn="ctr">
                      <a:noFill/>
                      <a:prstDash val="solid"/>
                      <a:round/>
                      <a:headEnd type="none" w="med" len="med"/>
                      <a:tailEnd type="none" w="med" len="med"/>
                    </a:lnR>
                    <a:lnB w="6350" cap="flat" cmpd="sng" algn="ctr">
                      <a:no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GB" sz="1200" b="1" i="0" dirty="0">
                          <a:solidFill>
                            <a:schemeClr val="bg1"/>
                          </a:solidFill>
                          <a:latin typeface="Arial" panose="020B0604020202020204" pitchFamily="34" charset="0"/>
                        </a:rPr>
                        <a:t>TALA + ENZA</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GB" sz="1200" b="1" i="0" dirty="0">
                          <a:solidFill>
                            <a:schemeClr val="bg1"/>
                          </a:solidFill>
                          <a:latin typeface="Arial" panose="020B0604020202020204" pitchFamily="34" charset="0"/>
                        </a:rPr>
                        <a:t>(N=402)</a:t>
                      </a:r>
                    </a:p>
                  </a:txBody>
                  <a:tcPr marL="0" marR="0" marT="36000" marB="36000" anchor="ctr">
                    <a:lnL w="635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B w="6350" cap="flat" cmpd="sng" algn="ctr">
                      <a:noFill/>
                      <a:prstDash val="solid"/>
                      <a:round/>
                      <a:headEnd type="none" w="med" len="med"/>
                      <a:tailEnd type="none" w="med" len="med"/>
                    </a:lnB>
                    <a:solidFill>
                      <a:schemeClr val="tx2"/>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200" b="1" i="0" u="none" strike="noStrike" kern="0" cap="none" spc="0" normalizeH="0" baseline="0" noProof="0" dirty="0">
                          <a:ln>
                            <a:noFill/>
                          </a:ln>
                          <a:solidFill>
                            <a:srgbClr val="FFFFFF"/>
                          </a:solidFill>
                          <a:effectLst/>
                          <a:uLnTx/>
                          <a:uFillTx/>
                          <a:latin typeface="Arial" panose="020B0604020202020204" pitchFamily="34" charset="0"/>
                          <a:ea typeface="+mn-ea"/>
                          <a:cs typeface="+mn-cs"/>
                          <a:sym typeface="Arial"/>
                        </a:rPr>
                        <a:t>PBO + ENZA</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200" b="1" i="0" u="none" strike="noStrike" kern="0" cap="none" spc="0" normalizeH="0" baseline="0" noProof="0" dirty="0">
                          <a:ln>
                            <a:noFill/>
                          </a:ln>
                          <a:solidFill>
                            <a:srgbClr val="FFFFFF"/>
                          </a:solidFill>
                          <a:effectLst/>
                          <a:uLnTx/>
                          <a:uFillTx/>
                          <a:latin typeface="Arial" panose="020B0604020202020204" pitchFamily="34" charset="0"/>
                          <a:ea typeface="+mn-ea"/>
                          <a:cs typeface="+mn-cs"/>
                          <a:sym typeface="Arial"/>
                        </a:rPr>
                        <a:t>(N=403)</a:t>
                      </a:r>
                    </a:p>
                  </a:txBody>
                  <a:tcPr marL="0" marR="0" marT="36000" marB="36000" anchor="ctr">
                    <a:lnL w="12700" cap="flat" cmpd="sng" algn="ctr">
                      <a:solidFill>
                        <a:schemeClr val="bg1"/>
                      </a:solidFill>
                      <a:prstDash val="solid"/>
                      <a:round/>
                      <a:headEnd type="none" w="med" len="med"/>
                      <a:tailEnd type="none" w="med" len="med"/>
                    </a:lnL>
                    <a:lnR w="12700" cmpd="sng">
                      <a:noFill/>
                    </a:lnR>
                    <a:lnB w="6350" cap="flat" cmpd="sng" algn="ctr">
                      <a:noFill/>
                      <a:prstDash val="solid"/>
                      <a:round/>
                      <a:headEnd type="none" w="med" len="med"/>
                      <a:tailEnd type="none" w="med" len="med"/>
                    </a:lnB>
                    <a:solidFill>
                      <a:schemeClr val="accent1"/>
                    </a:solidFill>
                  </a:tcPr>
                </a:tc>
                <a:extLst>
                  <a:ext uri="{0D108BD9-81ED-4DB2-BD59-A6C34878D82A}">
                    <a16:rowId xmlns:a16="http://schemas.microsoft.com/office/drawing/2014/main" val="159315112"/>
                  </a:ext>
                </a:extLst>
              </a:tr>
              <a:tr h="126785">
                <a:tc>
                  <a:txBody>
                    <a:bodyPr/>
                    <a:lstStyle/>
                    <a:p>
                      <a:pPr>
                        <a:lnSpc>
                          <a:spcPct val="100000"/>
                        </a:lnSpc>
                      </a:pPr>
                      <a:r>
                        <a:rPr lang="en-GB" sz="1200" b="1" i="0" dirty="0">
                          <a:latin typeface="Arial" panose="020B0604020202020204" pitchFamily="34" charset="0"/>
                        </a:rPr>
                        <a:t>Events, n</a:t>
                      </a:r>
                    </a:p>
                  </a:txBody>
                  <a:tcPr marL="0" marR="0" marT="18000" marB="18000" anchor="ctr">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solidFill>
                      <a:schemeClr val="bg1"/>
                    </a:solidFill>
                  </a:tcPr>
                </a:tc>
                <a:tc>
                  <a:txBody>
                    <a:bodyPr/>
                    <a:lstStyle/>
                    <a:p>
                      <a:pPr algn="ctr"/>
                      <a:r>
                        <a:rPr lang="en-US" sz="1200" b="0" i="0" dirty="0">
                          <a:solidFill>
                            <a:schemeClr val="tx1"/>
                          </a:solidFill>
                          <a:latin typeface="Arial" panose="020B0604020202020204" pitchFamily="34" charset="0"/>
                        </a:rPr>
                        <a:t>151</a:t>
                      </a:r>
                      <a:endParaRPr lang="en-GB" sz="1200" b="1" dirty="0">
                        <a:solidFill>
                          <a:schemeClr val="tx1"/>
                        </a:solidFill>
                      </a:endParaRPr>
                    </a:p>
                  </a:txBody>
                  <a:tcPr marL="0" marR="0" marT="18000" marB="1800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lstStyle/>
                    <a:p>
                      <a:pPr algn="ctr"/>
                      <a:r>
                        <a:rPr lang="en-US" sz="1200" b="0" i="0" dirty="0">
                          <a:solidFill>
                            <a:schemeClr val="tx1"/>
                          </a:solidFill>
                          <a:latin typeface="Arial" panose="020B0604020202020204" pitchFamily="34" charset="0"/>
                        </a:rPr>
                        <a:t>191</a:t>
                      </a:r>
                      <a:endParaRPr lang="en-GB" sz="1200" b="1" dirty="0">
                        <a:solidFill>
                          <a:schemeClr val="tx1"/>
                        </a:solidFill>
                      </a:endParaRPr>
                    </a:p>
                  </a:txBody>
                  <a:tcPr marL="0" marR="0" marT="18000" marB="18000" anchor="ctr">
                    <a:lnL w="6350" cap="flat" cmpd="sng" algn="ctr">
                      <a:noFill/>
                      <a:prstDash val="solid"/>
                      <a:round/>
                      <a:headEnd type="none" w="med" len="med"/>
                      <a:tailEnd type="none" w="med" len="med"/>
                    </a:lnL>
                    <a:lnR w="12700" cmpd="sng">
                      <a:noFill/>
                    </a:lnR>
                    <a:lnT w="6350" cap="flat" cmpd="sng" algn="ctr">
                      <a:no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124857010"/>
                  </a:ext>
                </a:extLst>
              </a:tr>
              <a:tr h="105932">
                <a:tc>
                  <a:txBody>
                    <a:bodyPr/>
                    <a:lstStyle/>
                    <a:p>
                      <a:pPr>
                        <a:lnSpc>
                          <a:spcPct val="100000"/>
                        </a:lnSpc>
                      </a:pPr>
                      <a:r>
                        <a:rPr lang="en-GB" sz="1200" b="1" i="0" dirty="0">
                          <a:latin typeface="Arial" panose="020B0604020202020204" pitchFamily="34" charset="0"/>
                        </a:rPr>
                        <a:t>Median (95% CI), months</a:t>
                      </a:r>
                    </a:p>
                  </a:txBody>
                  <a:tcPr marL="0" marR="0" marT="0" marB="0" anchor="ctr">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solidFill>
                      <a:schemeClr val="bg1"/>
                    </a:solidFill>
                  </a:tcPr>
                </a:tc>
                <a:tc>
                  <a:txBody>
                    <a:bodyPr/>
                    <a:lstStyle/>
                    <a:p>
                      <a:pPr algn="ctr"/>
                      <a:r>
                        <a:rPr lang="en-US" sz="1200" b="0" i="0" dirty="0">
                          <a:solidFill>
                            <a:schemeClr val="tx1"/>
                          </a:solidFill>
                          <a:latin typeface="Arial" panose="020B0604020202020204" pitchFamily="34" charset="0"/>
                        </a:rPr>
                        <a:t>NR</a:t>
                      </a:r>
                      <a:br>
                        <a:rPr lang="en-US" sz="1200" b="0" i="0" dirty="0">
                          <a:solidFill>
                            <a:schemeClr val="tx1"/>
                          </a:solidFill>
                          <a:latin typeface="Arial" panose="020B0604020202020204" pitchFamily="34" charset="0"/>
                        </a:rPr>
                      </a:br>
                      <a:r>
                        <a:rPr lang="en-US" sz="1200" b="0" i="0" dirty="0">
                          <a:solidFill>
                            <a:schemeClr val="tx1"/>
                          </a:solidFill>
                          <a:latin typeface="Arial" panose="020B0604020202020204" pitchFamily="34" charset="0"/>
                        </a:rPr>
                        <a:t>(27.5-NR)</a:t>
                      </a:r>
                      <a:endParaRPr lang="en-GB" sz="1200" b="1" dirty="0">
                        <a:solidFill>
                          <a:schemeClr val="tx1"/>
                        </a:solidFill>
                      </a:endParaRP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9525" cap="flat" cmpd="sng" algn="ctr">
                      <a:solidFill>
                        <a:schemeClr val="tx1"/>
                      </a:solidFill>
                      <a:prstDash val="solid"/>
                      <a:round/>
                      <a:headEnd type="none" w="med" len="med"/>
                      <a:tailEnd type="none" w="med" len="med"/>
                    </a:lnT>
                    <a:lnB w="6350" cap="flat" cmpd="sng" algn="ctr">
                      <a:noFill/>
                      <a:prstDash val="solid"/>
                      <a:round/>
                      <a:headEnd type="none" w="med" len="med"/>
                      <a:tailEnd type="none" w="med" len="med"/>
                    </a:lnB>
                    <a:solidFill>
                      <a:schemeClr val="bg1"/>
                    </a:solidFill>
                  </a:tcPr>
                </a:tc>
                <a:tc>
                  <a:txBody>
                    <a:bodyPr/>
                    <a:lstStyle/>
                    <a:p>
                      <a:pPr algn="ctr"/>
                      <a:r>
                        <a:rPr lang="en-US" sz="1200" b="0" i="0" dirty="0">
                          <a:solidFill>
                            <a:schemeClr val="tx1"/>
                          </a:solidFill>
                          <a:latin typeface="Arial" panose="020B0604020202020204" pitchFamily="34" charset="0"/>
                        </a:rPr>
                        <a:t>21.9</a:t>
                      </a:r>
                      <a:br>
                        <a:rPr lang="en-US" sz="1200" b="0" i="0" dirty="0">
                          <a:solidFill>
                            <a:schemeClr val="tx1"/>
                          </a:solidFill>
                          <a:latin typeface="Arial" panose="020B0604020202020204" pitchFamily="34" charset="0"/>
                        </a:rPr>
                      </a:br>
                      <a:r>
                        <a:rPr lang="en-US" sz="1200" b="0" i="0" dirty="0">
                          <a:solidFill>
                            <a:schemeClr val="tx1"/>
                          </a:solidFill>
                          <a:latin typeface="Arial" panose="020B0604020202020204" pitchFamily="34" charset="0"/>
                        </a:rPr>
                        <a:t>(16.6-25.1)</a:t>
                      </a:r>
                      <a:endParaRPr lang="en-GB" sz="1200" b="1" dirty="0">
                        <a:solidFill>
                          <a:schemeClr val="tx1"/>
                        </a:solidFill>
                      </a:endParaRPr>
                    </a:p>
                  </a:txBody>
                  <a:tcPr marL="0" marR="0" marT="0" marB="0" anchor="ctr">
                    <a:lnL w="6350" cap="flat" cmpd="sng" algn="ctr">
                      <a:noFill/>
                      <a:prstDash val="solid"/>
                      <a:round/>
                      <a:headEnd type="none" w="med" len="med"/>
                      <a:tailEnd type="none" w="med" len="med"/>
                    </a:lnL>
                    <a:lnR w="12700" cmpd="sng">
                      <a:noFill/>
                    </a:lnR>
                    <a:lnT w="9525" cap="flat" cmpd="sng" algn="ctr">
                      <a:solidFill>
                        <a:schemeClr val="tx1"/>
                      </a:solidFill>
                      <a:prstDash val="solid"/>
                      <a:round/>
                      <a:headEnd type="none" w="med" len="med"/>
                      <a:tailEnd type="none" w="med" len="med"/>
                    </a:lnT>
                    <a:lnB w="6350" cap="flat" cmpd="sng" algn="ctr">
                      <a:noFill/>
                      <a:prstDash val="solid"/>
                      <a:round/>
                      <a:headEnd type="none" w="med" len="med"/>
                      <a:tailEnd type="none" w="med" len="med"/>
                    </a:lnB>
                    <a:solidFill>
                      <a:schemeClr val="bg1"/>
                    </a:solidFill>
                  </a:tcPr>
                </a:tc>
                <a:extLst>
                  <a:ext uri="{0D108BD9-81ED-4DB2-BD59-A6C34878D82A}">
                    <a16:rowId xmlns:a16="http://schemas.microsoft.com/office/drawing/2014/main" val="2455519460"/>
                  </a:ext>
                </a:extLst>
              </a:tr>
              <a:tr h="232717">
                <a:tc>
                  <a:txBody>
                    <a:bodyPr/>
                    <a:lstStyle/>
                    <a:p>
                      <a:pPr>
                        <a:lnSpc>
                          <a:spcPct val="100000"/>
                        </a:lnSpc>
                      </a:pPr>
                      <a:endParaRPr lang="en-GB" sz="1200" b="1" i="0" dirty="0">
                        <a:latin typeface="Arial" panose="020B0604020202020204" pitchFamily="34" charset="0"/>
                      </a:endParaRPr>
                    </a:p>
                  </a:txBody>
                  <a:tcPr marL="0" marR="0" marT="18000" marB="18000" anchor="ctr">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solidFill>
                      <a:schemeClr val="bg1"/>
                    </a:solidFill>
                  </a:tcPr>
                </a:tc>
                <a:tc gridSpan="2">
                  <a:txBody>
                    <a:bodyPr/>
                    <a:lstStyle/>
                    <a:p>
                      <a:pPr algn="ctr">
                        <a:lnSpc>
                          <a:spcPct val="100000"/>
                        </a:lnSpc>
                      </a:pPr>
                      <a:r>
                        <a:rPr lang="en-GB" sz="1200" b="1" i="0" dirty="0">
                          <a:latin typeface="Arial" panose="020B0604020202020204" pitchFamily="34" charset="0"/>
                        </a:rPr>
                        <a:t>HR 0.63</a:t>
                      </a:r>
                      <a:br>
                        <a:rPr lang="en-GB" sz="1200" b="0" i="0" dirty="0">
                          <a:latin typeface="Arial" panose="020B0604020202020204" pitchFamily="34" charset="0"/>
                        </a:rPr>
                      </a:br>
                      <a:r>
                        <a:rPr lang="en-GB" sz="1200" b="0" i="0" dirty="0">
                          <a:latin typeface="Arial" panose="020B0604020202020204" pitchFamily="34" charset="0"/>
                        </a:rPr>
                        <a:t>95% CI, 0.51-0.78; P&lt;0.001</a:t>
                      </a:r>
                    </a:p>
                  </a:txBody>
                  <a:tcPr marL="0" marR="0" marT="18000" marB="18000" anchor="ctr">
                    <a:lnL w="6350" cap="flat" cmpd="sng" algn="ctr">
                      <a:noFill/>
                      <a:prstDash val="solid"/>
                      <a:round/>
                      <a:headEnd type="none" w="med" len="med"/>
                      <a:tailEnd type="none" w="med" len="med"/>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solidFill>
                      <a:srgbClr val="F5EAE8"/>
                    </a:solidFill>
                  </a:tcPr>
                </a:tc>
                <a:tc hMerge="1">
                  <a:txBody>
                    <a:bodyPr/>
                    <a:lstStyle/>
                    <a:p>
                      <a:pPr algn="ctr"/>
                      <a:endParaRPr lang="en-GB" sz="800" dirty="0">
                        <a:latin typeface="Arial Narrow" panose="020B0606020202030204" pitchFamily="34" charset="0"/>
                      </a:endParaRPr>
                    </a:p>
                  </a:txBody>
                  <a:tcPr>
                    <a:lnR w="12700" cmpd="sng">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BE5D6"/>
                    </a:solidFill>
                  </a:tcPr>
                </a:tc>
                <a:extLst>
                  <a:ext uri="{0D108BD9-81ED-4DB2-BD59-A6C34878D82A}">
                    <a16:rowId xmlns:a16="http://schemas.microsoft.com/office/drawing/2014/main" val="570848091"/>
                  </a:ext>
                </a:extLst>
              </a:tr>
            </a:tbl>
          </a:graphicData>
        </a:graphic>
      </p:graphicFrame>
      <p:sp>
        <p:nvSpPr>
          <p:cNvPr id="24" name="TextBox 23">
            <a:extLst>
              <a:ext uri="{FF2B5EF4-FFF2-40B4-BE49-F238E27FC236}">
                <a16:creationId xmlns:a16="http://schemas.microsoft.com/office/drawing/2014/main" id="{E38E6FEA-8EBE-D123-DF72-3190C8B9F9E1}"/>
              </a:ext>
            </a:extLst>
          </p:cNvPr>
          <p:cNvSpPr txBox="1"/>
          <p:nvPr/>
        </p:nvSpPr>
        <p:spPr>
          <a:xfrm>
            <a:off x="9049686" y="3601627"/>
            <a:ext cx="2529539" cy="369332"/>
          </a:xfrm>
          <a:prstGeom prst="rect">
            <a:avLst/>
          </a:prstGeom>
          <a:noFill/>
        </p:spPr>
        <p:txBody>
          <a:bodyPr wrap="none" lIns="0" tIns="0" rIns="0" bIns="0" rtlCol="0">
            <a:spAutoFit/>
          </a:bodyPr>
          <a:lstStyle/>
          <a:p>
            <a:pPr algn="ctr"/>
            <a:r>
              <a:rPr lang="en-GB" sz="1200" b="1" dirty="0">
                <a:latin typeface="Arial" panose="020B0604020202020204" pitchFamily="34" charset="0"/>
                <a:ea typeface="Aileron" charset="0"/>
                <a:cs typeface="Arial" panose="020B0604020202020204" pitchFamily="34" charset="0"/>
              </a:rPr>
              <a:t>Median follow-up for rPFS was</a:t>
            </a:r>
            <a:br>
              <a:rPr lang="en-GB" sz="1200" b="1" dirty="0">
                <a:latin typeface="Arial" panose="020B0604020202020204" pitchFamily="34" charset="0"/>
                <a:ea typeface="Aileron" charset="0"/>
                <a:cs typeface="Arial" panose="020B0604020202020204" pitchFamily="34" charset="0"/>
              </a:rPr>
            </a:br>
            <a:r>
              <a:rPr lang="en-GB" sz="1200" b="1" dirty="0">
                <a:latin typeface="Arial" panose="020B0604020202020204" pitchFamily="34" charset="0"/>
                <a:ea typeface="Aileron" charset="0"/>
                <a:cs typeface="Arial" panose="020B0604020202020204" pitchFamily="34" charset="0"/>
              </a:rPr>
              <a:t>24.9 and 24.6 months, respectively</a:t>
            </a:r>
          </a:p>
        </p:txBody>
      </p:sp>
      <p:sp>
        <p:nvSpPr>
          <p:cNvPr id="26" name="TextBox 25">
            <a:extLst>
              <a:ext uri="{FF2B5EF4-FFF2-40B4-BE49-F238E27FC236}">
                <a16:creationId xmlns:a16="http://schemas.microsoft.com/office/drawing/2014/main" id="{D8CA3420-A357-A4AB-2481-0506016ABD37}"/>
              </a:ext>
            </a:extLst>
          </p:cNvPr>
          <p:cNvSpPr txBox="1"/>
          <p:nvPr/>
        </p:nvSpPr>
        <p:spPr>
          <a:xfrm>
            <a:off x="4999206" y="3632037"/>
            <a:ext cx="1758495" cy="184666"/>
          </a:xfrm>
          <a:prstGeom prst="rect">
            <a:avLst/>
          </a:prstGeom>
          <a:noFill/>
        </p:spPr>
        <p:txBody>
          <a:bodyPr wrap="none" lIns="0" tIns="0" rIns="0" bIns="0" rtlCol="0">
            <a:spAutoFit/>
          </a:bodyPr>
          <a:lstStyle/>
          <a:p>
            <a:pPr algn="ctr"/>
            <a:r>
              <a:rPr lang="en-GB" sz="1200" b="1" dirty="0">
                <a:solidFill>
                  <a:schemeClr val="accent1"/>
                </a:solidFill>
                <a:latin typeface="Arial" panose="020B0604020202020204" pitchFamily="34" charset="0"/>
                <a:ea typeface="Aileron" charset="0"/>
                <a:cs typeface="Arial" panose="020B0604020202020204" pitchFamily="34" charset="0"/>
              </a:rPr>
              <a:t>Placebo + Enzalutamide</a:t>
            </a:r>
          </a:p>
        </p:txBody>
      </p:sp>
      <p:sp>
        <p:nvSpPr>
          <p:cNvPr id="27" name="TextBox 26">
            <a:extLst>
              <a:ext uri="{FF2B5EF4-FFF2-40B4-BE49-F238E27FC236}">
                <a16:creationId xmlns:a16="http://schemas.microsoft.com/office/drawing/2014/main" id="{EA92AC9D-3D7B-1D1B-5C05-5607300652AB}"/>
              </a:ext>
            </a:extLst>
          </p:cNvPr>
          <p:cNvSpPr txBox="1"/>
          <p:nvPr/>
        </p:nvSpPr>
        <p:spPr>
          <a:xfrm>
            <a:off x="4766356" y="2508225"/>
            <a:ext cx="2013180" cy="184666"/>
          </a:xfrm>
          <a:prstGeom prst="rect">
            <a:avLst/>
          </a:prstGeom>
          <a:noFill/>
        </p:spPr>
        <p:txBody>
          <a:bodyPr wrap="none" lIns="0" tIns="0" rIns="0" bIns="0" rtlCol="0">
            <a:spAutoFit/>
          </a:bodyPr>
          <a:lstStyle/>
          <a:p>
            <a:pPr algn="ctr"/>
            <a:r>
              <a:rPr lang="en-GB" sz="1200" b="1" dirty="0">
                <a:solidFill>
                  <a:schemeClr val="tx2"/>
                </a:solidFill>
                <a:latin typeface="Arial" panose="020B0604020202020204" pitchFamily="34" charset="0"/>
                <a:ea typeface="Aileron" charset="0"/>
                <a:cs typeface="Arial" panose="020B0604020202020204" pitchFamily="34" charset="0"/>
              </a:rPr>
              <a:t>Talazoparib + Enzalutamide</a:t>
            </a:r>
          </a:p>
        </p:txBody>
      </p:sp>
      <p:sp>
        <p:nvSpPr>
          <p:cNvPr id="42" name="TextBox 41">
            <a:extLst>
              <a:ext uri="{FF2B5EF4-FFF2-40B4-BE49-F238E27FC236}">
                <a16:creationId xmlns:a16="http://schemas.microsoft.com/office/drawing/2014/main" id="{54F90068-C1B0-F36B-0EA3-6142EEC70571}"/>
              </a:ext>
            </a:extLst>
          </p:cNvPr>
          <p:cNvSpPr txBox="1"/>
          <p:nvPr/>
        </p:nvSpPr>
        <p:spPr>
          <a:xfrm rot="16200000">
            <a:off x="-199964" y="2861655"/>
            <a:ext cx="2066452" cy="18466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dirty="0">
                <a:ln>
                  <a:noFill/>
                </a:ln>
                <a:solidFill>
                  <a:prstClr val="black"/>
                </a:solidFill>
                <a:effectLst/>
                <a:uLnTx/>
                <a:uFillTx/>
                <a:latin typeface="Arial" panose="020B0604020202020204"/>
                <a:ea typeface="+mn-ea"/>
                <a:cs typeface="+mn-cs"/>
              </a:rPr>
              <a:t>Probability of rPFS</a:t>
            </a:r>
          </a:p>
        </p:txBody>
      </p:sp>
      <p:sp>
        <p:nvSpPr>
          <p:cNvPr id="1032" name="TextBox 1031">
            <a:extLst>
              <a:ext uri="{FF2B5EF4-FFF2-40B4-BE49-F238E27FC236}">
                <a16:creationId xmlns:a16="http://schemas.microsoft.com/office/drawing/2014/main" id="{B7BCF18A-28EE-F9EB-DE9E-9181A2A90C24}"/>
              </a:ext>
            </a:extLst>
          </p:cNvPr>
          <p:cNvSpPr txBox="1"/>
          <p:nvPr/>
        </p:nvSpPr>
        <p:spPr>
          <a:xfrm>
            <a:off x="3192057" y="4635851"/>
            <a:ext cx="2137738" cy="18466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dirty="0">
                <a:ln>
                  <a:noFill/>
                </a:ln>
                <a:solidFill>
                  <a:prstClr val="black"/>
                </a:solidFill>
                <a:effectLst/>
                <a:uLnTx/>
                <a:uFillTx/>
                <a:latin typeface="Arial" panose="020B0604020202020204"/>
                <a:ea typeface="+mn-ea"/>
                <a:cs typeface="+mn-cs"/>
              </a:rPr>
              <a:t>Months</a:t>
            </a:r>
          </a:p>
        </p:txBody>
      </p:sp>
      <p:sp>
        <p:nvSpPr>
          <p:cNvPr id="1033" name="TextBox 1032">
            <a:extLst>
              <a:ext uri="{FF2B5EF4-FFF2-40B4-BE49-F238E27FC236}">
                <a16:creationId xmlns:a16="http://schemas.microsoft.com/office/drawing/2014/main" id="{D73536AC-BAC5-A559-E58A-3C51DDB17310}"/>
              </a:ext>
            </a:extLst>
          </p:cNvPr>
          <p:cNvSpPr txBox="1"/>
          <p:nvPr/>
        </p:nvSpPr>
        <p:spPr>
          <a:xfrm>
            <a:off x="430437" y="4783243"/>
            <a:ext cx="835297" cy="373949"/>
          </a:xfrm>
          <a:prstGeom prst="rect">
            <a:avLst/>
          </a:prstGeom>
          <a:noFill/>
        </p:spPr>
        <p:txBody>
          <a:bodyPr wrap="square" lIns="0" tIns="0" rIns="0" bIns="0" rtlCol="0">
            <a:sp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GB" sz="900" b="1" i="0" u="none" strike="noStrike" kern="1200" cap="none" spc="0" normalizeH="0" baseline="0" dirty="0">
                <a:ln>
                  <a:noFill/>
                </a:ln>
                <a:effectLst/>
                <a:uLnTx/>
                <a:uFillTx/>
                <a:latin typeface="Arial" panose="020B0604020202020204"/>
                <a:ea typeface="+mn-ea"/>
                <a:cs typeface="+mn-cs"/>
              </a:rPr>
              <a:t>No. at risk</a:t>
            </a:r>
          </a:p>
          <a:p>
            <a:pPr marL="0" marR="0" lvl="0" indent="0" algn="l" defTabSz="914400" rtl="0" eaLnBrk="1" fontAlgn="auto" latinLnBrk="0" hangingPunct="1">
              <a:lnSpc>
                <a:spcPct val="90000"/>
              </a:lnSpc>
              <a:spcBef>
                <a:spcPts val="0"/>
              </a:spcBef>
              <a:spcAft>
                <a:spcPts val="0"/>
              </a:spcAft>
              <a:buClrTx/>
              <a:buSzTx/>
              <a:buFontTx/>
              <a:buNone/>
              <a:tabLst/>
              <a:defRPr/>
            </a:pPr>
            <a:r>
              <a:rPr kumimoji="0" lang="en-GB" sz="900" b="1" i="0" u="none" strike="noStrike" kern="1200" cap="none" spc="0" normalizeH="0" baseline="0" dirty="0">
                <a:ln>
                  <a:noFill/>
                </a:ln>
                <a:solidFill>
                  <a:schemeClr val="tx2"/>
                </a:solidFill>
                <a:effectLst/>
                <a:uLnTx/>
                <a:uFillTx/>
                <a:latin typeface="Arial" panose="020B0604020202020204"/>
                <a:ea typeface="+mn-ea"/>
                <a:cs typeface="+mn-cs"/>
              </a:rPr>
              <a:t>TALA + ENZA</a:t>
            </a:r>
          </a:p>
          <a:p>
            <a:pPr marL="0" marR="0" lvl="0" indent="0" algn="l" defTabSz="914400" rtl="0" eaLnBrk="1" fontAlgn="auto" latinLnBrk="0" hangingPunct="1">
              <a:lnSpc>
                <a:spcPct val="90000"/>
              </a:lnSpc>
              <a:spcBef>
                <a:spcPts val="0"/>
              </a:spcBef>
              <a:spcAft>
                <a:spcPts val="0"/>
              </a:spcAft>
              <a:buClrTx/>
              <a:buSzTx/>
              <a:buFontTx/>
              <a:buNone/>
              <a:tabLst/>
              <a:defRPr/>
            </a:pPr>
            <a:r>
              <a:rPr kumimoji="0" lang="en-GB" sz="900" b="1" i="0" u="none" strike="noStrike" kern="1200" cap="none" spc="0" normalizeH="0" baseline="0" dirty="0">
                <a:ln>
                  <a:noFill/>
                </a:ln>
                <a:solidFill>
                  <a:schemeClr val="accent1"/>
                </a:solidFill>
                <a:effectLst/>
                <a:uLnTx/>
                <a:uFillTx/>
                <a:latin typeface="Arial" panose="020B0604020202020204"/>
                <a:ea typeface="+mn-ea"/>
                <a:cs typeface="+mn-cs"/>
              </a:rPr>
              <a:t>PBO + ENZA</a:t>
            </a:r>
          </a:p>
        </p:txBody>
      </p:sp>
      <p:sp>
        <p:nvSpPr>
          <p:cNvPr id="1037" name="Freeform: Shape 26">
            <a:extLst>
              <a:ext uri="{FF2B5EF4-FFF2-40B4-BE49-F238E27FC236}">
                <a16:creationId xmlns:a16="http://schemas.microsoft.com/office/drawing/2014/main" id="{C452D2D6-A350-D65C-7992-C1F495C4EDF7}"/>
              </a:ext>
            </a:extLst>
          </p:cNvPr>
          <p:cNvSpPr/>
          <p:nvPr/>
        </p:nvSpPr>
        <p:spPr>
          <a:xfrm>
            <a:off x="1308295" y="1679575"/>
            <a:ext cx="5479368" cy="2711450"/>
          </a:xfrm>
          <a:custGeom>
            <a:avLst/>
            <a:gdLst>
              <a:gd name="connsiteX0" fmla="*/ 0 w 5248335"/>
              <a:gd name="connsiteY0" fmla="*/ 0 h 3308126"/>
              <a:gd name="connsiteX1" fmla="*/ 63191 w 5248335"/>
              <a:gd name="connsiteY1" fmla="*/ 0 h 3308126"/>
              <a:gd name="connsiteX2" fmla="*/ 63191 w 5248335"/>
              <a:gd name="connsiteY2" fmla="*/ 3233898 h 3308126"/>
              <a:gd name="connsiteX3" fmla="*/ 5248336 w 5248335"/>
              <a:gd name="connsiteY3" fmla="*/ 3233898 h 3308126"/>
              <a:gd name="connsiteX4" fmla="*/ 5248336 w 5248335"/>
              <a:gd name="connsiteY4" fmla="*/ 3308127 h 33081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48335" h="3308126">
                <a:moveTo>
                  <a:pt x="0" y="0"/>
                </a:moveTo>
                <a:lnTo>
                  <a:pt x="63191" y="0"/>
                </a:lnTo>
                <a:lnTo>
                  <a:pt x="63191" y="3233898"/>
                </a:lnTo>
                <a:lnTo>
                  <a:pt x="5248336" y="3233898"/>
                </a:lnTo>
                <a:lnTo>
                  <a:pt x="5248336" y="3308127"/>
                </a:lnTo>
              </a:path>
            </a:pathLst>
          </a:custGeom>
          <a:noFill/>
          <a:ln w="12700"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dirty="0">
              <a:ln>
                <a:noFill/>
              </a:ln>
              <a:solidFill>
                <a:prstClr val="black"/>
              </a:solidFill>
              <a:effectLst/>
              <a:uLnTx/>
              <a:uFillTx/>
              <a:latin typeface="Arial" panose="020B0604020202020204"/>
              <a:ea typeface="+mn-ea"/>
              <a:cs typeface="+mn-cs"/>
            </a:endParaRPr>
          </a:p>
        </p:txBody>
      </p:sp>
      <p:sp>
        <p:nvSpPr>
          <p:cNvPr id="1048" name="Freeform: Shape 96">
            <a:extLst>
              <a:ext uri="{FF2B5EF4-FFF2-40B4-BE49-F238E27FC236}">
                <a16:creationId xmlns:a16="http://schemas.microsoft.com/office/drawing/2014/main" id="{C4B9F605-CCB9-1541-5712-0925EAED953B}"/>
              </a:ext>
            </a:extLst>
          </p:cNvPr>
          <p:cNvSpPr/>
          <p:nvPr/>
        </p:nvSpPr>
        <p:spPr>
          <a:xfrm>
            <a:off x="1456707" y="4326965"/>
            <a:ext cx="14088" cy="70657"/>
          </a:xfrm>
          <a:custGeom>
            <a:avLst/>
            <a:gdLst>
              <a:gd name="connsiteX0" fmla="*/ 0 w 10820"/>
              <a:gd name="connsiteY0" fmla="*/ 70657 h 70657"/>
              <a:gd name="connsiteX1" fmla="*/ 0 w 10820"/>
              <a:gd name="connsiteY1" fmla="*/ 0 h 70657"/>
            </a:gdLst>
            <a:ahLst/>
            <a:cxnLst>
              <a:cxn ang="0">
                <a:pos x="connsiteX0" y="connsiteY0"/>
              </a:cxn>
              <a:cxn ang="0">
                <a:pos x="connsiteX1" y="connsiteY1"/>
              </a:cxn>
            </a:cxnLst>
            <a:rect l="l" t="t" r="r" b="b"/>
            <a:pathLst>
              <a:path w="10820" h="70657">
                <a:moveTo>
                  <a:pt x="0" y="70657"/>
                </a:moveTo>
                <a:lnTo>
                  <a:pt x="0" y="0"/>
                </a:lnTo>
              </a:path>
            </a:pathLst>
          </a:custGeom>
          <a:ln w="12700"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dirty="0">
              <a:ln>
                <a:noFill/>
              </a:ln>
              <a:solidFill>
                <a:prstClr val="black"/>
              </a:solidFill>
              <a:effectLst/>
              <a:uLnTx/>
              <a:uFillTx/>
              <a:latin typeface="Arial" panose="020B0604020202020204"/>
              <a:ea typeface="+mn-ea"/>
              <a:cs typeface="+mn-cs"/>
            </a:endParaRPr>
          </a:p>
        </p:txBody>
      </p:sp>
      <p:sp>
        <p:nvSpPr>
          <p:cNvPr id="1072" name="TextBox 1071">
            <a:extLst>
              <a:ext uri="{FF2B5EF4-FFF2-40B4-BE49-F238E27FC236}">
                <a16:creationId xmlns:a16="http://schemas.microsoft.com/office/drawing/2014/main" id="{CA34A666-E3DB-BD9F-2921-A981623B0FE9}"/>
              </a:ext>
            </a:extLst>
          </p:cNvPr>
          <p:cNvSpPr txBox="1"/>
          <p:nvPr/>
        </p:nvSpPr>
        <p:spPr>
          <a:xfrm>
            <a:off x="1076069" y="1595785"/>
            <a:ext cx="176330" cy="153888"/>
          </a:xfrm>
          <a:prstGeom prst="rect">
            <a:avLst/>
          </a:prstGeom>
          <a:noFill/>
        </p:spPr>
        <p:txBody>
          <a:bodyPr wrap="none" lIns="0" tIns="0" rIns="0" bIns="0" rtlCol="0">
            <a:spAutoFit/>
          </a:bodyPr>
          <a:lstStyle/>
          <a:p>
            <a:pPr algn="r"/>
            <a:r>
              <a:rPr lang="en-GB" sz="1000" dirty="0">
                <a:latin typeface="Arial" panose="020B0604020202020204" pitchFamily="34" charset="0"/>
                <a:ea typeface="Aileron" charset="0"/>
                <a:cs typeface="Arial" panose="020B0604020202020204" pitchFamily="34" charset="0"/>
              </a:rPr>
              <a:t>1.0</a:t>
            </a:r>
          </a:p>
        </p:txBody>
      </p:sp>
      <p:sp>
        <p:nvSpPr>
          <p:cNvPr id="1073" name="Freeform: Shape 60">
            <a:extLst>
              <a:ext uri="{FF2B5EF4-FFF2-40B4-BE49-F238E27FC236}">
                <a16:creationId xmlns:a16="http://schemas.microsoft.com/office/drawing/2014/main" id="{E3D3BB08-9B67-9FC1-755E-FA048C6D7BD6}"/>
              </a:ext>
            </a:extLst>
          </p:cNvPr>
          <p:cNvSpPr/>
          <p:nvPr/>
        </p:nvSpPr>
        <p:spPr>
          <a:xfrm>
            <a:off x="1298928" y="2690882"/>
            <a:ext cx="78050" cy="10820"/>
          </a:xfrm>
          <a:custGeom>
            <a:avLst/>
            <a:gdLst>
              <a:gd name="connsiteX0" fmla="*/ 0 w 59945"/>
              <a:gd name="connsiteY0" fmla="*/ 0 h 10820"/>
              <a:gd name="connsiteX1" fmla="*/ 59945 w 59945"/>
              <a:gd name="connsiteY1" fmla="*/ 0 h 10820"/>
            </a:gdLst>
            <a:ahLst/>
            <a:cxnLst>
              <a:cxn ang="0">
                <a:pos x="connsiteX0" y="connsiteY0"/>
              </a:cxn>
              <a:cxn ang="0">
                <a:pos x="connsiteX1" y="connsiteY1"/>
              </a:cxn>
            </a:cxnLst>
            <a:rect l="l" t="t" r="r" b="b"/>
            <a:pathLst>
              <a:path w="59945" h="10820">
                <a:moveTo>
                  <a:pt x="0" y="0"/>
                </a:moveTo>
                <a:lnTo>
                  <a:pt x="59945" y="0"/>
                </a:lnTo>
              </a:path>
            </a:pathLst>
          </a:custGeom>
          <a:ln w="12700"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dirty="0">
              <a:ln>
                <a:noFill/>
              </a:ln>
              <a:solidFill>
                <a:prstClr val="black"/>
              </a:solidFill>
              <a:effectLst/>
              <a:uLnTx/>
              <a:uFillTx/>
              <a:latin typeface="Arial" panose="020B0604020202020204"/>
              <a:ea typeface="+mn-ea"/>
              <a:cs typeface="+mn-cs"/>
            </a:endParaRPr>
          </a:p>
        </p:txBody>
      </p:sp>
      <p:sp>
        <p:nvSpPr>
          <p:cNvPr id="1074" name="TextBox 1073">
            <a:extLst>
              <a:ext uri="{FF2B5EF4-FFF2-40B4-BE49-F238E27FC236}">
                <a16:creationId xmlns:a16="http://schemas.microsoft.com/office/drawing/2014/main" id="{33C3AE48-1FEB-3E01-6A5C-6C31298AB23E}"/>
              </a:ext>
            </a:extLst>
          </p:cNvPr>
          <p:cNvSpPr txBox="1"/>
          <p:nvPr/>
        </p:nvSpPr>
        <p:spPr>
          <a:xfrm>
            <a:off x="1076069" y="2614644"/>
            <a:ext cx="176330" cy="153888"/>
          </a:xfrm>
          <a:prstGeom prst="rect">
            <a:avLst/>
          </a:prstGeom>
          <a:noFill/>
        </p:spPr>
        <p:txBody>
          <a:bodyPr wrap="none" lIns="0" tIns="0" rIns="0" bIns="0" rtlCol="0">
            <a:spAutoFit/>
          </a:bodyPr>
          <a:lstStyle/>
          <a:p>
            <a:pPr algn="r"/>
            <a:r>
              <a:rPr lang="en-GB" sz="1000" dirty="0">
                <a:latin typeface="Arial" panose="020B0604020202020204" pitchFamily="34" charset="0"/>
                <a:ea typeface="Aileron" charset="0"/>
                <a:cs typeface="Arial" panose="020B0604020202020204" pitchFamily="34" charset="0"/>
              </a:rPr>
              <a:t>0.6</a:t>
            </a:r>
          </a:p>
        </p:txBody>
      </p:sp>
      <p:sp>
        <p:nvSpPr>
          <p:cNvPr id="1076" name="Freeform: Shape 60">
            <a:extLst>
              <a:ext uri="{FF2B5EF4-FFF2-40B4-BE49-F238E27FC236}">
                <a16:creationId xmlns:a16="http://schemas.microsoft.com/office/drawing/2014/main" id="{9064AF17-773F-B2A8-95EB-2DD0AE941590}"/>
              </a:ext>
            </a:extLst>
          </p:cNvPr>
          <p:cNvSpPr/>
          <p:nvPr/>
        </p:nvSpPr>
        <p:spPr>
          <a:xfrm>
            <a:off x="1298928" y="3202057"/>
            <a:ext cx="78050" cy="10820"/>
          </a:xfrm>
          <a:custGeom>
            <a:avLst/>
            <a:gdLst>
              <a:gd name="connsiteX0" fmla="*/ 0 w 59945"/>
              <a:gd name="connsiteY0" fmla="*/ 0 h 10820"/>
              <a:gd name="connsiteX1" fmla="*/ 59945 w 59945"/>
              <a:gd name="connsiteY1" fmla="*/ 0 h 10820"/>
            </a:gdLst>
            <a:ahLst/>
            <a:cxnLst>
              <a:cxn ang="0">
                <a:pos x="connsiteX0" y="connsiteY0"/>
              </a:cxn>
              <a:cxn ang="0">
                <a:pos x="connsiteX1" y="connsiteY1"/>
              </a:cxn>
            </a:cxnLst>
            <a:rect l="l" t="t" r="r" b="b"/>
            <a:pathLst>
              <a:path w="59945" h="10820">
                <a:moveTo>
                  <a:pt x="0" y="0"/>
                </a:moveTo>
                <a:lnTo>
                  <a:pt x="59945" y="0"/>
                </a:lnTo>
              </a:path>
            </a:pathLst>
          </a:custGeom>
          <a:ln w="12700"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dirty="0">
              <a:ln>
                <a:noFill/>
              </a:ln>
              <a:solidFill>
                <a:prstClr val="black"/>
              </a:solidFill>
              <a:effectLst/>
              <a:uLnTx/>
              <a:uFillTx/>
              <a:latin typeface="Arial" panose="020B0604020202020204"/>
              <a:ea typeface="+mn-ea"/>
              <a:cs typeface="+mn-cs"/>
            </a:endParaRPr>
          </a:p>
        </p:txBody>
      </p:sp>
      <p:sp>
        <p:nvSpPr>
          <p:cNvPr id="1077" name="TextBox 1076">
            <a:extLst>
              <a:ext uri="{FF2B5EF4-FFF2-40B4-BE49-F238E27FC236}">
                <a16:creationId xmlns:a16="http://schemas.microsoft.com/office/drawing/2014/main" id="{ADF61EC4-9D99-510C-9792-7AFFBB8CF1F1}"/>
              </a:ext>
            </a:extLst>
          </p:cNvPr>
          <p:cNvSpPr txBox="1"/>
          <p:nvPr/>
        </p:nvSpPr>
        <p:spPr>
          <a:xfrm>
            <a:off x="1076069" y="3125819"/>
            <a:ext cx="176330" cy="153888"/>
          </a:xfrm>
          <a:prstGeom prst="rect">
            <a:avLst/>
          </a:prstGeom>
          <a:noFill/>
        </p:spPr>
        <p:txBody>
          <a:bodyPr wrap="none" lIns="0" tIns="0" rIns="0" bIns="0" rtlCol="0">
            <a:spAutoFit/>
          </a:bodyPr>
          <a:lstStyle/>
          <a:p>
            <a:pPr algn="r"/>
            <a:r>
              <a:rPr lang="en-GB" sz="1000" dirty="0">
                <a:latin typeface="Arial" panose="020B0604020202020204" pitchFamily="34" charset="0"/>
                <a:ea typeface="Aileron" charset="0"/>
                <a:cs typeface="Arial" panose="020B0604020202020204" pitchFamily="34" charset="0"/>
              </a:rPr>
              <a:t>0.4</a:t>
            </a:r>
          </a:p>
        </p:txBody>
      </p:sp>
      <p:sp>
        <p:nvSpPr>
          <p:cNvPr id="1078" name="Freeform: Shape 60">
            <a:extLst>
              <a:ext uri="{FF2B5EF4-FFF2-40B4-BE49-F238E27FC236}">
                <a16:creationId xmlns:a16="http://schemas.microsoft.com/office/drawing/2014/main" id="{9D398E52-BEC7-3358-14F9-EB7359E08894}"/>
              </a:ext>
            </a:extLst>
          </p:cNvPr>
          <p:cNvSpPr/>
          <p:nvPr/>
        </p:nvSpPr>
        <p:spPr>
          <a:xfrm>
            <a:off x="1298928" y="3710057"/>
            <a:ext cx="78050" cy="10820"/>
          </a:xfrm>
          <a:custGeom>
            <a:avLst/>
            <a:gdLst>
              <a:gd name="connsiteX0" fmla="*/ 0 w 59945"/>
              <a:gd name="connsiteY0" fmla="*/ 0 h 10820"/>
              <a:gd name="connsiteX1" fmla="*/ 59945 w 59945"/>
              <a:gd name="connsiteY1" fmla="*/ 0 h 10820"/>
            </a:gdLst>
            <a:ahLst/>
            <a:cxnLst>
              <a:cxn ang="0">
                <a:pos x="connsiteX0" y="connsiteY0"/>
              </a:cxn>
              <a:cxn ang="0">
                <a:pos x="connsiteX1" y="connsiteY1"/>
              </a:cxn>
            </a:cxnLst>
            <a:rect l="l" t="t" r="r" b="b"/>
            <a:pathLst>
              <a:path w="59945" h="10820">
                <a:moveTo>
                  <a:pt x="0" y="0"/>
                </a:moveTo>
                <a:lnTo>
                  <a:pt x="59945" y="0"/>
                </a:lnTo>
              </a:path>
            </a:pathLst>
          </a:custGeom>
          <a:ln w="12700"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dirty="0">
              <a:ln>
                <a:noFill/>
              </a:ln>
              <a:solidFill>
                <a:prstClr val="black"/>
              </a:solidFill>
              <a:effectLst/>
              <a:uLnTx/>
              <a:uFillTx/>
              <a:latin typeface="Arial" panose="020B0604020202020204"/>
              <a:ea typeface="+mn-ea"/>
              <a:cs typeface="+mn-cs"/>
            </a:endParaRPr>
          </a:p>
        </p:txBody>
      </p:sp>
      <p:sp>
        <p:nvSpPr>
          <p:cNvPr id="1079" name="TextBox 1078">
            <a:extLst>
              <a:ext uri="{FF2B5EF4-FFF2-40B4-BE49-F238E27FC236}">
                <a16:creationId xmlns:a16="http://schemas.microsoft.com/office/drawing/2014/main" id="{BECCC75A-E75C-B1B9-417C-90482A6BD7CA}"/>
              </a:ext>
            </a:extLst>
          </p:cNvPr>
          <p:cNvSpPr txBox="1"/>
          <p:nvPr/>
        </p:nvSpPr>
        <p:spPr>
          <a:xfrm>
            <a:off x="1076069" y="3633819"/>
            <a:ext cx="176330" cy="153888"/>
          </a:xfrm>
          <a:prstGeom prst="rect">
            <a:avLst/>
          </a:prstGeom>
          <a:noFill/>
        </p:spPr>
        <p:txBody>
          <a:bodyPr wrap="none" lIns="0" tIns="0" rIns="0" bIns="0" rtlCol="0">
            <a:spAutoFit/>
          </a:bodyPr>
          <a:lstStyle/>
          <a:p>
            <a:pPr algn="r"/>
            <a:r>
              <a:rPr lang="en-GB" sz="1000" dirty="0">
                <a:latin typeface="Arial" panose="020B0604020202020204" pitchFamily="34" charset="0"/>
                <a:ea typeface="Aileron" charset="0"/>
                <a:cs typeface="Arial" panose="020B0604020202020204" pitchFamily="34" charset="0"/>
              </a:rPr>
              <a:t>0.4</a:t>
            </a:r>
          </a:p>
        </p:txBody>
      </p:sp>
      <p:sp>
        <p:nvSpPr>
          <p:cNvPr id="1080" name="Freeform: Shape 60">
            <a:extLst>
              <a:ext uri="{FF2B5EF4-FFF2-40B4-BE49-F238E27FC236}">
                <a16:creationId xmlns:a16="http://schemas.microsoft.com/office/drawing/2014/main" id="{35E3C9CE-07A9-394C-C312-48C8BBDED97F}"/>
              </a:ext>
            </a:extLst>
          </p:cNvPr>
          <p:cNvSpPr/>
          <p:nvPr/>
        </p:nvSpPr>
        <p:spPr>
          <a:xfrm>
            <a:off x="1298928" y="4214882"/>
            <a:ext cx="78050" cy="10820"/>
          </a:xfrm>
          <a:custGeom>
            <a:avLst/>
            <a:gdLst>
              <a:gd name="connsiteX0" fmla="*/ 0 w 59945"/>
              <a:gd name="connsiteY0" fmla="*/ 0 h 10820"/>
              <a:gd name="connsiteX1" fmla="*/ 59945 w 59945"/>
              <a:gd name="connsiteY1" fmla="*/ 0 h 10820"/>
            </a:gdLst>
            <a:ahLst/>
            <a:cxnLst>
              <a:cxn ang="0">
                <a:pos x="connsiteX0" y="connsiteY0"/>
              </a:cxn>
              <a:cxn ang="0">
                <a:pos x="connsiteX1" y="connsiteY1"/>
              </a:cxn>
            </a:cxnLst>
            <a:rect l="l" t="t" r="r" b="b"/>
            <a:pathLst>
              <a:path w="59945" h="10820">
                <a:moveTo>
                  <a:pt x="0" y="0"/>
                </a:moveTo>
                <a:lnTo>
                  <a:pt x="59945" y="0"/>
                </a:lnTo>
              </a:path>
            </a:pathLst>
          </a:custGeom>
          <a:ln w="12700"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dirty="0">
              <a:ln>
                <a:noFill/>
              </a:ln>
              <a:solidFill>
                <a:prstClr val="black"/>
              </a:solidFill>
              <a:effectLst/>
              <a:uLnTx/>
              <a:uFillTx/>
              <a:latin typeface="Arial" panose="020B0604020202020204"/>
              <a:ea typeface="+mn-ea"/>
              <a:cs typeface="+mn-cs"/>
            </a:endParaRPr>
          </a:p>
        </p:txBody>
      </p:sp>
      <p:sp>
        <p:nvSpPr>
          <p:cNvPr id="1081" name="TextBox 1080">
            <a:extLst>
              <a:ext uri="{FF2B5EF4-FFF2-40B4-BE49-F238E27FC236}">
                <a16:creationId xmlns:a16="http://schemas.microsoft.com/office/drawing/2014/main" id="{F0062A21-10CE-24DC-29DE-09803727BC67}"/>
              </a:ext>
            </a:extLst>
          </p:cNvPr>
          <p:cNvSpPr txBox="1"/>
          <p:nvPr/>
        </p:nvSpPr>
        <p:spPr>
          <a:xfrm>
            <a:off x="1076069" y="4138644"/>
            <a:ext cx="176330" cy="153888"/>
          </a:xfrm>
          <a:prstGeom prst="rect">
            <a:avLst/>
          </a:prstGeom>
          <a:noFill/>
        </p:spPr>
        <p:txBody>
          <a:bodyPr wrap="none" lIns="0" tIns="0" rIns="0" bIns="0" rtlCol="0">
            <a:spAutoFit/>
          </a:bodyPr>
          <a:lstStyle/>
          <a:p>
            <a:pPr algn="r"/>
            <a:r>
              <a:rPr lang="en-GB" sz="1000" dirty="0">
                <a:latin typeface="Arial" panose="020B0604020202020204" pitchFamily="34" charset="0"/>
                <a:ea typeface="Aileron" charset="0"/>
                <a:cs typeface="Arial" panose="020B0604020202020204" pitchFamily="34" charset="0"/>
              </a:rPr>
              <a:t>0.0</a:t>
            </a:r>
          </a:p>
        </p:txBody>
      </p:sp>
      <p:sp>
        <p:nvSpPr>
          <p:cNvPr id="1082" name="Freeform: Shape 60">
            <a:extLst>
              <a:ext uri="{FF2B5EF4-FFF2-40B4-BE49-F238E27FC236}">
                <a16:creationId xmlns:a16="http://schemas.microsoft.com/office/drawing/2014/main" id="{60BEC750-0D08-F541-7DC5-F64109740AFA}"/>
              </a:ext>
            </a:extLst>
          </p:cNvPr>
          <p:cNvSpPr/>
          <p:nvPr/>
        </p:nvSpPr>
        <p:spPr>
          <a:xfrm>
            <a:off x="1298928" y="2186057"/>
            <a:ext cx="78050" cy="10820"/>
          </a:xfrm>
          <a:custGeom>
            <a:avLst/>
            <a:gdLst>
              <a:gd name="connsiteX0" fmla="*/ 0 w 59945"/>
              <a:gd name="connsiteY0" fmla="*/ 0 h 10820"/>
              <a:gd name="connsiteX1" fmla="*/ 59945 w 59945"/>
              <a:gd name="connsiteY1" fmla="*/ 0 h 10820"/>
            </a:gdLst>
            <a:ahLst/>
            <a:cxnLst>
              <a:cxn ang="0">
                <a:pos x="connsiteX0" y="connsiteY0"/>
              </a:cxn>
              <a:cxn ang="0">
                <a:pos x="connsiteX1" y="connsiteY1"/>
              </a:cxn>
            </a:cxnLst>
            <a:rect l="l" t="t" r="r" b="b"/>
            <a:pathLst>
              <a:path w="59945" h="10820">
                <a:moveTo>
                  <a:pt x="0" y="0"/>
                </a:moveTo>
                <a:lnTo>
                  <a:pt x="59945" y="0"/>
                </a:lnTo>
              </a:path>
            </a:pathLst>
          </a:custGeom>
          <a:ln w="12700"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dirty="0">
              <a:ln>
                <a:noFill/>
              </a:ln>
              <a:solidFill>
                <a:prstClr val="black"/>
              </a:solidFill>
              <a:effectLst/>
              <a:uLnTx/>
              <a:uFillTx/>
              <a:latin typeface="Arial" panose="020B0604020202020204"/>
              <a:ea typeface="+mn-ea"/>
              <a:cs typeface="+mn-cs"/>
            </a:endParaRPr>
          </a:p>
        </p:txBody>
      </p:sp>
      <p:sp>
        <p:nvSpPr>
          <p:cNvPr id="1083" name="TextBox 1082">
            <a:extLst>
              <a:ext uri="{FF2B5EF4-FFF2-40B4-BE49-F238E27FC236}">
                <a16:creationId xmlns:a16="http://schemas.microsoft.com/office/drawing/2014/main" id="{43F45A17-2286-C7D0-F4F8-C1B7B21E1C5D}"/>
              </a:ext>
            </a:extLst>
          </p:cNvPr>
          <p:cNvSpPr txBox="1"/>
          <p:nvPr/>
        </p:nvSpPr>
        <p:spPr>
          <a:xfrm>
            <a:off x="1076069" y="2109819"/>
            <a:ext cx="176330" cy="153888"/>
          </a:xfrm>
          <a:prstGeom prst="rect">
            <a:avLst/>
          </a:prstGeom>
          <a:noFill/>
        </p:spPr>
        <p:txBody>
          <a:bodyPr wrap="none" lIns="0" tIns="0" rIns="0" bIns="0" rtlCol="0">
            <a:spAutoFit/>
          </a:bodyPr>
          <a:lstStyle/>
          <a:p>
            <a:pPr algn="r"/>
            <a:r>
              <a:rPr lang="en-GB" sz="1000" dirty="0">
                <a:latin typeface="Arial" panose="020B0604020202020204" pitchFamily="34" charset="0"/>
                <a:ea typeface="Aileron" charset="0"/>
                <a:cs typeface="Arial" panose="020B0604020202020204" pitchFamily="34" charset="0"/>
              </a:rPr>
              <a:t>0.8</a:t>
            </a:r>
          </a:p>
        </p:txBody>
      </p:sp>
      <p:sp>
        <p:nvSpPr>
          <p:cNvPr id="1084" name="TextBox 1083">
            <a:extLst>
              <a:ext uri="{FF2B5EF4-FFF2-40B4-BE49-F238E27FC236}">
                <a16:creationId xmlns:a16="http://schemas.microsoft.com/office/drawing/2014/main" id="{C12B2A8D-AC00-16CF-E3BB-1CAD39498180}"/>
              </a:ext>
            </a:extLst>
          </p:cNvPr>
          <p:cNvSpPr txBox="1"/>
          <p:nvPr/>
        </p:nvSpPr>
        <p:spPr>
          <a:xfrm>
            <a:off x="1428485" y="4423962"/>
            <a:ext cx="70532" cy="138499"/>
          </a:xfrm>
          <a:prstGeom prst="rect">
            <a:avLst/>
          </a:prstGeom>
          <a:noFill/>
        </p:spPr>
        <p:txBody>
          <a:bodyPr wrap="none" lIns="0" tIns="0" rIns="0" bIns="0" rtlCol="0">
            <a:spAutoFit/>
          </a:bodyPr>
          <a:lstStyle/>
          <a:p>
            <a:pPr algn="ctr">
              <a:lnSpc>
                <a:spcPct val="90000"/>
              </a:lnSpc>
            </a:pPr>
            <a:r>
              <a:rPr lang="en-GB" sz="1000" dirty="0">
                <a:latin typeface="Arial" panose="020B0604020202020204" pitchFamily="34" charset="0"/>
                <a:ea typeface="Aileron" charset="0"/>
                <a:cs typeface="Arial" panose="020B0604020202020204" pitchFamily="34" charset="0"/>
              </a:rPr>
              <a:t>0</a:t>
            </a:r>
          </a:p>
        </p:txBody>
      </p:sp>
      <p:sp>
        <p:nvSpPr>
          <p:cNvPr id="1085" name="Freeform: Shape 96">
            <a:extLst>
              <a:ext uri="{FF2B5EF4-FFF2-40B4-BE49-F238E27FC236}">
                <a16:creationId xmlns:a16="http://schemas.microsoft.com/office/drawing/2014/main" id="{790298C0-3AC9-2F76-6D7B-4A27AEDA9D6F}"/>
              </a:ext>
            </a:extLst>
          </p:cNvPr>
          <p:cNvSpPr/>
          <p:nvPr/>
        </p:nvSpPr>
        <p:spPr>
          <a:xfrm>
            <a:off x="1713882" y="4326965"/>
            <a:ext cx="14088" cy="70657"/>
          </a:xfrm>
          <a:custGeom>
            <a:avLst/>
            <a:gdLst>
              <a:gd name="connsiteX0" fmla="*/ 0 w 10820"/>
              <a:gd name="connsiteY0" fmla="*/ 70657 h 70657"/>
              <a:gd name="connsiteX1" fmla="*/ 0 w 10820"/>
              <a:gd name="connsiteY1" fmla="*/ 0 h 70657"/>
            </a:gdLst>
            <a:ahLst/>
            <a:cxnLst>
              <a:cxn ang="0">
                <a:pos x="connsiteX0" y="connsiteY0"/>
              </a:cxn>
              <a:cxn ang="0">
                <a:pos x="connsiteX1" y="connsiteY1"/>
              </a:cxn>
            </a:cxnLst>
            <a:rect l="l" t="t" r="r" b="b"/>
            <a:pathLst>
              <a:path w="10820" h="70657">
                <a:moveTo>
                  <a:pt x="0" y="70657"/>
                </a:moveTo>
                <a:lnTo>
                  <a:pt x="0" y="0"/>
                </a:lnTo>
              </a:path>
            </a:pathLst>
          </a:custGeom>
          <a:ln w="12700"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dirty="0">
              <a:ln>
                <a:noFill/>
              </a:ln>
              <a:solidFill>
                <a:prstClr val="black"/>
              </a:solidFill>
              <a:effectLst/>
              <a:uLnTx/>
              <a:uFillTx/>
              <a:latin typeface="Arial" panose="020B0604020202020204"/>
              <a:ea typeface="+mn-ea"/>
              <a:cs typeface="+mn-cs"/>
            </a:endParaRPr>
          </a:p>
        </p:txBody>
      </p:sp>
      <p:sp>
        <p:nvSpPr>
          <p:cNvPr id="1086" name="TextBox 1085">
            <a:extLst>
              <a:ext uri="{FF2B5EF4-FFF2-40B4-BE49-F238E27FC236}">
                <a16:creationId xmlns:a16="http://schemas.microsoft.com/office/drawing/2014/main" id="{FD87F263-0847-28E1-3FCC-B27FFD8F641D}"/>
              </a:ext>
            </a:extLst>
          </p:cNvPr>
          <p:cNvSpPr txBox="1"/>
          <p:nvPr/>
        </p:nvSpPr>
        <p:spPr>
          <a:xfrm>
            <a:off x="1685660" y="4423962"/>
            <a:ext cx="70532" cy="138499"/>
          </a:xfrm>
          <a:prstGeom prst="rect">
            <a:avLst/>
          </a:prstGeom>
          <a:noFill/>
        </p:spPr>
        <p:txBody>
          <a:bodyPr wrap="none" lIns="0" tIns="0" rIns="0" bIns="0" rtlCol="0">
            <a:spAutoFit/>
          </a:bodyPr>
          <a:lstStyle/>
          <a:p>
            <a:pPr algn="ctr">
              <a:lnSpc>
                <a:spcPct val="90000"/>
              </a:lnSpc>
            </a:pPr>
            <a:r>
              <a:rPr lang="en-GB" sz="1000" dirty="0">
                <a:latin typeface="Arial" panose="020B0604020202020204" pitchFamily="34" charset="0"/>
                <a:ea typeface="Aileron" charset="0"/>
                <a:cs typeface="Arial" panose="020B0604020202020204" pitchFamily="34" charset="0"/>
              </a:rPr>
              <a:t>2</a:t>
            </a:r>
          </a:p>
        </p:txBody>
      </p:sp>
      <p:sp>
        <p:nvSpPr>
          <p:cNvPr id="1087" name="Freeform: Shape 96">
            <a:extLst>
              <a:ext uri="{FF2B5EF4-FFF2-40B4-BE49-F238E27FC236}">
                <a16:creationId xmlns:a16="http://schemas.microsoft.com/office/drawing/2014/main" id="{B372DA3D-E038-B4EF-D16E-407C574873B2}"/>
              </a:ext>
            </a:extLst>
          </p:cNvPr>
          <p:cNvSpPr/>
          <p:nvPr/>
        </p:nvSpPr>
        <p:spPr>
          <a:xfrm>
            <a:off x="1971057" y="4326965"/>
            <a:ext cx="14088" cy="70657"/>
          </a:xfrm>
          <a:custGeom>
            <a:avLst/>
            <a:gdLst>
              <a:gd name="connsiteX0" fmla="*/ 0 w 10820"/>
              <a:gd name="connsiteY0" fmla="*/ 70657 h 70657"/>
              <a:gd name="connsiteX1" fmla="*/ 0 w 10820"/>
              <a:gd name="connsiteY1" fmla="*/ 0 h 70657"/>
            </a:gdLst>
            <a:ahLst/>
            <a:cxnLst>
              <a:cxn ang="0">
                <a:pos x="connsiteX0" y="connsiteY0"/>
              </a:cxn>
              <a:cxn ang="0">
                <a:pos x="connsiteX1" y="connsiteY1"/>
              </a:cxn>
            </a:cxnLst>
            <a:rect l="l" t="t" r="r" b="b"/>
            <a:pathLst>
              <a:path w="10820" h="70657">
                <a:moveTo>
                  <a:pt x="0" y="70657"/>
                </a:moveTo>
                <a:lnTo>
                  <a:pt x="0" y="0"/>
                </a:lnTo>
              </a:path>
            </a:pathLst>
          </a:custGeom>
          <a:ln w="12700"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dirty="0">
              <a:ln>
                <a:noFill/>
              </a:ln>
              <a:solidFill>
                <a:prstClr val="black"/>
              </a:solidFill>
              <a:effectLst/>
              <a:uLnTx/>
              <a:uFillTx/>
              <a:latin typeface="Arial" panose="020B0604020202020204"/>
              <a:ea typeface="+mn-ea"/>
              <a:cs typeface="+mn-cs"/>
            </a:endParaRPr>
          </a:p>
        </p:txBody>
      </p:sp>
      <p:sp>
        <p:nvSpPr>
          <p:cNvPr id="1088" name="TextBox 1087">
            <a:extLst>
              <a:ext uri="{FF2B5EF4-FFF2-40B4-BE49-F238E27FC236}">
                <a16:creationId xmlns:a16="http://schemas.microsoft.com/office/drawing/2014/main" id="{C12650DA-EABC-67CF-4C21-94823471CF6F}"/>
              </a:ext>
            </a:extLst>
          </p:cNvPr>
          <p:cNvSpPr txBox="1"/>
          <p:nvPr/>
        </p:nvSpPr>
        <p:spPr>
          <a:xfrm>
            <a:off x="1942835" y="4423962"/>
            <a:ext cx="70532" cy="138499"/>
          </a:xfrm>
          <a:prstGeom prst="rect">
            <a:avLst/>
          </a:prstGeom>
          <a:noFill/>
        </p:spPr>
        <p:txBody>
          <a:bodyPr wrap="none" lIns="0" tIns="0" rIns="0" bIns="0" rtlCol="0">
            <a:spAutoFit/>
          </a:bodyPr>
          <a:lstStyle/>
          <a:p>
            <a:pPr algn="ctr">
              <a:lnSpc>
                <a:spcPct val="90000"/>
              </a:lnSpc>
            </a:pPr>
            <a:r>
              <a:rPr lang="en-GB" sz="1000" dirty="0">
                <a:latin typeface="Arial" panose="020B0604020202020204" pitchFamily="34" charset="0"/>
                <a:ea typeface="Aileron" charset="0"/>
                <a:cs typeface="Arial" panose="020B0604020202020204" pitchFamily="34" charset="0"/>
              </a:rPr>
              <a:t>4</a:t>
            </a:r>
          </a:p>
        </p:txBody>
      </p:sp>
      <p:sp>
        <p:nvSpPr>
          <p:cNvPr id="1089" name="Freeform: Shape 96">
            <a:extLst>
              <a:ext uri="{FF2B5EF4-FFF2-40B4-BE49-F238E27FC236}">
                <a16:creationId xmlns:a16="http://schemas.microsoft.com/office/drawing/2014/main" id="{25A35FCD-A5D6-E689-E64F-930231884332}"/>
              </a:ext>
            </a:extLst>
          </p:cNvPr>
          <p:cNvSpPr/>
          <p:nvPr/>
        </p:nvSpPr>
        <p:spPr>
          <a:xfrm>
            <a:off x="2221882" y="4326965"/>
            <a:ext cx="14088" cy="70657"/>
          </a:xfrm>
          <a:custGeom>
            <a:avLst/>
            <a:gdLst>
              <a:gd name="connsiteX0" fmla="*/ 0 w 10820"/>
              <a:gd name="connsiteY0" fmla="*/ 70657 h 70657"/>
              <a:gd name="connsiteX1" fmla="*/ 0 w 10820"/>
              <a:gd name="connsiteY1" fmla="*/ 0 h 70657"/>
            </a:gdLst>
            <a:ahLst/>
            <a:cxnLst>
              <a:cxn ang="0">
                <a:pos x="connsiteX0" y="connsiteY0"/>
              </a:cxn>
              <a:cxn ang="0">
                <a:pos x="connsiteX1" y="connsiteY1"/>
              </a:cxn>
            </a:cxnLst>
            <a:rect l="l" t="t" r="r" b="b"/>
            <a:pathLst>
              <a:path w="10820" h="70657">
                <a:moveTo>
                  <a:pt x="0" y="70657"/>
                </a:moveTo>
                <a:lnTo>
                  <a:pt x="0" y="0"/>
                </a:lnTo>
              </a:path>
            </a:pathLst>
          </a:custGeom>
          <a:ln w="12700"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dirty="0">
              <a:ln>
                <a:noFill/>
              </a:ln>
              <a:solidFill>
                <a:prstClr val="black"/>
              </a:solidFill>
              <a:effectLst/>
              <a:uLnTx/>
              <a:uFillTx/>
              <a:latin typeface="Arial" panose="020B0604020202020204"/>
              <a:ea typeface="+mn-ea"/>
              <a:cs typeface="+mn-cs"/>
            </a:endParaRPr>
          </a:p>
        </p:txBody>
      </p:sp>
      <p:sp>
        <p:nvSpPr>
          <p:cNvPr id="1090" name="TextBox 1089">
            <a:extLst>
              <a:ext uri="{FF2B5EF4-FFF2-40B4-BE49-F238E27FC236}">
                <a16:creationId xmlns:a16="http://schemas.microsoft.com/office/drawing/2014/main" id="{0A1DBD33-D652-2D90-6263-1C79C0B26CDF}"/>
              </a:ext>
            </a:extLst>
          </p:cNvPr>
          <p:cNvSpPr txBox="1"/>
          <p:nvPr/>
        </p:nvSpPr>
        <p:spPr>
          <a:xfrm>
            <a:off x="2193660" y="4423962"/>
            <a:ext cx="70532" cy="138499"/>
          </a:xfrm>
          <a:prstGeom prst="rect">
            <a:avLst/>
          </a:prstGeom>
          <a:noFill/>
        </p:spPr>
        <p:txBody>
          <a:bodyPr wrap="none" lIns="0" tIns="0" rIns="0" bIns="0" rtlCol="0">
            <a:spAutoFit/>
          </a:bodyPr>
          <a:lstStyle/>
          <a:p>
            <a:pPr algn="ctr">
              <a:lnSpc>
                <a:spcPct val="90000"/>
              </a:lnSpc>
            </a:pPr>
            <a:r>
              <a:rPr lang="en-GB" sz="1000" dirty="0">
                <a:latin typeface="Arial" panose="020B0604020202020204" pitchFamily="34" charset="0"/>
                <a:ea typeface="Aileron" charset="0"/>
                <a:cs typeface="Arial" panose="020B0604020202020204" pitchFamily="34" charset="0"/>
              </a:rPr>
              <a:t>6</a:t>
            </a:r>
          </a:p>
        </p:txBody>
      </p:sp>
      <p:sp>
        <p:nvSpPr>
          <p:cNvPr id="1091" name="Freeform: Shape 96">
            <a:extLst>
              <a:ext uri="{FF2B5EF4-FFF2-40B4-BE49-F238E27FC236}">
                <a16:creationId xmlns:a16="http://schemas.microsoft.com/office/drawing/2014/main" id="{BA1369D3-53E5-C995-7DA4-2C17B1E4F06D}"/>
              </a:ext>
            </a:extLst>
          </p:cNvPr>
          <p:cNvSpPr/>
          <p:nvPr/>
        </p:nvSpPr>
        <p:spPr>
          <a:xfrm>
            <a:off x="2475882" y="4326965"/>
            <a:ext cx="14088" cy="70657"/>
          </a:xfrm>
          <a:custGeom>
            <a:avLst/>
            <a:gdLst>
              <a:gd name="connsiteX0" fmla="*/ 0 w 10820"/>
              <a:gd name="connsiteY0" fmla="*/ 70657 h 70657"/>
              <a:gd name="connsiteX1" fmla="*/ 0 w 10820"/>
              <a:gd name="connsiteY1" fmla="*/ 0 h 70657"/>
            </a:gdLst>
            <a:ahLst/>
            <a:cxnLst>
              <a:cxn ang="0">
                <a:pos x="connsiteX0" y="connsiteY0"/>
              </a:cxn>
              <a:cxn ang="0">
                <a:pos x="connsiteX1" y="connsiteY1"/>
              </a:cxn>
            </a:cxnLst>
            <a:rect l="l" t="t" r="r" b="b"/>
            <a:pathLst>
              <a:path w="10820" h="70657">
                <a:moveTo>
                  <a:pt x="0" y="70657"/>
                </a:moveTo>
                <a:lnTo>
                  <a:pt x="0" y="0"/>
                </a:lnTo>
              </a:path>
            </a:pathLst>
          </a:custGeom>
          <a:ln w="12700"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dirty="0">
              <a:ln>
                <a:noFill/>
              </a:ln>
              <a:solidFill>
                <a:prstClr val="black"/>
              </a:solidFill>
              <a:effectLst/>
              <a:uLnTx/>
              <a:uFillTx/>
              <a:latin typeface="Arial" panose="020B0604020202020204"/>
              <a:ea typeface="+mn-ea"/>
              <a:cs typeface="+mn-cs"/>
            </a:endParaRPr>
          </a:p>
        </p:txBody>
      </p:sp>
      <p:sp>
        <p:nvSpPr>
          <p:cNvPr id="1092" name="TextBox 1091">
            <a:extLst>
              <a:ext uri="{FF2B5EF4-FFF2-40B4-BE49-F238E27FC236}">
                <a16:creationId xmlns:a16="http://schemas.microsoft.com/office/drawing/2014/main" id="{B4750638-8B82-643C-CEBA-17EFDC8C12F8}"/>
              </a:ext>
            </a:extLst>
          </p:cNvPr>
          <p:cNvSpPr txBox="1"/>
          <p:nvPr/>
        </p:nvSpPr>
        <p:spPr>
          <a:xfrm>
            <a:off x="2447660" y="4423962"/>
            <a:ext cx="70532" cy="138499"/>
          </a:xfrm>
          <a:prstGeom prst="rect">
            <a:avLst/>
          </a:prstGeom>
          <a:noFill/>
        </p:spPr>
        <p:txBody>
          <a:bodyPr wrap="none" lIns="0" tIns="0" rIns="0" bIns="0" rtlCol="0">
            <a:spAutoFit/>
          </a:bodyPr>
          <a:lstStyle/>
          <a:p>
            <a:pPr algn="ctr">
              <a:lnSpc>
                <a:spcPct val="90000"/>
              </a:lnSpc>
            </a:pPr>
            <a:r>
              <a:rPr lang="en-GB" sz="1000" dirty="0">
                <a:latin typeface="Arial" panose="020B0604020202020204" pitchFamily="34" charset="0"/>
                <a:ea typeface="Aileron" charset="0"/>
                <a:cs typeface="Arial" panose="020B0604020202020204" pitchFamily="34" charset="0"/>
              </a:rPr>
              <a:t>8</a:t>
            </a:r>
          </a:p>
        </p:txBody>
      </p:sp>
      <p:sp>
        <p:nvSpPr>
          <p:cNvPr id="1093" name="Freeform: Shape 96">
            <a:extLst>
              <a:ext uri="{FF2B5EF4-FFF2-40B4-BE49-F238E27FC236}">
                <a16:creationId xmlns:a16="http://schemas.microsoft.com/office/drawing/2014/main" id="{42B5FFB3-4503-839A-B62A-8AE0CE73876F}"/>
              </a:ext>
            </a:extLst>
          </p:cNvPr>
          <p:cNvSpPr/>
          <p:nvPr/>
        </p:nvSpPr>
        <p:spPr>
          <a:xfrm>
            <a:off x="3999882" y="4326965"/>
            <a:ext cx="14088" cy="70657"/>
          </a:xfrm>
          <a:custGeom>
            <a:avLst/>
            <a:gdLst>
              <a:gd name="connsiteX0" fmla="*/ 0 w 10820"/>
              <a:gd name="connsiteY0" fmla="*/ 70657 h 70657"/>
              <a:gd name="connsiteX1" fmla="*/ 0 w 10820"/>
              <a:gd name="connsiteY1" fmla="*/ 0 h 70657"/>
            </a:gdLst>
            <a:ahLst/>
            <a:cxnLst>
              <a:cxn ang="0">
                <a:pos x="connsiteX0" y="connsiteY0"/>
              </a:cxn>
              <a:cxn ang="0">
                <a:pos x="connsiteX1" y="connsiteY1"/>
              </a:cxn>
            </a:cxnLst>
            <a:rect l="l" t="t" r="r" b="b"/>
            <a:pathLst>
              <a:path w="10820" h="70657">
                <a:moveTo>
                  <a:pt x="0" y="70657"/>
                </a:moveTo>
                <a:lnTo>
                  <a:pt x="0" y="0"/>
                </a:lnTo>
              </a:path>
            </a:pathLst>
          </a:custGeom>
          <a:ln w="12700"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dirty="0">
              <a:ln>
                <a:noFill/>
              </a:ln>
              <a:solidFill>
                <a:prstClr val="black"/>
              </a:solidFill>
              <a:effectLst/>
              <a:uLnTx/>
              <a:uFillTx/>
              <a:latin typeface="Arial" panose="020B0604020202020204"/>
              <a:ea typeface="+mn-ea"/>
              <a:cs typeface="+mn-cs"/>
            </a:endParaRPr>
          </a:p>
        </p:txBody>
      </p:sp>
      <p:sp>
        <p:nvSpPr>
          <p:cNvPr id="1094" name="TextBox 1093">
            <a:extLst>
              <a:ext uri="{FF2B5EF4-FFF2-40B4-BE49-F238E27FC236}">
                <a16:creationId xmlns:a16="http://schemas.microsoft.com/office/drawing/2014/main" id="{47398564-A875-76D5-63B9-DDC1E6221594}"/>
              </a:ext>
            </a:extLst>
          </p:cNvPr>
          <p:cNvSpPr txBox="1"/>
          <p:nvPr/>
        </p:nvSpPr>
        <p:spPr>
          <a:xfrm>
            <a:off x="3936394" y="4423962"/>
            <a:ext cx="141064" cy="138499"/>
          </a:xfrm>
          <a:prstGeom prst="rect">
            <a:avLst/>
          </a:prstGeom>
          <a:noFill/>
        </p:spPr>
        <p:txBody>
          <a:bodyPr wrap="none" lIns="0" tIns="0" rIns="0" bIns="0" rtlCol="0">
            <a:spAutoFit/>
          </a:bodyPr>
          <a:lstStyle/>
          <a:p>
            <a:pPr algn="ctr">
              <a:lnSpc>
                <a:spcPct val="90000"/>
              </a:lnSpc>
            </a:pPr>
            <a:r>
              <a:rPr lang="en-GB" sz="1000" dirty="0">
                <a:latin typeface="Arial" panose="020B0604020202020204" pitchFamily="34" charset="0"/>
                <a:ea typeface="Aileron" charset="0"/>
                <a:cs typeface="Arial" panose="020B0604020202020204" pitchFamily="34" charset="0"/>
              </a:rPr>
              <a:t>20</a:t>
            </a:r>
          </a:p>
        </p:txBody>
      </p:sp>
      <p:sp>
        <p:nvSpPr>
          <p:cNvPr id="1095" name="Freeform: Shape 96">
            <a:extLst>
              <a:ext uri="{FF2B5EF4-FFF2-40B4-BE49-F238E27FC236}">
                <a16:creationId xmlns:a16="http://schemas.microsoft.com/office/drawing/2014/main" id="{268B3EC0-43B6-F6F4-6F4E-48770746F6D4}"/>
              </a:ext>
            </a:extLst>
          </p:cNvPr>
          <p:cNvSpPr/>
          <p:nvPr/>
        </p:nvSpPr>
        <p:spPr>
          <a:xfrm>
            <a:off x="3745882" y="4326965"/>
            <a:ext cx="14088" cy="70657"/>
          </a:xfrm>
          <a:custGeom>
            <a:avLst/>
            <a:gdLst>
              <a:gd name="connsiteX0" fmla="*/ 0 w 10820"/>
              <a:gd name="connsiteY0" fmla="*/ 70657 h 70657"/>
              <a:gd name="connsiteX1" fmla="*/ 0 w 10820"/>
              <a:gd name="connsiteY1" fmla="*/ 0 h 70657"/>
            </a:gdLst>
            <a:ahLst/>
            <a:cxnLst>
              <a:cxn ang="0">
                <a:pos x="connsiteX0" y="connsiteY0"/>
              </a:cxn>
              <a:cxn ang="0">
                <a:pos x="connsiteX1" y="connsiteY1"/>
              </a:cxn>
            </a:cxnLst>
            <a:rect l="l" t="t" r="r" b="b"/>
            <a:pathLst>
              <a:path w="10820" h="70657">
                <a:moveTo>
                  <a:pt x="0" y="70657"/>
                </a:moveTo>
                <a:lnTo>
                  <a:pt x="0" y="0"/>
                </a:lnTo>
              </a:path>
            </a:pathLst>
          </a:custGeom>
          <a:ln w="12700"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dirty="0">
              <a:ln>
                <a:noFill/>
              </a:ln>
              <a:solidFill>
                <a:prstClr val="black"/>
              </a:solidFill>
              <a:effectLst/>
              <a:uLnTx/>
              <a:uFillTx/>
              <a:latin typeface="Arial" panose="020B0604020202020204"/>
              <a:ea typeface="+mn-ea"/>
              <a:cs typeface="+mn-cs"/>
            </a:endParaRPr>
          </a:p>
        </p:txBody>
      </p:sp>
      <p:sp>
        <p:nvSpPr>
          <p:cNvPr id="1096" name="TextBox 1095">
            <a:extLst>
              <a:ext uri="{FF2B5EF4-FFF2-40B4-BE49-F238E27FC236}">
                <a16:creationId xmlns:a16="http://schemas.microsoft.com/office/drawing/2014/main" id="{4F17C607-1AB4-B928-FD09-72D87BA16146}"/>
              </a:ext>
            </a:extLst>
          </p:cNvPr>
          <p:cNvSpPr txBox="1"/>
          <p:nvPr/>
        </p:nvSpPr>
        <p:spPr>
          <a:xfrm>
            <a:off x="3682394" y="4423962"/>
            <a:ext cx="141064" cy="138499"/>
          </a:xfrm>
          <a:prstGeom prst="rect">
            <a:avLst/>
          </a:prstGeom>
          <a:noFill/>
        </p:spPr>
        <p:txBody>
          <a:bodyPr wrap="none" lIns="0" tIns="0" rIns="0" bIns="0" rtlCol="0">
            <a:spAutoFit/>
          </a:bodyPr>
          <a:lstStyle/>
          <a:p>
            <a:pPr algn="ctr">
              <a:lnSpc>
                <a:spcPct val="90000"/>
              </a:lnSpc>
            </a:pPr>
            <a:r>
              <a:rPr lang="en-GB" sz="1000" dirty="0">
                <a:latin typeface="Arial" panose="020B0604020202020204" pitchFamily="34" charset="0"/>
                <a:ea typeface="Aileron" charset="0"/>
                <a:cs typeface="Arial" panose="020B0604020202020204" pitchFamily="34" charset="0"/>
              </a:rPr>
              <a:t>18</a:t>
            </a:r>
          </a:p>
        </p:txBody>
      </p:sp>
      <p:sp>
        <p:nvSpPr>
          <p:cNvPr id="1097" name="Freeform: Shape 96">
            <a:extLst>
              <a:ext uri="{FF2B5EF4-FFF2-40B4-BE49-F238E27FC236}">
                <a16:creationId xmlns:a16="http://schemas.microsoft.com/office/drawing/2014/main" id="{013340D1-9432-B2A0-6333-9020DE37DE1C}"/>
              </a:ext>
            </a:extLst>
          </p:cNvPr>
          <p:cNvSpPr/>
          <p:nvPr/>
        </p:nvSpPr>
        <p:spPr>
          <a:xfrm>
            <a:off x="3495057" y="4326965"/>
            <a:ext cx="14088" cy="70657"/>
          </a:xfrm>
          <a:custGeom>
            <a:avLst/>
            <a:gdLst>
              <a:gd name="connsiteX0" fmla="*/ 0 w 10820"/>
              <a:gd name="connsiteY0" fmla="*/ 70657 h 70657"/>
              <a:gd name="connsiteX1" fmla="*/ 0 w 10820"/>
              <a:gd name="connsiteY1" fmla="*/ 0 h 70657"/>
            </a:gdLst>
            <a:ahLst/>
            <a:cxnLst>
              <a:cxn ang="0">
                <a:pos x="connsiteX0" y="connsiteY0"/>
              </a:cxn>
              <a:cxn ang="0">
                <a:pos x="connsiteX1" y="connsiteY1"/>
              </a:cxn>
            </a:cxnLst>
            <a:rect l="l" t="t" r="r" b="b"/>
            <a:pathLst>
              <a:path w="10820" h="70657">
                <a:moveTo>
                  <a:pt x="0" y="70657"/>
                </a:moveTo>
                <a:lnTo>
                  <a:pt x="0" y="0"/>
                </a:lnTo>
              </a:path>
            </a:pathLst>
          </a:custGeom>
          <a:ln w="12700"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dirty="0">
              <a:ln>
                <a:noFill/>
              </a:ln>
              <a:solidFill>
                <a:prstClr val="black"/>
              </a:solidFill>
              <a:effectLst/>
              <a:uLnTx/>
              <a:uFillTx/>
              <a:latin typeface="Arial" panose="020B0604020202020204"/>
              <a:ea typeface="+mn-ea"/>
              <a:cs typeface="+mn-cs"/>
            </a:endParaRPr>
          </a:p>
        </p:txBody>
      </p:sp>
      <p:sp>
        <p:nvSpPr>
          <p:cNvPr id="1098" name="TextBox 1097">
            <a:extLst>
              <a:ext uri="{FF2B5EF4-FFF2-40B4-BE49-F238E27FC236}">
                <a16:creationId xmlns:a16="http://schemas.microsoft.com/office/drawing/2014/main" id="{8CE0D68A-3F6D-D546-2AF6-F1A88DAC4FDE}"/>
              </a:ext>
            </a:extLst>
          </p:cNvPr>
          <p:cNvSpPr txBox="1"/>
          <p:nvPr/>
        </p:nvSpPr>
        <p:spPr>
          <a:xfrm>
            <a:off x="3424152" y="4423962"/>
            <a:ext cx="141064" cy="138499"/>
          </a:xfrm>
          <a:prstGeom prst="rect">
            <a:avLst/>
          </a:prstGeom>
          <a:noFill/>
        </p:spPr>
        <p:txBody>
          <a:bodyPr wrap="none" lIns="0" tIns="0" rIns="0" bIns="0" rtlCol="0">
            <a:spAutoFit/>
          </a:bodyPr>
          <a:lstStyle/>
          <a:p>
            <a:pPr algn="ctr">
              <a:lnSpc>
                <a:spcPct val="90000"/>
              </a:lnSpc>
            </a:pPr>
            <a:r>
              <a:rPr lang="en-GB" sz="1000" dirty="0">
                <a:latin typeface="Arial" panose="020B0604020202020204" pitchFamily="34" charset="0"/>
                <a:ea typeface="Aileron" charset="0"/>
                <a:cs typeface="Arial" panose="020B0604020202020204" pitchFamily="34" charset="0"/>
              </a:rPr>
              <a:t>16</a:t>
            </a:r>
          </a:p>
        </p:txBody>
      </p:sp>
      <p:sp>
        <p:nvSpPr>
          <p:cNvPr id="1099" name="Freeform: Shape 96">
            <a:extLst>
              <a:ext uri="{FF2B5EF4-FFF2-40B4-BE49-F238E27FC236}">
                <a16:creationId xmlns:a16="http://schemas.microsoft.com/office/drawing/2014/main" id="{F2C744CC-D3D1-07F5-0960-A4B8AFEEBE00}"/>
              </a:ext>
            </a:extLst>
          </p:cNvPr>
          <p:cNvSpPr/>
          <p:nvPr/>
        </p:nvSpPr>
        <p:spPr>
          <a:xfrm>
            <a:off x="3237882" y="4326965"/>
            <a:ext cx="14088" cy="70657"/>
          </a:xfrm>
          <a:custGeom>
            <a:avLst/>
            <a:gdLst>
              <a:gd name="connsiteX0" fmla="*/ 0 w 10820"/>
              <a:gd name="connsiteY0" fmla="*/ 70657 h 70657"/>
              <a:gd name="connsiteX1" fmla="*/ 0 w 10820"/>
              <a:gd name="connsiteY1" fmla="*/ 0 h 70657"/>
            </a:gdLst>
            <a:ahLst/>
            <a:cxnLst>
              <a:cxn ang="0">
                <a:pos x="connsiteX0" y="connsiteY0"/>
              </a:cxn>
              <a:cxn ang="0">
                <a:pos x="connsiteX1" y="connsiteY1"/>
              </a:cxn>
            </a:cxnLst>
            <a:rect l="l" t="t" r="r" b="b"/>
            <a:pathLst>
              <a:path w="10820" h="70657">
                <a:moveTo>
                  <a:pt x="0" y="70657"/>
                </a:moveTo>
                <a:lnTo>
                  <a:pt x="0" y="0"/>
                </a:lnTo>
              </a:path>
            </a:pathLst>
          </a:custGeom>
          <a:ln w="12700"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dirty="0">
              <a:ln>
                <a:noFill/>
              </a:ln>
              <a:solidFill>
                <a:prstClr val="black"/>
              </a:solidFill>
              <a:effectLst/>
              <a:uLnTx/>
              <a:uFillTx/>
              <a:latin typeface="Arial" panose="020B0604020202020204"/>
              <a:ea typeface="+mn-ea"/>
              <a:cs typeface="+mn-cs"/>
            </a:endParaRPr>
          </a:p>
        </p:txBody>
      </p:sp>
      <p:sp>
        <p:nvSpPr>
          <p:cNvPr id="1100" name="TextBox 1099">
            <a:extLst>
              <a:ext uri="{FF2B5EF4-FFF2-40B4-BE49-F238E27FC236}">
                <a16:creationId xmlns:a16="http://schemas.microsoft.com/office/drawing/2014/main" id="{C28BCB83-E09F-9C5F-E311-B0AF0DAC5C8A}"/>
              </a:ext>
            </a:extLst>
          </p:cNvPr>
          <p:cNvSpPr txBox="1"/>
          <p:nvPr/>
        </p:nvSpPr>
        <p:spPr>
          <a:xfrm>
            <a:off x="3158729" y="4423962"/>
            <a:ext cx="141064" cy="138499"/>
          </a:xfrm>
          <a:prstGeom prst="rect">
            <a:avLst/>
          </a:prstGeom>
          <a:noFill/>
        </p:spPr>
        <p:txBody>
          <a:bodyPr wrap="none" lIns="0" tIns="0" rIns="0" bIns="0" rtlCol="0">
            <a:spAutoFit/>
          </a:bodyPr>
          <a:lstStyle/>
          <a:p>
            <a:pPr algn="ctr">
              <a:lnSpc>
                <a:spcPct val="90000"/>
              </a:lnSpc>
            </a:pPr>
            <a:r>
              <a:rPr lang="en-GB" sz="1000" dirty="0">
                <a:latin typeface="Arial" panose="020B0604020202020204" pitchFamily="34" charset="0"/>
                <a:ea typeface="Aileron" charset="0"/>
                <a:cs typeface="Arial" panose="020B0604020202020204" pitchFamily="34" charset="0"/>
              </a:rPr>
              <a:t>14</a:t>
            </a:r>
          </a:p>
        </p:txBody>
      </p:sp>
      <p:sp>
        <p:nvSpPr>
          <p:cNvPr id="1101" name="Freeform: Shape 96">
            <a:extLst>
              <a:ext uri="{FF2B5EF4-FFF2-40B4-BE49-F238E27FC236}">
                <a16:creationId xmlns:a16="http://schemas.microsoft.com/office/drawing/2014/main" id="{6A02034E-0EAB-5897-CC1D-862E506D5553}"/>
              </a:ext>
            </a:extLst>
          </p:cNvPr>
          <p:cNvSpPr/>
          <p:nvPr/>
        </p:nvSpPr>
        <p:spPr>
          <a:xfrm>
            <a:off x="2983882" y="4326965"/>
            <a:ext cx="14088" cy="70657"/>
          </a:xfrm>
          <a:custGeom>
            <a:avLst/>
            <a:gdLst>
              <a:gd name="connsiteX0" fmla="*/ 0 w 10820"/>
              <a:gd name="connsiteY0" fmla="*/ 70657 h 70657"/>
              <a:gd name="connsiteX1" fmla="*/ 0 w 10820"/>
              <a:gd name="connsiteY1" fmla="*/ 0 h 70657"/>
            </a:gdLst>
            <a:ahLst/>
            <a:cxnLst>
              <a:cxn ang="0">
                <a:pos x="connsiteX0" y="connsiteY0"/>
              </a:cxn>
              <a:cxn ang="0">
                <a:pos x="connsiteX1" y="connsiteY1"/>
              </a:cxn>
            </a:cxnLst>
            <a:rect l="l" t="t" r="r" b="b"/>
            <a:pathLst>
              <a:path w="10820" h="70657">
                <a:moveTo>
                  <a:pt x="0" y="70657"/>
                </a:moveTo>
                <a:lnTo>
                  <a:pt x="0" y="0"/>
                </a:lnTo>
              </a:path>
            </a:pathLst>
          </a:custGeom>
          <a:ln w="12700"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dirty="0">
              <a:ln>
                <a:noFill/>
              </a:ln>
              <a:solidFill>
                <a:prstClr val="black"/>
              </a:solidFill>
              <a:effectLst/>
              <a:uLnTx/>
              <a:uFillTx/>
              <a:latin typeface="Arial" panose="020B0604020202020204"/>
              <a:ea typeface="+mn-ea"/>
              <a:cs typeface="+mn-cs"/>
            </a:endParaRPr>
          </a:p>
        </p:txBody>
      </p:sp>
      <p:sp>
        <p:nvSpPr>
          <p:cNvPr id="1102" name="TextBox 1101">
            <a:extLst>
              <a:ext uri="{FF2B5EF4-FFF2-40B4-BE49-F238E27FC236}">
                <a16:creationId xmlns:a16="http://schemas.microsoft.com/office/drawing/2014/main" id="{E742438B-29DA-E0F4-05CF-E627E23BC3F7}"/>
              </a:ext>
            </a:extLst>
          </p:cNvPr>
          <p:cNvSpPr txBox="1"/>
          <p:nvPr/>
        </p:nvSpPr>
        <p:spPr>
          <a:xfrm>
            <a:off x="2925467" y="4423962"/>
            <a:ext cx="141064" cy="138499"/>
          </a:xfrm>
          <a:prstGeom prst="rect">
            <a:avLst/>
          </a:prstGeom>
          <a:noFill/>
        </p:spPr>
        <p:txBody>
          <a:bodyPr wrap="none" lIns="0" tIns="0" rIns="0" bIns="0" rtlCol="0">
            <a:spAutoFit/>
          </a:bodyPr>
          <a:lstStyle/>
          <a:p>
            <a:pPr algn="ctr">
              <a:lnSpc>
                <a:spcPct val="90000"/>
              </a:lnSpc>
            </a:pPr>
            <a:r>
              <a:rPr lang="en-GB" sz="1000" dirty="0">
                <a:latin typeface="Arial" panose="020B0604020202020204" pitchFamily="34" charset="0"/>
                <a:ea typeface="Aileron" charset="0"/>
                <a:cs typeface="Arial" panose="020B0604020202020204" pitchFamily="34" charset="0"/>
              </a:rPr>
              <a:t>12</a:t>
            </a:r>
          </a:p>
        </p:txBody>
      </p:sp>
      <p:sp>
        <p:nvSpPr>
          <p:cNvPr id="1103" name="Freeform: Shape 96">
            <a:extLst>
              <a:ext uri="{FF2B5EF4-FFF2-40B4-BE49-F238E27FC236}">
                <a16:creationId xmlns:a16="http://schemas.microsoft.com/office/drawing/2014/main" id="{01FFDE7F-8793-5E79-C569-C109BD8B0877}"/>
              </a:ext>
            </a:extLst>
          </p:cNvPr>
          <p:cNvSpPr/>
          <p:nvPr/>
        </p:nvSpPr>
        <p:spPr>
          <a:xfrm>
            <a:off x="2733057" y="4326965"/>
            <a:ext cx="14088" cy="70657"/>
          </a:xfrm>
          <a:custGeom>
            <a:avLst/>
            <a:gdLst>
              <a:gd name="connsiteX0" fmla="*/ 0 w 10820"/>
              <a:gd name="connsiteY0" fmla="*/ 70657 h 70657"/>
              <a:gd name="connsiteX1" fmla="*/ 0 w 10820"/>
              <a:gd name="connsiteY1" fmla="*/ 0 h 70657"/>
            </a:gdLst>
            <a:ahLst/>
            <a:cxnLst>
              <a:cxn ang="0">
                <a:pos x="connsiteX0" y="connsiteY0"/>
              </a:cxn>
              <a:cxn ang="0">
                <a:pos x="connsiteX1" y="connsiteY1"/>
              </a:cxn>
            </a:cxnLst>
            <a:rect l="l" t="t" r="r" b="b"/>
            <a:pathLst>
              <a:path w="10820" h="70657">
                <a:moveTo>
                  <a:pt x="0" y="70657"/>
                </a:moveTo>
                <a:lnTo>
                  <a:pt x="0" y="0"/>
                </a:lnTo>
              </a:path>
            </a:pathLst>
          </a:custGeom>
          <a:ln w="12700"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dirty="0">
              <a:ln>
                <a:noFill/>
              </a:ln>
              <a:solidFill>
                <a:prstClr val="black"/>
              </a:solidFill>
              <a:effectLst/>
              <a:uLnTx/>
              <a:uFillTx/>
              <a:latin typeface="Arial" panose="020B0604020202020204"/>
              <a:ea typeface="+mn-ea"/>
              <a:cs typeface="+mn-cs"/>
            </a:endParaRPr>
          </a:p>
        </p:txBody>
      </p:sp>
      <p:sp>
        <p:nvSpPr>
          <p:cNvPr id="1104" name="TextBox 1103">
            <a:extLst>
              <a:ext uri="{FF2B5EF4-FFF2-40B4-BE49-F238E27FC236}">
                <a16:creationId xmlns:a16="http://schemas.microsoft.com/office/drawing/2014/main" id="{8E59386F-4EA6-F6BC-198D-1885FD78CFB3}"/>
              </a:ext>
            </a:extLst>
          </p:cNvPr>
          <p:cNvSpPr txBox="1"/>
          <p:nvPr/>
        </p:nvSpPr>
        <p:spPr>
          <a:xfrm>
            <a:off x="2661072" y="4423962"/>
            <a:ext cx="141064" cy="138499"/>
          </a:xfrm>
          <a:prstGeom prst="rect">
            <a:avLst/>
          </a:prstGeom>
          <a:noFill/>
        </p:spPr>
        <p:txBody>
          <a:bodyPr wrap="none" lIns="0" tIns="0" rIns="0" bIns="0" rtlCol="0">
            <a:spAutoFit/>
          </a:bodyPr>
          <a:lstStyle/>
          <a:p>
            <a:pPr algn="ctr">
              <a:lnSpc>
                <a:spcPct val="90000"/>
              </a:lnSpc>
            </a:pPr>
            <a:r>
              <a:rPr lang="en-GB" sz="1000" dirty="0">
                <a:latin typeface="Arial" panose="020B0604020202020204" pitchFamily="34" charset="0"/>
                <a:ea typeface="Aileron" charset="0"/>
                <a:cs typeface="Arial" panose="020B0604020202020204" pitchFamily="34" charset="0"/>
              </a:rPr>
              <a:t>10</a:t>
            </a:r>
          </a:p>
        </p:txBody>
      </p:sp>
      <p:sp>
        <p:nvSpPr>
          <p:cNvPr id="1105" name="Freeform: Shape 96">
            <a:extLst>
              <a:ext uri="{FF2B5EF4-FFF2-40B4-BE49-F238E27FC236}">
                <a16:creationId xmlns:a16="http://schemas.microsoft.com/office/drawing/2014/main" id="{C5969F1A-7DA4-88A7-A63F-915F05E768C3}"/>
              </a:ext>
            </a:extLst>
          </p:cNvPr>
          <p:cNvSpPr/>
          <p:nvPr/>
        </p:nvSpPr>
        <p:spPr>
          <a:xfrm>
            <a:off x="6539882" y="4326965"/>
            <a:ext cx="14088" cy="70657"/>
          </a:xfrm>
          <a:custGeom>
            <a:avLst/>
            <a:gdLst>
              <a:gd name="connsiteX0" fmla="*/ 0 w 10820"/>
              <a:gd name="connsiteY0" fmla="*/ 70657 h 70657"/>
              <a:gd name="connsiteX1" fmla="*/ 0 w 10820"/>
              <a:gd name="connsiteY1" fmla="*/ 0 h 70657"/>
            </a:gdLst>
            <a:ahLst/>
            <a:cxnLst>
              <a:cxn ang="0">
                <a:pos x="connsiteX0" y="connsiteY0"/>
              </a:cxn>
              <a:cxn ang="0">
                <a:pos x="connsiteX1" y="connsiteY1"/>
              </a:cxn>
            </a:cxnLst>
            <a:rect l="l" t="t" r="r" b="b"/>
            <a:pathLst>
              <a:path w="10820" h="70657">
                <a:moveTo>
                  <a:pt x="0" y="70657"/>
                </a:moveTo>
                <a:lnTo>
                  <a:pt x="0" y="0"/>
                </a:lnTo>
              </a:path>
            </a:pathLst>
          </a:custGeom>
          <a:ln w="12700"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dirty="0">
              <a:ln>
                <a:noFill/>
              </a:ln>
              <a:solidFill>
                <a:prstClr val="black"/>
              </a:solidFill>
              <a:effectLst/>
              <a:uLnTx/>
              <a:uFillTx/>
              <a:latin typeface="Arial" panose="020B0604020202020204"/>
              <a:ea typeface="+mn-ea"/>
              <a:cs typeface="+mn-cs"/>
            </a:endParaRPr>
          </a:p>
        </p:txBody>
      </p:sp>
      <p:sp>
        <p:nvSpPr>
          <p:cNvPr id="1106" name="TextBox 1105">
            <a:extLst>
              <a:ext uri="{FF2B5EF4-FFF2-40B4-BE49-F238E27FC236}">
                <a16:creationId xmlns:a16="http://schemas.microsoft.com/office/drawing/2014/main" id="{7206094B-49C5-8C9B-2781-565A831E4865}"/>
              </a:ext>
            </a:extLst>
          </p:cNvPr>
          <p:cNvSpPr txBox="1"/>
          <p:nvPr/>
        </p:nvSpPr>
        <p:spPr>
          <a:xfrm>
            <a:off x="6476394" y="4423962"/>
            <a:ext cx="141064" cy="138499"/>
          </a:xfrm>
          <a:prstGeom prst="rect">
            <a:avLst/>
          </a:prstGeom>
          <a:noFill/>
        </p:spPr>
        <p:txBody>
          <a:bodyPr wrap="none" lIns="0" tIns="0" rIns="0" bIns="0" rtlCol="0">
            <a:spAutoFit/>
          </a:bodyPr>
          <a:lstStyle/>
          <a:p>
            <a:pPr algn="ctr">
              <a:lnSpc>
                <a:spcPct val="90000"/>
              </a:lnSpc>
            </a:pPr>
            <a:r>
              <a:rPr lang="en-GB" sz="1000" dirty="0">
                <a:latin typeface="Arial" panose="020B0604020202020204" pitchFamily="34" charset="0"/>
                <a:ea typeface="Aileron" charset="0"/>
                <a:cs typeface="Arial" panose="020B0604020202020204" pitchFamily="34" charset="0"/>
              </a:rPr>
              <a:t>40</a:t>
            </a:r>
          </a:p>
        </p:txBody>
      </p:sp>
      <p:sp>
        <p:nvSpPr>
          <p:cNvPr id="1107" name="Freeform: Shape 96">
            <a:extLst>
              <a:ext uri="{FF2B5EF4-FFF2-40B4-BE49-F238E27FC236}">
                <a16:creationId xmlns:a16="http://schemas.microsoft.com/office/drawing/2014/main" id="{2864BE4D-4209-67F3-4A8C-8E19B622A4F6}"/>
              </a:ext>
            </a:extLst>
          </p:cNvPr>
          <p:cNvSpPr/>
          <p:nvPr/>
        </p:nvSpPr>
        <p:spPr>
          <a:xfrm>
            <a:off x="6282707" y="4326965"/>
            <a:ext cx="14088" cy="70657"/>
          </a:xfrm>
          <a:custGeom>
            <a:avLst/>
            <a:gdLst>
              <a:gd name="connsiteX0" fmla="*/ 0 w 10820"/>
              <a:gd name="connsiteY0" fmla="*/ 70657 h 70657"/>
              <a:gd name="connsiteX1" fmla="*/ 0 w 10820"/>
              <a:gd name="connsiteY1" fmla="*/ 0 h 70657"/>
            </a:gdLst>
            <a:ahLst/>
            <a:cxnLst>
              <a:cxn ang="0">
                <a:pos x="connsiteX0" y="connsiteY0"/>
              </a:cxn>
              <a:cxn ang="0">
                <a:pos x="connsiteX1" y="connsiteY1"/>
              </a:cxn>
            </a:cxnLst>
            <a:rect l="l" t="t" r="r" b="b"/>
            <a:pathLst>
              <a:path w="10820" h="70657">
                <a:moveTo>
                  <a:pt x="0" y="70657"/>
                </a:moveTo>
                <a:lnTo>
                  <a:pt x="0" y="0"/>
                </a:lnTo>
              </a:path>
            </a:pathLst>
          </a:custGeom>
          <a:ln w="12700"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dirty="0">
              <a:ln>
                <a:noFill/>
              </a:ln>
              <a:solidFill>
                <a:prstClr val="black"/>
              </a:solidFill>
              <a:effectLst/>
              <a:uLnTx/>
              <a:uFillTx/>
              <a:latin typeface="Arial" panose="020B0604020202020204"/>
              <a:ea typeface="+mn-ea"/>
              <a:cs typeface="+mn-cs"/>
            </a:endParaRPr>
          </a:p>
        </p:txBody>
      </p:sp>
      <p:sp>
        <p:nvSpPr>
          <p:cNvPr id="1108" name="TextBox 1107">
            <a:extLst>
              <a:ext uri="{FF2B5EF4-FFF2-40B4-BE49-F238E27FC236}">
                <a16:creationId xmlns:a16="http://schemas.microsoft.com/office/drawing/2014/main" id="{0D1758B6-5326-67D3-B1D7-14A9EFEA9525}"/>
              </a:ext>
            </a:extLst>
          </p:cNvPr>
          <p:cNvSpPr txBox="1"/>
          <p:nvPr/>
        </p:nvSpPr>
        <p:spPr>
          <a:xfrm>
            <a:off x="6219219" y="4423962"/>
            <a:ext cx="141064" cy="138499"/>
          </a:xfrm>
          <a:prstGeom prst="rect">
            <a:avLst/>
          </a:prstGeom>
          <a:noFill/>
        </p:spPr>
        <p:txBody>
          <a:bodyPr wrap="none" lIns="0" tIns="0" rIns="0" bIns="0" rtlCol="0">
            <a:spAutoFit/>
          </a:bodyPr>
          <a:lstStyle/>
          <a:p>
            <a:pPr algn="ctr">
              <a:lnSpc>
                <a:spcPct val="90000"/>
              </a:lnSpc>
            </a:pPr>
            <a:r>
              <a:rPr lang="en-GB" sz="1000" dirty="0">
                <a:latin typeface="Arial" panose="020B0604020202020204" pitchFamily="34" charset="0"/>
                <a:ea typeface="Aileron" charset="0"/>
                <a:cs typeface="Arial" panose="020B0604020202020204" pitchFamily="34" charset="0"/>
              </a:rPr>
              <a:t>38</a:t>
            </a:r>
          </a:p>
        </p:txBody>
      </p:sp>
      <p:sp>
        <p:nvSpPr>
          <p:cNvPr id="1109" name="Freeform: Shape 96">
            <a:extLst>
              <a:ext uri="{FF2B5EF4-FFF2-40B4-BE49-F238E27FC236}">
                <a16:creationId xmlns:a16="http://schemas.microsoft.com/office/drawing/2014/main" id="{D08C15CD-EA4F-1883-5432-3549B2C62B94}"/>
              </a:ext>
            </a:extLst>
          </p:cNvPr>
          <p:cNvSpPr/>
          <p:nvPr/>
        </p:nvSpPr>
        <p:spPr>
          <a:xfrm>
            <a:off x="6025532" y="4326965"/>
            <a:ext cx="14088" cy="70657"/>
          </a:xfrm>
          <a:custGeom>
            <a:avLst/>
            <a:gdLst>
              <a:gd name="connsiteX0" fmla="*/ 0 w 10820"/>
              <a:gd name="connsiteY0" fmla="*/ 70657 h 70657"/>
              <a:gd name="connsiteX1" fmla="*/ 0 w 10820"/>
              <a:gd name="connsiteY1" fmla="*/ 0 h 70657"/>
            </a:gdLst>
            <a:ahLst/>
            <a:cxnLst>
              <a:cxn ang="0">
                <a:pos x="connsiteX0" y="connsiteY0"/>
              </a:cxn>
              <a:cxn ang="0">
                <a:pos x="connsiteX1" y="connsiteY1"/>
              </a:cxn>
            </a:cxnLst>
            <a:rect l="l" t="t" r="r" b="b"/>
            <a:pathLst>
              <a:path w="10820" h="70657">
                <a:moveTo>
                  <a:pt x="0" y="70657"/>
                </a:moveTo>
                <a:lnTo>
                  <a:pt x="0" y="0"/>
                </a:lnTo>
              </a:path>
            </a:pathLst>
          </a:custGeom>
          <a:ln w="12700"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dirty="0">
              <a:ln>
                <a:noFill/>
              </a:ln>
              <a:solidFill>
                <a:prstClr val="black"/>
              </a:solidFill>
              <a:effectLst/>
              <a:uLnTx/>
              <a:uFillTx/>
              <a:latin typeface="Arial" panose="020B0604020202020204"/>
              <a:ea typeface="+mn-ea"/>
              <a:cs typeface="+mn-cs"/>
            </a:endParaRPr>
          </a:p>
        </p:txBody>
      </p:sp>
      <p:sp>
        <p:nvSpPr>
          <p:cNvPr id="1110" name="TextBox 1109">
            <a:extLst>
              <a:ext uri="{FF2B5EF4-FFF2-40B4-BE49-F238E27FC236}">
                <a16:creationId xmlns:a16="http://schemas.microsoft.com/office/drawing/2014/main" id="{82243B90-F8E1-7FC4-E6D0-AAAA4B6DA4AA}"/>
              </a:ext>
            </a:extLst>
          </p:cNvPr>
          <p:cNvSpPr txBox="1"/>
          <p:nvPr/>
        </p:nvSpPr>
        <p:spPr>
          <a:xfrm>
            <a:off x="5962044" y="4423962"/>
            <a:ext cx="141064" cy="138499"/>
          </a:xfrm>
          <a:prstGeom prst="rect">
            <a:avLst/>
          </a:prstGeom>
          <a:noFill/>
        </p:spPr>
        <p:txBody>
          <a:bodyPr wrap="none" lIns="0" tIns="0" rIns="0" bIns="0" rtlCol="0">
            <a:spAutoFit/>
          </a:bodyPr>
          <a:lstStyle/>
          <a:p>
            <a:pPr algn="ctr">
              <a:lnSpc>
                <a:spcPct val="90000"/>
              </a:lnSpc>
            </a:pPr>
            <a:r>
              <a:rPr lang="en-GB" sz="1000" dirty="0">
                <a:latin typeface="Arial" panose="020B0604020202020204" pitchFamily="34" charset="0"/>
                <a:ea typeface="Aileron" charset="0"/>
                <a:cs typeface="Arial" panose="020B0604020202020204" pitchFamily="34" charset="0"/>
              </a:rPr>
              <a:t>36</a:t>
            </a:r>
          </a:p>
        </p:txBody>
      </p:sp>
      <p:sp>
        <p:nvSpPr>
          <p:cNvPr id="1111" name="Freeform: Shape 96">
            <a:extLst>
              <a:ext uri="{FF2B5EF4-FFF2-40B4-BE49-F238E27FC236}">
                <a16:creationId xmlns:a16="http://schemas.microsoft.com/office/drawing/2014/main" id="{9CFFE875-0BB3-8EFB-AB75-627DDC03B00B}"/>
              </a:ext>
            </a:extLst>
          </p:cNvPr>
          <p:cNvSpPr/>
          <p:nvPr/>
        </p:nvSpPr>
        <p:spPr>
          <a:xfrm>
            <a:off x="5777882" y="4326965"/>
            <a:ext cx="14088" cy="70657"/>
          </a:xfrm>
          <a:custGeom>
            <a:avLst/>
            <a:gdLst>
              <a:gd name="connsiteX0" fmla="*/ 0 w 10820"/>
              <a:gd name="connsiteY0" fmla="*/ 70657 h 70657"/>
              <a:gd name="connsiteX1" fmla="*/ 0 w 10820"/>
              <a:gd name="connsiteY1" fmla="*/ 0 h 70657"/>
            </a:gdLst>
            <a:ahLst/>
            <a:cxnLst>
              <a:cxn ang="0">
                <a:pos x="connsiteX0" y="connsiteY0"/>
              </a:cxn>
              <a:cxn ang="0">
                <a:pos x="connsiteX1" y="connsiteY1"/>
              </a:cxn>
            </a:cxnLst>
            <a:rect l="l" t="t" r="r" b="b"/>
            <a:pathLst>
              <a:path w="10820" h="70657">
                <a:moveTo>
                  <a:pt x="0" y="70657"/>
                </a:moveTo>
                <a:lnTo>
                  <a:pt x="0" y="0"/>
                </a:lnTo>
              </a:path>
            </a:pathLst>
          </a:custGeom>
          <a:ln w="12700"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dirty="0">
              <a:ln>
                <a:noFill/>
              </a:ln>
              <a:solidFill>
                <a:prstClr val="black"/>
              </a:solidFill>
              <a:effectLst/>
              <a:uLnTx/>
              <a:uFillTx/>
              <a:latin typeface="Arial" panose="020B0604020202020204"/>
              <a:ea typeface="+mn-ea"/>
              <a:cs typeface="+mn-cs"/>
            </a:endParaRPr>
          </a:p>
        </p:txBody>
      </p:sp>
      <p:sp>
        <p:nvSpPr>
          <p:cNvPr id="1112" name="TextBox 1111">
            <a:extLst>
              <a:ext uri="{FF2B5EF4-FFF2-40B4-BE49-F238E27FC236}">
                <a16:creationId xmlns:a16="http://schemas.microsoft.com/office/drawing/2014/main" id="{FFFF7925-9BF7-E3BA-240F-4C2CD4D713E4}"/>
              </a:ext>
            </a:extLst>
          </p:cNvPr>
          <p:cNvSpPr txBox="1"/>
          <p:nvPr/>
        </p:nvSpPr>
        <p:spPr>
          <a:xfrm>
            <a:off x="5714394" y="4423962"/>
            <a:ext cx="141064" cy="138499"/>
          </a:xfrm>
          <a:prstGeom prst="rect">
            <a:avLst/>
          </a:prstGeom>
          <a:noFill/>
        </p:spPr>
        <p:txBody>
          <a:bodyPr wrap="none" lIns="0" tIns="0" rIns="0" bIns="0" rtlCol="0">
            <a:spAutoFit/>
          </a:bodyPr>
          <a:lstStyle/>
          <a:p>
            <a:pPr algn="ctr">
              <a:lnSpc>
                <a:spcPct val="90000"/>
              </a:lnSpc>
            </a:pPr>
            <a:r>
              <a:rPr lang="en-GB" sz="1000" dirty="0">
                <a:latin typeface="Arial" panose="020B0604020202020204" pitchFamily="34" charset="0"/>
                <a:ea typeface="Aileron" charset="0"/>
                <a:cs typeface="Arial" panose="020B0604020202020204" pitchFamily="34" charset="0"/>
              </a:rPr>
              <a:t>34</a:t>
            </a:r>
          </a:p>
        </p:txBody>
      </p:sp>
      <p:sp>
        <p:nvSpPr>
          <p:cNvPr id="1113" name="Freeform: Shape 96">
            <a:extLst>
              <a:ext uri="{FF2B5EF4-FFF2-40B4-BE49-F238E27FC236}">
                <a16:creationId xmlns:a16="http://schemas.microsoft.com/office/drawing/2014/main" id="{E2198140-A081-2DDA-9BAC-2280EAD6B64D}"/>
              </a:ext>
            </a:extLst>
          </p:cNvPr>
          <p:cNvSpPr/>
          <p:nvPr/>
        </p:nvSpPr>
        <p:spPr>
          <a:xfrm>
            <a:off x="5523882" y="4326965"/>
            <a:ext cx="14088" cy="70657"/>
          </a:xfrm>
          <a:custGeom>
            <a:avLst/>
            <a:gdLst>
              <a:gd name="connsiteX0" fmla="*/ 0 w 10820"/>
              <a:gd name="connsiteY0" fmla="*/ 70657 h 70657"/>
              <a:gd name="connsiteX1" fmla="*/ 0 w 10820"/>
              <a:gd name="connsiteY1" fmla="*/ 0 h 70657"/>
            </a:gdLst>
            <a:ahLst/>
            <a:cxnLst>
              <a:cxn ang="0">
                <a:pos x="connsiteX0" y="connsiteY0"/>
              </a:cxn>
              <a:cxn ang="0">
                <a:pos x="connsiteX1" y="connsiteY1"/>
              </a:cxn>
            </a:cxnLst>
            <a:rect l="l" t="t" r="r" b="b"/>
            <a:pathLst>
              <a:path w="10820" h="70657">
                <a:moveTo>
                  <a:pt x="0" y="70657"/>
                </a:moveTo>
                <a:lnTo>
                  <a:pt x="0" y="0"/>
                </a:lnTo>
              </a:path>
            </a:pathLst>
          </a:custGeom>
          <a:ln w="12700"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dirty="0">
              <a:ln>
                <a:noFill/>
              </a:ln>
              <a:solidFill>
                <a:prstClr val="black"/>
              </a:solidFill>
              <a:effectLst/>
              <a:uLnTx/>
              <a:uFillTx/>
              <a:latin typeface="Arial" panose="020B0604020202020204"/>
              <a:ea typeface="+mn-ea"/>
              <a:cs typeface="+mn-cs"/>
            </a:endParaRPr>
          </a:p>
        </p:txBody>
      </p:sp>
      <p:sp>
        <p:nvSpPr>
          <p:cNvPr id="1114" name="TextBox 1113">
            <a:extLst>
              <a:ext uri="{FF2B5EF4-FFF2-40B4-BE49-F238E27FC236}">
                <a16:creationId xmlns:a16="http://schemas.microsoft.com/office/drawing/2014/main" id="{CAD6EC7F-3F91-5B25-4F46-1168DB0A1111}"/>
              </a:ext>
            </a:extLst>
          </p:cNvPr>
          <p:cNvSpPr txBox="1"/>
          <p:nvPr/>
        </p:nvSpPr>
        <p:spPr>
          <a:xfrm>
            <a:off x="5460394" y="4423962"/>
            <a:ext cx="141064" cy="138499"/>
          </a:xfrm>
          <a:prstGeom prst="rect">
            <a:avLst/>
          </a:prstGeom>
          <a:noFill/>
        </p:spPr>
        <p:txBody>
          <a:bodyPr wrap="none" lIns="0" tIns="0" rIns="0" bIns="0" rtlCol="0">
            <a:spAutoFit/>
          </a:bodyPr>
          <a:lstStyle/>
          <a:p>
            <a:pPr algn="ctr">
              <a:lnSpc>
                <a:spcPct val="90000"/>
              </a:lnSpc>
            </a:pPr>
            <a:r>
              <a:rPr lang="en-GB" sz="1000" dirty="0">
                <a:latin typeface="Arial" panose="020B0604020202020204" pitchFamily="34" charset="0"/>
                <a:ea typeface="Aileron" charset="0"/>
                <a:cs typeface="Arial" panose="020B0604020202020204" pitchFamily="34" charset="0"/>
              </a:rPr>
              <a:t>32</a:t>
            </a:r>
          </a:p>
        </p:txBody>
      </p:sp>
      <p:sp>
        <p:nvSpPr>
          <p:cNvPr id="1115" name="Freeform: Shape 96">
            <a:extLst>
              <a:ext uri="{FF2B5EF4-FFF2-40B4-BE49-F238E27FC236}">
                <a16:creationId xmlns:a16="http://schemas.microsoft.com/office/drawing/2014/main" id="{50F8F0ED-13CB-4469-5C05-46AE0A3FD24C}"/>
              </a:ext>
            </a:extLst>
          </p:cNvPr>
          <p:cNvSpPr/>
          <p:nvPr/>
        </p:nvSpPr>
        <p:spPr>
          <a:xfrm>
            <a:off x="5266707" y="4326965"/>
            <a:ext cx="14088" cy="70657"/>
          </a:xfrm>
          <a:custGeom>
            <a:avLst/>
            <a:gdLst>
              <a:gd name="connsiteX0" fmla="*/ 0 w 10820"/>
              <a:gd name="connsiteY0" fmla="*/ 70657 h 70657"/>
              <a:gd name="connsiteX1" fmla="*/ 0 w 10820"/>
              <a:gd name="connsiteY1" fmla="*/ 0 h 70657"/>
            </a:gdLst>
            <a:ahLst/>
            <a:cxnLst>
              <a:cxn ang="0">
                <a:pos x="connsiteX0" y="connsiteY0"/>
              </a:cxn>
              <a:cxn ang="0">
                <a:pos x="connsiteX1" y="connsiteY1"/>
              </a:cxn>
            </a:cxnLst>
            <a:rect l="l" t="t" r="r" b="b"/>
            <a:pathLst>
              <a:path w="10820" h="70657">
                <a:moveTo>
                  <a:pt x="0" y="70657"/>
                </a:moveTo>
                <a:lnTo>
                  <a:pt x="0" y="0"/>
                </a:lnTo>
              </a:path>
            </a:pathLst>
          </a:custGeom>
          <a:ln w="12700"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dirty="0">
              <a:ln>
                <a:noFill/>
              </a:ln>
              <a:solidFill>
                <a:prstClr val="black"/>
              </a:solidFill>
              <a:effectLst/>
              <a:uLnTx/>
              <a:uFillTx/>
              <a:latin typeface="Arial" panose="020B0604020202020204"/>
              <a:ea typeface="+mn-ea"/>
              <a:cs typeface="+mn-cs"/>
            </a:endParaRPr>
          </a:p>
        </p:txBody>
      </p:sp>
      <p:sp>
        <p:nvSpPr>
          <p:cNvPr id="1116" name="TextBox 1115">
            <a:extLst>
              <a:ext uri="{FF2B5EF4-FFF2-40B4-BE49-F238E27FC236}">
                <a16:creationId xmlns:a16="http://schemas.microsoft.com/office/drawing/2014/main" id="{A3366E6A-A256-2B89-5FD8-2366F334A206}"/>
              </a:ext>
            </a:extLst>
          </p:cNvPr>
          <p:cNvSpPr txBox="1"/>
          <p:nvPr/>
        </p:nvSpPr>
        <p:spPr>
          <a:xfrm>
            <a:off x="5203219" y="4423962"/>
            <a:ext cx="141064" cy="138499"/>
          </a:xfrm>
          <a:prstGeom prst="rect">
            <a:avLst/>
          </a:prstGeom>
          <a:noFill/>
        </p:spPr>
        <p:txBody>
          <a:bodyPr wrap="none" lIns="0" tIns="0" rIns="0" bIns="0" rtlCol="0">
            <a:spAutoFit/>
          </a:bodyPr>
          <a:lstStyle/>
          <a:p>
            <a:pPr algn="ctr">
              <a:lnSpc>
                <a:spcPct val="90000"/>
              </a:lnSpc>
            </a:pPr>
            <a:r>
              <a:rPr lang="en-GB" sz="1000" dirty="0">
                <a:latin typeface="Arial" panose="020B0604020202020204" pitchFamily="34" charset="0"/>
                <a:ea typeface="Aileron" charset="0"/>
                <a:cs typeface="Arial" panose="020B0604020202020204" pitchFamily="34" charset="0"/>
              </a:rPr>
              <a:t>30</a:t>
            </a:r>
          </a:p>
        </p:txBody>
      </p:sp>
      <p:sp>
        <p:nvSpPr>
          <p:cNvPr id="1117" name="Freeform: Shape 96">
            <a:extLst>
              <a:ext uri="{FF2B5EF4-FFF2-40B4-BE49-F238E27FC236}">
                <a16:creationId xmlns:a16="http://schemas.microsoft.com/office/drawing/2014/main" id="{C552F982-5DB4-43D0-535E-73658B44B51F}"/>
              </a:ext>
            </a:extLst>
          </p:cNvPr>
          <p:cNvSpPr/>
          <p:nvPr/>
        </p:nvSpPr>
        <p:spPr>
          <a:xfrm>
            <a:off x="5015882" y="4326965"/>
            <a:ext cx="14088" cy="70657"/>
          </a:xfrm>
          <a:custGeom>
            <a:avLst/>
            <a:gdLst>
              <a:gd name="connsiteX0" fmla="*/ 0 w 10820"/>
              <a:gd name="connsiteY0" fmla="*/ 70657 h 70657"/>
              <a:gd name="connsiteX1" fmla="*/ 0 w 10820"/>
              <a:gd name="connsiteY1" fmla="*/ 0 h 70657"/>
            </a:gdLst>
            <a:ahLst/>
            <a:cxnLst>
              <a:cxn ang="0">
                <a:pos x="connsiteX0" y="connsiteY0"/>
              </a:cxn>
              <a:cxn ang="0">
                <a:pos x="connsiteX1" y="connsiteY1"/>
              </a:cxn>
            </a:cxnLst>
            <a:rect l="l" t="t" r="r" b="b"/>
            <a:pathLst>
              <a:path w="10820" h="70657">
                <a:moveTo>
                  <a:pt x="0" y="70657"/>
                </a:moveTo>
                <a:lnTo>
                  <a:pt x="0" y="0"/>
                </a:lnTo>
              </a:path>
            </a:pathLst>
          </a:custGeom>
          <a:ln w="12700"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dirty="0">
              <a:ln>
                <a:noFill/>
              </a:ln>
              <a:solidFill>
                <a:prstClr val="black"/>
              </a:solidFill>
              <a:effectLst/>
              <a:uLnTx/>
              <a:uFillTx/>
              <a:latin typeface="Arial" panose="020B0604020202020204"/>
              <a:ea typeface="+mn-ea"/>
              <a:cs typeface="+mn-cs"/>
            </a:endParaRPr>
          </a:p>
        </p:txBody>
      </p:sp>
      <p:sp>
        <p:nvSpPr>
          <p:cNvPr id="1118" name="TextBox 1117">
            <a:extLst>
              <a:ext uri="{FF2B5EF4-FFF2-40B4-BE49-F238E27FC236}">
                <a16:creationId xmlns:a16="http://schemas.microsoft.com/office/drawing/2014/main" id="{50DCD647-FB28-CD46-9554-830043237650}"/>
              </a:ext>
            </a:extLst>
          </p:cNvPr>
          <p:cNvSpPr txBox="1"/>
          <p:nvPr/>
        </p:nvSpPr>
        <p:spPr>
          <a:xfrm>
            <a:off x="4952394" y="4423962"/>
            <a:ext cx="141064" cy="138499"/>
          </a:xfrm>
          <a:prstGeom prst="rect">
            <a:avLst/>
          </a:prstGeom>
          <a:noFill/>
        </p:spPr>
        <p:txBody>
          <a:bodyPr wrap="none" lIns="0" tIns="0" rIns="0" bIns="0" rtlCol="0">
            <a:spAutoFit/>
          </a:bodyPr>
          <a:lstStyle/>
          <a:p>
            <a:pPr algn="ctr">
              <a:lnSpc>
                <a:spcPct val="90000"/>
              </a:lnSpc>
            </a:pPr>
            <a:r>
              <a:rPr lang="en-GB" sz="1000" dirty="0">
                <a:latin typeface="Arial" panose="020B0604020202020204" pitchFamily="34" charset="0"/>
                <a:ea typeface="Aileron" charset="0"/>
                <a:cs typeface="Arial" panose="020B0604020202020204" pitchFamily="34" charset="0"/>
              </a:rPr>
              <a:t>28</a:t>
            </a:r>
          </a:p>
        </p:txBody>
      </p:sp>
      <p:sp>
        <p:nvSpPr>
          <p:cNvPr id="1119" name="Freeform: Shape 96">
            <a:extLst>
              <a:ext uri="{FF2B5EF4-FFF2-40B4-BE49-F238E27FC236}">
                <a16:creationId xmlns:a16="http://schemas.microsoft.com/office/drawing/2014/main" id="{FEFDC0FF-9AF7-88A9-7531-66BE04973472}"/>
              </a:ext>
            </a:extLst>
          </p:cNvPr>
          <p:cNvSpPr/>
          <p:nvPr/>
        </p:nvSpPr>
        <p:spPr>
          <a:xfrm>
            <a:off x="4758707" y="4326965"/>
            <a:ext cx="14088" cy="70657"/>
          </a:xfrm>
          <a:custGeom>
            <a:avLst/>
            <a:gdLst>
              <a:gd name="connsiteX0" fmla="*/ 0 w 10820"/>
              <a:gd name="connsiteY0" fmla="*/ 70657 h 70657"/>
              <a:gd name="connsiteX1" fmla="*/ 0 w 10820"/>
              <a:gd name="connsiteY1" fmla="*/ 0 h 70657"/>
            </a:gdLst>
            <a:ahLst/>
            <a:cxnLst>
              <a:cxn ang="0">
                <a:pos x="connsiteX0" y="connsiteY0"/>
              </a:cxn>
              <a:cxn ang="0">
                <a:pos x="connsiteX1" y="connsiteY1"/>
              </a:cxn>
            </a:cxnLst>
            <a:rect l="l" t="t" r="r" b="b"/>
            <a:pathLst>
              <a:path w="10820" h="70657">
                <a:moveTo>
                  <a:pt x="0" y="70657"/>
                </a:moveTo>
                <a:lnTo>
                  <a:pt x="0" y="0"/>
                </a:lnTo>
              </a:path>
            </a:pathLst>
          </a:custGeom>
          <a:ln w="12700"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dirty="0">
              <a:ln>
                <a:noFill/>
              </a:ln>
              <a:solidFill>
                <a:prstClr val="black"/>
              </a:solidFill>
              <a:effectLst/>
              <a:uLnTx/>
              <a:uFillTx/>
              <a:latin typeface="Arial" panose="020B0604020202020204"/>
              <a:ea typeface="+mn-ea"/>
              <a:cs typeface="+mn-cs"/>
            </a:endParaRPr>
          </a:p>
        </p:txBody>
      </p:sp>
      <p:sp>
        <p:nvSpPr>
          <p:cNvPr id="1120" name="TextBox 1119">
            <a:extLst>
              <a:ext uri="{FF2B5EF4-FFF2-40B4-BE49-F238E27FC236}">
                <a16:creationId xmlns:a16="http://schemas.microsoft.com/office/drawing/2014/main" id="{51D956D8-0361-A34A-3C7B-4DF390A52C7C}"/>
              </a:ext>
            </a:extLst>
          </p:cNvPr>
          <p:cNvSpPr txBox="1"/>
          <p:nvPr/>
        </p:nvSpPr>
        <p:spPr>
          <a:xfrm>
            <a:off x="4695219" y="4423962"/>
            <a:ext cx="141064" cy="138499"/>
          </a:xfrm>
          <a:prstGeom prst="rect">
            <a:avLst/>
          </a:prstGeom>
          <a:noFill/>
        </p:spPr>
        <p:txBody>
          <a:bodyPr wrap="none" lIns="0" tIns="0" rIns="0" bIns="0" rtlCol="0">
            <a:spAutoFit/>
          </a:bodyPr>
          <a:lstStyle/>
          <a:p>
            <a:pPr algn="ctr">
              <a:lnSpc>
                <a:spcPct val="90000"/>
              </a:lnSpc>
            </a:pPr>
            <a:r>
              <a:rPr lang="en-GB" sz="1000" dirty="0">
                <a:latin typeface="Arial" panose="020B0604020202020204" pitchFamily="34" charset="0"/>
                <a:ea typeface="Aileron" charset="0"/>
                <a:cs typeface="Arial" panose="020B0604020202020204" pitchFamily="34" charset="0"/>
              </a:rPr>
              <a:t>26</a:t>
            </a:r>
          </a:p>
        </p:txBody>
      </p:sp>
      <p:sp>
        <p:nvSpPr>
          <p:cNvPr id="1121" name="Freeform: Shape 96">
            <a:extLst>
              <a:ext uri="{FF2B5EF4-FFF2-40B4-BE49-F238E27FC236}">
                <a16:creationId xmlns:a16="http://schemas.microsoft.com/office/drawing/2014/main" id="{420C037F-6EA7-0F27-9106-E0CE0E56E9DE}"/>
              </a:ext>
            </a:extLst>
          </p:cNvPr>
          <p:cNvSpPr/>
          <p:nvPr/>
        </p:nvSpPr>
        <p:spPr>
          <a:xfrm>
            <a:off x="4507882" y="4326965"/>
            <a:ext cx="14088" cy="70657"/>
          </a:xfrm>
          <a:custGeom>
            <a:avLst/>
            <a:gdLst>
              <a:gd name="connsiteX0" fmla="*/ 0 w 10820"/>
              <a:gd name="connsiteY0" fmla="*/ 70657 h 70657"/>
              <a:gd name="connsiteX1" fmla="*/ 0 w 10820"/>
              <a:gd name="connsiteY1" fmla="*/ 0 h 70657"/>
            </a:gdLst>
            <a:ahLst/>
            <a:cxnLst>
              <a:cxn ang="0">
                <a:pos x="connsiteX0" y="connsiteY0"/>
              </a:cxn>
              <a:cxn ang="0">
                <a:pos x="connsiteX1" y="connsiteY1"/>
              </a:cxn>
            </a:cxnLst>
            <a:rect l="l" t="t" r="r" b="b"/>
            <a:pathLst>
              <a:path w="10820" h="70657">
                <a:moveTo>
                  <a:pt x="0" y="70657"/>
                </a:moveTo>
                <a:lnTo>
                  <a:pt x="0" y="0"/>
                </a:lnTo>
              </a:path>
            </a:pathLst>
          </a:custGeom>
          <a:ln w="12700"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dirty="0">
              <a:ln>
                <a:noFill/>
              </a:ln>
              <a:solidFill>
                <a:prstClr val="black"/>
              </a:solidFill>
              <a:effectLst/>
              <a:uLnTx/>
              <a:uFillTx/>
              <a:latin typeface="Arial" panose="020B0604020202020204"/>
              <a:ea typeface="+mn-ea"/>
              <a:cs typeface="+mn-cs"/>
            </a:endParaRPr>
          </a:p>
        </p:txBody>
      </p:sp>
      <p:sp>
        <p:nvSpPr>
          <p:cNvPr id="1122" name="TextBox 1121">
            <a:extLst>
              <a:ext uri="{FF2B5EF4-FFF2-40B4-BE49-F238E27FC236}">
                <a16:creationId xmlns:a16="http://schemas.microsoft.com/office/drawing/2014/main" id="{E132048F-B929-A673-5C90-26EA104130AC}"/>
              </a:ext>
            </a:extLst>
          </p:cNvPr>
          <p:cNvSpPr txBox="1"/>
          <p:nvPr/>
        </p:nvSpPr>
        <p:spPr>
          <a:xfrm>
            <a:off x="4444394" y="4423962"/>
            <a:ext cx="141064" cy="138499"/>
          </a:xfrm>
          <a:prstGeom prst="rect">
            <a:avLst/>
          </a:prstGeom>
          <a:noFill/>
        </p:spPr>
        <p:txBody>
          <a:bodyPr wrap="none" lIns="0" tIns="0" rIns="0" bIns="0" rtlCol="0">
            <a:spAutoFit/>
          </a:bodyPr>
          <a:lstStyle/>
          <a:p>
            <a:pPr algn="ctr">
              <a:lnSpc>
                <a:spcPct val="90000"/>
              </a:lnSpc>
            </a:pPr>
            <a:r>
              <a:rPr lang="en-GB" sz="1000" dirty="0">
                <a:latin typeface="Arial" panose="020B0604020202020204" pitchFamily="34" charset="0"/>
                <a:ea typeface="Aileron" charset="0"/>
                <a:cs typeface="Arial" panose="020B0604020202020204" pitchFamily="34" charset="0"/>
              </a:rPr>
              <a:t>24</a:t>
            </a:r>
          </a:p>
        </p:txBody>
      </p:sp>
      <p:sp>
        <p:nvSpPr>
          <p:cNvPr id="1123" name="Freeform: Shape 96">
            <a:extLst>
              <a:ext uri="{FF2B5EF4-FFF2-40B4-BE49-F238E27FC236}">
                <a16:creationId xmlns:a16="http://schemas.microsoft.com/office/drawing/2014/main" id="{A9D3D5E7-98CE-4696-8CE1-72A99F315E98}"/>
              </a:ext>
            </a:extLst>
          </p:cNvPr>
          <p:cNvSpPr/>
          <p:nvPr/>
        </p:nvSpPr>
        <p:spPr>
          <a:xfrm>
            <a:off x="4253882" y="4326965"/>
            <a:ext cx="14088" cy="70657"/>
          </a:xfrm>
          <a:custGeom>
            <a:avLst/>
            <a:gdLst>
              <a:gd name="connsiteX0" fmla="*/ 0 w 10820"/>
              <a:gd name="connsiteY0" fmla="*/ 70657 h 70657"/>
              <a:gd name="connsiteX1" fmla="*/ 0 w 10820"/>
              <a:gd name="connsiteY1" fmla="*/ 0 h 70657"/>
            </a:gdLst>
            <a:ahLst/>
            <a:cxnLst>
              <a:cxn ang="0">
                <a:pos x="connsiteX0" y="connsiteY0"/>
              </a:cxn>
              <a:cxn ang="0">
                <a:pos x="connsiteX1" y="connsiteY1"/>
              </a:cxn>
            </a:cxnLst>
            <a:rect l="l" t="t" r="r" b="b"/>
            <a:pathLst>
              <a:path w="10820" h="70657">
                <a:moveTo>
                  <a:pt x="0" y="70657"/>
                </a:moveTo>
                <a:lnTo>
                  <a:pt x="0" y="0"/>
                </a:lnTo>
              </a:path>
            </a:pathLst>
          </a:custGeom>
          <a:ln w="12700"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dirty="0">
              <a:ln>
                <a:noFill/>
              </a:ln>
              <a:solidFill>
                <a:prstClr val="black"/>
              </a:solidFill>
              <a:effectLst/>
              <a:uLnTx/>
              <a:uFillTx/>
              <a:latin typeface="Arial" panose="020B0604020202020204"/>
              <a:ea typeface="+mn-ea"/>
              <a:cs typeface="+mn-cs"/>
            </a:endParaRPr>
          </a:p>
        </p:txBody>
      </p:sp>
      <p:sp>
        <p:nvSpPr>
          <p:cNvPr id="1124" name="TextBox 1123">
            <a:extLst>
              <a:ext uri="{FF2B5EF4-FFF2-40B4-BE49-F238E27FC236}">
                <a16:creationId xmlns:a16="http://schemas.microsoft.com/office/drawing/2014/main" id="{C1D783C4-6E99-4F65-B29F-AB693D8EEFC6}"/>
              </a:ext>
            </a:extLst>
          </p:cNvPr>
          <p:cNvSpPr txBox="1"/>
          <p:nvPr/>
        </p:nvSpPr>
        <p:spPr>
          <a:xfrm>
            <a:off x="4190394" y="4423962"/>
            <a:ext cx="141064" cy="138499"/>
          </a:xfrm>
          <a:prstGeom prst="rect">
            <a:avLst/>
          </a:prstGeom>
          <a:noFill/>
        </p:spPr>
        <p:txBody>
          <a:bodyPr wrap="none" lIns="0" tIns="0" rIns="0" bIns="0" rtlCol="0">
            <a:spAutoFit/>
          </a:bodyPr>
          <a:lstStyle/>
          <a:p>
            <a:pPr algn="ctr">
              <a:lnSpc>
                <a:spcPct val="90000"/>
              </a:lnSpc>
            </a:pPr>
            <a:r>
              <a:rPr lang="en-GB" sz="1000" dirty="0">
                <a:latin typeface="Arial" panose="020B0604020202020204" pitchFamily="34" charset="0"/>
                <a:ea typeface="Aileron" charset="0"/>
                <a:cs typeface="Arial" panose="020B0604020202020204" pitchFamily="34" charset="0"/>
              </a:rPr>
              <a:t>22</a:t>
            </a:r>
          </a:p>
        </p:txBody>
      </p:sp>
      <p:sp>
        <p:nvSpPr>
          <p:cNvPr id="1125" name="TextBox 1124">
            <a:extLst>
              <a:ext uri="{FF2B5EF4-FFF2-40B4-BE49-F238E27FC236}">
                <a16:creationId xmlns:a16="http://schemas.microsoft.com/office/drawing/2014/main" id="{8A148FB6-C697-C87E-BD85-7187BB0CECC7}"/>
              </a:ext>
            </a:extLst>
          </p:cNvPr>
          <p:cNvSpPr txBox="1"/>
          <p:nvPr/>
        </p:nvSpPr>
        <p:spPr>
          <a:xfrm>
            <a:off x="6717694" y="4423962"/>
            <a:ext cx="141064" cy="138499"/>
          </a:xfrm>
          <a:prstGeom prst="rect">
            <a:avLst/>
          </a:prstGeom>
          <a:noFill/>
        </p:spPr>
        <p:txBody>
          <a:bodyPr wrap="none" lIns="0" tIns="0" rIns="0" bIns="0" rtlCol="0">
            <a:spAutoFit/>
          </a:bodyPr>
          <a:lstStyle/>
          <a:p>
            <a:pPr algn="ctr">
              <a:lnSpc>
                <a:spcPct val="90000"/>
              </a:lnSpc>
            </a:pPr>
            <a:r>
              <a:rPr lang="en-GB" sz="1000" dirty="0">
                <a:latin typeface="Arial" panose="020B0604020202020204" pitchFamily="34" charset="0"/>
                <a:ea typeface="Aileron" charset="0"/>
                <a:cs typeface="Arial" panose="020B0604020202020204" pitchFamily="34" charset="0"/>
              </a:rPr>
              <a:t>42</a:t>
            </a:r>
          </a:p>
        </p:txBody>
      </p:sp>
      <p:sp>
        <p:nvSpPr>
          <p:cNvPr id="1126" name="TextBox 1125">
            <a:extLst>
              <a:ext uri="{FF2B5EF4-FFF2-40B4-BE49-F238E27FC236}">
                <a16:creationId xmlns:a16="http://schemas.microsoft.com/office/drawing/2014/main" id="{4612AD76-1935-E5DA-5721-30A43214E09C}"/>
              </a:ext>
            </a:extLst>
          </p:cNvPr>
          <p:cNvSpPr txBox="1"/>
          <p:nvPr/>
        </p:nvSpPr>
        <p:spPr>
          <a:xfrm>
            <a:off x="1367571" y="4907893"/>
            <a:ext cx="192360" cy="249299"/>
          </a:xfrm>
          <a:prstGeom prst="rect">
            <a:avLst/>
          </a:prstGeom>
          <a:noFill/>
        </p:spPr>
        <p:txBody>
          <a:bodyPr wrap="none" lIns="0" tIns="0" rIns="0" bIns="0" rtlCol="0">
            <a:spAutoFit/>
          </a:bodyPr>
          <a:lstStyle/>
          <a:p>
            <a:pPr algn="ctr">
              <a:lnSpc>
                <a:spcPct val="90000"/>
              </a:lnSpc>
            </a:pPr>
            <a:r>
              <a:rPr lang="en-GB" sz="900" dirty="0">
                <a:latin typeface="Arial" panose="020B0604020202020204" pitchFamily="34" charset="0"/>
                <a:ea typeface="Aileron" charset="0"/>
                <a:cs typeface="Arial" panose="020B0604020202020204" pitchFamily="34" charset="0"/>
              </a:rPr>
              <a:t>402</a:t>
            </a:r>
          </a:p>
          <a:p>
            <a:pPr algn="ctr">
              <a:lnSpc>
                <a:spcPct val="90000"/>
              </a:lnSpc>
            </a:pPr>
            <a:r>
              <a:rPr lang="en-GB" sz="900" dirty="0">
                <a:latin typeface="Arial" panose="020B0604020202020204" pitchFamily="34" charset="0"/>
                <a:ea typeface="Aileron" charset="0"/>
                <a:cs typeface="Arial" panose="020B0604020202020204" pitchFamily="34" charset="0"/>
              </a:rPr>
              <a:t>403</a:t>
            </a:r>
          </a:p>
        </p:txBody>
      </p:sp>
      <p:sp>
        <p:nvSpPr>
          <p:cNvPr id="1127" name="TextBox 1126">
            <a:extLst>
              <a:ext uri="{FF2B5EF4-FFF2-40B4-BE49-F238E27FC236}">
                <a16:creationId xmlns:a16="http://schemas.microsoft.com/office/drawing/2014/main" id="{B3F53CA5-CC5F-0396-6482-89039DC4DCAF}"/>
              </a:ext>
            </a:extLst>
          </p:cNvPr>
          <p:cNvSpPr txBox="1"/>
          <p:nvPr/>
        </p:nvSpPr>
        <p:spPr>
          <a:xfrm>
            <a:off x="1624746" y="4907893"/>
            <a:ext cx="192360" cy="249299"/>
          </a:xfrm>
          <a:prstGeom prst="rect">
            <a:avLst/>
          </a:prstGeom>
          <a:noFill/>
        </p:spPr>
        <p:txBody>
          <a:bodyPr wrap="none" lIns="0" tIns="0" rIns="0" bIns="0" rtlCol="0">
            <a:spAutoFit/>
          </a:bodyPr>
          <a:lstStyle/>
          <a:p>
            <a:pPr algn="ctr">
              <a:lnSpc>
                <a:spcPct val="90000"/>
              </a:lnSpc>
            </a:pPr>
            <a:r>
              <a:rPr lang="en-GB" sz="900" dirty="0">
                <a:latin typeface="Arial" panose="020B0604020202020204" pitchFamily="34" charset="0"/>
                <a:ea typeface="Aileron" charset="0"/>
                <a:cs typeface="Arial" panose="020B0604020202020204" pitchFamily="34" charset="0"/>
              </a:rPr>
              <a:t>379</a:t>
            </a:r>
          </a:p>
          <a:p>
            <a:pPr algn="ctr">
              <a:lnSpc>
                <a:spcPct val="90000"/>
              </a:lnSpc>
            </a:pPr>
            <a:r>
              <a:rPr lang="en-GB" sz="900" dirty="0">
                <a:latin typeface="Arial" panose="020B0604020202020204" pitchFamily="34" charset="0"/>
                <a:ea typeface="Aileron" charset="0"/>
                <a:cs typeface="Arial" panose="020B0604020202020204" pitchFamily="34" charset="0"/>
              </a:rPr>
              <a:t>346</a:t>
            </a:r>
          </a:p>
        </p:txBody>
      </p:sp>
      <p:sp>
        <p:nvSpPr>
          <p:cNvPr id="1128" name="TextBox 1127">
            <a:extLst>
              <a:ext uri="{FF2B5EF4-FFF2-40B4-BE49-F238E27FC236}">
                <a16:creationId xmlns:a16="http://schemas.microsoft.com/office/drawing/2014/main" id="{92B8F658-9C3F-0B65-8F1A-A90FC756B45B}"/>
              </a:ext>
            </a:extLst>
          </p:cNvPr>
          <p:cNvSpPr txBox="1"/>
          <p:nvPr/>
        </p:nvSpPr>
        <p:spPr>
          <a:xfrm>
            <a:off x="1881921" y="4907893"/>
            <a:ext cx="192360" cy="249299"/>
          </a:xfrm>
          <a:prstGeom prst="rect">
            <a:avLst/>
          </a:prstGeom>
          <a:noFill/>
        </p:spPr>
        <p:txBody>
          <a:bodyPr wrap="none" lIns="0" tIns="0" rIns="0" bIns="0" rtlCol="0">
            <a:spAutoFit/>
          </a:bodyPr>
          <a:lstStyle/>
          <a:p>
            <a:pPr algn="ctr">
              <a:lnSpc>
                <a:spcPct val="90000"/>
              </a:lnSpc>
            </a:pPr>
            <a:r>
              <a:rPr lang="en-GB" sz="900" dirty="0">
                <a:latin typeface="Arial" panose="020B0604020202020204" pitchFamily="34" charset="0"/>
                <a:ea typeface="Aileron" charset="0"/>
                <a:cs typeface="Arial" panose="020B0604020202020204" pitchFamily="34" charset="0"/>
              </a:rPr>
              <a:t>353</a:t>
            </a:r>
          </a:p>
          <a:p>
            <a:pPr algn="ctr">
              <a:lnSpc>
                <a:spcPct val="90000"/>
              </a:lnSpc>
            </a:pPr>
            <a:r>
              <a:rPr lang="en-GB" sz="900" dirty="0">
                <a:latin typeface="Arial" panose="020B0604020202020204" pitchFamily="34" charset="0"/>
                <a:ea typeface="Aileron" charset="0"/>
                <a:cs typeface="Arial" panose="020B0604020202020204" pitchFamily="34" charset="0"/>
              </a:rPr>
              <a:t>311</a:t>
            </a:r>
          </a:p>
        </p:txBody>
      </p:sp>
      <p:sp>
        <p:nvSpPr>
          <p:cNvPr id="1129" name="TextBox 1128">
            <a:extLst>
              <a:ext uri="{FF2B5EF4-FFF2-40B4-BE49-F238E27FC236}">
                <a16:creationId xmlns:a16="http://schemas.microsoft.com/office/drawing/2014/main" id="{6F804067-357C-C066-5B51-4C984856A9F2}"/>
              </a:ext>
            </a:extLst>
          </p:cNvPr>
          <p:cNvSpPr txBox="1"/>
          <p:nvPr/>
        </p:nvSpPr>
        <p:spPr>
          <a:xfrm>
            <a:off x="2132746" y="4907893"/>
            <a:ext cx="192360" cy="249299"/>
          </a:xfrm>
          <a:prstGeom prst="rect">
            <a:avLst/>
          </a:prstGeom>
          <a:noFill/>
        </p:spPr>
        <p:txBody>
          <a:bodyPr wrap="none" lIns="0" tIns="0" rIns="0" bIns="0" rtlCol="0">
            <a:spAutoFit/>
          </a:bodyPr>
          <a:lstStyle/>
          <a:p>
            <a:pPr algn="ctr">
              <a:lnSpc>
                <a:spcPct val="90000"/>
              </a:lnSpc>
            </a:pPr>
            <a:r>
              <a:rPr lang="en-GB" sz="900" dirty="0">
                <a:latin typeface="Arial" panose="020B0604020202020204" pitchFamily="34" charset="0"/>
                <a:ea typeface="Aileron" charset="0"/>
                <a:cs typeface="Arial" panose="020B0604020202020204" pitchFamily="34" charset="0"/>
              </a:rPr>
              <a:t>326</a:t>
            </a:r>
          </a:p>
          <a:p>
            <a:pPr algn="ctr">
              <a:lnSpc>
                <a:spcPct val="90000"/>
              </a:lnSpc>
            </a:pPr>
            <a:r>
              <a:rPr lang="en-GB" sz="900" dirty="0">
                <a:latin typeface="Arial" panose="020B0604020202020204" pitchFamily="34" charset="0"/>
                <a:ea typeface="Aileron" charset="0"/>
                <a:cs typeface="Arial" panose="020B0604020202020204" pitchFamily="34" charset="0"/>
              </a:rPr>
              <a:t>279</a:t>
            </a:r>
          </a:p>
        </p:txBody>
      </p:sp>
      <p:sp>
        <p:nvSpPr>
          <p:cNvPr id="1130" name="TextBox 1129">
            <a:extLst>
              <a:ext uri="{FF2B5EF4-FFF2-40B4-BE49-F238E27FC236}">
                <a16:creationId xmlns:a16="http://schemas.microsoft.com/office/drawing/2014/main" id="{0DCDD137-FEDF-9DFA-980B-4082B557F1CC}"/>
              </a:ext>
            </a:extLst>
          </p:cNvPr>
          <p:cNvSpPr txBox="1"/>
          <p:nvPr/>
        </p:nvSpPr>
        <p:spPr>
          <a:xfrm>
            <a:off x="2386746" y="4907893"/>
            <a:ext cx="192360" cy="249299"/>
          </a:xfrm>
          <a:prstGeom prst="rect">
            <a:avLst/>
          </a:prstGeom>
          <a:noFill/>
        </p:spPr>
        <p:txBody>
          <a:bodyPr wrap="none" lIns="0" tIns="0" rIns="0" bIns="0" rtlCol="0">
            <a:spAutoFit/>
          </a:bodyPr>
          <a:lstStyle/>
          <a:p>
            <a:pPr algn="ctr">
              <a:lnSpc>
                <a:spcPct val="90000"/>
              </a:lnSpc>
            </a:pPr>
            <a:r>
              <a:rPr lang="en-GB" sz="900" dirty="0">
                <a:latin typeface="Arial" panose="020B0604020202020204" pitchFamily="34" charset="0"/>
                <a:ea typeface="Aileron" charset="0"/>
                <a:cs typeface="Arial" panose="020B0604020202020204" pitchFamily="34" charset="0"/>
              </a:rPr>
              <a:t>318</a:t>
            </a:r>
          </a:p>
          <a:p>
            <a:pPr algn="ctr">
              <a:lnSpc>
                <a:spcPct val="90000"/>
              </a:lnSpc>
            </a:pPr>
            <a:r>
              <a:rPr lang="en-GB" sz="900" dirty="0">
                <a:latin typeface="Arial" panose="020B0604020202020204" pitchFamily="34" charset="0"/>
                <a:ea typeface="Aileron" charset="0"/>
                <a:cs typeface="Arial" panose="020B0604020202020204" pitchFamily="34" charset="0"/>
              </a:rPr>
              <a:t>272</a:t>
            </a:r>
          </a:p>
        </p:txBody>
      </p:sp>
      <p:sp>
        <p:nvSpPr>
          <p:cNvPr id="1131" name="TextBox 1130">
            <a:extLst>
              <a:ext uri="{FF2B5EF4-FFF2-40B4-BE49-F238E27FC236}">
                <a16:creationId xmlns:a16="http://schemas.microsoft.com/office/drawing/2014/main" id="{47010828-A13C-E1EE-F138-A93C65AEC1D1}"/>
              </a:ext>
            </a:extLst>
          </p:cNvPr>
          <p:cNvSpPr txBox="1"/>
          <p:nvPr/>
        </p:nvSpPr>
        <p:spPr>
          <a:xfrm>
            <a:off x="3910746" y="4907893"/>
            <a:ext cx="192360" cy="249299"/>
          </a:xfrm>
          <a:prstGeom prst="rect">
            <a:avLst/>
          </a:prstGeom>
          <a:noFill/>
        </p:spPr>
        <p:txBody>
          <a:bodyPr wrap="none" lIns="0" tIns="0" rIns="0" bIns="0" rtlCol="0">
            <a:spAutoFit/>
          </a:bodyPr>
          <a:lstStyle/>
          <a:p>
            <a:pPr algn="ctr">
              <a:lnSpc>
                <a:spcPct val="90000"/>
              </a:lnSpc>
            </a:pPr>
            <a:r>
              <a:rPr lang="en-GB" sz="900" dirty="0">
                <a:latin typeface="Arial" panose="020B0604020202020204" pitchFamily="34" charset="0"/>
                <a:ea typeface="Aileron" charset="0"/>
                <a:cs typeface="Arial" panose="020B0604020202020204" pitchFamily="34" charset="0"/>
              </a:rPr>
              <a:t>193</a:t>
            </a:r>
          </a:p>
          <a:p>
            <a:pPr algn="ctr">
              <a:lnSpc>
                <a:spcPct val="90000"/>
              </a:lnSpc>
            </a:pPr>
            <a:r>
              <a:rPr lang="en-GB" sz="900" dirty="0">
                <a:latin typeface="Arial" panose="020B0604020202020204" pitchFamily="34" charset="0"/>
                <a:ea typeface="Aileron" charset="0"/>
                <a:cs typeface="Arial" panose="020B0604020202020204" pitchFamily="34" charset="0"/>
              </a:rPr>
              <a:t>140</a:t>
            </a:r>
          </a:p>
        </p:txBody>
      </p:sp>
      <p:sp>
        <p:nvSpPr>
          <p:cNvPr id="1132" name="TextBox 1131">
            <a:extLst>
              <a:ext uri="{FF2B5EF4-FFF2-40B4-BE49-F238E27FC236}">
                <a16:creationId xmlns:a16="http://schemas.microsoft.com/office/drawing/2014/main" id="{00E018B7-9E89-E59F-B570-28CAF08EA172}"/>
              </a:ext>
            </a:extLst>
          </p:cNvPr>
          <p:cNvSpPr txBox="1"/>
          <p:nvPr/>
        </p:nvSpPr>
        <p:spPr>
          <a:xfrm>
            <a:off x="3656746" y="4907893"/>
            <a:ext cx="192360" cy="249299"/>
          </a:xfrm>
          <a:prstGeom prst="rect">
            <a:avLst/>
          </a:prstGeom>
          <a:noFill/>
        </p:spPr>
        <p:txBody>
          <a:bodyPr wrap="none" lIns="0" tIns="0" rIns="0" bIns="0" rtlCol="0">
            <a:spAutoFit/>
          </a:bodyPr>
          <a:lstStyle/>
          <a:p>
            <a:pPr algn="ctr">
              <a:lnSpc>
                <a:spcPct val="90000"/>
              </a:lnSpc>
            </a:pPr>
            <a:r>
              <a:rPr lang="en-GB" sz="900" dirty="0">
                <a:latin typeface="Arial" panose="020B0604020202020204" pitchFamily="34" charset="0"/>
                <a:ea typeface="Aileron" charset="0"/>
                <a:cs typeface="Arial" panose="020B0604020202020204" pitchFamily="34" charset="0"/>
              </a:rPr>
              <a:t>209</a:t>
            </a:r>
          </a:p>
          <a:p>
            <a:pPr algn="ctr">
              <a:lnSpc>
                <a:spcPct val="90000"/>
              </a:lnSpc>
            </a:pPr>
            <a:r>
              <a:rPr lang="en-GB" sz="900" dirty="0">
                <a:latin typeface="Arial" panose="020B0604020202020204" pitchFamily="34" charset="0"/>
                <a:ea typeface="Aileron" charset="0"/>
                <a:cs typeface="Arial" panose="020B0604020202020204" pitchFamily="34" charset="0"/>
              </a:rPr>
              <a:t>154</a:t>
            </a:r>
          </a:p>
        </p:txBody>
      </p:sp>
      <p:sp>
        <p:nvSpPr>
          <p:cNvPr id="1133" name="TextBox 1132">
            <a:extLst>
              <a:ext uri="{FF2B5EF4-FFF2-40B4-BE49-F238E27FC236}">
                <a16:creationId xmlns:a16="http://schemas.microsoft.com/office/drawing/2014/main" id="{AE6C2D9C-E665-8B68-65BB-30152139868C}"/>
              </a:ext>
            </a:extLst>
          </p:cNvPr>
          <p:cNvSpPr txBox="1"/>
          <p:nvPr/>
        </p:nvSpPr>
        <p:spPr>
          <a:xfrm>
            <a:off x="3398504" y="4907893"/>
            <a:ext cx="192360" cy="249299"/>
          </a:xfrm>
          <a:prstGeom prst="rect">
            <a:avLst/>
          </a:prstGeom>
          <a:noFill/>
        </p:spPr>
        <p:txBody>
          <a:bodyPr wrap="none" lIns="0" tIns="0" rIns="0" bIns="0" rtlCol="0">
            <a:spAutoFit/>
          </a:bodyPr>
          <a:lstStyle/>
          <a:p>
            <a:pPr algn="ctr">
              <a:lnSpc>
                <a:spcPct val="90000"/>
              </a:lnSpc>
            </a:pPr>
            <a:r>
              <a:rPr lang="en-GB" sz="900" dirty="0">
                <a:latin typeface="Arial" panose="020B0604020202020204" pitchFamily="34" charset="0"/>
                <a:ea typeface="Aileron" charset="0"/>
                <a:cs typeface="Arial" panose="020B0604020202020204" pitchFamily="34" charset="0"/>
              </a:rPr>
              <a:t>226</a:t>
            </a:r>
          </a:p>
          <a:p>
            <a:pPr algn="ctr">
              <a:lnSpc>
                <a:spcPct val="90000"/>
              </a:lnSpc>
            </a:pPr>
            <a:r>
              <a:rPr lang="en-GB" sz="900" dirty="0">
                <a:latin typeface="Arial" panose="020B0604020202020204" pitchFamily="34" charset="0"/>
                <a:ea typeface="Aileron" charset="0"/>
                <a:cs typeface="Arial" panose="020B0604020202020204" pitchFamily="34" charset="0"/>
              </a:rPr>
              <a:t>179</a:t>
            </a:r>
          </a:p>
        </p:txBody>
      </p:sp>
      <p:sp>
        <p:nvSpPr>
          <p:cNvPr id="1134" name="TextBox 1133">
            <a:extLst>
              <a:ext uri="{FF2B5EF4-FFF2-40B4-BE49-F238E27FC236}">
                <a16:creationId xmlns:a16="http://schemas.microsoft.com/office/drawing/2014/main" id="{D0FF5C05-DD65-9969-0B82-35C80A0BA9DF}"/>
              </a:ext>
            </a:extLst>
          </p:cNvPr>
          <p:cNvSpPr txBox="1"/>
          <p:nvPr/>
        </p:nvSpPr>
        <p:spPr>
          <a:xfrm>
            <a:off x="3133081" y="4907893"/>
            <a:ext cx="192360" cy="249299"/>
          </a:xfrm>
          <a:prstGeom prst="rect">
            <a:avLst/>
          </a:prstGeom>
          <a:noFill/>
        </p:spPr>
        <p:txBody>
          <a:bodyPr wrap="none" lIns="0" tIns="0" rIns="0" bIns="0" rtlCol="0">
            <a:spAutoFit/>
          </a:bodyPr>
          <a:lstStyle/>
          <a:p>
            <a:pPr algn="ctr">
              <a:lnSpc>
                <a:spcPct val="90000"/>
              </a:lnSpc>
            </a:pPr>
            <a:r>
              <a:rPr lang="en-GB" sz="900" dirty="0">
                <a:latin typeface="Arial" panose="020B0604020202020204" pitchFamily="34" charset="0"/>
                <a:ea typeface="Aileron" charset="0"/>
                <a:cs typeface="Arial" panose="020B0604020202020204" pitchFamily="34" charset="0"/>
              </a:rPr>
              <a:t>234</a:t>
            </a:r>
          </a:p>
          <a:p>
            <a:pPr algn="ctr">
              <a:lnSpc>
                <a:spcPct val="90000"/>
              </a:lnSpc>
            </a:pPr>
            <a:r>
              <a:rPr lang="en-GB" sz="900" dirty="0">
                <a:latin typeface="Arial" panose="020B0604020202020204" pitchFamily="34" charset="0"/>
                <a:ea typeface="Aileron" charset="0"/>
                <a:cs typeface="Arial" panose="020B0604020202020204" pitchFamily="34" charset="0"/>
              </a:rPr>
              <a:t>185</a:t>
            </a:r>
          </a:p>
        </p:txBody>
      </p:sp>
      <p:sp>
        <p:nvSpPr>
          <p:cNvPr id="1135" name="TextBox 1134">
            <a:extLst>
              <a:ext uri="{FF2B5EF4-FFF2-40B4-BE49-F238E27FC236}">
                <a16:creationId xmlns:a16="http://schemas.microsoft.com/office/drawing/2014/main" id="{66B8ED77-DDFF-65DB-7776-61239BFB265F}"/>
              </a:ext>
            </a:extLst>
          </p:cNvPr>
          <p:cNvSpPr txBox="1"/>
          <p:nvPr/>
        </p:nvSpPr>
        <p:spPr>
          <a:xfrm>
            <a:off x="2899819" y="4907893"/>
            <a:ext cx="192360" cy="249299"/>
          </a:xfrm>
          <a:prstGeom prst="rect">
            <a:avLst/>
          </a:prstGeom>
          <a:noFill/>
        </p:spPr>
        <p:txBody>
          <a:bodyPr wrap="none" lIns="0" tIns="0" rIns="0" bIns="0" rtlCol="0">
            <a:spAutoFit/>
          </a:bodyPr>
          <a:lstStyle/>
          <a:p>
            <a:pPr algn="ctr">
              <a:lnSpc>
                <a:spcPct val="90000"/>
              </a:lnSpc>
            </a:pPr>
            <a:r>
              <a:rPr lang="en-GB" sz="900" dirty="0">
                <a:latin typeface="Arial" panose="020B0604020202020204" pitchFamily="34" charset="0"/>
                <a:ea typeface="Aileron" charset="0"/>
                <a:cs typeface="Arial" panose="020B0604020202020204" pitchFamily="34" charset="0"/>
              </a:rPr>
              <a:t>256</a:t>
            </a:r>
          </a:p>
          <a:p>
            <a:pPr algn="ctr">
              <a:lnSpc>
                <a:spcPct val="90000"/>
              </a:lnSpc>
            </a:pPr>
            <a:r>
              <a:rPr lang="en-GB" sz="900" dirty="0">
                <a:latin typeface="Arial" panose="020B0604020202020204" pitchFamily="34" charset="0"/>
                <a:ea typeface="Aileron" charset="0"/>
                <a:cs typeface="Arial" panose="020B0604020202020204" pitchFamily="34" charset="0"/>
              </a:rPr>
              <a:t>200</a:t>
            </a:r>
          </a:p>
        </p:txBody>
      </p:sp>
      <p:sp>
        <p:nvSpPr>
          <p:cNvPr id="1136" name="TextBox 1135">
            <a:extLst>
              <a:ext uri="{FF2B5EF4-FFF2-40B4-BE49-F238E27FC236}">
                <a16:creationId xmlns:a16="http://schemas.microsoft.com/office/drawing/2014/main" id="{1A69E8C4-0235-5BE4-25F2-0B0F925ADBEE}"/>
              </a:ext>
            </a:extLst>
          </p:cNvPr>
          <p:cNvSpPr txBox="1"/>
          <p:nvPr/>
        </p:nvSpPr>
        <p:spPr>
          <a:xfrm>
            <a:off x="2635424" y="4907893"/>
            <a:ext cx="192360" cy="249299"/>
          </a:xfrm>
          <a:prstGeom prst="rect">
            <a:avLst/>
          </a:prstGeom>
          <a:noFill/>
        </p:spPr>
        <p:txBody>
          <a:bodyPr wrap="none" lIns="0" tIns="0" rIns="0" bIns="0" rtlCol="0">
            <a:spAutoFit/>
          </a:bodyPr>
          <a:lstStyle/>
          <a:p>
            <a:pPr algn="ctr">
              <a:lnSpc>
                <a:spcPct val="90000"/>
              </a:lnSpc>
            </a:pPr>
            <a:r>
              <a:rPr lang="en-GB" sz="900" dirty="0">
                <a:latin typeface="Arial" panose="020B0604020202020204" pitchFamily="34" charset="0"/>
                <a:ea typeface="Aileron" charset="0"/>
                <a:cs typeface="Arial" panose="020B0604020202020204" pitchFamily="34" charset="0"/>
              </a:rPr>
              <a:t>285</a:t>
            </a:r>
          </a:p>
          <a:p>
            <a:pPr algn="ctr">
              <a:lnSpc>
                <a:spcPct val="90000"/>
              </a:lnSpc>
            </a:pPr>
            <a:r>
              <a:rPr lang="en-GB" sz="900" dirty="0">
                <a:latin typeface="Arial" panose="020B0604020202020204" pitchFamily="34" charset="0"/>
                <a:ea typeface="Aileron" charset="0"/>
                <a:cs typeface="Arial" panose="020B0604020202020204" pitchFamily="34" charset="0"/>
              </a:rPr>
              <a:t>237</a:t>
            </a:r>
          </a:p>
        </p:txBody>
      </p:sp>
      <p:sp>
        <p:nvSpPr>
          <p:cNvPr id="1137" name="TextBox 1136">
            <a:extLst>
              <a:ext uri="{FF2B5EF4-FFF2-40B4-BE49-F238E27FC236}">
                <a16:creationId xmlns:a16="http://schemas.microsoft.com/office/drawing/2014/main" id="{BA98AEEA-906F-6A73-E135-D62A67A54C18}"/>
              </a:ext>
            </a:extLst>
          </p:cNvPr>
          <p:cNvSpPr txBox="1"/>
          <p:nvPr/>
        </p:nvSpPr>
        <p:spPr>
          <a:xfrm>
            <a:off x="6514866" y="4907893"/>
            <a:ext cx="64120" cy="249299"/>
          </a:xfrm>
          <a:prstGeom prst="rect">
            <a:avLst/>
          </a:prstGeom>
          <a:noFill/>
        </p:spPr>
        <p:txBody>
          <a:bodyPr wrap="none" lIns="0" tIns="0" rIns="0" bIns="0" rtlCol="0">
            <a:spAutoFit/>
          </a:bodyPr>
          <a:lstStyle/>
          <a:p>
            <a:pPr algn="ctr">
              <a:lnSpc>
                <a:spcPct val="90000"/>
              </a:lnSpc>
            </a:pPr>
            <a:r>
              <a:rPr lang="en-GB" sz="900" dirty="0">
                <a:latin typeface="Arial" panose="020B0604020202020204" pitchFamily="34" charset="0"/>
                <a:ea typeface="Aileron" charset="0"/>
                <a:cs typeface="Arial" panose="020B0604020202020204" pitchFamily="34" charset="0"/>
              </a:rPr>
              <a:t>1</a:t>
            </a:r>
          </a:p>
          <a:p>
            <a:pPr algn="ctr">
              <a:lnSpc>
                <a:spcPct val="90000"/>
              </a:lnSpc>
            </a:pPr>
            <a:r>
              <a:rPr lang="en-GB" sz="900" dirty="0">
                <a:latin typeface="Arial" panose="020B0604020202020204" pitchFamily="34" charset="0"/>
                <a:ea typeface="Aileron" charset="0"/>
                <a:cs typeface="Arial" panose="020B0604020202020204" pitchFamily="34" charset="0"/>
              </a:rPr>
              <a:t>1</a:t>
            </a:r>
          </a:p>
        </p:txBody>
      </p:sp>
      <p:sp>
        <p:nvSpPr>
          <p:cNvPr id="1138" name="TextBox 1137">
            <a:extLst>
              <a:ext uri="{FF2B5EF4-FFF2-40B4-BE49-F238E27FC236}">
                <a16:creationId xmlns:a16="http://schemas.microsoft.com/office/drawing/2014/main" id="{DA5347D8-093E-ED5A-348A-9181901011B3}"/>
              </a:ext>
            </a:extLst>
          </p:cNvPr>
          <p:cNvSpPr txBox="1"/>
          <p:nvPr/>
        </p:nvSpPr>
        <p:spPr>
          <a:xfrm>
            <a:off x="6257691" y="4907893"/>
            <a:ext cx="64120" cy="249299"/>
          </a:xfrm>
          <a:prstGeom prst="rect">
            <a:avLst/>
          </a:prstGeom>
          <a:noFill/>
        </p:spPr>
        <p:txBody>
          <a:bodyPr wrap="none" lIns="0" tIns="0" rIns="0" bIns="0" rtlCol="0">
            <a:spAutoFit/>
          </a:bodyPr>
          <a:lstStyle/>
          <a:p>
            <a:pPr algn="ctr">
              <a:lnSpc>
                <a:spcPct val="90000"/>
              </a:lnSpc>
            </a:pPr>
            <a:r>
              <a:rPr lang="en-GB" sz="900" dirty="0">
                <a:latin typeface="Arial" panose="020B0604020202020204" pitchFamily="34" charset="0"/>
                <a:ea typeface="Aileron" charset="0"/>
                <a:cs typeface="Arial" panose="020B0604020202020204" pitchFamily="34" charset="0"/>
              </a:rPr>
              <a:t>2</a:t>
            </a:r>
          </a:p>
          <a:p>
            <a:pPr algn="ctr">
              <a:lnSpc>
                <a:spcPct val="90000"/>
              </a:lnSpc>
            </a:pPr>
            <a:r>
              <a:rPr lang="en-GB" sz="900" dirty="0">
                <a:latin typeface="Arial" panose="020B0604020202020204" pitchFamily="34" charset="0"/>
                <a:ea typeface="Aileron" charset="0"/>
                <a:cs typeface="Arial" panose="020B0604020202020204" pitchFamily="34" charset="0"/>
              </a:rPr>
              <a:t>1</a:t>
            </a:r>
          </a:p>
        </p:txBody>
      </p:sp>
      <p:sp>
        <p:nvSpPr>
          <p:cNvPr id="1139" name="TextBox 1138">
            <a:extLst>
              <a:ext uri="{FF2B5EF4-FFF2-40B4-BE49-F238E27FC236}">
                <a16:creationId xmlns:a16="http://schemas.microsoft.com/office/drawing/2014/main" id="{6BDFA778-1CA5-1F52-723C-328203FD8825}"/>
              </a:ext>
            </a:extLst>
          </p:cNvPr>
          <p:cNvSpPr txBox="1"/>
          <p:nvPr/>
        </p:nvSpPr>
        <p:spPr>
          <a:xfrm>
            <a:off x="6000516" y="4907893"/>
            <a:ext cx="64120" cy="249299"/>
          </a:xfrm>
          <a:prstGeom prst="rect">
            <a:avLst/>
          </a:prstGeom>
          <a:noFill/>
        </p:spPr>
        <p:txBody>
          <a:bodyPr wrap="none" lIns="0" tIns="0" rIns="0" bIns="0" rtlCol="0">
            <a:spAutoFit/>
          </a:bodyPr>
          <a:lstStyle/>
          <a:p>
            <a:pPr algn="ctr">
              <a:lnSpc>
                <a:spcPct val="90000"/>
              </a:lnSpc>
            </a:pPr>
            <a:r>
              <a:rPr lang="en-GB" sz="900" dirty="0">
                <a:latin typeface="Arial" panose="020B0604020202020204" pitchFamily="34" charset="0"/>
                <a:ea typeface="Aileron" charset="0"/>
                <a:cs typeface="Arial" panose="020B0604020202020204" pitchFamily="34" charset="0"/>
              </a:rPr>
              <a:t>2</a:t>
            </a:r>
          </a:p>
          <a:p>
            <a:pPr algn="ctr">
              <a:lnSpc>
                <a:spcPct val="90000"/>
              </a:lnSpc>
            </a:pPr>
            <a:r>
              <a:rPr lang="en-GB" sz="900" dirty="0">
                <a:latin typeface="Arial" panose="020B0604020202020204" pitchFamily="34" charset="0"/>
                <a:ea typeface="Aileron" charset="0"/>
                <a:cs typeface="Arial" panose="020B0604020202020204" pitchFamily="34" charset="0"/>
              </a:rPr>
              <a:t>1</a:t>
            </a:r>
          </a:p>
        </p:txBody>
      </p:sp>
      <p:sp>
        <p:nvSpPr>
          <p:cNvPr id="1140" name="TextBox 1139">
            <a:extLst>
              <a:ext uri="{FF2B5EF4-FFF2-40B4-BE49-F238E27FC236}">
                <a16:creationId xmlns:a16="http://schemas.microsoft.com/office/drawing/2014/main" id="{51104700-A94E-7224-F465-362654C699FE}"/>
              </a:ext>
            </a:extLst>
          </p:cNvPr>
          <p:cNvSpPr txBox="1"/>
          <p:nvPr/>
        </p:nvSpPr>
        <p:spPr>
          <a:xfrm>
            <a:off x="5720806" y="4907893"/>
            <a:ext cx="128240" cy="249299"/>
          </a:xfrm>
          <a:prstGeom prst="rect">
            <a:avLst/>
          </a:prstGeom>
          <a:noFill/>
        </p:spPr>
        <p:txBody>
          <a:bodyPr wrap="none" lIns="0" tIns="0" rIns="0" bIns="0" rtlCol="0">
            <a:spAutoFit/>
          </a:bodyPr>
          <a:lstStyle/>
          <a:p>
            <a:pPr algn="ctr">
              <a:lnSpc>
                <a:spcPct val="90000"/>
              </a:lnSpc>
            </a:pPr>
            <a:r>
              <a:rPr lang="en-GB" sz="900" dirty="0">
                <a:latin typeface="Arial" panose="020B0604020202020204" pitchFamily="34" charset="0"/>
                <a:ea typeface="Aileron" charset="0"/>
                <a:cs typeface="Arial" panose="020B0604020202020204" pitchFamily="34" charset="0"/>
              </a:rPr>
              <a:t>13</a:t>
            </a:r>
          </a:p>
          <a:p>
            <a:pPr algn="ctr">
              <a:lnSpc>
                <a:spcPct val="90000"/>
              </a:lnSpc>
            </a:pPr>
            <a:r>
              <a:rPr lang="en-GB" sz="900" dirty="0">
                <a:latin typeface="Arial" panose="020B0604020202020204" pitchFamily="34" charset="0"/>
                <a:ea typeface="Aileron" charset="0"/>
                <a:cs typeface="Arial" panose="020B0604020202020204" pitchFamily="34" charset="0"/>
              </a:rPr>
              <a:t>3</a:t>
            </a:r>
          </a:p>
        </p:txBody>
      </p:sp>
      <p:sp>
        <p:nvSpPr>
          <p:cNvPr id="1141" name="TextBox 1140">
            <a:extLst>
              <a:ext uri="{FF2B5EF4-FFF2-40B4-BE49-F238E27FC236}">
                <a16:creationId xmlns:a16="http://schemas.microsoft.com/office/drawing/2014/main" id="{F79B0F03-DD06-B0EA-8FDB-303D50B5E29D}"/>
              </a:ext>
            </a:extLst>
          </p:cNvPr>
          <p:cNvSpPr txBox="1"/>
          <p:nvPr/>
        </p:nvSpPr>
        <p:spPr>
          <a:xfrm>
            <a:off x="5466806" y="4907893"/>
            <a:ext cx="128240" cy="249299"/>
          </a:xfrm>
          <a:prstGeom prst="rect">
            <a:avLst/>
          </a:prstGeom>
          <a:noFill/>
        </p:spPr>
        <p:txBody>
          <a:bodyPr wrap="none" lIns="0" tIns="0" rIns="0" bIns="0" rtlCol="0">
            <a:spAutoFit/>
          </a:bodyPr>
          <a:lstStyle/>
          <a:p>
            <a:pPr algn="ctr">
              <a:lnSpc>
                <a:spcPct val="90000"/>
              </a:lnSpc>
            </a:pPr>
            <a:r>
              <a:rPr lang="en-GB" sz="900" dirty="0">
                <a:latin typeface="Arial" panose="020B0604020202020204" pitchFamily="34" charset="0"/>
                <a:ea typeface="Aileron" charset="0"/>
                <a:cs typeface="Arial" panose="020B0604020202020204" pitchFamily="34" charset="0"/>
              </a:rPr>
              <a:t>29</a:t>
            </a:r>
          </a:p>
          <a:p>
            <a:pPr algn="ctr">
              <a:lnSpc>
                <a:spcPct val="90000"/>
              </a:lnSpc>
            </a:pPr>
            <a:r>
              <a:rPr lang="en-GB" sz="900" dirty="0">
                <a:latin typeface="Arial" panose="020B0604020202020204" pitchFamily="34" charset="0"/>
                <a:ea typeface="Aileron" charset="0"/>
                <a:cs typeface="Arial" panose="020B0604020202020204" pitchFamily="34" charset="0"/>
              </a:rPr>
              <a:t>14</a:t>
            </a:r>
          </a:p>
        </p:txBody>
      </p:sp>
      <p:sp>
        <p:nvSpPr>
          <p:cNvPr id="1142" name="TextBox 1141">
            <a:extLst>
              <a:ext uri="{FF2B5EF4-FFF2-40B4-BE49-F238E27FC236}">
                <a16:creationId xmlns:a16="http://schemas.microsoft.com/office/drawing/2014/main" id="{2444E996-EBC6-8202-FAE4-A102AC168B07}"/>
              </a:ext>
            </a:extLst>
          </p:cNvPr>
          <p:cNvSpPr txBox="1"/>
          <p:nvPr/>
        </p:nvSpPr>
        <p:spPr>
          <a:xfrm>
            <a:off x="5209631" y="4907893"/>
            <a:ext cx="128240" cy="249299"/>
          </a:xfrm>
          <a:prstGeom prst="rect">
            <a:avLst/>
          </a:prstGeom>
          <a:noFill/>
        </p:spPr>
        <p:txBody>
          <a:bodyPr wrap="none" lIns="0" tIns="0" rIns="0" bIns="0" rtlCol="0">
            <a:spAutoFit/>
          </a:bodyPr>
          <a:lstStyle/>
          <a:p>
            <a:pPr algn="ctr">
              <a:lnSpc>
                <a:spcPct val="90000"/>
              </a:lnSpc>
            </a:pPr>
            <a:r>
              <a:rPr lang="en-GB" sz="900" dirty="0">
                <a:latin typeface="Arial" panose="020B0604020202020204" pitchFamily="34" charset="0"/>
                <a:ea typeface="Aileron" charset="0"/>
                <a:cs typeface="Arial" panose="020B0604020202020204" pitchFamily="34" charset="0"/>
              </a:rPr>
              <a:t>61</a:t>
            </a:r>
          </a:p>
          <a:p>
            <a:pPr algn="ctr">
              <a:lnSpc>
                <a:spcPct val="90000"/>
              </a:lnSpc>
            </a:pPr>
            <a:r>
              <a:rPr lang="en-GB" sz="900" dirty="0">
                <a:latin typeface="Arial" panose="020B0604020202020204" pitchFamily="34" charset="0"/>
                <a:ea typeface="Aileron" charset="0"/>
                <a:cs typeface="Arial" panose="020B0604020202020204" pitchFamily="34" charset="0"/>
              </a:rPr>
              <a:t>42</a:t>
            </a:r>
          </a:p>
        </p:txBody>
      </p:sp>
      <p:sp>
        <p:nvSpPr>
          <p:cNvPr id="1143" name="TextBox 1142">
            <a:extLst>
              <a:ext uri="{FF2B5EF4-FFF2-40B4-BE49-F238E27FC236}">
                <a16:creationId xmlns:a16="http://schemas.microsoft.com/office/drawing/2014/main" id="{7B43574A-CDB1-8EA1-A425-9BE0D1939191}"/>
              </a:ext>
            </a:extLst>
          </p:cNvPr>
          <p:cNvSpPr txBox="1"/>
          <p:nvPr/>
        </p:nvSpPr>
        <p:spPr>
          <a:xfrm>
            <a:off x="4958806" y="4907893"/>
            <a:ext cx="128240" cy="249299"/>
          </a:xfrm>
          <a:prstGeom prst="rect">
            <a:avLst/>
          </a:prstGeom>
          <a:noFill/>
        </p:spPr>
        <p:txBody>
          <a:bodyPr wrap="none" lIns="0" tIns="0" rIns="0" bIns="0" rtlCol="0">
            <a:spAutoFit/>
          </a:bodyPr>
          <a:lstStyle/>
          <a:p>
            <a:pPr algn="ctr">
              <a:lnSpc>
                <a:spcPct val="90000"/>
              </a:lnSpc>
            </a:pPr>
            <a:r>
              <a:rPr lang="en-GB" sz="900" dirty="0">
                <a:latin typeface="Arial" panose="020B0604020202020204" pitchFamily="34" charset="0"/>
                <a:ea typeface="Aileron" charset="0"/>
                <a:cs typeface="Arial" panose="020B0604020202020204" pitchFamily="34" charset="0"/>
              </a:rPr>
              <a:t>67</a:t>
            </a:r>
          </a:p>
          <a:p>
            <a:pPr algn="ctr">
              <a:lnSpc>
                <a:spcPct val="90000"/>
              </a:lnSpc>
            </a:pPr>
            <a:r>
              <a:rPr lang="en-GB" sz="900" dirty="0">
                <a:latin typeface="Arial" panose="020B0604020202020204" pitchFamily="34" charset="0"/>
                <a:ea typeface="Aileron" charset="0"/>
                <a:cs typeface="Arial" panose="020B0604020202020204" pitchFamily="34" charset="0"/>
              </a:rPr>
              <a:t>43</a:t>
            </a:r>
          </a:p>
        </p:txBody>
      </p:sp>
      <p:sp>
        <p:nvSpPr>
          <p:cNvPr id="1144" name="TextBox 1143">
            <a:extLst>
              <a:ext uri="{FF2B5EF4-FFF2-40B4-BE49-F238E27FC236}">
                <a16:creationId xmlns:a16="http://schemas.microsoft.com/office/drawing/2014/main" id="{A855502D-4095-0C27-E1E9-A4D3F79743BC}"/>
              </a:ext>
            </a:extLst>
          </p:cNvPr>
          <p:cNvSpPr txBox="1"/>
          <p:nvPr/>
        </p:nvSpPr>
        <p:spPr>
          <a:xfrm>
            <a:off x="4701631" y="4907893"/>
            <a:ext cx="128240" cy="249299"/>
          </a:xfrm>
          <a:prstGeom prst="rect">
            <a:avLst/>
          </a:prstGeom>
          <a:noFill/>
        </p:spPr>
        <p:txBody>
          <a:bodyPr wrap="none" lIns="0" tIns="0" rIns="0" bIns="0" rtlCol="0">
            <a:spAutoFit/>
          </a:bodyPr>
          <a:lstStyle/>
          <a:p>
            <a:pPr algn="ctr">
              <a:lnSpc>
                <a:spcPct val="90000"/>
              </a:lnSpc>
            </a:pPr>
            <a:r>
              <a:rPr lang="en-GB" sz="900" dirty="0">
                <a:latin typeface="Arial" panose="020B0604020202020204" pitchFamily="34" charset="0"/>
                <a:ea typeface="Aileron" charset="0"/>
                <a:cs typeface="Arial" panose="020B0604020202020204" pitchFamily="34" charset="0"/>
              </a:rPr>
              <a:t>97</a:t>
            </a:r>
          </a:p>
          <a:p>
            <a:pPr algn="ctr">
              <a:lnSpc>
                <a:spcPct val="90000"/>
              </a:lnSpc>
            </a:pPr>
            <a:r>
              <a:rPr lang="en-GB" sz="900" dirty="0">
                <a:latin typeface="Arial" panose="020B0604020202020204" pitchFamily="34" charset="0"/>
                <a:ea typeface="Aileron" charset="0"/>
                <a:cs typeface="Arial" panose="020B0604020202020204" pitchFamily="34" charset="0"/>
              </a:rPr>
              <a:t>68</a:t>
            </a:r>
          </a:p>
        </p:txBody>
      </p:sp>
      <p:sp>
        <p:nvSpPr>
          <p:cNvPr id="1145" name="TextBox 1144">
            <a:extLst>
              <a:ext uri="{FF2B5EF4-FFF2-40B4-BE49-F238E27FC236}">
                <a16:creationId xmlns:a16="http://schemas.microsoft.com/office/drawing/2014/main" id="{5197F45E-6742-8D3C-2EAB-02D7ED107E3A}"/>
              </a:ext>
            </a:extLst>
          </p:cNvPr>
          <p:cNvSpPr txBox="1"/>
          <p:nvPr/>
        </p:nvSpPr>
        <p:spPr>
          <a:xfrm>
            <a:off x="4418746" y="4907893"/>
            <a:ext cx="192360" cy="249299"/>
          </a:xfrm>
          <a:prstGeom prst="rect">
            <a:avLst/>
          </a:prstGeom>
          <a:noFill/>
        </p:spPr>
        <p:txBody>
          <a:bodyPr wrap="none" lIns="0" tIns="0" rIns="0" bIns="0" rtlCol="0">
            <a:spAutoFit/>
          </a:bodyPr>
          <a:lstStyle/>
          <a:p>
            <a:pPr algn="ctr">
              <a:lnSpc>
                <a:spcPct val="90000"/>
              </a:lnSpc>
            </a:pPr>
            <a:r>
              <a:rPr lang="en-GB" sz="900" dirty="0">
                <a:latin typeface="Arial" panose="020B0604020202020204" pitchFamily="34" charset="0"/>
                <a:ea typeface="Aileron" charset="0"/>
                <a:cs typeface="Arial" panose="020B0604020202020204" pitchFamily="34" charset="0"/>
              </a:rPr>
              <a:t>136</a:t>
            </a:r>
          </a:p>
          <a:p>
            <a:pPr algn="ctr">
              <a:lnSpc>
                <a:spcPct val="90000"/>
              </a:lnSpc>
            </a:pPr>
            <a:r>
              <a:rPr lang="en-GB" sz="900" dirty="0">
                <a:latin typeface="Arial" panose="020B0604020202020204" pitchFamily="34" charset="0"/>
                <a:ea typeface="Aileron" charset="0"/>
                <a:cs typeface="Arial" panose="020B0604020202020204" pitchFamily="34" charset="0"/>
              </a:rPr>
              <a:t>96</a:t>
            </a:r>
          </a:p>
        </p:txBody>
      </p:sp>
      <p:sp>
        <p:nvSpPr>
          <p:cNvPr id="1146" name="TextBox 1145">
            <a:extLst>
              <a:ext uri="{FF2B5EF4-FFF2-40B4-BE49-F238E27FC236}">
                <a16:creationId xmlns:a16="http://schemas.microsoft.com/office/drawing/2014/main" id="{50BD3309-70EB-4C82-8F92-1B2D678891EF}"/>
              </a:ext>
            </a:extLst>
          </p:cNvPr>
          <p:cNvSpPr txBox="1"/>
          <p:nvPr/>
        </p:nvSpPr>
        <p:spPr>
          <a:xfrm>
            <a:off x="4164746" y="4907893"/>
            <a:ext cx="192360" cy="249299"/>
          </a:xfrm>
          <a:prstGeom prst="rect">
            <a:avLst/>
          </a:prstGeom>
          <a:noFill/>
        </p:spPr>
        <p:txBody>
          <a:bodyPr wrap="none" lIns="0" tIns="0" rIns="0" bIns="0" rtlCol="0">
            <a:spAutoFit/>
          </a:bodyPr>
          <a:lstStyle/>
          <a:p>
            <a:pPr algn="ctr">
              <a:lnSpc>
                <a:spcPct val="90000"/>
              </a:lnSpc>
            </a:pPr>
            <a:r>
              <a:rPr lang="en-GB" sz="900" dirty="0">
                <a:latin typeface="Arial" panose="020B0604020202020204" pitchFamily="34" charset="0"/>
                <a:ea typeface="Aileron" charset="0"/>
                <a:cs typeface="Arial" panose="020B0604020202020204" pitchFamily="34" charset="0"/>
              </a:rPr>
              <a:t>175</a:t>
            </a:r>
          </a:p>
          <a:p>
            <a:pPr algn="ctr">
              <a:lnSpc>
                <a:spcPct val="90000"/>
              </a:lnSpc>
            </a:pPr>
            <a:r>
              <a:rPr lang="en-GB" sz="900" dirty="0">
                <a:latin typeface="Arial" panose="020B0604020202020204" pitchFamily="34" charset="0"/>
                <a:ea typeface="Aileron" charset="0"/>
                <a:cs typeface="Arial" panose="020B0604020202020204" pitchFamily="34" charset="0"/>
              </a:rPr>
              <a:t>124</a:t>
            </a:r>
          </a:p>
        </p:txBody>
      </p:sp>
      <p:sp>
        <p:nvSpPr>
          <p:cNvPr id="1147" name="TextBox 1146">
            <a:extLst>
              <a:ext uri="{FF2B5EF4-FFF2-40B4-BE49-F238E27FC236}">
                <a16:creationId xmlns:a16="http://schemas.microsoft.com/office/drawing/2014/main" id="{175279FB-9D87-F7EE-FFA4-EBF420CB8352}"/>
              </a:ext>
            </a:extLst>
          </p:cNvPr>
          <p:cNvSpPr txBox="1"/>
          <p:nvPr/>
        </p:nvSpPr>
        <p:spPr>
          <a:xfrm>
            <a:off x="6756166" y="4907893"/>
            <a:ext cx="64120" cy="249299"/>
          </a:xfrm>
          <a:prstGeom prst="rect">
            <a:avLst/>
          </a:prstGeom>
          <a:noFill/>
        </p:spPr>
        <p:txBody>
          <a:bodyPr wrap="none" lIns="0" tIns="0" rIns="0" bIns="0" rtlCol="0">
            <a:spAutoFit/>
          </a:bodyPr>
          <a:lstStyle/>
          <a:p>
            <a:pPr algn="ctr">
              <a:lnSpc>
                <a:spcPct val="90000"/>
              </a:lnSpc>
            </a:pPr>
            <a:r>
              <a:rPr lang="en-GB" sz="900" dirty="0">
                <a:latin typeface="Arial" panose="020B0604020202020204" pitchFamily="34" charset="0"/>
                <a:ea typeface="Aileron" charset="0"/>
                <a:cs typeface="Arial" panose="020B0604020202020204" pitchFamily="34" charset="0"/>
              </a:rPr>
              <a:t>0</a:t>
            </a:r>
          </a:p>
          <a:p>
            <a:pPr algn="ctr">
              <a:lnSpc>
                <a:spcPct val="90000"/>
              </a:lnSpc>
            </a:pPr>
            <a:r>
              <a:rPr lang="en-GB" sz="900" dirty="0">
                <a:latin typeface="Arial" panose="020B0604020202020204" pitchFamily="34" charset="0"/>
                <a:ea typeface="Aileron" charset="0"/>
                <a:cs typeface="Arial" panose="020B0604020202020204" pitchFamily="34" charset="0"/>
              </a:rPr>
              <a:t>0</a:t>
            </a:r>
          </a:p>
        </p:txBody>
      </p:sp>
      <p:pic>
        <p:nvPicPr>
          <p:cNvPr id="4" name="Picture 3" descr="A green line with black background&#10;&#10;Description automatically generated">
            <a:extLst>
              <a:ext uri="{FF2B5EF4-FFF2-40B4-BE49-F238E27FC236}">
                <a16:creationId xmlns:a16="http://schemas.microsoft.com/office/drawing/2014/main" id="{2BD7EC71-1662-FFD4-D64A-12F14267EECC}"/>
              </a:ext>
            </a:extLst>
          </p:cNvPr>
          <p:cNvPicPr>
            <a:picLocks noChangeAspect="1"/>
          </p:cNvPicPr>
          <p:nvPr/>
        </p:nvPicPr>
        <p:blipFill>
          <a:blip r:embed="rId4"/>
          <a:stretch>
            <a:fillRect/>
          </a:stretch>
        </p:blipFill>
        <p:spPr>
          <a:xfrm>
            <a:off x="218072" y="220696"/>
            <a:ext cx="7639464" cy="5404852"/>
          </a:xfrm>
          <a:prstGeom prst="rect">
            <a:avLst/>
          </a:prstGeom>
        </p:spPr>
      </p:pic>
    </p:spTree>
    <p:extLst>
      <p:ext uri="{BB962C8B-B14F-4D97-AF65-F5344CB8AC3E}">
        <p14:creationId xmlns:p14="http://schemas.microsoft.com/office/powerpoint/2010/main" val="33745262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Rectangle 5">
            <a:extLst>
              <a:ext uri="{FF2B5EF4-FFF2-40B4-BE49-F238E27FC236}">
                <a16:creationId xmlns:a16="http://schemas.microsoft.com/office/drawing/2014/main" id="{8E91A984-8A29-CB5F-DE8E-41CF2BD5B9F2}"/>
              </a:ext>
            </a:extLst>
          </p:cNvPr>
          <p:cNvSpPr>
            <a:spLocks noChangeArrowheads="1"/>
          </p:cNvSpPr>
          <p:nvPr/>
        </p:nvSpPr>
        <p:spPr bwMode="auto">
          <a:xfrm>
            <a:off x="6913536" y="1786455"/>
            <a:ext cx="590400" cy="3247200"/>
          </a:xfrm>
          <a:prstGeom prst="rect">
            <a:avLst/>
          </a:prstGeom>
          <a:solidFill>
            <a:schemeClr val="tx2">
              <a:lumMod val="20000"/>
              <a:lumOff val="8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dirty="0">
              <a:ln>
                <a:noFill/>
              </a:ln>
              <a:solidFill>
                <a:prstClr val="black"/>
              </a:solidFill>
              <a:effectLst/>
              <a:uLnTx/>
              <a:uFillTx/>
              <a:latin typeface="Arial" panose="020B0604020202020204"/>
              <a:ea typeface="+mn-ea"/>
              <a:cs typeface="+mn-cs"/>
            </a:endParaRPr>
          </a:p>
        </p:txBody>
      </p:sp>
      <p:cxnSp>
        <p:nvCxnSpPr>
          <p:cNvPr id="42" name="Straight Connector 41">
            <a:extLst>
              <a:ext uri="{FF2B5EF4-FFF2-40B4-BE49-F238E27FC236}">
                <a16:creationId xmlns:a16="http://schemas.microsoft.com/office/drawing/2014/main" id="{09858C0C-D626-A427-000E-071D2BAA57CF}"/>
              </a:ext>
            </a:extLst>
          </p:cNvPr>
          <p:cNvCxnSpPr>
            <a:cxnSpLocks/>
          </p:cNvCxnSpPr>
          <p:nvPr/>
        </p:nvCxnSpPr>
        <p:spPr>
          <a:xfrm>
            <a:off x="7973986" y="1785204"/>
            <a:ext cx="0" cy="3248451"/>
          </a:xfrm>
          <a:prstGeom prst="line">
            <a:avLst/>
          </a:prstGeom>
          <a:ln w="9525">
            <a:solidFill>
              <a:schemeClr val="tx1">
                <a:lumMod val="50000"/>
                <a:lumOff val="50000"/>
              </a:schemeClr>
            </a:solidFill>
            <a:prstDash val="sysDash"/>
          </a:ln>
        </p:spPr>
        <p:style>
          <a:lnRef idx="1">
            <a:schemeClr val="accent1"/>
          </a:lnRef>
          <a:fillRef idx="0">
            <a:schemeClr val="accent1"/>
          </a:fillRef>
          <a:effectRef idx="0">
            <a:schemeClr val="accent1"/>
          </a:effectRef>
          <a:fontRef idx="minor">
            <a:schemeClr val="tx1"/>
          </a:fontRef>
        </p:style>
      </p:cxnSp>
      <p:sp>
        <p:nvSpPr>
          <p:cNvPr id="12" name="Text Placeholder 11">
            <a:extLst>
              <a:ext uri="{FF2B5EF4-FFF2-40B4-BE49-F238E27FC236}">
                <a16:creationId xmlns:a16="http://schemas.microsoft.com/office/drawing/2014/main" id="{78ABC294-C025-F8D1-3E31-4E088B008FE0}"/>
              </a:ext>
            </a:extLst>
          </p:cNvPr>
          <p:cNvSpPr>
            <a:spLocks noGrp="1"/>
          </p:cNvSpPr>
          <p:nvPr>
            <p:ph type="body" idx="1"/>
          </p:nvPr>
        </p:nvSpPr>
        <p:spPr>
          <a:xfrm>
            <a:off x="609600" y="764704"/>
            <a:ext cx="9231085" cy="702470"/>
          </a:xfrm>
        </p:spPr>
        <p:txBody>
          <a:bodyPr>
            <a:normAutofit/>
          </a:bodyPr>
          <a:lstStyle/>
          <a:p>
            <a:r>
              <a:rPr lang="en-GB" sz="1800" dirty="0">
                <a:solidFill>
                  <a:schemeClr val="accent1"/>
                </a:solidFill>
              </a:rPr>
              <a:t>A consistent treatment effect with talazoparib plus enzalutamide was seen in prespecified subgroups</a:t>
            </a:r>
          </a:p>
        </p:txBody>
      </p:sp>
      <p:sp>
        <p:nvSpPr>
          <p:cNvPr id="2" name="Title 1"/>
          <p:cNvSpPr>
            <a:spLocks noGrp="1"/>
          </p:cNvSpPr>
          <p:nvPr>
            <p:ph type="title"/>
          </p:nvPr>
        </p:nvSpPr>
        <p:spPr>
          <a:xfrm>
            <a:off x="542392" y="223879"/>
            <a:ext cx="9298293" cy="505504"/>
          </a:xfrm>
        </p:spPr>
        <p:txBody>
          <a:bodyPr/>
          <a:lstStyle/>
          <a:p>
            <a:r>
              <a:rPr lang="en-GB" sz="2400" dirty="0"/>
              <a:t>TALAPRO-2: Subgroup Analysis of </a:t>
            </a:r>
            <a:r>
              <a:rPr lang="en-GB" sz="2400" cap="none" dirty="0"/>
              <a:t>r</a:t>
            </a:r>
            <a:r>
              <a:rPr lang="en-GB" sz="2400" dirty="0"/>
              <a:t>PFS by BICR</a:t>
            </a:r>
          </a:p>
        </p:txBody>
      </p:sp>
      <p:sp>
        <p:nvSpPr>
          <p:cNvPr id="5" name="Slide Number Placeholder 4">
            <a:extLst>
              <a:ext uri="{FF2B5EF4-FFF2-40B4-BE49-F238E27FC236}">
                <a16:creationId xmlns:a16="http://schemas.microsoft.com/office/drawing/2014/main" id="{084B9C7A-85FA-51F1-F66C-81D69D6CF4A9}"/>
              </a:ext>
            </a:extLst>
          </p:cNvPr>
          <p:cNvSpPr>
            <a:spLocks noGrp="1"/>
          </p:cNvSpPr>
          <p:nvPr>
            <p:ph type="sldNum" sz="quarter" idx="4"/>
          </p:nvPr>
        </p:nvSpPr>
        <p:spPr/>
        <p:txBody>
          <a:bodyPr/>
          <a:lstStyle/>
          <a:p>
            <a:fld id="{7ADE861D-9CBA-455D-ADE6-C9707D229674}" type="slidenum">
              <a:rPr lang="en-GB" smtClean="0"/>
              <a:pPr/>
              <a:t>33</a:t>
            </a:fld>
            <a:endParaRPr lang="en-GB" dirty="0"/>
          </a:p>
        </p:txBody>
      </p:sp>
      <p:sp>
        <p:nvSpPr>
          <p:cNvPr id="8" name="Content Placeholder 7">
            <a:extLst>
              <a:ext uri="{FF2B5EF4-FFF2-40B4-BE49-F238E27FC236}">
                <a16:creationId xmlns:a16="http://schemas.microsoft.com/office/drawing/2014/main" id="{12EC4F4F-D324-AC00-9782-DFBEA1CB9F65}"/>
              </a:ext>
            </a:extLst>
          </p:cNvPr>
          <p:cNvSpPr>
            <a:spLocks noGrp="1"/>
          </p:cNvSpPr>
          <p:nvPr>
            <p:ph sz="quarter" idx="15"/>
          </p:nvPr>
        </p:nvSpPr>
        <p:spPr/>
        <p:txBody>
          <a:bodyPr anchor="b" anchorCtr="0"/>
          <a:lstStyle/>
          <a:p>
            <a:r>
              <a:rPr lang="en-GB" sz="1100" dirty="0">
                <a:solidFill>
                  <a:schemeClr val="tx2"/>
                </a:solidFill>
              </a:rPr>
              <a:t>BICR, blinded independent central review; CI, confidence interval; ECOG PS, Eastern Cooperative Oncology Group performance status; HR, hazard ratio; HRR, homologous recombination repair; rPFS, radiographic progression-free survival</a:t>
            </a:r>
          </a:p>
          <a:p>
            <a:r>
              <a:rPr lang="en-GB" sz="1100" dirty="0">
                <a:solidFill>
                  <a:schemeClr val="tx2"/>
                </a:solidFill>
              </a:rPr>
              <a:t>Agarwal A, et al. </a:t>
            </a:r>
            <a:r>
              <a:rPr lang="it-IT" sz="1100" dirty="0"/>
              <a:t>J Clin Oncol 41, 2023 (suppl 6; abstr LBA17) (ASCO GU 2023 oral presentation); </a:t>
            </a:r>
            <a:r>
              <a:rPr lang="en-GB" sz="1100" dirty="0">
                <a:solidFill>
                  <a:schemeClr val="tx2"/>
                </a:solidFill>
              </a:rPr>
              <a:t>Agarwal A, et al. Lancet 2023;402: 291-303</a:t>
            </a:r>
            <a:endParaRPr lang="it-IT" sz="1100" dirty="0"/>
          </a:p>
        </p:txBody>
      </p:sp>
      <p:graphicFrame>
        <p:nvGraphicFramePr>
          <p:cNvPr id="19" name="Table 19">
            <a:extLst>
              <a:ext uri="{FF2B5EF4-FFF2-40B4-BE49-F238E27FC236}">
                <a16:creationId xmlns:a16="http://schemas.microsoft.com/office/drawing/2014/main" id="{93357519-9562-8F31-5073-17B0BF37F1BB}"/>
              </a:ext>
            </a:extLst>
          </p:cNvPr>
          <p:cNvGraphicFramePr>
            <a:graphicFrameLocks noGrp="1"/>
          </p:cNvGraphicFramePr>
          <p:nvPr/>
        </p:nvGraphicFramePr>
        <p:xfrm>
          <a:off x="609600" y="1412776"/>
          <a:ext cx="10972801" cy="3543600"/>
        </p:xfrm>
        <a:graphic>
          <a:graphicData uri="http://schemas.openxmlformats.org/drawingml/2006/table">
            <a:tbl>
              <a:tblPr firstRow="1" bandRow="1">
                <a:tableStyleId>{5C22544A-7EE6-4342-B048-85BDC9FD1C3A}</a:tableStyleId>
              </a:tblPr>
              <a:tblGrid>
                <a:gridCol w="2174032">
                  <a:extLst>
                    <a:ext uri="{9D8B030D-6E8A-4147-A177-3AD203B41FA5}">
                      <a16:colId xmlns:a16="http://schemas.microsoft.com/office/drawing/2014/main" val="1736183783"/>
                    </a:ext>
                  </a:extLst>
                </a:gridCol>
                <a:gridCol w="1512168">
                  <a:extLst>
                    <a:ext uri="{9D8B030D-6E8A-4147-A177-3AD203B41FA5}">
                      <a16:colId xmlns:a16="http://schemas.microsoft.com/office/drawing/2014/main" val="3406488300"/>
                    </a:ext>
                  </a:extLst>
                </a:gridCol>
                <a:gridCol w="1008112">
                  <a:extLst>
                    <a:ext uri="{9D8B030D-6E8A-4147-A177-3AD203B41FA5}">
                      <a16:colId xmlns:a16="http://schemas.microsoft.com/office/drawing/2014/main" val="3101079082"/>
                    </a:ext>
                  </a:extLst>
                </a:gridCol>
                <a:gridCol w="1008112">
                  <a:extLst>
                    <a:ext uri="{9D8B030D-6E8A-4147-A177-3AD203B41FA5}">
                      <a16:colId xmlns:a16="http://schemas.microsoft.com/office/drawing/2014/main" val="3424455733"/>
                    </a:ext>
                  </a:extLst>
                </a:gridCol>
                <a:gridCol w="2952328">
                  <a:extLst>
                    <a:ext uri="{9D8B030D-6E8A-4147-A177-3AD203B41FA5}">
                      <a16:colId xmlns:a16="http://schemas.microsoft.com/office/drawing/2014/main" val="2064103370"/>
                    </a:ext>
                  </a:extLst>
                </a:gridCol>
                <a:gridCol w="1368152">
                  <a:extLst>
                    <a:ext uri="{9D8B030D-6E8A-4147-A177-3AD203B41FA5}">
                      <a16:colId xmlns:a16="http://schemas.microsoft.com/office/drawing/2014/main" val="2705252241"/>
                    </a:ext>
                  </a:extLst>
                </a:gridCol>
                <a:gridCol w="949897">
                  <a:extLst>
                    <a:ext uri="{9D8B030D-6E8A-4147-A177-3AD203B41FA5}">
                      <a16:colId xmlns:a16="http://schemas.microsoft.com/office/drawing/2014/main" val="3595204688"/>
                    </a:ext>
                  </a:extLst>
                </a:gridCol>
              </a:tblGrid>
              <a:tr h="0">
                <a:tc>
                  <a:txBody>
                    <a:bodyPr/>
                    <a:lstStyle/>
                    <a:p>
                      <a:endParaRPr lang="en-GB" sz="1000" dirty="0">
                        <a:solidFill>
                          <a:schemeClr val="tx1"/>
                        </a:solidFill>
                        <a:latin typeface="Arial" panose="020B0604020202020204" pitchFamily="34" charset="0"/>
                        <a:cs typeface="Arial" panose="020B0604020202020204" pitchFamily="34" charset="0"/>
                      </a:endParaRPr>
                    </a:p>
                  </a:txBody>
                  <a:tcPr marL="55440" marR="55440" marT="18000" marB="18000">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solidFill>
                  </a:tcPr>
                </a:tc>
                <a:tc>
                  <a:txBody>
                    <a:bodyPr/>
                    <a:lstStyle/>
                    <a:p>
                      <a:endParaRPr lang="en-GB" sz="1000" dirty="0">
                        <a:solidFill>
                          <a:schemeClr val="tx1"/>
                        </a:solidFill>
                        <a:latin typeface="Arial" panose="020B0604020202020204" pitchFamily="34" charset="0"/>
                        <a:cs typeface="Arial" panose="020B0604020202020204" pitchFamily="34" charset="0"/>
                      </a:endParaRPr>
                    </a:p>
                  </a:txBody>
                  <a:tcPr marL="55440" marR="55440" marT="18000" marB="18000">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solidFill>
                  </a:tcPr>
                </a:tc>
                <a:tc>
                  <a:txBody>
                    <a:bodyPr/>
                    <a:lstStyle/>
                    <a:p>
                      <a:pPr algn="ctr"/>
                      <a:r>
                        <a:rPr lang="en-GB" sz="1000" dirty="0">
                          <a:solidFill>
                            <a:schemeClr val="tx2"/>
                          </a:solidFill>
                          <a:latin typeface="Arial" panose="020B0604020202020204" pitchFamily="34" charset="0"/>
                          <a:cs typeface="Arial" panose="020B0604020202020204" pitchFamily="34" charset="0"/>
                        </a:rPr>
                        <a:t>Talazoparib + Enzalutamide</a:t>
                      </a:r>
                    </a:p>
                  </a:txBody>
                  <a:tcPr marL="55440" marR="55440" marT="18000" marB="18000">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solidFill>
                  </a:tcPr>
                </a:tc>
                <a:tc>
                  <a:txBody>
                    <a:bodyPr/>
                    <a:lstStyle/>
                    <a:p>
                      <a:pPr algn="ctr"/>
                      <a:r>
                        <a:rPr lang="en-GB" sz="1000" dirty="0">
                          <a:solidFill>
                            <a:schemeClr val="accent1"/>
                          </a:solidFill>
                          <a:latin typeface="Arial" panose="020B0604020202020204" pitchFamily="34" charset="0"/>
                          <a:cs typeface="Arial" panose="020B0604020202020204" pitchFamily="34" charset="0"/>
                        </a:rPr>
                        <a:t>Placebo + Enzalutamide</a:t>
                      </a:r>
                      <a:endParaRPr lang="en-GB" sz="1000" dirty="0">
                        <a:solidFill>
                          <a:schemeClr val="tx2"/>
                        </a:solidFill>
                        <a:latin typeface="Arial" panose="020B0604020202020204" pitchFamily="34" charset="0"/>
                        <a:cs typeface="Arial" panose="020B0604020202020204" pitchFamily="34" charset="0"/>
                      </a:endParaRPr>
                    </a:p>
                  </a:txBody>
                  <a:tcPr marL="55440" marR="55440" marT="18000" marB="18000">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solidFill>
                  </a:tcPr>
                </a:tc>
                <a:tc>
                  <a:txBody>
                    <a:bodyPr/>
                    <a:lstStyle/>
                    <a:p>
                      <a:pPr algn="ctr"/>
                      <a:endParaRPr lang="en-GB" sz="1000" dirty="0">
                        <a:solidFill>
                          <a:schemeClr val="tx1"/>
                        </a:solidFill>
                        <a:latin typeface="Arial" panose="020B0604020202020204" pitchFamily="34" charset="0"/>
                        <a:cs typeface="Arial" panose="020B0604020202020204" pitchFamily="34" charset="0"/>
                      </a:endParaRPr>
                    </a:p>
                  </a:txBody>
                  <a:tcPr marL="55440" marR="55440" marT="18000" marB="1800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en-GB" sz="1000" dirty="0">
                          <a:solidFill>
                            <a:schemeClr val="tx1"/>
                          </a:solidFill>
                          <a:latin typeface="Arial" panose="020B0604020202020204" pitchFamily="34" charset="0"/>
                          <a:cs typeface="Arial" panose="020B0604020202020204" pitchFamily="34" charset="0"/>
                        </a:rPr>
                        <a:t>HR (95% CI)</a:t>
                      </a:r>
                    </a:p>
                  </a:txBody>
                  <a:tcPr marL="55440" marR="55440" marT="18000" marB="18000">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solidFill>
                  </a:tcPr>
                </a:tc>
                <a:tc>
                  <a:txBody>
                    <a:bodyPr/>
                    <a:lstStyle/>
                    <a:p>
                      <a:pPr algn="ctr"/>
                      <a:r>
                        <a:rPr lang="en-GB" sz="1000" dirty="0">
                          <a:solidFill>
                            <a:schemeClr val="tx1"/>
                          </a:solidFill>
                          <a:latin typeface="Arial" panose="020B0604020202020204" pitchFamily="34" charset="0"/>
                          <a:cs typeface="Arial" panose="020B0604020202020204" pitchFamily="34" charset="0"/>
                        </a:rPr>
                        <a:t>2-sided </a:t>
                      </a:r>
                      <a:br>
                        <a:rPr lang="en-GB" sz="1000" dirty="0">
                          <a:solidFill>
                            <a:schemeClr val="tx1"/>
                          </a:solidFill>
                          <a:latin typeface="Arial" panose="020B0604020202020204" pitchFamily="34" charset="0"/>
                          <a:cs typeface="Arial" panose="020B0604020202020204" pitchFamily="34" charset="0"/>
                        </a:rPr>
                      </a:br>
                      <a:r>
                        <a:rPr lang="en-GB" sz="1000" dirty="0">
                          <a:solidFill>
                            <a:schemeClr val="tx1"/>
                          </a:solidFill>
                          <a:latin typeface="Arial" panose="020B0604020202020204" pitchFamily="34" charset="0"/>
                          <a:cs typeface="Arial" panose="020B0604020202020204" pitchFamily="34" charset="0"/>
                        </a:rPr>
                        <a:t>p value</a:t>
                      </a:r>
                    </a:p>
                  </a:txBody>
                  <a:tcPr marL="55440" marR="55440" marT="18000" marB="18000">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56658512"/>
                  </a:ext>
                </a:extLst>
              </a:tr>
              <a:tr h="0">
                <a:tc>
                  <a:txBody>
                    <a:bodyPr/>
                    <a:lstStyle/>
                    <a:p>
                      <a:r>
                        <a:rPr lang="en-GB" sz="1000" b="1" dirty="0">
                          <a:solidFill>
                            <a:schemeClr val="tx1"/>
                          </a:solidFill>
                          <a:latin typeface="Arial" panose="020B0604020202020204" pitchFamily="34" charset="0"/>
                          <a:cs typeface="Arial" panose="020B0604020202020204" pitchFamily="34" charset="0"/>
                        </a:rPr>
                        <a:t>Subgroup</a:t>
                      </a:r>
                    </a:p>
                  </a:txBody>
                  <a:tcPr marL="55440" marR="55440" marT="18000" marB="18000">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bg1"/>
                    </a:solidFill>
                  </a:tcPr>
                </a:tc>
                <a:tc>
                  <a:txBody>
                    <a:bodyPr/>
                    <a:lstStyle/>
                    <a:p>
                      <a:endParaRPr lang="en-GB" sz="1000" dirty="0">
                        <a:solidFill>
                          <a:schemeClr val="tx1"/>
                        </a:solidFill>
                        <a:latin typeface="Arial" panose="020B0604020202020204" pitchFamily="34" charset="0"/>
                        <a:cs typeface="Arial" panose="020B0604020202020204" pitchFamily="34" charset="0"/>
                      </a:endParaRPr>
                    </a:p>
                  </a:txBody>
                  <a:tcPr marL="55440" marR="55440" marT="18000" marB="18000">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bg1"/>
                    </a:solidFill>
                  </a:tcPr>
                </a:tc>
                <a:tc gridSpan="2">
                  <a:txBody>
                    <a:bodyPr/>
                    <a:lstStyle/>
                    <a:p>
                      <a:pPr algn="ctr"/>
                      <a:r>
                        <a:rPr lang="en-GB" sz="1000" b="1" dirty="0">
                          <a:solidFill>
                            <a:schemeClr val="tx1"/>
                          </a:solidFill>
                          <a:latin typeface="Arial" panose="020B0604020202020204" pitchFamily="34" charset="0"/>
                          <a:cs typeface="Arial" panose="020B0604020202020204" pitchFamily="34" charset="0"/>
                        </a:rPr>
                        <a:t>Events/N</a:t>
                      </a:r>
                    </a:p>
                  </a:txBody>
                  <a:tcPr marL="55440" marR="55440" marT="18000" marB="18000">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bg1"/>
                    </a:solidFill>
                  </a:tcPr>
                </a:tc>
                <a:tc hMerge="1">
                  <a:txBody>
                    <a:bodyPr/>
                    <a:lstStyle/>
                    <a:p>
                      <a:endParaRPr lang="en-GB"/>
                    </a:p>
                  </a:txBody>
                  <a:tcPr/>
                </a:tc>
                <a:tc>
                  <a:txBody>
                    <a:bodyPr/>
                    <a:lstStyle/>
                    <a:p>
                      <a:pPr algn="ctr"/>
                      <a:endParaRPr lang="en-GB" sz="1000" dirty="0">
                        <a:solidFill>
                          <a:schemeClr val="tx1"/>
                        </a:solidFill>
                        <a:latin typeface="Arial" panose="020B0604020202020204" pitchFamily="34" charset="0"/>
                        <a:cs typeface="Arial" panose="020B0604020202020204" pitchFamily="34" charset="0"/>
                      </a:endParaRPr>
                    </a:p>
                  </a:txBody>
                  <a:tcPr marL="55440" marR="55440" marT="18000" marB="1800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endParaRPr lang="en-GB" sz="1000" dirty="0">
                        <a:solidFill>
                          <a:schemeClr val="tx1"/>
                        </a:solidFill>
                        <a:latin typeface="Arial" panose="020B0604020202020204" pitchFamily="34" charset="0"/>
                        <a:cs typeface="Arial" panose="020B0604020202020204" pitchFamily="34" charset="0"/>
                      </a:endParaRPr>
                    </a:p>
                  </a:txBody>
                  <a:tcPr marL="55440" marR="55440" marT="18000" marB="18000">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1000" dirty="0">
                        <a:solidFill>
                          <a:schemeClr val="tx1"/>
                        </a:solidFill>
                        <a:latin typeface="Arial" panose="020B0604020202020204" pitchFamily="34" charset="0"/>
                        <a:cs typeface="Arial" panose="020B0604020202020204" pitchFamily="34" charset="0"/>
                      </a:endParaRPr>
                    </a:p>
                  </a:txBody>
                  <a:tcPr marL="55440" marR="55440" marT="18000" marB="18000">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167361200"/>
                  </a:ext>
                </a:extLst>
              </a:tr>
              <a:tr h="0">
                <a:tc>
                  <a:txBody>
                    <a:bodyPr/>
                    <a:lstStyle/>
                    <a:p>
                      <a:r>
                        <a:rPr lang="en-GB" sz="1000" b="1" dirty="0">
                          <a:solidFill>
                            <a:schemeClr val="tx1"/>
                          </a:solidFill>
                          <a:latin typeface="Arial" panose="020B0604020202020204" pitchFamily="34" charset="0"/>
                          <a:cs typeface="Arial" panose="020B0604020202020204" pitchFamily="34" charset="0"/>
                        </a:rPr>
                        <a:t>Overall</a:t>
                      </a:r>
                    </a:p>
                  </a:txBody>
                  <a:tcPr marL="55440" marR="55440" marT="18000" marB="1800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endParaRPr lang="en-GB" sz="1000" dirty="0">
                        <a:solidFill>
                          <a:schemeClr val="tx1"/>
                        </a:solidFill>
                        <a:latin typeface="Arial" panose="020B0604020202020204" pitchFamily="34" charset="0"/>
                        <a:cs typeface="Arial" panose="020B0604020202020204" pitchFamily="34" charset="0"/>
                      </a:endParaRPr>
                    </a:p>
                  </a:txBody>
                  <a:tcPr marL="55440" marR="55440" marT="18000" marB="1800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GB" sz="1000" b="1" dirty="0">
                          <a:solidFill>
                            <a:schemeClr val="tx2"/>
                          </a:solidFill>
                          <a:latin typeface="Arial" panose="020B0604020202020204" pitchFamily="34" charset="0"/>
                          <a:cs typeface="Arial" panose="020B0604020202020204" pitchFamily="34" charset="0"/>
                        </a:rPr>
                        <a:t>151/402</a:t>
                      </a:r>
                    </a:p>
                  </a:txBody>
                  <a:tcPr marL="55440" marR="55440" marT="18000" marB="1800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GB" sz="1000" b="1" dirty="0">
                          <a:solidFill>
                            <a:schemeClr val="accent1"/>
                          </a:solidFill>
                          <a:latin typeface="Arial" panose="020B0604020202020204" pitchFamily="34" charset="0"/>
                          <a:cs typeface="Arial" panose="020B0604020202020204" pitchFamily="34" charset="0"/>
                        </a:rPr>
                        <a:t>191/403</a:t>
                      </a:r>
                      <a:endParaRPr lang="en-GB" sz="1000" b="1" dirty="0">
                        <a:solidFill>
                          <a:schemeClr val="tx2"/>
                        </a:solidFill>
                        <a:latin typeface="Arial" panose="020B0604020202020204" pitchFamily="34" charset="0"/>
                        <a:cs typeface="Arial" panose="020B0604020202020204" pitchFamily="34" charset="0"/>
                      </a:endParaRPr>
                    </a:p>
                  </a:txBody>
                  <a:tcPr marL="55440" marR="55440" marT="18000" marB="1800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1000" dirty="0">
                        <a:solidFill>
                          <a:schemeClr val="tx1"/>
                        </a:solidFill>
                        <a:latin typeface="Arial" panose="020B0604020202020204" pitchFamily="34" charset="0"/>
                        <a:cs typeface="Arial" panose="020B0604020202020204" pitchFamily="34" charset="0"/>
                      </a:endParaRPr>
                    </a:p>
                  </a:txBody>
                  <a:tcPr marL="55440" marR="55440" marT="18000" marB="1800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GB" sz="1000" dirty="0">
                          <a:solidFill>
                            <a:schemeClr val="tx1"/>
                          </a:solidFill>
                          <a:latin typeface="Arial" panose="020B0604020202020204" pitchFamily="34" charset="0"/>
                          <a:cs typeface="Arial" panose="020B0604020202020204" pitchFamily="34" charset="0"/>
                        </a:rPr>
                        <a:t>0.63 (0.51-0.78)</a:t>
                      </a:r>
                    </a:p>
                  </a:txBody>
                  <a:tcPr marL="55440" marR="55440" marT="18000" marB="1800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GB" sz="1000" dirty="0">
                          <a:solidFill>
                            <a:schemeClr val="tx1"/>
                          </a:solidFill>
                          <a:latin typeface="Arial" panose="020B0604020202020204" pitchFamily="34" charset="0"/>
                          <a:cs typeface="Arial" panose="020B0604020202020204" pitchFamily="34" charset="0"/>
                        </a:rPr>
                        <a:t>&lt;0.001</a:t>
                      </a:r>
                    </a:p>
                  </a:txBody>
                  <a:tcPr marL="55440" marR="55440" marT="18000" marB="1800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901420862"/>
                  </a:ext>
                </a:extLst>
              </a:tr>
              <a:tr h="0">
                <a:tc>
                  <a:txBody>
                    <a:bodyPr/>
                    <a:lstStyle/>
                    <a:p>
                      <a:r>
                        <a:rPr lang="en-GB" sz="1000" b="1" dirty="0">
                          <a:solidFill>
                            <a:schemeClr val="tx1"/>
                          </a:solidFill>
                          <a:latin typeface="Arial" panose="020B0604020202020204" pitchFamily="34" charset="0"/>
                          <a:cs typeface="Arial" panose="020B0604020202020204" pitchFamily="34" charset="0"/>
                        </a:rPr>
                        <a:t>Age, years</a:t>
                      </a:r>
                    </a:p>
                  </a:txBody>
                  <a:tcPr marL="55440" marR="55440" marT="18000" marB="1800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r>
                        <a:rPr lang="en-GB" sz="1000" dirty="0">
                          <a:solidFill>
                            <a:schemeClr val="tx1"/>
                          </a:solidFill>
                          <a:latin typeface="Arial" panose="020B0604020202020204" pitchFamily="34" charset="0"/>
                          <a:cs typeface="Arial" panose="020B0604020202020204" pitchFamily="34" charset="0"/>
                        </a:rPr>
                        <a:t>≥70</a:t>
                      </a:r>
                    </a:p>
                  </a:txBody>
                  <a:tcPr marL="55440" marR="55440" marT="18000" marB="1800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GB" sz="1000" b="1" dirty="0">
                          <a:solidFill>
                            <a:schemeClr val="tx2"/>
                          </a:solidFill>
                          <a:latin typeface="Arial" panose="020B0604020202020204" pitchFamily="34" charset="0"/>
                          <a:cs typeface="Arial" panose="020B0604020202020204" pitchFamily="34" charset="0"/>
                        </a:rPr>
                        <a:t>93/240</a:t>
                      </a:r>
                    </a:p>
                  </a:txBody>
                  <a:tcPr marL="55440" marR="55440" marT="18000" marB="1800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GB" sz="1000" b="1" dirty="0">
                          <a:solidFill>
                            <a:schemeClr val="accent1"/>
                          </a:solidFill>
                          <a:latin typeface="Arial" panose="020B0604020202020204" pitchFamily="34" charset="0"/>
                          <a:cs typeface="Arial" panose="020B0604020202020204" pitchFamily="34" charset="0"/>
                        </a:rPr>
                        <a:t>109/240</a:t>
                      </a:r>
                      <a:endParaRPr lang="en-GB" sz="1000" b="1" dirty="0">
                        <a:solidFill>
                          <a:schemeClr val="tx2"/>
                        </a:solidFill>
                        <a:latin typeface="Arial" panose="020B0604020202020204" pitchFamily="34" charset="0"/>
                        <a:cs typeface="Arial" panose="020B0604020202020204" pitchFamily="34" charset="0"/>
                      </a:endParaRPr>
                    </a:p>
                  </a:txBody>
                  <a:tcPr marL="55440" marR="55440" marT="18000" marB="1800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1000" dirty="0">
                        <a:solidFill>
                          <a:schemeClr val="tx1"/>
                        </a:solidFill>
                        <a:latin typeface="Arial" panose="020B0604020202020204" pitchFamily="34" charset="0"/>
                        <a:cs typeface="Arial" panose="020B0604020202020204" pitchFamily="34" charset="0"/>
                      </a:endParaRPr>
                    </a:p>
                  </a:txBody>
                  <a:tcPr marL="55440" marR="55440" marT="18000" marB="1800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GB" sz="1000" dirty="0">
                          <a:solidFill>
                            <a:schemeClr val="tx1"/>
                          </a:solidFill>
                          <a:latin typeface="Arial" panose="020B0604020202020204" pitchFamily="34" charset="0"/>
                          <a:cs typeface="Arial" panose="020B0604020202020204" pitchFamily="34" charset="0"/>
                        </a:rPr>
                        <a:t>0.67 (0.51-0.89)</a:t>
                      </a:r>
                    </a:p>
                  </a:txBody>
                  <a:tcPr marL="55440" marR="55440" marT="18000" marB="1800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GB" sz="1000" dirty="0">
                          <a:solidFill>
                            <a:schemeClr val="tx1"/>
                          </a:solidFill>
                          <a:latin typeface="Arial" panose="020B0604020202020204" pitchFamily="34" charset="0"/>
                          <a:cs typeface="Arial" panose="020B0604020202020204" pitchFamily="34" charset="0"/>
                        </a:rPr>
                        <a:t>0.005</a:t>
                      </a:r>
                    </a:p>
                  </a:txBody>
                  <a:tcPr marL="55440" marR="55440" marT="18000" marB="1800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52128082"/>
                  </a:ext>
                </a:extLst>
              </a:tr>
              <a:tr h="0">
                <a:tc>
                  <a:txBody>
                    <a:bodyPr/>
                    <a:lstStyle/>
                    <a:p>
                      <a:endParaRPr lang="en-GB" sz="1000" b="1" dirty="0">
                        <a:solidFill>
                          <a:schemeClr val="tx1"/>
                        </a:solidFill>
                        <a:latin typeface="Arial" panose="020B0604020202020204" pitchFamily="34" charset="0"/>
                        <a:cs typeface="Arial" panose="020B0604020202020204" pitchFamily="34" charset="0"/>
                      </a:endParaRPr>
                    </a:p>
                  </a:txBody>
                  <a:tcPr marL="55440" marR="55440" marT="18000" marB="1800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r>
                        <a:rPr lang="en-GB" sz="1000" dirty="0">
                          <a:solidFill>
                            <a:schemeClr val="tx1"/>
                          </a:solidFill>
                          <a:latin typeface="Arial" panose="020B0604020202020204" pitchFamily="34" charset="0"/>
                          <a:cs typeface="Arial" panose="020B0604020202020204" pitchFamily="34" charset="0"/>
                        </a:rPr>
                        <a:t>&lt;70</a:t>
                      </a:r>
                    </a:p>
                  </a:txBody>
                  <a:tcPr marL="55440" marR="55440" marT="18000" marB="1800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GB" sz="1000" b="1" dirty="0">
                          <a:solidFill>
                            <a:schemeClr val="tx2"/>
                          </a:solidFill>
                          <a:latin typeface="Arial" panose="020B0604020202020204" pitchFamily="34" charset="0"/>
                          <a:cs typeface="Arial" panose="020B0604020202020204" pitchFamily="34" charset="0"/>
                        </a:rPr>
                        <a:t>58/162</a:t>
                      </a:r>
                    </a:p>
                  </a:txBody>
                  <a:tcPr marL="55440" marR="55440" marT="18000" marB="1800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GB" sz="1000" b="1" dirty="0">
                          <a:solidFill>
                            <a:schemeClr val="accent1"/>
                          </a:solidFill>
                          <a:latin typeface="Arial" panose="020B0604020202020204" pitchFamily="34" charset="0"/>
                          <a:cs typeface="Arial" panose="020B0604020202020204" pitchFamily="34" charset="0"/>
                        </a:rPr>
                        <a:t>82/163</a:t>
                      </a:r>
                      <a:endParaRPr lang="en-GB" sz="1000" b="1" dirty="0">
                        <a:solidFill>
                          <a:schemeClr val="tx2"/>
                        </a:solidFill>
                        <a:latin typeface="Arial" panose="020B0604020202020204" pitchFamily="34" charset="0"/>
                        <a:cs typeface="Arial" panose="020B0604020202020204" pitchFamily="34" charset="0"/>
                      </a:endParaRPr>
                    </a:p>
                  </a:txBody>
                  <a:tcPr marL="55440" marR="55440" marT="18000" marB="1800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1000" dirty="0">
                        <a:solidFill>
                          <a:schemeClr val="tx1"/>
                        </a:solidFill>
                        <a:latin typeface="Arial" panose="020B0604020202020204" pitchFamily="34" charset="0"/>
                        <a:cs typeface="Arial" panose="020B0604020202020204" pitchFamily="34" charset="0"/>
                      </a:endParaRPr>
                    </a:p>
                  </a:txBody>
                  <a:tcPr marL="55440" marR="55440" marT="18000" marB="1800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GB" sz="1000" dirty="0">
                          <a:solidFill>
                            <a:schemeClr val="tx1"/>
                          </a:solidFill>
                          <a:latin typeface="Arial" panose="020B0604020202020204" pitchFamily="34" charset="0"/>
                          <a:cs typeface="Arial" panose="020B0604020202020204" pitchFamily="34" charset="0"/>
                        </a:rPr>
                        <a:t>0.61 (0.44-0.86)</a:t>
                      </a:r>
                    </a:p>
                  </a:txBody>
                  <a:tcPr marL="55440" marR="55440" marT="18000" marB="1800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GB" sz="1000" dirty="0">
                          <a:solidFill>
                            <a:schemeClr val="tx1"/>
                          </a:solidFill>
                          <a:latin typeface="Arial" panose="020B0604020202020204" pitchFamily="34" charset="0"/>
                          <a:cs typeface="Arial" panose="020B0604020202020204" pitchFamily="34" charset="0"/>
                        </a:rPr>
                        <a:t>0.004</a:t>
                      </a:r>
                    </a:p>
                  </a:txBody>
                  <a:tcPr marL="55440" marR="55440" marT="18000" marB="1800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720271873"/>
                  </a:ext>
                </a:extLst>
              </a:tr>
              <a:tr h="0">
                <a:tc>
                  <a:txBody>
                    <a:bodyPr/>
                    <a:lstStyle/>
                    <a:p>
                      <a:r>
                        <a:rPr lang="en-GB" sz="1000" b="1" dirty="0">
                          <a:solidFill>
                            <a:schemeClr val="tx1"/>
                          </a:solidFill>
                          <a:latin typeface="Arial" panose="020B0604020202020204" pitchFamily="34" charset="0"/>
                          <a:cs typeface="Arial" panose="020B0604020202020204" pitchFamily="34" charset="0"/>
                        </a:rPr>
                        <a:t>ECOG PS</a:t>
                      </a:r>
                    </a:p>
                  </a:txBody>
                  <a:tcPr marL="55440" marR="55440" marT="18000" marB="1800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r>
                        <a:rPr lang="en-GB" sz="1000" dirty="0">
                          <a:solidFill>
                            <a:schemeClr val="tx1"/>
                          </a:solidFill>
                          <a:latin typeface="Arial" panose="020B0604020202020204" pitchFamily="34" charset="0"/>
                          <a:cs typeface="Arial" panose="020B0604020202020204" pitchFamily="34" charset="0"/>
                        </a:rPr>
                        <a:t>0</a:t>
                      </a:r>
                    </a:p>
                  </a:txBody>
                  <a:tcPr marL="55440" marR="55440" marT="18000" marB="1800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GB" sz="1000" b="1" dirty="0">
                          <a:solidFill>
                            <a:schemeClr val="tx2"/>
                          </a:solidFill>
                          <a:latin typeface="Arial" panose="020B0604020202020204" pitchFamily="34" charset="0"/>
                          <a:cs typeface="Arial" panose="020B0604020202020204" pitchFamily="34" charset="0"/>
                        </a:rPr>
                        <a:t>100/259</a:t>
                      </a:r>
                    </a:p>
                  </a:txBody>
                  <a:tcPr marL="55440" marR="55440" marT="18000" marB="1800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GB" sz="1000" b="1" dirty="0">
                          <a:solidFill>
                            <a:schemeClr val="accent1"/>
                          </a:solidFill>
                          <a:latin typeface="Arial" panose="020B0604020202020204" pitchFamily="34" charset="0"/>
                          <a:cs typeface="Arial" panose="020B0604020202020204" pitchFamily="34" charset="0"/>
                        </a:rPr>
                        <a:t>130/271</a:t>
                      </a:r>
                      <a:endParaRPr lang="en-GB" sz="1000" b="1" dirty="0">
                        <a:solidFill>
                          <a:schemeClr val="tx2"/>
                        </a:solidFill>
                        <a:latin typeface="Arial" panose="020B0604020202020204" pitchFamily="34" charset="0"/>
                        <a:cs typeface="Arial" panose="020B0604020202020204" pitchFamily="34" charset="0"/>
                      </a:endParaRPr>
                    </a:p>
                  </a:txBody>
                  <a:tcPr marL="55440" marR="55440" marT="18000" marB="1800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1000" dirty="0">
                        <a:solidFill>
                          <a:schemeClr val="tx1"/>
                        </a:solidFill>
                        <a:latin typeface="Arial" panose="020B0604020202020204" pitchFamily="34" charset="0"/>
                        <a:cs typeface="Arial" panose="020B0604020202020204" pitchFamily="34" charset="0"/>
                      </a:endParaRPr>
                    </a:p>
                  </a:txBody>
                  <a:tcPr marL="55440" marR="55440" marT="18000" marB="1800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GB" sz="1000" dirty="0">
                          <a:solidFill>
                            <a:schemeClr val="tx1"/>
                          </a:solidFill>
                          <a:latin typeface="Arial" panose="020B0604020202020204" pitchFamily="34" charset="0"/>
                          <a:cs typeface="Arial" panose="020B0604020202020204" pitchFamily="34" charset="0"/>
                        </a:rPr>
                        <a:t>0.67 (0.51-0.86)</a:t>
                      </a:r>
                    </a:p>
                  </a:txBody>
                  <a:tcPr marL="55440" marR="55440" marT="18000" marB="1800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GB" sz="1000" dirty="0">
                          <a:solidFill>
                            <a:schemeClr val="tx1"/>
                          </a:solidFill>
                          <a:latin typeface="Arial" panose="020B0604020202020204" pitchFamily="34" charset="0"/>
                          <a:cs typeface="Arial" panose="020B0604020202020204" pitchFamily="34" charset="0"/>
                        </a:rPr>
                        <a:t>0.002</a:t>
                      </a:r>
                    </a:p>
                  </a:txBody>
                  <a:tcPr marL="55440" marR="55440" marT="18000" marB="1800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033357817"/>
                  </a:ext>
                </a:extLst>
              </a:tr>
              <a:tr h="0">
                <a:tc>
                  <a:txBody>
                    <a:bodyPr/>
                    <a:lstStyle/>
                    <a:p>
                      <a:endParaRPr lang="en-GB" sz="1000" b="1" dirty="0">
                        <a:solidFill>
                          <a:schemeClr val="tx1"/>
                        </a:solidFill>
                        <a:latin typeface="Arial" panose="020B0604020202020204" pitchFamily="34" charset="0"/>
                        <a:cs typeface="Arial" panose="020B0604020202020204" pitchFamily="34" charset="0"/>
                      </a:endParaRPr>
                    </a:p>
                  </a:txBody>
                  <a:tcPr marL="55440" marR="55440" marT="18000" marB="1800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r>
                        <a:rPr lang="en-GB" sz="1000" dirty="0">
                          <a:solidFill>
                            <a:schemeClr val="tx1"/>
                          </a:solidFill>
                          <a:latin typeface="Arial" panose="020B0604020202020204" pitchFamily="34" charset="0"/>
                          <a:cs typeface="Arial" panose="020B0604020202020204" pitchFamily="34" charset="0"/>
                        </a:rPr>
                        <a:t>1</a:t>
                      </a:r>
                    </a:p>
                  </a:txBody>
                  <a:tcPr marL="55440" marR="55440" marT="18000" marB="1800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GB" sz="1000" b="1" dirty="0">
                          <a:solidFill>
                            <a:schemeClr val="tx2"/>
                          </a:solidFill>
                          <a:latin typeface="Arial" panose="020B0604020202020204" pitchFamily="34" charset="0"/>
                          <a:cs typeface="Arial" panose="020B0604020202020204" pitchFamily="34" charset="0"/>
                        </a:rPr>
                        <a:t>51/143</a:t>
                      </a:r>
                    </a:p>
                  </a:txBody>
                  <a:tcPr marL="55440" marR="55440" marT="18000" marB="1800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GB" sz="1000" b="1" dirty="0">
                          <a:solidFill>
                            <a:schemeClr val="accent1"/>
                          </a:solidFill>
                          <a:latin typeface="Arial" panose="020B0604020202020204" pitchFamily="34" charset="0"/>
                          <a:cs typeface="Arial" panose="020B0604020202020204" pitchFamily="34" charset="0"/>
                        </a:rPr>
                        <a:t>61/132</a:t>
                      </a:r>
                      <a:endParaRPr lang="en-GB" sz="1000" b="1" dirty="0">
                        <a:solidFill>
                          <a:schemeClr val="tx2"/>
                        </a:solidFill>
                        <a:latin typeface="Arial" panose="020B0604020202020204" pitchFamily="34" charset="0"/>
                        <a:cs typeface="Arial" panose="020B0604020202020204" pitchFamily="34" charset="0"/>
                      </a:endParaRPr>
                    </a:p>
                  </a:txBody>
                  <a:tcPr marL="55440" marR="55440" marT="18000" marB="1800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1000" dirty="0">
                        <a:solidFill>
                          <a:schemeClr val="tx1"/>
                        </a:solidFill>
                        <a:latin typeface="Arial" panose="020B0604020202020204" pitchFamily="34" charset="0"/>
                        <a:cs typeface="Arial" panose="020B0604020202020204" pitchFamily="34" charset="0"/>
                      </a:endParaRPr>
                    </a:p>
                  </a:txBody>
                  <a:tcPr marL="55440" marR="55440" marT="18000" marB="1800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GB" sz="1000" dirty="0">
                          <a:solidFill>
                            <a:schemeClr val="tx1"/>
                          </a:solidFill>
                          <a:latin typeface="Arial" panose="020B0604020202020204" pitchFamily="34" charset="0"/>
                          <a:cs typeface="Arial" panose="020B0604020202020204" pitchFamily="34" charset="0"/>
                        </a:rPr>
                        <a:t>0.62 (0.43-0.90)</a:t>
                      </a:r>
                    </a:p>
                  </a:txBody>
                  <a:tcPr marL="55440" marR="55440" marT="18000" marB="1800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GB" sz="1000" dirty="0">
                          <a:solidFill>
                            <a:schemeClr val="tx1"/>
                          </a:solidFill>
                          <a:latin typeface="Arial" panose="020B0604020202020204" pitchFamily="34" charset="0"/>
                          <a:cs typeface="Arial" panose="020B0604020202020204" pitchFamily="34" charset="0"/>
                        </a:rPr>
                        <a:t>0.01</a:t>
                      </a:r>
                    </a:p>
                  </a:txBody>
                  <a:tcPr marL="55440" marR="55440" marT="18000" marB="1800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86094584"/>
                  </a:ext>
                </a:extLst>
              </a:tr>
              <a:tr h="0">
                <a:tc>
                  <a:txBody>
                    <a:bodyPr/>
                    <a:lstStyle/>
                    <a:p>
                      <a:r>
                        <a:rPr lang="en-GB" sz="1000" b="1" dirty="0">
                          <a:solidFill>
                            <a:schemeClr val="tx1"/>
                          </a:solidFill>
                          <a:latin typeface="Arial" panose="020B0604020202020204" pitchFamily="34" charset="0"/>
                          <a:cs typeface="Arial" panose="020B0604020202020204" pitchFamily="34" charset="0"/>
                        </a:rPr>
                        <a:t>Gleason score</a:t>
                      </a:r>
                    </a:p>
                  </a:txBody>
                  <a:tcPr marL="55440" marR="55440" marT="18000" marB="1800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r>
                        <a:rPr lang="en-GB" sz="1000" dirty="0">
                          <a:solidFill>
                            <a:schemeClr val="tx1"/>
                          </a:solidFill>
                          <a:latin typeface="Arial" panose="020B0604020202020204" pitchFamily="34" charset="0"/>
                          <a:cs typeface="Arial" panose="020B0604020202020204" pitchFamily="34" charset="0"/>
                        </a:rPr>
                        <a:t>&lt;8</a:t>
                      </a:r>
                    </a:p>
                  </a:txBody>
                  <a:tcPr marL="55440" marR="55440" marT="18000" marB="1800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GB" sz="1000" b="1" dirty="0">
                          <a:solidFill>
                            <a:schemeClr val="tx2"/>
                          </a:solidFill>
                          <a:latin typeface="Arial" panose="020B0604020202020204" pitchFamily="34" charset="0"/>
                          <a:cs typeface="Arial" panose="020B0604020202020204" pitchFamily="34" charset="0"/>
                        </a:rPr>
                        <a:t>34/117</a:t>
                      </a:r>
                    </a:p>
                  </a:txBody>
                  <a:tcPr marL="55440" marR="55440" marT="18000" marB="1800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GB" sz="1000" b="1" dirty="0">
                          <a:solidFill>
                            <a:schemeClr val="accent1"/>
                          </a:solidFill>
                          <a:latin typeface="Arial" panose="020B0604020202020204" pitchFamily="34" charset="0"/>
                          <a:cs typeface="Arial" panose="020B0604020202020204" pitchFamily="34" charset="0"/>
                        </a:rPr>
                        <a:t>49/113</a:t>
                      </a:r>
                      <a:endParaRPr lang="en-GB" sz="1000" b="1" dirty="0">
                        <a:solidFill>
                          <a:schemeClr val="tx2"/>
                        </a:solidFill>
                        <a:latin typeface="Arial" panose="020B0604020202020204" pitchFamily="34" charset="0"/>
                        <a:cs typeface="Arial" panose="020B0604020202020204" pitchFamily="34" charset="0"/>
                      </a:endParaRPr>
                    </a:p>
                  </a:txBody>
                  <a:tcPr marL="55440" marR="55440" marT="18000" marB="1800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1000" dirty="0">
                        <a:solidFill>
                          <a:schemeClr val="tx1"/>
                        </a:solidFill>
                        <a:latin typeface="Arial" panose="020B0604020202020204" pitchFamily="34" charset="0"/>
                        <a:cs typeface="Arial" panose="020B0604020202020204" pitchFamily="34" charset="0"/>
                      </a:endParaRPr>
                    </a:p>
                  </a:txBody>
                  <a:tcPr marL="55440" marR="55440" marT="18000" marB="1800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GB" sz="1000" dirty="0">
                          <a:solidFill>
                            <a:schemeClr val="tx1"/>
                          </a:solidFill>
                          <a:latin typeface="Arial" panose="020B0604020202020204" pitchFamily="34" charset="0"/>
                          <a:cs typeface="Arial" panose="020B0604020202020204" pitchFamily="34" charset="0"/>
                        </a:rPr>
                        <a:t>0.60 (0.39-0.93)</a:t>
                      </a:r>
                    </a:p>
                  </a:txBody>
                  <a:tcPr marL="55440" marR="55440" marT="18000" marB="1800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GB" sz="1000" dirty="0">
                          <a:solidFill>
                            <a:schemeClr val="tx1"/>
                          </a:solidFill>
                          <a:latin typeface="Arial" panose="020B0604020202020204" pitchFamily="34" charset="0"/>
                          <a:cs typeface="Arial" panose="020B0604020202020204" pitchFamily="34" charset="0"/>
                        </a:rPr>
                        <a:t>0.02</a:t>
                      </a:r>
                    </a:p>
                  </a:txBody>
                  <a:tcPr marL="55440" marR="55440" marT="18000" marB="1800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878717146"/>
                  </a:ext>
                </a:extLst>
              </a:tr>
              <a:tr h="0">
                <a:tc>
                  <a:txBody>
                    <a:bodyPr/>
                    <a:lstStyle/>
                    <a:p>
                      <a:endParaRPr lang="en-GB" sz="1000" b="1" dirty="0">
                        <a:solidFill>
                          <a:schemeClr val="tx1"/>
                        </a:solidFill>
                        <a:latin typeface="Arial" panose="020B0604020202020204" pitchFamily="34" charset="0"/>
                        <a:cs typeface="Arial" panose="020B0604020202020204" pitchFamily="34" charset="0"/>
                      </a:endParaRPr>
                    </a:p>
                  </a:txBody>
                  <a:tcPr marL="55440" marR="55440" marT="18000" marB="1800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r>
                        <a:rPr lang="en-GB" sz="1000" dirty="0">
                          <a:solidFill>
                            <a:schemeClr val="tx1"/>
                          </a:solidFill>
                          <a:latin typeface="Arial" panose="020B0604020202020204" pitchFamily="34" charset="0"/>
                          <a:cs typeface="Arial" panose="020B0604020202020204" pitchFamily="34" charset="0"/>
                        </a:rPr>
                        <a:t>≥8</a:t>
                      </a:r>
                    </a:p>
                  </a:txBody>
                  <a:tcPr marL="55440" marR="55440" marT="18000" marB="1800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GB" sz="1000" b="1" dirty="0">
                          <a:solidFill>
                            <a:schemeClr val="tx2"/>
                          </a:solidFill>
                          <a:latin typeface="Arial" panose="020B0604020202020204" pitchFamily="34" charset="0"/>
                          <a:cs typeface="Arial" panose="020B0604020202020204" pitchFamily="34" charset="0"/>
                        </a:rPr>
                        <a:t>115/281</a:t>
                      </a:r>
                    </a:p>
                  </a:txBody>
                  <a:tcPr marL="55440" marR="55440" marT="18000" marB="1800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GB" sz="1000" b="1" dirty="0">
                          <a:solidFill>
                            <a:schemeClr val="accent1"/>
                          </a:solidFill>
                          <a:latin typeface="Arial" panose="020B0604020202020204" pitchFamily="34" charset="0"/>
                          <a:cs typeface="Arial" panose="020B0604020202020204" pitchFamily="34" charset="0"/>
                        </a:rPr>
                        <a:t>137/283</a:t>
                      </a:r>
                      <a:endParaRPr lang="en-GB" sz="1000" b="1" dirty="0">
                        <a:solidFill>
                          <a:schemeClr val="tx2"/>
                        </a:solidFill>
                        <a:latin typeface="Arial" panose="020B0604020202020204" pitchFamily="34" charset="0"/>
                        <a:cs typeface="Arial" panose="020B0604020202020204" pitchFamily="34" charset="0"/>
                      </a:endParaRPr>
                    </a:p>
                  </a:txBody>
                  <a:tcPr marL="55440" marR="55440" marT="18000" marB="1800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1000" dirty="0">
                        <a:solidFill>
                          <a:schemeClr val="tx1"/>
                        </a:solidFill>
                        <a:latin typeface="Arial" panose="020B0604020202020204" pitchFamily="34" charset="0"/>
                        <a:cs typeface="Arial" panose="020B0604020202020204" pitchFamily="34" charset="0"/>
                      </a:endParaRPr>
                    </a:p>
                  </a:txBody>
                  <a:tcPr marL="55440" marR="55440" marT="18000" marB="1800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GB" sz="1000" dirty="0">
                          <a:solidFill>
                            <a:schemeClr val="tx1"/>
                          </a:solidFill>
                          <a:latin typeface="Arial" panose="020B0604020202020204" pitchFamily="34" charset="0"/>
                          <a:cs typeface="Arial" panose="020B0604020202020204" pitchFamily="34" charset="0"/>
                        </a:rPr>
                        <a:t>0.67 (0.52-0.86)</a:t>
                      </a:r>
                    </a:p>
                  </a:txBody>
                  <a:tcPr marL="55440" marR="55440" marT="18000" marB="1800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GB" sz="1000" dirty="0">
                          <a:solidFill>
                            <a:schemeClr val="tx1"/>
                          </a:solidFill>
                          <a:latin typeface="Arial" panose="020B0604020202020204" pitchFamily="34" charset="0"/>
                          <a:cs typeface="Arial" panose="020B0604020202020204" pitchFamily="34" charset="0"/>
                        </a:rPr>
                        <a:t>0.001</a:t>
                      </a:r>
                    </a:p>
                  </a:txBody>
                  <a:tcPr marL="55440" marR="55440" marT="18000" marB="1800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487590081"/>
                  </a:ext>
                </a:extLst>
              </a:tr>
              <a:tr h="0">
                <a:tc>
                  <a:txBody>
                    <a:bodyPr/>
                    <a:lstStyle/>
                    <a:p>
                      <a:r>
                        <a:rPr lang="en-GB" sz="1000" b="1" dirty="0">
                          <a:solidFill>
                            <a:schemeClr val="tx1"/>
                          </a:solidFill>
                          <a:latin typeface="Arial" panose="020B0604020202020204" pitchFamily="34" charset="0"/>
                          <a:cs typeface="Arial" panose="020B0604020202020204" pitchFamily="34" charset="0"/>
                        </a:rPr>
                        <a:t>Stage at diagnosis</a:t>
                      </a:r>
                    </a:p>
                  </a:txBody>
                  <a:tcPr marL="55440" marR="55440" marT="18000" marB="1800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r>
                        <a:rPr lang="en-GB" sz="1000" dirty="0">
                          <a:solidFill>
                            <a:schemeClr val="tx1"/>
                          </a:solidFill>
                          <a:latin typeface="Arial" panose="020B0604020202020204" pitchFamily="34" charset="0"/>
                          <a:cs typeface="Arial" panose="020B0604020202020204" pitchFamily="34" charset="0"/>
                        </a:rPr>
                        <a:t>M0</a:t>
                      </a:r>
                    </a:p>
                  </a:txBody>
                  <a:tcPr marL="55440" marR="55440" marT="18000" marB="1800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GB" sz="1000" b="1" dirty="0">
                          <a:solidFill>
                            <a:schemeClr val="tx2"/>
                          </a:solidFill>
                          <a:latin typeface="Arial" panose="020B0604020202020204" pitchFamily="34" charset="0"/>
                          <a:cs typeface="Arial" panose="020B0604020202020204" pitchFamily="34" charset="0"/>
                        </a:rPr>
                        <a:t>64/172</a:t>
                      </a:r>
                    </a:p>
                  </a:txBody>
                  <a:tcPr marL="55440" marR="55440" marT="18000" marB="1800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GB" sz="1000" b="1" dirty="0">
                          <a:solidFill>
                            <a:schemeClr val="accent1"/>
                          </a:solidFill>
                          <a:latin typeface="Arial" panose="020B0604020202020204" pitchFamily="34" charset="0"/>
                          <a:cs typeface="Arial" panose="020B0604020202020204" pitchFamily="34" charset="0"/>
                        </a:rPr>
                        <a:t>92/185</a:t>
                      </a:r>
                      <a:endParaRPr lang="en-GB" sz="1000" b="1" dirty="0">
                        <a:solidFill>
                          <a:schemeClr val="tx2"/>
                        </a:solidFill>
                        <a:latin typeface="Arial" panose="020B0604020202020204" pitchFamily="34" charset="0"/>
                        <a:cs typeface="Arial" panose="020B0604020202020204" pitchFamily="34" charset="0"/>
                      </a:endParaRPr>
                    </a:p>
                  </a:txBody>
                  <a:tcPr marL="55440" marR="55440" marT="18000" marB="1800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1000" dirty="0">
                        <a:solidFill>
                          <a:schemeClr val="tx1"/>
                        </a:solidFill>
                        <a:latin typeface="Arial" panose="020B0604020202020204" pitchFamily="34" charset="0"/>
                        <a:cs typeface="Arial" panose="020B0604020202020204" pitchFamily="34" charset="0"/>
                      </a:endParaRPr>
                    </a:p>
                  </a:txBody>
                  <a:tcPr marL="55440" marR="55440" marT="18000" marB="1800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GB" sz="1000" dirty="0">
                          <a:solidFill>
                            <a:schemeClr val="tx1"/>
                          </a:solidFill>
                          <a:latin typeface="Arial" panose="020B0604020202020204" pitchFamily="34" charset="0"/>
                          <a:cs typeface="Arial" panose="020B0604020202020204" pitchFamily="34" charset="0"/>
                        </a:rPr>
                        <a:t>0.61 (0.44-0.84)</a:t>
                      </a:r>
                    </a:p>
                  </a:txBody>
                  <a:tcPr marL="55440" marR="55440" marT="18000" marB="1800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GB" sz="1000" dirty="0">
                          <a:solidFill>
                            <a:schemeClr val="tx1"/>
                          </a:solidFill>
                          <a:latin typeface="Arial" panose="020B0604020202020204" pitchFamily="34" charset="0"/>
                          <a:cs typeface="Arial" panose="020B0604020202020204" pitchFamily="34" charset="0"/>
                        </a:rPr>
                        <a:t>0.002</a:t>
                      </a:r>
                    </a:p>
                  </a:txBody>
                  <a:tcPr marL="55440" marR="55440" marT="18000" marB="1800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748226850"/>
                  </a:ext>
                </a:extLst>
              </a:tr>
              <a:tr h="0">
                <a:tc>
                  <a:txBody>
                    <a:bodyPr/>
                    <a:lstStyle/>
                    <a:p>
                      <a:endParaRPr lang="en-GB" sz="1000" b="1" dirty="0">
                        <a:solidFill>
                          <a:schemeClr val="tx1"/>
                        </a:solidFill>
                        <a:latin typeface="Arial" panose="020B0604020202020204" pitchFamily="34" charset="0"/>
                        <a:cs typeface="Arial" panose="020B0604020202020204" pitchFamily="34" charset="0"/>
                      </a:endParaRPr>
                    </a:p>
                  </a:txBody>
                  <a:tcPr marL="55440" marR="55440" marT="18000" marB="1800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r>
                        <a:rPr lang="en-GB" sz="1000" dirty="0">
                          <a:solidFill>
                            <a:schemeClr val="tx1"/>
                          </a:solidFill>
                          <a:latin typeface="Arial" panose="020B0604020202020204" pitchFamily="34" charset="0"/>
                          <a:cs typeface="Arial" panose="020B0604020202020204" pitchFamily="34" charset="0"/>
                        </a:rPr>
                        <a:t>M1</a:t>
                      </a:r>
                    </a:p>
                  </a:txBody>
                  <a:tcPr marL="55440" marR="55440" marT="18000" marB="1800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GB" sz="1000" b="1" dirty="0">
                          <a:solidFill>
                            <a:schemeClr val="tx2"/>
                          </a:solidFill>
                          <a:latin typeface="Arial" panose="020B0604020202020204" pitchFamily="34" charset="0"/>
                          <a:cs typeface="Arial" panose="020B0604020202020204" pitchFamily="34" charset="0"/>
                        </a:rPr>
                        <a:t>86/226</a:t>
                      </a:r>
                    </a:p>
                  </a:txBody>
                  <a:tcPr marL="55440" marR="55440" marT="18000" marB="1800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GB" sz="1000" b="1" dirty="0">
                          <a:solidFill>
                            <a:schemeClr val="accent1"/>
                          </a:solidFill>
                          <a:latin typeface="Arial" panose="020B0604020202020204" pitchFamily="34" charset="0"/>
                          <a:cs typeface="Arial" panose="020B0604020202020204" pitchFamily="34" charset="0"/>
                        </a:rPr>
                        <a:t>98/215</a:t>
                      </a:r>
                      <a:endParaRPr lang="en-GB" sz="1000" b="1" dirty="0">
                        <a:solidFill>
                          <a:schemeClr val="tx2"/>
                        </a:solidFill>
                        <a:latin typeface="Arial" panose="020B0604020202020204" pitchFamily="34" charset="0"/>
                        <a:cs typeface="Arial" panose="020B0604020202020204" pitchFamily="34" charset="0"/>
                      </a:endParaRPr>
                    </a:p>
                  </a:txBody>
                  <a:tcPr marL="55440" marR="55440" marT="18000" marB="1800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1000" dirty="0">
                        <a:solidFill>
                          <a:schemeClr val="tx1"/>
                        </a:solidFill>
                        <a:latin typeface="Arial" panose="020B0604020202020204" pitchFamily="34" charset="0"/>
                        <a:cs typeface="Arial" panose="020B0604020202020204" pitchFamily="34" charset="0"/>
                      </a:endParaRPr>
                    </a:p>
                  </a:txBody>
                  <a:tcPr marL="55440" marR="55440" marT="18000" marB="1800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GB" sz="1000" dirty="0">
                          <a:solidFill>
                            <a:schemeClr val="tx1"/>
                          </a:solidFill>
                          <a:latin typeface="Arial" panose="020B0604020202020204" pitchFamily="34" charset="0"/>
                          <a:cs typeface="Arial" panose="020B0604020202020204" pitchFamily="34" charset="0"/>
                        </a:rPr>
                        <a:t>0.69 (0.51-0.92)</a:t>
                      </a:r>
                    </a:p>
                  </a:txBody>
                  <a:tcPr marL="55440" marR="55440" marT="18000" marB="1800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GB" sz="1000" dirty="0">
                          <a:solidFill>
                            <a:schemeClr val="tx1"/>
                          </a:solidFill>
                          <a:latin typeface="Arial" panose="020B0604020202020204" pitchFamily="34" charset="0"/>
                          <a:cs typeface="Arial" panose="020B0604020202020204" pitchFamily="34" charset="0"/>
                        </a:rPr>
                        <a:t>0.01</a:t>
                      </a:r>
                    </a:p>
                  </a:txBody>
                  <a:tcPr marL="55440" marR="55440" marT="18000" marB="1800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394867785"/>
                  </a:ext>
                </a:extLst>
              </a:tr>
              <a:tr h="0">
                <a:tc>
                  <a:txBody>
                    <a:bodyPr/>
                    <a:lstStyle/>
                    <a:p>
                      <a:r>
                        <a:rPr lang="en-GB" sz="1000" b="1" dirty="0">
                          <a:solidFill>
                            <a:schemeClr val="tx1"/>
                          </a:solidFill>
                          <a:latin typeface="Arial" panose="020B0604020202020204" pitchFamily="34" charset="0"/>
                          <a:cs typeface="Arial" panose="020B0604020202020204" pitchFamily="34" charset="0"/>
                        </a:rPr>
                        <a:t>Site of metastasis</a:t>
                      </a:r>
                    </a:p>
                  </a:txBody>
                  <a:tcPr marL="55440" marR="55440" marT="18000" marB="1800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r>
                        <a:rPr lang="en-GB" sz="1000" dirty="0">
                          <a:solidFill>
                            <a:schemeClr val="tx1"/>
                          </a:solidFill>
                          <a:latin typeface="Arial" panose="020B0604020202020204" pitchFamily="34" charset="0"/>
                          <a:cs typeface="Arial" panose="020B0604020202020204" pitchFamily="34" charset="0"/>
                        </a:rPr>
                        <a:t>Bone only</a:t>
                      </a:r>
                    </a:p>
                  </a:txBody>
                  <a:tcPr marL="55440" marR="55440" marT="18000" marB="1800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GB" sz="1000" b="1" dirty="0">
                          <a:solidFill>
                            <a:schemeClr val="tx2"/>
                          </a:solidFill>
                          <a:latin typeface="Arial" panose="020B0604020202020204" pitchFamily="34" charset="0"/>
                          <a:cs typeface="Arial" panose="020B0604020202020204" pitchFamily="34" charset="0"/>
                        </a:rPr>
                        <a:t>52/169</a:t>
                      </a:r>
                    </a:p>
                  </a:txBody>
                  <a:tcPr marL="55440" marR="55440" marT="18000" marB="1800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GB" sz="1000" b="1" dirty="0">
                          <a:solidFill>
                            <a:schemeClr val="accent1"/>
                          </a:solidFill>
                          <a:latin typeface="Arial" panose="020B0604020202020204" pitchFamily="34" charset="0"/>
                          <a:cs typeface="Arial" panose="020B0604020202020204" pitchFamily="34" charset="0"/>
                        </a:rPr>
                        <a:t>63/154</a:t>
                      </a:r>
                      <a:endParaRPr lang="en-GB" sz="1000" b="1" dirty="0">
                        <a:solidFill>
                          <a:schemeClr val="tx2"/>
                        </a:solidFill>
                        <a:latin typeface="Arial" panose="020B0604020202020204" pitchFamily="34" charset="0"/>
                        <a:cs typeface="Arial" panose="020B0604020202020204" pitchFamily="34" charset="0"/>
                      </a:endParaRPr>
                    </a:p>
                  </a:txBody>
                  <a:tcPr marL="55440" marR="55440" marT="18000" marB="1800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1000" dirty="0">
                        <a:solidFill>
                          <a:schemeClr val="tx1"/>
                        </a:solidFill>
                        <a:latin typeface="Arial" panose="020B0604020202020204" pitchFamily="34" charset="0"/>
                        <a:cs typeface="Arial" panose="020B0604020202020204" pitchFamily="34" charset="0"/>
                      </a:endParaRPr>
                    </a:p>
                  </a:txBody>
                  <a:tcPr marL="55440" marR="55440" marT="18000" marB="1800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GB" sz="1000" dirty="0">
                          <a:solidFill>
                            <a:schemeClr val="tx1"/>
                          </a:solidFill>
                          <a:latin typeface="Arial" panose="020B0604020202020204" pitchFamily="34" charset="0"/>
                          <a:cs typeface="Arial" panose="020B0604020202020204" pitchFamily="34" charset="0"/>
                        </a:rPr>
                        <a:t>0.59 (0.41-0.86)</a:t>
                      </a:r>
                    </a:p>
                  </a:txBody>
                  <a:tcPr marL="55440" marR="55440" marT="18000" marB="1800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GB" sz="1000" dirty="0">
                          <a:solidFill>
                            <a:schemeClr val="tx1"/>
                          </a:solidFill>
                          <a:latin typeface="Arial" panose="020B0604020202020204" pitchFamily="34" charset="0"/>
                          <a:cs typeface="Arial" panose="020B0604020202020204" pitchFamily="34" charset="0"/>
                        </a:rPr>
                        <a:t>0.005</a:t>
                      </a:r>
                    </a:p>
                  </a:txBody>
                  <a:tcPr marL="55440" marR="55440" marT="18000" marB="1800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869665603"/>
                  </a:ext>
                </a:extLst>
              </a:tr>
              <a:tr h="0">
                <a:tc>
                  <a:txBody>
                    <a:bodyPr/>
                    <a:lstStyle/>
                    <a:p>
                      <a:endParaRPr lang="en-GB" sz="1000" b="1" dirty="0">
                        <a:solidFill>
                          <a:schemeClr val="tx1"/>
                        </a:solidFill>
                        <a:latin typeface="Arial" panose="020B0604020202020204" pitchFamily="34" charset="0"/>
                        <a:cs typeface="Arial" panose="020B0604020202020204" pitchFamily="34" charset="0"/>
                      </a:endParaRPr>
                    </a:p>
                  </a:txBody>
                  <a:tcPr marL="55440" marR="55440" marT="18000" marB="1800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r>
                        <a:rPr lang="en-GB" sz="1000" dirty="0">
                          <a:solidFill>
                            <a:schemeClr val="tx1"/>
                          </a:solidFill>
                          <a:latin typeface="Arial" panose="020B0604020202020204" pitchFamily="34" charset="0"/>
                          <a:cs typeface="Arial" panose="020B0604020202020204" pitchFamily="34" charset="0"/>
                        </a:rPr>
                        <a:t>Soft tissue only</a:t>
                      </a:r>
                    </a:p>
                  </a:txBody>
                  <a:tcPr marL="55440" marR="55440" marT="18000" marB="1800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GB" sz="1000" b="1" dirty="0">
                          <a:solidFill>
                            <a:schemeClr val="tx2"/>
                          </a:solidFill>
                          <a:latin typeface="Arial" panose="020B0604020202020204" pitchFamily="34" charset="0"/>
                          <a:cs typeface="Arial" panose="020B0604020202020204" pitchFamily="34" charset="0"/>
                        </a:rPr>
                        <a:t>15/48</a:t>
                      </a:r>
                    </a:p>
                  </a:txBody>
                  <a:tcPr marL="55440" marR="55440" marT="18000" marB="1800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GB" sz="1000" b="1" dirty="0">
                          <a:solidFill>
                            <a:schemeClr val="accent1"/>
                          </a:solidFill>
                          <a:latin typeface="Arial" panose="020B0604020202020204" pitchFamily="34" charset="0"/>
                          <a:cs typeface="Arial" panose="020B0604020202020204" pitchFamily="34" charset="0"/>
                        </a:rPr>
                        <a:t>29/57</a:t>
                      </a:r>
                      <a:endParaRPr lang="en-GB" sz="1000" b="1" dirty="0">
                        <a:solidFill>
                          <a:schemeClr val="tx2"/>
                        </a:solidFill>
                        <a:latin typeface="Arial" panose="020B0604020202020204" pitchFamily="34" charset="0"/>
                        <a:cs typeface="Arial" panose="020B0604020202020204" pitchFamily="34" charset="0"/>
                      </a:endParaRPr>
                    </a:p>
                  </a:txBody>
                  <a:tcPr marL="55440" marR="55440" marT="18000" marB="1800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1000" dirty="0">
                        <a:solidFill>
                          <a:schemeClr val="tx1"/>
                        </a:solidFill>
                        <a:latin typeface="Arial" panose="020B0604020202020204" pitchFamily="34" charset="0"/>
                        <a:cs typeface="Arial" panose="020B0604020202020204" pitchFamily="34" charset="0"/>
                      </a:endParaRPr>
                    </a:p>
                  </a:txBody>
                  <a:tcPr marL="55440" marR="55440" marT="18000" marB="1800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GB" sz="1000" dirty="0">
                          <a:solidFill>
                            <a:schemeClr val="tx1"/>
                          </a:solidFill>
                          <a:latin typeface="Arial" panose="020B0604020202020204" pitchFamily="34" charset="0"/>
                          <a:cs typeface="Arial" panose="020B0604020202020204" pitchFamily="34" charset="0"/>
                        </a:rPr>
                        <a:t>0.57 (0.30-1.07)</a:t>
                      </a:r>
                    </a:p>
                  </a:txBody>
                  <a:tcPr marL="55440" marR="55440" marT="18000" marB="1800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GB" sz="1000" dirty="0">
                          <a:solidFill>
                            <a:schemeClr val="tx1"/>
                          </a:solidFill>
                          <a:latin typeface="Arial" panose="020B0604020202020204" pitchFamily="34" charset="0"/>
                          <a:cs typeface="Arial" panose="020B0604020202020204" pitchFamily="34" charset="0"/>
                        </a:rPr>
                        <a:t>0.07</a:t>
                      </a:r>
                    </a:p>
                  </a:txBody>
                  <a:tcPr marL="55440" marR="55440" marT="18000" marB="1800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0529610"/>
                  </a:ext>
                </a:extLst>
              </a:tr>
              <a:tr h="0">
                <a:tc>
                  <a:txBody>
                    <a:bodyPr/>
                    <a:lstStyle/>
                    <a:p>
                      <a:endParaRPr lang="en-GB" sz="1000" b="1" dirty="0">
                        <a:solidFill>
                          <a:schemeClr val="tx1"/>
                        </a:solidFill>
                        <a:latin typeface="Arial" panose="020B0604020202020204" pitchFamily="34" charset="0"/>
                        <a:cs typeface="Arial" panose="020B0604020202020204" pitchFamily="34" charset="0"/>
                      </a:endParaRPr>
                    </a:p>
                  </a:txBody>
                  <a:tcPr marL="55440" marR="55440" marT="18000" marB="1800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r>
                        <a:rPr lang="en-GB" sz="1000" dirty="0">
                          <a:solidFill>
                            <a:schemeClr val="tx1"/>
                          </a:solidFill>
                          <a:latin typeface="Arial" panose="020B0604020202020204" pitchFamily="34" charset="0"/>
                          <a:cs typeface="Arial" panose="020B0604020202020204" pitchFamily="34" charset="0"/>
                        </a:rPr>
                        <a:t>Bone and soft tissue</a:t>
                      </a:r>
                    </a:p>
                  </a:txBody>
                  <a:tcPr marL="55440" marR="55440" marT="18000" marB="1800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GB" sz="1000" b="1" dirty="0">
                          <a:solidFill>
                            <a:schemeClr val="tx2"/>
                          </a:solidFill>
                          <a:latin typeface="Arial" panose="020B0604020202020204" pitchFamily="34" charset="0"/>
                          <a:cs typeface="Arial" panose="020B0604020202020204" pitchFamily="34" charset="0"/>
                        </a:rPr>
                        <a:t>82/180</a:t>
                      </a:r>
                    </a:p>
                  </a:txBody>
                  <a:tcPr marL="55440" marR="55440" marT="18000" marB="1800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GB" sz="1000" b="1" dirty="0">
                          <a:solidFill>
                            <a:schemeClr val="accent1"/>
                          </a:solidFill>
                          <a:latin typeface="Arial" panose="020B0604020202020204" pitchFamily="34" charset="0"/>
                          <a:cs typeface="Arial" panose="020B0604020202020204" pitchFamily="34" charset="0"/>
                        </a:rPr>
                        <a:t>98/188</a:t>
                      </a:r>
                      <a:endParaRPr lang="en-GB" sz="1000" b="1" dirty="0">
                        <a:solidFill>
                          <a:schemeClr val="tx2"/>
                        </a:solidFill>
                        <a:latin typeface="Arial" panose="020B0604020202020204" pitchFamily="34" charset="0"/>
                        <a:cs typeface="Arial" panose="020B0604020202020204" pitchFamily="34" charset="0"/>
                      </a:endParaRPr>
                    </a:p>
                  </a:txBody>
                  <a:tcPr marL="55440" marR="55440" marT="18000" marB="1800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1000" dirty="0">
                        <a:solidFill>
                          <a:schemeClr val="tx1"/>
                        </a:solidFill>
                        <a:latin typeface="Arial" panose="020B0604020202020204" pitchFamily="34" charset="0"/>
                        <a:cs typeface="Arial" panose="020B0604020202020204" pitchFamily="34" charset="0"/>
                      </a:endParaRPr>
                    </a:p>
                  </a:txBody>
                  <a:tcPr marL="55440" marR="55440" marT="18000" marB="1800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GB" sz="1000" dirty="0">
                          <a:solidFill>
                            <a:schemeClr val="tx1"/>
                          </a:solidFill>
                          <a:latin typeface="Arial" panose="020B0604020202020204" pitchFamily="34" charset="0"/>
                          <a:cs typeface="Arial" panose="020B0604020202020204" pitchFamily="34" charset="0"/>
                        </a:rPr>
                        <a:t>0.71 (0.53-0.95)</a:t>
                      </a:r>
                    </a:p>
                  </a:txBody>
                  <a:tcPr marL="55440" marR="55440" marT="18000" marB="1800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GB" sz="1000" dirty="0">
                          <a:solidFill>
                            <a:schemeClr val="tx1"/>
                          </a:solidFill>
                          <a:latin typeface="Arial" panose="020B0604020202020204" pitchFamily="34" charset="0"/>
                          <a:cs typeface="Arial" panose="020B0604020202020204" pitchFamily="34" charset="0"/>
                        </a:rPr>
                        <a:t>0.02</a:t>
                      </a:r>
                    </a:p>
                  </a:txBody>
                  <a:tcPr marL="55440" marR="55440" marT="18000" marB="1800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941048"/>
                  </a:ext>
                </a:extLst>
              </a:tr>
              <a:tr h="0">
                <a:tc>
                  <a:txBody>
                    <a:bodyPr/>
                    <a:lstStyle/>
                    <a:p>
                      <a:r>
                        <a:rPr lang="en-GB" sz="1000" b="1" dirty="0">
                          <a:solidFill>
                            <a:schemeClr val="tx1"/>
                          </a:solidFill>
                          <a:latin typeface="Arial" panose="020B0604020202020204" pitchFamily="34" charset="0"/>
                          <a:cs typeface="Arial" panose="020B0604020202020204" pitchFamily="34" charset="0"/>
                        </a:rPr>
                        <a:t>HRR status</a:t>
                      </a:r>
                    </a:p>
                  </a:txBody>
                  <a:tcPr marL="55440" marR="55440" marT="18000" marB="1800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r>
                        <a:rPr lang="en-GB" sz="1000" dirty="0">
                          <a:solidFill>
                            <a:schemeClr val="tx1"/>
                          </a:solidFill>
                          <a:latin typeface="Arial" panose="020B0604020202020204" pitchFamily="34" charset="0"/>
                          <a:cs typeface="Arial" panose="020B0604020202020204" pitchFamily="34" charset="0"/>
                        </a:rPr>
                        <a:t>Deficient</a:t>
                      </a:r>
                    </a:p>
                  </a:txBody>
                  <a:tcPr marL="55440" marR="55440" marT="18000" marB="1800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GB" sz="1000" b="1" dirty="0">
                          <a:solidFill>
                            <a:schemeClr val="tx2"/>
                          </a:solidFill>
                          <a:latin typeface="Arial" panose="020B0604020202020204" pitchFamily="34" charset="0"/>
                          <a:cs typeface="Arial" panose="020B0604020202020204" pitchFamily="34" charset="0"/>
                        </a:rPr>
                        <a:t>37/85</a:t>
                      </a:r>
                    </a:p>
                  </a:txBody>
                  <a:tcPr marL="55440" marR="55440" marT="18000" marB="1800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GB" sz="1000" b="1" dirty="0">
                          <a:solidFill>
                            <a:schemeClr val="accent1"/>
                          </a:solidFill>
                          <a:latin typeface="Arial" panose="020B0604020202020204" pitchFamily="34" charset="0"/>
                          <a:cs typeface="Arial" panose="020B0604020202020204" pitchFamily="34" charset="0"/>
                        </a:rPr>
                        <a:t>49/84</a:t>
                      </a:r>
                      <a:endParaRPr lang="en-GB" sz="1000" b="1" dirty="0">
                        <a:solidFill>
                          <a:schemeClr val="tx2"/>
                        </a:solidFill>
                        <a:latin typeface="Arial" panose="020B0604020202020204" pitchFamily="34" charset="0"/>
                        <a:cs typeface="Arial" panose="020B0604020202020204" pitchFamily="34" charset="0"/>
                      </a:endParaRPr>
                    </a:p>
                  </a:txBody>
                  <a:tcPr marL="55440" marR="55440" marT="18000" marB="1800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1000" dirty="0">
                        <a:solidFill>
                          <a:schemeClr val="tx1"/>
                        </a:solidFill>
                        <a:latin typeface="Arial" panose="020B0604020202020204" pitchFamily="34" charset="0"/>
                        <a:cs typeface="Arial" panose="020B0604020202020204" pitchFamily="34" charset="0"/>
                      </a:endParaRPr>
                    </a:p>
                  </a:txBody>
                  <a:tcPr marL="55440" marR="55440" marT="18000" marB="1800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GB" sz="1000" dirty="0">
                          <a:solidFill>
                            <a:schemeClr val="tx1"/>
                          </a:solidFill>
                          <a:latin typeface="Arial" panose="020B0604020202020204" pitchFamily="34" charset="0"/>
                          <a:cs typeface="Arial" panose="020B0604020202020204" pitchFamily="34" charset="0"/>
                        </a:rPr>
                        <a:t>0.48 (0.31-0.74)</a:t>
                      </a:r>
                    </a:p>
                  </a:txBody>
                  <a:tcPr marL="55440" marR="55440" marT="18000" marB="1800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GB" sz="1000" dirty="0">
                          <a:solidFill>
                            <a:schemeClr val="tx1"/>
                          </a:solidFill>
                          <a:latin typeface="Arial" panose="020B0604020202020204" pitchFamily="34" charset="0"/>
                          <a:cs typeface="Arial" panose="020B0604020202020204" pitchFamily="34" charset="0"/>
                        </a:rPr>
                        <a:t>&lt;0.001</a:t>
                      </a:r>
                    </a:p>
                  </a:txBody>
                  <a:tcPr marL="55440" marR="55440" marT="18000" marB="1800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87193478"/>
                  </a:ext>
                </a:extLst>
              </a:tr>
              <a:tr h="0">
                <a:tc>
                  <a:txBody>
                    <a:bodyPr/>
                    <a:lstStyle/>
                    <a:p>
                      <a:endParaRPr lang="en-GB" sz="1000" b="1" dirty="0">
                        <a:solidFill>
                          <a:schemeClr val="tx1"/>
                        </a:solidFill>
                        <a:latin typeface="Arial" panose="020B0604020202020204" pitchFamily="34" charset="0"/>
                        <a:cs typeface="Arial" panose="020B0604020202020204" pitchFamily="34" charset="0"/>
                      </a:endParaRPr>
                    </a:p>
                  </a:txBody>
                  <a:tcPr marL="55440" marR="55440" marT="18000" marB="1800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r>
                        <a:rPr lang="en-GB" sz="1000" dirty="0">
                          <a:solidFill>
                            <a:schemeClr val="tx1"/>
                          </a:solidFill>
                          <a:latin typeface="Arial" panose="020B0604020202020204" pitchFamily="34" charset="0"/>
                          <a:cs typeface="Arial" panose="020B0604020202020204" pitchFamily="34" charset="0"/>
                        </a:rPr>
                        <a:t>Non-deficient/unknown</a:t>
                      </a:r>
                    </a:p>
                  </a:txBody>
                  <a:tcPr marL="55440" marR="55440" marT="18000" marB="1800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GB" sz="1000" b="1" dirty="0">
                          <a:solidFill>
                            <a:schemeClr val="tx2"/>
                          </a:solidFill>
                          <a:latin typeface="Arial" panose="020B0604020202020204" pitchFamily="34" charset="0"/>
                          <a:cs typeface="Arial" panose="020B0604020202020204" pitchFamily="34" charset="0"/>
                        </a:rPr>
                        <a:t>114/317</a:t>
                      </a:r>
                    </a:p>
                  </a:txBody>
                  <a:tcPr marL="55440" marR="55440" marT="18000" marB="1800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GB" sz="1000" b="1" dirty="0">
                          <a:solidFill>
                            <a:schemeClr val="accent1"/>
                          </a:solidFill>
                          <a:latin typeface="Arial" panose="020B0604020202020204" pitchFamily="34" charset="0"/>
                          <a:cs typeface="Arial" panose="020B0604020202020204" pitchFamily="34" charset="0"/>
                        </a:rPr>
                        <a:t>142/319</a:t>
                      </a:r>
                      <a:endParaRPr lang="en-GB" sz="1000" b="1" dirty="0">
                        <a:solidFill>
                          <a:schemeClr val="tx2"/>
                        </a:solidFill>
                        <a:latin typeface="Arial" panose="020B0604020202020204" pitchFamily="34" charset="0"/>
                        <a:cs typeface="Arial" panose="020B0604020202020204" pitchFamily="34" charset="0"/>
                      </a:endParaRPr>
                    </a:p>
                  </a:txBody>
                  <a:tcPr marL="55440" marR="55440" marT="18000" marB="1800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1000" dirty="0">
                        <a:solidFill>
                          <a:schemeClr val="tx1"/>
                        </a:solidFill>
                        <a:latin typeface="Arial" panose="020B0604020202020204" pitchFamily="34" charset="0"/>
                        <a:cs typeface="Arial" panose="020B0604020202020204" pitchFamily="34" charset="0"/>
                      </a:endParaRPr>
                    </a:p>
                  </a:txBody>
                  <a:tcPr marL="55440" marR="55440" marT="18000" marB="1800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GB" sz="1000" dirty="0">
                          <a:solidFill>
                            <a:schemeClr val="tx1"/>
                          </a:solidFill>
                          <a:latin typeface="Arial" panose="020B0604020202020204" pitchFamily="34" charset="0"/>
                          <a:cs typeface="Arial" panose="020B0604020202020204" pitchFamily="34" charset="0"/>
                        </a:rPr>
                        <a:t>0.69 (0.54-0.89)</a:t>
                      </a:r>
                    </a:p>
                  </a:txBody>
                  <a:tcPr marL="55440" marR="55440" marT="18000" marB="1800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GB" sz="1000" dirty="0">
                          <a:solidFill>
                            <a:schemeClr val="tx1"/>
                          </a:solidFill>
                          <a:latin typeface="Arial" panose="020B0604020202020204" pitchFamily="34" charset="0"/>
                          <a:cs typeface="Arial" panose="020B0604020202020204" pitchFamily="34" charset="0"/>
                        </a:rPr>
                        <a:t>0.004</a:t>
                      </a:r>
                    </a:p>
                  </a:txBody>
                  <a:tcPr marL="55440" marR="55440" marT="18000" marB="1800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360587466"/>
                  </a:ext>
                </a:extLst>
              </a:tr>
              <a:tr h="0">
                <a:tc>
                  <a:txBody>
                    <a:bodyPr/>
                    <a:lstStyle/>
                    <a:p>
                      <a:r>
                        <a:rPr lang="en-GB" sz="1000" b="1" dirty="0">
                          <a:solidFill>
                            <a:schemeClr val="tx1"/>
                          </a:solidFill>
                          <a:latin typeface="Arial" panose="020B0604020202020204" pitchFamily="34" charset="0"/>
                          <a:cs typeface="Arial" panose="020B0604020202020204" pitchFamily="34" charset="0"/>
                        </a:rPr>
                        <a:t>Prior abiraterone</a:t>
                      </a:r>
                      <a:r>
                        <a:rPr lang="en-GB" sz="1000" b="1" baseline="30000" dirty="0">
                          <a:solidFill>
                            <a:schemeClr val="tx1"/>
                          </a:solidFill>
                          <a:latin typeface="Arial" panose="020B0604020202020204" pitchFamily="34" charset="0"/>
                          <a:cs typeface="Arial" panose="020B0604020202020204" pitchFamily="34" charset="0"/>
                        </a:rPr>
                        <a:t>a</a:t>
                      </a:r>
                      <a:r>
                        <a:rPr lang="en-GB" sz="1000" b="1" dirty="0">
                          <a:solidFill>
                            <a:schemeClr val="tx1"/>
                          </a:solidFill>
                          <a:latin typeface="Arial" panose="020B0604020202020204" pitchFamily="34" charset="0"/>
                          <a:cs typeface="Arial" panose="020B0604020202020204" pitchFamily="34" charset="0"/>
                        </a:rPr>
                        <a:t> or docetaxel</a:t>
                      </a:r>
                    </a:p>
                  </a:txBody>
                  <a:tcPr marL="55440" marR="55440" marT="18000" marB="1800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r>
                        <a:rPr lang="en-GB" sz="1000" dirty="0">
                          <a:solidFill>
                            <a:schemeClr val="tx1"/>
                          </a:solidFill>
                          <a:latin typeface="Arial" panose="020B0604020202020204" pitchFamily="34" charset="0"/>
                          <a:cs typeface="Arial" panose="020B0604020202020204" pitchFamily="34" charset="0"/>
                        </a:rPr>
                        <a:t>Yes</a:t>
                      </a:r>
                    </a:p>
                  </a:txBody>
                  <a:tcPr marL="55440" marR="55440" marT="18000" marB="1800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GB" sz="1000" b="1" dirty="0">
                          <a:solidFill>
                            <a:schemeClr val="tx2"/>
                          </a:solidFill>
                          <a:latin typeface="Arial" panose="020B0604020202020204" pitchFamily="34" charset="0"/>
                          <a:cs typeface="Arial" panose="020B0604020202020204" pitchFamily="34" charset="0"/>
                        </a:rPr>
                        <a:t>42/109</a:t>
                      </a:r>
                    </a:p>
                  </a:txBody>
                  <a:tcPr marL="55440" marR="55440" marT="18000" marB="1800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GB" sz="1000" b="1" dirty="0">
                          <a:solidFill>
                            <a:schemeClr val="accent1"/>
                          </a:solidFill>
                          <a:latin typeface="Arial" panose="020B0604020202020204" pitchFamily="34" charset="0"/>
                          <a:cs typeface="Arial" panose="020B0604020202020204" pitchFamily="34" charset="0"/>
                        </a:rPr>
                        <a:t>58/110</a:t>
                      </a:r>
                      <a:endParaRPr lang="en-GB" sz="1000" b="1" dirty="0">
                        <a:solidFill>
                          <a:schemeClr val="tx2"/>
                        </a:solidFill>
                        <a:latin typeface="Arial" panose="020B0604020202020204" pitchFamily="34" charset="0"/>
                        <a:cs typeface="Arial" panose="020B0604020202020204" pitchFamily="34" charset="0"/>
                      </a:endParaRPr>
                    </a:p>
                  </a:txBody>
                  <a:tcPr marL="55440" marR="55440" marT="18000" marB="1800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1000" dirty="0">
                        <a:solidFill>
                          <a:schemeClr val="tx1"/>
                        </a:solidFill>
                        <a:latin typeface="Arial" panose="020B0604020202020204" pitchFamily="34" charset="0"/>
                        <a:cs typeface="Arial" panose="020B0604020202020204" pitchFamily="34" charset="0"/>
                      </a:endParaRPr>
                    </a:p>
                  </a:txBody>
                  <a:tcPr marL="55440" marR="55440" marT="18000" marB="1800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GB" sz="1000" dirty="0">
                          <a:solidFill>
                            <a:schemeClr val="tx1"/>
                          </a:solidFill>
                          <a:latin typeface="Arial" panose="020B0604020202020204" pitchFamily="34" charset="0"/>
                          <a:cs typeface="Arial" panose="020B0604020202020204" pitchFamily="34" charset="0"/>
                        </a:rPr>
                        <a:t>0.56 (0.38-0.83)</a:t>
                      </a:r>
                    </a:p>
                  </a:txBody>
                  <a:tcPr marL="55440" marR="55440" marT="18000" marB="1800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GB" sz="1000" dirty="0">
                          <a:solidFill>
                            <a:schemeClr val="tx1"/>
                          </a:solidFill>
                          <a:latin typeface="Arial" panose="020B0604020202020204" pitchFamily="34" charset="0"/>
                          <a:cs typeface="Arial" panose="020B0604020202020204" pitchFamily="34" charset="0"/>
                        </a:rPr>
                        <a:t>0.004</a:t>
                      </a:r>
                    </a:p>
                  </a:txBody>
                  <a:tcPr marL="55440" marR="55440" marT="18000" marB="1800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11231954"/>
                  </a:ext>
                </a:extLst>
              </a:tr>
              <a:tr h="0">
                <a:tc>
                  <a:txBody>
                    <a:bodyPr/>
                    <a:lstStyle/>
                    <a:p>
                      <a:endParaRPr lang="en-GB" sz="1000" b="1" dirty="0">
                        <a:solidFill>
                          <a:schemeClr val="tx1"/>
                        </a:solidFill>
                        <a:latin typeface="Arial" panose="020B0604020202020204" pitchFamily="34" charset="0"/>
                        <a:cs typeface="Arial" panose="020B0604020202020204" pitchFamily="34" charset="0"/>
                      </a:endParaRPr>
                    </a:p>
                  </a:txBody>
                  <a:tcPr marL="55440" marR="55440" marT="18000" marB="1800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r>
                        <a:rPr lang="en-GB" sz="1000" dirty="0">
                          <a:solidFill>
                            <a:schemeClr val="tx1"/>
                          </a:solidFill>
                          <a:latin typeface="Arial" panose="020B0604020202020204" pitchFamily="34" charset="0"/>
                          <a:cs typeface="Arial" panose="020B0604020202020204" pitchFamily="34" charset="0"/>
                        </a:rPr>
                        <a:t>No</a:t>
                      </a:r>
                    </a:p>
                  </a:txBody>
                  <a:tcPr marL="55440" marR="55440" marT="18000" marB="1800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GB" sz="1000" b="1" dirty="0">
                          <a:solidFill>
                            <a:schemeClr val="tx2"/>
                          </a:solidFill>
                          <a:latin typeface="Arial" panose="020B0604020202020204" pitchFamily="34" charset="0"/>
                          <a:cs typeface="Arial" panose="020B0604020202020204" pitchFamily="34" charset="0"/>
                        </a:rPr>
                        <a:t>109/293</a:t>
                      </a:r>
                    </a:p>
                  </a:txBody>
                  <a:tcPr marL="55440" marR="55440" marT="18000" marB="1800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GB" sz="1000" b="1" dirty="0">
                          <a:solidFill>
                            <a:schemeClr val="accent1"/>
                          </a:solidFill>
                          <a:latin typeface="Arial" panose="020B0604020202020204" pitchFamily="34" charset="0"/>
                          <a:cs typeface="Arial" panose="020B0604020202020204" pitchFamily="34" charset="0"/>
                        </a:rPr>
                        <a:t>133/293</a:t>
                      </a:r>
                      <a:endParaRPr lang="en-GB" sz="1000" b="1" dirty="0">
                        <a:solidFill>
                          <a:schemeClr val="tx2"/>
                        </a:solidFill>
                        <a:latin typeface="Arial" panose="020B0604020202020204" pitchFamily="34" charset="0"/>
                        <a:cs typeface="Arial" panose="020B0604020202020204" pitchFamily="34" charset="0"/>
                      </a:endParaRPr>
                    </a:p>
                  </a:txBody>
                  <a:tcPr marL="55440" marR="55440" marT="18000" marB="1800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1000" dirty="0">
                        <a:solidFill>
                          <a:schemeClr val="tx1"/>
                        </a:solidFill>
                        <a:latin typeface="Arial" panose="020B0604020202020204" pitchFamily="34" charset="0"/>
                        <a:cs typeface="Arial" panose="020B0604020202020204" pitchFamily="34" charset="0"/>
                      </a:endParaRPr>
                    </a:p>
                  </a:txBody>
                  <a:tcPr marL="55440" marR="55440" marT="18000" marB="1800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GB" sz="1000" dirty="0">
                          <a:solidFill>
                            <a:schemeClr val="tx1"/>
                          </a:solidFill>
                          <a:latin typeface="Arial" panose="020B0604020202020204" pitchFamily="34" charset="0"/>
                          <a:cs typeface="Arial" panose="020B0604020202020204" pitchFamily="34" charset="0"/>
                        </a:rPr>
                        <a:t>0.68 (0.53-0.88)</a:t>
                      </a:r>
                    </a:p>
                  </a:txBody>
                  <a:tcPr marL="55440" marR="55440" marT="18000" marB="1800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GB" sz="1000" dirty="0">
                          <a:solidFill>
                            <a:schemeClr val="tx1"/>
                          </a:solidFill>
                          <a:latin typeface="Arial" panose="020B0604020202020204" pitchFamily="34" charset="0"/>
                          <a:cs typeface="Arial" panose="020B0604020202020204" pitchFamily="34" charset="0"/>
                        </a:rPr>
                        <a:t>0.003</a:t>
                      </a:r>
                    </a:p>
                  </a:txBody>
                  <a:tcPr marL="55440" marR="55440" marT="18000" marB="1800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671498800"/>
                  </a:ext>
                </a:extLst>
              </a:tr>
            </a:tbl>
          </a:graphicData>
        </a:graphic>
      </p:graphicFrame>
      <p:cxnSp>
        <p:nvCxnSpPr>
          <p:cNvPr id="21" name="Straight Connector 20">
            <a:extLst>
              <a:ext uri="{FF2B5EF4-FFF2-40B4-BE49-F238E27FC236}">
                <a16:creationId xmlns:a16="http://schemas.microsoft.com/office/drawing/2014/main" id="{7BEF3A0B-A6A9-5DB6-2692-E7035E5F2AD5}"/>
              </a:ext>
            </a:extLst>
          </p:cNvPr>
          <p:cNvCxnSpPr>
            <a:cxnSpLocks/>
          </p:cNvCxnSpPr>
          <p:nvPr/>
        </p:nvCxnSpPr>
        <p:spPr>
          <a:xfrm>
            <a:off x="6023992" y="5037641"/>
            <a:ext cx="2974425"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BC0D260-44EC-E959-0C24-68BE3ACA39FB}"/>
              </a:ext>
            </a:extLst>
          </p:cNvPr>
          <p:cNvCxnSpPr>
            <a:cxnSpLocks/>
          </p:cNvCxnSpPr>
          <p:nvPr/>
        </p:nvCxnSpPr>
        <p:spPr>
          <a:xfrm rot="5400000" flipH="1">
            <a:off x="6356535" y="5074345"/>
            <a:ext cx="53552" cy="0"/>
          </a:xfrm>
          <a:prstGeom prst="line">
            <a:avLst/>
          </a:prstGeom>
          <a:ln w="9525" cap="sq">
            <a:solidFill>
              <a:schemeClr val="tx1"/>
            </a:solidFill>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32AB9F65-0C17-72C4-D182-8EBF3E52B77C}"/>
              </a:ext>
            </a:extLst>
          </p:cNvPr>
          <p:cNvSpPr txBox="1"/>
          <p:nvPr/>
        </p:nvSpPr>
        <p:spPr>
          <a:xfrm>
            <a:off x="6221360" y="5115599"/>
            <a:ext cx="322319" cy="153888"/>
          </a:xfrm>
          <a:prstGeom prst="rect">
            <a:avLst/>
          </a:prstGeom>
          <a:noFill/>
        </p:spPr>
        <p:txBody>
          <a:bodyPr wrap="square" lIns="0" tIns="0" rIns="0" bIns="0"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GB" sz="1000" b="0" i="0" u="none" strike="noStrike" kern="0" cap="none" spc="0" normalizeH="0" baseline="0" dirty="0">
                <a:ln>
                  <a:noFill/>
                </a:ln>
                <a:solidFill>
                  <a:srgbClr val="000000"/>
                </a:solidFill>
                <a:effectLst/>
                <a:uLnTx/>
                <a:uFillTx/>
                <a:latin typeface="Arial" panose="020B0604020202020204"/>
                <a:ea typeface="+mn-ea"/>
                <a:cs typeface="Arial"/>
                <a:sym typeface="Arial"/>
              </a:rPr>
              <a:t>0.25</a:t>
            </a:r>
          </a:p>
        </p:txBody>
      </p:sp>
      <p:sp>
        <p:nvSpPr>
          <p:cNvPr id="28" name="TextBox 27">
            <a:extLst>
              <a:ext uri="{FF2B5EF4-FFF2-40B4-BE49-F238E27FC236}">
                <a16:creationId xmlns:a16="http://schemas.microsoft.com/office/drawing/2014/main" id="{39DCEA00-2C9E-CC17-26D2-E505DC46582F}"/>
              </a:ext>
            </a:extLst>
          </p:cNvPr>
          <p:cNvSpPr txBox="1"/>
          <p:nvPr/>
        </p:nvSpPr>
        <p:spPr>
          <a:xfrm>
            <a:off x="5455421" y="5406083"/>
            <a:ext cx="2483190" cy="153888"/>
          </a:xfrm>
          <a:prstGeom prst="rect">
            <a:avLst/>
          </a:prstGeom>
          <a:noFill/>
        </p:spPr>
        <p:txBody>
          <a:bodyPr wrap="square" lIns="0" tIns="0" rIns="0" bIns="0" rtlCol="0">
            <a:spAutoFit/>
          </a:bodyPr>
          <a:lstStyle/>
          <a:p>
            <a:pPr marL="0" marR="0" lvl="0" indent="0" algn="r" defTabSz="1219170" rtl="0" eaLnBrk="1" fontAlgn="auto" latinLnBrk="0" hangingPunct="1">
              <a:lnSpc>
                <a:spcPct val="100000"/>
              </a:lnSpc>
              <a:spcBef>
                <a:spcPts val="0"/>
              </a:spcBef>
              <a:spcAft>
                <a:spcPts val="0"/>
              </a:spcAft>
              <a:buClr>
                <a:srgbClr val="000000"/>
              </a:buClr>
              <a:buSzTx/>
              <a:buFontTx/>
              <a:buNone/>
              <a:tabLst/>
              <a:defRPr/>
            </a:pPr>
            <a:r>
              <a:rPr kumimoji="0" lang="en-GB" sz="1000" b="1" i="0" u="none" strike="noStrike" kern="0" cap="none" spc="0" normalizeH="0" baseline="0" dirty="0">
                <a:ln>
                  <a:noFill/>
                </a:ln>
                <a:solidFill>
                  <a:schemeClr val="tx2"/>
                </a:solidFill>
                <a:effectLst/>
                <a:uLnTx/>
                <a:uFillTx/>
                <a:latin typeface="Arial" panose="020B0604020202020204"/>
                <a:ea typeface="+mn-ea"/>
                <a:cs typeface="Arial"/>
                <a:sym typeface="Arial"/>
              </a:rPr>
              <a:t>Talazoparib + Enzalutamide better</a:t>
            </a:r>
          </a:p>
        </p:txBody>
      </p:sp>
      <p:sp>
        <p:nvSpPr>
          <p:cNvPr id="29" name="TextBox 28">
            <a:extLst>
              <a:ext uri="{FF2B5EF4-FFF2-40B4-BE49-F238E27FC236}">
                <a16:creationId xmlns:a16="http://schemas.microsoft.com/office/drawing/2014/main" id="{4BF83F5B-DD2C-934D-68CF-5D2D17CA24BB}"/>
              </a:ext>
            </a:extLst>
          </p:cNvPr>
          <p:cNvSpPr txBox="1"/>
          <p:nvPr/>
        </p:nvSpPr>
        <p:spPr>
          <a:xfrm>
            <a:off x="8013850" y="5406083"/>
            <a:ext cx="2483190" cy="153888"/>
          </a:xfrm>
          <a:prstGeom prst="rect">
            <a:avLst/>
          </a:prstGeom>
          <a:noFill/>
        </p:spPr>
        <p:txBody>
          <a:bodyPr wrap="square" lIns="0" tIns="0" rIns="0" bIns="0"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GB" sz="1000" b="1" i="0" u="none" strike="noStrike" kern="0" cap="none" spc="0" normalizeH="0" baseline="0" dirty="0">
                <a:ln>
                  <a:noFill/>
                </a:ln>
                <a:solidFill>
                  <a:schemeClr val="accent1"/>
                </a:solidFill>
                <a:effectLst/>
                <a:uLnTx/>
                <a:uFillTx/>
                <a:latin typeface="Arial" panose="020B0604020202020204"/>
                <a:ea typeface="+mn-ea"/>
                <a:cs typeface="Arial"/>
                <a:sym typeface="Arial"/>
              </a:rPr>
              <a:t>Placebo + Enzalutamide better</a:t>
            </a:r>
          </a:p>
        </p:txBody>
      </p:sp>
      <p:sp>
        <p:nvSpPr>
          <p:cNvPr id="31" name="Arrow: Right 33">
            <a:extLst>
              <a:ext uri="{FF2B5EF4-FFF2-40B4-BE49-F238E27FC236}">
                <a16:creationId xmlns:a16="http://schemas.microsoft.com/office/drawing/2014/main" id="{E7EAAD10-9573-0824-402B-761164781385}"/>
              </a:ext>
            </a:extLst>
          </p:cNvPr>
          <p:cNvSpPr/>
          <p:nvPr/>
        </p:nvSpPr>
        <p:spPr>
          <a:xfrm flipH="1">
            <a:off x="6954044" y="5279740"/>
            <a:ext cx="984567" cy="117199"/>
          </a:xfrm>
          <a:prstGeom prst="rightArrow">
            <a:avLst>
              <a:gd name="adj1" fmla="val 50000"/>
              <a:gd name="adj2" fmla="val 89651"/>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dirty="0">
              <a:ln>
                <a:noFill/>
              </a:ln>
              <a:solidFill>
                <a:srgbClr val="ED7D31"/>
              </a:solidFill>
              <a:effectLst/>
              <a:uLnTx/>
              <a:uFillTx/>
              <a:latin typeface="Arial"/>
              <a:ea typeface="+mn-ea"/>
              <a:cs typeface="+mn-cs"/>
              <a:sym typeface="Arial"/>
            </a:endParaRPr>
          </a:p>
        </p:txBody>
      </p:sp>
      <p:cxnSp>
        <p:nvCxnSpPr>
          <p:cNvPr id="33" name="Straight Connector 32">
            <a:extLst>
              <a:ext uri="{FF2B5EF4-FFF2-40B4-BE49-F238E27FC236}">
                <a16:creationId xmlns:a16="http://schemas.microsoft.com/office/drawing/2014/main" id="{07BACE3F-CC2B-46FC-8B1F-D732F4B503FA}"/>
              </a:ext>
            </a:extLst>
          </p:cNvPr>
          <p:cNvCxnSpPr>
            <a:cxnSpLocks/>
          </p:cNvCxnSpPr>
          <p:nvPr/>
        </p:nvCxnSpPr>
        <p:spPr>
          <a:xfrm rot="5400000" flipH="1">
            <a:off x="6886760" y="5074345"/>
            <a:ext cx="53552" cy="0"/>
          </a:xfrm>
          <a:prstGeom prst="line">
            <a:avLst/>
          </a:prstGeom>
          <a:ln w="9525" cap="sq">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21E83390-6554-5D2E-7EED-4B5E4A80729F}"/>
              </a:ext>
            </a:extLst>
          </p:cNvPr>
          <p:cNvCxnSpPr>
            <a:cxnSpLocks/>
          </p:cNvCxnSpPr>
          <p:nvPr/>
        </p:nvCxnSpPr>
        <p:spPr>
          <a:xfrm rot="5400000" flipH="1">
            <a:off x="7947210" y="5074345"/>
            <a:ext cx="53552" cy="0"/>
          </a:xfrm>
          <a:prstGeom prst="line">
            <a:avLst/>
          </a:prstGeom>
          <a:ln w="9525" cap="sq">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D9F38227-9384-8DF0-1DF6-5C10963C1D4E}"/>
              </a:ext>
            </a:extLst>
          </p:cNvPr>
          <p:cNvCxnSpPr>
            <a:cxnSpLocks/>
          </p:cNvCxnSpPr>
          <p:nvPr/>
        </p:nvCxnSpPr>
        <p:spPr>
          <a:xfrm rot="5400000" flipH="1">
            <a:off x="8480610" y="5074345"/>
            <a:ext cx="53552" cy="0"/>
          </a:xfrm>
          <a:prstGeom prst="line">
            <a:avLst/>
          </a:prstGeom>
          <a:ln w="9525" cap="sq">
            <a:solidFill>
              <a:schemeClr val="tx1"/>
            </a:solidFill>
          </a:ln>
        </p:spPr>
        <p:style>
          <a:lnRef idx="1">
            <a:schemeClr val="accent1"/>
          </a:lnRef>
          <a:fillRef idx="0">
            <a:schemeClr val="accent1"/>
          </a:fillRef>
          <a:effectRef idx="0">
            <a:schemeClr val="accent1"/>
          </a:effectRef>
          <a:fontRef idx="minor">
            <a:schemeClr val="tx1"/>
          </a:fontRef>
        </p:style>
      </p:cxnSp>
      <p:sp>
        <p:nvSpPr>
          <p:cNvPr id="36" name="TextBox 35">
            <a:extLst>
              <a:ext uri="{FF2B5EF4-FFF2-40B4-BE49-F238E27FC236}">
                <a16:creationId xmlns:a16="http://schemas.microsoft.com/office/drawing/2014/main" id="{D5AD04CD-9F05-D4C9-4A18-4B4ECAC9F2EC}"/>
              </a:ext>
            </a:extLst>
          </p:cNvPr>
          <p:cNvSpPr txBox="1"/>
          <p:nvPr/>
        </p:nvSpPr>
        <p:spPr>
          <a:xfrm>
            <a:off x="8344975" y="5115599"/>
            <a:ext cx="322319" cy="153888"/>
          </a:xfrm>
          <a:prstGeom prst="rect">
            <a:avLst/>
          </a:prstGeom>
          <a:noFill/>
        </p:spPr>
        <p:txBody>
          <a:bodyPr wrap="square" lIns="0" tIns="0" rIns="0" bIns="0"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GB" sz="1000" b="0" i="0" u="none" strike="noStrike" kern="0" cap="none" spc="0" normalizeH="0" baseline="0" dirty="0">
                <a:ln>
                  <a:noFill/>
                </a:ln>
                <a:solidFill>
                  <a:srgbClr val="000000"/>
                </a:solidFill>
                <a:effectLst/>
                <a:uLnTx/>
                <a:uFillTx/>
                <a:latin typeface="Arial" panose="020B0604020202020204"/>
                <a:ea typeface="+mn-ea"/>
                <a:cs typeface="Arial"/>
                <a:sym typeface="Arial"/>
              </a:rPr>
              <a:t>1.25</a:t>
            </a:r>
          </a:p>
        </p:txBody>
      </p:sp>
      <p:sp>
        <p:nvSpPr>
          <p:cNvPr id="38" name="TextBox 37">
            <a:extLst>
              <a:ext uri="{FF2B5EF4-FFF2-40B4-BE49-F238E27FC236}">
                <a16:creationId xmlns:a16="http://schemas.microsoft.com/office/drawing/2014/main" id="{19368E6F-CDB7-B95D-C190-8EBC3816A70E}"/>
              </a:ext>
            </a:extLst>
          </p:cNvPr>
          <p:cNvSpPr txBox="1"/>
          <p:nvPr/>
        </p:nvSpPr>
        <p:spPr>
          <a:xfrm>
            <a:off x="6752376" y="5115599"/>
            <a:ext cx="322319" cy="153888"/>
          </a:xfrm>
          <a:prstGeom prst="rect">
            <a:avLst/>
          </a:prstGeom>
          <a:noFill/>
        </p:spPr>
        <p:txBody>
          <a:bodyPr wrap="square" lIns="0" tIns="0" rIns="0" bIns="0"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GB" sz="1000" b="0" i="0" u="none" strike="noStrike" kern="0" cap="none" spc="0" normalizeH="0" baseline="0" dirty="0">
                <a:ln>
                  <a:noFill/>
                </a:ln>
                <a:solidFill>
                  <a:srgbClr val="000000"/>
                </a:solidFill>
                <a:effectLst/>
                <a:uLnTx/>
                <a:uFillTx/>
                <a:latin typeface="Arial" panose="020B0604020202020204"/>
                <a:ea typeface="+mn-ea"/>
                <a:cs typeface="Arial"/>
                <a:sym typeface="Arial"/>
              </a:rPr>
              <a:t>0. 5</a:t>
            </a:r>
          </a:p>
        </p:txBody>
      </p:sp>
      <p:sp>
        <p:nvSpPr>
          <p:cNvPr id="40" name="TextBox 39">
            <a:extLst>
              <a:ext uri="{FF2B5EF4-FFF2-40B4-BE49-F238E27FC236}">
                <a16:creationId xmlns:a16="http://schemas.microsoft.com/office/drawing/2014/main" id="{B8504035-7E68-0842-67E1-B146C148EC38}"/>
              </a:ext>
            </a:extLst>
          </p:cNvPr>
          <p:cNvSpPr txBox="1"/>
          <p:nvPr/>
        </p:nvSpPr>
        <p:spPr>
          <a:xfrm>
            <a:off x="7816001" y="5115599"/>
            <a:ext cx="322319" cy="153888"/>
          </a:xfrm>
          <a:prstGeom prst="rect">
            <a:avLst/>
          </a:prstGeom>
          <a:noFill/>
        </p:spPr>
        <p:txBody>
          <a:bodyPr wrap="square" lIns="0" tIns="0" rIns="0" bIns="0"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GB" sz="1000" b="0" i="0" u="none" strike="noStrike" kern="0" cap="none" spc="0" normalizeH="0" baseline="0" dirty="0">
                <a:ln>
                  <a:noFill/>
                </a:ln>
                <a:solidFill>
                  <a:srgbClr val="000000"/>
                </a:solidFill>
                <a:effectLst/>
                <a:uLnTx/>
                <a:uFillTx/>
                <a:latin typeface="Arial" panose="020B0604020202020204"/>
                <a:ea typeface="+mn-ea"/>
                <a:cs typeface="Arial"/>
                <a:sym typeface="Arial"/>
              </a:rPr>
              <a:t>1</a:t>
            </a:r>
          </a:p>
        </p:txBody>
      </p:sp>
      <p:sp>
        <p:nvSpPr>
          <p:cNvPr id="46" name="Arrow: Right 33">
            <a:extLst>
              <a:ext uri="{FF2B5EF4-FFF2-40B4-BE49-F238E27FC236}">
                <a16:creationId xmlns:a16="http://schemas.microsoft.com/office/drawing/2014/main" id="{9B4E210D-104A-F136-B560-60F86C388229}"/>
              </a:ext>
            </a:extLst>
          </p:cNvPr>
          <p:cNvSpPr/>
          <p:nvPr/>
        </p:nvSpPr>
        <p:spPr>
          <a:xfrm>
            <a:off x="8013850" y="5279740"/>
            <a:ext cx="984567" cy="117199"/>
          </a:xfrm>
          <a:prstGeom prst="rightArrow">
            <a:avLst>
              <a:gd name="adj1" fmla="val 50000"/>
              <a:gd name="adj2" fmla="val 89651"/>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dirty="0">
              <a:ln>
                <a:noFill/>
              </a:ln>
              <a:solidFill>
                <a:srgbClr val="ED7D31"/>
              </a:solidFill>
              <a:effectLst/>
              <a:uLnTx/>
              <a:uFillTx/>
              <a:latin typeface="Arial"/>
              <a:ea typeface="+mn-ea"/>
              <a:cs typeface="+mn-cs"/>
              <a:sym typeface="Arial"/>
            </a:endParaRPr>
          </a:p>
        </p:txBody>
      </p:sp>
      <p:grpSp>
        <p:nvGrpSpPr>
          <p:cNvPr id="57" name="Group 56">
            <a:extLst>
              <a:ext uri="{FF2B5EF4-FFF2-40B4-BE49-F238E27FC236}">
                <a16:creationId xmlns:a16="http://schemas.microsoft.com/office/drawing/2014/main" id="{BEA80098-3B77-C03F-DDCC-E34D79F00004}"/>
              </a:ext>
            </a:extLst>
          </p:cNvPr>
          <p:cNvGrpSpPr/>
          <p:nvPr/>
        </p:nvGrpSpPr>
        <p:grpSpPr>
          <a:xfrm>
            <a:off x="6971480" y="4096366"/>
            <a:ext cx="888206" cy="56727"/>
            <a:chOff x="6974655" y="4528136"/>
            <a:chExt cx="888206" cy="56727"/>
          </a:xfrm>
        </p:grpSpPr>
        <p:cxnSp>
          <p:nvCxnSpPr>
            <p:cNvPr id="58" name="Straight Connector 57">
              <a:extLst>
                <a:ext uri="{FF2B5EF4-FFF2-40B4-BE49-F238E27FC236}">
                  <a16:creationId xmlns:a16="http://schemas.microsoft.com/office/drawing/2014/main" id="{312656B3-EC95-86E0-CB48-F223F47509AF}"/>
                </a:ext>
              </a:extLst>
            </p:cNvPr>
            <p:cNvCxnSpPr>
              <a:cxnSpLocks/>
            </p:cNvCxnSpPr>
            <p:nvPr/>
          </p:nvCxnSpPr>
          <p:spPr>
            <a:xfrm rot="5400000" flipH="1">
              <a:off x="7836085" y="4554912"/>
              <a:ext cx="53552" cy="0"/>
            </a:xfrm>
            <a:prstGeom prst="line">
              <a:avLst/>
            </a:prstGeom>
            <a:ln w="12700" cap="sq">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53503F68-C0C4-2A3E-C3C1-A8D377557EB6}"/>
                </a:ext>
              </a:extLst>
            </p:cNvPr>
            <p:cNvCxnSpPr>
              <a:cxnSpLocks/>
            </p:cNvCxnSpPr>
            <p:nvPr/>
          </p:nvCxnSpPr>
          <p:spPr>
            <a:xfrm rot="5400000" flipH="1">
              <a:off x="6947879" y="4558087"/>
              <a:ext cx="53552" cy="0"/>
            </a:xfrm>
            <a:prstGeom prst="line">
              <a:avLst/>
            </a:prstGeom>
            <a:ln w="12700" cap="sq">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E0C29F96-D335-6D4C-DF30-F05AFFA61E4F}"/>
                </a:ext>
              </a:extLst>
            </p:cNvPr>
            <p:cNvCxnSpPr>
              <a:cxnSpLocks/>
            </p:cNvCxnSpPr>
            <p:nvPr/>
          </p:nvCxnSpPr>
          <p:spPr>
            <a:xfrm flipH="1">
              <a:off x="6975660" y="4554912"/>
              <a:ext cx="887201" cy="0"/>
            </a:xfrm>
            <a:prstGeom prst="line">
              <a:avLst/>
            </a:prstGeom>
            <a:ln w="12700" cap="sq">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61" name="Rectangle 60">
            <a:extLst>
              <a:ext uri="{FF2B5EF4-FFF2-40B4-BE49-F238E27FC236}">
                <a16:creationId xmlns:a16="http://schemas.microsoft.com/office/drawing/2014/main" id="{ABDEEE90-43E6-DE51-B9A1-C0025D96B389}"/>
              </a:ext>
            </a:extLst>
          </p:cNvPr>
          <p:cNvSpPr/>
          <p:nvPr/>
        </p:nvSpPr>
        <p:spPr>
          <a:xfrm>
            <a:off x="7315545" y="4094129"/>
            <a:ext cx="64800" cy="612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grpSp>
        <p:nvGrpSpPr>
          <p:cNvPr id="62" name="Group 61">
            <a:extLst>
              <a:ext uri="{FF2B5EF4-FFF2-40B4-BE49-F238E27FC236}">
                <a16:creationId xmlns:a16="http://schemas.microsoft.com/office/drawing/2014/main" id="{239583D2-BD25-A3EE-7D6E-6CCB74E3C6C0}"/>
              </a:ext>
            </a:extLst>
          </p:cNvPr>
          <p:cNvGrpSpPr/>
          <p:nvPr/>
        </p:nvGrpSpPr>
        <p:grpSpPr>
          <a:xfrm>
            <a:off x="6501578" y="3902691"/>
            <a:ext cx="1620000" cy="56727"/>
            <a:chOff x="6974655" y="4528136"/>
            <a:chExt cx="888206" cy="56727"/>
          </a:xfrm>
        </p:grpSpPr>
        <p:cxnSp>
          <p:nvCxnSpPr>
            <p:cNvPr id="63" name="Straight Connector 62">
              <a:extLst>
                <a:ext uri="{FF2B5EF4-FFF2-40B4-BE49-F238E27FC236}">
                  <a16:creationId xmlns:a16="http://schemas.microsoft.com/office/drawing/2014/main" id="{A2657485-43C6-99DF-C6C8-0DF89D4EE3C7}"/>
                </a:ext>
              </a:extLst>
            </p:cNvPr>
            <p:cNvCxnSpPr>
              <a:cxnSpLocks/>
            </p:cNvCxnSpPr>
            <p:nvPr/>
          </p:nvCxnSpPr>
          <p:spPr>
            <a:xfrm rot="5400000" flipH="1">
              <a:off x="7836085" y="4554912"/>
              <a:ext cx="53552" cy="0"/>
            </a:xfrm>
            <a:prstGeom prst="line">
              <a:avLst/>
            </a:prstGeom>
            <a:ln w="12700" cap="sq">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24" name="Straight Connector 1023">
              <a:extLst>
                <a:ext uri="{FF2B5EF4-FFF2-40B4-BE49-F238E27FC236}">
                  <a16:creationId xmlns:a16="http://schemas.microsoft.com/office/drawing/2014/main" id="{151FC800-8E44-DDE4-DCB6-FAA7CA20709F}"/>
                </a:ext>
              </a:extLst>
            </p:cNvPr>
            <p:cNvCxnSpPr>
              <a:cxnSpLocks/>
            </p:cNvCxnSpPr>
            <p:nvPr/>
          </p:nvCxnSpPr>
          <p:spPr>
            <a:xfrm rot="5400000" flipH="1">
              <a:off x="6947879" y="4558087"/>
              <a:ext cx="53552" cy="0"/>
            </a:xfrm>
            <a:prstGeom prst="line">
              <a:avLst/>
            </a:prstGeom>
            <a:ln w="12700" cap="sq">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25" name="Straight Connector 1024">
              <a:extLst>
                <a:ext uri="{FF2B5EF4-FFF2-40B4-BE49-F238E27FC236}">
                  <a16:creationId xmlns:a16="http://schemas.microsoft.com/office/drawing/2014/main" id="{A82B282A-3A8C-FABB-D925-0BAE04CDFEC6}"/>
                </a:ext>
              </a:extLst>
            </p:cNvPr>
            <p:cNvCxnSpPr>
              <a:cxnSpLocks/>
            </p:cNvCxnSpPr>
            <p:nvPr/>
          </p:nvCxnSpPr>
          <p:spPr>
            <a:xfrm flipH="1">
              <a:off x="6975660" y="4554912"/>
              <a:ext cx="887201" cy="0"/>
            </a:xfrm>
            <a:prstGeom prst="line">
              <a:avLst/>
            </a:prstGeom>
            <a:ln w="12700" cap="sq">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027" name="Rectangle 1026">
            <a:extLst>
              <a:ext uri="{FF2B5EF4-FFF2-40B4-BE49-F238E27FC236}">
                <a16:creationId xmlns:a16="http://schemas.microsoft.com/office/drawing/2014/main" id="{7F9E3F42-631E-AE27-5F93-654578D3248B}"/>
              </a:ext>
            </a:extLst>
          </p:cNvPr>
          <p:cNvSpPr/>
          <p:nvPr/>
        </p:nvSpPr>
        <p:spPr>
          <a:xfrm>
            <a:off x="7028747" y="3900454"/>
            <a:ext cx="57600" cy="612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grpSp>
        <p:nvGrpSpPr>
          <p:cNvPr id="1028" name="Group 1027">
            <a:extLst>
              <a:ext uri="{FF2B5EF4-FFF2-40B4-BE49-F238E27FC236}">
                <a16:creationId xmlns:a16="http://schemas.microsoft.com/office/drawing/2014/main" id="{E05A7040-2A23-46AF-F1E8-85D733225EF4}"/>
              </a:ext>
            </a:extLst>
          </p:cNvPr>
          <p:cNvGrpSpPr/>
          <p:nvPr/>
        </p:nvGrpSpPr>
        <p:grpSpPr>
          <a:xfrm>
            <a:off x="6730180" y="3712191"/>
            <a:ext cx="936000" cy="56727"/>
            <a:chOff x="6974655" y="4528136"/>
            <a:chExt cx="888206" cy="56727"/>
          </a:xfrm>
        </p:grpSpPr>
        <p:cxnSp>
          <p:nvCxnSpPr>
            <p:cNvPr id="1029" name="Straight Connector 1028">
              <a:extLst>
                <a:ext uri="{FF2B5EF4-FFF2-40B4-BE49-F238E27FC236}">
                  <a16:creationId xmlns:a16="http://schemas.microsoft.com/office/drawing/2014/main" id="{72CA12DF-99B0-BE96-5F49-54EEB65F441D}"/>
                </a:ext>
              </a:extLst>
            </p:cNvPr>
            <p:cNvCxnSpPr>
              <a:cxnSpLocks/>
            </p:cNvCxnSpPr>
            <p:nvPr/>
          </p:nvCxnSpPr>
          <p:spPr>
            <a:xfrm rot="5400000" flipH="1">
              <a:off x="7836085" y="4554912"/>
              <a:ext cx="53552" cy="0"/>
            </a:xfrm>
            <a:prstGeom prst="line">
              <a:avLst/>
            </a:prstGeom>
            <a:ln w="12700" cap="sq">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30" name="Straight Connector 1029">
              <a:extLst>
                <a:ext uri="{FF2B5EF4-FFF2-40B4-BE49-F238E27FC236}">
                  <a16:creationId xmlns:a16="http://schemas.microsoft.com/office/drawing/2014/main" id="{0D5E963C-8927-52DD-2914-038F56F20055}"/>
                </a:ext>
              </a:extLst>
            </p:cNvPr>
            <p:cNvCxnSpPr>
              <a:cxnSpLocks/>
            </p:cNvCxnSpPr>
            <p:nvPr/>
          </p:nvCxnSpPr>
          <p:spPr>
            <a:xfrm rot="5400000" flipH="1">
              <a:off x="6947879" y="4558087"/>
              <a:ext cx="53552" cy="0"/>
            </a:xfrm>
            <a:prstGeom prst="line">
              <a:avLst/>
            </a:prstGeom>
            <a:ln w="12700" cap="sq">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31" name="Straight Connector 1030">
              <a:extLst>
                <a:ext uri="{FF2B5EF4-FFF2-40B4-BE49-F238E27FC236}">
                  <a16:creationId xmlns:a16="http://schemas.microsoft.com/office/drawing/2014/main" id="{BD6C3EFC-41DA-2783-8559-211FAECACC9D}"/>
                </a:ext>
              </a:extLst>
            </p:cNvPr>
            <p:cNvCxnSpPr>
              <a:cxnSpLocks/>
            </p:cNvCxnSpPr>
            <p:nvPr/>
          </p:nvCxnSpPr>
          <p:spPr>
            <a:xfrm flipH="1">
              <a:off x="6975660" y="4554912"/>
              <a:ext cx="887201" cy="0"/>
            </a:xfrm>
            <a:prstGeom prst="line">
              <a:avLst/>
            </a:prstGeom>
            <a:ln w="12700" cap="sq">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032" name="Rectangle 1031">
            <a:extLst>
              <a:ext uri="{FF2B5EF4-FFF2-40B4-BE49-F238E27FC236}">
                <a16:creationId xmlns:a16="http://schemas.microsoft.com/office/drawing/2014/main" id="{8A2E6A9E-1613-0BD4-1C94-B0473F9E0626}"/>
              </a:ext>
            </a:extLst>
          </p:cNvPr>
          <p:cNvSpPr/>
          <p:nvPr/>
        </p:nvSpPr>
        <p:spPr>
          <a:xfrm>
            <a:off x="7075506" y="3709954"/>
            <a:ext cx="64800" cy="612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1037" name="Rectangle 1036">
            <a:extLst>
              <a:ext uri="{FF2B5EF4-FFF2-40B4-BE49-F238E27FC236}">
                <a16:creationId xmlns:a16="http://schemas.microsoft.com/office/drawing/2014/main" id="{4A57D166-D04E-0712-6440-0EFFF153B913}"/>
              </a:ext>
            </a:extLst>
          </p:cNvPr>
          <p:cNvSpPr/>
          <p:nvPr/>
        </p:nvSpPr>
        <p:spPr>
          <a:xfrm>
            <a:off x="7110431" y="3316254"/>
            <a:ext cx="64800" cy="612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grpSp>
        <p:nvGrpSpPr>
          <p:cNvPr id="1038" name="Group 1037">
            <a:extLst>
              <a:ext uri="{FF2B5EF4-FFF2-40B4-BE49-F238E27FC236}">
                <a16:creationId xmlns:a16="http://schemas.microsoft.com/office/drawing/2014/main" id="{F93280B9-EF87-8974-CF5C-A574C0A6596B}"/>
              </a:ext>
            </a:extLst>
          </p:cNvPr>
          <p:cNvGrpSpPr/>
          <p:nvPr/>
        </p:nvGrpSpPr>
        <p:grpSpPr>
          <a:xfrm>
            <a:off x="6790505" y="3318491"/>
            <a:ext cx="838800" cy="56727"/>
            <a:chOff x="6974655" y="4528136"/>
            <a:chExt cx="888206" cy="56727"/>
          </a:xfrm>
        </p:grpSpPr>
        <p:cxnSp>
          <p:nvCxnSpPr>
            <p:cNvPr id="1039" name="Straight Connector 1038">
              <a:extLst>
                <a:ext uri="{FF2B5EF4-FFF2-40B4-BE49-F238E27FC236}">
                  <a16:creationId xmlns:a16="http://schemas.microsoft.com/office/drawing/2014/main" id="{7AC67246-C6E7-2A30-EB86-EAC9625F5404}"/>
                </a:ext>
              </a:extLst>
            </p:cNvPr>
            <p:cNvCxnSpPr>
              <a:cxnSpLocks/>
            </p:cNvCxnSpPr>
            <p:nvPr/>
          </p:nvCxnSpPr>
          <p:spPr>
            <a:xfrm rot="5400000" flipH="1">
              <a:off x="7836085" y="4554912"/>
              <a:ext cx="53552" cy="0"/>
            </a:xfrm>
            <a:prstGeom prst="line">
              <a:avLst/>
            </a:prstGeom>
            <a:ln w="12700" cap="sq">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40" name="Straight Connector 1039">
              <a:extLst>
                <a:ext uri="{FF2B5EF4-FFF2-40B4-BE49-F238E27FC236}">
                  <a16:creationId xmlns:a16="http://schemas.microsoft.com/office/drawing/2014/main" id="{377CD28A-CCA6-F489-E271-E7F8F74D02DE}"/>
                </a:ext>
              </a:extLst>
            </p:cNvPr>
            <p:cNvCxnSpPr>
              <a:cxnSpLocks/>
            </p:cNvCxnSpPr>
            <p:nvPr/>
          </p:nvCxnSpPr>
          <p:spPr>
            <a:xfrm rot="5400000" flipH="1">
              <a:off x="6947879" y="4558087"/>
              <a:ext cx="53552" cy="0"/>
            </a:xfrm>
            <a:prstGeom prst="line">
              <a:avLst/>
            </a:prstGeom>
            <a:ln w="12700" cap="sq">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41" name="Straight Connector 1040">
              <a:extLst>
                <a:ext uri="{FF2B5EF4-FFF2-40B4-BE49-F238E27FC236}">
                  <a16:creationId xmlns:a16="http://schemas.microsoft.com/office/drawing/2014/main" id="{CCA4B49E-913C-B991-005A-E27CF019F846}"/>
                </a:ext>
              </a:extLst>
            </p:cNvPr>
            <p:cNvCxnSpPr>
              <a:cxnSpLocks/>
            </p:cNvCxnSpPr>
            <p:nvPr/>
          </p:nvCxnSpPr>
          <p:spPr>
            <a:xfrm flipH="1">
              <a:off x="6975660" y="4554912"/>
              <a:ext cx="887201" cy="0"/>
            </a:xfrm>
            <a:prstGeom prst="line">
              <a:avLst/>
            </a:prstGeom>
            <a:ln w="12700" cap="sq">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042" name="Group 1041">
            <a:extLst>
              <a:ext uri="{FF2B5EF4-FFF2-40B4-BE49-F238E27FC236}">
                <a16:creationId xmlns:a16="http://schemas.microsoft.com/office/drawing/2014/main" id="{6112C058-2708-35DD-339E-537ABF6EC052}"/>
              </a:ext>
            </a:extLst>
          </p:cNvPr>
          <p:cNvGrpSpPr/>
          <p:nvPr/>
        </p:nvGrpSpPr>
        <p:grpSpPr>
          <a:xfrm>
            <a:off x="6958780" y="3127991"/>
            <a:ext cx="705600" cy="56727"/>
            <a:chOff x="6974655" y="4528136"/>
            <a:chExt cx="888206" cy="56727"/>
          </a:xfrm>
        </p:grpSpPr>
        <p:cxnSp>
          <p:nvCxnSpPr>
            <p:cNvPr id="1043" name="Straight Connector 1042">
              <a:extLst>
                <a:ext uri="{FF2B5EF4-FFF2-40B4-BE49-F238E27FC236}">
                  <a16:creationId xmlns:a16="http://schemas.microsoft.com/office/drawing/2014/main" id="{93F916AF-348E-DF15-19F7-DA511C6936C0}"/>
                </a:ext>
              </a:extLst>
            </p:cNvPr>
            <p:cNvCxnSpPr>
              <a:cxnSpLocks/>
            </p:cNvCxnSpPr>
            <p:nvPr/>
          </p:nvCxnSpPr>
          <p:spPr>
            <a:xfrm rot="5400000" flipH="1">
              <a:off x="7836085" y="4554912"/>
              <a:ext cx="53552" cy="0"/>
            </a:xfrm>
            <a:prstGeom prst="line">
              <a:avLst/>
            </a:prstGeom>
            <a:ln w="12700" cap="sq">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44" name="Straight Connector 1043">
              <a:extLst>
                <a:ext uri="{FF2B5EF4-FFF2-40B4-BE49-F238E27FC236}">
                  <a16:creationId xmlns:a16="http://schemas.microsoft.com/office/drawing/2014/main" id="{92C1B947-7134-3620-75DB-D4F11B1C6035}"/>
                </a:ext>
              </a:extLst>
            </p:cNvPr>
            <p:cNvCxnSpPr>
              <a:cxnSpLocks/>
            </p:cNvCxnSpPr>
            <p:nvPr/>
          </p:nvCxnSpPr>
          <p:spPr>
            <a:xfrm rot="5400000" flipH="1">
              <a:off x="6947879" y="4558087"/>
              <a:ext cx="53552" cy="0"/>
            </a:xfrm>
            <a:prstGeom prst="line">
              <a:avLst/>
            </a:prstGeom>
            <a:ln w="12700" cap="sq">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45" name="Straight Connector 1044">
              <a:extLst>
                <a:ext uri="{FF2B5EF4-FFF2-40B4-BE49-F238E27FC236}">
                  <a16:creationId xmlns:a16="http://schemas.microsoft.com/office/drawing/2014/main" id="{AB1627C6-F269-49CC-6308-FF2223BF9BF4}"/>
                </a:ext>
              </a:extLst>
            </p:cNvPr>
            <p:cNvCxnSpPr>
              <a:cxnSpLocks/>
            </p:cNvCxnSpPr>
            <p:nvPr/>
          </p:nvCxnSpPr>
          <p:spPr>
            <a:xfrm flipH="1">
              <a:off x="6975660" y="4554912"/>
              <a:ext cx="887201" cy="0"/>
            </a:xfrm>
            <a:prstGeom prst="line">
              <a:avLst/>
            </a:prstGeom>
            <a:ln w="12700" cap="sq">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046" name="Rectangle 1045">
            <a:extLst>
              <a:ext uri="{FF2B5EF4-FFF2-40B4-BE49-F238E27FC236}">
                <a16:creationId xmlns:a16="http://schemas.microsoft.com/office/drawing/2014/main" id="{DE47CD96-A34B-5FC2-0DC0-D3B90BD64D31}"/>
              </a:ext>
            </a:extLst>
          </p:cNvPr>
          <p:cNvSpPr/>
          <p:nvPr/>
        </p:nvSpPr>
        <p:spPr>
          <a:xfrm>
            <a:off x="7238661" y="3125754"/>
            <a:ext cx="64800" cy="612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grpSp>
        <p:nvGrpSpPr>
          <p:cNvPr id="1047" name="Group 1046">
            <a:extLst>
              <a:ext uri="{FF2B5EF4-FFF2-40B4-BE49-F238E27FC236}">
                <a16:creationId xmlns:a16="http://schemas.microsoft.com/office/drawing/2014/main" id="{7EAD39B1-BBD4-595B-7FDB-8EA4AB0FFADD}"/>
              </a:ext>
            </a:extLst>
          </p:cNvPr>
          <p:cNvGrpSpPr/>
          <p:nvPr/>
        </p:nvGrpSpPr>
        <p:grpSpPr>
          <a:xfrm>
            <a:off x="6946078" y="3515341"/>
            <a:ext cx="856800" cy="56727"/>
            <a:chOff x="6974655" y="4528136"/>
            <a:chExt cx="888206" cy="56727"/>
          </a:xfrm>
        </p:grpSpPr>
        <p:cxnSp>
          <p:nvCxnSpPr>
            <p:cNvPr id="1048" name="Straight Connector 1047">
              <a:extLst>
                <a:ext uri="{FF2B5EF4-FFF2-40B4-BE49-F238E27FC236}">
                  <a16:creationId xmlns:a16="http://schemas.microsoft.com/office/drawing/2014/main" id="{CE1FC0C5-0A23-16D4-1DA8-2A6E257247E6}"/>
                </a:ext>
              </a:extLst>
            </p:cNvPr>
            <p:cNvCxnSpPr>
              <a:cxnSpLocks/>
            </p:cNvCxnSpPr>
            <p:nvPr/>
          </p:nvCxnSpPr>
          <p:spPr>
            <a:xfrm rot="5400000" flipH="1">
              <a:off x="7836085" y="4554912"/>
              <a:ext cx="53552" cy="0"/>
            </a:xfrm>
            <a:prstGeom prst="line">
              <a:avLst/>
            </a:prstGeom>
            <a:ln w="12700" cap="sq">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49" name="Straight Connector 1048">
              <a:extLst>
                <a:ext uri="{FF2B5EF4-FFF2-40B4-BE49-F238E27FC236}">
                  <a16:creationId xmlns:a16="http://schemas.microsoft.com/office/drawing/2014/main" id="{C22D3CCB-29D2-E867-5777-32DDD630AFD6}"/>
                </a:ext>
              </a:extLst>
            </p:cNvPr>
            <p:cNvCxnSpPr>
              <a:cxnSpLocks/>
            </p:cNvCxnSpPr>
            <p:nvPr/>
          </p:nvCxnSpPr>
          <p:spPr>
            <a:xfrm rot="5400000" flipH="1">
              <a:off x="6947879" y="4558087"/>
              <a:ext cx="53552" cy="0"/>
            </a:xfrm>
            <a:prstGeom prst="line">
              <a:avLst/>
            </a:prstGeom>
            <a:ln w="12700" cap="sq">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50" name="Straight Connector 1049">
              <a:extLst>
                <a:ext uri="{FF2B5EF4-FFF2-40B4-BE49-F238E27FC236}">
                  <a16:creationId xmlns:a16="http://schemas.microsoft.com/office/drawing/2014/main" id="{6043A088-C385-3797-E3A8-937DC0C4AF59}"/>
                </a:ext>
              </a:extLst>
            </p:cNvPr>
            <p:cNvCxnSpPr>
              <a:cxnSpLocks/>
            </p:cNvCxnSpPr>
            <p:nvPr/>
          </p:nvCxnSpPr>
          <p:spPr>
            <a:xfrm flipH="1">
              <a:off x="6975660" y="4554912"/>
              <a:ext cx="887201" cy="0"/>
            </a:xfrm>
            <a:prstGeom prst="line">
              <a:avLst/>
            </a:prstGeom>
            <a:ln w="12700" cap="sq">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051" name="Rectangle 1050">
            <a:extLst>
              <a:ext uri="{FF2B5EF4-FFF2-40B4-BE49-F238E27FC236}">
                <a16:creationId xmlns:a16="http://schemas.microsoft.com/office/drawing/2014/main" id="{D75A32EC-1FA9-D8CA-7F25-DBD9DFB1C873}"/>
              </a:ext>
            </a:extLst>
          </p:cNvPr>
          <p:cNvSpPr/>
          <p:nvPr/>
        </p:nvSpPr>
        <p:spPr>
          <a:xfrm>
            <a:off x="7283146" y="3513104"/>
            <a:ext cx="57600" cy="612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grpSp>
        <p:nvGrpSpPr>
          <p:cNvPr id="1052" name="Group 1051">
            <a:extLst>
              <a:ext uri="{FF2B5EF4-FFF2-40B4-BE49-F238E27FC236}">
                <a16:creationId xmlns:a16="http://schemas.microsoft.com/office/drawing/2014/main" id="{D069D9D8-02BC-3D5A-FC0E-600B3A858BD1}"/>
              </a:ext>
            </a:extLst>
          </p:cNvPr>
          <p:cNvGrpSpPr/>
          <p:nvPr/>
        </p:nvGrpSpPr>
        <p:grpSpPr>
          <a:xfrm>
            <a:off x="7006406" y="4477366"/>
            <a:ext cx="730799" cy="56727"/>
            <a:chOff x="6974655" y="4528136"/>
            <a:chExt cx="888206" cy="56727"/>
          </a:xfrm>
        </p:grpSpPr>
        <p:cxnSp>
          <p:nvCxnSpPr>
            <p:cNvPr id="1053" name="Straight Connector 1052">
              <a:extLst>
                <a:ext uri="{FF2B5EF4-FFF2-40B4-BE49-F238E27FC236}">
                  <a16:creationId xmlns:a16="http://schemas.microsoft.com/office/drawing/2014/main" id="{04E71D78-77A7-A67E-6428-B25E3C96F836}"/>
                </a:ext>
              </a:extLst>
            </p:cNvPr>
            <p:cNvCxnSpPr>
              <a:cxnSpLocks/>
            </p:cNvCxnSpPr>
            <p:nvPr/>
          </p:nvCxnSpPr>
          <p:spPr>
            <a:xfrm rot="5400000" flipH="1">
              <a:off x="7836085" y="4554912"/>
              <a:ext cx="53552" cy="0"/>
            </a:xfrm>
            <a:prstGeom prst="line">
              <a:avLst/>
            </a:prstGeom>
            <a:ln w="12700" cap="sq">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54" name="Straight Connector 1053">
              <a:extLst>
                <a:ext uri="{FF2B5EF4-FFF2-40B4-BE49-F238E27FC236}">
                  <a16:creationId xmlns:a16="http://schemas.microsoft.com/office/drawing/2014/main" id="{AFDF0B40-C33C-04FB-7686-44D47868F7F5}"/>
                </a:ext>
              </a:extLst>
            </p:cNvPr>
            <p:cNvCxnSpPr>
              <a:cxnSpLocks/>
            </p:cNvCxnSpPr>
            <p:nvPr/>
          </p:nvCxnSpPr>
          <p:spPr>
            <a:xfrm rot="5400000" flipH="1">
              <a:off x="6947879" y="4558087"/>
              <a:ext cx="53552" cy="0"/>
            </a:xfrm>
            <a:prstGeom prst="line">
              <a:avLst/>
            </a:prstGeom>
            <a:ln w="12700" cap="sq">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55" name="Straight Connector 1054">
              <a:extLst>
                <a:ext uri="{FF2B5EF4-FFF2-40B4-BE49-F238E27FC236}">
                  <a16:creationId xmlns:a16="http://schemas.microsoft.com/office/drawing/2014/main" id="{20DC3FB5-420A-7515-FEA4-B06BB79407E7}"/>
                </a:ext>
              </a:extLst>
            </p:cNvPr>
            <p:cNvCxnSpPr>
              <a:cxnSpLocks/>
            </p:cNvCxnSpPr>
            <p:nvPr/>
          </p:nvCxnSpPr>
          <p:spPr>
            <a:xfrm flipH="1">
              <a:off x="6975660" y="4554912"/>
              <a:ext cx="887201" cy="0"/>
            </a:xfrm>
            <a:prstGeom prst="line">
              <a:avLst/>
            </a:prstGeom>
            <a:ln w="12700" cap="sq">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056" name="Rectangle 1055">
            <a:extLst>
              <a:ext uri="{FF2B5EF4-FFF2-40B4-BE49-F238E27FC236}">
                <a16:creationId xmlns:a16="http://schemas.microsoft.com/office/drawing/2014/main" id="{A50FE6D9-645A-B20B-7886-ED9F4BEF1A4F}"/>
              </a:ext>
            </a:extLst>
          </p:cNvPr>
          <p:cNvSpPr/>
          <p:nvPr/>
        </p:nvSpPr>
        <p:spPr>
          <a:xfrm>
            <a:off x="7291926" y="4475129"/>
            <a:ext cx="64800" cy="612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grpSp>
        <p:nvGrpSpPr>
          <p:cNvPr id="1057" name="Group 1056">
            <a:extLst>
              <a:ext uri="{FF2B5EF4-FFF2-40B4-BE49-F238E27FC236}">
                <a16:creationId xmlns:a16="http://schemas.microsoft.com/office/drawing/2014/main" id="{CD363B8A-02B9-C56C-49DE-4DD420D61569}"/>
              </a:ext>
            </a:extLst>
          </p:cNvPr>
          <p:cNvGrpSpPr/>
          <p:nvPr/>
        </p:nvGrpSpPr>
        <p:grpSpPr>
          <a:xfrm>
            <a:off x="6657155" y="4666648"/>
            <a:ext cx="972000" cy="56727"/>
            <a:chOff x="6974655" y="4528136"/>
            <a:chExt cx="888206" cy="56727"/>
          </a:xfrm>
        </p:grpSpPr>
        <p:cxnSp>
          <p:nvCxnSpPr>
            <p:cNvPr id="1058" name="Straight Connector 1057">
              <a:extLst>
                <a:ext uri="{FF2B5EF4-FFF2-40B4-BE49-F238E27FC236}">
                  <a16:creationId xmlns:a16="http://schemas.microsoft.com/office/drawing/2014/main" id="{3A304056-6741-0F3F-150E-06AC0D4700CB}"/>
                </a:ext>
              </a:extLst>
            </p:cNvPr>
            <p:cNvCxnSpPr>
              <a:cxnSpLocks/>
            </p:cNvCxnSpPr>
            <p:nvPr/>
          </p:nvCxnSpPr>
          <p:spPr>
            <a:xfrm rot="5400000" flipH="1">
              <a:off x="7836085" y="4554912"/>
              <a:ext cx="53552" cy="0"/>
            </a:xfrm>
            <a:prstGeom prst="line">
              <a:avLst/>
            </a:prstGeom>
            <a:ln w="12700" cap="sq">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59" name="Straight Connector 1058">
              <a:extLst>
                <a:ext uri="{FF2B5EF4-FFF2-40B4-BE49-F238E27FC236}">
                  <a16:creationId xmlns:a16="http://schemas.microsoft.com/office/drawing/2014/main" id="{89FE31C0-8AE6-CEF3-005A-AA6C5494B584}"/>
                </a:ext>
              </a:extLst>
            </p:cNvPr>
            <p:cNvCxnSpPr>
              <a:cxnSpLocks/>
            </p:cNvCxnSpPr>
            <p:nvPr/>
          </p:nvCxnSpPr>
          <p:spPr>
            <a:xfrm rot="5400000" flipH="1">
              <a:off x="6947879" y="4558087"/>
              <a:ext cx="53552" cy="0"/>
            </a:xfrm>
            <a:prstGeom prst="line">
              <a:avLst/>
            </a:prstGeom>
            <a:ln w="12700" cap="sq">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60" name="Straight Connector 1059">
              <a:extLst>
                <a:ext uri="{FF2B5EF4-FFF2-40B4-BE49-F238E27FC236}">
                  <a16:creationId xmlns:a16="http://schemas.microsoft.com/office/drawing/2014/main" id="{F61F35A6-4442-3DCD-01AC-8696E487E304}"/>
                </a:ext>
              </a:extLst>
            </p:cNvPr>
            <p:cNvCxnSpPr>
              <a:cxnSpLocks/>
            </p:cNvCxnSpPr>
            <p:nvPr/>
          </p:nvCxnSpPr>
          <p:spPr>
            <a:xfrm flipH="1">
              <a:off x="6975660" y="4554912"/>
              <a:ext cx="887201" cy="0"/>
            </a:xfrm>
            <a:prstGeom prst="line">
              <a:avLst/>
            </a:prstGeom>
            <a:ln w="12700" cap="sq">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061" name="Rectangle 1060">
            <a:extLst>
              <a:ext uri="{FF2B5EF4-FFF2-40B4-BE49-F238E27FC236}">
                <a16:creationId xmlns:a16="http://schemas.microsoft.com/office/drawing/2014/main" id="{1806F728-B1F3-5771-1D33-81907E00C755}"/>
              </a:ext>
            </a:extLst>
          </p:cNvPr>
          <p:cNvSpPr/>
          <p:nvPr/>
        </p:nvSpPr>
        <p:spPr>
          <a:xfrm>
            <a:off x="7009895" y="4660811"/>
            <a:ext cx="64800" cy="684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grpSp>
        <p:nvGrpSpPr>
          <p:cNvPr id="1062" name="Group 1061">
            <a:extLst>
              <a:ext uri="{FF2B5EF4-FFF2-40B4-BE49-F238E27FC236}">
                <a16:creationId xmlns:a16="http://schemas.microsoft.com/office/drawing/2014/main" id="{40BB2072-1C41-A75F-44F1-28C4B94AFF57}"/>
              </a:ext>
            </a:extLst>
          </p:cNvPr>
          <p:cNvGrpSpPr/>
          <p:nvPr/>
        </p:nvGrpSpPr>
        <p:grpSpPr>
          <a:xfrm>
            <a:off x="6977829" y="4864716"/>
            <a:ext cx="745200" cy="56727"/>
            <a:chOff x="6974655" y="4528136"/>
            <a:chExt cx="888206" cy="56727"/>
          </a:xfrm>
        </p:grpSpPr>
        <p:cxnSp>
          <p:nvCxnSpPr>
            <p:cNvPr id="1063" name="Straight Connector 1062">
              <a:extLst>
                <a:ext uri="{FF2B5EF4-FFF2-40B4-BE49-F238E27FC236}">
                  <a16:creationId xmlns:a16="http://schemas.microsoft.com/office/drawing/2014/main" id="{6BCB9D5C-0516-7355-E4AA-1D86CF3552C4}"/>
                </a:ext>
              </a:extLst>
            </p:cNvPr>
            <p:cNvCxnSpPr>
              <a:cxnSpLocks/>
            </p:cNvCxnSpPr>
            <p:nvPr/>
          </p:nvCxnSpPr>
          <p:spPr>
            <a:xfrm rot="5400000" flipH="1">
              <a:off x="7836085" y="4554912"/>
              <a:ext cx="53552" cy="0"/>
            </a:xfrm>
            <a:prstGeom prst="line">
              <a:avLst/>
            </a:prstGeom>
            <a:ln w="12700" cap="sq">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64" name="Straight Connector 1063">
              <a:extLst>
                <a:ext uri="{FF2B5EF4-FFF2-40B4-BE49-F238E27FC236}">
                  <a16:creationId xmlns:a16="http://schemas.microsoft.com/office/drawing/2014/main" id="{E3EFC2F5-A467-7048-F688-F82DB5207599}"/>
                </a:ext>
              </a:extLst>
            </p:cNvPr>
            <p:cNvCxnSpPr>
              <a:cxnSpLocks/>
            </p:cNvCxnSpPr>
            <p:nvPr/>
          </p:nvCxnSpPr>
          <p:spPr>
            <a:xfrm rot="5400000" flipH="1">
              <a:off x="6947879" y="4558087"/>
              <a:ext cx="53552" cy="0"/>
            </a:xfrm>
            <a:prstGeom prst="line">
              <a:avLst/>
            </a:prstGeom>
            <a:ln w="12700" cap="sq">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65" name="Straight Connector 1064">
              <a:extLst>
                <a:ext uri="{FF2B5EF4-FFF2-40B4-BE49-F238E27FC236}">
                  <a16:creationId xmlns:a16="http://schemas.microsoft.com/office/drawing/2014/main" id="{5D679EAD-0D34-17CB-07A5-7B0CF012BED7}"/>
                </a:ext>
              </a:extLst>
            </p:cNvPr>
            <p:cNvCxnSpPr>
              <a:cxnSpLocks/>
            </p:cNvCxnSpPr>
            <p:nvPr/>
          </p:nvCxnSpPr>
          <p:spPr>
            <a:xfrm flipH="1">
              <a:off x="6975660" y="4554912"/>
              <a:ext cx="887201" cy="0"/>
            </a:xfrm>
            <a:prstGeom prst="line">
              <a:avLst/>
            </a:prstGeom>
            <a:ln w="12700" cap="sq">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066" name="Rectangle 1065">
            <a:extLst>
              <a:ext uri="{FF2B5EF4-FFF2-40B4-BE49-F238E27FC236}">
                <a16:creationId xmlns:a16="http://schemas.microsoft.com/office/drawing/2014/main" id="{D976CE18-4467-0CEB-79C9-46B1A5FC85A3}"/>
              </a:ext>
            </a:extLst>
          </p:cNvPr>
          <p:cNvSpPr/>
          <p:nvPr/>
        </p:nvSpPr>
        <p:spPr>
          <a:xfrm>
            <a:off x="7268137" y="4862479"/>
            <a:ext cx="64800" cy="612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grpSp>
        <p:nvGrpSpPr>
          <p:cNvPr id="1067" name="Group 1066">
            <a:extLst>
              <a:ext uri="{FF2B5EF4-FFF2-40B4-BE49-F238E27FC236}">
                <a16:creationId xmlns:a16="http://schemas.microsoft.com/office/drawing/2014/main" id="{7F4D38E1-6C3C-1EFE-9670-5A8200328F8F}"/>
              </a:ext>
            </a:extLst>
          </p:cNvPr>
          <p:cNvGrpSpPr/>
          <p:nvPr/>
        </p:nvGrpSpPr>
        <p:grpSpPr>
          <a:xfrm>
            <a:off x="6514280" y="4282573"/>
            <a:ext cx="900000" cy="56727"/>
            <a:chOff x="6974655" y="4528136"/>
            <a:chExt cx="888206" cy="56727"/>
          </a:xfrm>
        </p:grpSpPr>
        <p:cxnSp>
          <p:nvCxnSpPr>
            <p:cNvPr id="1068" name="Straight Connector 1067">
              <a:extLst>
                <a:ext uri="{FF2B5EF4-FFF2-40B4-BE49-F238E27FC236}">
                  <a16:creationId xmlns:a16="http://schemas.microsoft.com/office/drawing/2014/main" id="{E71461EF-DE00-498D-20A5-ED4A3B67304C}"/>
                </a:ext>
              </a:extLst>
            </p:cNvPr>
            <p:cNvCxnSpPr>
              <a:cxnSpLocks/>
            </p:cNvCxnSpPr>
            <p:nvPr/>
          </p:nvCxnSpPr>
          <p:spPr>
            <a:xfrm rot="5400000" flipH="1">
              <a:off x="7836085" y="4554912"/>
              <a:ext cx="53552" cy="0"/>
            </a:xfrm>
            <a:prstGeom prst="line">
              <a:avLst/>
            </a:prstGeom>
            <a:ln w="12700" cap="sq">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69" name="Straight Connector 1068">
              <a:extLst>
                <a:ext uri="{FF2B5EF4-FFF2-40B4-BE49-F238E27FC236}">
                  <a16:creationId xmlns:a16="http://schemas.microsoft.com/office/drawing/2014/main" id="{7784E827-962B-6FD0-E996-9FB4D6356E53}"/>
                </a:ext>
              </a:extLst>
            </p:cNvPr>
            <p:cNvCxnSpPr>
              <a:cxnSpLocks/>
            </p:cNvCxnSpPr>
            <p:nvPr/>
          </p:nvCxnSpPr>
          <p:spPr>
            <a:xfrm rot="5400000" flipH="1">
              <a:off x="6947879" y="4558087"/>
              <a:ext cx="53552" cy="0"/>
            </a:xfrm>
            <a:prstGeom prst="line">
              <a:avLst/>
            </a:prstGeom>
            <a:ln w="12700" cap="sq">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70" name="Straight Connector 1069">
              <a:extLst>
                <a:ext uri="{FF2B5EF4-FFF2-40B4-BE49-F238E27FC236}">
                  <a16:creationId xmlns:a16="http://schemas.microsoft.com/office/drawing/2014/main" id="{E4EA7788-CB03-2050-5DA9-416F42C41311}"/>
                </a:ext>
              </a:extLst>
            </p:cNvPr>
            <p:cNvCxnSpPr>
              <a:cxnSpLocks/>
            </p:cNvCxnSpPr>
            <p:nvPr/>
          </p:nvCxnSpPr>
          <p:spPr>
            <a:xfrm flipH="1">
              <a:off x="6975660" y="4554912"/>
              <a:ext cx="887201" cy="0"/>
            </a:xfrm>
            <a:prstGeom prst="line">
              <a:avLst/>
            </a:prstGeom>
            <a:ln w="12700" cap="sq">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071" name="Rectangle 1070">
            <a:extLst>
              <a:ext uri="{FF2B5EF4-FFF2-40B4-BE49-F238E27FC236}">
                <a16:creationId xmlns:a16="http://schemas.microsoft.com/office/drawing/2014/main" id="{C59BDC04-3393-195D-D565-0D614932194D}"/>
              </a:ext>
            </a:extLst>
          </p:cNvPr>
          <p:cNvSpPr/>
          <p:nvPr/>
        </p:nvSpPr>
        <p:spPr>
          <a:xfrm>
            <a:off x="6837753" y="4287536"/>
            <a:ext cx="64800" cy="468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grpSp>
        <p:nvGrpSpPr>
          <p:cNvPr id="1072" name="Group 1071">
            <a:extLst>
              <a:ext uri="{FF2B5EF4-FFF2-40B4-BE49-F238E27FC236}">
                <a16:creationId xmlns:a16="http://schemas.microsoft.com/office/drawing/2014/main" id="{DD61DC09-269A-1766-9703-D2BE8673D810}"/>
              </a:ext>
            </a:extLst>
          </p:cNvPr>
          <p:cNvGrpSpPr/>
          <p:nvPr/>
        </p:nvGrpSpPr>
        <p:grpSpPr>
          <a:xfrm>
            <a:off x="6761930" y="2737466"/>
            <a:ext cx="1008000" cy="56727"/>
            <a:chOff x="6974655" y="4528136"/>
            <a:chExt cx="888206" cy="56727"/>
          </a:xfrm>
        </p:grpSpPr>
        <p:cxnSp>
          <p:nvCxnSpPr>
            <p:cNvPr id="1073" name="Straight Connector 1072">
              <a:extLst>
                <a:ext uri="{FF2B5EF4-FFF2-40B4-BE49-F238E27FC236}">
                  <a16:creationId xmlns:a16="http://schemas.microsoft.com/office/drawing/2014/main" id="{513BD28E-811C-709A-9632-77C2C8C32D19}"/>
                </a:ext>
              </a:extLst>
            </p:cNvPr>
            <p:cNvCxnSpPr>
              <a:cxnSpLocks/>
            </p:cNvCxnSpPr>
            <p:nvPr/>
          </p:nvCxnSpPr>
          <p:spPr>
            <a:xfrm rot="5400000" flipH="1">
              <a:off x="7836085" y="4554912"/>
              <a:ext cx="53552" cy="0"/>
            </a:xfrm>
            <a:prstGeom prst="line">
              <a:avLst/>
            </a:prstGeom>
            <a:ln w="12700" cap="sq">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74" name="Straight Connector 1073">
              <a:extLst>
                <a:ext uri="{FF2B5EF4-FFF2-40B4-BE49-F238E27FC236}">
                  <a16:creationId xmlns:a16="http://schemas.microsoft.com/office/drawing/2014/main" id="{DB846103-AC08-A0E0-2FD8-36C998818348}"/>
                </a:ext>
              </a:extLst>
            </p:cNvPr>
            <p:cNvCxnSpPr>
              <a:cxnSpLocks/>
            </p:cNvCxnSpPr>
            <p:nvPr/>
          </p:nvCxnSpPr>
          <p:spPr>
            <a:xfrm rot="5400000" flipH="1">
              <a:off x="6947879" y="4558087"/>
              <a:ext cx="53552" cy="0"/>
            </a:xfrm>
            <a:prstGeom prst="line">
              <a:avLst/>
            </a:prstGeom>
            <a:ln w="12700" cap="sq">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75" name="Straight Connector 1074">
              <a:extLst>
                <a:ext uri="{FF2B5EF4-FFF2-40B4-BE49-F238E27FC236}">
                  <a16:creationId xmlns:a16="http://schemas.microsoft.com/office/drawing/2014/main" id="{844305E2-2552-D434-E4B0-09AD013E66AB}"/>
                </a:ext>
              </a:extLst>
            </p:cNvPr>
            <p:cNvCxnSpPr>
              <a:cxnSpLocks/>
            </p:cNvCxnSpPr>
            <p:nvPr/>
          </p:nvCxnSpPr>
          <p:spPr>
            <a:xfrm flipH="1">
              <a:off x="6975660" y="4554912"/>
              <a:ext cx="887201" cy="0"/>
            </a:xfrm>
            <a:prstGeom prst="line">
              <a:avLst/>
            </a:prstGeom>
            <a:ln w="12700" cap="sq">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076" name="Rectangle 1075">
            <a:extLst>
              <a:ext uri="{FF2B5EF4-FFF2-40B4-BE49-F238E27FC236}">
                <a16:creationId xmlns:a16="http://schemas.microsoft.com/office/drawing/2014/main" id="{A59A1CA8-03BD-074A-BECF-E109C5FA321D}"/>
              </a:ext>
            </a:extLst>
          </p:cNvPr>
          <p:cNvSpPr/>
          <p:nvPr/>
        </p:nvSpPr>
        <p:spPr>
          <a:xfrm>
            <a:off x="7140306" y="2735229"/>
            <a:ext cx="64800" cy="612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grpSp>
        <p:nvGrpSpPr>
          <p:cNvPr id="1077" name="Group 1076">
            <a:extLst>
              <a:ext uri="{FF2B5EF4-FFF2-40B4-BE49-F238E27FC236}">
                <a16:creationId xmlns:a16="http://schemas.microsoft.com/office/drawing/2014/main" id="{14BA8D1A-D4E0-1796-7A5A-F623B6B701AE}"/>
              </a:ext>
            </a:extLst>
          </p:cNvPr>
          <p:cNvGrpSpPr/>
          <p:nvPr/>
        </p:nvGrpSpPr>
        <p:grpSpPr>
          <a:xfrm>
            <a:off x="6942904" y="2550566"/>
            <a:ext cx="741600" cy="56727"/>
            <a:chOff x="6974655" y="4528136"/>
            <a:chExt cx="888206" cy="56727"/>
          </a:xfrm>
        </p:grpSpPr>
        <p:cxnSp>
          <p:nvCxnSpPr>
            <p:cNvPr id="1078" name="Straight Connector 1077">
              <a:extLst>
                <a:ext uri="{FF2B5EF4-FFF2-40B4-BE49-F238E27FC236}">
                  <a16:creationId xmlns:a16="http://schemas.microsoft.com/office/drawing/2014/main" id="{DEF166DE-0416-EDBF-01F0-73EF6E0F9F2D}"/>
                </a:ext>
              </a:extLst>
            </p:cNvPr>
            <p:cNvCxnSpPr>
              <a:cxnSpLocks/>
            </p:cNvCxnSpPr>
            <p:nvPr/>
          </p:nvCxnSpPr>
          <p:spPr>
            <a:xfrm rot="5400000" flipH="1">
              <a:off x="7836085" y="4554912"/>
              <a:ext cx="53552" cy="0"/>
            </a:xfrm>
            <a:prstGeom prst="line">
              <a:avLst/>
            </a:prstGeom>
            <a:ln w="12700" cap="sq">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79" name="Straight Connector 1078">
              <a:extLst>
                <a:ext uri="{FF2B5EF4-FFF2-40B4-BE49-F238E27FC236}">
                  <a16:creationId xmlns:a16="http://schemas.microsoft.com/office/drawing/2014/main" id="{AB52ECA8-A5F0-A17B-F3CA-A6BEB16D5DFA}"/>
                </a:ext>
              </a:extLst>
            </p:cNvPr>
            <p:cNvCxnSpPr>
              <a:cxnSpLocks/>
            </p:cNvCxnSpPr>
            <p:nvPr/>
          </p:nvCxnSpPr>
          <p:spPr>
            <a:xfrm rot="5400000" flipH="1">
              <a:off x="6947879" y="4558087"/>
              <a:ext cx="53552" cy="0"/>
            </a:xfrm>
            <a:prstGeom prst="line">
              <a:avLst/>
            </a:prstGeom>
            <a:ln w="12700" cap="sq">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80" name="Straight Connector 1079">
              <a:extLst>
                <a:ext uri="{FF2B5EF4-FFF2-40B4-BE49-F238E27FC236}">
                  <a16:creationId xmlns:a16="http://schemas.microsoft.com/office/drawing/2014/main" id="{955F25D0-E4CD-25A8-49CC-1FFC4501D647}"/>
                </a:ext>
              </a:extLst>
            </p:cNvPr>
            <p:cNvCxnSpPr>
              <a:cxnSpLocks/>
            </p:cNvCxnSpPr>
            <p:nvPr/>
          </p:nvCxnSpPr>
          <p:spPr>
            <a:xfrm flipH="1">
              <a:off x="6975660" y="4554912"/>
              <a:ext cx="887201" cy="0"/>
            </a:xfrm>
            <a:prstGeom prst="line">
              <a:avLst/>
            </a:prstGeom>
            <a:ln w="12700" cap="sq">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081" name="Rectangle 1080">
            <a:extLst>
              <a:ext uri="{FF2B5EF4-FFF2-40B4-BE49-F238E27FC236}">
                <a16:creationId xmlns:a16="http://schemas.microsoft.com/office/drawing/2014/main" id="{0273BA02-B8C9-317B-5D4C-C4749391C65A}"/>
              </a:ext>
            </a:extLst>
          </p:cNvPr>
          <p:cNvSpPr/>
          <p:nvPr/>
        </p:nvSpPr>
        <p:spPr>
          <a:xfrm>
            <a:off x="7227126" y="2544729"/>
            <a:ext cx="64800" cy="684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grpSp>
        <p:nvGrpSpPr>
          <p:cNvPr id="1082" name="Group 1081">
            <a:extLst>
              <a:ext uri="{FF2B5EF4-FFF2-40B4-BE49-F238E27FC236}">
                <a16:creationId xmlns:a16="http://schemas.microsoft.com/office/drawing/2014/main" id="{48187F57-2932-92AE-03E4-FDF45126E658}"/>
              </a:ext>
            </a:extLst>
          </p:cNvPr>
          <p:cNvGrpSpPr/>
          <p:nvPr/>
        </p:nvGrpSpPr>
        <p:grpSpPr>
          <a:xfrm>
            <a:off x="6679380" y="2931141"/>
            <a:ext cx="1152000" cy="56727"/>
            <a:chOff x="6974655" y="4528136"/>
            <a:chExt cx="888206" cy="56727"/>
          </a:xfrm>
        </p:grpSpPr>
        <p:cxnSp>
          <p:nvCxnSpPr>
            <p:cNvPr id="1083" name="Straight Connector 1082">
              <a:extLst>
                <a:ext uri="{FF2B5EF4-FFF2-40B4-BE49-F238E27FC236}">
                  <a16:creationId xmlns:a16="http://schemas.microsoft.com/office/drawing/2014/main" id="{4CE822C4-DAF5-DD5A-2138-BCDB7EFF8260}"/>
                </a:ext>
              </a:extLst>
            </p:cNvPr>
            <p:cNvCxnSpPr>
              <a:cxnSpLocks/>
            </p:cNvCxnSpPr>
            <p:nvPr/>
          </p:nvCxnSpPr>
          <p:spPr>
            <a:xfrm rot="5400000" flipH="1">
              <a:off x="7836085" y="4554912"/>
              <a:ext cx="53552" cy="0"/>
            </a:xfrm>
            <a:prstGeom prst="line">
              <a:avLst/>
            </a:prstGeom>
            <a:ln w="12700" cap="sq">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84" name="Straight Connector 1083">
              <a:extLst>
                <a:ext uri="{FF2B5EF4-FFF2-40B4-BE49-F238E27FC236}">
                  <a16:creationId xmlns:a16="http://schemas.microsoft.com/office/drawing/2014/main" id="{D5970411-E646-E0B2-F0BB-C6B205BFA4FD}"/>
                </a:ext>
              </a:extLst>
            </p:cNvPr>
            <p:cNvCxnSpPr>
              <a:cxnSpLocks/>
            </p:cNvCxnSpPr>
            <p:nvPr/>
          </p:nvCxnSpPr>
          <p:spPr>
            <a:xfrm rot="5400000" flipH="1">
              <a:off x="6947879" y="4558087"/>
              <a:ext cx="53552" cy="0"/>
            </a:xfrm>
            <a:prstGeom prst="line">
              <a:avLst/>
            </a:prstGeom>
            <a:ln w="12700" cap="sq">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85" name="Straight Connector 1084">
              <a:extLst>
                <a:ext uri="{FF2B5EF4-FFF2-40B4-BE49-F238E27FC236}">
                  <a16:creationId xmlns:a16="http://schemas.microsoft.com/office/drawing/2014/main" id="{0A9A5F89-C830-6F39-A27F-7FFDEB558EFA}"/>
                </a:ext>
              </a:extLst>
            </p:cNvPr>
            <p:cNvCxnSpPr>
              <a:cxnSpLocks/>
            </p:cNvCxnSpPr>
            <p:nvPr/>
          </p:nvCxnSpPr>
          <p:spPr>
            <a:xfrm flipH="1">
              <a:off x="6975660" y="4554912"/>
              <a:ext cx="887201" cy="0"/>
            </a:xfrm>
            <a:prstGeom prst="line">
              <a:avLst/>
            </a:prstGeom>
            <a:ln w="12700" cap="sq">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086" name="Rectangle 1085">
            <a:extLst>
              <a:ext uri="{FF2B5EF4-FFF2-40B4-BE49-F238E27FC236}">
                <a16:creationId xmlns:a16="http://schemas.microsoft.com/office/drawing/2014/main" id="{328B1C87-A9BC-9775-1DEE-C114F1FCAC4A}"/>
              </a:ext>
            </a:extLst>
          </p:cNvPr>
          <p:cNvSpPr/>
          <p:nvPr/>
        </p:nvSpPr>
        <p:spPr>
          <a:xfrm>
            <a:off x="7097058" y="2928904"/>
            <a:ext cx="64800" cy="612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grpSp>
        <p:nvGrpSpPr>
          <p:cNvPr id="1087" name="Group 1086">
            <a:extLst>
              <a:ext uri="{FF2B5EF4-FFF2-40B4-BE49-F238E27FC236}">
                <a16:creationId xmlns:a16="http://schemas.microsoft.com/office/drawing/2014/main" id="{67CE6F26-76C7-9B0F-0084-4980600373D9}"/>
              </a:ext>
            </a:extLst>
          </p:cNvPr>
          <p:cNvGrpSpPr/>
          <p:nvPr/>
        </p:nvGrpSpPr>
        <p:grpSpPr>
          <a:xfrm>
            <a:off x="6773433" y="2350116"/>
            <a:ext cx="900000" cy="56727"/>
            <a:chOff x="6974655" y="4528136"/>
            <a:chExt cx="888206" cy="56727"/>
          </a:xfrm>
        </p:grpSpPr>
        <p:cxnSp>
          <p:nvCxnSpPr>
            <p:cNvPr id="1088" name="Straight Connector 1087">
              <a:extLst>
                <a:ext uri="{FF2B5EF4-FFF2-40B4-BE49-F238E27FC236}">
                  <a16:creationId xmlns:a16="http://schemas.microsoft.com/office/drawing/2014/main" id="{1DD73D0F-427D-CA8F-0441-8A33A652C689}"/>
                </a:ext>
              </a:extLst>
            </p:cNvPr>
            <p:cNvCxnSpPr>
              <a:cxnSpLocks/>
            </p:cNvCxnSpPr>
            <p:nvPr/>
          </p:nvCxnSpPr>
          <p:spPr>
            <a:xfrm rot="5400000" flipH="1">
              <a:off x="7836085" y="4554912"/>
              <a:ext cx="53552" cy="0"/>
            </a:xfrm>
            <a:prstGeom prst="line">
              <a:avLst/>
            </a:prstGeom>
            <a:ln w="12700" cap="sq">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89" name="Straight Connector 1088">
              <a:extLst>
                <a:ext uri="{FF2B5EF4-FFF2-40B4-BE49-F238E27FC236}">
                  <a16:creationId xmlns:a16="http://schemas.microsoft.com/office/drawing/2014/main" id="{D908CE81-A247-D944-7B90-8F9B3A902721}"/>
                </a:ext>
              </a:extLst>
            </p:cNvPr>
            <p:cNvCxnSpPr>
              <a:cxnSpLocks/>
            </p:cNvCxnSpPr>
            <p:nvPr/>
          </p:nvCxnSpPr>
          <p:spPr>
            <a:xfrm rot="5400000" flipH="1">
              <a:off x="6947879" y="4558087"/>
              <a:ext cx="53552" cy="0"/>
            </a:xfrm>
            <a:prstGeom prst="line">
              <a:avLst/>
            </a:prstGeom>
            <a:ln w="12700" cap="sq">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90" name="Straight Connector 1089">
              <a:extLst>
                <a:ext uri="{FF2B5EF4-FFF2-40B4-BE49-F238E27FC236}">
                  <a16:creationId xmlns:a16="http://schemas.microsoft.com/office/drawing/2014/main" id="{30FE8E86-DCF7-F58E-9E96-36A4ABBD65A0}"/>
                </a:ext>
              </a:extLst>
            </p:cNvPr>
            <p:cNvCxnSpPr>
              <a:cxnSpLocks/>
            </p:cNvCxnSpPr>
            <p:nvPr/>
          </p:nvCxnSpPr>
          <p:spPr>
            <a:xfrm flipH="1">
              <a:off x="6975660" y="4554912"/>
              <a:ext cx="887201" cy="0"/>
            </a:xfrm>
            <a:prstGeom prst="line">
              <a:avLst/>
            </a:prstGeom>
            <a:ln w="12700" cap="sq">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091" name="Rectangle 1090">
            <a:extLst>
              <a:ext uri="{FF2B5EF4-FFF2-40B4-BE49-F238E27FC236}">
                <a16:creationId xmlns:a16="http://schemas.microsoft.com/office/drawing/2014/main" id="{D8A0B2E1-D4CF-D408-6DCF-45CAC2FB1297}"/>
              </a:ext>
            </a:extLst>
          </p:cNvPr>
          <p:cNvSpPr/>
          <p:nvPr/>
        </p:nvSpPr>
        <p:spPr>
          <a:xfrm>
            <a:off x="7120822" y="2347879"/>
            <a:ext cx="57600" cy="612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grpSp>
        <p:nvGrpSpPr>
          <p:cNvPr id="1097" name="Group 1096">
            <a:extLst>
              <a:ext uri="{FF2B5EF4-FFF2-40B4-BE49-F238E27FC236}">
                <a16:creationId xmlns:a16="http://schemas.microsoft.com/office/drawing/2014/main" id="{85175E03-8B51-C868-DB8B-F6A8B535A411}"/>
              </a:ext>
            </a:extLst>
          </p:cNvPr>
          <p:cNvGrpSpPr/>
          <p:nvPr/>
        </p:nvGrpSpPr>
        <p:grpSpPr>
          <a:xfrm>
            <a:off x="6936555" y="2157650"/>
            <a:ext cx="802800" cy="56727"/>
            <a:chOff x="6974655" y="4528136"/>
            <a:chExt cx="888206" cy="56727"/>
          </a:xfrm>
        </p:grpSpPr>
        <p:cxnSp>
          <p:nvCxnSpPr>
            <p:cNvPr id="1098" name="Straight Connector 1097">
              <a:extLst>
                <a:ext uri="{FF2B5EF4-FFF2-40B4-BE49-F238E27FC236}">
                  <a16:creationId xmlns:a16="http://schemas.microsoft.com/office/drawing/2014/main" id="{F3AA89E6-CD66-E010-E334-29B60F0A2A9A}"/>
                </a:ext>
              </a:extLst>
            </p:cNvPr>
            <p:cNvCxnSpPr>
              <a:cxnSpLocks/>
            </p:cNvCxnSpPr>
            <p:nvPr/>
          </p:nvCxnSpPr>
          <p:spPr>
            <a:xfrm rot="5400000" flipH="1">
              <a:off x="7836085" y="4554912"/>
              <a:ext cx="53552" cy="0"/>
            </a:xfrm>
            <a:prstGeom prst="line">
              <a:avLst/>
            </a:prstGeom>
            <a:ln w="12700" cap="sq">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99" name="Straight Connector 1098">
              <a:extLst>
                <a:ext uri="{FF2B5EF4-FFF2-40B4-BE49-F238E27FC236}">
                  <a16:creationId xmlns:a16="http://schemas.microsoft.com/office/drawing/2014/main" id="{45D6161C-1900-9BB6-D43B-798771A73DD0}"/>
                </a:ext>
              </a:extLst>
            </p:cNvPr>
            <p:cNvCxnSpPr>
              <a:cxnSpLocks/>
            </p:cNvCxnSpPr>
            <p:nvPr/>
          </p:nvCxnSpPr>
          <p:spPr>
            <a:xfrm rot="5400000" flipH="1">
              <a:off x="6947879" y="4558087"/>
              <a:ext cx="53552" cy="0"/>
            </a:xfrm>
            <a:prstGeom prst="line">
              <a:avLst/>
            </a:prstGeom>
            <a:ln w="12700" cap="sq">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00" name="Straight Connector 1099">
              <a:extLst>
                <a:ext uri="{FF2B5EF4-FFF2-40B4-BE49-F238E27FC236}">
                  <a16:creationId xmlns:a16="http://schemas.microsoft.com/office/drawing/2014/main" id="{2DB74919-4C87-9BC3-1BB5-2D6FC2FA8EEC}"/>
                </a:ext>
              </a:extLst>
            </p:cNvPr>
            <p:cNvCxnSpPr>
              <a:cxnSpLocks/>
            </p:cNvCxnSpPr>
            <p:nvPr/>
          </p:nvCxnSpPr>
          <p:spPr>
            <a:xfrm flipH="1">
              <a:off x="6975660" y="4554912"/>
              <a:ext cx="887201" cy="0"/>
            </a:xfrm>
            <a:prstGeom prst="line">
              <a:avLst/>
            </a:prstGeom>
            <a:ln w="12700" cap="sq">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101" name="Rectangle 1100">
            <a:extLst>
              <a:ext uri="{FF2B5EF4-FFF2-40B4-BE49-F238E27FC236}">
                <a16:creationId xmlns:a16="http://schemas.microsoft.com/office/drawing/2014/main" id="{17819EE5-A068-331A-0A1D-97BFA185D9A5}"/>
              </a:ext>
            </a:extLst>
          </p:cNvPr>
          <p:cNvSpPr/>
          <p:nvPr/>
        </p:nvSpPr>
        <p:spPr>
          <a:xfrm>
            <a:off x="7248836" y="2151813"/>
            <a:ext cx="64800" cy="684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grpSp>
        <p:nvGrpSpPr>
          <p:cNvPr id="1102" name="Group 1101">
            <a:extLst>
              <a:ext uri="{FF2B5EF4-FFF2-40B4-BE49-F238E27FC236}">
                <a16:creationId xmlns:a16="http://schemas.microsoft.com/office/drawing/2014/main" id="{361818F2-0534-B38F-A12B-0A9E0DFA33DE}"/>
              </a:ext>
            </a:extLst>
          </p:cNvPr>
          <p:cNvGrpSpPr/>
          <p:nvPr/>
        </p:nvGrpSpPr>
        <p:grpSpPr>
          <a:xfrm>
            <a:off x="6930205" y="1962766"/>
            <a:ext cx="576000" cy="56727"/>
            <a:chOff x="6974655" y="4528136"/>
            <a:chExt cx="888206" cy="56727"/>
          </a:xfrm>
        </p:grpSpPr>
        <p:cxnSp>
          <p:nvCxnSpPr>
            <p:cNvPr id="1103" name="Straight Connector 1102">
              <a:extLst>
                <a:ext uri="{FF2B5EF4-FFF2-40B4-BE49-F238E27FC236}">
                  <a16:creationId xmlns:a16="http://schemas.microsoft.com/office/drawing/2014/main" id="{C2C36FF8-1AD5-4A47-B419-5732248B2F5F}"/>
                </a:ext>
              </a:extLst>
            </p:cNvPr>
            <p:cNvCxnSpPr>
              <a:cxnSpLocks/>
            </p:cNvCxnSpPr>
            <p:nvPr/>
          </p:nvCxnSpPr>
          <p:spPr>
            <a:xfrm rot="5400000" flipH="1">
              <a:off x="7836085" y="4554912"/>
              <a:ext cx="53552" cy="0"/>
            </a:xfrm>
            <a:prstGeom prst="line">
              <a:avLst/>
            </a:prstGeom>
            <a:ln w="12700" cap="sq">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04" name="Straight Connector 1103">
              <a:extLst>
                <a:ext uri="{FF2B5EF4-FFF2-40B4-BE49-F238E27FC236}">
                  <a16:creationId xmlns:a16="http://schemas.microsoft.com/office/drawing/2014/main" id="{D1252ECD-FB1D-987C-D88C-9C0E59DEBA2F}"/>
                </a:ext>
              </a:extLst>
            </p:cNvPr>
            <p:cNvCxnSpPr>
              <a:cxnSpLocks/>
            </p:cNvCxnSpPr>
            <p:nvPr/>
          </p:nvCxnSpPr>
          <p:spPr>
            <a:xfrm rot="5400000" flipH="1">
              <a:off x="6947879" y="4558087"/>
              <a:ext cx="53552" cy="0"/>
            </a:xfrm>
            <a:prstGeom prst="line">
              <a:avLst/>
            </a:prstGeom>
            <a:ln w="12700" cap="sq">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05" name="Straight Connector 1104">
              <a:extLst>
                <a:ext uri="{FF2B5EF4-FFF2-40B4-BE49-F238E27FC236}">
                  <a16:creationId xmlns:a16="http://schemas.microsoft.com/office/drawing/2014/main" id="{565279EB-62C8-85C2-F2A1-DD0290F6C6F2}"/>
                </a:ext>
              </a:extLst>
            </p:cNvPr>
            <p:cNvCxnSpPr>
              <a:cxnSpLocks/>
            </p:cNvCxnSpPr>
            <p:nvPr/>
          </p:nvCxnSpPr>
          <p:spPr>
            <a:xfrm flipH="1">
              <a:off x="6975660" y="4554912"/>
              <a:ext cx="887201" cy="0"/>
            </a:xfrm>
            <a:prstGeom prst="line">
              <a:avLst/>
            </a:prstGeom>
            <a:ln w="12700" cap="sq">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106" name="Rectangle 1105">
            <a:extLst>
              <a:ext uri="{FF2B5EF4-FFF2-40B4-BE49-F238E27FC236}">
                <a16:creationId xmlns:a16="http://schemas.microsoft.com/office/drawing/2014/main" id="{E39DCB1B-28A6-A0D8-9B62-058ED65DAD40}"/>
              </a:ext>
            </a:extLst>
          </p:cNvPr>
          <p:cNvSpPr/>
          <p:nvPr/>
        </p:nvSpPr>
        <p:spPr>
          <a:xfrm>
            <a:off x="7149768" y="1960529"/>
            <a:ext cx="64800" cy="612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1109" name="Segnaposto testo 81">
            <a:extLst>
              <a:ext uri="{FF2B5EF4-FFF2-40B4-BE49-F238E27FC236}">
                <a16:creationId xmlns:a16="http://schemas.microsoft.com/office/drawing/2014/main" id="{6853BA82-9481-19BD-BD98-DEC05D85BB2B}"/>
              </a:ext>
            </a:extLst>
          </p:cNvPr>
          <p:cNvSpPr txBox="1">
            <a:spLocks/>
          </p:cNvSpPr>
          <p:nvPr/>
        </p:nvSpPr>
        <p:spPr>
          <a:xfrm>
            <a:off x="619201" y="5605859"/>
            <a:ext cx="11225946" cy="183249"/>
          </a:xfrm>
          <a:prstGeom prst="rect">
            <a:avLst/>
          </a:prstGeom>
        </p:spPr>
        <p:txBody>
          <a:bodyPr vert="horz" lIns="0" tIns="0" rIns="0" bIns="0" rtlCol="0" anchor="t" anchorCtr="0"/>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en-GB" sz="1100" b="1" i="0" u="none" strike="noStrike" kern="1200" cap="none" spc="0" normalizeH="0" baseline="0" dirty="0">
                <a:ln>
                  <a:noFill/>
                </a:ln>
                <a:solidFill>
                  <a:schemeClr val="tx1"/>
                </a:solidFill>
                <a:effectLst/>
                <a:uLnTx/>
                <a:uFillTx/>
                <a:latin typeface="Arial" panose="020B0604020202020204"/>
                <a:ea typeface="+mn-ea"/>
                <a:cs typeface="Arial Narrow"/>
              </a:rPr>
              <a:t>The HR for all patients was based on a Cox model stratified by the randomisation stratification factors. For all subgroups, the HR was based on an unstratified Cox model with treatment as the only covariate</a:t>
            </a:r>
          </a:p>
          <a:p>
            <a:pPr marL="0" marR="0" lvl="0" indent="0" algn="l" defTabSz="914400" rtl="0" eaLnBrk="1" fontAlgn="base" latinLnBrk="0" hangingPunct="1">
              <a:lnSpc>
                <a:spcPct val="100000"/>
              </a:lnSpc>
              <a:spcBef>
                <a:spcPts val="0"/>
              </a:spcBef>
              <a:spcAft>
                <a:spcPts val="0"/>
              </a:spcAft>
              <a:buClrTx/>
              <a:buSzTx/>
              <a:buFontTx/>
              <a:buNone/>
              <a:tabLst/>
              <a:defRPr/>
            </a:pPr>
            <a:r>
              <a:rPr lang="en-GB" sz="1100" baseline="30000" dirty="0">
                <a:solidFill>
                  <a:schemeClr val="tx1"/>
                </a:solidFill>
                <a:latin typeface="Arial" panose="020B0604020202020204"/>
                <a:cs typeface="Arial Narrow"/>
              </a:rPr>
              <a:t>a</a:t>
            </a:r>
            <a:r>
              <a:rPr lang="en-GB" sz="1100" dirty="0">
                <a:solidFill>
                  <a:schemeClr val="tx1"/>
                </a:solidFill>
                <a:latin typeface="Arial" panose="020B0604020202020204"/>
                <a:cs typeface="Arial Narrow"/>
              </a:rPr>
              <a:t> Includes two patients in each treatment arm who received prior orteronel</a:t>
            </a:r>
            <a:endParaRPr kumimoji="0" lang="en-GB" sz="1100" b="0" i="0" u="none" strike="noStrike" kern="1200" cap="none" spc="0" normalizeH="0" baseline="0" dirty="0">
              <a:ln>
                <a:noFill/>
              </a:ln>
              <a:solidFill>
                <a:schemeClr val="tx1"/>
              </a:solidFill>
              <a:effectLst/>
              <a:uLnTx/>
              <a:uFillTx/>
              <a:latin typeface="Arial" panose="020B0604020202020204"/>
              <a:ea typeface="+mn-ea"/>
              <a:cs typeface="Arial Narrow"/>
            </a:endParaRPr>
          </a:p>
        </p:txBody>
      </p:sp>
    </p:spTree>
    <p:extLst>
      <p:ext uri="{BB962C8B-B14F-4D97-AF65-F5344CB8AC3E}">
        <p14:creationId xmlns:p14="http://schemas.microsoft.com/office/powerpoint/2010/main" val="9192723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49" name="Graphic 1248">
            <a:extLst>
              <a:ext uri="{FF2B5EF4-FFF2-40B4-BE49-F238E27FC236}">
                <a16:creationId xmlns:a16="http://schemas.microsoft.com/office/drawing/2014/main" id="{28DFDFCC-DB04-780A-539E-C8A8DE2FD81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764911" y="1926928"/>
            <a:ext cx="5173472" cy="1820926"/>
          </a:xfrm>
          <a:prstGeom prst="rect">
            <a:avLst/>
          </a:prstGeom>
        </p:spPr>
      </p:pic>
      <p:pic>
        <p:nvPicPr>
          <p:cNvPr id="8" name="Picture 7" descr="A line of green stars&#10;&#10;Description automatically generated">
            <a:extLst>
              <a:ext uri="{FF2B5EF4-FFF2-40B4-BE49-F238E27FC236}">
                <a16:creationId xmlns:a16="http://schemas.microsoft.com/office/drawing/2014/main" id="{AA0E2C02-266B-35BD-BEF1-B64FC3AC740A}"/>
              </a:ext>
            </a:extLst>
          </p:cNvPr>
          <p:cNvPicPr>
            <a:picLocks noChangeAspect="1"/>
          </p:cNvPicPr>
          <p:nvPr/>
        </p:nvPicPr>
        <p:blipFill>
          <a:blip r:embed="rId4"/>
          <a:stretch>
            <a:fillRect/>
          </a:stretch>
        </p:blipFill>
        <p:spPr>
          <a:xfrm>
            <a:off x="5889047" y="855113"/>
            <a:ext cx="6945672" cy="4914000"/>
          </a:xfrm>
          <a:prstGeom prst="rect">
            <a:avLst/>
          </a:prstGeom>
        </p:spPr>
      </p:pic>
      <p:pic>
        <p:nvPicPr>
          <p:cNvPr id="1238" name="Graphic 1237">
            <a:extLst>
              <a:ext uri="{FF2B5EF4-FFF2-40B4-BE49-F238E27FC236}">
                <a16:creationId xmlns:a16="http://schemas.microsoft.com/office/drawing/2014/main" id="{5B453D24-55F7-D921-8D94-B17A4272AF5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75010" y="1944923"/>
            <a:ext cx="4401253" cy="1542178"/>
          </a:xfrm>
          <a:prstGeom prst="rect">
            <a:avLst/>
          </a:prstGeom>
        </p:spPr>
      </p:pic>
      <p:pic>
        <p:nvPicPr>
          <p:cNvPr id="4" name="Picture 3" descr="A green line with stars on it&#10;&#10;Description automatically generated">
            <a:extLst>
              <a:ext uri="{FF2B5EF4-FFF2-40B4-BE49-F238E27FC236}">
                <a16:creationId xmlns:a16="http://schemas.microsoft.com/office/drawing/2014/main" id="{81E6C579-AEBD-1584-935A-83EC4B2B3151}"/>
              </a:ext>
            </a:extLst>
          </p:cNvPr>
          <p:cNvPicPr>
            <a:picLocks noChangeAspect="1"/>
          </p:cNvPicPr>
          <p:nvPr/>
        </p:nvPicPr>
        <p:blipFill>
          <a:blip r:embed="rId7"/>
          <a:stretch>
            <a:fillRect/>
          </a:stretch>
        </p:blipFill>
        <p:spPr>
          <a:xfrm>
            <a:off x="10612" y="1113486"/>
            <a:ext cx="5763487" cy="4077616"/>
          </a:xfrm>
          <a:prstGeom prst="rect">
            <a:avLst/>
          </a:prstGeom>
        </p:spPr>
      </p:pic>
      <p:sp>
        <p:nvSpPr>
          <p:cNvPr id="1245" name="Text Placeholder 1244">
            <a:extLst>
              <a:ext uri="{FF2B5EF4-FFF2-40B4-BE49-F238E27FC236}">
                <a16:creationId xmlns:a16="http://schemas.microsoft.com/office/drawing/2014/main" id="{91E5D5A4-F01C-69E8-F23A-6ECA324A4266}"/>
              </a:ext>
            </a:extLst>
          </p:cNvPr>
          <p:cNvSpPr>
            <a:spLocks noGrp="1"/>
          </p:cNvSpPr>
          <p:nvPr>
            <p:ph type="body" idx="1"/>
          </p:nvPr>
        </p:nvSpPr>
        <p:spPr>
          <a:xfrm>
            <a:off x="609600" y="763200"/>
            <a:ext cx="10972800" cy="702470"/>
          </a:xfrm>
        </p:spPr>
        <p:txBody>
          <a:bodyPr/>
          <a:lstStyle/>
          <a:p>
            <a:r>
              <a:rPr lang="en-US" dirty="0">
                <a:solidFill>
                  <a:schemeClr val="accent1"/>
                </a:solidFill>
              </a:rPr>
              <a:t>A clinically meaningful reduction in risk of progression or death was seen regardless of HRR status</a:t>
            </a:r>
            <a:endParaRPr lang="en-GB" dirty="0">
              <a:solidFill>
                <a:schemeClr val="accent1"/>
              </a:solidFill>
            </a:endParaRPr>
          </a:p>
        </p:txBody>
      </p:sp>
      <p:sp>
        <p:nvSpPr>
          <p:cNvPr id="2" name="Title 1"/>
          <p:cNvSpPr>
            <a:spLocks noGrp="1"/>
          </p:cNvSpPr>
          <p:nvPr>
            <p:ph type="title"/>
          </p:nvPr>
        </p:nvSpPr>
        <p:spPr/>
        <p:txBody>
          <a:bodyPr/>
          <a:lstStyle/>
          <a:p>
            <a:r>
              <a:rPr lang="en-US" dirty="0"/>
              <a:t>TALAPRO-2: </a:t>
            </a:r>
            <a:r>
              <a:rPr lang="en-US" cap="none" dirty="0" err="1"/>
              <a:t>r</a:t>
            </a:r>
            <a:r>
              <a:rPr lang="en-US" dirty="0" err="1"/>
              <a:t>PFS</a:t>
            </a:r>
            <a:r>
              <a:rPr lang="en-US" dirty="0"/>
              <a:t> by BICR by HRR Status</a:t>
            </a:r>
          </a:p>
        </p:txBody>
      </p:sp>
      <p:sp>
        <p:nvSpPr>
          <p:cNvPr id="1243" name="Content Placeholder 1242">
            <a:extLst>
              <a:ext uri="{FF2B5EF4-FFF2-40B4-BE49-F238E27FC236}">
                <a16:creationId xmlns:a16="http://schemas.microsoft.com/office/drawing/2014/main" id="{3276F8F1-009C-B4C7-9714-6A2800CD4FD2}"/>
              </a:ext>
            </a:extLst>
          </p:cNvPr>
          <p:cNvSpPr>
            <a:spLocks noGrp="1"/>
          </p:cNvSpPr>
          <p:nvPr>
            <p:ph sz="quarter" idx="15"/>
          </p:nvPr>
        </p:nvSpPr>
        <p:spPr>
          <a:xfrm>
            <a:off x="620183" y="6246000"/>
            <a:ext cx="10786537" cy="365125"/>
          </a:xfrm>
        </p:spPr>
        <p:txBody>
          <a:bodyPr/>
          <a:lstStyle/>
          <a:p>
            <a:pPr marL="0" indent="0">
              <a:buNone/>
            </a:pPr>
            <a:r>
              <a:rPr lang="en-GB" sz="1200" dirty="0">
                <a:solidFill>
                  <a:schemeClr val="tx2"/>
                </a:solidFill>
              </a:rPr>
              <a:t>BICR, blinded independent central review; CI, confidence interval; ENZA, enzalutamide; HR, hazard ratio; HRR, homologous recombination repair; NR, not reached; </a:t>
            </a:r>
            <a:br>
              <a:rPr lang="en-GB" sz="1200" dirty="0">
                <a:solidFill>
                  <a:schemeClr val="tx2"/>
                </a:solidFill>
              </a:rPr>
            </a:br>
            <a:r>
              <a:rPr lang="en-GB" sz="1200" dirty="0">
                <a:solidFill>
                  <a:schemeClr val="tx2"/>
                </a:solidFill>
              </a:rPr>
              <a:t>PBO, placebo; </a:t>
            </a:r>
            <a:r>
              <a:rPr lang="en-GB" sz="1200" dirty="0" err="1">
                <a:solidFill>
                  <a:schemeClr val="tx2"/>
                </a:solidFill>
              </a:rPr>
              <a:t>rPFS</a:t>
            </a:r>
            <a:r>
              <a:rPr lang="en-GB" sz="1200" dirty="0">
                <a:solidFill>
                  <a:schemeClr val="tx2"/>
                </a:solidFill>
              </a:rPr>
              <a:t>, radiographic progression-free survival; TALA, </a:t>
            </a:r>
            <a:r>
              <a:rPr lang="en-GB" sz="1200" dirty="0" err="1">
                <a:solidFill>
                  <a:schemeClr val="tx2"/>
                </a:solidFill>
              </a:rPr>
              <a:t>talazoparib</a:t>
            </a:r>
            <a:endParaRPr lang="en-GB" sz="1200" dirty="0">
              <a:solidFill>
                <a:schemeClr val="tx2"/>
              </a:solidFill>
            </a:endParaRPr>
          </a:p>
          <a:p>
            <a:pPr marL="0" indent="0">
              <a:buNone/>
            </a:pPr>
            <a:r>
              <a:rPr lang="en-GB" sz="1200" dirty="0">
                <a:solidFill>
                  <a:schemeClr val="tx2"/>
                </a:solidFill>
              </a:rPr>
              <a:t>Agarwal A, et al. </a:t>
            </a:r>
            <a:r>
              <a:rPr lang="it-IT" sz="1200" dirty="0">
                <a:solidFill>
                  <a:schemeClr val="tx2"/>
                </a:solidFill>
              </a:rPr>
              <a:t>J Clin Oncol 41, 2023 (suppl 6; abstr LBA17) (ASCO GU 2023 oral presentation); </a:t>
            </a:r>
            <a:r>
              <a:rPr lang="en-GB" sz="1200" dirty="0">
                <a:solidFill>
                  <a:schemeClr val="tx2"/>
                </a:solidFill>
              </a:rPr>
              <a:t>Agarwal A, et al. Lancet 2023;402: 291-303</a:t>
            </a:r>
            <a:endParaRPr lang="it-IT" sz="1200" dirty="0">
              <a:solidFill>
                <a:schemeClr val="tx2"/>
              </a:solidFill>
            </a:endParaRPr>
          </a:p>
        </p:txBody>
      </p:sp>
      <p:sp>
        <p:nvSpPr>
          <p:cNvPr id="11" name="TextBox 10">
            <a:extLst>
              <a:ext uri="{FF2B5EF4-FFF2-40B4-BE49-F238E27FC236}">
                <a16:creationId xmlns:a16="http://schemas.microsoft.com/office/drawing/2014/main" id="{5316AF2D-F452-E2A3-D1B3-E8CFF979E267}"/>
              </a:ext>
            </a:extLst>
          </p:cNvPr>
          <p:cNvSpPr txBox="1"/>
          <p:nvPr/>
        </p:nvSpPr>
        <p:spPr>
          <a:xfrm>
            <a:off x="10281249" y="3651216"/>
            <a:ext cx="1550780" cy="163110"/>
          </a:xfrm>
          <a:prstGeom prst="rect">
            <a:avLst/>
          </a:prstGeom>
          <a:noFill/>
        </p:spPr>
        <p:txBody>
          <a:bodyPr wrap="none" lIns="0" tIns="0" rIns="0" bIns="0" rtlCol="0">
            <a:spAutoFit/>
          </a:bodyPr>
          <a:lstStyle/>
          <a:p>
            <a:pPr algn="ctr"/>
            <a:r>
              <a:rPr lang="en-GB" sz="1100" b="1" dirty="0">
                <a:solidFill>
                  <a:schemeClr val="accent1"/>
                </a:solidFill>
                <a:latin typeface="Arial" panose="020B0604020202020204" pitchFamily="34" charset="0"/>
                <a:ea typeface="Aileron" charset="0"/>
                <a:cs typeface="Arial" panose="020B0604020202020204" pitchFamily="34" charset="0"/>
              </a:rPr>
              <a:t>Placebo + Enzalutamide</a:t>
            </a:r>
          </a:p>
        </p:txBody>
      </p:sp>
      <p:sp>
        <p:nvSpPr>
          <p:cNvPr id="12" name="TextBox 11">
            <a:extLst>
              <a:ext uri="{FF2B5EF4-FFF2-40B4-BE49-F238E27FC236}">
                <a16:creationId xmlns:a16="http://schemas.microsoft.com/office/drawing/2014/main" id="{C520F18F-40DC-32F4-A1A2-75EB21922E04}"/>
              </a:ext>
            </a:extLst>
          </p:cNvPr>
          <p:cNvSpPr txBox="1"/>
          <p:nvPr/>
        </p:nvSpPr>
        <p:spPr>
          <a:xfrm>
            <a:off x="10062967" y="2866481"/>
            <a:ext cx="1784016" cy="163110"/>
          </a:xfrm>
          <a:prstGeom prst="rect">
            <a:avLst/>
          </a:prstGeom>
          <a:noFill/>
        </p:spPr>
        <p:txBody>
          <a:bodyPr wrap="none" lIns="0" tIns="0" rIns="0" bIns="0" rtlCol="0">
            <a:spAutoFit/>
          </a:bodyPr>
          <a:lstStyle/>
          <a:p>
            <a:pPr algn="ctr"/>
            <a:r>
              <a:rPr lang="en-GB" sz="1100" b="1" dirty="0">
                <a:solidFill>
                  <a:schemeClr val="tx2"/>
                </a:solidFill>
                <a:latin typeface="Arial" panose="020B0604020202020204" pitchFamily="34" charset="0"/>
                <a:ea typeface="Aileron" charset="0"/>
                <a:cs typeface="Arial" panose="020B0604020202020204" pitchFamily="34" charset="0"/>
              </a:rPr>
              <a:t>Talazoparib + Enzalutamide</a:t>
            </a:r>
          </a:p>
        </p:txBody>
      </p:sp>
      <p:sp>
        <p:nvSpPr>
          <p:cNvPr id="13" name="TextBox 12">
            <a:extLst>
              <a:ext uri="{FF2B5EF4-FFF2-40B4-BE49-F238E27FC236}">
                <a16:creationId xmlns:a16="http://schemas.microsoft.com/office/drawing/2014/main" id="{5B795B0E-FC8E-3469-A5B1-2A13370257C8}"/>
              </a:ext>
            </a:extLst>
          </p:cNvPr>
          <p:cNvSpPr txBox="1"/>
          <p:nvPr/>
        </p:nvSpPr>
        <p:spPr>
          <a:xfrm rot="16200000">
            <a:off x="5513534" y="3267423"/>
            <a:ext cx="1991166" cy="163110"/>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dirty="0">
                <a:ln>
                  <a:noFill/>
                </a:ln>
                <a:solidFill>
                  <a:prstClr val="black"/>
                </a:solidFill>
                <a:effectLst/>
                <a:uLnTx/>
                <a:uFillTx/>
                <a:latin typeface="Arial" panose="020B0604020202020204"/>
                <a:ea typeface="+mn-ea"/>
                <a:cs typeface="+mn-cs"/>
              </a:rPr>
              <a:t>Probability of rPFS</a:t>
            </a:r>
          </a:p>
        </p:txBody>
      </p:sp>
      <p:sp>
        <p:nvSpPr>
          <p:cNvPr id="14" name="TextBox 13">
            <a:extLst>
              <a:ext uri="{FF2B5EF4-FFF2-40B4-BE49-F238E27FC236}">
                <a16:creationId xmlns:a16="http://schemas.microsoft.com/office/drawing/2014/main" id="{6F30F806-2AAF-7B42-1DDC-E27A02FAFCE2}"/>
              </a:ext>
            </a:extLst>
          </p:cNvPr>
          <p:cNvSpPr txBox="1"/>
          <p:nvPr/>
        </p:nvSpPr>
        <p:spPr>
          <a:xfrm>
            <a:off x="8495023" y="4969567"/>
            <a:ext cx="2059855" cy="163110"/>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dirty="0">
                <a:ln>
                  <a:noFill/>
                </a:ln>
                <a:solidFill>
                  <a:prstClr val="black"/>
                </a:solidFill>
                <a:effectLst/>
                <a:uLnTx/>
                <a:uFillTx/>
                <a:latin typeface="Arial" panose="020B0604020202020204"/>
                <a:ea typeface="+mn-ea"/>
                <a:cs typeface="+mn-cs"/>
              </a:rPr>
              <a:t>Months</a:t>
            </a:r>
          </a:p>
        </p:txBody>
      </p:sp>
      <p:sp>
        <p:nvSpPr>
          <p:cNvPr id="15" name="TextBox 14">
            <a:extLst>
              <a:ext uri="{FF2B5EF4-FFF2-40B4-BE49-F238E27FC236}">
                <a16:creationId xmlns:a16="http://schemas.microsoft.com/office/drawing/2014/main" id="{3F5F4A95-3FFD-2310-9436-466C85D8372A}"/>
              </a:ext>
            </a:extLst>
          </p:cNvPr>
          <p:cNvSpPr txBox="1"/>
          <p:nvPr/>
        </p:nvSpPr>
        <p:spPr>
          <a:xfrm>
            <a:off x="6168008" y="5111590"/>
            <a:ext cx="693769" cy="320289"/>
          </a:xfrm>
          <a:prstGeom prst="rect">
            <a:avLst/>
          </a:prstGeom>
          <a:noFill/>
        </p:spPr>
        <p:txBody>
          <a:bodyPr wrap="square" lIns="0" tIns="0" rIns="0" bIns="0" rtlCol="0">
            <a:sp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GB" sz="800" b="1" i="0" u="none" strike="noStrike" kern="1200" cap="none" spc="0" normalizeH="0" baseline="0" dirty="0">
                <a:ln>
                  <a:noFill/>
                </a:ln>
                <a:effectLst/>
                <a:uLnTx/>
                <a:uFillTx/>
                <a:latin typeface="Arial" panose="020B0604020202020204"/>
                <a:ea typeface="+mn-ea"/>
                <a:cs typeface="+mn-cs"/>
              </a:rPr>
              <a:t>No. at risk</a:t>
            </a:r>
          </a:p>
          <a:p>
            <a:pPr marL="0" marR="0" lvl="0" indent="0" algn="l" defTabSz="914400" rtl="0" eaLnBrk="1" fontAlgn="auto" latinLnBrk="0" hangingPunct="1">
              <a:lnSpc>
                <a:spcPct val="90000"/>
              </a:lnSpc>
              <a:spcBef>
                <a:spcPts val="0"/>
              </a:spcBef>
              <a:spcAft>
                <a:spcPts val="0"/>
              </a:spcAft>
              <a:buClrTx/>
              <a:buSzTx/>
              <a:buFontTx/>
              <a:buNone/>
              <a:tabLst/>
              <a:defRPr/>
            </a:pPr>
            <a:r>
              <a:rPr kumimoji="0" lang="en-GB" sz="800" b="1" i="0" u="none" strike="noStrike" kern="1200" cap="none" spc="0" normalizeH="0" baseline="0" dirty="0">
                <a:ln>
                  <a:noFill/>
                </a:ln>
                <a:solidFill>
                  <a:schemeClr val="tx2"/>
                </a:solidFill>
                <a:effectLst/>
                <a:uLnTx/>
                <a:uFillTx/>
                <a:latin typeface="Arial" panose="020B0604020202020204"/>
                <a:ea typeface="+mn-ea"/>
                <a:cs typeface="+mn-cs"/>
              </a:rPr>
              <a:t>TALA + ENZA</a:t>
            </a:r>
          </a:p>
          <a:p>
            <a:pPr marL="0" marR="0" lvl="0" indent="0" algn="l" defTabSz="914400" rtl="0" eaLnBrk="1" fontAlgn="auto" latinLnBrk="0" hangingPunct="1">
              <a:lnSpc>
                <a:spcPct val="90000"/>
              </a:lnSpc>
              <a:spcBef>
                <a:spcPts val="0"/>
              </a:spcBef>
              <a:spcAft>
                <a:spcPts val="0"/>
              </a:spcAft>
              <a:buClrTx/>
              <a:buSzTx/>
              <a:buFontTx/>
              <a:buNone/>
              <a:tabLst/>
              <a:defRPr/>
            </a:pPr>
            <a:r>
              <a:rPr kumimoji="0" lang="en-GB" sz="800" b="1" i="0" u="none" strike="noStrike" kern="1200" cap="none" spc="0" normalizeH="0" baseline="0" dirty="0">
                <a:ln>
                  <a:noFill/>
                </a:ln>
                <a:solidFill>
                  <a:schemeClr val="accent1"/>
                </a:solidFill>
                <a:effectLst/>
                <a:uLnTx/>
                <a:uFillTx/>
                <a:latin typeface="Arial" panose="020B0604020202020204"/>
                <a:ea typeface="+mn-ea"/>
                <a:cs typeface="+mn-cs"/>
              </a:rPr>
              <a:t>PBO + ENZA</a:t>
            </a:r>
          </a:p>
        </p:txBody>
      </p:sp>
      <p:sp>
        <p:nvSpPr>
          <p:cNvPr id="16" name="Freeform: Shape 26">
            <a:extLst>
              <a:ext uri="{FF2B5EF4-FFF2-40B4-BE49-F238E27FC236}">
                <a16:creationId xmlns:a16="http://schemas.microsoft.com/office/drawing/2014/main" id="{B32B6B07-1A88-3401-06E4-1590642A8C6F}"/>
              </a:ext>
            </a:extLst>
          </p:cNvPr>
          <p:cNvSpPr/>
          <p:nvPr/>
        </p:nvSpPr>
        <p:spPr>
          <a:xfrm>
            <a:off x="6839862" y="2120995"/>
            <a:ext cx="5039537" cy="2612666"/>
          </a:xfrm>
          <a:custGeom>
            <a:avLst/>
            <a:gdLst>
              <a:gd name="connsiteX0" fmla="*/ 0 w 5248335"/>
              <a:gd name="connsiteY0" fmla="*/ 0 h 3308126"/>
              <a:gd name="connsiteX1" fmla="*/ 63191 w 5248335"/>
              <a:gd name="connsiteY1" fmla="*/ 0 h 3308126"/>
              <a:gd name="connsiteX2" fmla="*/ 63191 w 5248335"/>
              <a:gd name="connsiteY2" fmla="*/ 3233898 h 3308126"/>
              <a:gd name="connsiteX3" fmla="*/ 5248336 w 5248335"/>
              <a:gd name="connsiteY3" fmla="*/ 3233898 h 3308126"/>
              <a:gd name="connsiteX4" fmla="*/ 5248336 w 5248335"/>
              <a:gd name="connsiteY4" fmla="*/ 3308127 h 33081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48335" h="3308126">
                <a:moveTo>
                  <a:pt x="0" y="0"/>
                </a:moveTo>
                <a:lnTo>
                  <a:pt x="63191" y="0"/>
                </a:lnTo>
                <a:lnTo>
                  <a:pt x="63191" y="3233898"/>
                </a:lnTo>
                <a:lnTo>
                  <a:pt x="5248336" y="3233898"/>
                </a:lnTo>
                <a:lnTo>
                  <a:pt x="5248336" y="3308127"/>
                </a:lnTo>
              </a:path>
            </a:pathLst>
          </a:custGeom>
          <a:noFill/>
          <a:ln w="12700"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dirty="0">
              <a:ln>
                <a:noFill/>
              </a:ln>
              <a:solidFill>
                <a:prstClr val="black"/>
              </a:solidFill>
              <a:effectLst/>
              <a:uLnTx/>
              <a:uFillTx/>
              <a:latin typeface="Arial" panose="020B0604020202020204"/>
              <a:ea typeface="+mn-ea"/>
              <a:cs typeface="+mn-cs"/>
            </a:endParaRPr>
          </a:p>
        </p:txBody>
      </p:sp>
      <p:sp>
        <p:nvSpPr>
          <p:cNvPr id="17" name="Freeform: Shape 96">
            <a:extLst>
              <a:ext uri="{FF2B5EF4-FFF2-40B4-BE49-F238E27FC236}">
                <a16:creationId xmlns:a16="http://schemas.microsoft.com/office/drawing/2014/main" id="{9B40BCD5-C663-27A5-A3DD-2A0CE38C25CF}"/>
              </a:ext>
            </a:extLst>
          </p:cNvPr>
          <p:cNvSpPr/>
          <p:nvPr/>
        </p:nvSpPr>
        <p:spPr>
          <a:xfrm>
            <a:off x="6982866" y="4671935"/>
            <a:ext cx="13575" cy="68083"/>
          </a:xfrm>
          <a:custGeom>
            <a:avLst/>
            <a:gdLst>
              <a:gd name="connsiteX0" fmla="*/ 0 w 10820"/>
              <a:gd name="connsiteY0" fmla="*/ 70657 h 70657"/>
              <a:gd name="connsiteX1" fmla="*/ 0 w 10820"/>
              <a:gd name="connsiteY1" fmla="*/ 0 h 70657"/>
            </a:gdLst>
            <a:ahLst/>
            <a:cxnLst>
              <a:cxn ang="0">
                <a:pos x="connsiteX0" y="connsiteY0"/>
              </a:cxn>
              <a:cxn ang="0">
                <a:pos x="connsiteX1" y="connsiteY1"/>
              </a:cxn>
            </a:cxnLst>
            <a:rect l="l" t="t" r="r" b="b"/>
            <a:pathLst>
              <a:path w="10820" h="70657">
                <a:moveTo>
                  <a:pt x="0" y="70657"/>
                </a:moveTo>
                <a:lnTo>
                  <a:pt x="0" y="0"/>
                </a:lnTo>
              </a:path>
            </a:pathLst>
          </a:custGeom>
          <a:ln w="12700"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dirty="0">
              <a:ln>
                <a:noFill/>
              </a:ln>
              <a:solidFill>
                <a:prstClr val="black"/>
              </a:solidFill>
              <a:effectLst/>
              <a:uLnTx/>
              <a:uFillTx/>
              <a:latin typeface="Arial" panose="020B0604020202020204"/>
              <a:ea typeface="+mn-ea"/>
              <a:cs typeface="+mn-cs"/>
            </a:endParaRPr>
          </a:p>
        </p:txBody>
      </p:sp>
      <p:sp>
        <p:nvSpPr>
          <p:cNvPr id="18" name="TextBox 17">
            <a:extLst>
              <a:ext uri="{FF2B5EF4-FFF2-40B4-BE49-F238E27FC236}">
                <a16:creationId xmlns:a16="http://schemas.microsoft.com/office/drawing/2014/main" id="{51C15B7E-15E3-82AA-18D7-6F41062B6CCC}"/>
              </a:ext>
            </a:extLst>
          </p:cNvPr>
          <p:cNvSpPr txBox="1"/>
          <p:nvPr/>
        </p:nvSpPr>
        <p:spPr>
          <a:xfrm>
            <a:off x="6631542" y="2040258"/>
            <a:ext cx="154460" cy="133453"/>
          </a:xfrm>
          <a:prstGeom prst="rect">
            <a:avLst/>
          </a:prstGeom>
          <a:noFill/>
        </p:spPr>
        <p:txBody>
          <a:bodyPr wrap="none" lIns="0" tIns="0" rIns="0" bIns="0" rtlCol="0">
            <a:spAutoFit/>
          </a:bodyPr>
          <a:lstStyle/>
          <a:p>
            <a:pPr algn="r"/>
            <a:r>
              <a:rPr lang="en-GB" sz="900" dirty="0">
                <a:latin typeface="Arial" panose="020B0604020202020204" pitchFamily="34" charset="0"/>
                <a:ea typeface="Aileron" charset="0"/>
                <a:cs typeface="Arial" panose="020B0604020202020204" pitchFamily="34" charset="0"/>
              </a:rPr>
              <a:t>1.0</a:t>
            </a:r>
          </a:p>
        </p:txBody>
      </p:sp>
      <p:sp>
        <p:nvSpPr>
          <p:cNvPr id="19" name="Freeform: Shape 60">
            <a:extLst>
              <a:ext uri="{FF2B5EF4-FFF2-40B4-BE49-F238E27FC236}">
                <a16:creationId xmlns:a16="http://schemas.microsoft.com/office/drawing/2014/main" id="{F57AA985-EAAA-ACD5-5B63-A515994BE9E5}"/>
              </a:ext>
            </a:extLst>
          </p:cNvPr>
          <p:cNvSpPr/>
          <p:nvPr/>
        </p:nvSpPr>
        <p:spPr>
          <a:xfrm>
            <a:off x="6830836" y="3095458"/>
            <a:ext cx="75206" cy="10426"/>
          </a:xfrm>
          <a:custGeom>
            <a:avLst/>
            <a:gdLst>
              <a:gd name="connsiteX0" fmla="*/ 0 w 59945"/>
              <a:gd name="connsiteY0" fmla="*/ 0 h 10820"/>
              <a:gd name="connsiteX1" fmla="*/ 59945 w 59945"/>
              <a:gd name="connsiteY1" fmla="*/ 0 h 10820"/>
            </a:gdLst>
            <a:ahLst/>
            <a:cxnLst>
              <a:cxn ang="0">
                <a:pos x="connsiteX0" y="connsiteY0"/>
              </a:cxn>
              <a:cxn ang="0">
                <a:pos x="connsiteX1" y="connsiteY1"/>
              </a:cxn>
            </a:cxnLst>
            <a:rect l="l" t="t" r="r" b="b"/>
            <a:pathLst>
              <a:path w="59945" h="10820">
                <a:moveTo>
                  <a:pt x="0" y="0"/>
                </a:moveTo>
                <a:lnTo>
                  <a:pt x="59945" y="0"/>
                </a:lnTo>
              </a:path>
            </a:pathLst>
          </a:custGeom>
          <a:ln w="12700"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dirty="0">
              <a:ln>
                <a:noFill/>
              </a:ln>
              <a:solidFill>
                <a:prstClr val="black"/>
              </a:solidFill>
              <a:effectLst/>
              <a:uLnTx/>
              <a:uFillTx/>
              <a:latin typeface="Arial" panose="020B0604020202020204"/>
              <a:ea typeface="+mn-ea"/>
              <a:cs typeface="+mn-cs"/>
            </a:endParaRPr>
          </a:p>
        </p:txBody>
      </p:sp>
      <p:sp>
        <p:nvSpPr>
          <p:cNvPr id="20" name="TextBox 19">
            <a:extLst>
              <a:ext uri="{FF2B5EF4-FFF2-40B4-BE49-F238E27FC236}">
                <a16:creationId xmlns:a16="http://schemas.microsoft.com/office/drawing/2014/main" id="{35B5E285-F283-A001-B6C6-4E278D5AA14F}"/>
              </a:ext>
            </a:extLst>
          </p:cNvPr>
          <p:cNvSpPr txBox="1"/>
          <p:nvPr/>
        </p:nvSpPr>
        <p:spPr>
          <a:xfrm>
            <a:off x="6631542" y="3021998"/>
            <a:ext cx="154460" cy="133453"/>
          </a:xfrm>
          <a:prstGeom prst="rect">
            <a:avLst/>
          </a:prstGeom>
          <a:noFill/>
        </p:spPr>
        <p:txBody>
          <a:bodyPr wrap="none" lIns="0" tIns="0" rIns="0" bIns="0" rtlCol="0">
            <a:spAutoFit/>
          </a:bodyPr>
          <a:lstStyle/>
          <a:p>
            <a:pPr algn="r"/>
            <a:r>
              <a:rPr lang="en-GB" sz="900" dirty="0">
                <a:latin typeface="Arial" panose="020B0604020202020204" pitchFamily="34" charset="0"/>
                <a:ea typeface="Aileron" charset="0"/>
                <a:cs typeface="Arial" panose="020B0604020202020204" pitchFamily="34" charset="0"/>
              </a:rPr>
              <a:t>0.6</a:t>
            </a:r>
          </a:p>
        </p:txBody>
      </p:sp>
      <p:sp>
        <p:nvSpPr>
          <p:cNvPr id="21" name="Freeform: Shape 60">
            <a:extLst>
              <a:ext uri="{FF2B5EF4-FFF2-40B4-BE49-F238E27FC236}">
                <a16:creationId xmlns:a16="http://schemas.microsoft.com/office/drawing/2014/main" id="{82CDDC03-BCA8-4599-CC4A-36F684C93B2C}"/>
              </a:ext>
            </a:extLst>
          </p:cNvPr>
          <p:cNvSpPr/>
          <p:nvPr/>
        </p:nvSpPr>
        <p:spPr>
          <a:xfrm>
            <a:off x="6830836" y="3588010"/>
            <a:ext cx="75206" cy="10426"/>
          </a:xfrm>
          <a:custGeom>
            <a:avLst/>
            <a:gdLst>
              <a:gd name="connsiteX0" fmla="*/ 0 w 59945"/>
              <a:gd name="connsiteY0" fmla="*/ 0 h 10820"/>
              <a:gd name="connsiteX1" fmla="*/ 59945 w 59945"/>
              <a:gd name="connsiteY1" fmla="*/ 0 h 10820"/>
            </a:gdLst>
            <a:ahLst/>
            <a:cxnLst>
              <a:cxn ang="0">
                <a:pos x="connsiteX0" y="connsiteY0"/>
              </a:cxn>
              <a:cxn ang="0">
                <a:pos x="connsiteX1" y="connsiteY1"/>
              </a:cxn>
            </a:cxnLst>
            <a:rect l="l" t="t" r="r" b="b"/>
            <a:pathLst>
              <a:path w="59945" h="10820">
                <a:moveTo>
                  <a:pt x="0" y="0"/>
                </a:moveTo>
                <a:lnTo>
                  <a:pt x="59945" y="0"/>
                </a:lnTo>
              </a:path>
            </a:pathLst>
          </a:custGeom>
          <a:ln w="12700"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dirty="0">
              <a:ln>
                <a:noFill/>
              </a:ln>
              <a:solidFill>
                <a:prstClr val="black"/>
              </a:solidFill>
              <a:effectLst/>
              <a:uLnTx/>
              <a:uFillTx/>
              <a:latin typeface="Arial" panose="020B0604020202020204"/>
              <a:ea typeface="+mn-ea"/>
              <a:cs typeface="+mn-cs"/>
            </a:endParaRPr>
          </a:p>
        </p:txBody>
      </p:sp>
      <p:sp>
        <p:nvSpPr>
          <p:cNvPr id="22" name="TextBox 21">
            <a:extLst>
              <a:ext uri="{FF2B5EF4-FFF2-40B4-BE49-F238E27FC236}">
                <a16:creationId xmlns:a16="http://schemas.microsoft.com/office/drawing/2014/main" id="{0A65EDF5-DC33-839F-D935-429430C9E75C}"/>
              </a:ext>
            </a:extLst>
          </p:cNvPr>
          <p:cNvSpPr txBox="1"/>
          <p:nvPr/>
        </p:nvSpPr>
        <p:spPr>
          <a:xfrm>
            <a:off x="6631542" y="3514549"/>
            <a:ext cx="154460" cy="133453"/>
          </a:xfrm>
          <a:prstGeom prst="rect">
            <a:avLst/>
          </a:prstGeom>
          <a:noFill/>
        </p:spPr>
        <p:txBody>
          <a:bodyPr wrap="none" lIns="0" tIns="0" rIns="0" bIns="0" rtlCol="0">
            <a:spAutoFit/>
          </a:bodyPr>
          <a:lstStyle/>
          <a:p>
            <a:pPr algn="r"/>
            <a:r>
              <a:rPr lang="en-GB" sz="900" dirty="0">
                <a:latin typeface="Arial" panose="020B0604020202020204" pitchFamily="34" charset="0"/>
                <a:ea typeface="Aileron" charset="0"/>
                <a:cs typeface="Arial" panose="020B0604020202020204" pitchFamily="34" charset="0"/>
              </a:rPr>
              <a:t>0.4</a:t>
            </a:r>
          </a:p>
        </p:txBody>
      </p:sp>
      <p:sp>
        <p:nvSpPr>
          <p:cNvPr id="23" name="Freeform: Shape 60">
            <a:extLst>
              <a:ext uri="{FF2B5EF4-FFF2-40B4-BE49-F238E27FC236}">
                <a16:creationId xmlns:a16="http://schemas.microsoft.com/office/drawing/2014/main" id="{D77010A8-F148-2897-6D48-804D5048707D}"/>
              </a:ext>
            </a:extLst>
          </p:cNvPr>
          <p:cNvSpPr/>
          <p:nvPr/>
        </p:nvSpPr>
        <p:spPr>
          <a:xfrm>
            <a:off x="6830836" y="4077502"/>
            <a:ext cx="75206" cy="10426"/>
          </a:xfrm>
          <a:custGeom>
            <a:avLst/>
            <a:gdLst>
              <a:gd name="connsiteX0" fmla="*/ 0 w 59945"/>
              <a:gd name="connsiteY0" fmla="*/ 0 h 10820"/>
              <a:gd name="connsiteX1" fmla="*/ 59945 w 59945"/>
              <a:gd name="connsiteY1" fmla="*/ 0 h 10820"/>
            </a:gdLst>
            <a:ahLst/>
            <a:cxnLst>
              <a:cxn ang="0">
                <a:pos x="connsiteX0" y="connsiteY0"/>
              </a:cxn>
              <a:cxn ang="0">
                <a:pos x="connsiteX1" y="connsiteY1"/>
              </a:cxn>
            </a:cxnLst>
            <a:rect l="l" t="t" r="r" b="b"/>
            <a:pathLst>
              <a:path w="59945" h="10820">
                <a:moveTo>
                  <a:pt x="0" y="0"/>
                </a:moveTo>
                <a:lnTo>
                  <a:pt x="59945" y="0"/>
                </a:lnTo>
              </a:path>
            </a:pathLst>
          </a:custGeom>
          <a:ln w="12700"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dirty="0">
              <a:ln>
                <a:noFill/>
              </a:ln>
              <a:solidFill>
                <a:prstClr val="black"/>
              </a:solidFill>
              <a:effectLst/>
              <a:uLnTx/>
              <a:uFillTx/>
              <a:latin typeface="Arial" panose="020B0604020202020204"/>
              <a:ea typeface="+mn-ea"/>
              <a:cs typeface="+mn-cs"/>
            </a:endParaRPr>
          </a:p>
        </p:txBody>
      </p:sp>
      <p:sp>
        <p:nvSpPr>
          <p:cNvPr id="24" name="TextBox 23">
            <a:extLst>
              <a:ext uri="{FF2B5EF4-FFF2-40B4-BE49-F238E27FC236}">
                <a16:creationId xmlns:a16="http://schemas.microsoft.com/office/drawing/2014/main" id="{F4519623-20B2-2BC9-C60D-568B9C374656}"/>
              </a:ext>
            </a:extLst>
          </p:cNvPr>
          <p:cNvSpPr txBox="1"/>
          <p:nvPr/>
        </p:nvSpPr>
        <p:spPr>
          <a:xfrm>
            <a:off x="6625701" y="4004042"/>
            <a:ext cx="160301" cy="138499"/>
          </a:xfrm>
          <a:prstGeom prst="rect">
            <a:avLst/>
          </a:prstGeom>
          <a:noFill/>
        </p:spPr>
        <p:txBody>
          <a:bodyPr wrap="none" lIns="0" tIns="0" rIns="0" bIns="0" rtlCol="0">
            <a:spAutoFit/>
          </a:bodyPr>
          <a:lstStyle/>
          <a:p>
            <a:pPr algn="r"/>
            <a:r>
              <a:rPr lang="en-GB" sz="900" dirty="0">
                <a:latin typeface="Arial" panose="020B0604020202020204" pitchFamily="34" charset="0"/>
                <a:ea typeface="Aileron" charset="0"/>
                <a:cs typeface="Arial" panose="020B0604020202020204" pitchFamily="34" charset="0"/>
              </a:rPr>
              <a:t>0.2</a:t>
            </a:r>
          </a:p>
        </p:txBody>
      </p:sp>
      <p:sp>
        <p:nvSpPr>
          <p:cNvPr id="25" name="Freeform: Shape 60">
            <a:extLst>
              <a:ext uri="{FF2B5EF4-FFF2-40B4-BE49-F238E27FC236}">
                <a16:creationId xmlns:a16="http://schemas.microsoft.com/office/drawing/2014/main" id="{0CF1C609-4256-4FD1-B62E-5126F701BC7A}"/>
              </a:ext>
            </a:extLst>
          </p:cNvPr>
          <p:cNvSpPr/>
          <p:nvPr/>
        </p:nvSpPr>
        <p:spPr>
          <a:xfrm>
            <a:off x="6830836" y="4563935"/>
            <a:ext cx="75206" cy="10426"/>
          </a:xfrm>
          <a:custGeom>
            <a:avLst/>
            <a:gdLst>
              <a:gd name="connsiteX0" fmla="*/ 0 w 59945"/>
              <a:gd name="connsiteY0" fmla="*/ 0 h 10820"/>
              <a:gd name="connsiteX1" fmla="*/ 59945 w 59945"/>
              <a:gd name="connsiteY1" fmla="*/ 0 h 10820"/>
            </a:gdLst>
            <a:ahLst/>
            <a:cxnLst>
              <a:cxn ang="0">
                <a:pos x="connsiteX0" y="connsiteY0"/>
              </a:cxn>
              <a:cxn ang="0">
                <a:pos x="connsiteX1" y="connsiteY1"/>
              </a:cxn>
            </a:cxnLst>
            <a:rect l="l" t="t" r="r" b="b"/>
            <a:pathLst>
              <a:path w="59945" h="10820">
                <a:moveTo>
                  <a:pt x="0" y="0"/>
                </a:moveTo>
                <a:lnTo>
                  <a:pt x="59945" y="0"/>
                </a:lnTo>
              </a:path>
            </a:pathLst>
          </a:custGeom>
          <a:ln w="12700"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dirty="0">
              <a:ln>
                <a:noFill/>
              </a:ln>
              <a:solidFill>
                <a:prstClr val="black"/>
              </a:solidFill>
              <a:effectLst/>
              <a:uLnTx/>
              <a:uFillTx/>
              <a:latin typeface="Arial" panose="020B0604020202020204"/>
              <a:ea typeface="+mn-ea"/>
              <a:cs typeface="+mn-cs"/>
            </a:endParaRPr>
          </a:p>
        </p:txBody>
      </p:sp>
      <p:sp>
        <p:nvSpPr>
          <p:cNvPr id="26" name="TextBox 25">
            <a:extLst>
              <a:ext uri="{FF2B5EF4-FFF2-40B4-BE49-F238E27FC236}">
                <a16:creationId xmlns:a16="http://schemas.microsoft.com/office/drawing/2014/main" id="{208C472D-264F-5046-767C-4F37C7E431B5}"/>
              </a:ext>
            </a:extLst>
          </p:cNvPr>
          <p:cNvSpPr txBox="1"/>
          <p:nvPr/>
        </p:nvSpPr>
        <p:spPr>
          <a:xfrm>
            <a:off x="6631542" y="4490475"/>
            <a:ext cx="154460" cy="133453"/>
          </a:xfrm>
          <a:prstGeom prst="rect">
            <a:avLst/>
          </a:prstGeom>
          <a:noFill/>
        </p:spPr>
        <p:txBody>
          <a:bodyPr wrap="none" lIns="0" tIns="0" rIns="0" bIns="0" rtlCol="0">
            <a:spAutoFit/>
          </a:bodyPr>
          <a:lstStyle/>
          <a:p>
            <a:pPr algn="r"/>
            <a:r>
              <a:rPr lang="en-GB" sz="900" dirty="0">
                <a:latin typeface="Arial" panose="020B0604020202020204" pitchFamily="34" charset="0"/>
                <a:ea typeface="Aileron" charset="0"/>
                <a:cs typeface="Arial" panose="020B0604020202020204" pitchFamily="34" charset="0"/>
              </a:rPr>
              <a:t>0.0</a:t>
            </a:r>
          </a:p>
        </p:txBody>
      </p:sp>
      <p:sp>
        <p:nvSpPr>
          <p:cNvPr id="27" name="Freeform: Shape 60">
            <a:extLst>
              <a:ext uri="{FF2B5EF4-FFF2-40B4-BE49-F238E27FC236}">
                <a16:creationId xmlns:a16="http://schemas.microsoft.com/office/drawing/2014/main" id="{833B6B0F-AE1D-7715-12A7-972EA478BDF0}"/>
              </a:ext>
            </a:extLst>
          </p:cNvPr>
          <p:cNvSpPr/>
          <p:nvPr/>
        </p:nvSpPr>
        <p:spPr>
          <a:xfrm>
            <a:off x="6830836" y="2609025"/>
            <a:ext cx="75206" cy="10426"/>
          </a:xfrm>
          <a:custGeom>
            <a:avLst/>
            <a:gdLst>
              <a:gd name="connsiteX0" fmla="*/ 0 w 59945"/>
              <a:gd name="connsiteY0" fmla="*/ 0 h 10820"/>
              <a:gd name="connsiteX1" fmla="*/ 59945 w 59945"/>
              <a:gd name="connsiteY1" fmla="*/ 0 h 10820"/>
            </a:gdLst>
            <a:ahLst/>
            <a:cxnLst>
              <a:cxn ang="0">
                <a:pos x="connsiteX0" y="connsiteY0"/>
              </a:cxn>
              <a:cxn ang="0">
                <a:pos x="connsiteX1" y="connsiteY1"/>
              </a:cxn>
            </a:cxnLst>
            <a:rect l="l" t="t" r="r" b="b"/>
            <a:pathLst>
              <a:path w="59945" h="10820">
                <a:moveTo>
                  <a:pt x="0" y="0"/>
                </a:moveTo>
                <a:lnTo>
                  <a:pt x="59945" y="0"/>
                </a:lnTo>
              </a:path>
            </a:pathLst>
          </a:custGeom>
          <a:ln w="12700"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dirty="0">
              <a:ln>
                <a:noFill/>
              </a:ln>
              <a:solidFill>
                <a:prstClr val="black"/>
              </a:solidFill>
              <a:effectLst/>
              <a:uLnTx/>
              <a:uFillTx/>
              <a:latin typeface="Arial" panose="020B0604020202020204"/>
              <a:ea typeface="+mn-ea"/>
              <a:cs typeface="+mn-cs"/>
            </a:endParaRPr>
          </a:p>
        </p:txBody>
      </p:sp>
      <p:sp>
        <p:nvSpPr>
          <p:cNvPr id="28" name="TextBox 27">
            <a:extLst>
              <a:ext uri="{FF2B5EF4-FFF2-40B4-BE49-F238E27FC236}">
                <a16:creationId xmlns:a16="http://schemas.microsoft.com/office/drawing/2014/main" id="{19C2FA90-3277-C8BF-0928-670C00B0F87A}"/>
              </a:ext>
            </a:extLst>
          </p:cNvPr>
          <p:cNvSpPr txBox="1"/>
          <p:nvPr/>
        </p:nvSpPr>
        <p:spPr>
          <a:xfrm>
            <a:off x="6631542" y="2535565"/>
            <a:ext cx="154460" cy="133453"/>
          </a:xfrm>
          <a:prstGeom prst="rect">
            <a:avLst/>
          </a:prstGeom>
          <a:noFill/>
        </p:spPr>
        <p:txBody>
          <a:bodyPr wrap="none" lIns="0" tIns="0" rIns="0" bIns="0" rtlCol="0">
            <a:spAutoFit/>
          </a:bodyPr>
          <a:lstStyle/>
          <a:p>
            <a:pPr algn="r"/>
            <a:r>
              <a:rPr lang="en-GB" sz="900" dirty="0">
                <a:latin typeface="Arial" panose="020B0604020202020204" pitchFamily="34" charset="0"/>
                <a:ea typeface="Aileron" charset="0"/>
                <a:cs typeface="Arial" panose="020B0604020202020204" pitchFamily="34" charset="0"/>
              </a:rPr>
              <a:t>0.8</a:t>
            </a:r>
          </a:p>
        </p:txBody>
      </p:sp>
      <p:sp>
        <p:nvSpPr>
          <p:cNvPr id="29" name="TextBox 28">
            <a:extLst>
              <a:ext uri="{FF2B5EF4-FFF2-40B4-BE49-F238E27FC236}">
                <a16:creationId xmlns:a16="http://schemas.microsoft.com/office/drawing/2014/main" id="{BAE21A4F-3F07-8B77-D85F-5601FF13C352}"/>
              </a:ext>
            </a:extLst>
          </p:cNvPr>
          <p:cNvSpPr txBox="1"/>
          <p:nvPr/>
        </p:nvSpPr>
        <p:spPr>
          <a:xfrm>
            <a:off x="6958762" y="4765398"/>
            <a:ext cx="61784" cy="120109"/>
          </a:xfrm>
          <a:prstGeom prst="rect">
            <a:avLst/>
          </a:prstGeom>
          <a:noFill/>
        </p:spPr>
        <p:txBody>
          <a:bodyPr wrap="none" lIns="0" tIns="0" rIns="0" bIns="0" rtlCol="0">
            <a:spAutoFit/>
          </a:bodyPr>
          <a:lstStyle/>
          <a:p>
            <a:pPr algn="ctr">
              <a:lnSpc>
                <a:spcPct val="90000"/>
              </a:lnSpc>
            </a:pPr>
            <a:r>
              <a:rPr lang="en-GB" sz="900" dirty="0">
                <a:latin typeface="Arial" panose="020B0604020202020204" pitchFamily="34" charset="0"/>
                <a:ea typeface="Aileron" charset="0"/>
                <a:cs typeface="Arial" panose="020B0604020202020204" pitchFamily="34" charset="0"/>
              </a:rPr>
              <a:t>0</a:t>
            </a:r>
          </a:p>
        </p:txBody>
      </p:sp>
      <p:sp>
        <p:nvSpPr>
          <p:cNvPr id="30" name="Freeform: Shape 96">
            <a:extLst>
              <a:ext uri="{FF2B5EF4-FFF2-40B4-BE49-F238E27FC236}">
                <a16:creationId xmlns:a16="http://schemas.microsoft.com/office/drawing/2014/main" id="{578541B1-2B5E-0CFE-C364-7FA396E3EA40}"/>
              </a:ext>
            </a:extLst>
          </p:cNvPr>
          <p:cNvSpPr/>
          <p:nvPr/>
        </p:nvSpPr>
        <p:spPr>
          <a:xfrm>
            <a:off x="7216103" y="4671935"/>
            <a:ext cx="13575" cy="68083"/>
          </a:xfrm>
          <a:custGeom>
            <a:avLst/>
            <a:gdLst>
              <a:gd name="connsiteX0" fmla="*/ 0 w 10820"/>
              <a:gd name="connsiteY0" fmla="*/ 70657 h 70657"/>
              <a:gd name="connsiteX1" fmla="*/ 0 w 10820"/>
              <a:gd name="connsiteY1" fmla="*/ 0 h 70657"/>
            </a:gdLst>
            <a:ahLst/>
            <a:cxnLst>
              <a:cxn ang="0">
                <a:pos x="connsiteX0" y="connsiteY0"/>
              </a:cxn>
              <a:cxn ang="0">
                <a:pos x="connsiteX1" y="connsiteY1"/>
              </a:cxn>
            </a:cxnLst>
            <a:rect l="l" t="t" r="r" b="b"/>
            <a:pathLst>
              <a:path w="10820" h="70657">
                <a:moveTo>
                  <a:pt x="0" y="70657"/>
                </a:moveTo>
                <a:lnTo>
                  <a:pt x="0" y="0"/>
                </a:lnTo>
              </a:path>
            </a:pathLst>
          </a:custGeom>
          <a:ln w="12700"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dirty="0">
              <a:ln>
                <a:noFill/>
              </a:ln>
              <a:solidFill>
                <a:prstClr val="black"/>
              </a:solidFill>
              <a:effectLst/>
              <a:uLnTx/>
              <a:uFillTx/>
              <a:latin typeface="Arial" panose="020B0604020202020204"/>
              <a:ea typeface="+mn-ea"/>
              <a:cs typeface="+mn-cs"/>
            </a:endParaRPr>
          </a:p>
        </p:txBody>
      </p:sp>
      <p:sp>
        <p:nvSpPr>
          <p:cNvPr id="31" name="TextBox 30">
            <a:extLst>
              <a:ext uri="{FF2B5EF4-FFF2-40B4-BE49-F238E27FC236}">
                <a16:creationId xmlns:a16="http://schemas.microsoft.com/office/drawing/2014/main" id="{D8D40A01-DF70-A072-0549-3838AD6661B1}"/>
              </a:ext>
            </a:extLst>
          </p:cNvPr>
          <p:cNvSpPr txBox="1"/>
          <p:nvPr/>
        </p:nvSpPr>
        <p:spPr>
          <a:xfrm>
            <a:off x="7185211" y="4765398"/>
            <a:ext cx="61784" cy="120109"/>
          </a:xfrm>
          <a:prstGeom prst="rect">
            <a:avLst/>
          </a:prstGeom>
          <a:noFill/>
        </p:spPr>
        <p:txBody>
          <a:bodyPr wrap="none" lIns="0" tIns="0" rIns="0" bIns="0" rtlCol="0">
            <a:spAutoFit/>
          </a:bodyPr>
          <a:lstStyle/>
          <a:p>
            <a:pPr algn="ctr">
              <a:lnSpc>
                <a:spcPct val="90000"/>
              </a:lnSpc>
            </a:pPr>
            <a:r>
              <a:rPr lang="en-GB" sz="900" dirty="0">
                <a:latin typeface="Arial" panose="020B0604020202020204" pitchFamily="34" charset="0"/>
                <a:ea typeface="Aileron" charset="0"/>
                <a:cs typeface="Arial" panose="020B0604020202020204" pitchFamily="34" charset="0"/>
              </a:rPr>
              <a:t>2</a:t>
            </a:r>
          </a:p>
        </p:txBody>
      </p:sp>
      <p:sp>
        <p:nvSpPr>
          <p:cNvPr id="32" name="Freeform: Shape 96">
            <a:extLst>
              <a:ext uri="{FF2B5EF4-FFF2-40B4-BE49-F238E27FC236}">
                <a16:creationId xmlns:a16="http://schemas.microsoft.com/office/drawing/2014/main" id="{30FD8D5E-F3AB-68AC-1DDF-D6311FBF459B}"/>
              </a:ext>
            </a:extLst>
          </p:cNvPr>
          <p:cNvSpPr/>
          <p:nvPr/>
        </p:nvSpPr>
        <p:spPr>
          <a:xfrm>
            <a:off x="7449340" y="4671935"/>
            <a:ext cx="13575" cy="68083"/>
          </a:xfrm>
          <a:custGeom>
            <a:avLst/>
            <a:gdLst>
              <a:gd name="connsiteX0" fmla="*/ 0 w 10820"/>
              <a:gd name="connsiteY0" fmla="*/ 70657 h 70657"/>
              <a:gd name="connsiteX1" fmla="*/ 0 w 10820"/>
              <a:gd name="connsiteY1" fmla="*/ 0 h 70657"/>
            </a:gdLst>
            <a:ahLst/>
            <a:cxnLst>
              <a:cxn ang="0">
                <a:pos x="connsiteX0" y="connsiteY0"/>
              </a:cxn>
              <a:cxn ang="0">
                <a:pos x="connsiteX1" y="connsiteY1"/>
              </a:cxn>
            </a:cxnLst>
            <a:rect l="l" t="t" r="r" b="b"/>
            <a:pathLst>
              <a:path w="10820" h="70657">
                <a:moveTo>
                  <a:pt x="0" y="70657"/>
                </a:moveTo>
                <a:lnTo>
                  <a:pt x="0" y="0"/>
                </a:lnTo>
              </a:path>
            </a:pathLst>
          </a:custGeom>
          <a:ln w="12700"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dirty="0">
              <a:ln>
                <a:noFill/>
              </a:ln>
              <a:solidFill>
                <a:prstClr val="black"/>
              </a:solidFill>
              <a:effectLst/>
              <a:uLnTx/>
              <a:uFillTx/>
              <a:latin typeface="Arial" panose="020B0604020202020204"/>
              <a:ea typeface="+mn-ea"/>
              <a:cs typeface="+mn-cs"/>
            </a:endParaRPr>
          </a:p>
        </p:txBody>
      </p:sp>
      <p:sp>
        <p:nvSpPr>
          <p:cNvPr id="33" name="TextBox 32">
            <a:extLst>
              <a:ext uri="{FF2B5EF4-FFF2-40B4-BE49-F238E27FC236}">
                <a16:creationId xmlns:a16="http://schemas.microsoft.com/office/drawing/2014/main" id="{5B338870-1F5C-5249-D7A0-841FCF4C5793}"/>
              </a:ext>
            </a:extLst>
          </p:cNvPr>
          <p:cNvSpPr txBox="1"/>
          <p:nvPr/>
        </p:nvSpPr>
        <p:spPr>
          <a:xfrm>
            <a:off x="7418448" y="4765398"/>
            <a:ext cx="61784" cy="120109"/>
          </a:xfrm>
          <a:prstGeom prst="rect">
            <a:avLst/>
          </a:prstGeom>
          <a:noFill/>
        </p:spPr>
        <p:txBody>
          <a:bodyPr wrap="none" lIns="0" tIns="0" rIns="0" bIns="0" rtlCol="0">
            <a:spAutoFit/>
          </a:bodyPr>
          <a:lstStyle/>
          <a:p>
            <a:pPr algn="ctr">
              <a:lnSpc>
                <a:spcPct val="90000"/>
              </a:lnSpc>
            </a:pPr>
            <a:r>
              <a:rPr lang="en-GB" sz="900" dirty="0">
                <a:latin typeface="Arial" panose="020B0604020202020204" pitchFamily="34" charset="0"/>
                <a:ea typeface="Aileron" charset="0"/>
                <a:cs typeface="Arial" panose="020B0604020202020204" pitchFamily="34" charset="0"/>
              </a:rPr>
              <a:t>4</a:t>
            </a:r>
          </a:p>
        </p:txBody>
      </p:sp>
      <p:sp>
        <p:nvSpPr>
          <p:cNvPr id="34" name="Freeform: Shape 96">
            <a:extLst>
              <a:ext uri="{FF2B5EF4-FFF2-40B4-BE49-F238E27FC236}">
                <a16:creationId xmlns:a16="http://schemas.microsoft.com/office/drawing/2014/main" id="{FC7EF58C-838E-5867-3E8C-680AFFA508D0}"/>
              </a:ext>
            </a:extLst>
          </p:cNvPr>
          <p:cNvSpPr/>
          <p:nvPr/>
        </p:nvSpPr>
        <p:spPr>
          <a:xfrm>
            <a:off x="7682577" y="4671935"/>
            <a:ext cx="13575" cy="68083"/>
          </a:xfrm>
          <a:custGeom>
            <a:avLst/>
            <a:gdLst>
              <a:gd name="connsiteX0" fmla="*/ 0 w 10820"/>
              <a:gd name="connsiteY0" fmla="*/ 70657 h 70657"/>
              <a:gd name="connsiteX1" fmla="*/ 0 w 10820"/>
              <a:gd name="connsiteY1" fmla="*/ 0 h 70657"/>
            </a:gdLst>
            <a:ahLst/>
            <a:cxnLst>
              <a:cxn ang="0">
                <a:pos x="connsiteX0" y="connsiteY0"/>
              </a:cxn>
              <a:cxn ang="0">
                <a:pos x="connsiteX1" y="connsiteY1"/>
              </a:cxn>
            </a:cxnLst>
            <a:rect l="l" t="t" r="r" b="b"/>
            <a:pathLst>
              <a:path w="10820" h="70657">
                <a:moveTo>
                  <a:pt x="0" y="70657"/>
                </a:moveTo>
                <a:lnTo>
                  <a:pt x="0" y="0"/>
                </a:lnTo>
              </a:path>
            </a:pathLst>
          </a:custGeom>
          <a:ln w="12700"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dirty="0">
              <a:ln>
                <a:noFill/>
              </a:ln>
              <a:solidFill>
                <a:prstClr val="black"/>
              </a:solidFill>
              <a:effectLst/>
              <a:uLnTx/>
              <a:uFillTx/>
              <a:latin typeface="Arial" panose="020B0604020202020204"/>
              <a:ea typeface="+mn-ea"/>
              <a:cs typeface="+mn-cs"/>
            </a:endParaRPr>
          </a:p>
        </p:txBody>
      </p:sp>
      <p:sp>
        <p:nvSpPr>
          <p:cNvPr id="35" name="TextBox 34">
            <a:extLst>
              <a:ext uri="{FF2B5EF4-FFF2-40B4-BE49-F238E27FC236}">
                <a16:creationId xmlns:a16="http://schemas.microsoft.com/office/drawing/2014/main" id="{FA1799F8-2D70-338B-DE2C-25AB9F32C8AB}"/>
              </a:ext>
            </a:extLst>
          </p:cNvPr>
          <p:cNvSpPr txBox="1"/>
          <p:nvPr/>
        </p:nvSpPr>
        <p:spPr>
          <a:xfrm>
            <a:off x="7651685" y="4765398"/>
            <a:ext cx="61784" cy="120109"/>
          </a:xfrm>
          <a:prstGeom prst="rect">
            <a:avLst/>
          </a:prstGeom>
          <a:noFill/>
        </p:spPr>
        <p:txBody>
          <a:bodyPr wrap="none" lIns="0" tIns="0" rIns="0" bIns="0" rtlCol="0">
            <a:spAutoFit/>
          </a:bodyPr>
          <a:lstStyle/>
          <a:p>
            <a:pPr algn="ctr">
              <a:lnSpc>
                <a:spcPct val="90000"/>
              </a:lnSpc>
            </a:pPr>
            <a:r>
              <a:rPr lang="en-GB" sz="900" dirty="0">
                <a:latin typeface="Arial" panose="020B0604020202020204" pitchFamily="34" charset="0"/>
                <a:ea typeface="Aileron" charset="0"/>
                <a:cs typeface="Arial" panose="020B0604020202020204" pitchFamily="34" charset="0"/>
              </a:rPr>
              <a:t>6</a:t>
            </a:r>
          </a:p>
        </p:txBody>
      </p:sp>
      <p:sp>
        <p:nvSpPr>
          <p:cNvPr id="36" name="Freeform: Shape 96">
            <a:extLst>
              <a:ext uri="{FF2B5EF4-FFF2-40B4-BE49-F238E27FC236}">
                <a16:creationId xmlns:a16="http://schemas.microsoft.com/office/drawing/2014/main" id="{7003E257-0FBF-1670-625F-B9CD5DD6731C}"/>
              </a:ext>
            </a:extLst>
          </p:cNvPr>
          <p:cNvSpPr/>
          <p:nvPr/>
        </p:nvSpPr>
        <p:spPr>
          <a:xfrm>
            <a:off x="7915814" y="4671935"/>
            <a:ext cx="13575" cy="68083"/>
          </a:xfrm>
          <a:custGeom>
            <a:avLst/>
            <a:gdLst>
              <a:gd name="connsiteX0" fmla="*/ 0 w 10820"/>
              <a:gd name="connsiteY0" fmla="*/ 70657 h 70657"/>
              <a:gd name="connsiteX1" fmla="*/ 0 w 10820"/>
              <a:gd name="connsiteY1" fmla="*/ 0 h 70657"/>
            </a:gdLst>
            <a:ahLst/>
            <a:cxnLst>
              <a:cxn ang="0">
                <a:pos x="connsiteX0" y="connsiteY0"/>
              </a:cxn>
              <a:cxn ang="0">
                <a:pos x="connsiteX1" y="connsiteY1"/>
              </a:cxn>
            </a:cxnLst>
            <a:rect l="l" t="t" r="r" b="b"/>
            <a:pathLst>
              <a:path w="10820" h="70657">
                <a:moveTo>
                  <a:pt x="0" y="70657"/>
                </a:moveTo>
                <a:lnTo>
                  <a:pt x="0" y="0"/>
                </a:lnTo>
              </a:path>
            </a:pathLst>
          </a:custGeom>
          <a:ln w="12700"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dirty="0">
              <a:ln>
                <a:noFill/>
              </a:ln>
              <a:solidFill>
                <a:prstClr val="black"/>
              </a:solidFill>
              <a:effectLst/>
              <a:uLnTx/>
              <a:uFillTx/>
              <a:latin typeface="Arial" panose="020B0604020202020204"/>
              <a:ea typeface="+mn-ea"/>
              <a:cs typeface="+mn-cs"/>
            </a:endParaRPr>
          </a:p>
        </p:txBody>
      </p:sp>
      <p:sp>
        <p:nvSpPr>
          <p:cNvPr id="37" name="TextBox 36">
            <a:extLst>
              <a:ext uri="{FF2B5EF4-FFF2-40B4-BE49-F238E27FC236}">
                <a16:creationId xmlns:a16="http://schemas.microsoft.com/office/drawing/2014/main" id="{46A4E0DE-749E-07AE-506F-4A4C57D680AD}"/>
              </a:ext>
            </a:extLst>
          </p:cNvPr>
          <p:cNvSpPr txBox="1"/>
          <p:nvPr/>
        </p:nvSpPr>
        <p:spPr>
          <a:xfrm>
            <a:off x="7884922" y="4765398"/>
            <a:ext cx="61784" cy="120109"/>
          </a:xfrm>
          <a:prstGeom prst="rect">
            <a:avLst/>
          </a:prstGeom>
          <a:noFill/>
        </p:spPr>
        <p:txBody>
          <a:bodyPr wrap="none" lIns="0" tIns="0" rIns="0" bIns="0" rtlCol="0">
            <a:spAutoFit/>
          </a:bodyPr>
          <a:lstStyle/>
          <a:p>
            <a:pPr algn="ctr">
              <a:lnSpc>
                <a:spcPct val="90000"/>
              </a:lnSpc>
            </a:pPr>
            <a:r>
              <a:rPr lang="en-GB" sz="900" dirty="0">
                <a:latin typeface="Arial" panose="020B0604020202020204" pitchFamily="34" charset="0"/>
                <a:ea typeface="Aileron" charset="0"/>
                <a:cs typeface="Arial" panose="020B0604020202020204" pitchFamily="34" charset="0"/>
              </a:rPr>
              <a:t>8</a:t>
            </a:r>
          </a:p>
        </p:txBody>
      </p:sp>
      <p:sp>
        <p:nvSpPr>
          <p:cNvPr id="38" name="Freeform: Shape 96">
            <a:extLst>
              <a:ext uri="{FF2B5EF4-FFF2-40B4-BE49-F238E27FC236}">
                <a16:creationId xmlns:a16="http://schemas.microsoft.com/office/drawing/2014/main" id="{8BADBA70-F455-08DD-A4BC-09E9CA9124B7}"/>
              </a:ext>
            </a:extLst>
          </p:cNvPr>
          <p:cNvSpPr/>
          <p:nvPr/>
        </p:nvSpPr>
        <p:spPr>
          <a:xfrm>
            <a:off x="9315236" y="4671935"/>
            <a:ext cx="13575" cy="68083"/>
          </a:xfrm>
          <a:custGeom>
            <a:avLst/>
            <a:gdLst>
              <a:gd name="connsiteX0" fmla="*/ 0 w 10820"/>
              <a:gd name="connsiteY0" fmla="*/ 70657 h 70657"/>
              <a:gd name="connsiteX1" fmla="*/ 0 w 10820"/>
              <a:gd name="connsiteY1" fmla="*/ 0 h 70657"/>
            </a:gdLst>
            <a:ahLst/>
            <a:cxnLst>
              <a:cxn ang="0">
                <a:pos x="connsiteX0" y="connsiteY0"/>
              </a:cxn>
              <a:cxn ang="0">
                <a:pos x="connsiteX1" y="connsiteY1"/>
              </a:cxn>
            </a:cxnLst>
            <a:rect l="l" t="t" r="r" b="b"/>
            <a:pathLst>
              <a:path w="10820" h="70657">
                <a:moveTo>
                  <a:pt x="0" y="70657"/>
                </a:moveTo>
                <a:lnTo>
                  <a:pt x="0" y="0"/>
                </a:lnTo>
              </a:path>
            </a:pathLst>
          </a:custGeom>
          <a:ln w="12700"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dirty="0">
              <a:ln>
                <a:noFill/>
              </a:ln>
              <a:solidFill>
                <a:prstClr val="black"/>
              </a:solidFill>
              <a:effectLst/>
              <a:uLnTx/>
              <a:uFillTx/>
              <a:latin typeface="Arial" panose="020B0604020202020204"/>
              <a:ea typeface="+mn-ea"/>
              <a:cs typeface="+mn-cs"/>
            </a:endParaRPr>
          </a:p>
        </p:txBody>
      </p:sp>
      <p:sp>
        <p:nvSpPr>
          <p:cNvPr id="39" name="TextBox 38">
            <a:extLst>
              <a:ext uri="{FF2B5EF4-FFF2-40B4-BE49-F238E27FC236}">
                <a16:creationId xmlns:a16="http://schemas.microsoft.com/office/drawing/2014/main" id="{9096282A-D7A1-1CEC-0795-E026EF645C6B}"/>
              </a:ext>
            </a:extLst>
          </p:cNvPr>
          <p:cNvSpPr txBox="1"/>
          <p:nvPr/>
        </p:nvSpPr>
        <p:spPr>
          <a:xfrm>
            <a:off x="9244598" y="4765398"/>
            <a:ext cx="123568" cy="120109"/>
          </a:xfrm>
          <a:prstGeom prst="rect">
            <a:avLst/>
          </a:prstGeom>
          <a:noFill/>
        </p:spPr>
        <p:txBody>
          <a:bodyPr wrap="none" lIns="0" tIns="0" rIns="0" bIns="0" rtlCol="0">
            <a:spAutoFit/>
          </a:bodyPr>
          <a:lstStyle/>
          <a:p>
            <a:pPr algn="ctr">
              <a:lnSpc>
                <a:spcPct val="90000"/>
              </a:lnSpc>
            </a:pPr>
            <a:r>
              <a:rPr lang="en-GB" sz="900" dirty="0">
                <a:latin typeface="Arial" panose="020B0604020202020204" pitchFamily="34" charset="0"/>
                <a:ea typeface="Aileron" charset="0"/>
                <a:cs typeface="Arial" panose="020B0604020202020204" pitchFamily="34" charset="0"/>
              </a:rPr>
              <a:t>20</a:t>
            </a:r>
          </a:p>
        </p:txBody>
      </p:sp>
      <p:sp>
        <p:nvSpPr>
          <p:cNvPr id="40" name="Freeform: Shape 96">
            <a:extLst>
              <a:ext uri="{FF2B5EF4-FFF2-40B4-BE49-F238E27FC236}">
                <a16:creationId xmlns:a16="http://schemas.microsoft.com/office/drawing/2014/main" id="{955B9FAA-A3DF-EA0D-13DD-08146296F1D8}"/>
              </a:ext>
            </a:extLst>
          </p:cNvPr>
          <p:cNvSpPr/>
          <p:nvPr/>
        </p:nvSpPr>
        <p:spPr>
          <a:xfrm>
            <a:off x="9081999" y="4671935"/>
            <a:ext cx="13575" cy="68083"/>
          </a:xfrm>
          <a:custGeom>
            <a:avLst/>
            <a:gdLst>
              <a:gd name="connsiteX0" fmla="*/ 0 w 10820"/>
              <a:gd name="connsiteY0" fmla="*/ 70657 h 70657"/>
              <a:gd name="connsiteX1" fmla="*/ 0 w 10820"/>
              <a:gd name="connsiteY1" fmla="*/ 0 h 70657"/>
            </a:gdLst>
            <a:ahLst/>
            <a:cxnLst>
              <a:cxn ang="0">
                <a:pos x="connsiteX0" y="connsiteY0"/>
              </a:cxn>
              <a:cxn ang="0">
                <a:pos x="connsiteX1" y="connsiteY1"/>
              </a:cxn>
            </a:cxnLst>
            <a:rect l="l" t="t" r="r" b="b"/>
            <a:pathLst>
              <a:path w="10820" h="70657">
                <a:moveTo>
                  <a:pt x="0" y="70657"/>
                </a:moveTo>
                <a:lnTo>
                  <a:pt x="0" y="0"/>
                </a:lnTo>
              </a:path>
            </a:pathLst>
          </a:custGeom>
          <a:ln w="12700"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dirty="0">
              <a:ln>
                <a:noFill/>
              </a:ln>
              <a:solidFill>
                <a:prstClr val="black"/>
              </a:solidFill>
              <a:effectLst/>
              <a:uLnTx/>
              <a:uFillTx/>
              <a:latin typeface="Arial" panose="020B0604020202020204"/>
              <a:ea typeface="+mn-ea"/>
              <a:cs typeface="+mn-cs"/>
            </a:endParaRPr>
          </a:p>
        </p:txBody>
      </p:sp>
      <p:sp>
        <p:nvSpPr>
          <p:cNvPr id="41" name="TextBox 40">
            <a:extLst>
              <a:ext uri="{FF2B5EF4-FFF2-40B4-BE49-F238E27FC236}">
                <a16:creationId xmlns:a16="http://schemas.microsoft.com/office/drawing/2014/main" id="{B4A0B694-EF22-F38C-9560-F4EABD17A2FB}"/>
              </a:ext>
            </a:extLst>
          </p:cNvPr>
          <p:cNvSpPr txBox="1"/>
          <p:nvPr/>
        </p:nvSpPr>
        <p:spPr>
          <a:xfrm>
            <a:off x="9010823" y="4765398"/>
            <a:ext cx="123568" cy="120109"/>
          </a:xfrm>
          <a:prstGeom prst="rect">
            <a:avLst/>
          </a:prstGeom>
          <a:noFill/>
        </p:spPr>
        <p:txBody>
          <a:bodyPr wrap="none" lIns="0" tIns="0" rIns="0" bIns="0" rtlCol="0">
            <a:spAutoFit/>
          </a:bodyPr>
          <a:lstStyle/>
          <a:p>
            <a:pPr algn="ctr">
              <a:lnSpc>
                <a:spcPct val="90000"/>
              </a:lnSpc>
            </a:pPr>
            <a:r>
              <a:rPr lang="en-GB" sz="900" dirty="0">
                <a:latin typeface="Arial" panose="020B0604020202020204" pitchFamily="34" charset="0"/>
                <a:ea typeface="Aileron" charset="0"/>
                <a:cs typeface="Arial" panose="020B0604020202020204" pitchFamily="34" charset="0"/>
              </a:rPr>
              <a:t>18</a:t>
            </a:r>
          </a:p>
        </p:txBody>
      </p:sp>
      <p:sp>
        <p:nvSpPr>
          <p:cNvPr id="42" name="Freeform: Shape 96">
            <a:extLst>
              <a:ext uri="{FF2B5EF4-FFF2-40B4-BE49-F238E27FC236}">
                <a16:creationId xmlns:a16="http://schemas.microsoft.com/office/drawing/2014/main" id="{314423E2-1BA4-A11D-73EF-FC72F9C092D1}"/>
              </a:ext>
            </a:extLst>
          </p:cNvPr>
          <p:cNvSpPr/>
          <p:nvPr/>
        </p:nvSpPr>
        <p:spPr>
          <a:xfrm>
            <a:off x="8848762" y="4671935"/>
            <a:ext cx="13575" cy="68083"/>
          </a:xfrm>
          <a:custGeom>
            <a:avLst/>
            <a:gdLst>
              <a:gd name="connsiteX0" fmla="*/ 0 w 10820"/>
              <a:gd name="connsiteY0" fmla="*/ 70657 h 70657"/>
              <a:gd name="connsiteX1" fmla="*/ 0 w 10820"/>
              <a:gd name="connsiteY1" fmla="*/ 0 h 70657"/>
            </a:gdLst>
            <a:ahLst/>
            <a:cxnLst>
              <a:cxn ang="0">
                <a:pos x="connsiteX0" y="connsiteY0"/>
              </a:cxn>
              <a:cxn ang="0">
                <a:pos x="connsiteX1" y="connsiteY1"/>
              </a:cxn>
            </a:cxnLst>
            <a:rect l="l" t="t" r="r" b="b"/>
            <a:pathLst>
              <a:path w="10820" h="70657">
                <a:moveTo>
                  <a:pt x="0" y="70657"/>
                </a:moveTo>
                <a:lnTo>
                  <a:pt x="0" y="0"/>
                </a:lnTo>
              </a:path>
            </a:pathLst>
          </a:custGeom>
          <a:ln w="12700"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dirty="0">
              <a:ln>
                <a:noFill/>
              </a:ln>
              <a:solidFill>
                <a:prstClr val="black"/>
              </a:solidFill>
              <a:effectLst/>
              <a:uLnTx/>
              <a:uFillTx/>
              <a:latin typeface="Arial" panose="020B0604020202020204"/>
              <a:ea typeface="+mn-ea"/>
              <a:cs typeface="+mn-cs"/>
            </a:endParaRPr>
          </a:p>
        </p:txBody>
      </p:sp>
      <p:sp>
        <p:nvSpPr>
          <p:cNvPr id="43" name="TextBox 42">
            <a:extLst>
              <a:ext uri="{FF2B5EF4-FFF2-40B4-BE49-F238E27FC236}">
                <a16:creationId xmlns:a16="http://schemas.microsoft.com/office/drawing/2014/main" id="{ED1431E2-31F4-8522-E101-3B28FEA2B09E}"/>
              </a:ext>
            </a:extLst>
          </p:cNvPr>
          <p:cNvSpPr txBox="1"/>
          <p:nvPr/>
        </p:nvSpPr>
        <p:spPr>
          <a:xfrm>
            <a:off x="8777048" y="4765398"/>
            <a:ext cx="123568" cy="120109"/>
          </a:xfrm>
          <a:prstGeom prst="rect">
            <a:avLst/>
          </a:prstGeom>
          <a:noFill/>
        </p:spPr>
        <p:txBody>
          <a:bodyPr wrap="none" lIns="0" tIns="0" rIns="0" bIns="0" rtlCol="0">
            <a:spAutoFit/>
          </a:bodyPr>
          <a:lstStyle/>
          <a:p>
            <a:pPr algn="ctr">
              <a:lnSpc>
                <a:spcPct val="90000"/>
              </a:lnSpc>
            </a:pPr>
            <a:r>
              <a:rPr lang="en-GB" sz="900" dirty="0">
                <a:latin typeface="Arial" panose="020B0604020202020204" pitchFamily="34" charset="0"/>
                <a:ea typeface="Aileron" charset="0"/>
                <a:cs typeface="Arial" panose="020B0604020202020204" pitchFamily="34" charset="0"/>
              </a:rPr>
              <a:t>16</a:t>
            </a:r>
          </a:p>
        </p:txBody>
      </p:sp>
      <p:sp>
        <p:nvSpPr>
          <p:cNvPr id="44" name="Freeform: Shape 96">
            <a:extLst>
              <a:ext uri="{FF2B5EF4-FFF2-40B4-BE49-F238E27FC236}">
                <a16:creationId xmlns:a16="http://schemas.microsoft.com/office/drawing/2014/main" id="{54AE20F6-B769-35F3-29E3-AEE2E8346925}"/>
              </a:ext>
            </a:extLst>
          </p:cNvPr>
          <p:cNvSpPr/>
          <p:nvPr/>
        </p:nvSpPr>
        <p:spPr>
          <a:xfrm>
            <a:off x="8615525" y="4671935"/>
            <a:ext cx="13575" cy="68083"/>
          </a:xfrm>
          <a:custGeom>
            <a:avLst/>
            <a:gdLst>
              <a:gd name="connsiteX0" fmla="*/ 0 w 10820"/>
              <a:gd name="connsiteY0" fmla="*/ 70657 h 70657"/>
              <a:gd name="connsiteX1" fmla="*/ 0 w 10820"/>
              <a:gd name="connsiteY1" fmla="*/ 0 h 70657"/>
            </a:gdLst>
            <a:ahLst/>
            <a:cxnLst>
              <a:cxn ang="0">
                <a:pos x="connsiteX0" y="connsiteY0"/>
              </a:cxn>
              <a:cxn ang="0">
                <a:pos x="connsiteX1" y="connsiteY1"/>
              </a:cxn>
            </a:cxnLst>
            <a:rect l="l" t="t" r="r" b="b"/>
            <a:pathLst>
              <a:path w="10820" h="70657">
                <a:moveTo>
                  <a:pt x="0" y="70657"/>
                </a:moveTo>
                <a:lnTo>
                  <a:pt x="0" y="0"/>
                </a:lnTo>
              </a:path>
            </a:pathLst>
          </a:custGeom>
          <a:ln w="12700"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dirty="0">
              <a:ln>
                <a:noFill/>
              </a:ln>
              <a:solidFill>
                <a:prstClr val="black"/>
              </a:solidFill>
              <a:effectLst/>
              <a:uLnTx/>
              <a:uFillTx/>
              <a:latin typeface="Arial" panose="020B0604020202020204"/>
              <a:ea typeface="+mn-ea"/>
              <a:cs typeface="+mn-cs"/>
            </a:endParaRPr>
          </a:p>
        </p:txBody>
      </p:sp>
      <p:sp>
        <p:nvSpPr>
          <p:cNvPr id="45" name="TextBox 44">
            <a:extLst>
              <a:ext uri="{FF2B5EF4-FFF2-40B4-BE49-F238E27FC236}">
                <a16:creationId xmlns:a16="http://schemas.microsoft.com/office/drawing/2014/main" id="{C2E1C53C-14E3-8950-1859-013ADF81C0D6}"/>
              </a:ext>
            </a:extLst>
          </p:cNvPr>
          <p:cNvSpPr txBox="1"/>
          <p:nvPr/>
        </p:nvSpPr>
        <p:spPr>
          <a:xfrm>
            <a:off x="8543273" y="4765398"/>
            <a:ext cx="123568" cy="120109"/>
          </a:xfrm>
          <a:prstGeom prst="rect">
            <a:avLst/>
          </a:prstGeom>
          <a:noFill/>
        </p:spPr>
        <p:txBody>
          <a:bodyPr wrap="none" lIns="0" tIns="0" rIns="0" bIns="0" rtlCol="0">
            <a:spAutoFit/>
          </a:bodyPr>
          <a:lstStyle/>
          <a:p>
            <a:pPr algn="ctr">
              <a:lnSpc>
                <a:spcPct val="90000"/>
              </a:lnSpc>
            </a:pPr>
            <a:r>
              <a:rPr lang="en-GB" sz="900" dirty="0">
                <a:latin typeface="Arial" panose="020B0604020202020204" pitchFamily="34" charset="0"/>
                <a:ea typeface="Aileron" charset="0"/>
                <a:cs typeface="Arial" panose="020B0604020202020204" pitchFamily="34" charset="0"/>
              </a:rPr>
              <a:t>14</a:t>
            </a:r>
          </a:p>
        </p:txBody>
      </p:sp>
      <p:sp>
        <p:nvSpPr>
          <p:cNvPr id="46" name="Freeform: Shape 96">
            <a:extLst>
              <a:ext uri="{FF2B5EF4-FFF2-40B4-BE49-F238E27FC236}">
                <a16:creationId xmlns:a16="http://schemas.microsoft.com/office/drawing/2014/main" id="{2937DC7F-113F-FB4F-E41D-293DA0898FCE}"/>
              </a:ext>
            </a:extLst>
          </p:cNvPr>
          <p:cNvSpPr/>
          <p:nvPr/>
        </p:nvSpPr>
        <p:spPr>
          <a:xfrm>
            <a:off x="8382288" y="4671935"/>
            <a:ext cx="13575" cy="68083"/>
          </a:xfrm>
          <a:custGeom>
            <a:avLst/>
            <a:gdLst>
              <a:gd name="connsiteX0" fmla="*/ 0 w 10820"/>
              <a:gd name="connsiteY0" fmla="*/ 70657 h 70657"/>
              <a:gd name="connsiteX1" fmla="*/ 0 w 10820"/>
              <a:gd name="connsiteY1" fmla="*/ 0 h 70657"/>
            </a:gdLst>
            <a:ahLst/>
            <a:cxnLst>
              <a:cxn ang="0">
                <a:pos x="connsiteX0" y="connsiteY0"/>
              </a:cxn>
              <a:cxn ang="0">
                <a:pos x="connsiteX1" y="connsiteY1"/>
              </a:cxn>
            </a:cxnLst>
            <a:rect l="l" t="t" r="r" b="b"/>
            <a:pathLst>
              <a:path w="10820" h="70657">
                <a:moveTo>
                  <a:pt x="0" y="70657"/>
                </a:moveTo>
                <a:lnTo>
                  <a:pt x="0" y="0"/>
                </a:lnTo>
              </a:path>
            </a:pathLst>
          </a:custGeom>
          <a:ln w="12700"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dirty="0">
              <a:ln>
                <a:noFill/>
              </a:ln>
              <a:solidFill>
                <a:prstClr val="black"/>
              </a:solidFill>
              <a:effectLst/>
              <a:uLnTx/>
              <a:uFillTx/>
              <a:latin typeface="Arial" panose="020B0604020202020204"/>
              <a:ea typeface="+mn-ea"/>
              <a:cs typeface="+mn-cs"/>
            </a:endParaRPr>
          </a:p>
        </p:txBody>
      </p:sp>
      <p:sp>
        <p:nvSpPr>
          <p:cNvPr id="47" name="TextBox 46">
            <a:extLst>
              <a:ext uri="{FF2B5EF4-FFF2-40B4-BE49-F238E27FC236}">
                <a16:creationId xmlns:a16="http://schemas.microsoft.com/office/drawing/2014/main" id="{F301FD02-9967-0E21-3185-A5DC57503E4B}"/>
              </a:ext>
            </a:extLst>
          </p:cNvPr>
          <p:cNvSpPr txBox="1"/>
          <p:nvPr/>
        </p:nvSpPr>
        <p:spPr>
          <a:xfrm>
            <a:off x="8309498" y="4765398"/>
            <a:ext cx="123568" cy="120109"/>
          </a:xfrm>
          <a:prstGeom prst="rect">
            <a:avLst/>
          </a:prstGeom>
          <a:noFill/>
        </p:spPr>
        <p:txBody>
          <a:bodyPr wrap="none" lIns="0" tIns="0" rIns="0" bIns="0" rtlCol="0">
            <a:spAutoFit/>
          </a:bodyPr>
          <a:lstStyle/>
          <a:p>
            <a:pPr algn="ctr">
              <a:lnSpc>
                <a:spcPct val="90000"/>
              </a:lnSpc>
            </a:pPr>
            <a:r>
              <a:rPr lang="en-GB" sz="900" dirty="0">
                <a:latin typeface="Arial" panose="020B0604020202020204" pitchFamily="34" charset="0"/>
                <a:ea typeface="Aileron" charset="0"/>
                <a:cs typeface="Arial" panose="020B0604020202020204" pitchFamily="34" charset="0"/>
              </a:rPr>
              <a:t>12</a:t>
            </a:r>
          </a:p>
        </p:txBody>
      </p:sp>
      <p:sp>
        <p:nvSpPr>
          <p:cNvPr id="48" name="Freeform: Shape 96">
            <a:extLst>
              <a:ext uri="{FF2B5EF4-FFF2-40B4-BE49-F238E27FC236}">
                <a16:creationId xmlns:a16="http://schemas.microsoft.com/office/drawing/2014/main" id="{685F0FE6-E317-C801-9714-840A7E5A94BA}"/>
              </a:ext>
            </a:extLst>
          </p:cNvPr>
          <p:cNvSpPr/>
          <p:nvPr/>
        </p:nvSpPr>
        <p:spPr>
          <a:xfrm>
            <a:off x="8149051" y="4671935"/>
            <a:ext cx="13575" cy="68083"/>
          </a:xfrm>
          <a:custGeom>
            <a:avLst/>
            <a:gdLst>
              <a:gd name="connsiteX0" fmla="*/ 0 w 10820"/>
              <a:gd name="connsiteY0" fmla="*/ 70657 h 70657"/>
              <a:gd name="connsiteX1" fmla="*/ 0 w 10820"/>
              <a:gd name="connsiteY1" fmla="*/ 0 h 70657"/>
            </a:gdLst>
            <a:ahLst/>
            <a:cxnLst>
              <a:cxn ang="0">
                <a:pos x="connsiteX0" y="connsiteY0"/>
              </a:cxn>
              <a:cxn ang="0">
                <a:pos x="connsiteX1" y="connsiteY1"/>
              </a:cxn>
            </a:cxnLst>
            <a:rect l="l" t="t" r="r" b="b"/>
            <a:pathLst>
              <a:path w="10820" h="70657">
                <a:moveTo>
                  <a:pt x="0" y="70657"/>
                </a:moveTo>
                <a:lnTo>
                  <a:pt x="0" y="0"/>
                </a:lnTo>
              </a:path>
            </a:pathLst>
          </a:custGeom>
          <a:ln w="12700"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dirty="0">
              <a:ln>
                <a:noFill/>
              </a:ln>
              <a:solidFill>
                <a:prstClr val="black"/>
              </a:solidFill>
              <a:effectLst/>
              <a:uLnTx/>
              <a:uFillTx/>
              <a:latin typeface="Arial" panose="020B0604020202020204"/>
              <a:ea typeface="+mn-ea"/>
              <a:cs typeface="+mn-cs"/>
            </a:endParaRPr>
          </a:p>
        </p:txBody>
      </p:sp>
      <p:sp>
        <p:nvSpPr>
          <p:cNvPr id="49" name="TextBox 48">
            <a:extLst>
              <a:ext uri="{FF2B5EF4-FFF2-40B4-BE49-F238E27FC236}">
                <a16:creationId xmlns:a16="http://schemas.microsoft.com/office/drawing/2014/main" id="{A2335451-C075-3F89-1E64-9ABAEB097A0F}"/>
              </a:ext>
            </a:extLst>
          </p:cNvPr>
          <p:cNvSpPr txBox="1"/>
          <p:nvPr/>
        </p:nvSpPr>
        <p:spPr>
          <a:xfrm>
            <a:off x="8075723" y="4765398"/>
            <a:ext cx="123568" cy="120109"/>
          </a:xfrm>
          <a:prstGeom prst="rect">
            <a:avLst/>
          </a:prstGeom>
          <a:noFill/>
        </p:spPr>
        <p:txBody>
          <a:bodyPr wrap="none" lIns="0" tIns="0" rIns="0" bIns="0" rtlCol="0">
            <a:spAutoFit/>
          </a:bodyPr>
          <a:lstStyle/>
          <a:p>
            <a:pPr algn="ctr">
              <a:lnSpc>
                <a:spcPct val="90000"/>
              </a:lnSpc>
            </a:pPr>
            <a:r>
              <a:rPr lang="en-GB" sz="900" dirty="0">
                <a:latin typeface="Arial" panose="020B0604020202020204" pitchFamily="34" charset="0"/>
                <a:ea typeface="Aileron" charset="0"/>
                <a:cs typeface="Arial" panose="020B0604020202020204" pitchFamily="34" charset="0"/>
              </a:rPr>
              <a:t>10</a:t>
            </a:r>
          </a:p>
        </p:txBody>
      </p:sp>
      <p:sp>
        <p:nvSpPr>
          <p:cNvPr id="51" name="TextBox 50">
            <a:extLst>
              <a:ext uri="{FF2B5EF4-FFF2-40B4-BE49-F238E27FC236}">
                <a16:creationId xmlns:a16="http://schemas.microsoft.com/office/drawing/2014/main" id="{32973D1D-6B9F-C1A9-0BBE-DD95084CA30C}"/>
              </a:ext>
            </a:extLst>
          </p:cNvPr>
          <p:cNvSpPr txBox="1"/>
          <p:nvPr/>
        </p:nvSpPr>
        <p:spPr>
          <a:xfrm>
            <a:off x="11582348" y="4765398"/>
            <a:ext cx="123568" cy="120109"/>
          </a:xfrm>
          <a:prstGeom prst="rect">
            <a:avLst/>
          </a:prstGeom>
          <a:noFill/>
        </p:spPr>
        <p:txBody>
          <a:bodyPr wrap="none" lIns="0" tIns="0" rIns="0" bIns="0" rtlCol="0">
            <a:spAutoFit/>
          </a:bodyPr>
          <a:lstStyle/>
          <a:p>
            <a:pPr algn="ctr">
              <a:lnSpc>
                <a:spcPct val="90000"/>
              </a:lnSpc>
            </a:pPr>
            <a:r>
              <a:rPr lang="en-GB" sz="900" dirty="0">
                <a:latin typeface="Arial" panose="020B0604020202020204" pitchFamily="34" charset="0"/>
                <a:ea typeface="Aileron" charset="0"/>
                <a:cs typeface="Arial" panose="020B0604020202020204" pitchFamily="34" charset="0"/>
              </a:rPr>
              <a:t>40</a:t>
            </a:r>
          </a:p>
        </p:txBody>
      </p:sp>
      <p:sp>
        <p:nvSpPr>
          <p:cNvPr id="52" name="Freeform: Shape 96">
            <a:extLst>
              <a:ext uri="{FF2B5EF4-FFF2-40B4-BE49-F238E27FC236}">
                <a16:creationId xmlns:a16="http://schemas.microsoft.com/office/drawing/2014/main" id="{B44D3D88-51E0-0919-C856-C1B1E05B578F}"/>
              </a:ext>
            </a:extLst>
          </p:cNvPr>
          <p:cNvSpPr/>
          <p:nvPr/>
        </p:nvSpPr>
        <p:spPr>
          <a:xfrm>
            <a:off x="11414369" y="4671935"/>
            <a:ext cx="13575" cy="68083"/>
          </a:xfrm>
          <a:custGeom>
            <a:avLst/>
            <a:gdLst>
              <a:gd name="connsiteX0" fmla="*/ 0 w 10820"/>
              <a:gd name="connsiteY0" fmla="*/ 70657 h 70657"/>
              <a:gd name="connsiteX1" fmla="*/ 0 w 10820"/>
              <a:gd name="connsiteY1" fmla="*/ 0 h 70657"/>
            </a:gdLst>
            <a:ahLst/>
            <a:cxnLst>
              <a:cxn ang="0">
                <a:pos x="connsiteX0" y="connsiteY0"/>
              </a:cxn>
              <a:cxn ang="0">
                <a:pos x="connsiteX1" y="connsiteY1"/>
              </a:cxn>
            </a:cxnLst>
            <a:rect l="l" t="t" r="r" b="b"/>
            <a:pathLst>
              <a:path w="10820" h="70657">
                <a:moveTo>
                  <a:pt x="0" y="70657"/>
                </a:moveTo>
                <a:lnTo>
                  <a:pt x="0" y="0"/>
                </a:lnTo>
              </a:path>
            </a:pathLst>
          </a:custGeom>
          <a:ln w="12700"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dirty="0">
              <a:ln>
                <a:noFill/>
              </a:ln>
              <a:solidFill>
                <a:prstClr val="black"/>
              </a:solidFill>
              <a:effectLst/>
              <a:uLnTx/>
              <a:uFillTx/>
              <a:latin typeface="Arial" panose="020B0604020202020204"/>
              <a:ea typeface="+mn-ea"/>
              <a:cs typeface="+mn-cs"/>
            </a:endParaRPr>
          </a:p>
        </p:txBody>
      </p:sp>
      <p:sp>
        <p:nvSpPr>
          <p:cNvPr id="53" name="TextBox 52">
            <a:extLst>
              <a:ext uri="{FF2B5EF4-FFF2-40B4-BE49-F238E27FC236}">
                <a16:creationId xmlns:a16="http://schemas.microsoft.com/office/drawing/2014/main" id="{A40A9A89-FB42-AA07-73D2-FC421B0E1159}"/>
              </a:ext>
            </a:extLst>
          </p:cNvPr>
          <p:cNvSpPr txBox="1"/>
          <p:nvPr/>
        </p:nvSpPr>
        <p:spPr>
          <a:xfrm>
            <a:off x="11348573" y="4765398"/>
            <a:ext cx="123568" cy="120109"/>
          </a:xfrm>
          <a:prstGeom prst="rect">
            <a:avLst/>
          </a:prstGeom>
          <a:noFill/>
        </p:spPr>
        <p:txBody>
          <a:bodyPr wrap="none" lIns="0" tIns="0" rIns="0" bIns="0" rtlCol="0">
            <a:spAutoFit/>
          </a:bodyPr>
          <a:lstStyle/>
          <a:p>
            <a:pPr algn="ctr">
              <a:lnSpc>
                <a:spcPct val="90000"/>
              </a:lnSpc>
            </a:pPr>
            <a:r>
              <a:rPr lang="en-GB" sz="900" dirty="0">
                <a:latin typeface="Arial" panose="020B0604020202020204" pitchFamily="34" charset="0"/>
                <a:ea typeface="Aileron" charset="0"/>
                <a:cs typeface="Arial" panose="020B0604020202020204" pitchFamily="34" charset="0"/>
              </a:rPr>
              <a:t>38</a:t>
            </a:r>
          </a:p>
        </p:txBody>
      </p:sp>
      <p:sp>
        <p:nvSpPr>
          <p:cNvPr id="54" name="Freeform: Shape 96">
            <a:extLst>
              <a:ext uri="{FF2B5EF4-FFF2-40B4-BE49-F238E27FC236}">
                <a16:creationId xmlns:a16="http://schemas.microsoft.com/office/drawing/2014/main" id="{48010292-0826-507A-D5D7-4B2A8FDA3218}"/>
              </a:ext>
            </a:extLst>
          </p:cNvPr>
          <p:cNvSpPr/>
          <p:nvPr/>
        </p:nvSpPr>
        <p:spPr>
          <a:xfrm>
            <a:off x="11181132" y="4671935"/>
            <a:ext cx="13575" cy="68083"/>
          </a:xfrm>
          <a:custGeom>
            <a:avLst/>
            <a:gdLst>
              <a:gd name="connsiteX0" fmla="*/ 0 w 10820"/>
              <a:gd name="connsiteY0" fmla="*/ 70657 h 70657"/>
              <a:gd name="connsiteX1" fmla="*/ 0 w 10820"/>
              <a:gd name="connsiteY1" fmla="*/ 0 h 70657"/>
            </a:gdLst>
            <a:ahLst/>
            <a:cxnLst>
              <a:cxn ang="0">
                <a:pos x="connsiteX0" y="connsiteY0"/>
              </a:cxn>
              <a:cxn ang="0">
                <a:pos x="connsiteX1" y="connsiteY1"/>
              </a:cxn>
            </a:cxnLst>
            <a:rect l="l" t="t" r="r" b="b"/>
            <a:pathLst>
              <a:path w="10820" h="70657">
                <a:moveTo>
                  <a:pt x="0" y="70657"/>
                </a:moveTo>
                <a:lnTo>
                  <a:pt x="0" y="0"/>
                </a:lnTo>
              </a:path>
            </a:pathLst>
          </a:custGeom>
          <a:ln w="12700"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dirty="0">
              <a:ln>
                <a:noFill/>
              </a:ln>
              <a:solidFill>
                <a:prstClr val="black"/>
              </a:solidFill>
              <a:effectLst/>
              <a:uLnTx/>
              <a:uFillTx/>
              <a:latin typeface="Arial" panose="020B0604020202020204"/>
              <a:ea typeface="+mn-ea"/>
              <a:cs typeface="+mn-cs"/>
            </a:endParaRPr>
          </a:p>
        </p:txBody>
      </p:sp>
      <p:sp>
        <p:nvSpPr>
          <p:cNvPr id="55" name="TextBox 54">
            <a:extLst>
              <a:ext uri="{FF2B5EF4-FFF2-40B4-BE49-F238E27FC236}">
                <a16:creationId xmlns:a16="http://schemas.microsoft.com/office/drawing/2014/main" id="{3C558086-B735-A379-906D-7EA0CBAFA02F}"/>
              </a:ext>
            </a:extLst>
          </p:cNvPr>
          <p:cNvSpPr txBox="1"/>
          <p:nvPr/>
        </p:nvSpPr>
        <p:spPr>
          <a:xfrm>
            <a:off x="11114798" y="4765398"/>
            <a:ext cx="123568" cy="120109"/>
          </a:xfrm>
          <a:prstGeom prst="rect">
            <a:avLst/>
          </a:prstGeom>
          <a:noFill/>
        </p:spPr>
        <p:txBody>
          <a:bodyPr wrap="none" lIns="0" tIns="0" rIns="0" bIns="0" rtlCol="0">
            <a:spAutoFit/>
          </a:bodyPr>
          <a:lstStyle/>
          <a:p>
            <a:pPr algn="ctr">
              <a:lnSpc>
                <a:spcPct val="90000"/>
              </a:lnSpc>
            </a:pPr>
            <a:r>
              <a:rPr lang="en-GB" sz="900" dirty="0">
                <a:latin typeface="Arial" panose="020B0604020202020204" pitchFamily="34" charset="0"/>
                <a:ea typeface="Aileron" charset="0"/>
                <a:cs typeface="Arial" panose="020B0604020202020204" pitchFamily="34" charset="0"/>
              </a:rPr>
              <a:t>36</a:t>
            </a:r>
          </a:p>
        </p:txBody>
      </p:sp>
      <p:sp>
        <p:nvSpPr>
          <p:cNvPr id="56" name="Freeform: Shape 96">
            <a:extLst>
              <a:ext uri="{FF2B5EF4-FFF2-40B4-BE49-F238E27FC236}">
                <a16:creationId xmlns:a16="http://schemas.microsoft.com/office/drawing/2014/main" id="{068D9FA7-103E-EC0A-3F4E-3A6FD39D9ED9}"/>
              </a:ext>
            </a:extLst>
          </p:cNvPr>
          <p:cNvSpPr/>
          <p:nvPr/>
        </p:nvSpPr>
        <p:spPr>
          <a:xfrm>
            <a:off x="10947895" y="4671935"/>
            <a:ext cx="13575" cy="68083"/>
          </a:xfrm>
          <a:custGeom>
            <a:avLst/>
            <a:gdLst>
              <a:gd name="connsiteX0" fmla="*/ 0 w 10820"/>
              <a:gd name="connsiteY0" fmla="*/ 70657 h 70657"/>
              <a:gd name="connsiteX1" fmla="*/ 0 w 10820"/>
              <a:gd name="connsiteY1" fmla="*/ 0 h 70657"/>
            </a:gdLst>
            <a:ahLst/>
            <a:cxnLst>
              <a:cxn ang="0">
                <a:pos x="connsiteX0" y="connsiteY0"/>
              </a:cxn>
              <a:cxn ang="0">
                <a:pos x="connsiteX1" y="connsiteY1"/>
              </a:cxn>
            </a:cxnLst>
            <a:rect l="l" t="t" r="r" b="b"/>
            <a:pathLst>
              <a:path w="10820" h="70657">
                <a:moveTo>
                  <a:pt x="0" y="70657"/>
                </a:moveTo>
                <a:lnTo>
                  <a:pt x="0" y="0"/>
                </a:lnTo>
              </a:path>
            </a:pathLst>
          </a:custGeom>
          <a:ln w="12700"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dirty="0">
              <a:ln>
                <a:noFill/>
              </a:ln>
              <a:solidFill>
                <a:prstClr val="black"/>
              </a:solidFill>
              <a:effectLst/>
              <a:uLnTx/>
              <a:uFillTx/>
              <a:latin typeface="Arial" panose="020B0604020202020204"/>
              <a:ea typeface="+mn-ea"/>
              <a:cs typeface="+mn-cs"/>
            </a:endParaRPr>
          </a:p>
        </p:txBody>
      </p:sp>
      <p:sp>
        <p:nvSpPr>
          <p:cNvPr id="57" name="TextBox 56">
            <a:extLst>
              <a:ext uri="{FF2B5EF4-FFF2-40B4-BE49-F238E27FC236}">
                <a16:creationId xmlns:a16="http://schemas.microsoft.com/office/drawing/2014/main" id="{5CE66EA3-14BC-CFE0-CDDA-5ECAB09B1F3A}"/>
              </a:ext>
            </a:extLst>
          </p:cNvPr>
          <p:cNvSpPr txBox="1"/>
          <p:nvPr/>
        </p:nvSpPr>
        <p:spPr>
          <a:xfrm>
            <a:off x="10881023" y="4765398"/>
            <a:ext cx="123568" cy="120109"/>
          </a:xfrm>
          <a:prstGeom prst="rect">
            <a:avLst/>
          </a:prstGeom>
          <a:noFill/>
        </p:spPr>
        <p:txBody>
          <a:bodyPr wrap="none" lIns="0" tIns="0" rIns="0" bIns="0" rtlCol="0">
            <a:spAutoFit/>
          </a:bodyPr>
          <a:lstStyle/>
          <a:p>
            <a:pPr algn="ctr">
              <a:lnSpc>
                <a:spcPct val="90000"/>
              </a:lnSpc>
            </a:pPr>
            <a:r>
              <a:rPr lang="en-GB" sz="900" dirty="0">
                <a:latin typeface="Arial" panose="020B0604020202020204" pitchFamily="34" charset="0"/>
                <a:ea typeface="Aileron" charset="0"/>
                <a:cs typeface="Arial" panose="020B0604020202020204" pitchFamily="34" charset="0"/>
              </a:rPr>
              <a:t>34</a:t>
            </a:r>
          </a:p>
        </p:txBody>
      </p:sp>
      <p:sp>
        <p:nvSpPr>
          <p:cNvPr id="58" name="Freeform: Shape 96">
            <a:extLst>
              <a:ext uri="{FF2B5EF4-FFF2-40B4-BE49-F238E27FC236}">
                <a16:creationId xmlns:a16="http://schemas.microsoft.com/office/drawing/2014/main" id="{CB943FAA-800F-1AFF-324B-52AB5D474D20}"/>
              </a:ext>
            </a:extLst>
          </p:cNvPr>
          <p:cNvSpPr/>
          <p:nvPr/>
        </p:nvSpPr>
        <p:spPr>
          <a:xfrm>
            <a:off x="10714658" y="4671935"/>
            <a:ext cx="13575" cy="68083"/>
          </a:xfrm>
          <a:custGeom>
            <a:avLst/>
            <a:gdLst>
              <a:gd name="connsiteX0" fmla="*/ 0 w 10820"/>
              <a:gd name="connsiteY0" fmla="*/ 70657 h 70657"/>
              <a:gd name="connsiteX1" fmla="*/ 0 w 10820"/>
              <a:gd name="connsiteY1" fmla="*/ 0 h 70657"/>
            </a:gdLst>
            <a:ahLst/>
            <a:cxnLst>
              <a:cxn ang="0">
                <a:pos x="connsiteX0" y="connsiteY0"/>
              </a:cxn>
              <a:cxn ang="0">
                <a:pos x="connsiteX1" y="connsiteY1"/>
              </a:cxn>
            </a:cxnLst>
            <a:rect l="l" t="t" r="r" b="b"/>
            <a:pathLst>
              <a:path w="10820" h="70657">
                <a:moveTo>
                  <a:pt x="0" y="70657"/>
                </a:moveTo>
                <a:lnTo>
                  <a:pt x="0" y="0"/>
                </a:lnTo>
              </a:path>
            </a:pathLst>
          </a:custGeom>
          <a:ln w="12700"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dirty="0">
              <a:ln>
                <a:noFill/>
              </a:ln>
              <a:solidFill>
                <a:prstClr val="black"/>
              </a:solidFill>
              <a:effectLst/>
              <a:uLnTx/>
              <a:uFillTx/>
              <a:latin typeface="Arial" panose="020B0604020202020204"/>
              <a:ea typeface="+mn-ea"/>
              <a:cs typeface="+mn-cs"/>
            </a:endParaRPr>
          </a:p>
        </p:txBody>
      </p:sp>
      <p:sp>
        <p:nvSpPr>
          <p:cNvPr id="59" name="TextBox 58">
            <a:extLst>
              <a:ext uri="{FF2B5EF4-FFF2-40B4-BE49-F238E27FC236}">
                <a16:creationId xmlns:a16="http://schemas.microsoft.com/office/drawing/2014/main" id="{4FC18E9C-8AA4-1FA1-F22B-3580274F1702}"/>
              </a:ext>
            </a:extLst>
          </p:cNvPr>
          <p:cNvSpPr txBox="1"/>
          <p:nvPr/>
        </p:nvSpPr>
        <p:spPr>
          <a:xfrm>
            <a:off x="10647248" y="4765398"/>
            <a:ext cx="123568" cy="120109"/>
          </a:xfrm>
          <a:prstGeom prst="rect">
            <a:avLst/>
          </a:prstGeom>
          <a:noFill/>
        </p:spPr>
        <p:txBody>
          <a:bodyPr wrap="none" lIns="0" tIns="0" rIns="0" bIns="0" rtlCol="0">
            <a:spAutoFit/>
          </a:bodyPr>
          <a:lstStyle/>
          <a:p>
            <a:pPr algn="ctr">
              <a:lnSpc>
                <a:spcPct val="90000"/>
              </a:lnSpc>
            </a:pPr>
            <a:r>
              <a:rPr lang="en-GB" sz="900" dirty="0">
                <a:latin typeface="Arial" panose="020B0604020202020204" pitchFamily="34" charset="0"/>
                <a:ea typeface="Aileron" charset="0"/>
                <a:cs typeface="Arial" panose="020B0604020202020204" pitchFamily="34" charset="0"/>
              </a:rPr>
              <a:t>32</a:t>
            </a:r>
          </a:p>
        </p:txBody>
      </p:sp>
      <p:sp>
        <p:nvSpPr>
          <p:cNvPr id="60" name="Freeform: Shape 96">
            <a:extLst>
              <a:ext uri="{FF2B5EF4-FFF2-40B4-BE49-F238E27FC236}">
                <a16:creationId xmlns:a16="http://schemas.microsoft.com/office/drawing/2014/main" id="{4DB5A5D2-DF6B-244A-D6A1-D8485D2AEBA0}"/>
              </a:ext>
            </a:extLst>
          </p:cNvPr>
          <p:cNvSpPr/>
          <p:nvPr/>
        </p:nvSpPr>
        <p:spPr>
          <a:xfrm>
            <a:off x="10481421" y="4671935"/>
            <a:ext cx="13575" cy="68083"/>
          </a:xfrm>
          <a:custGeom>
            <a:avLst/>
            <a:gdLst>
              <a:gd name="connsiteX0" fmla="*/ 0 w 10820"/>
              <a:gd name="connsiteY0" fmla="*/ 70657 h 70657"/>
              <a:gd name="connsiteX1" fmla="*/ 0 w 10820"/>
              <a:gd name="connsiteY1" fmla="*/ 0 h 70657"/>
            </a:gdLst>
            <a:ahLst/>
            <a:cxnLst>
              <a:cxn ang="0">
                <a:pos x="connsiteX0" y="connsiteY0"/>
              </a:cxn>
              <a:cxn ang="0">
                <a:pos x="connsiteX1" y="connsiteY1"/>
              </a:cxn>
            </a:cxnLst>
            <a:rect l="l" t="t" r="r" b="b"/>
            <a:pathLst>
              <a:path w="10820" h="70657">
                <a:moveTo>
                  <a:pt x="0" y="70657"/>
                </a:moveTo>
                <a:lnTo>
                  <a:pt x="0" y="0"/>
                </a:lnTo>
              </a:path>
            </a:pathLst>
          </a:custGeom>
          <a:ln w="12700"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dirty="0">
              <a:ln>
                <a:noFill/>
              </a:ln>
              <a:solidFill>
                <a:prstClr val="black"/>
              </a:solidFill>
              <a:effectLst/>
              <a:uLnTx/>
              <a:uFillTx/>
              <a:latin typeface="Arial" panose="020B0604020202020204"/>
              <a:ea typeface="+mn-ea"/>
              <a:cs typeface="+mn-cs"/>
            </a:endParaRPr>
          </a:p>
        </p:txBody>
      </p:sp>
      <p:sp>
        <p:nvSpPr>
          <p:cNvPr id="61" name="TextBox 60">
            <a:extLst>
              <a:ext uri="{FF2B5EF4-FFF2-40B4-BE49-F238E27FC236}">
                <a16:creationId xmlns:a16="http://schemas.microsoft.com/office/drawing/2014/main" id="{1CC54703-42FA-D98D-56EC-F3A57D8D3AF0}"/>
              </a:ext>
            </a:extLst>
          </p:cNvPr>
          <p:cNvSpPr txBox="1"/>
          <p:nvPr/>
        </p:nvSpPr>
        <p:spPr>
          <a:xfrm>
            <a:off x="10413473" y="4765398"/>
            <a:ext cx="123568" cy="120109"/>
          </a:xfrm>
          <a:prstGeom prst="rect">
            <a:avLst/>
          </a:prstGeom>
          <a:noFill/>
        </p:spPr>
        <p:txBody>
          <a:bodyPr wrap="none" lIns="0" tIns="0" rIns="0" bIns="0" rtlCol="0">
            <a:spAutoFit/>
          </a:bodyPr>
          <a:lstStyle/>
          <a:p>
            <a:pPr algn="ctr">
              <a:lnSpc>
                <a:spcPct val="90000"/>
              </a:lnSpc>
            </a:pPr>
            <a:r>
              <a:rPr lang="en-GB" sz="900" dirty="0">
                <a:latin typeface="Arial" panose="020B0604020202020204" pitchFamily="34" charset="0"/>
                <a:ea typeface="Aileron" charset="0"/>
                <a:cs typeface="Arial" panose="020B0604020202020204" pitchFamily="34" charset="0"/>
              </a:rPr>
              <a:t>30</a:t>
            </a:r>
          </a:p>
        </p:txBody>
      </p:sp>
      <p:sp>
        <p:nvSpPr>
          <p:cNvPr id="62" name="Freeform: Shape 96">
            <a:extLst>
              <a:ext uri="{FF2B5EF4-FFF2-40B4-BE49-F238E27FC236}">
                <a16:creationId xmlns:a16="http://schemas.microsoft.com/office/drawing/2014/main" id="{DD5B3B70-B179-8D75-EDE0-2026EE8E1554}"/>
              </a:ext>
            </a:extLst>
          </p:cNvPr>
          <p:cNvSpPr/>
          <p:nvPr/>
        </p:nvSpPr>
        <p:spPr>
          <a:xfrm>
            <a:off x="10248184" y="4671935"/>
            <a:ext cx="13575" cy="68083"/>
          </a:xfrm>
          <a:custGeom>
            <a:avLst/>
            <a:gdLst>
              <a:gd name="connsiteX0" fmla="*/ 0 w 10820"/>
              <a:gd name="connsiteY0" fmla="*/ 70657 h 70657"/>
              <a:gd name="connsiteX1" fmla="*/ 0 w 10820"/>
              <a:gd name="connsiteY1" fmla="*/ 0 h 70657"/>
            </a:gdLst>
            <a:ahLst/>
            <a:cxnLst>
              <a:cxn ang="0">
                <a:pos x="connsiteX0" y="connsiteY0"/>
              </a:cxn>
              <a:cxn ang="0">
                <a:pos x="connsiteX1" y="connsiteY1"/>
              </a:cxn>
            </a:cxnLst>
            <a:rect l="l" t="t" r="r" b="b"/>
            <a:pathLst>
              <a:path w="10820" h="70657">
                <a:moveTo>
                  <a:pt x="0" y="70657"/>
                </a:moveTo>
                <a:lnTo>
                  <a:pt x="0" y="0"/>
                </a:lnTo>
              </a:path>
            </a:pathLst>
          </a:custGeom>
          <a:ln w="12700"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dirty="0">
              <a:ln>
                <a:noFill/>
              </a:ln>
              <a:solidFill>
                <a:prstClr val="black"/>
              </a:solidFill>
              <a:effectLst/>
              <a:uLnTx/>
              <a:uFillTx/>
              <a:latin typeface="Arial" panose="020B0604020202020204"/>
              <a:ea typeface="+mn-ea"/>
              <a:cs typeface="+mn-cs"/>
            </a:endParaRPr>
          </a:p>
        </p:txBody>
      </p:sp>
      <p:sp>
        <p:nvSpPr>
          <p:cNvPr id="63" name="TextBox 62">
            <a:extLst>
              <a:ext uri="{FF2B5EF4-FFF2-40B4-BE49-F238E27FC236}">
                <a16:creationId xmlns:a16="http://schemas.microsoft.com/office/drawing/2014/main" id="{15AC7F86-E920-14AB-5E22-C2ABFBE9DB67}"/>
              </a:ext>
            </a:extLst>
          </p:cNvPr>
          <p:cNvSpPr txBox="1"/>
          <p:nvPr/>
        </p:nvSpPr>
        <p:spPr>
          <a:xfrm>
            <a:off x="10179698" y="4765398"/>
            <a:ext cx="123568" cy="120109"/>
          </a:xfrm>
          <a:prstGeom prst="rect">
            <a:avLst/>
          </a:prstGeom>
          <a:noFill/>
        </p:spPr>
        <p:txBody>
          <a:bodyPr wrap="none" lIns="0" tIns="0" rIns="0" bIns="0" rtlCol="0">
            <a:spAutoFit/>
          </a:bodyPr>
          <a:lstStyle/>
          <a:p>
            <a:pPr algn="ctr">
              <a:lnSpc>
                <a:spcPct val="90000"/>
              </a:lnSpc>
            </a:pPr>
            <a:r>
              <a:rPr lang="en-GB" sz="900" dirty="0">
                <a:latin typeface="Arial" panose="020B0604020202020204" pitchFamily="34" charset="0"/>
                <a:ea typeface="Aileron" charset="0"/>
                <a:cs typeface="Arial" panose="020B0604020202020204" pitchFamily="34" charset="0"/>
              </a:rPr>
              <a:t>28</a:t>
            </a:r>
          </a:p>
        </p:txBody>
      </p:sp>
      <p:sp>
        <p:nvSpPr>
          <p:cNvPr id="1024" name="Freeform: Shape 96">
            <a:extLst>
              <a:ext uri="{FF2B5EF4-FFF2-40B4-BE49-F238E27FC236}">
                <a16:creationId xmlns:a16="http://schemas.microsoft.com/office/drawing/2014/main" id="{423604DD-DF7B-22AF-EF44-F52F56FF2188}"/>
              </a:ext>
            </a:extLst>
          </p:cNvPr>
          <p:cNvSpPr/>
          <p:nvPr/>
        </p:nvSpPr>
        <p:spPr>
          <a:xfrm>
            <a:off x="10014947" y="4671935"/>
            <a:ext cx="13575" cy="68083"/>
          </a:xfrm>
          <a:custGeom>
            <a:avLst/>
            <a:gdLst>
              <a:gd name="connsiteX0" fmla="*/ 0 w 10820"/>
              <a:gd name="connsiteY0" fmla="*/ 70657 h 70657"/>
              <a:gd name="connsiteX1" fmla="*/ 0 w 10820"/>
              <a:gd name="connsiteY1" fmla="*/ 0 h 70657"/>
            </a:gdLst>
            <a:ahLst/>
            <a:cxnLst>
              <a:cxn ang="0">
                <a:pos x="connsiteX0" y="connsiteY0"/>
              </a:cxn>
              <a:cxn ang="0">
                <a:pos x="connsiteX1" y="connsiteY1"/>
              </a:cxn>
            </a:cxnLst>
            <a:rect l="l" t="t" r="r" b="b"/>
            <a:pathLst>
              <a:path w="10820" h="70657">
                <a:moveTo>
                  <a:pt x="0" y="70657"/>
                </a:moveTo>
                <a:lnTo>
                  <a:pt x="0" y="0"/>
                </a:lnTo>
              </a:path>
            </a:pathLst>
          </a:custGeom>
          <a:ln w="12700"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dirty="0">
              <a:ln>
                <a:noFill/>
              </a:ln>
              <a:solidFill>
                <a:prstClr val="black"/>
              </a:solidFill>
              <a:effectLst/>
              <a:uLnTx/>
              <a:uFillTx/>
              <a:latin typeface="Arial" panose="020B0604020202020204"/>
              <a:ea typeface="+mn-ea"/>
              <a:cs typeface="+mn-cs"/>
            </a:endParaRPr>
          </a:p>
        </p:txBody>
      </p:sp>
      <p:sp>
        <p:nvSpPr>
          <p:cNvPr id="1025" name="TextBox 1024">
            <a:extLst>
              <a:ext uri="{FF2B5EF4-FFF2-40B4-BE49-F238E27FC236}">
                <a16:creationId xmlns:a16="http://schemas.microsoft.com/office/drawing/2014/main" id="{2D3326CD-CFD1-DDF3-04BB-C3ADACF03097}"/>
              </a:ext>
            </a:extLst>
          </p:cNvPr>
          <p:cNvSpPr txBox="1"/>
          <p:nvPr/>
        </p:nvSpPr>
        <p:spPr>
          <a:xfrm>
            <a:off x="9945923" y="4765398"/>
            <a:ext cx="123568" cy="120109"/>
          </a:xfrm>
          <a:prstGeom prst="rect">
            <a:avLst/>
          </a:prstGeom>
          <a:noFill/>
        </p:spPr>
        <p:txBody>
          <a:bodyPr wrap="none" lIns="0" tIns="0" rIns="0" bIns="0" rtlCol="0">
            <a:spAutoFit/>
          </a:bodyPr>
          <a:lstStyle/>
          <a:p>
            <a:pPr algn="ctr">
              <a:lnSpc>
                <a:spcPct val="90000"/>
              </a:lnSpc>
            </a:pPr>
            <a:r>
              <a:rPr lang="en-GB" sz="900" dirty="0">
                <a:latin typeface="Arial" panose="020B0604020202020204" pitchFamily="34" charset="0"/>
                <a:ea typeface="Aileron" charset="0"/>
                <a:cs typeface="Arial" panose="020B0604020202020204" pitchFamily="34" charset="0"/>
              </a:rPr>
              <a:t>26</a:t>
            </a:r>
          </a:p>
        </p:txBody>
      </p:sp>
      <p:sp>
        <p:nvSpPr>
          <p:cNvPr id="1027" name="Freeform: Shape 96">
            <a:extLst>
              <a:ext uri="{FF2B5EF4-FFF2-40B4-BE49-F238E27FC236}">
                <a16:creationId xmlns:a16="http://schemas.microsoft.com/office/drawing/2014/main" id="{0DB5804E-4C39-369A-2510-C8719992708F}"/>
              </a:ext>
            </a:extLst>
          </p:cNvPr>
          <p:cNvSpPr/>
          <p:nvPr/>
        </p:nvSpPr>
        <p:spPr>
          <a:xfrm>
            <a:off x="9781710" y="4671935"/>
            <a:ext cx="13575" cy="68083"/>
          </a:xfrm>
          <a:custGeom>
            <a:avLst/>
            <a:gdLst>
              <a:gd name="connsiteX0" fmla="*/ 0 w 10820"/>
              <a:gd name="connsiteY0" fmla="*/ 70657 h 70657"/>
              <a:gd name="connsiteX1" fmla="*/ 0 w 10820"/>
              <a:gd name="connsiteY1" fmla="*/ 0 h 70657"/>
            </a:gdLst>
            <a:ahLst/>
            <a:cxnLst>
              <a:cxn ang="0">
                <a:pos x="connsiteX0" y="connsiteY0"/>
              </a:cxn>
              <a:cxn ang="0">
                <a:pos x="connsiteX1" y="connsiteY1"/>
              </a:cxn>
            </a:cxnLst>
            <a:rect l="l" t="t" r="r" b="b"/>
            <a:pathLst>
              <a:path w="10820" h="70657">
                <a:moveTo>
                  <a:pt x="0" y="70657"/>
                </a:moveTo>
                <a:lnTo>
                  <a:pt x="0" y="0"/>
                </a:lnTo>
              </a:path>
            </a:pathLst>
          </a:custGeom>
          <a:ln w="12700"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dirty="0">
              <a:ln>
                <a:noFill/>
              </a:ln>
              <a:solidFill>
                <a:prstClr val="black"/>
              </a:solidFill>
              <a:effectLst/>
              <a:uLnTx/>
              <a:uFillTx/>
              <a:latin typeface="Arial" panose="020B0604020202020204"/>
              <a:ea typeface="+mn-ea"/>
              <a:cs typeface="+mn-cs"/>
            </a:endParaRPr>
          </a:p>
        </p:txBody>
      </p:sp>
      <p:sp>
        <p:nvSpPr>
          <p:cNvPr id="1028" name="TextBox 1027">
            <a:extLst>
              <a:ext uri="{FF2B5EF4-FFF2-40B4-BE49-F238E27FC236}">
                <a16:creationId xmlns:a16="http://schemas.microsoft.com/office/drawing/2014/main" id="{58569802-CF61-462A-38A1-8FD5AED4D8DD}"/>
              </a:ext>
            </a:extLst>
          </p:cNvPr>
          <p:cNvSpPr txBox="1"/>
          <p:nvPr/>
        </p:nvSpPr>
        <p:spPr>
          <a:xfrm>
            <a:off x="9712148" y="4765398"/>
            <a:ext cx="123568" cy="120109"/>
          </a:xfrm>
          <a:prstGeom prst="rect">
            <a:avLst/>
          </a:prstGeom>
          <a:noFill/>
        </p:spPr>
        <p:txBody>
          <a:bodyPr wrap="none" lIns="0" tIns="0" rIns="0" bIns="0" rtlCol="0">
            <a:spAutoFit/>
          </a:bodyPr>
          <a:lstStyle/>
          <a:p>
            <a:pPr algn="ctr">
              <a:lnSpc>
                <a:spcPct val="90000"/>
              </a:lnSpc>
            </a:pPr>
            <a:r>
              <a:rPr lang="en-GB" sz="900" dirty="0">
                <a:latin typeface="Arial" panose="020B0604020202020204" pitchFamily="34" charset="0"/>
                <a:ea typeface="Aileron" charset="0"/>
                <a:cs typeface="Arial" panose="020B0604020202020204" pitchFamily="34" charset="0"/>
              </a:rPr>
              <a:t>24</a:t>
            </a:r>
          </a:p>
        </p:txBody>
      </p:sp>
      <p:sp>
        <p:nvSpPr>
          <p:cNvPr id="1029" name="Freeform: Shape 96">
            <a:extLst>
              <a:ext uri="{FF2B5EF4-FFF2-40B4-BE49-F238E27FC236}">
                <a16:creationId xmlns:a16="http://schemas.microsoft.com/office/drawing/2014/main" id="{5BF1A799-235D-6F5F-C972-56682D4A2DCA}"/>
              </a:ext>
            </a:extLst>
          </p:cNvPr>
          <p:cNvSpPr/>
          <p:nvPr/>
        </p:nvSpPr>
        <p:spPr>
          <a:xfrm>
            <a:off x="9548473" y="4671935"/>
            <a:ext cx="13575" cy="68083"/>
          </a:xfrm>
          <a:custGeom>
            <a:avLst/>
            <a:gdLst>
              <a:gd name="connsiteX0" fmla="*/ 0 w 10820"/>
              <a:gd name="connsiteY0" fmla="*/ 70657 h 70657"/>
              <a:gd name="connsiteX1" fmla="*/ 0 w 10820"/>
              <a:gd name="connsiteY1" fmla="*/ 0 h 70657"/>
            </a:gdLst>
            <a:ahLst/>
            <a:cxnLst>
              <a:cxn ang="0">
                <a:pos x="connsiteX0" y="connsiteY0"/>
              </a:cxn>
              <a:cxn ang="0">
                <a:pos x="connsiteX1" y="connsiteY1"/>
              </a:cxn>
            </a:cxnLst>
            <a:rect l="l" t="t" r="r" b="b"/>
            <a:pathLst>
              <a:path w="10820" h="70657">
                <a:moveTo>
                  <a:pt x="0" y="70657"/>
                </a:moveTo>
                <a:lnTo>
                  <a:pt x="0" y="0"/>
                </a:lnTo>
              </a:path>
            </a:pathLst>
          </a:custGeom>
          <a:ln w="12700"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dirty="0">
              <a:ln>
                <a:noFill/>
              </a:ln>
              <a:solidFill>
                <a:prstClr val="black"/>
              </a:solidFill>
              <a:effectLst/>
              <a:uLnTx/>
              <a:uFillTx/>
              <a:latin typeface="Arial" panose="020B0604020202020204"/>
              <a:ea typeface="+mn-ea"/>
              <a:cs typeface="+mn-cs"/>
            </a:endParaRPr>
          </a:p>
        </p:txBody>
      </p:sp>
      <p:sp>
        <p:nvSpPr>
          <p:cNvPr id="1030" name="TextBox 1029">
            <a:extLst>
              <a:ext uri="{FF2B5EF4-FFF2-40B4-BE49-F238E27FC236}">
                <a16:creationId xmlns:a16="http://schemas.microsoft.com/office/drawing/2014/main" id="{CEE80B51-B08F-361A-C18D-79E57F5D6C73}"/>
              </a:ext>
            </a:extLst>
          </p:cNvPr>
          <p:cNvSpPr txBox="1"/>
          <p:nvPr/>
        </p:nvSpPr>
        <p:spPr>
          <a:xfrm>
            <a:off x="9478373" y="4765398"/>
            <a:ext cx="123568" cy="120109"/>
          </a:xfrm>
          <a:prstGeom prst="rect">
            <a:avLst/>
          </a:prstGeom>
          <a:noFill/>
        </p:spPr>
        <p:txBody>
          <a:bodyPr wrap="none" lIns="0" tIns="0" rIns="0" bIns="0" rtlCol="0">
            <a:spAutoFit/>
          </a:bodyPr>
          <a:lstStyle/>
          <a:p>
            <a:pPr algn="ctr">
              <a:lnSpc>
                <a:spcPct val="90000"/>
              </a:lnSpc>
            </a:pPr>
            <a:r>
              <a:rPr lang="en-GB" sz="900" dirty="0">
                <a:latin typeface="Arial" panose="020B0604020202020204" pitchFamily="34" charset="0"/>
                <a:ea typeface="Aileron" charset="0"/>
                <a:cs typeface="Arial" panose="020B0604020202020204" pitchFamily="34" charset="0"/>
              </a:rPr>
              <a:t>22</a:t>
            </a:r>
          </a:p>
        </p:txBody>
      </p:sp>
      <p:sp>
        <p:nvSpPr>
          <p:cNvPr id="1031" name="TextBox 1030">
            <a:extLst>
              <a:ext uri="{FF2B5EF4-FFF2-40B4-BE49-F238E27FC236}">
                <a16:creationId xmlns:a16="http://schemas.microsoft.com/office/drawing/2014/main" id="{F3D212CF-9C23-17EA-9935-3D8EBE43209B}"/>
              </a:ext>
            </a:extLst>
          </p:cNvPr>
          <p:cNvSpPr txBox="1"/>
          <p:nvPr/>
        </p:nvSpPr>
        <p:spPr>
          <a:xfrm>
            <a:off x="11816117" y="4765398"/>
            <a:ext cx="123568" cy="120109"/>
          </a:xfrm>
          <a:prstGeom prst="rect">
            <a:avLst/>
          </a:prstGeom>
          <a:noFill/>
        </p:spPr>
        <p:txBody>
          <a:bodyPr wrap="none" lIns="0" tIns="0" rIns="0" bIns="0" rtlCol="0">
            <a:spAutoFit/>
          </a:bodyPr>
          <a:lstStyle/>
          <a:p>
            <a:pPr algn="ctr">
              <a:lnSpc>
                <a:spcPct val="90000"/>
              </a:lnSpc>
            </a:pPr>
            <a:r>
              <a:rPr lang="en-GB" sz="900" dirty="0">
                <a:latin typeface="Arial" panose="020B0604020202020204" pitchFamily="34" charset="0"/>
                <a:ea typeface="Aileron" charset="0"/>
                <a:cs typeface="Arial" panose="020B0604020202020204" pitchFamily="34" charset="0"/>
              </a:rPr>
              <a:t>42</a:t>
            </a:r>
          </a:p>
        </p:txBody>
      </p:sp>
      <p:sp>
        <p:nvSpPr>
          <p:cNvPr id="1032" name="TextBox 1031">
            <a:extLst>
              <a:ext uri="{FF2B5EF4-FFF2-40B4-BE49-F238E27FC236}">
                <a16:creationId xmlns:a16="http://schemas.microsoft.com/office/drawing/2014/main" id="{1A4CB16B-BFC7-B5BB-26C3-29956F416D9F}"/>
              </a:ext>
            </a:extLst>
          </p:cNvPr>
          <p:cNvSpPr txBox="1"/>
          <p:nvPr/>
        </p:nvSpPr>
        <p:spPr>
          <a:xfrm>
            <a:off x="6903091" y="5231698"/>
            <a:ext cx="173124" cy="221599"/>
          </a:xfrm>
          <a:prstGeom prst="rect">
            <a:avLst/>
          </a:prstGeom>
          <a:noFill/>
        </p:spPr>
        <p:txBody>
          <a:bodyPr wrap="none" lIns="0" tIns="0" rIns="0" bIns="0" rtlCol="0">
            <a:spAutoFit/>
          </a:bodyPr>
          <a:lstStyle/>
          <a:p>
            <a:pPr algn="ctr">
              <a:lnSpc>
                <a:spcPct val="90000"/>
              </a:lnSpc>
            </a:pPr>
            <a:r>
              <a:rPr lang="en-GB" sz="800" dirty="0">
                <a:latin typeface="Arial" panose="020B0604020202020204" pitchFamily="34" charset="0"/>
                <a:ea typeface="Aileron" charset="0"/>
                <a:cs typeface="Arial" panose="020B0604020202020204" pitchFamily="34" charset="0"/>
              </a:rPr>
              <a:t>317</a:t>
            </a:r>
          </a:p>
          <a:p>
            <a:pPr algn="ctr">
              <a:lnSpc>
                <a:spcPct val="90000"/>
              </a:lnSpc>
            </a:pPr>
            <a:r>
              <a:rPr lang="en-GB" sz="800" dirty="0">
                <a:latin typeface="Arial" panose="020B0604020202020204" pitchFamily="34" charset="0"/>
                <a:ea typeface="Aileron" charset="0"/>
                <a:cs typeface="Arial" panose="020B0604020202020204" pitchFamily="34" charset="0"/>
              </a:rPr>
              <a:t>319</a:t>
            </a:r>
          </a:p>
        </p:txBody>
      </p:sp>
      <p:sp>
        <p:nvSpPr>
          <p:cNvPr id="1033" name="TextBox 1032">
            <a:extLst>
              <a:ext uri="{FF2B5EF4-FFF2-40B4-BE49-F238E27FC236}">
                <a16:creationId xmlns:a16="http://schemas.microsoft.com/office/drawing/2014/main" id="{D9A87B70-3150-50B9-E1D3-3695693915C3}"/>
              </a:ext>
            </a:extLst>
          </p:cNvPr>
          <p:cNvSpPr txBox="1"/>
          <p:nvPr/>
        </p:nvSpPr>
        <p:spPr>
          <a:xfrm>
            <a:off x="7140893" y="5231698"/>
            <a:ext cx="173124" cy="221599"/>
          </a:xfrm>
          <a:prstGeom prst="rect">
            <a:avLst/>
          </a:prstGeom>
          <a:noFill/>
        </p:spPr>
        <p:txBody>
          <a:bodyPr wrap="none" lIns="0" tIns="0" rIns="0" bIns="0" rtlCol="0">
            <a:spAutoFit/>
          </a:bodyPr>
          <a:lstStyle/>
          <a:p>
            <a:pPr algn="ctr">
              <a:lnSpc>
                <a:spcPct val="90000"/>
              </a:lnSpc>
            </a:pPr>
            <a:r>
              <a:rPr lang="en-GB" sz="800" dirty="0">
                <a:latin typeface="Arial" panose="020B0604020202020204" pitchFamily="34" charset="0"/>
                <a:ea typeface="Aileron" charset="0"/>
                <a:cs typeface="Arial" panose="020B0604020202020204" pitchFamily="34" charset="0"/>
              </a:rPr>
              <a:t>296</a:t>
            </a:r>
          </a:p>
          <a:p>
            <a:pPr algn="ctr">
              <a:lnSpc>
                <a:spcPct val="90000"/>
              </a:lnSpc>
            </a:pPr>
            <a:r>
              <a:rPr lang="en-GB" sz="800" dirty="0">
                <a:latin typeface="Arial" panose="020B0604020202020204" pitchFamily="34" charset="0"/>
                <a:ea typeface="Aileron" charset="0"/>
                <a:cs typeface="Arial" panose="020B0604020202020204" pitchFamily="34" charset="0"/>
              </a:rPr>
              <a:t>274</a:t>
            </a:r>
          </a:p>
        </p:txBody>
      </p:sp>
      <p:sp>
        <p:nvSpPr>
          <p:cNvPr id="1034" name="TextBox 1033">
            <a:extLst>
              <a:ext uri="{FF2B5EF4-FFF2-40B4-BE49-F238E27FC236}">
                <a16:creationId xmlns:a16="http://schemas.microsoft.com/office/drawing/2014/main" id="{C2AFF1FE-AF93-D0A8-A375-C6A316D0AC7A}"/>
              </a:ext>
            </a:extLst>
          </p:cNvPr>
          <p:cNvSpPr txBox="1"/>
          <p:nvPr/>
        </p:nvSpPr>
        <p:spPr>
          <a:xfrm>
            <a:off x="7371932" y="5231698"/>
            <a:ext cx="173124" cy="221599"/>
          </a:xfrm>
          <a:prstGeom prst="rect">
            <a:avLst/>
          </a:prstGeom>
          <a:noFill/>
        </p:spPr>
        <p:txBody>
          <a:bodyPr wrap="none" lIns="0" tIns="0" rIns="0" bIns="0" rtlCol="0">
            <a:spAutoFit/>
          </a:bodyPr>
          <a:lstStyle/>
          <a:p>
            <a:pPr algn="ctr">
              <a:lnSpc>
                <a:spcPct val="90000"/>
              </a:lnSpc>
            </a:pPr>
            <a:r>
              <a:rPr lang="en-GB" sz="800" dirty="0">
                <a:latin typeface="Arial" panose="020B0604020202020204" pitchFamily="34" charset="0"/>
                <a:ea typeface="Aileron" charset="0"/>
                <a:cs typeface="Arial" panose="020B0604020202020204" pitchFamily="34" charset="0"/>
              </a:rPr>
              <a:t>272</a:t>
            </a:r>
          </a:p>
          <a:p>
            <a:pPr algn="ctr">
              <a:lnSpc>
                <a:spcPct val="90000"/>
              </a:lnSpc>
            </a:pPr>
            <a:r>
              <a:rPr lang="en-GB" sz="800" dirty="0">
                <a:latin typeface="Arial" panose="020B0604020202020204" pitchFamily="34" charset="0"/>
                <a:ea typeface="Aileron" charset="0"/>
                <a:cs typeface="Arial" panose="020B0604020202020204" pitchFamily="34" charset="0"/>
              </a:rPr>
              <a:t>250</a:t>
            </a:r>
          </a:p>
        </p:txBody>
      </p:sp>
      <p:sp>
        <p:nvSpPr>
          <p:cNvPr id="1035" name="TextBox 1034">
            <a:extLst>
              <a:ext uri="{FF2B5EF4-FFF2-40B4-BE49-F238E27FC236}">
                <a16:creationId xmlns:a16="http://schemas.microsoft.com/office/drawing/2014/main" id="{B23E4AF4-CF7D-EBBF-312C-1787898F445D}"/>
              </a:ext>
            </a:extLst>
          </p:cNvPr>
          <p:cNvSpPr txBox="1"/>
          <p:nvPr/>
        </p:nvSpPr>
        <p:spPr>
          <a:xfrm>
            <a:off x="7593281" y="5231698"/>
            <a:ext cx="173124" cy="221599"/>
          </a:xfrm>
          <a:prstGeom prst="rect">
            <a:avLst/>
          </a:prstGeom>
          <a:noFill/>
        </p:spPr>
        <p:txBody>
          <a:bodyPr wrap="none" lIns="0" tIns="0" rIns="0" bIns="0" rtlCol="0">
            <a:spAutoFit/>
          </a:bodyPr>
          <a:lstStyle/>
          <a:p>
            <a:pPr algn="ctr">
              <a:lnSpc>
                <a:spcPct val="90000"/>
              </a:lnSpc>
            </a:pPr>
            <a:r>
              <a:rPr lang="en-GB" sz="800" dirty="0">
                <a:latin typeface="Arial" panose="020B0604020202020204" pitchFamily="34" charset="0"/>
                <a:ea typeface="Aileron" charset="0"/>
                <a:cs typeface="Arial" panose="020B0604020202020204" pitchFamily="34" charset="0"/>
              </a:rPr>
              <a:t>250</a:t>
            </a:r>
          </a:p>
          <a:p>
            <a:pPr algn="ctr">
              <a:lnSpc>
                <a:spcPct val="90000"/>
              </a:lnSpc>
            </a:pPr>
            <a:r>
              <a:rPr lang="en-GB" sz="800" dirty="0">
                <a:latin typeface="Arial" panose="020B0604020202020204" pitchFamily="34" charset="0"/>
                <a:ea typeface="Aileron" charset="0"/>
                <a:cs typeface="Arial" panose="020B0604020202020204" pitchFamily="34" charset="0"/>
              </a:rPr>
              <a:t>224</a:t>
            </a:r>
          </a:p>
        </p:txBody>
      </p:sp>
      <p:sp>
        <p:nvSpPr>
          <p:cNvPr id="1036" name="TextBox 1035">
            <a:extLst>
              <a:ext uri="{FF2B5EF4-FFF2-40B4-BE49-F238E27FC236}">
                <a16:creationId xmlns:a16="http://schemas.microsoft.com/office/drawing/2014/main" id="{C1E6AFC1-8B83-C352-AA1D-35DAB31EA9AE}"/>
              </a:ext>
            </a:extLst>
          </p:cNvPr>
          <p:cNvSpPr txBox="1"/>
          <p:nvPr/>
        </p:nvSpPr>
        <p:spPr>
          <a:xfrm>
            <a:off x="7836039" y="5231698"/>
            <a:ext cx="173124" cy="221599"/>
          </a:xfrm>
          <a:prstGeom prst="rect">
            <a:avLst/>
          </a:prstGeom>
          <a:noFill/>
        </p:spPr>
        <p:txBody>
          <a:bodyPr wrap="none" lIns="0" tIns="0" rIns="0" bIns="0" rtlCol="0">
            <a:spAutoFit/>
          </a:bodyPr>
          <a:lstStyle/>
          <a:p>
            <a:pPr algn="ctr">
              <a:lnSpc>
                <a:spcPct val="90000"/>
              </a:lnSpc>
            </a:pPr>
            <a:r>
              <a:rPr lang="en-GB" sz="800" dirty="0">
                <a:latin typeface="Arial" panose="020B0604020202020204" pitchFamily="34" charset="0"/>
                <a:ea typeface="Aileron" charset="0"/>
                <a:cs typeface="Arial" panose="020B0604020202020204" pitchFamily="34" charset="0"/>
              </a:rPr>
              <a:t>243</a:t>
            </a:r>
          </a:p>
          <a:p>
            <a:pPr algn="ctr">
              <a:lnSpc>
                <a:spcPct val="90000"/>
              </a:lnSpc>
            </a:pPr>
            <a:r>
              <a:rPr lang="en-GB" sz="800" dirty="0">
                <a:latin typeface="Arial" panose="020B0604020202020204" pitchFamily="34" charset="0"/>
                <a:ea typeface="Aileron" charset="0"/>
                <a:cs typeface="Arial" panose="020B0604020202020204" pitchFamily="34" charset="0"/>
              </a:rPr>
              <a:t>218</a:t>
            </a:r>
          </a:p>
        </p:txBody>
      </p:sp>
      <p:sp>
        <p:nvSpPr>
          <p:cNvPr id="1037" name="TextBox 1036">
            <a:extLst>
              <a:ext uri="{FF2B5EF4-FFF2-40B4-BE49-F238E27FC236}">
                <a16:creationId xmlns:a16="http://schemas.microsoft.com/office/drawing/2014/main" id="{0867467A-F05A-9B9B-B658-72CFEF75239D}"/>
              </a:ext>
            </a:extLst>
          </p:cNvPr>
          <p:cNvSpPr txBox="1"/>
          <p:nvPr/>
        </p:nvSpPr>
        <p:spPr>
          <a:xfrm>
            <a:off x="9235461" y="5231698"/>
            <a:ext cx="173124" cy="221599"/>
          </a:xfrm>
          <a:prstGeom prst="rect">
            <a:avLst/>
          </a:prstGeom>
          <a:noFill/>
        </p:spPr>
        <p:txBody>
          <a:bodyPr wrap="none" lIns="0" tIns="0" rIns="0" bIns="0" rtlCol="0">
            <a:spAutoFit/>
          </a:bodyPr>
          <a:lstStyle/>
          <a:p>
            <a:pPr algn="ctr">
              <a:lnSpc>
                <a:spcPct val="90000"/>
              </a:lnSpc>
            </a:pPr>
            <a:r>
              <a:rPr lang="en-GB" sz="800" dirty="0">
                <a:latin typeface="Arial" panose="020B0604020202020204" pitchFamily="34" charset="0"/>
                <a:ea typeface="Aileron" charset="0"/>
                <a:cs typeface="Arial" panose="020B0604020202020204" pitchFamily="34" charset="0"/>
              </a:rPr>
              <a:t>153</a:t>
            </a:r>
          </a:p>
          <a:p>
            <a:pPr algn="ctr">
              <a:lnSpc>
                <a:spcPct val="90000"/>
              </a:lnSpc>
            </a:pPr>
            <a:r>
              <a:rPr lang="en-GB" sz="800" dirty="0">
                <a:latin typeface="Arial" panose="020B0604020202020204" pitchFamily="34" charset="0"/>
                <a:ea typeface="Aileron" charset="0"/>
                <a:cs typeface="Arial" panose="020B0604020202020204" pitchFamily="34" charset="0"/>
              </a:rPr>
              <a:t>119</a:t>
            </a:r>
          </a:p>
        </p:txBody>
      </p:sp>
      <p:sp>
        <p:nvSpPr>
          <p:cNvPr id="1038" name="TextBox 1037">
            <a:extLst>
              <a:ext uri="{FF2B5EF4-FFF2-40B4-BE49-F238E27FC236}">
                <a16:creationId xmlns:a16="http://schemas.microsoft.com/office/drawing/2014/main" id="{F5A2ECFA-F3DA-F4C1-D3A3-86BD6C583FE5}"/>
              </a:ext>
            </a:extLst>
          </p:cNvPr>
          <p:cNvSpPr txBox="1"/>
          <p:nvPr/>
        </p:nvSpPr>
        <p:spPr>
          <a:xfrm>
            <a:off x="9001555" y="5231698"/>
            <a:ext cx="173124" cy="221599"/>
          </a:xfrm>
          <a:prstGeom prst="rect">
            <a:avLst/>
          </a:prstGeom>
          <a:noFill/>
        </p:spPr>
        <p:txBody>
          <a:bodyPr wrap="none" lIns="0" tIns="0" rIns="0" bIns="0" rtlCol="0">
            <a:spAutoFit/>
          </a:bodyPr>
          <a:lstStyle/>
          <a:p>
            <a:pPr algn="ctr">
              <a:lnSpc>
                <a:spcPct val="90000"/>
              </a:lnSpc>
            </a:pPr>
            <a:r>
              <a:rPr lang="en-GB" sz="800" dirty="0">
                <a:latin typeface="Arial" panose="020B0604020202020204" pitchFamily="34" charset="0"/>
                <a:ea typeface="Aileron" charset="0"/>
                <a:cs typeface="Arial" panose="020B0604020202020204" pitchFamily="34" charset="0"/>
              </a:rPr>
              <a:t>167</a:t>
            </a:r>
          </a:p>
          <a:p>
            <a:pPr algn="ctr">
              <a:lnSpc>
                <a:spcPct val="90000"/>
              </a:lnSpc>
            </a:pPr>
            <a:r>
              <a:rPr lang="en-GB" sz="800" dirty="0">
                <a:latin typeface="Arial" panose="020B0604020202020204" pitchFamily="34" charset="0"/>
                <a:ea typeface="Aileron" charset="0"/>
                <a:cs typeface="Arial" panose="020B0604020202020204" pitchFamily="34" charset="0"/>
              </a:rPr>
              <a:t>129</a:t>
            </a:r>
          </a:p>
        </p:txBody>
      </p:sp>
      <p:sp>
        <p:nvSpPr>
          <p:cNvPr id="1039" name="TextBox 1038">
            <a:extLst>
              <a:ext uri="{FF2B5EF4-FFF2-40B4-BE49-F238E27FC236}">
                <a16:creationId xmlns:a16="http://schemas.microsoft.com/office/drawing/2014/main" id="{831E4D25-B30B-917B-7D02-F3D675DACFAF}"/>
              </a:ext>
            </a:extLst>
          </p:cNvPr>
          <p:cNvSpPr txBox="1"/>
          <p:nvPr/>
        </p:nvSpPr>
        <p:spPr>
          <a:xfrm>
            <a:off x="8756809" y="5231698"/>
            <a:ext cx="173124" cy="221599"/>
          </a:xfrm>
          <a:prstGeom prst="rect">
            <a:avLst/>
          </a:prstGeom>
          <a:noFill/>
        </p:spPr>
        <p:txBody>
          <a:bodyPr wrap="none" lIns="0" tIns="0" rIns="0" bIns="0" rtlCol="0">
            <a:spAutoFit/>
          </a:bodyPr>
          <a:lstStyle/>
          <a:p>
            <a:pPr algn="ctr">
              <a:lnSpc>
                <a:spcPct val="90000"/>
              </a:lnSpc>
            </a:pPr>
            <a:r>
              <a:rPr lang="en-GB" sz="800" dirty="0">
                <a:latin typeface="Arial" panose="020B0604020202020204" pitchFamily="34" charset="0"/>
                <a:ea typeface="Aileron" charset="0"/>
                <a:cs typeface="Arial" panose="020B0604020202020204" pitchFamily="34" charset="0"/>
              </a:rPr>
              <a:t>177</a:t>
            </a:r>
          </a:p>
          <a:p>
            <a:pPr algn="ctr">
              <a:lnSpc>
                <a:spcPct val="90000"/>
              </a:lnSpc>
            </a:pPr>
            <a:r>
              <a:rPr lang="en-GB" sz="800" dirty="0">
                <a:latin typeface="Arial" panose="020B0604020202020204" pitchFamily="34" charset="0"/>
                <a:ea typeface="Aileron" charset="0"/>
                <a:cs typeface="Arial" panose="020B0604020202020204" pitchFamily="34" charset="0"/>
              </a:rPr>
              <a:t>149</a:t>
            </a:r>
          </a:p>
        </p:txBody>
      </p:sp>
      <p:sp>
        <p:nvSpPr>
          <p:cNvPr id="1040" name="TextBox 1039">
            <a:extLst>
              <a:ext uri="{FF2B5EF4-FFF2-40B4-BE49-F238E27FC236}">
                <a16:creationId xmlns:a16="http://schemas.microsoft.com/office/drawing/2014/main" id="{A354BBAB-E93A-16F2-4A27-5DACE976832B}"/>
              </a:ext>
            </a:extLst>
          </p:cNvPr>
          <p:cNvSpPr txBox="1"/>
          <p:nvPr/>
        </p:nvSpPr>
        <p:spPr>
          <a:xfrm>
            <a:off x="8530756" y="5231698"/>
            <a:ext cx="173124" cy="221599"/>
          </a:xfrm>
          <a:prstGeom prst="rect">
            <a:avLst/>
          </a:prstGeom>
          <a:noFill/>
        </p:spPr>
        <p:txBody>
          <a:bodyPr wrap="none" lIns="0" tIns="0" rIns="0" bIns="0" rtlCol="0">
            <a:spAutoFit/>
          </a:bodyPr>
          <a:lstStyle/>
          <a:p>
            <a:pPr algn="ctr">
              <a:lnSpc>
                <a:spcPct val="90000"/>
              </a:lnSpc>
            </a:pPr>
            <a:r>
              <a:rPr lang="en-GB" sz="800" dirty="0">
                <a:latin typeface="Arial" panose="020B0604020202020204" pitchFamily="34" charset="0"/>
                <a:ea typeface="Aileron" charset="0"/>
                <a:cs typeface="Arial" panose="020B0604020202020204" pitchFamily="34" charset="0"/>
              </a:rPr>
              <a:t>183</a:t>
            </a:r>
          </a:p>
          <a:p>
            <a:pPr algn="ctr">
              <a:lnSpc>
                <a:spcPct val="90000"/>
              </a:lnSpc>
            </a:pPr>
            <a:r>
              <a:rPr lang="en-GB" sz="800" dirty="0">
                <a:latin typeface="Arial" panose="020B0604020202020204" pitchFamily="34" charset="0"/>
                <a:ea typeface="Aileron" charset="0"/>
                <a:cs typeface="Arial" panose="020B0604020202020204" pitchFamily="34" charset="0"/>
              </a:rPr>
              <a:t>155</a:t>
            </a:r>
          </a:p>
        </p:txBody>
      </p:sp>
      <p:sp>
        <p:nvSpPr>
          <p:cNvPr id="1041" name="TextBox 1040">
            <a:extLst>
              <a:ext uri="{FF2B5EF4-FFF2-40B4-BE49-F238E27FC236}">
                <a16:creationId xmlns:a16="http://schemas.microsoft.com/office/drawing/2014/main" id="{77C89409-175C-9F33-000A-419B755A39B6}"/>
              </a:ext>
            </a:extLst>
          </p:cNvPr>
          <p:cNvSpPr txBox="1"/>
          <p:nvPr/>
        </p:nvSpPr>
        <p:spPr>
          <a:xfrm>
            <a:off x="8292954" y="5231698"/>
            <a:ext cx="173124" cy="221599"/>
          </a:xfrm>
          <a:prstGeom prst="rect">
            <a:avLst/>
          </a:prstGeom>
          <a:noFill/>
        </p:spPr>
        <p:txBody>
          <a:bodyPr wrap="none" lIns="0" tIns="0" rIns="0" bIns="0" rtlCol="0">
            <a:spAutoFit/>
          </a:bodyPr>
          <a:lstStyle/>
          <a:p>
            <a:pPr algn="ctr">
              <a:lnSpc>
                <a:spcPct val="90000"/>
              </a:lnSpc>
            </a:pPr>
            <a:r>
              <a:rPr lang="en-GB" sz="800" dirty="0">
                <a:latin typeface="Arial" panose="020B0604020202020204" pitchFamily="34" charset="0"/>
                <a:ea typeface="Aileron" charset="0"/>
                <a:cs typeface="Arial" panose="020B0604020202020204" pitchFamily="34" charset="0"/>
              </a:rPr>
              <a:t>199</a:t>
            </a:r>
          </a:p>
          <a:p>
            <a:pPr algn="ctr">
              <a:lnSpc>
                <a:spcPct val="90000"/>
              </a:lnSpc>
            </a:pPr>
            <a:r>
              <a:rPr lang="en-GB" sz="800" dirty="0">
                <a:latin typeface="Arial" panose="020B0604020202020204" pitchFamily="34" charset="0"/>
                <a:ea typeface="Aileron" charset="0"/>
                <a:cs typeface="Arial" panose="020B0604020202020204" pitchFamily="34" charset="0"/>
              </a:rPr>
              <a:t>166</a:t>
            </a:r>
          </a:p>
        </p:txBody>
      </p:sp>
      <p:sp>
        <p:nvSpPr>
          <p:cNvPr id="1042" name="TextBox 1041">
            <a:extLst>
              <a:ext uri="{FF2B5EF4-FFF2-40B4-BE49-F238E27FC236}">
                <a16:creationId xmlns:a16="http://schemas.microsoft.com/office/drawing/2014/main" id="{D8B7A9B9-63A4-1015-548D-D5C5CAC0D4C9}"/>
              </a:ext>
            </a:extLst>
          </p:cNvPr>
          <p:cNvSpPr txBox="1"/>
          <p:nvPr/>
        </p:nvSpPr>
        <p:spPr>
          <a:xfrm>
            <a:off x="8060803" y="5231698"/>
            <a:ext cx="173124" cy="221599"/>
          </a:xfrm>
          <a:prstGeom prst="rect">
            <a:avLst/>
          </a:prstGeom>
          <a:noFill/>
        </p:spPr>
        <p:txBody>
          <a:bodyPr wrap="none" lIns="0" tIns="0" rIns="0" bIns="0" rtlCol="0">
            <a:spAutoFit/>
          </a:bodyPr>
          <a:lstStyle/>
          <a:p>
            <a:pPr algn="ctr">
              <a:lnSpc>
                <a:spcPct val="90000"/>
              </a:lnSpc>
            </a:pPr>
            <a:r>
              <a:rPr lang="en-GB" sz="800" dirty="0">
                <a:latin typeface="Arial" panose="020B0604020202020204" pitchFamily="34" charset="0"/>
                <a:ea typeface="Aileron" charset="0"/>
                <a:cs typeface="Arial" panose="020B0604020202020204" pitchFamily="34" charset="0"/>
              </a:rPr>
              <a:t>220</a:t>
            </a:r>
          </a:p>
          <a:p>
            <a:pPr algn="ctr">
              <a:lnSpc>
                <a:spcPct val="90000"/>
              </a:lnSpc>
            </a:pPr>
            <a:r>
              <a:rPr lang="en-GB" sz="800" dirty="0">
                <a:latin typeface="Arial" panose="020B0604020202020204" pitchFamily="34" charset="0"/>
                <a:ea typeface="Aileron" charset="0"/>
                <a:cs typeface="Arial" panose="020B0604020202020204" pitchFamily="34" charset="0"/>
              </a:rPr>
              <a:t>194</a:t>
            </a:r>
          </a:p>
        </p:txBody>
      </p:sp>
      <p:sp>
        <p:nvSpPr>
          <p:cNvPr id="1043" name="TextBox 1042">
            <a:extLst>
              <a:ext uri="{FF2B5EF4-FFF2-40B4-BE49-F238E27FC236}">
                <a16:creationId xmlns:a16="http://schemas.microsoft.com/office/drawing/2014/main" id="{49BD6174-D14D-63E5-C93D-86B6A10930DA}"/>
              </a:ext>
            </a:extLst>
          </p:cNvPr>
          <p:cNvSpPr txBox="1"/>
          <p:nvPr/>
        </p:nvSpPr>
        <p:spPr>
          <a:xfrm>
            <a:off x="11615772" y="5231698"/>
            <a:ext cx="55606" cy="213526"/>
          </a:xfrm>
          <a:prstGeom prst="rect">
            <a:avLst/>
          </a:prstGeom>
          <a:noFill/>
        </p:spPr>
        <p:txBody>
          <a:bodyPr wrap="none" lIns="0" tIns="0" rIns="0" bIns="0" rtlCol="0">
            <a:spAutoFit/>
          </a:bodyPr>
          <a:lstStyle/>
          <a:p>
            <a:pPr algn="ctr">
              <a:lnSpc>
                <a:spcPct val="90000"/>
              </a:lnSpc>
            </a:pPr>
            <a:r>
              <a:rPr lang="en-GB" sz="800" dirty="0">
                <a:latin typeface="Arial" panose="020B0604020202020204" pitchFamily="34" charset="0"/>
                <a:ea typeface="Aileron" charset="0"/>
                <a:cs typeface="Arial" panose="020B0604020202020204" pitchFamily="34" charset="0"/>
              </a:rPr>
              <a:t>1</a:t>
            </a:r>
          </a:p>
          <a:p>
            <a:pPr algn="ctr">
              <a:lnSpc>
                <a:spcPct val="90000"/>
              </a:lnSpc>
            </a:pPr>
            <a:r>
              <a:rPr lang="en-GB" sz="800" dirty="0">
                <a:latin typeface="Arial" panose="020B0604020202020204" pitchFamily="34" charset="0"/>
                <a:ea typeface="Aileron" charset="0"/>
                <a:cs typeface="Arial" panose="020B0604020202020204" pitchFamily="34" charset="0"/>
              </a:rPr>
              <a:t>1</a:t>
            </a:r>
          </a:p>
        </p:txBody>
      </p:sp>
      <p:sp>
        <p:nvSpPr>
          <p:cNvPr id="1044" name="TextBox 1043">
            <a:extLst>
              <a:ext uri="{FF2B5EF4-FFF2-40B4-BE49-F238E27FC236}">
                <a16:creationId xmlns:a16="http://schemas.microsoft.com/office/drawing/2014/main" id="{0E6C5FC7-2DAD-92B5-DFCF-E816773CD2A2}"/>
              </a:ext>
            </a:extLst>
          </p:cNvPr>
          <p:cNvSpPr txBox="1"/>
          <p:nvPr/>
        </p:nvSpPr>
        <p:spPr>
          <a:xfrm>
            <a:off x="11406720" y="5231698"/>
            <a:ext cx="55606" cy="213526"/>
          </a:xfrm>
          <a:prstGeom prst="rect">
            <a:avLst/>
          </a:prstGeom>
          <a:noFill/>
        </p:spPr>
        <p:txBody>
          <a:bodyPr wrap="none" lIns="0" tIns="0" rIns="0" bIns="0" rtlCol="0">
            <a:spAutoFit/>
          </a:bodyPr>
          <a:lstStyle/>
          <a:p>
            <a:pPr algn="ctr">
              <a:lnSpc>
                <a:spcPct val="90000"/>
              </a:lnSpc>
            </a:pPr>
            <a:r>
              <a:rPr lang="en-GB" sz="800" dirty="0">
                <a:latin typeface="Arial" panose="020B0604020202020204" pitchFamily="34" charset="0"/>
                <a:ea typeface="Aileron" charset="0"/>
                <a:cs typeface="Arial" panose="020B0604020202020204" pitchFamily="34" charset="0"/>
              </a:rPr>
              <a:t>2</a:t>
            </a:r>
          </a:p>
          <a:p>
            <a:pPr algn="ctr">
              <a:lnSpc>
                <a:spcPct val="90000"/>
              </a:lnSpc>
            </a:pPr>
            <a:r>
              <a:rPr lang="en-GB" sz="800" dirty="0">
                <a:latin typeface="Arial" panose="020B0604020202020204" pitchFamily="34" charset="0"/>
                <a:ea typeface="Aileron" charset="0"/>
                <a:cs typeface="Arial" panose="020B0604020202020204" pitchFamily="34" charset="0"/>
              </a:rPr>
              <a:t>1</a:t>
            </a:r>
          </a:p>
        </p:txBody>
      </p:sp>
      <p:sp>
        <p:nvSpPr>
          <p:cNvPr id="1045" name="TextBox 1044">
            <a:extLst>
              <a:ext uri="{FF2B5EF4-FFF2-40B4-BE49-F238E27FC236}">
                <a16:creationId xmlns:a16="http://schemas.microsoft.com/office/drawing/2014/main" id="{02779DFE-331F-5644-7B9A-DCFD2F2DFF45}"/>
              </a:ext>
            </a:extLst>
          </p:cNvPr>
          <p:cNvSpPr txBox="1"/>
          <p:nvPr/>
        </p:nvSpPr>
        <p:spPr>
          <a:xfrm>
            <a:off x="11173868" y="5231698"/>
            <a:ext cx="55606" cy="213526"/>
          </a:xfrm>
          <a:prstGeom prst="rect">
            <a:avLst/>
          </a:prstGeom>
          <a:noFill/>
        </p:spPr>
        <p:txBody>
          <a:bodyPr wrap="none" lIns="0" tIns="0" rIns="0" bIns="0" rtlCol="0">
            <a:spAutoFit/>
          </a:bodyPr>
          <a:lstStyle/>
          <a:p>
            <a:pPr algn="ctr">
              <a:lnSpc>
                <a:spcPct val="90000"/>
              </a:lnSpc>
            </a:pPr>
            <a:r>
              <a:rPr lang="en-GB" sz="800" dirty="0">
                <a:latin typeface="Arial" panose="020B0604020202020204" pitchFamily="34" charset="0"/>
                <a:ea typeface="Aileron" charset="0"/>
                <a:cs typeface="Arial" panose="020B0604020202020204" pitchFamily="34" charset="0"/>
              </a:rPr>
              <a:t>2</a:t>
            </a:r>
          </a:p>
          <a:p>
            <a:pPr algn="ctr">
              <a:lnSpc>
                <a:spcPct val="90000"/>
              </a:lnSpc>
            </a:pPr>
            <a:r>
              <a:rPr lang="en-GB" sz="800" dirty="0">
                <a:latin typeface="Arial" panose="020B0604020202020204" pitchFamily="34" charset="0"/>
                <a:ea typeface="Aileron" charset="0"/>
                <a:cs typeface="Arial" panose="020B0604020202020204" pitchFamily="34" charset="0"/>
              </a:rPr>
              <a:t>1</a:t>
            </a:r>
          </a:p>
        </p:txBody>
      </p:sp>
      <p:sp>
        <p:nvSpPr>
          <p:cNvPr id="1046" name="TextBox 1045">
            <a:extLst>
              <a:ext uri="{FF2B5EF4-FFF2-40B4-BE49-F238E27FC236}">
                <a16:creationId xmlns:a16="http://schemas.microsoft.com/office/drawing/2014/main" id="{FA6967FA-20C5-DDF4-F2AB-C42BA28AF324}"/>
              </a:ext>
            </a:extLst>
          </p:cNvPr>
          <p:cNvSpPr txBox="1"/>
          <p:nvPr/>
        </p:nvSpPr>
        <p:spPr>
          <a:xfrm>
            <a:off x="10889175" y="5231698"/>
            <a:ext cx="115416" cy="221599"/>
          </a:xfrm>
          <a:prstGeom prst="rect">
            <a:avLst/>
          </a:prstGeom>
          <a:noFill/>
        </p:spPr>
        <p:txBody>
          <a:bodyPr wrap="none" lIns="0" tIns="0" rIns="0" bIns="0" rtlCol="0">
            <a:spAutoFit/>
          </a:bodyPr>
          <a:lstStyle/>
          <a:p>
            <a:pPr algn="ctr">
              <a:lnSpc>
                <a:spcPct val="90000"/>
              </a:lnSpc>
            </a:pPr>
            <a:r>
              <a:rPr lang="en-GB" sz="800" dirty="0">
                <a:latin typeface="Arial" panose="020B0604020202020204" pitchFamily="34" charset="0"/>
                <a:ea typeface="Aileron" charset="0"/>
                <a:cs typeface="Arial" panose="020B0604020202020204" pitchFamily="34" charset="0"/>
              </a:rPr>
              <a:t>10</a:t>
            </a:r>
          </a:p>
          <a:p>
            <a:pPr algn="ctr">
              <a:lnSpc>
                <a:spcPct val="90000"/>
              </a:lnSpc>
            </a:pPr>
            <a:r>
              <a:rPr lang="en-GB" sz="800" dirty="0">
                <a:latin typeface="Arial" panose="020B0604020202020204" pitchFamily="34" charset="0"/>
                <a:ea typeface="Aileron" charset="0"/>
                <a:cs typeface="Arial" panose="020B0604020202020204" pitchFamily="34" charset="0"/>
              </a:rPr>
              <a:t>3</a:t>
            </a:r>
          </a:p>
        </p:txBody>
      </p:sp>
      <p:sp>
        <p:nvSpPr>
          <p:cNvPr id="1047" name="TextBox 1046">
            <a:extLst>
              <a:ext uri="{FF2B5EF4-FFF2-40B4-BE49-F238E27FC236}">
                <a16:creationId xmlns:a16="http://schemas.microsoft.com/office/drawing/2014/main" id="{73E41920-3110-1A01-CAF7-775EB22E890B}"/>
              </a:ext>
            </a:extLst>
          </p:cNvPr>
          <p:cNvSpPr txBox="1"/>
          <p:nvPr/>
        </p:nvSpPr>
        <p:spPr>
          <a:xfrm>
            <a:off x="10651324" y="5231698"/>
            <a:ext cx="115416" cy="221599"/>
          </a:xfrm>
          <a:prstGeom prst="rect">
            <a:avLst/>
          </a:prstGeom>
          <a:noFill/>
        </p:spPr>
        <p:txBody>
          <a:bodyPr wrap="none" lIns="0" tIns="0" rIns="0" bIns="0" rtlCol="0">
            <a:spAutoFit/>
          </a:bodyPr>
          <a:lstStyle/>
          <a:p>
            <a:pPr algn="ctr">
              <a:lnSpc>
                <a:spcPct val="90000"/>
              </a:lnSpc>
            </a:pPr>
            <a:r>
              <a:rPr lang="en-GB" sz="800" dirty="0">
                <a:latin typeface="Arial" panose="020B0604020202020204" pitchFamily="34" charset="0"/>
                <a:ea typeface="Aileron" charset="0"/>
                <a:cs typeface="Arial" panose="020B0604020202020204" pitchFamily="34" charset="0"/>
              </a:rPr>
              <a:t>23</a:t>
            </a:r>
          </a:p>
          <a:p>
            <a:pPr algn="ctr">
              <a:lnSpc>
                <a:spcPct val="90000"/>
              </a:lnSpc>
            </a:pPr>
            <a:r>
              <a:rPr lang="en-GB" sz="800" dirty="0">
                <a:latin typeface="Arial" panose="020B0604020202020204" pitchFamily="34" charset="0"/>
                <a:ea typeface="Aileron" charset="0"/>
                <a:cs typeface="Arial" panose="020B0604020202020204" pitchFamily="34" charset="0"/>
              </a:rPr>
              <a:t>12</a:t>
            </a:r>
          </a:p>
        </p:txBody>
      </p:sp>
      <p:sp>
        <p:nvSpPr>
          <p:cNvPr id="1048" name="TextBox 1047">
            <a:extLst>
              <a:ext uri="{FF2B5EF4-FFF2-40B4-BE49-F238E27FC236}">
                <a16:creationId xmlns:a16="http://schemas.microsoft.com/office/drawing/2014/main" id="{C12D131F-11F8-3F05-7601-2E12354682B4}"/>
              </a:ext>
            </a:extLst>
          </p:cNvPr>
          <p:cNvSpPr txBox="1"/>
          <p:nvPr/>
        </p:nvSpPr>
        <p:spPr>
          <a:xfrm>
            <a:off x="10411848" y="5231698"/>
            <a:ext cx="115416" cy="221599"/>
          </a:xfrm>
          <a:prstGeom prst="rect">
            <a:avLst/>
          </a:prstGeom>
          <a:noFill/>
        </p:spPr>
        <p:txBody>
          <a:bodyPr wrap="none" lIns="0" tIns="0" rIns="0" bIns="0" rtlCol="0">
            <a:spAutoFit/>
          </a:bodyPr>
          <a:lstStyle/>
          <a:p>
            <a:pPr algn="ctr">
              <a:lnSpc>
                <a:spcPct val="90000"/>
              </a:lnSpc>
            </a:pPr>
            <a:r>
              <a:rPr lang="en-GB" sz="800" dirty="0">
                <a:latin typeface="Arial" panose="020B0604020202020204" pitchFamily="34" charset="0"/>
                <a:ea typeface="Aileron" charset="0"/>
                <a:cs typeface="Arial" panose="020B0604020202020204" pitchFamily="34" charset="0"/>
              </a:rPr>
              <a:t>46</a:t>
            </a:r>
          </a:p>
          <a:p>
            <a:pPr algn="ctr">
              <a:lnSpc>
                <a:spcPct val="90000"/>
              </a:lnSpc>
            </a:pPr>
            <a:r>
              <a:rPr lang="en-GB" sz="800" dirty="0">
                <a:latin typeface="Arial" panose="020B0604020202020204" pitchFamily="34" charset="0"/>
                <a:ea typeface="Aileron" charset="0"/>
                <a:cs typeface="Arial" panose="020B0604020202020204" pitchFamily="34" charset="0"/>
              </a:rPr>
              <a:t>36</a:t>
            </a:r>
          </a:p>
        </p:txBody>
      </p:sp>
      <p:sp>
        <p:nvSpPr>
          <p:cNvPr id="1049" name="TextBox 1048">
            <a:extLst>
              <a:ext uri="{FF2B5EF4-FFF2-40B4-BE49-F238E27FC236}">
                <a16:creationId xmlns:a16="http://schemas.microsoft.com/office/drawing/2014/main" id="{3463D1EB-4456-54C1-9405-FE69B5CDE7FD}"/>
              </a:ext>
            </a:extLst>
          </p:cNvPr>
          <p:cNvSpPr txBox="1"/>
          <p:nvPr/>
        </p:nvSpPr>
        <p:spPr>
          <a:xfrm>
            <a:off x="10201363" y="5231698"/>
            <a:ext cx="115416" cy="221599"/>
          </a:xfrm>
          <a:prstGeom prst="rect">
            <a:avLst/>
          </a:prstGeom>
          <a:noFill/>
        </p:spPr>
        <p:txBody>
          <a:bodyPr wrap="none" lIns="0" tIns="0" rIns="0" bIns="0" rtlCol="0">
            <a:spAutoFit/>
          </a:bodyPr>
          <a:lstStyle/>
          <a:p>
            <a:pPr algn="ctr">
              <a:lnSpc>
                <a:spcPct val="90000"/>
              </a:lnSpc>
            </a:pPr>
            <a:r>
              <a:rPr lang="en-GB" sz="800" dirty="0">
                <a:latin typeface="Arial" panose="020B0604020202020204" pitchFamily="34" charset="0"/>
                <a:ea typeface="Aileron" charset="0"/>
                <a:cs typeface="Arial" panose="020B0604020202020204" pitchFamily="34" charset="0"/>
              </a:rPr>
              <a:t>50</a:t>
            </a:r>
          </a:p>
          <a:p>
            <a:pPr algn="ctr">
              <a:lnSpc>
                <a:spcPct val="90000"/>
              </a:lnSpc>
            </a:pPr>
            <a:r>
              <a:rPr lang="en-GB" sz="800" dirty="0">
                <a:latin typeface="Arial" panose="020B0604020202020204" pitchFamily="34" charset="0"/>
                <a:ea typeface="Aileron" charset="0"/>
                <a:cs typeface="Arial" panose="020B0604020202020204" pitchFamily="34" charset="0"/>
              </a:rPr>
              <a:t>37</a:t>
            </a:r>
          </a:p>
        </p:txBody>
      </p:sp>
      <p:sp>
        <p:nvSpPr>
          <p:cNvPr id="1050" name="TextBox 1049">
            <a:extLst>
              <a:ext uri="{FF2B5EF4-FFF2-40B4-BE49-F238E27FC236}">
                <a16:creationId xmlns:a16="http://schemas.microsoft.com/office/drawing/2014/main" id="{F2E0BFCB-A9F2-6B9F-C1DA-D661540A8DD7}"/>
              </a:ext>
            </a:extLst>
          </p:cNvPr>
          <p:cNvSpPr txBox="1"/>
          <p:nvPr/>
        </p:nvSpPr>
        <p:spPr>
          <a:xfrm>
            <a:off x="9968142" y="5231698"/>
            <a:ext cx="115416" cy="221599"/>
          </a:xfrm>
          <a:prstGeom prst="rect">
            <a:avLst/>
          </a:prstGeom>
          <a:noFill/>
        </p:spPr>
        <p:txBody>
          <a:bodyPr wrap="none" lIns="0" tIns="0" rIns="0" bIns="0" rtlCol="0">
            <a:spAutoFit/>
          </a:bodyPr>
          <a:lstStyle/>
          <a:p>
            <a:pPr algn="ctr">
              <a:lnSpc>
                <a:spcPct val="90000"/>
              </a:lnSpc>
            </a:pPr>
            <a:r>
              <a:rPr lang="en-GB" sz="800" dirty="0">
                <a:latin typeface="Arial" panose="020B0604020202020204" pitchFamily="34" charset="0"/>
                <a:ea typeface="Aileron" charset="0"/>
                <a:cs typeface="Arial" panose="020B0604020202020204" pitchFamily="34" charset="0"/>
              </a:rPr>
              <a:t>74</a:t>
            </a:r>
          </a:p>
          <a:p>
            <a:pPr algn="ctr">
              <a:lnSpc>
                <a:spcPct val="90000"/>
              </a:lnSpc>
            </a:pPr>
            <a:r>
              <a:rPr lang="en-GB" sz="800" dirty="0">
                <a:latin typeface="Arial" panose="020B0604020202020204" pitchFamily="34" charset="0"/>
                <a:ea typeface="Aileron" charset="0"/>
                <a:cs typeface="Arial" panose="020B0604020202020204" pitchFamily="34" charset="0"/>
              </a:rPr>
              <a:t>57</a:t>
            </a:r>
          </a:p>
        </p:txBody>
      </p:sp>
      <p:sp>
        <p:nvSpPr>
          <p:cNvPr id="1051" name="TextBox 1050">
            <a:extLst>
              <a:ext uri="{FF2B5EF4-FFF2-40B4-BE49-F238E27FC236}">
                <a16:creationId xmlns:a16="http://schemas.microsoft.com/office/drawing/2014/main" id="{C2F1A5D4-9156-22EE-805C-1804BFA22854}"/>
              </a:ext>
            </a:extLst>
          </p:cNvPr>
          <p:cNvSpPr txBox="1"/>
          <p:nvPr/>
        </p:nvSpPr>
        <p:spPr>
          <a:xfrm>
            <a:off x="9684667" y="5231698"/>
            <a:ext cx="173124" cy="221599"/>
          </a:xfrm>
          <a:prstGeom prst="rect">
            <a:avLst/>
          </a:prstGeom>
          <a:noFill/>
        </p:spPr>
        <p:txBody>
          <a:bodyPr wrap="none" lIns="0" tIns="0" rIns="0" bIns="0" rtlCol="0">
            <a:spAutoFit/>
          </a:bodyPr>
          <a:lstStyle/>
          <a:p>
            <a:pPr algn="ctr">
              <a:lnSpc>
                <a:spcPct val="90000"/>
              </a:lnSpc>
            </a:pPr>
            <a:r>
              <a:rPr lang="en-GB" sz="800" dirty="0">
                <a:latin typeface="Arial" panose="020B0604020202020204" pitchFamily="34" charset="0"/>
                <a:ea typeface="Aileron" charset="0"/>
                <a:cs typeface="Arial" panose="020B0604020202020204" pitchFamily="34" charset="0"/>
              </a:rPr>
              <a:t>106</a:t>
            </a:r>
          </a:p>
          <a:p>
            <a:pPr algn="ctr">
              <a:lnSpc>
                <a:spcPct val="90000"/>
              </a:lnSpc>
            </a:pPr>
            <a:r>
              <a:rPr lang="en-GB" sz="800" dirty="0">
                <a:latin typeface="Arial" panose="020B0604020202020204" pitchFamily="34" charset="0"/>
                <a:ea typeface="Aileron" charset="0"/>
                <a:cs typeface="Arial" panose="020B0604020202020204" pitchFamily="34" charset="0"/>
              </a:rPr>
              <a:t>79</a:t>
            </a:r>
          </a:p>
        </p:txBody>
      </p:sp>
      <p:sp>
        <p:nvSpPr>
          <p:cNvPr id="1052" name="TextBox 1051">
            <a:extLst>
              <a:ext uri="{FF2B5EF4-FFF2-40B4-BE49-F238E27FC236}">
                <a16:creationId xmlns:a16="http://schemas.microsoft.com/office/drawing/2014/main" id="{3265DDB6-B715-8432-A8B8-84CE40A58689}"/>
              </a:ext>
            </a:extLst>
          </p:cNvPr>
          <p:cNvSpPr txBox="1"/>
          <p:nvPr/>
        </p:nvSpPr>
        <p:spPr>
          <a:xfrm>
            <a:off x="9461911" y="5231698"/>
            <a:ext cx="173124" cy="221599"/>
          </a:xfrm>
          <a:prstGeom prst="rect">
            <a:avLst/>
          </a:prstGeom>
          <a:noFill/>
        </p:spPr>
        <p:txBody>
          <a:bodyPr wrap="none" lIns="0" tIns="0" rIns="0" bIns="0" rtlCol="0">
            <a:spAutoFit/>
          </a:bodyPr>
          <a:lstStyle/>
          <a:p>
            <a:pPr algn="ctr">
              <a:lnSpc>
                <a:spcPct val="90000"/>
              </a:lnSpc>
            </a:pPr>
            <a:r>
              <a:rPr lang="en-GB" sz="800" dirty="0">
                <a:latin typeface="Arial" panose="020B0604020202020204" pitchFamily="34" charset="0"/>
                <a:ea typeface="Aileron" charset="0"/>
                <a:cs typeface="Arial" panose="020B0604020202020204" pitchFamily="34" charset="0"/>
              </a:rPr>
              <a:t>138</a:t>
            </a:r>
          </a:p>
          <a:p>
            <a:pPr algn="ctr">
              <a:lnSpc>
                <a:spcPct val="90000"/>
              </a:lnSpc>
            </a:pPr>
            <a:r>
              <a:rPr lang="en-GB" sz="800" dirty="0">
                <a:latin typeface="Arial" panose="020B0604020202020204" pitchFamily="34" charset="0"/>
                <a:ea typeface="Aileron" charset="0"/>
                <a:cs typeface="Arial" panose="020B0604020202020204" pitchFamily="34" charset="0"/>
              </a:rPr>
              <a:t>104</a:t>
            </a:r>
          </a:p>
        </p:txBody>
      </p:sp>
      <p:sp>
        <p:nvSpPr>
          <p:cNvPr id="1053" name="TextBox 1052">
            <a:extLst>
              <a:ext uri="{FF2B5EF4-FFF2-40B4-BE49-F238E27FC236}">
                <a16:creationId xmlns:a16="http://schemas.microsoft.com/office/drawing/2014/main" id="{39908A47-F828-9BE8-223C-A36AC631782B}"/>
              </a:ext>
            </a:extLst>
          </p:cNvPr>
          <p:cNvSpPr txBox="1"/>
          <p:nvPr/>
        </p:nvSpPr>
        <p:spPr>
          <a:xfrm>
            <a:off x="11832029" y="5231698"/>
            <a:ext cx="55606" cy="213526"/>
          </a:xfrm>
          <a:prstGeom prst="rect">
            <a:avLst/>
          </a:prstGeom>
          <a:noFill/>
        </p:spPr>
        <p:txBody>
          <a:bodyPr wrap="none" lIns="0" tIns="0" rIns="0" bIns="0" rtlCol="0">
            <a:spAutoFit/>
          </a:bodyPr>
          <a:lstStyle/>
          <a:p>
            <a:pPr algn="ctr">
              <a:lnSpc>
                <a:spcPct val="90000"/>
              </a:lnSpc>
            </a:pPr>
            <a:r>
              <a:rPr lang="en-GB" sz="800" dirty="0">
                <a:latin typeface="Arial" panose="020B0604020202020204" pitchFamily="34" charset="0"/>
                <a:ea typeface="Aileron" charset="0"/>
                <a:cs typeface="Arial" panose="020B0604020202020204" pitchFamily="34" charset="0"/>
              </a:rPr>
              <a:t>0</a:t>
            </a:r>
          </a:p>
          <a:p>
            <a:pPr algn="ctr">
              <a:lnSpc>
                <a:spcPct val="90000"/>
              </a:lnSpc>
            </a:pPr>
            <a:r>
              <a:rPr lang="en-GB" sz="800" dirty="0">
                <a:latin typeface="Arial" panose="020B0604020202020204" pitchFamily="34" charset="0"/>
                <a:ea typeface="Aileron" charset="0"/>
                <a:cs typeface="Arial" panose="020B0604020202020204" pitchFamily="34" charset="0"/>
              </a:rPr>
              <a:t>0</a:t>
            </a:r>
          </a:p>
        </p:txBody>
      </p:sp>
      <p:sp>
        <p:nvSpPr>
          <p:cNvPr id="1057" name="TextBox 1056">
            <a:extLst>
              <a:ext uri="{FF2B5EF4-FFF2-40B4-BE49-F238E27FC236}">
                <a16:creationId xmlns:a16="http://schemas.microsoft.com/office/drawing/2014/main" id="{FE24C31A-1816-BAE5-C8EB-482D35EA0C0A}"/>
              </a:ext>
            </a:extLst>
          </p:cNvPr>
          <p:cNvSpPr txBox="1"/>
          <p:nvPr/>
        </p:nvSpPr>
        <p:spPr>
          <a:xfrm>
            <a:off x="7989775" y="1556792"/>
            <a:ext cx="2572820" cy="215444"/>
          </a:xfrm>
          <a:prstGeom prst="rect">
            <a:avLst/>
          </a:prstGeom>
          <a:noFill/>
        </p:spPr>
        <p:txBody>
          <a:bodyPr wrap="none" lIns="0" tIns="0" rIns="0" bIns="0" rtlCol="0">
            <a:spAutoFit/>
          </a:bodyPr>
          <a:lstStyle/>
          <a:p>
            <a:pPr algn="ctr"/>
            <a:r>
              <a:rPr lang="en-GB" sz="1400" b="1" dirty="0">
                <a:latin typeface="Arial" panose="020B0604020202020204" pitchFamily="34" charset="0"/>
                <a:ea typeface="Aileron" charset="0"/>
                <a:cs typeface="Arial" panose="020B0604020202020204" pitchFamily="34" charset="0"/>
              </a:rPr>
              <a:t>HRR-nondeficient or unknown</a:t>
            </a:r>
          </a:p>
        </p:txBody>
      </p:sp>
      <p:graphicFrame>
        <p:nvGraphicFramePr>
          <p:cNvPr id="10" name="Table 5">
            <a:extLst>
              <a:ext uri="{FF2B5EF4-FFF2-40B4-BE49-F238E27FC236}">
                <a16:creationId xmlns:a16="http://schemas.microsoft.com/office/drawing/2014/main" id="{2C67CD3F-1913-36D4-05E0-4AF89CC3C4AA}"/>
              </a:ext>
            </a:extLst>
          </p:cNvPr>
          <p:cNvGraphicFramePr>
            <a:graphicFrameLocks noGrp="1"/>
          </p:cNvGraphicFramePr>
          <p:nvPr/>
        </p:nvGraphicFramePr>
        <p:xfrm>
          <a:off x="6981798" y="3505725"/>
          <a:ext cx="2672851" cy="1104120"/>
        </p:xfrm>
        <a:graphic>
          <a:graphicData uri="http://schemas.openxmlformats.org/drawingml/2006/table">
            <a:tbl>
              <a:tblPr>
                <a:tableStyleId>{5C22544A-7EE6-4342-B048-85BDC9FD1C3A}</a:tableStyleId>
              </a:tblPr>
              <a:tblGrid>
                <a:gridCol w="872651">
                  <a:extLst>
                    <a:ext uri="{9D8B030D-6E8A-4147-A177-3AD203B41FA5}">
                      <a16:colId xmlns:a16="http://schemas.microsoft.com/office/drawing/2014/main" val="567805135"/>
                    </a:ext>
                  </a:extLst>
                </a:gridCol>
                <a:gridCol w="864096">
                  <a:extLst>
                    <a:ext uri="{9D8B030D-6E8A-4147-A177-3AD203B41FA5}">
                      <a16:colId xmlns:a16="http://schemas.microsoft.com/office/drawing/2014/main" val="1587759811"/>
                    </a:ext>
                  </a:extLst>
                </a:gridCol>
                <a:gridCol w="936104">
                  <a:extLst>
                    <a:ext uri="{9D8B030D-6E8A-4147-A177-3AD203B41FA5}">
                      <a16:colId xmlns:a16="http://schemas.microsoft.com/office/drawing/2014/main" val="1552239478"/>
                    </a:ext>
                  </a:extLst>
                </a:gridCol>
              </a:tblGrid>
              <a:tr h="0">
                <a:tc>
                  <a:txBody>
                    <a:bodyPr/>
                    <a:lstStyle/>
                    <a:p>
                      <a:pPr>
                        <a:lnSpc>
                          <a:spcPct val="90000"/>
                        </a:lnSpc>
                      </a:pPr>
                      <a:endParaRPr lang="en-GB" sz="1000" b="0" i="0" dirty="0">
                        <a:latin typeface="Arial" panose="020B0604020202020204" pitchFamily="34" charset="0"/>
                      </a:endParaRPr>
                    </a:p>
                  </a:txBody>
                  <a:tcPr marL="0" marR="0" marT="0" marB="0" anchor="ctr">
                    <a:lnR w="6350" cap="flat" cmpd="sng" algn="ctr">
                      <a:noFill/>
                      <a:prstDash val="solid"/>
                      <a:round/>
                      <a:headEnd type="none" w="med" len="med"/>
                      <a:tailEnd type="none" w="med" len="med"/>
                    </a:lnR>
                    <a:lnB w="6350" cap="flat" cmpd="sng" algn="ctr">
                      <a:no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90000"/>
                        </a:lnSpc>
                        <a:spcBef>
                          <a:spcPts val="0"/>
                        </a:spcBef>
                        <a:spcAft>
                          <a:spcPts val="0"/>
                        </a:spcAft>
                        <a:buClr>
                          <a:srgbClr val="000000"/>
                        </a:buClr>
                        <a:buSzTx/>
                        <a:buFont typeface="Arial"/>
                        <a:buNone/>
                        <a:tabLst/>
                        <a:defRPr/>
                      </a:pPr>
                      <a:r>
                        <a:rPr lang="en-GB" sz="1000" b="1" i="0" dirty="0">
                          <a:solidFill>
                            <a:schemeClr val="bg1"/>
                          </a:solidFill>
                          <a:latin typeface="Arial" panose="020B0604020202020204" pitchFamily="34" charset="0"/>
                        </a:rPr>
                        <a:t>TALA + ENZA</a:t>
                      </a:r>
                    </a:p>
                    <a:p>
                      <a:pPr marL="0" marR="0" lvl="0" indent="0" algn="ctr" defTabSz="914400" rtl="0" eaLnBrk="1" fontAlgn="auto" latinLnBrk="0" hangingPunct="1">
                        <a:lnSpc>
                          <a:spcPct val="90000"/>
                        </a:lnSpc>
                        <a:spcBef>
                          <a:spcPts val="0"/>
                        </a:spcBef>
                        <a:spcAft>
                          <a:spcPts val="0"/>
                        </a:spcAft>
                        <a:buClr>
                          <a:srgbClr val="000000"/>
                        </a:buClr>
                        <a:buSzTx/>
                        <a:buFont typeface="Arial"/>
                        <a:buNone/>
                        <a:tabLst/>
                        <a:defRPr/>
                      </a:pPr>
                      <a:r>
                        <a:rPr lang="en-GB" sz="1000" b="1" i="0" dirty="0">
                          <a:solidFill>
                            <a:schemeClr val="bg1"/>
                          </a:solidFill>
                          <a:latin typeface="Arial" panose="020B0604020202020204" pitchFamily="34" charset="0"/>
                        </a:rPr>
                        <a:t>(N=317)</a:t>
                      </a:r>
                    </a:p>
                  </a:txBody>
                  <a:tcPr marL="0" marR="0" marT="36000" marB="36000" anchor="ctr">
                    <a:lnL w="635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B w="6350" cap="flat" cmpd="sng" algn="ctr">
                      <a:noFill/>
                      <a:prstDash val="solid"/>
                      <a:round/>
                      <a:headEnd type="none" w="med" len="med"/>
                      <a:tailEnd type="none" w="med" len="med"/>
                    </a:lnB>
                    <a:solidFill>
                      <a:schemeClr val="tx2"/>
                    </a:solidFill>
                  </a:tcPr>
                </a:tc>
                <a:tc>
                  <a:txBody>
                    <a:bodyPr/>
                    <a:lstStyle/>
                    <a:p>
                      <a:pPr marL="0" marR="0" lvl="0" indent="0" algn="ctr" defTabSz="914400" rtl="0" eaLnBrk="1" fontAlgn="auto" latinLnBrk="0" hangingPunct="1">
                        <a:lnSpc>
                          <a:spcPct val="90000"/>
                        </a:lnSpc>
                        <a:spcBef>
                          <a:spcPts val="0"/>
                        </a:spcBef>
                        <a:spcAft>
                          <a:spcPts val="0"/>
                        </a:spcAft>
                        <a:buClr>
                          <a:srgbClr val="000000"/>
                        </a:buClr>
                        <a:buSzTx/>
                        <a:buFont typeface="Arial"/>
                        <a:buNone/>
                        <a:tabLst/>
                        <a:defRPr/>
                      </a:pPr>
                      <a:r>
                        <a:rPr kumimoji="0" lang="en-GB" sz="1000" b="1" i="0" u="none" strike="noStrike" kern="0" cap="none" spc="0" normalizeH="0" baseline="0" noProof="0" dirty="0">
                          <a:ln>
                            <a:noFill/>
                          </a:ln>
                          <a:solidFill>
                            <a:srgbClr val="FFFFFF"/>
                          </a:solidFill>
                          <a:effectLst/>
                          <a:uLnTx/>
                          <a:uFillTx/>
                          <a:latin typeface="Arial" panose="020B0604020202020204" pitchFamily="34" charset="0"/>
                          <a:ea typeface="+mn-ea"/>
                          <a:cs typeface="+mn-cs"/>
                          <a:sym typeface="Arial"/>
                        </a:rPr>
                        <a:t>PBO + ENZA</a:t>
                      </a:r>
                    </a:p>
                    <a:p>
                      <a:pPr marL="0" marR="0" lvl="0" indent="0" algn="ctr" defTabSz="914400" rtl="0" eaLnBrk="1" fontAlgn="auto" latinLnBrk="0" hangingPunct="1">
                        <a:lnSpc>
                          <a:spcPct val="90000"/>
                        </a:lnSpc>
                        <a:spcBef>
                          <a:spcPts val="0"/>
                        </a:spcBef>
                        <a:spcAft>
                          <a:spcPts val="0"/>
                        </a:spcAft>
                        <a:buClr>
                          <a:srgbClr val="000000"/>
                        </a:buClr>
                        <a:buSzTx/>
                        <a:buFont typeface="Arial"/>
                        <a:buNone/>
                        <a:tabLst/>
                        <a:defRPr/>
                      </a:pPr>
                      <a:r>
                        <a:rPr kumimoji="0" lang="en-GB" sz="1000" b="1" i="0" u="none" strike="noStrike" kern="0" cap="none" spc="0" normalizeH="0" baseline="0" noProof="0" dirty="0">
                          <a:ln>
                            <a:noFill/>
                          </a:ln>
                          <a:solidFill>
                            <a:srgbClr val="FFFFFF"/>
                          </a:solidFill>
                          <a:effectLst/>
                          <a:uLnTx/>
                          <a:uFillTx/>
                          <a:latin typeface="Arial" panose="020B0604020202020204" pitchFamily="34" charset="0"/>
                          <a:ea typeface="+mn-ea"/>
                          <a:cs typeface="+mn-cs"/>
                          <a:sym typeface="Arial"/>
                        </a:rPr>
                        <a:t>(N=319)</a:t>
                      </a:r>
                    </a:p>
                  </a:txBody>
                  <a:tcPr marL="0" marR="0" marT="36000" marB="36000" anchor="ctr">
                    <a:lnL w="12700" cap="flat" cmpd="sng" algn="ctr">
                      <a:solidFill>
                        <a:schemeClr val="bg1"/>
                      </a:solidFill>
                      <a:prstDash val="solid"/>
                      <a:round/>
                      <a:headEnd type="none" w="med" len="med"/>
                      <a:tailEnd type="none" w="med" len="med"/>
                    </a:lnL>
                    <a:lnR w="12700" cmpd="sng">
                      <a:noFill/>
                    </a:lnR>
                    <a:lnB w="6350" cap="flat" cmpd="sng" algn="ctr">
                      <a:noFill/>
                      <a:prstDash val="solid"/>
                      <a:round/>
                      <a:headEnd type="none" w="med" len="med"/>
                      <a:tailEnd type="none" w="med" len="med"/>
                    </a:lnB>
                    <a:solidFill>
                      <a:schemeClr val="accent1"/>
                    </a:solidFill>
                  </a:tcPr>
                </a:tc>
                <a:extLst>
                  <a:ext uri="{0D108BD9-81ED-4DB2-BD59-A6C34878D82A}">
                    <a16:rowId xmlns:a16="http://schemas.microsoft.com/office/drawing/2014/main" val="159315112"/>
                  </a:ext>
                </a:extLst>
              </a:tr>
              <a:tr h="0">
                <a:tc>
                  <a:txBody>
                    <a:bodyPr/>
                    <a:lstStyle/>
                    <a:p>
                      <a:pPr>
                        <a:lnSpc>
                          <a:spcPct val="90000"/>
                        </a:lnSpc>
                      </a:pPr>
                      <a:r>
                        <a:rPr lang="en-GB" sz="1000" b="1" i="0" dirty="0">
                          <a:latin typeface="Arial" panose="020B0604020202020204" pitchFamily="34" charset="0"/>
                        </a:rPr>
                        <a:t>Events, n</a:t>
                      </a:r>
                    </a:p>
                  </a:txBody>
                  <a:tcPr marL="0" marR="0" marT="18000" marB="18000" anchor="ctr">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solidFill>
                      <a:schemeClr val="bg1"/>
                    </a:solidFill>
                  </a:tcPr>
                </a:tc>
                <a:tc>
                  <a:txBody>
                    <a:bodyPr/>
                    <a:lstStyle/>
                    <a:p>
                      <a:pPr algn="ctr">
                        <a:lnSpc>
                          <a:spcPct val="90000"/>
                        </a:lnSpc>
                      </a:pPr>
                      <a:r>
                        <a:rPr lang="en-US" sz="1000" b="0" i="0" dirty="0">
                          <a:solidFill>
                            <a:schemeClr val="tx1"/>
                          </a:solidFill>
                          <a:latin typeface="Arial" panose="020B0604020202020204" pitchFamily="34" charset="0"/>
                        </a:rPr>
                        <a:t>114</a:t>
                      </a:r>
                      <a:endParaRPr lang="en-GB" sz="1000" b="1" dirty="0">
                        <a:solidFill>
                          <a:schemeClr val="tx1"/>
                        </a:solidFill>
                      </a:endParaRPr>
                    </a:p>
                  </a:txBody>
                  <a:tcPr marL="0" marR="0" marT="18000" marB="1800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lstStyle/>
                    <a:p>
                      <a:pPr algn="ctr">
                        <a:lnSpc>
                          <a:spcPct val="90000"/>
                        </a:lnSpc>
                      </a:pPr>
                      <a:r>
                        <a:rPr lang="en-US" sz="1000" b="0" i="0" dirty="0">
                          <a:solidFill>
                            <a:schemeClr val="tx1"/>
                          </a:solidFill>
                          <a:latin typeface="Arial" panose="020B0604020202020204" pitchFamily="34" charset="0"/>
                        </a:rPr>
                        <a:t>142</a:t>
                      </a:r>
                      <a:endParaRPr lang="en-GB" sz="1000" b="1" dirty="0">
                        <a:solidFill>
                          <a:schemeClr val="tx1"/>
                        </a:solidFill>
                      </a:endParaRPr>
                    </a:p>
                  </a:txBody>
                  <a:tcPr marL="0" marR="0" marT="18000" marB="18000" anchor="ctr">
                    <a:lnL w="6350" cap="flat" cmpd="sng" algn="ctr">
                      <a:noFill/>
                      <a:prstDash val="solid"/>
                      <a:round/>
                      <a:headEnd type="none" w="med" len="med"/>
                      <a:tailEnd type="none" w="med" len="med"/>
                    </a:lnL>
                    <a:lnR w="12700" cmpd="sng">
                      <a:noFill/>
                    </a:lnR>
                    <a:lnT w="6350" cap="flat" cmpd="sng" algn="ctr">
                      <a:no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124857010"/>
                  </a:ext>
                </a:extLst>
              </a:tr>
              <a:tr h="76826">
                <a:tc>
                  <a:txBody>
                    <a:bodyPr/>
                    <a:lstStyle/>
                    <a:p>
                      <a:pPr>
                        <a:lnSpc>
                          <a:spcPct val="90000"/>
                        </a:lnSpc>
                      </a:pPr>
                      <a:r>
                        <a:rPr lang="en-GB" sz="1000" b="1" i="0" dirty="0">
                          <a:latin typeface="Arial" panose="020B0604020202020204" pitchFamily="34" charset="0"/>
                        </a:rPr>
                        <a:t>Median (95% CI), months</a:t>
                      </a:r>
                    </a:p>
                  </a:txBody>
                  <a:tcPr marL="0" marR="0" marT="0" marB="0" anchor="ctr">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solidFill>
                      <a:schemeClr val="bg1"/>
                    </a:solidFill>
                  </a:tcPr>
                </a:tc>
                <a:tc>
                  <a:txBody>
                    <a:bodyPr/>
                    <a:lstStyle/>
                    <a:p>
                      <a:pPr algn="ctr">
                        <a:lnSpc>
                          <a:spcPct val="90000"/>
                        </a:lnSpc>
                      </a:pPr>
                      <a:r>
                        <a:rPr lang="en-US" sz="1000" b="0" i="0" dirty="0">
                          <a:solidFill>
                            <a:schemeClr val="tx1"/>
                          </a:solidFill>
                          <a:latin typeface="Arial" panose="020B0604020202020204" pitchFamily="34" charset="0"/>
                        </a:rPr>
                        <a:t>NR</a:t>
                      </a:r>
                      <a:br>
                        <a:rPr lang="en-US" sz="1000" b="0" i="0" dirty="0">
                          <a:solidFill>
                            <a:schemeClr val="tx1"/>
                          </a:solidFill>
                          <a:latin typeface="Arial" panose="020B0604020202020204" pitchFamily="34" charset="0"/>
                        </a:rPr>
                      </a:br>
                      <a:r>
                        <a:rPr lang="en-US" sz="1000" b="0" i="0" dirty="0">
                          <a:solidFill>
                            <a:schemeClr val="tx1"/>
                          </a:solidFill>
                          <a:latin typeface="Arial" panose="020B0604020202020204" pitchFamily="34" charset="0"/>
                        </a:rPr>
                        <a:t>(27.5-NR)</a:t>
                      </a:r>
                      <a:endParaRPr lang="en-GB" sz="1000" b="1" dirty="0">
                        <a:solidFill>
                          <a:schemeClr val="tx1"/>
                        </a:solidFill>
                      </a:endParaRP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9525" cap="flat" cmpd="sng" algn="ctr">
                      <a:solidFill>
                        <a:schemeClr val="tx1"/>
                      </a:solidFill>
                      <a:prstDash val="solid"/>
                      <a:round/>
                      <a:headEnd type="none" w="med" len="med"/>
                      <a:tailEnd type="none" w="med" len="med"/>
                    </a:lnT>
                    <a:lnB w="6350" cap="flat" cmpd="sng" algn="ctr">
                      <a:noFill/>
                      <a:prstDash val="solid"/>
                      <a:round/>
                      <a:headEnd type="none" w="med" len="med"/>
                      <a:tailEnd type="none" w="med" len="med"/>
                    </a:lnB>
                    <a:solidFill>
                      <a:schemeClr val="bg1"/>
                    </a:solidFill>
                  </a:tcPr>
                </a:tc>
                <a:tc>
                  <a:txBody>
                    <a:bodyPr/>
                    <a:lstStyle/>
                    <a:p>
                      <a:pPr algn="ctr">
                        <a:lnSpc>
                          <a:spcPct val="90000"/>
                        </a:lnSpc>
                      </a:pPr>
                      <a:r>
                        <a:rPr lang="en-US" sz="1000" b="0" i="0" dirty="0">
                          <a:solidFill>
                            <a:schemeClr val="tx1"/>
                          </a:solidFill>
                          <a:latin typeface="Arial" panose="020B0604020202020204" pitchFamily="34" charset="0"/>
                        </a:rPr>
                        <a:t>22.5</a:t>
                      </a:r>
                      <a:br>
                        <a:rPr lang="en-US" sz="1000" b="0" i="0" dirty="0">
                          <a:solidFill>
                            <a:schemeClr val="tx1"/>
                          </a:solidFill>
                          <a:latin typeface="Arial" panose="020B0604020202020204" pitchFamily="34" charset="0"/>
                        </a:rPr>
                      </a:br>
                      <a:r>
                        <a:rPr lang="en-US" sz="1000" b="0" i="0" dirty="0">
                          <a:solidFill>
                            <a:schemeClr val="tx1"/>
                          </a:solidFill>
                          <a:latin typeface="Arial" panose="020B0604020202020204" pitchFamily="34" charset="0"/>
                        </a:rPr>
                        <a:t>(19.1-30.5)</a:t>
                      </a:r>
                      <a:endParaRPr lang="en-GB" sz="1000" b="1" dirty="0">
                        <a:solidFill>
                          <a:schemeClr val="tx1"/>
                        </a:solidFill>
                      </a:endParaRPr>
                    </a:p>
                  </a:txBody>
                  <a:tcPr marL="0" marR="0" marT="0" marB="0" anchor="ctr">
                    <a:lnL w="6350" cap="flat" cmpd="sng" algn="ctr">
                      <a:noFill/>
                      <a:prstDash val="solid"/>
                      <a:round/>
                      <a:headEnd type="none" w="med" len="med"/>
                      <a:tailEnd type="none" w="med" len="med"/>
                    </a:lnL>
                    <a:lnR w="12700" cmpd="sng">
                      <a:noFill/>
                    </a:lnR>
                    <a:lnT w="9525" cap="flat" cmpd="sng" algn="ctr">
                      <a:solidFill>
                        <a:schemeClr val="tx1"/>
                      </a:solidFill>
                      <a:prstDash val="solid"/>
                      <a:round/>
                      <a:headEnd type="none" w="med" len="med"/>
                      <a:tailEnd type="none" w="med" len="med"/>
                    </a:lnT>
                    <a:lnB w="6350" cap="flat" cmpd="sng" algn="ctr">
                      <a:noFill/>
                      <a:prstDash val="solid"/>
                      <a:round/>
                      <a:headEnd type="none" w="med" len="med"/>
                      <a:tailEnd type="none" w="med" len="med"/>
                    </a:lnB>
                    <a:solidFill>
                      <a:schemeClr val="bg1"/>
                    </a:solidFill>
                  </a:tcPr>
                </a:tc>
                <a:extLst>
                  <a:ext uri="{0D108BD9-81ED-4DB2-BD59-A6C34878D82A}">
                    <a16:rowId xmlns:a16="http://schemas.microsoft.com/office/drawing/2014/main" val="2455519460"/>
                  </a:ext>
                </a:extLst>
              </a:tr>
              <a:tr h="85900">
                <a:tc>
                  <a:txBody>
                    <a:bodyPr/>
                    <a:lstStyle/>
                    <a:p>
                      <a:pPr>
                        <a:lnSpc>
                          <a:spcPct val="90000"/>
                        </a:lnSpc>
                      </a:pPr>
                      <a:endParaRPr lang="en-GB" sz="1000" b="1" i="0" dirty="0">
                        <a:latin typeface="Arial" panose="020B0604020202020204" pitchFamily="34" charset="0"/>
                      </a:endParaRPr>
                    </a:p>
                  </a:txBody>
                  <a:tcPr marL="0" marR="0" marT="18000" marB="18000" anchor="ctr">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solidFill>
                      <a:schemeClr val="bg1"/>
                    </a:solidFill>
                  </a:tcPr>
                </a:tc>
                <a:tc gridSpan="2">
                  <a:txBody>
                    <a:bodyPr/>
                    <a:lstStyle/>
                    <a:p>
                      <a:pPr algn="ctr">
                        <a:lnSpc>
                          <a:spcPct val="90000"/>
                        </a:lnSpc>
                      </a:pPr>
                      <a:r>
                        <a:rPr lang="en-GB" sz="1000" b="1" i="0" dirty="0">
                          <a:latin typeface="Arial" panose="020B0604020202020204" pitchFamily="34" charset="0"/>
                        </a:rPr>
                        <a:t>HR 0.70</a:t>
                      </a:r>
                      <a:br>
                        <a:rPr lang="en-GB" sz="1000" b="0" i="0" dirty="0">
                          <a:latin typeface="Arial" panose="020B0604020202020204" pitchFamily="34" charset="0"/>
                        </a:rPr>
                      </a:br>
                      <a:r>
                        <a:rPr lang="en-GB" sz="1000" b="0" i="0" dirty="0">
                          <a:latin typeface="Arial" panose="020B0604020202020204" pitchFamily="34" charset="0"/>
                        </a:rPr>
                        <a:t>95% CI, 0.54-0.89; P=0.004</a:t>
                      </a:r>
                    </a:p>
                  </a:txBody>
                  <a:tcPr marL="0" marR="0" marT="18000" marB="18000" anchor="ctr">
                    <a:lnL w="6350" cap="flat" cmpd="sng" algn="ctr">
                      <a:noFill/>
                      <a:prstDash val="solid"/>
                      <a:round/>
                      <a:headEnd type="none" w="med" len="med"/>
                      <a:tailEnd type="none" w="med" len="med"/>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solidFill>
                      <a:srgbClr val="F5EAE8"/>
                    </a:solidFill>
                  </a:tcPr>
                </a:tc>
                <a:tc hMerge="1">
                  <a:txBody>
                    <a:bodyPr/>
                    <a:lstStyle/>
                    <a:p>
                      <a:pPr algn="ctr"/>
                      <a:endParaRPr lang="en-GB" sz="800" dirty="0">
                        <a:latin typeface="Arial Narrow" panose="020B0606020202030204" pitchFamily="34" charset="0"/>
                      </a:endParaRPr>
                    </a:p>
                  </a:txBody>
                  <a:tcPr>
                    <a:lnR w="12700" cmpd="sng">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BE5D6"/>
                    </a:solidFill>
                  </a:tcPr>
                </a:tc>
                <a:extLst>
                  <a:ext uri="{0D108BD9-81ED-4DB2-BD59-A6C34878D82A}">
                    <a16:rowId xmlns:a16="http://schemas.microsoft.com/office/drawing/2014/main" val="570848091"/>
                  </a:ext>
                </a:extLst>
              </a:tr>
            </a:tbl>
          </a:graphicData>
        </a:graphic>
      </p:graphicFrame>
      <p:sp>
        <p:nvSpPr>
          <p:cNvPr id="1144" name="Freeform: Shape 96">
            <a:extLst>
              <a:ext uri="{FF2B5EF4-FFF2-40B4-BE49-F238E27FC236}">
                <a16:creationId xmlns:a16="http://schemas.microsoft.com/office/drawing/2014/main" id="{ED050C18-1FFD-7EA3-A646-F7473875C5E2}"/>
              </a:ext>
            </a:extLst>
          </p:cNvPr>
          <p:cNvSpPr/>
          <p:nvPr/>
        </p:nvSpPr>
        <p:spPr>
          <a:xfrm>
            <a:off x="11880848" y="4671935"/>
            <a:ext cx="13575" cy="68083"/>
          </a:xfrm>
          <a:custGeom>
            <a:avLst/>
            <a:gdLst>
              <a:gd name="connsiteX0" fmla="*/ 0 w 10820"/>
              <a:gd name="connsiteY0" fmla="*/ 70657 h 70657"/>
              <a:gd name="connsiteX1" fmla="*/ 0 w 10820"/>
              <a:gd name="connsiteY1" fmla="*/ 0 h 70657"/>
            </a:gdLst>
            <a:ahLst/>
            <a:cxnLst>
              <a:cxn ang="0">
                <a:pos x="connsiteX0" y="connsiteY0"/>
              </a:cxn>
              <a:cxn ang="0">
                <a:pos x="connsiteX1" y="connsiteY1"/>
              </a:cxn>
            </a:cxnLst>
            <a:rect l="l" t="t" r="r" b="b"/>
            <a:pathLst>
              <a:path w="10820" h="70657">
                <a:moveTo>
                  <a:pt x="0" y="70657"/>
                </a:moveTo>
                <a:lnTo>
                  <a:pt x="0" y="0"/>
                </a:lnTo>
              </a:path>
            </a:pathLst>
          </a:custGeom>
          <a:ln w="12700"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dirty="0">
              <a:ln>
                <a:noFill/>
              </a:ln>
              <a:solidFill>
                <a:prstClr val="black"/>
              </a:solidFill>
              <a:effectLst/>
              <a:uLnTx/>
              <a:uFillTx/>
              <a:latin typeface="Arial" panose="020B0604020202020204"/>
              <a:ea typeface="+mn-ea"/>
              <a:cs typeface="+mn-cs"/>
            </a:endParaRPr>
          </a:p>
        </p:txBody>
      </p:sp>
      <p:sp>
        <p:nvSpPr>
          <p:cNvPr id="1145" name="Freeform: Shape 96">
            <a:extLst>
              <a:ext uri="{FF2B5EF4-FFF2-40B4-BE49-F238E27FC236}">
                <a16:creationId xmlns:a16="http://schemas.microsoft.com/office/drawing/2014/main" id="{BF48D7A5-E040-373F-22C7-578B38F5F389}"/>
              </a:ext>
            </a:extLst>
          </p:cNvPr>
          <p:cNvSpPr/>
          <p:nvPr/>
        </p:nvSpPr>
        <p:spPr>
          <a:xfrm>
            <a:off x="11647606" y="4671935"/>
            <a:ext cx="13575" cy="68083"/>
          </a:xfrm>
          <a:custGeom>
            <a:avLst/>
            <a:gdLst>
              <a:gd name="connsiteX0" fmla="*/ 0 w 10820"/>
              <a:gd name="connsiteY0" fmla="*/ 70657 h 70657"/>
              <a:gd name="connsiteX1" fmla="*/ 0 w 10820"/>
              <a:gd name="connsiteY1" fmla="*/ 0 h 70657"/>
            </a:gdLst>
            <a:ahLst/>
            <a:cxnLst>
              <a:cxn ang="0">
                <a:pos x="connsiteX0" y="connsiteY0"/>
              </a:cxn>
              <a:cxn ang="0">
                <a:pos x="connsiteX1" y="connsiteY1"/>
              </a:cxn>
            </a:cxnLst>
            <a:rect l="l" t="t" r="r" b="b"/>
            <a:pathLst>
              <a:path w="10820" h="70657">
                <a:moveTo>
                  <a:pt x="0" y="70657"/>
                </a:moveTo>
                <a:lnTo>
                  <a:pt x="0" y="0"/>
                </a:lnTo>
              </a:path>
            </a:pathLst>
          </a:custGeom>
          <a:ln w="12700"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dirty="0">
              <a:ln>
                <a:noFill/>
              </a:ln>
              <a:solidFill>
                <a:prstClr val="black"/>
              </a:solidFill>
              <a:effectLst/>
              <a:uLnTx/>
              <a:uFillTx/>
              <a:latin typeface="Arial" panose="020B0604020202020204"/>
              <a:ea typeface="+mn-ea"/>
              <a:cs typeface="+mn-cs"/>
            </a:endParaRPr>
          </a:p>
        </p:txBody>
      </p:sp>
      <p:sp>
        <p:nvSpPr>
          <p:cNvPr id="1148" name="TextBox 1147">
            <a:extLst>
              <a:ext uri="{FF2B5EF4-FFF2-40B4-BE49-F238E27FC236}">
                <a16:creationId xmlns:a16="http://schemas.microsoft.com/office/drawing/2014/main" id="{043BBA6C-6480-6F5F-07FB-02EAF55134A9}"/>
              </a:ext>
            </a:extLst>
          </p:cNvPr>
          <p:cNvSpPr txBox="1"/>
          <p:nvPr/>
        </p:nvSpPr>
        <p:spPr>
          <a:xfrm rot="16200000">
            <a:off x="-414547" y="3267423"/>
            <a:ext cx="1991166" cy="163110"/>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dirty="0">
                <a:ln>
                  <a:noFill/>
                </a:ln>
                <a:solidFill>
                  <a:prstClr val="black"/>
                </a:solidFill>
                <a:effectLst/>
                <a:uLnTx/>
                <a:uFillTx/>
                <a:latin typeface="Arial" panose="020B0604020202020204"/>
                <a:ea typeface="+mn-ea"/>
                <a:cs typeface="+mn-cs"/>
              </a:rPr>
              <a:t>Probability of rPFS</a:t>
            </a:r>
          </a:p>
        </p:txBody>
      </p:sp>
      <p:sp>
        <p:nvSpPr>
          <p:cNvPr id="1149" name="TextBox 1148">
            <a:extLst>
              <a:ext uri="{FF2B5EF4-FFF2-40B4-BE49-F238E27FC236}">
                <a16:creationId xmlns:a16="http://schemas.microsoft.com/office/drawing/2014/main" id="{53C4C37A-AD22-D289-7E1E-E04D2598D363}"/>
              </a:ext>
            </a:extLst>
          </p:cNvPr>
          <p:cNvSpPr txBox="1"/>
          <p:nvPr/>
        </p:nvSpPr>
        <p:spPr>
          <a:xfrm>
            <a:off x="2566942" y="4969567"/>
            <a:ext cx="2059855" cy="163110"/>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dirty="0">
                <a:ln>
                  <a:noFill/>
                </a:ln>
                <a:solidFill>
                  <a:prstClr val="black"/>
                </a:solidFill>
                <a:effectLst/>
                <a:uLnTx/>
                <a:uFillTx/>
                <a:latin typeface="Arial" panose="020B0604020202020204"/>
                <a:ea typeface="+mn-ea"/>
                <a:cs typeface="+mn-cs"/>
              </a:rPr>
              <a:t>Months</a:t>
            </a:r>
          </a:p>
        </p:txBody>
      </p:sp>
      <p:sp>
        <p:nvSpPr>
          <p:cNvPr id="1150" name="TextBox 1149">
            <a:extLst>
              <a:ext uri="{FF2B5EF4-FFF2-40B4-BE49-F238E27FC236}">
                <a16:creationId xmlns:a16="http://schemas.microsoft.com/office/drawing/2014/main" id="{838B5F34-2D6D-2914-E917-0A49CEE94EC2}"/>
              </a:ext>
            </a:extLst>
          </p:cNvPr>
          <p:cNvSpPr txBox="1"/>
          <p:nvPr/>
        </p:nvSpPr>
        <p:spPr>
          <a:xfrm>
            <a:off x="239927" y="5111590"/>
            <a:ext cx="693769" cy="320289"/>
          </a:xfrm>
          <a:prstGeom prst="rect">
            <a:avLst/>
          </a:prstGeom>
          <a:noFill/>
        </p:spPr>
        <p:txBody>
          <a:bodyPr wrap="square" lIns="0" tIns="0" rIns="0" bIns="0" rtlCol="0">
            <a:sp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GB" sz="800" b="1" i="0" u="none" strike="noStrike" kern="1200" cap="none" spc="0" normalizeH="0" baseline="0" dirty="0">
                <a:ln>
                  <a:noFill/>
                </a:ln>
                <a:effectLst/>
                <a:uLnTx/>
                <a:uFillTx/>
                <a:latin typeface="Arial" panose="020B0604020202020204"/>
                <a:ea typeface="+mn-ea"/>
                <a:cs typeface="+mn-cs"/>
              </a:rPr>
              <a:t>No. at risk</a:t>
            </a:r>
          </a:p>
          <a:p>
            <a:pPr marL="0" marR="0" lvl="0" indent="0" algn="l" defTabSz="914400" rtl="0" eaLnBrk="1" fontAlgn="auto" latinLnBrk="0" hangingPunct="1">
              <a:lnSpc>
                <a:spcPct val="90000"/>
              </a:lnSpc>
              <a:spcBef>
                <a:spcPts val="0"/>
              </a:spcBef>
              <a:spcAft>
                <a:spcPts val="0"/>
              </a:spcAft>
              <a:buClrTx/>
              <a:buSzTx/>
              <a:buFontTx/>
              <a:buNone/>
              <a:tabLst/>
              <a:defRPr/>
            </a:pPr>
            <a:r>
              <a:rPr kumimoji="0" lang="en-GB" sz="800" b="1" i="0" u="none" strike="noStrike" kern="1200" cap="none" spc="0" normalizeH="0" baseline="0" dirty="0">
                <a:ln>
                  <a:noFill/>
                </a:ln>
                <a:solidFill>
                  <a:schemeClr val="tx2"/>
                </a:solidFill>
                <a:effectLst/>
                <a:uLnTx/>
                <a:uFillTx/>
                <a:latin typeface="Arial" panose="020B0604020202020204"/>
                <a:ea typeface="+mn-ea"/>
                <a:cs typeface="+mn-cs"/>
              </a:rPr>
              <a:t>TALA + ENZA</a:t>
            </a:r>
          </a:p>
          <a:p>
            <a:pPr marL="0" marR="0" lvl="0" indent="0" algn="l" defTabSz="914400" rtl="0" eaLnBrk="1" fontAlgn="auto" latinLnBrk="0" hangingPunct="1">
              <a:lnSpc>
                <a:spcPct val="90000"/>
              </a:lnSpc>
              <a:spcBef>
                <a:spcPts val="0"/>
              </a:spcBef>
              <a:spcAft>
                <a:spcPts val="0"/>
              </a:spcAft>
              <a:buClrTx/>
              <a:buSzTx/>
              <a:buFontTx/>
              <a:buNone/>
              <a:tabLst/>
              <a:defRPr/>
            </a:pPr>
            <a:r>
              <a:rPr kumimoji="0" lang="en-GB" sz="800" b="1" i="0" u="none" strike="noStrike" kern="1200" cap="none" spc="0" normalizeH="0" baseline="0" dirty="0">
                <a:ln>
                  <a:noFill/>
                </a:ln>
                <a:solidFill>
                  <a:schemeClr val="accent1"/>
                </a:solidFill>
                <a:effectLst/>
                <a:uLnTx/>
                <a:uFillTx/>
                <a:latin typeface="Arial" panose="020B0604020202020204"/>
                <a:ea typeface="+mn-ea"/>
                <a:cs typeface="+mn-cs"/>
              </a:rPr>
              <a:t>PBO + ENZA</a:t>
            </a:r>
          </a:p>
        </p:txBody>
      </p:sp>
      <p:sp>
        <p:nvSpPr>
          <p:cNvPr id="1151" name="Freeform: Shape 26">
            <a:extLst>
              <a:ext uri="{FF2B5EF4-FFF2-40B4-BE49-F238E27FC236}">
                <a16:creationId xmlns:a16="http://schemas.microsoft.com/office/drawing/2014/main" id="{820CD0F5-2DD0-0646-47D6-C10DA16D40F5}"/>
              </a:ext>
            </a:extLst>
          </p:cNvPr>
          <p:cNvSpPr/>
          <p:nvPr/>
        </p:nvSpPr>
        <p:spPr>
          <a:xfrm>
            <a:off x="911781" y="2120995"/>
            <a:ext cx="5039537" cy="2612666"/>
          </a:xfrm>
          <a:custGeom>
            <a:avLst/>
            <a:gdLst>
              <a:gd name="connsiteX0" fmla="*/ 0 w 5248335"/>
              <a:gd name="connsiteY0" fmla="*/ 0 h 3308126"/>
              <a:gd name="connsiteX1" fmla="*/ 63191 w 5248335"/>
              <a:gd name="connsiteY1" fmla="*/ 0 h 3308126"/>
              <a:gd name="connsiteX2" fmla="*/ 63191 w 5248335"/>
              <a:gd name="connsiteY2" fmla="*/ 3233898 h 3308126"/>
              <a:gd name="connsiteX3" fmla="*/ 5248336 w 5248335"/>
              <a:gd name="connsiteY3" fmla="*/ 3233898 h 3308126"/>
              <a:gd name="connsiteX4" fmla="*/ 5248336 w 5248335"/>
              <a:gd name="connsiteY4" fmla="*/ 3308127 h 33081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48335" h="3308126">
                <a:moveTo>
                  <a:pt x="0" y="0"/>
                </a:moveTo>
                <a:lnTo>
                  <a:pt x="63191" y="0"/>
                </a:lnTo>
                <a:lnTo>
                  <a:pt x="63191" y="3233898"/>
                </a:lnTo>
                <a:lnTo>
                  <a:pt x="5248336" y="3233898"/>
                </a:lnTo>
                <a:lnTo>
                  <a:pt x="5248336" y="3308127"/>
                </a:lnTo>
              </a:path>
            </a:pathLst>
          </a:custGeom>
          <a:noFill/>
          <a:ln w="12700"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dirty="0">
              <a:ln>
                <a:noFill/>
              </a:ln>
              <a:solidFill>
                <a:prstClr val="black"/>
              </a:solidFill>
              <a:effectLst/>
              <a:uLnTx/>
              <a:uFillTx/>
              <a:latin typeface="Arial" panose="020B0604020202020204"/>
              <a:ea typeface="+mn-ea"/>
              <a:cs typeface="+mn-cs"/>
            </a:endParaRPr>
          </a:p>
        </p:txBody>
      </p:sp>
      <p:sp>
        <p:nvSpPr>
          <p:cNvPr id="1152" name="Freeform: Shape 96">
            <a:extLst>
              <a:ext uri="{FF2B5EF4-FFF2-40B4-BE49-F238E27FC236}">
                <a16:creationId xmlns:a16="http://schemas.microsoft.com/office/drawing/2014/main" id="{BEA68AAA-6B6D-3416-45D4-CAC5727DBE5D}"/>
              </a:ext>
            </a:extLst>
          </p:cNvPr>
          <p:cNvSpPr/>
          <p:nvPr/>
        </p:nvSpPr>
        <p:spPr>
          <a:xfrm>
            <a:off x="1054785" y="4671935"/>
            <a:ext cx="13575" cy="68083"/>
          </a:xfrm>
          <a:custGeom>
            <a:avLst/>
            <a:gdLst>
              <a:gd name="connsiteX0" fmla="*/ 0 w 10820"/>
              <a:gd name="connsiteY0" fmla="*/ 70657 h 70657"/>
              <a:gd name="connsiteX1" fmla="*/ 0 w 10820"/>
              <a:gd name="connsiteY1" fmla="*/ 0 h 70657"/>
            </a:gdLst>
            <a:ahLst/>
            <a:cxnLst>
              <a:cxn ang="0">
                <a:pos x="connsiteX0" y="connsiteY0"/>
              </a:cxn>
              <a:cxn ang="0">
                <a:pos x="connsiteX1" y="connsiteY1"/>
              </a:cxn>
            </a:cxnLst>
            <a:rect l="l" t="t" r="r" b="b"/>
            <a:pathLst>
              <a:path w="10820" h="70657">
                <a:moveTo>
                  <a:pt x="0" y="70657"/>
                </a:moveTo>
                <a:lnTo>
                  <a:pt x="0" y="0"/>
                </a:lnTo>
              </a:path>
            </a:pathLst>
          </a:custGeom>
          <a:ln w="12700"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dirty="0">
              <a:ln>
                <a:noFill/>
              </a:ln>
              <a:solidFill>
                <a:prstClr val="black"/>
              </a:solidFill>
              <a:effectLst/>
              <a:uLnTx/>
              <a:uFillTx/>
              <a:latin typeface="Arial" panose="020B0604020202020204"/>
              <a:ea typeface="+mn-ea"/>
              <a:cs typeface="+mn-cs"/>
            </a:endParaRPr>
          </a:p>
        </p:txBody>
      </p:sp>
      <p:sp>
        <p:nvSpPr>
          <p:cNvPr id="1153" name="TextBox 1152">
            <a:extLst>
              <a:ext uri="{FF2B5EF4-FFF2-40B4-BE49-F238E27FC236}">
                <a16:creationId xmlns:a16="http://schemas.microsoft.com/office/drawing/2014/main" id="{C6B1654D-1121-EEC5-1597-6DF33FFB3510}"/>
              </a:ext>
            </a:extLst>
          </p:cNvPr>
          <p:cNvSpPr txBox="1"/>
          <p:nvPr/>
        </p:nvSpPr>
        <p:spPr>
          <a:xfrm>
            <a:off x="703461" y="2040258"/>
            <a:ext cx="154460" cy="133453"/>
          </a:xfrm>
          <a:prstGeom prst="rect">
            <a:avLst/>
          </a:prstGeom>
          <a:noFill/>
        </p:spPr>
        <p:txBody>
          <a:bodyPr wrap="none" lIns="0" tIns="0" rIns="0" bIns="0" rtlCol="0">
            <a:spAutoFit/>
          </a:bodyPr>
          <a:lstStyle/>
          <a:p>
            <a:pPr algn="r"/>
            <a:r>
              <a:rPr lang="en-GB" sz="900" dirty="0">
                <a:latin typeface="Arial" panose="020B0604020202020204" pitchFamily="34" charset="0"/>
                <a:ea typeface="Aileron" charset="0"/>
                <a:cs typeface="Arial" panose="020B0604020202020204" pitchFamily="34" charset="0"/>
              </a:rPr>
              <a:t>1.0</a:t>
            </a:r>
          </a:p>
        </p:txBody>
      </p:sp>
      <p:sp>
        <p:nvSpPr>
          <p:cNvPr id="1154" name="Freeform: Shape 60">
            <a:extLst>
              <a:ext uri="{FF2B5EF4-FFF2-40B4-BE49-F238E27FC236}">
                <a16:creationId xmlns:a16="http://schemas.microsoft.com/office/drawing/2014/main" id="{76317DEB-DC07-F40F-3E51-3EAA6F508584}"/>
              </a:ext>
            </a:extLst>
          </p:cNvPr>
          <p:cNvSpPr/>
          <p:nvPr/>
        </p:nvSpPr>
        <p:spPr>
          <a:xfrm>
            <a:off x="902755" y="3095458"/>
            <a:ext cx="75206" cy="10426"/>
          </a:xfrm>
          <a:custGeom>
            <a:avLst/>
            <a:gdLst>
              <a:gd name="connsiteX0" fmla="*/ 0 w 59945"/>
              <a:gd name="connsiteY0" fmla="*/ 0 h 10820"/>
              <a:gd name="connsiteX1" fmla="*/ 59945 w 59945"/>
              <a:gd name="connsiteY1" fmla="*/ 0 h 10820"/>
            </a:gdLst>
            <a:ahLst/>
            <a:cxnLst>
              <a:cxn ang="0">
                <a:pos x="connsiteX0" y="connsiteY0"/>
              </a:cxn>
              <a:cxn ang="0">
                <a:pos x="connsiteX1" y="connsiteY1"/>
              </a:cxn>
            </a:cxnLst>
            <a:rect l="l" t="t" r="r" b="b"/>
            <a:pathLst>
              <a:path w="59945" h="10820">
                <a:moveTo>
                  <a:pt x="0" y="0"/>
                </a:moveTo>
                <a:lnTo>
                  <a:pt x="59945" y="0"/>
                </a:lnTo>
              </a:path>
            </a:pathLst>
          </a:custGeom>
          <a:ln w="12700"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dirty="0">
              <a:ln>
                <a:noFill/>
              </a:ln>
              <a:solidFill>
                <a:prstClr val="black"/>
              </a:solidFill>
              <a:effectLst/>
              <a:uLnTx/>
              <a:uFillTx/>
              <a:latin typeface="Arial" panose="020B0604020202020204"/>
              <a:ea typeface="+mn-ea"/>
              <a:cs typeface="+mn-cs"/>
            </a:endParaRPr>
          </a:p>
        </p:txBody>
      </p:sp>
      <p:sp>
        <p:nvSpPr>
          <p:cNvPr id="1155" name="TextBox 1154">
            <a:extLst>
              <a:ext uri="{FF2B5EF4-FFF2-40B4-BE49-F238E27FC236}">
                <a16:creationId xmlns:a16="http://schemas.microsoft.com/office/drawing/2014/main" id="{5A6EC8B1-61AA-EA6C-C68B-2EFFAF28F34C}"/>
              </a:ext>
            </a:extLst>
          </p:cNvPr>
          <p:cNvSpPr txBox="1"/>
          <p:nvPr/>
        </p:nvSpPr>
        <p:spPr>
          <a:xfrm>
            <a:off x="703461" y="3021998"/>
            <a:ext cx="154460" cy="133453"/>
          </a:xfrm>
          <a:prstGeom prst="rect">
            <a:avLst/>
          </a:prstGeom>
          <a:noFill/>
        </p:spPr>
        <p:txBody>
          <a:bodyPr wrap="none" lIns="0" tIns="0" rIns="0" bIns="0" rtlCol="0">
            <a:spAutoFit/>
          </a:bodyPr>
          <a:lstStyle/>
          <a:p>
            <a:pPr algn="r"/>
            <a:r>
              <a:rPr lang="en-GB" sz="900" dirty="0">
                <a:latin typeface="Arial" panose="020B0604020202020204" pitchFamily="34" charset="0"/>
                <a:ea typeface="Aileron" charset="0"/>
                <a:cs typeface="Arial" panose="020B0604020202020204" pitchFamily="34" charset="0"/>
              </a:rPr>
              <a:t>0.6</a:t>
            </a:r>
          </a:p>
        </p:txBody>
      </p:sp>
      <p:sp>
        <p:nvSpPr>
          <p:cNvPr id="1156" name="Freeform: Shape 60">
            <a:extLst>
              <a:ext uri="{FF2B5EF4-FFF2-40B4-BE49-F238E27FC236}">
                <a16:creationId xmlns:a16="http://schemas.microsoft.com/office/drawing/2014/main" id="{A7F12C60-0FD4-1299-0E4F-CB75BBF9EA5E}"/>
              </a:ext>
            </a:extLst>
          </p:cNvPr>
          <p:cNvSpPr/>
          <p:nvPr/>
        </p:nvSpPr>
        <p:spPr>
          <a:xfrm>
            <a:off x="902755" y="3588010"/>
            <a:ext cx="75206" cy="10426"/>
          </a:xfrm>
          <a:custGeom>
            <a:avLst/>
            <a:gdLst>
              <a:gd name="connsiteX0" fmla="*/ 0 w 59945"/>
              <a:gd name="connsiteY0" fmla="*/ 0 h 10820"/>
              <a:gd name="connsiteX1" fmla="*/ 59945 w 59945"/>
              <a:gd name="connsiteY1" fmla="*/ 0 h 10820"/>
            </a:gdLst>
            <a:ahLst/>
            <a:cxnLst>
              <a:cxn ang="0">
                <a:pos x="connsiteX0" y="connsiteY0"/>
              </a:cxn>
              <a:cxn ang="0">
                <a:pos x="connsiteX1" y="connsiteY1"/>
              </a:cxn>
            </a:cxnLst>
            <a:rect l="l" t="t" r="r" b="b"/>
            <a:pathLst>
              <a:path w="59945" h="10820">
                <a:moveTo>
                  <a:pt x="0" y="0"/>
                </a:moveTo>
                <a:lnTo>
                  <a:pt x="59945" y="0"/>
                </a:lnTo>
              </a:path>
            </a:pathLst>
          </a:custGeom>
          <a:ln w="12700"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dirty="0">
              <a:ln>
                <a:noFill/>
              </a:ln>
              <a:solidFill>
                <a:prstClr val="black"/>
              </a:solidFill>
              <a:effectLst/>
              <a:uLnTx/>
              <a:uFillTx/>
              <a:latin typeface="Arial" panose="020B0604020202020204"/>
              <a:ea typeface="+mn-ea"/>
              <a:cs typeface="+mn-cs"/>
            </a:endParaRPr>
          </a:p>
        </p:txBody>
      </p:sp>
      <p:sp>
        <p:nvSpPr>
          <p:cNvPr id="1157" name="TextBox 1156">
            <a:extLst>
              <a:ext uri="{FF2B5EF4-FFF2-40B4-BE49-F238E27FC236}">
                <a16:creationId xmlns:a16="http://schemas.microsoft.com/office/drawing/2014/main" id="{49AE58AC-F64C-2A98-ADDF-5BFD1A135893}"/>
              </a:ext>
            </a:extLst>
          </p:cNvPr>
          <p:cNvSpPr txBox="1"/>
          <p:nvPr/>
        </p:nvSpPr>
        <p:spPr>
          <a:xfrm>
            <a:off x="703461" y="3514549"/>
            <a:ext cx="154460" cy="133453"/>
          </a:xfrm>
          <a:prstGeom prst="rect">
            <a:avLst/>
          </a:prstGeom>
          <a:noFill/>
        </p:spPr>
        <p:txBody>
          <a:bodyPr wrap="none" lIns="0" tIns="0" rIns="0" bIns="0" rtlCol="0">
            <a:spAutoFit/>
          </a:bodyPr>
          <a:lstStyle/>
          <a:p>
            <a:pPr algn="r"/>
            <a:r>
              <a:rPr lang="en-GB" sz="900" dirty="0">
                <a:latin typeface="Arial" panose="020B0604020202020204" pitchFamily="34" charset="0"/>
                <a:ea typeface="Aileron" charset="0"/>
                <a:cs typeface="Arial" panose="020B0604020202020204" pitchFamily="34" charset="0"/>
              </a:rPr>
              <a:t>0.4</a:t>
            </a:r>
          </a:p>
        </p:txBody>
      </p:sp>
      <p:sp>
        <p:nvSpPr>
          <p:cNvPr id="1158" name="Freeform: Shape 60">
            <a:extLst>
              <a:ext uri="{FF2B5EF4-FFF2-40B4-BE49-F238E27FC236}">
                <a16:creationId xmlns:a16="http://schemas.microsoft.com/office/drawing/2014/main" id="{C81FB453-58B9-B2C7-D8B4-FFB8852D372F}"/>
              </a:ext>
            </a:extLst>
          </p:cNvPr>
          <p:cNvSpPr/>
          <p:nvPr/>
        </p:nvSpPr>
        <p:spPr>
          <a:xfrm>
            <a:off x="902755" y="4077502"/>
            <a:ext cx="75206" cy="10426"/>
          </a:xfrm>
          <a:custGeom>
            <a:avLst/>
            <a:gdLst>
              <a:gd name="connsiteX0" fmla="*/ 0 w 59945"/>
              <a:gd name="connsiteY0" fmla="*/ 0 h 10820"/>
              <a:gd name="connsiteX1" fmla="*/ 59945 w 59945"/>
              <a:gd name="connsiteY1" fmla="*/ 0 h 10820"/>
            </a:gdLst>
            <a:ahLst/>
            <a:cxnLst>
              <a:cxn ang="0">
                <a:pos x="connsiteX0" y="connsiteY0"/>
              </a:cxn>
              <a:cxn ang="0">
                <a:pos x="connsiteX1" y="connsiteY1"/>
              </a:cxn>
            </a:cxnLst>
            <a:rect l="l" t="t" r="r" b="b"/>
            <a:pathLst>
              <a:path w="59945" h="10820">
                <a:moveTo>
                  <a:pt x="0" y="0"/>
                </a:moveTo>
                <a:lnTo>
                  <a:pt x="59945" y="0"/>
                </a:lnTo>
              </a:path>
            </a:pathLst>
          </a:custGeom>
          <a:ln w="12700"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dirty="0">
              <a:ln>
                <a:noFill/>
              </a:ln>
              <a:solidFill>
                <a:prstClr val="black"/>
              </a:solidFill>
              <a:effectLst/>
              <a:uLnTx/>
              <a:uFillTx/>
              <a:latin typeface="Arial" panose="020B0604020202020204"/>
              <a:ea typeface="+mn-ea"/>
              <a:cs typeface="+mn-cs"/>
            </a:endParaRPr>
          </a:p>
        </p:txBody>
      </p:sp>
      <p:sp>
        <p:nvSpPr>
          <p:cNvPr id="1159" name="TextBox 1158">
            <a:extLst>
              <a:ext uri="{FF2B5EF4-FFF2-40B4-BE49-F238E27FC236}">
                <a16:creationId xmlns:a16="http://schemas.microsoft.com/office/drawing/2014/main" id="{A22E6662-9ACF-7375-A059-BB5333050ACE}"/>
              </a:ext>
            </a:extLst>
          </p:cNvPr>
          <p:cNvSpPr txBox="1"/>
          <p:nvPr/>
        </p:nvSpPr>
        <p:spPr>
          <a:xfrm>
            <a:off x="697620" y="4004042"/>
            <a:ext cx="160301" cy="138499"/>
          </a:xfrm>
          <a:prstGeom prst="rect">
            <a:avLst/>
          </a:prstGeom>
          <a:noFill/>
        </p:spPr>
        <p:txBody>
          <a:bodyPr wrap="none" lIns="0" tIns="0" rIns="0" bIns="0" rtlCol="0">
            <a:spAutoFit/>
          </a:bodyPr>
          <a:lstStyle/>
          <a:p>
            <a:pPr algn="r"/>
            <a:r>
              <a:rPr lang="en-GB" sz="900" dirty="0">
                <a:latin typeface="Arial" panose="020B0604020202020204" pitchFamily="34" charset="0"/>
                <a:ea typeface="Aileron" charset="0"/>
                <a:cs typeface="Arial" panose="020B0604020202020204" pitchFamily="34" charset="0"/>
              </a:rPr>
              <a:t>0.2</a:t>
            </a:r>
          </a:p>
        </p:txBody>
      </p:sp>
      <p:sp>
        <p:nvSpPr>
          <p:cNvPr id="1160" name="Freeform: Shape 60">
            <a:extLst>
              <a:ext uri="{FF2B5EF4-FFF2-40B4-BE49-F238E27FC236}">
                <a16:creationId xmlns:a16="http://schemas.microsoft.com/office/drawing/2014/main" id="{A29A891A-6A2F-5A51-A723-303B55FE1703}"/>
              </a:ext>
            </a:extLst>
          </p:cNvPr>
          <p:cNvSpPr/>
          <p:nvPr/>
        </p:nvSpPr>
        <p:spPr>
          <a:xfrm>
            <a:off x="902755" y="4563935"/>
            <a:ext cx="75206" cy="10426"/>
          </a:xfrm>
          <a:custGeom>
            <a:avLst/>
            <a:gdLst>
              <a:gd name="connsiteX0" fmla="*/ 0 w 59945"/>
              <a:gd name="connsiteY0" fmla="*/ 0 h 10820"/>
              <a:gd name="connsiteX1" fmla="*/ 59945 w 59945"/>
              <a:gd name="connsiteY1" fmla="*/ 0 h 10820"/>
            </a:gdLst>
            <a:ahLst/>
            <a:cxnLst>
              <a:cxn ang="0">
                <a:pos x="connsiteX0" y="connsiteY0"/>
              </a:cxn>
              <a:cxn ang="0">
                <a:pos x="connsiteX1" y="connsiteY1"/>
              </a:cxn>
            </a:cxnLst>
            <a:rect l="l" t="t" r="r" b="b"/>
            <a:pathLst>
              <a:path w="59945" h="10820">
                <a:moveTo>
                  <a:pt x="0" y="0"/>
                </a:moveTo>
                <a:lnTo>
                  <a:pt x="59945" y="0"/>
                </a:lnTo>
              </a:path>
            </a:pathLst>
          </a:custGeom>
          <a:ln w="12700"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dirty="0">
              <a:ln>
                <a:noFill/>
              </a:ln>
              <a:solidFill>
                <a:prstClr val="black"/>
              </a:solidFill>
              <a:effectLst/>
              <a:uLnTx/>
              <a:uFillTx/>
              <a:latin typeface="Arial" panose="020B0604020202020204"/>
              <a:ea typeface="+mn-ea"/>
              <a:cs typeface="+mn-cs"/>
            </a:endParaRPr>
          </a:p>
        </p:txBody>
      </p:sp>
      <p:sp>
        <p:nvSpPr>
          <p:cNvPr id="1161" name="TextBox 1160">
            <a:extLst>
              <a:ext uri="{FF2B5EF4-FFF2-40B4-BE49-F238E27FC236}">
                <a16:creationId xmlns:a16="http://schemas.microsoft.com/office/drawing/2014/main" id="{075C2576-BDCF-9A24-4180-2A55DF188419}"/>
              </a:ext>
            </a:extLst>
          </p:cNvPr>
          <p:cNvSpPr txBox="1"/>
          <p:nvPr/>
        </p:nvSpPr>
        <p:spPr>
          <a:xfrm>
            <a:off x="703461" y="4490475"/>
            <a:ext cx="154460" cy="133453"/>
          </a:xfrm>
          <a:prstGeom prst="rect">
            <a:avLst/>
          </a:prstGeom>
          <a:noFill/>
        </p:spPr>
        <p:txBody>
          <a:bodyPr wrap="none" lIns="0" tIns="0" rIns="0" bIns="0" rtlCol="0">
            <a:spAutoFit/>
          </a:bodyPr>
          <a:lstStyle/>
          <a:p>
            <a:pPr algn="r"/>
            <a:r>
              <a:rPr lang="en-GB" sz="900" dirty="0">
                <a:latin typeface="Arial" panose="020B0604020202020204" pitchFamily="34" charset="0"/>
                <a:ea typeface="Aileron" charset="0"/>
                <a:cs typeface="Arial" panose="020B0604020202020204" pitchFamily="34" charset="0"/>
              </a:rPr>
              <a:t>0.0</a:t>
            </a:r>
          </a:p>
        </p:txBody>
      </p:sp>
      <p:sp>
        <p:nvSpPr>
          <p:cNvPr id="1162" name="Freeform: Shape 60">
            <a:extLst>
              <a:ext uri="{FF2B5EF4-FFF2-40B4-BE49-F238E27FC236}">
                <a16:creationId xmlns:a16="http://schemas.microsoft.com/office/drawing/2014/main" id="{A0B192D8-4FAB-90CE-7C15-0B4843B5AADA}"/>
              </a:ext>
            </a:extLst>
          </p:cNvPr>
          <p:cNvSpPr/>
          <p:nvPr/>
        </p:nvSpPr>
        <p:spPr>
          <a:xfrm>
            <a:off x="902755" y="2609025"/>
            <a:ext cx="75206" cy="10426"/>
          </a:xfrm>
          <a:custGeom>
            <a:avLst/>
            <a:gdLst>
              <a:gd name="connsiteX0" fmla="*/ 0 w 59945"/>
              <a:gd name="connsiteY0" fmla="*/ 0 h 10820"/>
              <a:gd name="connsiteX1" fmla="*/ 59945 w 59945"/>
              <a:gd name="connsiteY1" fmla="*/ 0 h 10820"/>
            </a:gdLst>
            <a:ahLst/>
            <a:cxnLst>
              <a:cxn ang="0">
                <a:pos x="connsiteX0" y="connsiteY0"/>
              </a:cxn>
              <a:cxn ang="0">
                <a:pos x="connsiteX1" y="connsiteY1"/>
              </a:cxn>
            </a:cxnLst>
            <a:rect l="l" t="t" r="r" b="b"/>
            <a:pathLst>
              <a:path w="59945" h="10820">
                <a:moveTo>
                  <a:pt x="0" y="0"/>
                </a:moveTo>
                <a:lnTo>
                  <a:pt x="59945" y="0"/>
                </a:lnTo>
              </a:path>
            </a:pathLst>
          </a:custGeom>
          <a:ln w="12700"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dirty="0">
              <a:ln>
                <a:noFill/>
              </a:ln>
              <a:solidFill>
                <a:prstClr val="black"/>
              </a:solidFill>
              <a:effectLst/>
              <a:uLnTx/>
              <a:uFillTx/>
              <a:latin typeface="Arial" panose="020B0604020202020204"/>
              <a:ea typeface="+mn-ea"/>
              <a:cs typeface="+mn-cs"/>
            </a:endParaRPr>
          </a:p>
        </p:txBody>
      </p:sp>
      <p:sp>
        <p:nvSpPr>
          <p:cNvPr id="1163" name="TextBox 1162">
            <a:extLst>
              <a:ext uri="{FF2B5EF4-FFF2-40B4-BE49-F238E27FC236}">
                <a16:creationId xmlns:a16="http://schemas.microsoft.com/office/drawing/2014/main" id="{CFC1B4E4-1D52-DB8C-A3A3-DDBB00B9BE8E}"/>
              </a:ext>
            </a:extLst>
          </p:cNvPr>
          <p:cNvSpPr txBox="1"/>
          <p:nvPr/>
        </p:nvSpPr>
        <p:spPr>
          <a:xfrm>
            <a:off x="703461" y="2535565"/>
            <a:ext cx="154460" cy="133453"/>
          </a:xfrm>
          <a:prstGeom prst="rect">
            <a:avLst/>
          </a:prstGeom>
          <a:noFill/>
        </p:spPr>
        <p:txBody>
          <a:bodyPr wrap="none" lIns="0" tIns="0" rIns="0" bIns="0" rtlCol="0">
            <a:spAutoFit/>
          </a:bodyPr>
          <a:lstStyle/>
          <a:p>
            <a:pPr algn="r"/>
            <a:r>
              <a:rPr lang="en-GB" sz="900" dirty="0">
                <a:latin typeface="Arial" panose="020B0604020202020204" pitchFamily="34" charset="0"/>
                <a:ea typeface="Aileron" charset="0"/>
                <a:cs typeface="Arial" panose="020B0604020202020204" pitchFamily="34" charset="0"/>
              </a:rPr>
              <a:t>0.8</a:t>
            </a:r>
          </a:p>
        </p:txBody>
      </p:sp>
      <p:sp>
        <p:nvSpPr>
          <p:cNvPr id="1164" name="TextBox 1163">
            <a:extLst>
              <a:ext uri="{FF2B5EF4-FFF2-40B4-BE49-F238E27FC236}">
                <a16:creationId xmlns:a16="http://schemas.microsoft.com/office/drawing/2014/main" id="{700DC33C-836E-E73D-BF5A-641FF90D2A84}"/>
              </a:ext>
            </a:extLst>
          </p:cNvPr>
          <p:cNvSpPr txBox="1"/>
          <p:nvPr/>
        </p:nvSpPr>
        <p:spPr>
          <a:xfrm>
            <a:off x="1030681" y="4765398"/>
            <a:ext cx="61784" cy="120109"/>
          </a:xfrm>
          <a:prstGeom prst="rect">
            <a:avLst/>
          </a:prstGeom>
          <a:noFill/>
        </p:spPr>
        <p:txBody>
          <a:bodyPr wrap="none" lIns="0" tIns="0" rIns="0" bIns="0" rtlCol="0">
            <a:spAutoFit/>
          </a:bodyPr>
          <a:lstStyle/>
          <a:p>
            <a:pPr algn="ctr">
              <a:lnSpc>
                <a:spcPct val="90000"/>
              </a:lnSpc>
            </a:pPr>
            <a:r>
              <a:rPr lang="en-GB" sz="900" dirty="0">
                <a:latin typeface="Arial" panose="020B0604020202020204" pitchFamily="34" charset="0"/>
                <a:ea typeface="Aileron" charset="0"/>
                <a:cs typeface="Arial" panose="020B0604020202020204" pitchFamily="34" charset="0"/>
              </a:rPr>
              <a:t>0</a:t>
            </a:r>
          </a:p>
        </p:txBody>
      </p:sp>
      <p:sp>
        <p:nvSpPr>
          <p:cNvPr id="1165" name="Freeform: Shape 96">
            <a:extLst>
              <a:ext uri="{FF2B5EF4-FFF2-40B4-BE49-F238E27FC236}">
                <a16:creationId xmlns:a16="http://schemas.microsoft.com/office/drawing/2014/main" id="{C64A85D7-5BE0-C67B-CD9F-65B80D769693}"/>
              </a:ext>
            </a:extLst>
          </p:cNvPr>
          <p:cNvSpPr/>
          <p:nvPr/>
        </p:nvSpPr>
        <p:spPr>
          <a:xfrm>
            <a:off x="1288022" y="4671935"/>
            <a:ext cx="13575" cy="68083"/>
          </a:xfrm>
          <a:custGeom>
            <a:avLst/>
            <a:gdLst>
              <a:gd name="connsiteX0" fmla="*/ 0 w 10820"/>
              <a:gd name="connsiteY0" fmla="*/ 70657 h 70657"/>
              <a:gd name="connsiteX1" fmla="*/ 0 w 10820"/>
              <a:gd name="connsiteY1" fmla="*/ 0 h 70657"/>
            </a:gdLst>
            <a:ahLst/>
            <a:cxnLst>
              <a:cxn ang="0">
                <a:pos x="connsiteX0" y="connsiteY0"/>
              </a:cxn>
              <a:cxn ang="0">
                <a:pos x="connsiteX1" y="connsiteY1"/>
              </a:cxn>
            </a:cxnLst>
            <a:rect l="l" t="t" r="r" b="b"/>
            <a:pathLst>
              <a:path w="10820" h="70657">
                <a:moveTo>
                  <a:pt x="0" y="70657"/>
                </a:moveTo>
                <a:lnTo>
                  <a:pt x="0" y="0"/>
                </a:lnTo>
              </a:path>
            </a:pathLst>
          </a:custGeom>
          <a:ln w="12700"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dirty="0">
              <a:ln>
                <a:noFill/>
              </a:ln>
              <a:solidFill>
                <a:prstClr val="black"/>
              </a:solidFill>
              <a:effectLst/>
              <a:uLnTx/>
              <a:uFillTx/>
              <a:latin typeface="Arial" panose="020B0604020202020204"/>
              <a:ea typeface="+mn-ea"/>
              <a:cs typeface="+mn-cs"/>
            </a:endParaRPr>
          </a:p>
        </p:txBody>
      </p:sp>
      <p:sp>
        <p:nvSpPr>
          <p:cNvPr id="1166" name="TextBox 1165">
            <a:extLst>
              <a:ext uri="{FF2B5EF4-FFF2-40B4-BE49-F238E27FC236}">
                <a16:creationId xmlns:a16="http://schemas.microsoft.com/office/drawing/2014/main" id="{9A9B9B2B-2063-D6A3-258A-5274BCC5F188}"/>
              </a:ext>
            </a:extLst>
          </p:cNvPr>
          <p:cNvSpPr txBox="1"/>
          <p:nvPr/>
        </p:nvSpPr>
        <p:spPr>
          <a:xfrm>
            <a:off x="1257130" y="4765398"/>
            <a:ext cx="61784" cy="120109"/>
          </a:xfrm>
          <a:prstGeom prst="rect">
            <a:avLst/>
          </a:prstGeom>
          <a:noFill/>
        </p:spPr>
        <p:txBody>
          <a:bodyPr wrap="none" lIns="0" tIns="0" rIns="0" bIns="0" rtlCol="0">
            <a:spAutoFit/>
          </a:bodyPr>
          <a:lstStyle/>
          <a:p>
            <a:pPr algn="ctr">
              <a:lnSpc>
                <a:spcPct val="90000"/>
              </a:lnSpc>
            </a:pPr>
            <a:r>
              <a:rPr lang="en-GB" sz="900" dirty="0">
                <a:latin typeface="Arial" panose="020B0604020202020204" pitchFamily="34" charset="0"/>
                <a:ea typeface="Aileron" charset="0"/>
                <a:cs typeface="Arial" panose="020B0604020202020204" pitchFamily="34" charset="0"/>
              </a:rPr>
              <a:t>2</a:t>
            </a:r>
          </a:p>
        </p:txBody>
      </p:sp>
      <p:sp>
        <p:nvSpPr>
          <p:cNvPr id="1167" name="Freeform: Shape 96">
            <a:extLst>
              <a:ext uri="{FF2B5EF4-FFF2-40B4-BE49-F238E27FC236}">
                <a16:creationId xmlns:a16="http://schemas.microsoft.com/office/drawing/2014/main" id="{2FFAB1E9-6CBC-6CB2-8B18-F72D7A7BB649}"/>
              </a:ext>
            </a:extLst>
          </p:cNvPr>
          <p:cNvSpPr/>
          <p:nvPr/>
        </p:nvSpPr>
        <p:spPr>
          <a:xfrm>
            <a:off x="1521259" y="4671935"/>
            <a:ext cx="13575" cy="68083"/>
          </a:xfrm>
          <a:custGeom>
            <a:avLst/>
            <a:gdLst>
              <a:gd name="connsiteX0" fmla="*/ 0 w 10820"/>
              <a:gd name="connsiteY0" fmla="*/ 70657 h 70657"/>
              <a:gd name="connsiteX1" fmla="*/ 0 w 10820"/>
              <a:gd name="connsiteY1" fmla="*/ 0 h 70657"/>
            </a:gdLst>
            <a:ahLst/>
            <a:cxnLst>
              <a:cxn ang="0">
                <a:pos x="connsiteX0" y="connsiteY0"/>
              </a:cxn>
              <a:cxn ang="0">
                <a:pos x="connsiteX1" y="connsiteY1"/>
              </a:cxn>
            </a:cxnLst>
            <a:rect l="l" t="t" r="r" b="b"/>
            <a:pathLst>
              <a:path w="10820" h="70657">
                <a:moveTo>
                  <a:pt x="0" y="70657"/>
                </a:moveTo>
                <a:lnTo>
                  <a:pt x="0" y="0"/>
                </a:lnTo>
              </a:path>
            </a:pathLst>
          </a:custGeom>
          <a:ln w="12700"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dirty="0">
              <a:ln>
                <a:noFill/>
              </a:ln>
              <a:solidFill>
                <a:prstClr val="black"/>
              </a:solidFill>
              <a:effectLst/>
              <a:uLnTx/>
              <a:uFillTx/>
              <a:latin typeface="Arial" panose="020B0604020202020204"/>
              <a:ea typeface="+mn-ea"/>
              <a:cs typeface="+mn-cs"/>
            </a:endParaRPr>
          </a:p>
        </p:txBody>
      </p:sp>
      <p:sp>
        <p:nvSpPr>
          <p:cNvPr id="1168" name="TextBox 1167">
            <a:extLst>
              <a:ext uri="{FF2B5EF4-FFF2-40B4-BE49-F238E27FC236}">
                <a16:creationId xmlns:a16="http://schemas.microsoft.com/office/drawing/2014/main" id="{737157A9-E382-33F8-5032-10957FBE51B7}"/>
              </a:ext>
            </a:extLst>
          </p:cNvPr>
          <p:cNvSpPr txBox="1"/>
          <p:nvPr/>
        </p:nvSpPr>
        <p:spPr>
          <a:xfrm>
            <a:off x="1490367" y="4765398"/>
            <a:ext cx="61784" cy="120109"/>
          </a:xfrm>
          <a:prstGeom prst="rect">
            <a:avLst/>
          </a:prstGeom>
          <a:noFill/>
        </p:spPr>
        <p:txBody>
          <a:bodyPr wrap="none" lIns="0" tIns="0" rIns="0" bIns="0" rtlCol="0">
            <a:spAutoFit/>
          </a:bodyPr>
          <a:lstStyle/>
          <a:p>
            <a:pPr algn="ctr">
              <a:lnSpc>
                <a:spcPct val="90000"/>
              </a:lnSpc>
            </a:pPr>
            <a:r>
              <a:rPr lang="en-GB" sz="900" dirty="0">
                <a:latin typeface="Arial" panose="020B0604020202020204" pitchFamily="34" charset="0"/>
                <a:ea typeface="Aileron" charset="0"/>
                <a:cs typeface="Arial" panose="020B0604020202020204" pitchFamily="34" charset="0"/>
              </a:rPr>
              <a:t>4</a:t>
            </a:r>
          </a:p>
        </p:txBody>
      </p:sp>
      <p:sp>
        <p:nvSpPr>
          <p:cNvPr id="1169" name="Freeform: Shape 96">
            <a:extLst>
              <a:ext uri="{FF2B5EF4-FFF2-40B4-BE49-F238E27FC236}">
                <a16:creationId xmlns:a16="http://schemas.microsoft.com/office/drawing/2014/main" id="{154D9DAB-F68F-DA1E-F0F3-997ADA20E068}"/>
              </a:ext>
            </a:extLst>
          </p:cNvPr>
          <p:cNvSpPr/>
          <p:nvPr/>
        </p:nvSpPr>
        <p:spPr>
          <a:xfrm>
            <a:off x="1754496" y="4671935"/>
            <a:ext cx="13575" cy="68083"/>
          </a:xfrm>
          <a:custGeom>
            <a:avLst/>
            <a:gdLst>
              <a:gd name="connsiteX0" fmla="*/ 0 w 10820"/>
              <a:gd name="connsiteY0" fmla="*/ 70657 h 70657"/>
              <a:gd name="connsiteX1" fmla="*/ 0 w 10820"/>
              <a:gd name="connsiteY1" fmla="*/ 0 h 70657"/>
            </a:gdLst>
            <a:ahLst/>
            <a:cxnLst>
              <a:cxn ang="0">
                <a:pos x="connsiteX0" y="connsiteY0"/>
              </a:cxn>
              <a:cxn ang="0">
                <a:pos x="connsiteX1" y="connsiteY1"/>
              </a:cxn>
            </a:cxnLst>
            <a:rect l="l" t="t" r="r" b="b"/>
            <a:pathLst>
              <a:path w="10820" h="70657">
                <a:moveTo>
                  <a:pt x="0" y="70657"/>
                </a:moveTo>
                <a:lnTo>
                  <a:pt x="0" y="0"/>
                </a:lnTo>
              </a:path>
            </a:pathLst>
          </a:custGeom>
          <a:ln w="12700"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dirty="0">
              <a:ln>
                <a:noFill/>
              </a:ln>
              <a:solidFill>
                <a:prstClr val="black"/>
              </a:solidFill>
              <a:effectLst/>
              <a:uLnTx/>
              <a:uFillTx/>
              <a:latin typeface="Arial" panose="020B0604020202020204"/>
              <a:ea typeface="+mn-ea"/>
              <a:cs typeface="+mn-cs"/>
            </a:endParaRPr>
          </a:p>
        </p:txBody>
      </p:sp>
      <p:sp>
        <p:nvSpPr>
          <p:cNvPr id="1170" name="TextBox 1169">
            <a:extLst>
              <a:ext uri="{FF2B5EF4-FFF2-40B4-BE49-F238E27FC236}">
                <a16:creationId xmlns:a16="http://schemas.microsoft.com/office/drawing/2014/main" id="{A0A76670-FD45-B55A-DBA4-81D9C363D7B4}"/>
              </a:ext>
            </a:extLst>
          </p:cNvPr>
          <p:cNvSpPr txBox="1"/>
          <p:nvPr/>
        </p:nvSpPr>
        <p:spPr>
          <a:xfrm>
            <a:off x="1723604" y="4765398"/>
            <a:ext cx="61784" cy="120109"/>
          </a:xfrm>
          <a:prstGeom prst="rect">
            <a:avLst/>
          </a:prstGeom>
          <a:noFill/>
        </p:spPr>
        <p:txBody>
          <a:bodyPr wrap="none" lIns="0" tIns="0" rIns="0" bIns="0" rtlCol="0">
            <a:spAutoFit/>
          </a:bodyPr>
          <a:lstStyle/>
          <a:p>
            <a:pPr algn="ctr">
              <a:lnSpc>
                <a:spcPct val="90000"/>
              </a:lnSpc>
            </a:pPr>
            <a:r>
              <a:rPr lang="en-GB" sz="900" dirty="0">
                <a:latin typeface="Arial" panose="020B0604020202020204" pitchFamily="34" charset="0"/>
                <a:ea typeface="Aileron" charset="0"/>
                <a:cs typeface="Arial" panose="020B0604020202020204" pitchFamily="34" charset="0"/>
              </a:rPr>
              <a:t>6</a:t>
            </a:r>
          </a:p>
        </p:txBody>
      </p:sp>
      <p:sp>
        <p:nvSpPr>
          <p:cNvPr id="1171" name="Freeform: Shape 96">
            <a:extLst>
              <a:ext uri="{FF2B5EF4-FFF2-40B4-BE49-F238E27FC236}">
                <a16:creationId xmlns:a16="http://schemas.microsoft.com/office/drawing/2014/main" id="{BD354EAE-C060-3713-9343-CC066028DDAA}"/>
              </a:ext>
            </a:extLst>
          </p:cNvPr>
          <p:cNvSpPr/>
          <p:nvPr/>
        </p:nvSpPr>
        <p:spPr>
          <a:xfrm>
            <a:off x="1987733" y="4671935"/>
            <a:ext cx="13575" cy="68083"/>
          </a:xfrm>
          <a:custGeom>
            <a:avLst/>
            <a:gdLst>
              <a:gd name="connsiteX0" fmla="*/ 0 w 10820"/>
              <a:gd name="connsiteY0" fmla="*/ 70657 h 70657"/>
              <a:gd name="connsiteX1" fmla="*/ 0 w 10820"/>
              <a:gd name="connsiteY1" fmla="*/ 0 h 70657"/>
            </a:gdLst>
            <a:ahLst/>
            <a:cxnLst>
              <a:cxn ang="0">
                <a:pos x="connsiteX0" y="connsiteY0"/>
              </a:cxn>
              <a:cxn ang="0">
                <a:pos x="connsiteX1" y="connsiteY1"/>
              </a:cxn>
            </a:cxnLst>
            <a:rect l="l" t="t" r="r" b="b"/>
            <a:pathLst>
              <a:path w="10820" h="70657">
                <a:moveTo>
                  <a:pt x="0" y="70657"/>
                </a:moveTo>
                <a:lnTo>
                  <a:pt x="0" y="0"/>
                </a:lnTo>
              </a:path>
            </a:pathLst>
          </a:custGeom>
          <a:ln w="12700"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dirty="0">
              <a:ln>
                <a:noFill/>
              </a:ln>
              <a:solidFill>
                <a:prstClr val="black"/>
              </a:solidFill>
              <a:effectLst/>
              <a:uLnTx/>
              <a:uFillTx/>
              <a:latin typeface="Arial" panose="020B0604020202020204"/>
              <a:ea typeface="+mn-ea"/>
              <a:cs typeface="+mn-cs"/>
            </a:endParaRPr>
          </a:p>
        </p:txBody>
      </p:sp>
      <p:sp>
        <p:nvSpPr>
          <p:cNvPr id="1172" name="TextBox 1171">
            <a:extLst>
              <a:ext uri="{FF2B5EF4-FFF2-40B4-BE49-F238E27FC236}">
                <a16:creationId xmlns:a16="http://schemas.microsoft.com/office/drawing/2014/main" id="{E569E81C-8C2F-AB7E-9AC2-DF5A20C9DE92}"/>
              </a:ext>
            </a:extLst>
          </p:cNvPr>
          <p:cNvSpPr txBox="1"/>
          <p:nvPr/>
        </p:nvSpPr>
        <p:spPr>
          <a:xfrm>
            <a:off x="1956841" y="4765398"/>
            <a:ext cx="61784" cy="120109"/>
          </a:xfrm>
          <a:prstGeom prst="rect">
            <a:avLst/>
          </a:prstGeom>
          <a:noFill/>
        </p:spPr>
        <p:txBody>
          <a:bodyPr wrap="none" lIns="0" tIns="0" rIns="0" bIns="0" rtlCol="0">
            <a:spAutoFit/>
          </a:bodyPr>
          <a:lstStyle/>
          <a:p>
            <a:pPr algn="ctr">
              <a:lnSpc>
                <a:spcPct val="90000"/>
              </a:lnSpc>
            </a:pPr>
            <a:r>
              <a:rPr lang="en-GB" sz="900" dirty="0">
                <a:latin typeface="Arial" panose="020B0604020202020204" pitchFamily="34" charset="0"/>
                <a:ea typeface="Aileron" charset="0"/>
                <a:cs typeface="Arial" panose="020B0604020202020204" pitchFamily="34" charset="0"/>
              </a:rPr>
              <a:t>8</a:t>
            </a:r>
          </a:p>
        </p:txBody>
      </p:sp>
      <p:sp>
        <p:nvSpPr>
          <p:cNvPr id="1173" name="Freeform: Shape 96">
            <a:extLst>
              <a:ext uri="{FF2B5EF4-FFF2-40B4-BE49-F238E27FC236}">
                <a16:creationId xmlns:a16="http://schemas.microsoft.com/office/drawing/2014/main" id="{789CC4FE-B260-8EDC-A1DE-19DCAB66A77E}"/>
              </a:ext>
            </a:extLst>
          </p:cNvPr>
          <p:cNvSpPr/>
          <p:nvPr/>
        </p:nvSpPr>
        <p:spPr>
          <a:xfrm>
            <a:off x="3387155" y="4671935"/>
            <a:ext cx="13575" cy="68083"/>
          </a:xfrm>
          <a:custGeom>
            <a:avLst/>
            <a:gdLst>
              <a:gd name="connsiteX0" fmla="*/ 0 w 10820"/>
              <a:gd name="connsiteY0" fmla="*/ 70657 h 70657"/>
              <a:gd name="connsiteX1" fmla="*/ 0 w 10820"/>
              <a:gd name="connsiteY1" fmla="*/ 0 h 70657"/>
            </a:gdLst>
            <a:ahLst/>
            <a:cxnLst>
              <a:cxn ang="0">
                <a:pos x="connsiteX0" y="connsiteY0"/>
              </a:cxn>
              <a:cxn ang="0">
                <a:pos x="connsiteX1" y="connsiteY1"/>
              </a:cxn>
            </a:cxnLst>
            <a:rect l="l" t="t" r="r" b="b"/>
            <a:pathLst>
              <a:path w="10820" h="70657">
                <a:moveTo>
                  <a:pt x="0" y="70657"/>
                </a:moveTo>
                <a:lnTo>
                  <a:pt x="0" y="0"/>
                </a:lnTo>
              </a:path>
            </a:pathLst>
          </a:custGeom>
          <a:ln w="12700"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dirty="0">
              <a:ln>
                <a:noFill/>
              </a:ln>
              <a:solidFill>
                <a:prstClr val="black"/>
              </a:solidFill>
              <a:effectLst/>
              <a:uLnTx/>
              <a:uFillTx/>
              <a:latin typeface="Arial" panose="020B0604020202020204"/>
              <a:ea typeface="+mn-ea"/>
              <a:cs typeface="+mn-cs"/>
            </a:endParaRPr>
          </a:p>
        </p:txBody>
      </p:sp>
      <p:sp>
        <p:nvSpPr>
          <p:cNvPr id="1174" name="TextBox 1173">
            <a:extLst>
              <a:ext uri="{FF2B5EF4-FFF2-40B4-BE49-F238E27FC236}">
                <a16:creationId xmlns:a16="http://schemas.microsoft.com/office/drawing/2014/main" id="{A23E255D-09F3-7CD5-94A3-AD2BD044679D}"/>
              </a:ext>
            </a:extLst>
          </p:cNvPr>
          <p:cNvSpPr txBox="1"/>
          <p:nvPr/>
        </p:nvSpPr>
        <p:spPr>
          <a:xfrm>
            <a:off x="3316517" y="4765398"/>
            <a:ext cx="123568" cy="120109"/>
          </a:xfrm>
          <a:prstGeom prst="rect">
            <a:avLst/>
          </a:prstGeom>
          <a:noFill/>
        </p:spPr>
        <p:txBody>
          <a:bodyPr wrap="none" lIns="0" tIns="0" rIns="0" bIns="0" rtlCol="0">
            <a:spAutoFit/>
          </a:bodyPr>
          <a:lstStyle/>
          <a:p>
            <a:pPr algn="ctr">
              <a:lnSpc>
                <a:spcPct val="90000"/>
              </a:lnSpc>
            </a:pPr>
            <a:r>
              <a:rPr lang="en-GB" sz="900" dirty="0">
                <a:latin typeface="Arial" panose="020B0604020202020204" pitchFamily="34" charset="0"/>
                <a:ea typeface="Aileron" charset="0"/>
                <a:cs typeface="Arial" panose="020B0604020202020204" pitchFamily="34" charset="0"/>
              </a:rPr>
              <a:t>20</a:t>
            </a:r>
          </a:p>
        </p:txBody>
      </p:sp>
      <p:sp>
        <p:nvSpPr>
          <p:cNvPr id="1175" name="Freeform: Shape 96">
            <a:extLst>
              <a:ext uri="{FF2B5EF4-FFF2-40B4-BE49-F238E27FC236}">
                <a16:creationId xmlns:a16="http://schemas.microsoft.com/office/drawing/2014/main" id="{F27F5A77-715D-8511-C23C-57C30FC82470}"/>
              </a:ext>
            </a:extLst>
          </p:cNvPr>
          <p:cNvSpPr/>
          <p:nvPr/>
        </p:nvSpPr>
        <p:spPr>
          <a:xfrm>
            <a:off x="3153918" y="4671935"/>
            <a:ext cx="13575" cy="68083"/>
          </a:xfrm>
          <a:custGeom>
            <a:avLst/>
            <a:gdLst>
              <a:gd name="connsiteX0" fmla="*/ 0 w 10820"/>
              <a:gd name="connsiteY0" fmla="*/ 70657 h 70657"/>
              <a:gd name="connsiteX1" fmla="*/ 0 w 10820"/>
              <a:gd name="connsiteY1" fmla="*/ 0 h 70657"/>
            </a:gdLst>
            <a:ahLst/>
            <a:cxnLst>
              <a:cxn ang="0">
                <a:pos x="connsiteX0" y="connsiteY0"/>
              </a:cxn>
              <a:cxn ang="0">
                <a:pos x="connsiteX1" y="connsiteY1"/>
              </a:cxn>
            </a:cxnLst>
            <a:rect l="l" t="t" r="r" b="b"/>
            <a:pathLst>
              <a:path w="10820" h="70657">
                <a:moveTo>
                  <a:pt x="0" y="70657"/>
                </a:moveTo>
                <a:lnTo>
                  <a:pt x="0" y="0"/>
                </a:lnTo>
              </a:path>
            </a:pathLst>
          </a:custGeom>
          <a:ln w="12700"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dirty="0">
              <a:ln>
                <a:noFill/>
              </a:ln>
              <a:solidFill>
                <a:prstClr val="black"/>
              </a:solidFill>
              <a:effectLst/>
              <a:uLnTx/>
              <a:uFillTx/>
              <a:latin typeface="Arial" panose="020B0604020202020204"/>
              <a:ea typeface="+mn-ea"/>
              <a:cs typeface="+mn-cs"/>
            </a:endParaRPr>
          </a:p>
        </p:txBody>
      </p:sp>
      <p:sp>
        <p:nvSpPr>
          <p:cNvPr id="1176" name="TextBox 1175">
            <a:extLst>
              <a:ext uri="{FF2B5EF4-FFF2-40B4-BE49-F238E27FC236}">
                <a16:creationId xmlns:a16="http://schemas.microsoft.com/office/drawing/2014/main" id="{C68C6331-1E33-3061-4344-0869AD78491B}"/>
              </a:ext>
            </a:extLst>
          </p:cNvPr>
          <p:cNvSpPr txBox="1"/>
          <p:nvPr/>
        </p:nvSpPr>
        <p:spPr>
          <a:xfrm>
            <a:off x="3082742" y="4765398"/>
            <a:ext cx="123568" cy="120109"/>
          </a:xfrm>
          <a:prstGeom prst="rect">
            <a:avLst/>
          </a:prstGeom>
          <a:noFill/>
        </p:spPr>
        <p:txBody>
          <a:bodyPr wrap="none" lIns="0" tIns="0" rIns="0" bIns="0" rtlCol="0">
            <a:spAutoFit/>
          </a:bodyPr>
          <a:lstStyle/>
          <a:p>
            <a:pPr algn="ctr">
              <a:lnSpc>
                <a:spcPct val="90000"/>
              </a:lnSpc>
            </a:pPr>
            <a:r>
              <a:rPr lang="en-GB" sz="900" dirty="0">
                <a:latin typeface="Arial" panose="020B0604020202020204" pitchFamily="34" charset="0"/>
                <a:ea typeface="Aileron" charset="0"/>
                <a:cs typeface="Arial" panose="020B0604020202020204" pitchFamily="34" charset="0"/>
              </a:rPr>
              <a:t>18</a:t>
            </a:r>
          </a:p>
        </p:txBody>
      </p:sp>
      <p:sp>
        <p:nvSpPr>
          <p:cNvPr id="1177" name="Freeform: Shape 96">
            <a:extLst>
              <a:ext uri="{FF2B5EF4-FFF2-40B4-BE49-F238E27FC236}">
                <a16:creationId xmlns:a16="http://schemas.microsoft.com/office/drawing/2014/main" id="{04FCE365-CD02-8C0D-25E6-7C85D309D44D}"/>
              </a:ext>
            </a:extLst>
          </p:cNvPr>
          <p:cNvSpPr/>
          <p:nvPr/>
        </p:nvSpPr>
        <p:spPr>
          <a:xfrm>
            <a:off x="2920681" y="4671935"/>
            <a:ext cx="13575" cy="68083"/>
          </a:xfrm>
          <a:custGeom>
            <a:avLst/>
            <a:gdLst>
              <a:gd name="connsiteX0" fmla="*/ 0 w 10820"/>
              <a:gd name="connsiteY0" fmla="*/ 70657 h 70657"/>
              <a:gd name="connsiteX1" fmla="*/ 0 w 10820"/>
              <a:gd name="connsiteY1" fmla="*/ 0 h 70657"/>
            </a:gdLst>
            <a:ahLst/>
            <a:cxnLst>
              <a:cxn ang="0">
                <a:pos x="connsiteX0" y="connsiteY0"/>
              </a:cxn>
              <a:cxn ang="0">
                <a:pos x="connsiteX1" y="connsiteY1"/>
              </a:cxn>
            </a:cxnLst>
            <a:rect l="l" t="t" r="r" b="b"/>
            <a:pathLst>
              <a:path w="10820" h="70657">
                <a:moveTo>
                  <a:pt x="0" y="70657"/>
                </a:moveTo>
                <a:lnTo>
                  <a:pt x="0" y="0"/>
                </a:lnTo>
              </a:path>
            </a:pathLst>
          </a:custGeom>
          <a:ln w="12700"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dirty="0">
              <a:ln>
                <a:noFill/>
              </a:ln>
              <a:solidFill>
                <a:prstClr val="black"/>
              </a:solidFill>
              <a:effectLst/>
              <a:uLnTx/>
              <a:uFillTx/>
              <a:latin typeface="Arial" panose="020B0604020202020204"/>
              <a:ea typeface="+mn-ea"/>
              <a:cs typeface="+mn-cs"/>
            </a:endParaRPr>
          </a:p>
        </p:txBody>
      </p:sp>
      <p:sp>
        <p:nvSpPr>
          <p:cNvPr id="1178" name="TextBox 1177">
            <a:extLst>
              <a:ext uri="{FF2B5EF4-FFF2-40B4-BE49-F238E27FC236}">
                <a16:creationId xmlns:a16="http://schemas.microsoft.com/office/drawing/2014/main" id="{E22CEA5C-3768-B6DB-E2D3-04557CA3BDE7}"/>
              </a:ext>
            </a:extLst>
          </p:cNvPr>
          <p:cNvSpPr txBox="1"/>
          <p:nvPr/>
        </p:nvSpPr>
        <p:spPr>
          <a:xfrm>
            <a:off x="2848967" y="4765398"/>
            <a:ext cx="123568" cy="120109"/>
          </a:xfrm>
          <a:prstGeom prst="rect">
            <a:avLst/>
          </a:prstGeom>
          <a:noFill/>
        </p:spPr>
        <p:txBody>
          <a:bodyPr wrap="none" lIns="0" tIns="0" rIns="0" bIns="0" rtlCol="0">
            <a:spAutoFit/>
          </a:bodyPr>
          <a:lstStyle/>
          <a:p>
            <a:pPr algn="ctr">
              <a:lnSpc>
                <a:spcPct val="90000"/>
              </a:lnSpc>
            </a:pPr>
            <a:r>
              <a:rPr lang="en-GB" sz="900" dirty="0">
                <a:latin typeface="Arial" panose="020B0604020202020204" pitchFamily="34" charset="0"/>
                <a:ea typeface="Aileron" charset="0"/>
                <a:cs typeface="Arial" panose="020B0604020202020204" pitchFamily="34" charset="0"/>
              </a:rPr>
              <a:t>16</a:t>
            </a:r>
          </a:p>
        </p:txBody>
      </p:sp>
      <p:sp>
        <p:nvSpPr>
          <p:cNvPr id="1179" name="Freeform: Shape 96">
            <a:extLst>
              <a:ext uri="{FF2B5EF4-FFF2-40B4-BE49-F238E27FC236}">
                <a16:creationId xmlns:a16="http://schemas.microsoft.com/office/drawing/2014/main" id="{76AF8C2A-FC11-5842-F4F0-E30877D7904E}"/>
              </a:ext>
            </a:extLst>
          </p:cNvPr>
          <p:cNvSpPr/>
          <p:nvPr/>
        </p:nvSpPr>
        <p:spPr>
          <a:xfrm>
            <a:off x="2687444" y="4671935"/>
            <a:ext cx="13575" cy="68083"/>
          </a:xfrm>
          <a:custGeom>
            <a:avLst/>
            <a:gdLst>
              <a:gd name="connsiteX0" fmla="*/ 0 w 10820"/>
              <a:gd name="connsiteY0" fmla="*/ 70657 h 70657"/>
              <a:gd name="connsiteX1" fmla="*/ 0 w 10820"/>
              <a:gd name="connsiteY1" fmla="*/ 0 h 70657"/>
            </a:gdLst>
            <a:ahLst/>
            <a:cxnLst>
              <a:cxn ang="0">
                <a:pos x="connsiteX0" y="connsiteY0"/>
              </a:cxn>
              <a:cxn ang="0">
                <a:pos x="connsiteX1" y="connsiteY1"/>
              </a:cxn>
            </a:cxnLst>
            <a:rect l="l" t="t" r="r" b="b"/>
            <a:pathLst>
              <a:path w="10820" h="70657">
                <a:moveTo>
                  <a:pt x="0" y="70657"/>
                </a:moveTo>
                <a:lnTo>
                  <a:pt x="0" y="0"/>
                </a:lnTo>
              </a:path>
            </a:pathLst>
          </a:custGeom>
          <a:ln w="12700"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dirty="0">
              <a:ln>
                <a:noFill/>
              </a:ln>
              <a:solidFill>
                <a:prstClr val="black"/>
              </a:solidFill>
              <a:effectLst/>
              <a:uLnTx/>
              <a:uFillTx/>
              <a:latin typeface="Arial" panose="020B0604020202020204"/>
              <a:ea typeface="+mn-ea"/>
              <a:cs typeface="+mn-cs"/>
            </a:endParaRPr>
          </a:p>
        </p:txBody>
      </p:sp>
      <p:sp>
        <p:nvSpPr>
          <p:cNvPr id="1180" name="TextBox 1179">
            <a:extLst>
              <a:ext uri="{FF2B5EF4-FFF2-40B4-BE49-F238E27FC236}">
                <a16:creationId xmlns:a16="http://schemas.microsoft.com/office/drawing/2014/main" id="{9279F2A0-F1E0-A444-DD76-71EE24CA36AB}"/>
              </a:ext>
            </a:extLst>
          </p:cNvPr>
          <p:cNvSpPr txBox="1"/>
          <p:nvPr/>
        </p:nvSpPr>
        <p:spPr>
          <a:xfrm>
            <a:off x="2615192" y="4765398"/>
            <a:ext cx="123568" cy="120109"/>
          </a:xfrm>
          <a:prstGeom prst="rect">
            <a:avLst/>
          </a:prstGeom>
          <a:noFill/>
        </p:spPr>
        <p:txBody>
          <a:bodyPr wrap="none" lIns="0" tIns="0" rIns="0" bIns="0" rtlCol="0">
            <a:spAutoFit/>
          </a:bodyPr>
          <a:lstStyle/>
          <a:p>
            <a:pPr algn="ctr">
              <a:lnSpc>
                <a:spcPct val="90000"/>
              </a:lnSpc>
            </a:pPr>
            <a:r>
              <a:rPr lang="en-GB" sz="900" dirty="0">
                <a:latin typeface="Arial" panose="020B0604020202020204" pitchFamily="34" charset="0"/>
                <a:ea typeface="Aileron" charset="0"/>
                <a:cs typeface="Arial" panose="020B0604020202020204" pitchFamily="34" charset="0"/>
              </a:rPr>
              <a:t>14</a:t>
            </a:r>
          </a:p>
        </p:txBody>
      </p:sp>
      <p:sp>
        <p:nvSpPr>
          <p:cNvPr id="1181" name="Freeform: Shape 96">
            <a:extLst>
              <a:ext uri="{FF2B5EF4-FFF2-40B4-BE49-F238E27FC236}">
                <a16:creationId xmlns:a16="http://schemas.microsoft.com/office/drawing/2014/main" id="{9929A208-B12D-D8D5-D35C-ABDDEFA49EAE}"/>
              </a:ext>
            </a:extLst>
          </p:cNvPr>
          <p:cNvSpPr/>
          <p:nvPr/>
        </p:nvSpPr>
        <p:spPr>
          <a:xfrm>
            <a:off x="2454207" y="4671935"/>
            <a:ext cx="13575" cy="68083"/>
          </a:xfrm>
          <a:custGeom>
            <a:avLst/>
            <a:gdLst>
              <a:gd name="connsiteX0" fmla="*/ 0 w 10820"/>
              <a:gd name="connsiteY0" fmla="*/ 70657 h 70657"/>
              <a:gd name="connsiteX1" fmla="*/ 0 w 10820"/>
              <a:gd name="connsiteY1" fmla="*/ 0 h 70657"/>
            </a:gdLst>
            <a:ahLst/>
            <a:cxnLst>
              <a:cxn ang="0">
                <a:pos x="connsiteX0" y="connsiteY0"/>
              </a:cxn>
              <a:cxn ang="0">
                <a:pos x="connsiteX1" y="connsiteY1"/>
              </a:cxn>
            </a:cxnLst>
            <a:rect l="l" t="t" r="r" b="b"/>
            <a:pathLst>
              <a:path w="10820" h="70657">
                <a:moveTo>
                  <a:pt x="0" y="70657"/>
                </a:moveTo>
                <a:lnTo>
                  <a:pt x="0" y="0"/>
                </a:lnTo>
              </a:path>
            </a:pathLst>
          </a:custGeom>
          <a:ln w="12700"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dirty="0">
              <a:ln>
                <a:noFill/>
              </a:ln>
              <a:solidFill>
                <a:prstClr val="black"/>
              </a:solidFill>
              <a:effectLst/>
              <a:uLnTx/>
              <a:uFillTx/>
              <a:latin typeface="Arial" panose="020B0604020202020204"/>
              <a:ea typeface="+mn-ea"/>
              <a:cs typeface="+mn-cs"/>
            </a:endParaRPr>
          </a:p>
        </p:txBody>
      </p:sp>
      <p:sp>
        <p:nvSpPr>
          <p:cNvPr id="1182" name="TextBox 1181">
            <a:extLst>
              <a:ext uri="{FF2B5EF4-FFF2-40B4-BE49-F238E27FC236}">
                <a16:creationId xmlns:a16="http://schemas.microsoft.com/office/drawing/2014/main" id="{49A5F9BB-A5A0-C642-6D24-43090B0558CE}"/>
              </a:ext>
            </a:extLst>
          </p:cNvPr>
          <p:cNvSpPr txBox="1"/>
          <p:nvPr/>
        </p:nvSpPr>
        <p:spPr>
          <a:xfrm>
            <a:off x="2381417" y="4765398"/>
            <a:ext cx="123568" cy="120109"/>
          </a:xfrm>
          <a:prstGeom prst="rect">
            <a:avLst/>
          </a:prstGeom>
          <a:noFill/>
        </p:spPr>
        <p:txBody>
          <a:bodyPr wrap="none" lIns="0" tIns="0" rIns="0" bIns="0" rtlCol="0">
            <a:spAutoFit/>
          </a:bodyPr>
          <a:lstStyle/>
          <a:p>
            <a:pPr algn="ctr">
              <a:lnSpc>
                <a:spcPct val="90000"/>
              </a:lnSpc>
            </a:pPr>
            <a:r>
              <a:rPr lang="en-GB" sz="900" dirty="0">
                <a:latin typeface="Arial" panose="020B0604020202020204" pitchFamily="34" charset="0"/>
                <a:ea typeface="Aileron" charset="0"/>
                <a:cs typeface="Arial" panose="020B0604020202020204" pitchFamily="34" charset="0"/>
              </a:rPr>
              <a:t>12</a:t>
            </a:r>
          </a:p>
        </p:txBody>
      </p:sp>
      <p:sp>
        <p:nvSpPr>
          <p:cNvPr id="1183" name="Freeform: Shape 96">
            <a:extLst>
              <a:ext uri="{FF2B5EF4-FFF2-40B4-BE49-F238E27FC236}">
                <a16:creationId xmlns:a16="http://schemas.microsoft.com/office/drawing/2014/main" id="{B7544994-A7CF-6871-6B47-5CE90D696103}"/>
              </a:ext>
            </a:extLst>
          </p:cNvPr>
          <p:cNvSpPr/>
          <p:nvPr/>
        </p:nvSpPr>
        <p:spPr>
          <a:xfrm>
            <a:off x="2220970" y="4671935"/>
            <a:ext cx="13575" cy="68083"/>
          </a:xfrm>
          <a:custGeom>
            <a:avLst/>
            <a:gdLst>
              <a:gd name="connsiteX0" fmla="*/ 0 w 10820"/>
              <a:gd name="connsiteY0" fmla="*/ 70657 h 70657"/>
              <a:gd name="connsiteX1" fmla="*/ 0 w 10820"/>
              <a:gd name="connsiteY1" fmla="*/ 0 h 70657"/>
            </a:gdLst>
            <a:ahLst/>
            <a:cxnLst>
              <a:cxn ang="0">
                <a:pos x="connsiteX0" y="connsiteY0"/>
              </a:cxn>
              <a:cxn ang="0">
                <a:pos x="connsiteX1" y="connsiteY1"/>
              </a:cxn>
            </a:cxnLst>
            <a:rect l="l" t="t" r="r" b="b"/>
            <a:pathLst>
              <a:path w="10820" h="70657">
                <a:moveTo>
                  <a:pt x="0" y="70657"/>
                </a:moveTo>
                <a:lnTo>
                  <a:pt x="0" y="0"/>
                </a:lnTo>
              </a:path>
            </a:pathLst>
          </a:custGeom>
          <a:ln w="12700"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dirty="0">
              <a:ln>
                <a:noFill/>
              </a:ln>
              <a:solidFill>
                <a:prstClr val="black"/>
              </a:solidFill>
              <a:effectLst/>
              <a:uLnTx/>
              <a:uFillTx/>
              <a:latin typeface="Arial" panose="020B0604020202020204"/>
              <a:ea typeface="+mn-ea"/>
              <a:cs typeface="+mn-cs"/>
            </a:endParaRPr>
          </a:p>
        </p:txBody>
      </p:sp>
      <p:sp>
        <p:nvSpPr>
          <p:cNvPr id="1184" name="TextBox 1183">
            <a:extLst>
              <a:ext uri="{FF2B5EF4-FFF2-40B4-BE49-F238E27FC236}">
                <a16:creationId xmlns:a16="http://schemas.microsoft.com/office/drawing/2014/main" id="{6C1016BA-79A9-DCA4-AE39-830AE8F90808}"/>
              </a:ext>
            </a:extLst>
          </p:cNvPr>
          <p:cNvSpPr txBox="1"/>
          <p:nvPr/>
        </p:nvSpPr>
        <p:spPr>
          <a:xfrm>
            <a:off x="2147642" y="4765398"/>
            <a:ext cx="123568" cy="120109"/>
          </a:xfrm>
          <a:prstGeom prst="rect">
            <a:avLst/>
          </a:prstGeom>
          <a:noFill/>
        </p:spPr>
        <p:txBody>
          <a:bodyPr wrap="none" lIns="0" tIns="0" rIns="0" bIns="0" rtlCol="0">
            <a:spAutoFit/>
          </a:bodyPr>
          <a:lstStyle/>
          <a:p>
            <a:pPr algn="ctr">
              <a:lnSpc>
                <a:spcPct val="90000"/>
              </a:lnSpc>
            </a:pPr>
            <a:r>
              <a:rPr lang="en-GB" sz="900" dirty="0">
                <a:latin typeface="Arial" panose="020B0604020202020204" pitchFamily="34" charset="0"/>
                <a:ea typeface="Aileron" charset="0"/>
                <a:cs typeface="Arial" panose="020B0604020202020204" pitchFamily="34" charset="0"/>
              </a:rPr>
              <a:t>10</a:t>
            </a:r>
          </a:p>
        </p:txBody>
      </p:sp>
      <p:sp>
        <p:nvSpPr>
          <p:cNvPr id="1185" name="TextBox 1184">
            <a:extLst>
              <a:ext uri="{FF2B5EF4-FFF2-40B4-BE49-F238E27FC236}">
                <a16:creationId xmlns:a16="http://schemas.microsoft.com/office/drawing/2014/main" id="{FDCC9770-2785-6155-9DDF-DFFFB26CB7BB}"/>
              </a:ext>
            </a:extLst>
          </p:cNvPr>
          <p:cNvSpPr txBox="1"/>
          <p:nvPr/>
        </p:nvSpPr>
        <p:spPr>
          <a:xfrm>
            <a:off x="5654267" y="4765398"/>
            <a:ext cx="123568" cy="120109"/>
          </a:xfrm>
          <a:prstGeom prst="rect">
            <a:avLst/>
          </a:prstGeom>
          <a:noFill/>
        </p:spPr>
        <p:txBody>
          <a:bodyPr wrap="none" lIns="0" tIns="0" rIns="0" bIns="0" rtlCol="0">
            <a:spAutoFit/>
          </a:bodyPr>
          <a:lstStyle/>
          <a:p>
            <a:pPr algn="ctr">
              <a:lnSpc>
                <a:spcPct val="90000"/>
              </a:lnSpc>
            </a:pPr>
            <a:r>
              <a:rPr lang="en-GB" sz="900" dirty="0">
                <a:latin typeface="Arial" panose="020B0604020202020204" pitchFamily="34" charset="0"/>
                <a:ea typeface="Aileron" charset="0"/>
                <a:cs typeface="Arial" panose="020B0604020202020204" pitchFamily="34" charset="0"/>
              </a:rPr>
              <a:t>40</a:t>
            </a:r>
          </a:p>
        </p:txBody>
      </p:sp>
      <p:sp>
        <p:nvSpPr>
          <p:cNvPr id="1186" name="Freeform: Shape 96">
            <a:extLst>
              <a:ext uri="{FF2B5EF4-FFF2-40B4-BE49-F238E27FC236}">
                <a16:creationId xmlns:a16="http://schemas.microsoft.com/office/drawing/2014/main" id="{064271E6-5A56-6BD9-2660-DA20187D9D4A}"/>
              </a:ext>
            </a:extLst>
          </p:cNvPr>
          <p:cNvSpPr/>
          <p:nvPr/>
        </p:nvSpPr>
        <p:spPr>
          <a:xfrm>
            <a:off x="5486288" y="4671935"/>
            <a:ext cx="13575" cy="68083"/>
          </a:xfrm>
          <a:custGeom>
            <a:avLst/>
            <a:gdLst>
              <a:gd name="connsiteX0" fmla="*/ 0 w 10820"/>
              <a:gd name="connsiteY0" fmla="*/ 70657 h 70657"/>
              <a:gd name="connsiteX1" fmla="*/ 0 w 10820"/>
              <a:gd name="connsiteY1" fmla="*/ 0 h 70657"/>
            </a:gdLst>
            <a:ahLst/>
            <a:cxnLst>
              <a:cxn ang="0">
                <a:pos x="connsiteX0" y="connsiteY0"/>
              </a:cxn>
              <a:cxn ang="0">
                <a:pos x="connsiteX1" y="connsiteY1"/>
              </a:cxn>
            </a:cxnLst>
            <a:rect l="l" t="t" r="r" b="b"/>
            <a:pathLst>
              <a:path w="10820" h="70657">
                <a:moveTo>
                  <a:pt x="0" y="70657"/>
                </a:moveTo>
                <a:lnTo>
                  <a:pt x="0" y="0"/>
                </a:lnTo>
              </a:path>
            </a:pathLst>
          </a:custGeom>
          <a:ln w="12700"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dirty="0">
              <a:ln>
                <a:noFill/>
              </a:ln>
              <a:solidFill>
                <a:prstClr val="black"/>
              </a:solidFill>
              <a:effectLst/>
              <a:uLnTx/>
              <a:uFillTx/>
              <a:latin typeface="Arial" panose="020B0604020202020204"/>
              <a:ea typeface="+mn-ea"/>
              <a:cs typeface="+mn-cs"/>
            </a:endParaRPr>
          </a:p>
        </p:txBody>
      </p:sp>
      <p:sp>
        <p:nvSpPr>
          <p:cNvPr id="1187" name="TextBox 1186">
            <a:extLst>
              <a:ext uri="{FF2B5EF4-FFF2-40B4-BE49-F238E27FC236}">
                <a16:creationId xmlns:a16="http://schemas.microsoft.com/office/drawing/2014/main" id="{87CD439B-34CA-81A3-E7F3-A83EF9A374D5}"/>
              </a:ext>
            </a:extLst>
          </p:cNvPr>
          <p:cNvSpPr txBox="1"/>
          <p:nvPr/>
        </p:nvSpPr>
        <p:spPr>
          <a:xfrm>
            <a:off x="5420492" y="4765398"/>
            <a:ext cx="123568" cy="120109"/>
          </a:xfrm>
          <a:prstGeom prst="rect">
            <a:avLst/>
          </a:prstGeom>
          <a:noFill/>
        </p:spPr>
        <p:txBody>
          <a:bodyPr wrap="none" lIns="0" tIns="0" rIns="0" bIns="0" rtlCol="0">
            <a:spAutoFit/>
          </a:bodyPr>
          <a:lstStyle/>
          <a:p>
            <a:pPr algn="ctr">
              <a:lnSpc>
                <a:spcPct val="90000"/>
              </a:lnSpc>
            </a:pPr>
            <a:r>
              <a:rPr lang="en-GB" sz="900" dirty="0">
                <a:latin typeface="Arial" panose="020B0604020202020204" pitchFamily="34" charset="0"/>
                <a:ea typeface="Aileron" charset="0"/>
                <a:cs typeface="Arial" panose="020B0604020202020204" pitchFamily="34" charset="0"/>
              </a:rPr>
              <a:t>38</a:t>
            </a:r>
          </a:p>
        </p:txBody>
      </p:sp>
      <p:sp>
        <p:nvSpPr>
          <p:cNvPr id="1188" name="Freeform: Shape 96">
            <a:extLst>
              <a:ext uri="{FF2B5EF4-FFF2-40B4-BE49-F238E27FC236}">
                <a16:creationId xmlns:a16="http://schemas.microsoft.com/office/drawing/2014/main" id="{7B897B94-B15D-8BEF-AE2A-BDB29B2A483F}"/>
              </a:ext>
            </a:extLst>
          </p:cNvPr>
          <p:cNvSpPr/>
          <p:nvPr/>
        </p:nvSpPr>
        <p:spPr>
          <a:xfrm>
            <a:off x="5253051" y="4671935"/>
            <a:ext cx="13575" cy="68083"/>
          </a:xfrm>
          <a:custGeom>
            <a:avLst/>
            <a:gdLst>
              <a:gd name="connsiteX0" fmla="*/ 0 w 10820"/>
              <a:gd name="connsiteY0" fmla="*/ 70657 h 70657"/>
              <a:gd name="connsiteX1" fmla="*/ 0 w 10820"/>
              <a:gd name="connsiteY1" fmla="*/ 0 h 70657"/>
            </a:gdLst>
            <a:ahLst/>
            <a:cxnLst>
              <a:cxn ang="0">
                <a:pos x="connsiteX0" y="connsiteY0"/>
              </a:cxn>
              <a:cxn ang="0">
                <a:pos x="connsiteX1" y="connsiteY1"/>
              </a:cxn>
            </a:cxnLst>
            <a:rect l="l" t="t" r="r" b="b"/>
            <a:pathLst>
              <a:path w="10820" h="70657">
                <a:moveTo>
                  <a:pt x="0" y="70657"/>
                </a:moveTo>
                <a:lnTo>
                  <a:pt x="0" y="0"/>
                </a:lnTo>
              </a:path>
            </a:pathLst>
          </a:custGeom>
          <a:ln w="12700"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dirty="0">
              <a:ln>
                <a:noFill/>
              </a:ln>
              <a:solidFill>
                <a:prstClr val="black"/>
              </a:solidFill>
              <a:effectLst/>
              <a:uLnTx/>
              <a:uFillTx/>
              <a:latin typeface="Arial" panose="020B0604020202020204"/>
              <a:ea typeface="+mn-ea"/>
              <a:cs typeface="+mn-cs"/>
            </a:endParaRPr>
          </a:p>
        </p:txBody>
      </p:sp>
      <p:sp>
        <p:nvSpPr>
          <p:cNvPr id="1189" name="TextBox 1188">
            <a:extLst>
              <a:ext uri="{FF2B5EF4-FFF2-40B4-BE49-F238E27FC236}">
                <a16:creationId xmlns:a16="http://schemas.microsoft.com/office/drawing/2014/main" id="{6B67CCE4-F5FF-99E5-D7D9-59CB753935CD}"/>
              </a:ext>
            </a:extLst>
          </p:cNvPr>
          <p:cNvSpPr txBox="1"/>
          <p:nvPr/>
        </p:nvSpPr>
        <p:spPr>
          <a:xfrm>
            <a:off x="5186717" y="4765398"/>
            <a:ext cx="123568" cy="120109"/>
          </a:xfrm>
          <a:prstGeom prst="rect">
            <a:avLst/>
          </a:prstGeom>
          <a:noFill/>
        </p:spPr>
        <p:txBody>
          <a:bodyPr wrap="none" lIns="0" tIns="0" rIns="0" bIns="0" rtlCol="0">
            <a:spAutoFit/>
          </a:bodyPr>
          <a:lstStyle/>
          <a:p>
            <a:pPr algn="ctr">
              <a:lnSpc>
                <a:spcPct val="90000"/>
              </a:lnSpc>
            </a:pPr>
            <a:r>
              <a:rPr lang="en-GB" sz="900" dirty="0">
                <a:latin typeface="Arial" panose="020B0604020202020204" pitchFamily="34" charset="0"/>
                <a:ea typeface="Aileron" charset="0"/>
                <a:cs typeface="Arial" panose="020B0604020202020204" pitchFamily="34" charset="0"/>
              </a:rPr>
              <a:t>36</a:t>
            </a:r>
          </a:p>
        </p:txBody>
      </p:sp>
      <p:sp>
        <p:nvSpPr>
          <p:cNvPr id="1190" name="Freeform: Shape 96">
            <a:extLst>
              <a:ext uri="{FF2B5EF4-FFF2-40B4-BE49-F238E27FC236}">
                <a16:creationId xmlns:a16="http://schemas.microsoft.com/office/drawing/2014/main" id="{F056B668-74E2-FC7A-9B97-FC9634A2320C}"/>
              </a:ext>
            </a:extLst>
          </p:cNvPr>
          <p:cNvSpPr/>
          <p:nvPr/>
        </p:nvSpPr>
        <p:spPr>
          <a:xfrm>
            <a:off x="5019814" y="4671935"/>
            <a:ext cx="13575" cy="68083"/>
          </a:xfrm>
          <a:custGeom>
            <a:avLst/>
            <a:gdLst>
              <a:gd name="connsiteX0" fmla="*/ 0 w 10820"/>
              <a:gd name="connsiteY0" fmla="*/ 70657 h 70657"/>
              <a:gd name="connsiteX1" fmla="*/ 0 w 10820"/>
              <a:gd name="connsiteY1" fmla="*/ 0 h 70657"/>
            </a:gdLst>
            <a:ahLst/>
            <a:cxnLst>
              <a:cxn ang="0">
                <a:pos x="connsiteX0" y="connsiteY0"/>
              </a:cxn>
              <a:cxn ang="0">
                <a:pos x="connsiteX1" y="connsiteY1"/>
              </a:cxn>
            </a:cxnLst>
            <a:rect l="l" t="t" r="r" b="b"/>
            <a:pathLst>
              <a:path w="10820" h="70657">
                <a:moveTo>
                  <a:pt x="0" y="70657"/>
                </a:moveTo>
                <a:lnTo>
                  <a:pt x="0" y="0"/>
                </a:lnTo>
              </a:path>
            </a:pathLst>
          </a:custGeom>
          <a:ln w="12700"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dirty="0">
              <a:ln>
                <a:noFill/>
              </a:ln>
              <a:solidFill>
                <a:prstClr val="black"/>
              </a:solidFill>
              <a:effectLst/>
              <a:uLnTx/>
              <a:uFillTx/>
              <a:latin typeface="Arial" panose="020B0604020202020204"/>
              <a:ea typeface="+mn-ea"/>
              <a:cs typeface="+mn-cs"/>
            </a:endParaRPr>
          </a:p>
        </p:txBody>
      </p:sp>
      <p:sp>
        <p:nvSpPr>
          <p:cNvPr id="1191" name="TextBox 1190">
            <a:extLst>
              <a:ext uri="{FF2B5EF4-FFF2-40B4-BE49-F238E27FC236}">
                <a16:creationId xmlns:a16="http://schemas.microsoft.com/office/drawing/2014/main" id="{971D231B-B445-28FD-FF0A-8D4CB814B90B}"/>
              </a:ext>
            </a:extLst>
          </p:cNvPr>
          <p:cNvSpPr txBox="1"/>
          <p:nvPr/>
        </p:nvSpPr>
        <p:spPr>
          <a:xfrm>
            <a:off x="4952942" y="4765398"/>
            <a:ext cx="123568" cy="120109"/>
          </a:xfrm>
          <a:prstGeom prst="rect">
            <a:avLst/>
          </a:prstGeom>
          <a:noFill/>
        </p:spPr>
        <p:txBody>
          <a:bodyPr wrap="none" lIns="0" tIns="0" rIns="0" bIns="0" rtlCol="0">
            <a:spAutoFit/>
          </a:bodyPr>
          <a:lstStyle/>
          <a:p>
            <a:pPr algn="ctr">
              <a:lnSpc>
                <a:spcPct val="90000"/>
              </a:lnSpc>
            </a:pPr>
            <a:r>
              <a:rPr lang="en-GB" sz="900" dirty="0">
                <a:latin typeface="Arial" panose="020B0604020202020204" pitchFamily="34" charset="0"/>
                <a:ea typeface="Aileron" charset="0"/>
                <a:cs typeface="Arial" panose="020B0604020202020204" pitchFamily="34" charset="0"/>
              </a:rPr>
              <a:t>34</a:t>
            </a:r>
          </a:p>
        </p:txBody>
      </p:sp>
      <p:sp>
        <p:nvSpPr>
          <p:cNvPr id="1192" name="Freeform: Shape 96">
            <a:extLst>
              <a:ext uri="{FF2B5EF4-FFF2-40B4-BE49-F238E27FC236}">
                <a16:creationId xmlns:a16="http://schemas.microsoft.com/office/drawing/2014/main" id="{9AE4EF7F-CCF5-9716-B934-FDD02AB73ECC}"/>
              </a:ext>
            </a:extLst>
          </p:cNvPr>
          <p:cNvSpPr/>
          <p:nvPr/>
        </p:nvSpPr>
        <p:spPr>
          <a:xfrm>
            <a:off x="4786577" y="4671935"/>
            <a:ext cx="13575" cy="68083"/>
          </a:xfrm>
          <a:custGeom>
            <a:avLst/>
            <a:gdLst>
              <a:gd name="connsiteX0" fmla="*/ 0 w 10820"/>
              <a:gd name="connsiteY0" fmla="*/ 70657 h 70657"/>
              <a:gd name="connsiteX1" fmla="*/ 0 w 10820"/>
              <a:gd name="connsiteY1" fmla="*/ 0 h 70657"/>
            </a:gdLst>
            <a:ahLst/>
            <a:cxnLst>
              <a:cxn ang="0">
                <a:pos x="connsiteX0" y="connsiteY0"/>
              </a:cxn>
              <a:cxn ang="0">
                <a:pos x="connsiteX1" y="connsiteY1"/>
              </a:cxn>
            </a:cxnLst>
            <a:rect l="l" t="t" r="r" b="b"/>
            <a:pathLst>
              <a:path w="10820" h="70657">
                <a:moveTo>
                  <a:pt x="0" y="70657"/>
                </a:moveTo>
                <a:lnTo>
                  <a:pt x="0" y="0"/>
                </a:lnTo>
              </a:path>
            </a:pathLst>
          </a:custGeom>
          <a:ln w="12700"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dirty="0">
              <a:ln>
                <a:noFill/>
              </a:ln>
              <a:solidFill>
                <a:prstClr val="black"/>
              </a:solidFill>
              <a:effectLst/>
              <a:uLnTx/>
              <a:uFillTx/>
              <a:latin typeface="Arial" panose="020B0604020202020204"/>
              <a:ea typeface="+mn-ea"/>
              <a:cs typeface="+mn-cs"/>
            </a:endParaRPr>
          </a:p>
        </p:txBody>
      </p:sp>
      <p:sp>
        <p:nvSpPr>
          <p:cNvPr id="1193" name="TextBox 1192">
            <a:extLst>
              <a:ext uri="{FF2B5EF4-FFF2-40B4-BE49-F238E27FC236}">
                <a16:creationId xmlns:a16="http://schemas.microsoft.com/office/drawing/2014/main" id="{1B58F0F6-5079-D9DF-14F5-9658EC0FF896}"/>
              </a:ext>
            </a:extLst>
          </p:cNvPr>
          <p:cNvSpPr txBox="1"/>
          <p:nvPr/>
        </p:nvSpPr>
        <p:spPr>
          <a:xfrm>
            <a:off x="4719167" y="4765398"/>
            <a:ext cx="123568" cy="120109"/>
          </a:xfrm>
          <a:prstGeom prst="rect">
            <a:avLst/>
          </a:prstGeom>
          <a:noFill/>
        </p:spPr>
        <p:txBody>
          <a:bodyPr wrap="none" lIns="0" tIns="0" rIns="0" bIns="0" rtlCol="0">
            <a:spAutoFit/>
          </a:bodyPr>
          <a:lstStyle/>
          <a:p>
            <a:pPr algn="ctr">
              <a:lnSpc>
                <a:spcPct val="90000"/>
              </a:lnSpc>
            </a:pPr>
            <a:r>
              <a:rPr lang="en-GB" sz="900" dirty="0">
                <a:latin typeface="Arial" panose="020B0604020202020204" pitchFamily="34" charset="0"/>
                <a:ea typeface="Aileron" charset="0"/>
                <a:cs typeface="Arial" panose="020B0604020202020204" pitchFamily="34" charset="0"/>
              </a:rPr>
              <a:t>32</a:t>
            </a:r>
          </a:p>
        </p:txBody>
      </p:sp>
      <p:sp>
        <p:nvSpPr>
          <p:cNvPr id="1194" name="Freeform: Shape 96">
            <a:extLst>
              <a:ext uri="{FF2B5EF4-FFF2-40B4-BE49-F238E27FC236}">
                <a16:creationId xmlns:a16="http://schemas.microsoft.com/office/drawing/2014/main" id="{ED228F06-0C2A-FCBA-93EE-CBA28146AB35}"/>
              </a:ext>
            </a:extLst>
          </p:cNvPr>
          <p:cNvSpPr/>
          <p:nvPr/>
        </p:nvSpPr>
        <p:spPr>
          <a:xfrm>
            <a:off x="4553340" y="4671935"/>
            <a:ext cx="13575" cy="68083"/>
          </a:xfrm>
          <a:custGeom>
            <a:avLst/>
            <a:gdLst>
              <a:gd name="connsiteX0" fmla="*/ 0 w 10820"/>
              <a:gd name="connsiteY0" fmla="*/ 70657 h 70657"/>
              <a:gd name="connsiteX1" fmla="*/ 0 w 10820"/>
              <a:gd name="connsiteY1" fmla="*/ 0 h 70657"/>
            </a:gdLst>
            <a:ahLst/>
            <a:cxnLst>
              <a:cxn ang="0">
                <a:pos x="connsiteX0" y="connsiteY0"/>
              </a:cxn>
              <a:cxn ang="0">
                <a:pos x="connsiteX1" y="connsiteY1"/>
              </a:cxn>
            </a:cxnLst>
            <a:rect l="l" t="t" r="r" b="b"/>
            <a:pathLst>
              <a:path w="10820" h="70657">
                <a:moveTo>
                  <a:pt x="0" y="70657"/>
                </a:moveTo>
                <a:lnTo>
                  <a:pt x="0" y="0"/>
                </a:lnTo>
              </a:path>
            </a:pathLst>
          </a:custGeom>
          <a:ln w="12700"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dirty="0">
              <a:ln>
                <a:noFill/>
              </a:ln>
              <a:solidFill>
                <a:prstClr val="black"/>
              </a:solidFill>
              <a:effectLst/>
              <a:uLnTx/>
              <a:uFillTx/>
              <a:latin typeface="Arial" panose="020B0604020202020204"/>
              <a:ea typeface="+mn-ea"/>
              <a:cs typeface="+mn-cs"/>
            </a:endParaRPr>
          </a:p>
        </p:txBody>
      </p:sp>
      <p:sp>
        <p:nvSpPr>
          <p:cNvPr id="1195" name="TextBox 1194">
            <a:extLst>
              <a:ext uri="{FF2B5EF4-FFF2-40B4-BE49-F238E27FC236}">
                <a16:creationId xmlns:a16="http://schemas.microsoft.com/office/drawing/2014/main" id="{47868D3E-1206-1A01-4935-D3E50F7FF473}"/>
              </a:ext>
            </a:extLst>
          </p:cNvPr>
          <p:cNvSpPr txBox="1"/>
          <p:nvPr/>
        </p:nvSpPr>
        <p:spPr>
          <a:xfrm>
            <a:off x="4485392" y="4765398"/>
            <a:ext cx="123568" cy="120109"/>
          </a:xfrm>
          <a:prstGeom prst="rect">
            <a:avLst/>
          </a:prstGeom>
          <a:noFill/>
        </p:spPr>
        <p:txBody>
          <a:bodyPr wrap="none" lIns="0" tIns="0" rIns="0" bIns="0" rtlCol="0">
            <a:spAutoFit/>
          </a:bodyPr>
          <a:lstStyle/>
          <a:p>
            <a:pPr algn="ctr">
              <a:lnSpc>
                <a:spcPct val="90000"/>
              </a:lnSpc>
            </a:pPr>
            <a:r>
              <a:rPr lang="en-GB" sz="900" dirty="0">
                <a:latin typeface="Arial" panose="020B0604020202020204" pitchFamily="34" charset="0"/>
                <a:ea typeface="Aileron" charset="0"/>
                <a:cs typeface="Arial" panose="020B0604020202020204" pitchFamily="34" charset="0"/>
              </a:rPr>
              <a:t>30</a:t>
            </a:r>
          </a:p>
        </p:txBody>
      </p:sp>
      <p:sp>
        <p:nvSpPr>
          <p:cNvPr id="1196" name="Freeform: Shape 96">
            <a:extLst>
              <a:ext uri="{FF2B5EF4-FFF2-40B4-BE49-F238E27FC236}">
                <a16:creationId xmlns:a16="http://schemas.microsoft.com/office/drawing/2014/main" id="{EBAD3ED7-B593-BDE5-9C64-71F07F07EBC5}"/>
              </a:ext>
            </a:extLst>
          </p:cNvPr>
          <p:cNvSpPr/>
          <p:nvPr/>
        </p:nvSpPr>
        <p:spPr>
          <a:xfrm>
            <a:off x="4320103" y="4671935"/>
            <a:ext cx="13575" cy="68083"/>
          </a:xfrm>
          <a:custGeom>
            <a:avLst/>
            <a:gdLst>
              <a:gd name="connsiteX0" fmla="*/ 0 w 10820"/>
              <a:gd name="connsiteY0" fmla="*/ 70657 h 70657"/>
              <a:gd name="connsiteX1" fmla="*/ 0 w 10820"/>
              <a:gd name="connsiteY1" fmla="*/ 0 h 70657"/>
            </a:gdLst>
            <a:ahLst/>
            <a:cxnLst>
              <a:cxn ang="0">
                <a:pos x="connsiteX0" y="connsiteY0"/>
              </a:cxn>
              <a:cxn ang="0">
                <a:pos x="connsiteX1" y="connsiteY1"/>
              </a:cxn>
            </a:cxnLst>
            <a:rect l="l" t="t" r="r" b="b"/>
            <a:pathLst>
              <a:path w="10820" h="70657">
                <a:moveTo>
                  <a:pt x="0" y="70657"/>
                </a:moveTo>
                <a:lnTo>
                  <a:pt x="0" y="0"/>
                </a:lnTo>
              </a:path>
            </a:pathLst>
          </a:custGeom>
          <a:ln w="12700"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dirty="0">
              <a:ln>
                <a:noFill/>
              </a:ln>
              <a:solidFill>
                <a:prstClr val="black"/>
              </a:solidFill>
              <a:effectLst/>
              <a:uLnTx/>
              <a:uFillTx/>
              <a:latin typeface="Arial" panose="020B0604020202020204"/>
              <a:ea typeface="+mn-ea"/>
              <a:cs typeface="+mn-cs"/>
            </a:endParaRPr>
          </a:p>
        </p:txBody>
      </p:sp>
      <p:sp>
        <p:nvSpPr>
          <p:cNvPr id="1197" name="TextBox 1196">
            <a:extLst>
              <a:ext uri="{FF2B5EF4-FFF2-40B4-BE49-F238E27FC236}">
                <a16:creationId xmlns:a16="http://schemas.microsoft.com/office/drawing/2014/main" id="{6F5A7FC5-68CF-F48B-0CE0-3CA7F5F6A35F}"/>
              </a:ext>
            </a:extLst>
          </p:cNvPr>
          <p:cNvSpPr txBox="1"/>
          <p:nvPr/>
        </p:nvSpPr>
        <p:spPr>
          <a:xfrm>
            <a:off x="4251617" y="4765398"/>
            <a:ext cx="123568" cy="120109"/>
          </a:xfrm>
          <a:prstGeom prst="rect">
            <a:avLst/>
          </a:prstGeom>
          <a:noFill/>
        </p:spPr>
        <p:txBody>
          <a:bodyPr wrap="none" lIns="0" tIns="0" rIns="0" bIns="0" rtlCol="0">
            <a:spAutoFit/>
          </a:bodyPr>
          <a:lstStyle/>
          <a:p>
            <a:pPr algn="ctr">
              <a:lnSpc>
                <a:spcPct val="90000"/>
              </a:lnSpc>
            </a:pPr>
            <a:r>
              <a:rPr lang="en-GB" sz="900" dirty="0">
                <a:latin typeface="Arial" panose="020B0604020202020204" pitchFamily="34" charset="0"/>
                <a:ea typeface="Aileron" charset="0"/>
                <a:cs typeface="Arial" panose="020B0604020202020204" pitchFamily="34" charset="0"/>
              </a:rPr>
              <a:t>28</a:t>
            </a:r>
          </a:p>
        </p:txBody>
      </p:sp>
      <p:sp>
        <p:nvSpPr>
          <p:cNvPr id="1198" name="Freeform: Shape 96">
            <a:extLst>
              <a:ext uri="{FF2B5EF4-FFF2-40B4-BE49-F238E27FC236}">
                <a16:creationId xmlns:a16="http://schemas.microsoft.com/office/drawing/2014/main" id="{EE9DB34C-7361-E240-6068-D7008326AB37}"/>
              </a:ext>
            </a:extLst>
          </p:cNvPr>
          <p:cNvSpPr/>
          <p:nvPr/>
        </p:nvSpPr>
        <p:spPr>
          <a:xfrm>
            <a:off x="4086866" y="4671935"/>
            <a:ext cx="13575" cy="68083"/>
          </a:xfrm>
          <a:custGeom>
            <a:avLst/>
            <a:gdLst>
              <a:gd name="connsiteX0" fmla="*/ 0 w 10820"/>
              <a:gd name="connsiteY0" fmla="*/ 70657 h 70657"/>
              <a:gd name="connsiteX1" fmla="*/ 0 w 10820"/>
              <a:gd name="connsiteY1" fmla="*/ 0 h 70657"/>
            </a:gdLst>
            <a:ahLst/>
            <a:cxnLst>
              <a:cxn ang="0">
                <a:pos x="connsiteX0" y="connsiteY0"/>
              </a:cxn>
              <a:cxn ang="0">
                <a:pos x="connsiteX1" y="connsiteY1"/>
              </a:cxn>
            </a:cxnLst>
            <a:rect l="l" t="t" r="r" b="b"/>
            <a:pathLst>
              <a:path w="10820" h="70657">
                <a:moveTo>
                  <a:pt x="0" y="70657"/>
                </a:moveTo>
                <a:lnTo>
                  <a:pt x="0" y="0"/>
                </a:lnTo>
              </a:path>
            </a:pathLst>
          </a:custGeom>
          <a:ln w="12700"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dirty="0">
              <a:ln>
                <a:noFill/>
              </a:ln>
              <a:solidFill>
                <a:prstClr val="black"/>
              </a:solidFill>
              <a:effectLst/>
              <a:uLnTx/>
              <a:uFillTx/>
              <a:latin typeface="Arial" panose="020B0604020202020204"/>
              <a:ea typeface="+mn-ea"/>
              <a:cs typeface="+mn-cs"/>
            </a:endParaRPr>
          </a:p>
        </p:txBody>
      </p:sp>
      <p:sp>
        <p:nvSpPr>
          <p:cNvPr id="1199" name="TextBox 1198">
            <a:extLst>
              <a:ext uri="{FF2B5EF4-FFF2-40B4-BE49-F238E27FC236}">
                <a16:creationId xmlns:a16="http://schemas.microsoft.com/office/drawing/2014/main" id="{2DAC8B3D-4275-7856-2229-FCAD925A5851}"/>
              </a:ext>
            </a:extLst>
          </p:cNvPr>
          <p:cNvSpPr txBox="1"/>
          <p:nvPr/>
        </p:nvSpPr>
        <p:spPr>
          <a:xfrm>
            <a:off x="4017842" y="4765398"/>
            <a:ext cx="123568" cy="120109"/>
          </a:xfrm>
          <a:prstGeom prst="rect">
            <a:avLst/>
          </a:prstGeom>
          <a:noFill/>
        </p:spPr>
        <p:txBody>
          <a:bodyPr wrap="none" lIns="0" tIns="0" rIns="0" bIns="0" rtlCol="0">
            <a:spAutoFit/>
          </a:bodyPr>
          <a:lstStyle/>
          <a:p>
            <a:pPr algn="ctr">
              <a:lnSpc>
                <a:spcPct val="90000"/>
              </a:lnSpc>
            </a:pPr>
            <a:r>
              <a:rPr lang="en-GB" sz="900" dirty="0">
                <a:latin typeface="Arial" panose="020B0604020202020204" pitchFamily="34" charset="0"/>
                <a:ea typeface="Aileron" charset="0"/>
                <a:cs typeface="Arial" panose="020B0604020202020204" pitchFamily="34" charset="0"/>
              </a:rPr>
              <a:t>26</a:t>
            </a:r>
          </a:p>
        </p:txBody>
      </p:sp>
      <p:sp>
        <p:nvSpPr>
          <p:cNvPr id="1200" name="Freeform: Shape 96">
            <a:extLst>
              <a:ext uri="{FF2B5EF4-FFF2-40B4-BE49-F238E27FC236}">
                <a16:creationId xmlns:a16="http://schemas.microsoft.com/office/drawing/2014/main" id="{3FA6A7E8-50C9-F18B-7256-5C6CEDAFD764}"/>
              </a:ext>
            </a:extLst>
          </p:cNvPr>
          <p:cNvSpPr/>
          <p:nvPr/>
        </p:nvSpPr>
        <p:spPr>
          <a:xfrm>
            <a:off x="3853629" y="4671935"/>
            <a:ext cx="13575" cy="68083"/>
          </a:xfrm>
          <a:custGeom>
            <a:avLst/>
            <a:gdLst>
              <a:gd name="connsiteX0" fmla="*/ 0 w 10820"/>
              <a:gd name="connsiteY0" fmla="*/ 70657 h 70657"/>
              <a:gd name="connsiteX1" fmla="*/ 0 w 10820"/>
              <a:gd name="connsiteY1" fmla="*/ 0 h 70657"/>
            </a:gdLst>
            <a:ahLst/>
            <a:cxnLst>
              <a:cxn ang="0">
                <a:pos x="connsiteX0" y="connsiteY0"/>
              </a:cxn>
              <a:cxn ang="0">
                <a:pos x="connsiteX1" y="connsiteY1"/>
              </a:cxn>
            </a:cxnLst>
            <a:rect l="l" t="t" r="r" b="b"/>
            <a:pathLst>
              <a:path w="10820" h="70657">
                <a:moveTo>
                  <a:pt x="0" y="70657"/>
                </a:moveTo>
                <a:lnTo>
                  <a:pt x="0" y="0"/>
                </a:lnTo>
              </a:path>
            </a:pathLst>
          </a:custGeom>
          <a:ln w="12700"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dirty="0">
              <a:ln>
                <a:noFill/>
              </a:ln>
              <a:solidFill>
                <a:prstClr val="black"/>
              </a:solidFill>
              <a:effectLst/>
              <a:uLnTx/>
              <a:uFillTx/>
              <a:latin typeface="Arial" panose="020B0604020202020204"/>
              <a:ea typeface="+mn-ea"/>
              <a:cs typeface="+mn-cs"/>
            </a:endParaRPr>
          </a:p>
        </p:txBody>
      </p:sp>
      <p:sp>
        <p:nvSpPr>
          <p:cNvPr id="1201" name="TextBox 1200">
            <a:extLst>
              <a:ext uri="{FF2B5EF4-FFF2-40B4-BE49-F238E27FC236}">
                <a16:creationId xmlns:a16="http://schemas.microsoft.com/office/drawing/2014/main" id="{FD1A3553-531A-BD89-F7F1-51871ED50A03}"/>
              </a:ext>
            </a:extLst>
          </p:cNvPr>
          <p:cNvSpPr txBox="1"/>
          <p:nvPr/>
        </p:nvSpPr>
        <p:spPr>
          <a:xfrm>
            <a:off x="3784067" y="4765398"/>
            <a:ext cx="123568" cy="120109"/>
          </a:xfrm>
          <a:prstGeom prst="rect">
            <a:avLst/>
          </a:prstGeom>
          <a:noFill/>
        </p:spPr>
        <p:txBody>
          <a:bodyPr wrap="none" lIns="0" tIns="0" rIns="0" bIns="0" rtlCol="0">
            <a:spAutoFit/>
          </a:bodyPr>
          <a:lstStyle/>
          <a:p>
            <a:pPr algn="ctr">
              <a:lnSpc>
                <a:spcPct val="90000"/>
              </a:lnSpc>
            </a:pPr>
            <a:r>
              <a:rPr lang="en-GB" sz="900" dirty="0">
                <a:latin typeface="Arial" panose="020B0604020202020204" pitchFamily="34" charset="0"/>
                <a:ea typeface="Aileron" charset="0"/>
                <a:cs typeface="Arial" panose="020B0604020202020204" pitchFamily="34" charset="0"/>
              </a:rPr>
              <a:t>24</a:t>
            </a:r>
          </a:p>
        </p:txBody>
      </p:sp>
      <p:sp>
        <p:nvSpPr>
          <p:cNvPr id="1202" name="Freeform: Shape 96">
            <a:extLst>
              <a:ext uri="{FF2B5EF4-FFF2-40B4-BE49-F238E27FC236}">
                <a16:creationId xmlns:a16="http://schemas.microsoft.com/office/drawing/2014/main" id="{364C0469-510E-6701-3AB6-720D48365A4C}"/>
              </a:ext>
            </a:extLst>
          </p:cNvPr>
          <p:cNvSpPr/>
          <p:nvPr/>
        </p:nvSpPr>
        <p:spPr>
          <a:xfrm>
            <a:off x="3620392" y="4671935"/>
            <a:ext cx="13575" cy="68083"/>
          </a:xfrm>
          <a:custGeom>
            <a:avLst/>
            <a:gdLst>
              <a:gd name="connsiteX0" fmla="*/ 0 w 10820"/>
              <a:gd name="connsiteY0" fmla="*/ 70657 h 70657"/>
              <a:gd name="connsiteX1" fmla="*/ 0 w 10820"/>
              <a:gd name="connsiteY1" fmla="*/ 0 h 70657"/>
            </a:gdLst>
            <a:ahLst/>
            <a:cxnLst>
              <a:cxn ang="0">
                <a:pos x="connsiteX0" y="connsiteY0"/>
              </a:cxn>
              <a:cxn ang="0">
                <a:pos x="connsiteX1" y="connsiteY1"/>
              </a:cxn>
            </a:cxnLst>
            <a:rect l="l" t="t" r="r" b="b"/>
            <a:pathLst>
              <a:path w="10820" h="70657">
                <a:moveTo>
                  <a:pt x="0" y="70657"/>
                </a:moveTo>
                <a:lnTo>
                  <a:pt x="0" y="0"/>
                </a:lnTo>
              </a:path>
            </a:pathLst>
          </a:custGeom>
          <a:ln w="12700"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dirty="0">
              <a:ln>
                <a:noFill/>
              </a:ln>
              <a:solidFill>
                <a:prstClr val="black"/>
              </a:solidFill>
              <a:effectLst/>
              <a:uLnTx/>
              <a:uFillTx/>
              <a:latin typeface="Arial" panose="020B0604020202020204"/>
              <a:ea typeface="+mn-ea"/>
              <a:cs typeface="+mn-cs"/>
            </a:endParaRPr>
          </a:p>
        </p:txBody>
      </p:sp>
      <p:sp>
        <p:nvSpPr>
          <p:cNvPr id="1203" name="TextBox 1202">
            <a:extLst>
              <a:ext uri="{FF2B5EF4-FFF2-40B4-BE49-F238E27FC236}">
                <a16:creationId xmlns:a16="http://schemas.microsoft.com/office/drawing/2014/main" id="{669AD087-F123-60D2-3F1C-7A63D1FF0AA3}"/>
              </a:ext>
            </a:extLst>
          </p:cNvPr>
          <p:cNvSpPr txBox="1"/>
          <p:nvPr/>
        </p:nvSpPr>
        <p:spPr>
          <a:xfrm>
            <a:off x="3550292" y="4765398"/>
            <a:ext cx="123568" cy="120109"/>
          </a:xfrm>
          <a:prstGeom prst="rect">
            <a:avLst/>
          </a:prstGeom>
          <a:noFill/>
        </p:spPr>
        <p:txBody>
          <a:bodyPr wrap="none" lIns="0" tIns="0" rIns="0" bIns="0" rtlCol="0">
            <a:spAutoFit/>
          </a:bodyPr>
          <a:lstStyle/>
          <a:p>
            <a:pPr algn="ctr">
              <a:lnSpc>
                <a:spcPct val="90000"/>
              </a:lnSpc>
            </a:pPr>
            <a:r>
              <a:rPr lang="en-GB" sz="900" dirty="0">
                <a:latin typeface="Arial" panose="020B0604020202020204" pitchFamily="34" charset="0"/>
                <a:ea typeface="Aileron" charset="0"/>
                <a:cs typeface="Arial" panose="020B0604020202020204" pitchFamily="34" charset="0"/>
              </a:rPr>
              <a:t>22</a:t>
            </a:r>
          </a:p>
        </p:txBody>
      </p:sp>
      <p:sp>
        <p:nvSpPr>
          <p:cNvPr id="1204" name="TextBox 1203">
            <a:extLst>
              <a:ext uri="{FF2B5EF4-FFF2-40B4-BE49-F238E27FC236}">
                <a16:creationId xmlns:a16="http://schemas.microsoft.com/office/drawing/2014/main" id="{675C7175-A197-7B7E-BD78-6E0CFA79FDFA}"/>
              </a:ext>
            </a:extLst>
          </p:cNvPr>
          <p:cNvSpPr txBox="1"/>
          <p:nvPr/>
        </p:nvSpPr>
        <p:spPr>
          <a:xfrm>
            <a:off x="5888036" y="4765398"/>
            <a:ext cx="123568" cy="120109"/>
          </a:xfrm>
          <a:prstGeom prst="rect">
            <a:avLst/>
          </a:prstGeom>
          <a:noFill/>
        </p:spPr>
        <p:txBody>
          <a:bodyPr wrap="none" lIns="0" tIns="0" rIns="0" bIns="0" rtlCol="0">
            <a:spAutoFit/>
          </a:bodyPr>
          <a:lstStyle/>
          <a:p>
            <a:pPr algn="ctr">
              <a:lnSpc>
                <a:spcPct val="90000"/>
              </a:lnSpc>
            </a:pPr>
            <a:r>
              <a:rPr lang="en-GB" sz="900" dirty="0">
                <a:latin typeface="Arial" panose="020B0604020202020204" pitchFamily="34" charset="0"/>
                <a:ea typeface="Aileron" charset="0"/>
                <a:cs typeface="Arial" panose="020B0604020202020204" pitchFamily="34" charset="0"/>
              </a:rPr>
              <a:t>42</a:t>
            </a:r>
          </a:p>
        </p:txBody>
      </p:sp>
      <p:sp>
        <p:nvSpPr>
          <p:cNvPr id="1205" name="TextBox 1204">
            <a:extLst>
              <a:ext uri="{FF2B5EF4-FFF2-40B4-BE49-F238E27FC236}">
                <a16:creationId xmlns:a16="http://schemas.microsoft.com/office/drawing/2014/main" id="{6CC8C866-8E8D-F718-CCEE-6B2ACF1D62F4}"/>
              </a:ext>
            </a:extLst>
          </p:cNvPr>
          <p:cNvSpPr txBox="1"/>
          <p:nvPr/>
        </p:nvSpPr>
        <p:spPr>
          <a:xfrm>
            <a:off x="1003864" y="5231698"/>
            <a:ext cx="115416" cy="221599"/>
          </a:xfrm>
          <a:prstGeom prst="rect">
            <a:avLst/>
          </a:prstGeom>
          <a:noFill/>
        </p:spPr>
        <p:txBody>
          <a:bodyPr wrap="none" lIns="0" tIns="0" rIns="0" bIns="0" rtlCol="0">
            <a:spAutoFit/>
          </a:bodyPr>
          <a:lstStyle/>
          <a:p>
            <a:pPr algn="ctr">
              <a:lnSpc>
                <a:spcPct val="90000"/>
              </a:lnSpc>
            </a:pPr>
            <a:r>
              <a:rPr lang="en-GB" sz="800" dirty="0">
                <a:latin typeface="Arial" panose="020B0604020202020204" pitchFamily="34" charset="0"/>
                <a:ea typeface="Aileron" charset="0"/>
                <a:cs typeface="Arial" panose="020B0604020202020204" pitchFamily="34" charset="0"/>
              </a:rPr>
              <a:t>85</a:t>
            </a:r>
          </a:p>
          <a:p>
            <a:pPr algn="ctr">
              <a:lnSpc>
                <a:spcPct val="90000"/>
              </a:lnSpc>
            </a:pPr>
            <a:r>
              <a:rPr lang="en-GB" sz="800" dirty="0">
                <a:latin typeface="Arial" panose="020B0604020202020204" pitchFamily="34" charset="0"/>
                <a:ea typeface="Aileron" charset="0"/>
                <a:cs typeface="Arial" panose="020B0604020202020204" pitchFamily="34" charset="0"/>
              </a:rPr>
              <a:t>84</a:t>
            </a:r>
          </a:p>
        </p:txBody>
      </p:sp>
      <p:sp>
        <p:nvSpPr>
          <p:cNvPr id="1206" name="TextBox 1205">
            <a:extLst>
              <a:ext uri="{FF2B5EF4-FFF2-40B4-BE49-F238E27FC236}">
                <a16:creationId xmlns:a16="http://schemas.microsoft.com/office/drawing/2014/main" id="{CC9F4182-0CC6-A0C0-EB6F-5F55CA607AFF}"/>
              </a:ext>
            </a:extLst>
          </p:cNvPr>
          <p:cNvSpPr txBox="1"/>
          <p:nvPr/>
        </p:nvSpPr>
        <p:spPr>
          <a:xfrm>
            <a:off x="1241666" y="5231698"/>
            <a:ext cx="115416" cy="221599"/>
          </a:xfrm>
          <a:prstGeom prst="rect">
            <a:avLst/>
          </a:prstGeom>
          <a:noFill/>
        </p:spPr>
        <p:txBody>
          <a:bodyPr wrap="none" lIns="0" tIns="0" rIns="0" bIns="0" rtlCol="0">
            <a:spAutoFit/>
          </a:bodyPr>
          <a:lstStyle/>
          <a:p>
            <a:pPr algn="ctr">
              <a:lnSpc>
                <a:spcPct val="90000"/>
              </a:lnSpc>
            </a:pPr>
            <a:r>
              <a:rPr lang="en-GB" sz="800" dirty="0">
                <a:latin typeface="Arial" panose="020B0604020202020204" pitchFamily="34" charset="0"/>
                <a:ea typeface="Aileron" charset="0"/>
                <a:cs typeface="Arial" panose="020B0604020202020204" pitchFamily="34" charset="0"/>
              </a:rPr>
              <a:t>83</a:t>
            </a:r>
          </a:p>
          <a:p>
            <a:pPr algn="ctr">
              <a:lnSpc>
                <a:spcPct val="90000"/>
              </a:lnSpc>
            </a:pPr>
            <a:r>
              <a:rPr lang="en-GB" sz="800" dirty="0">
                <a:latin typeface="Arial" panose="020B0604020202020204" pitchFamily="34" charset="0"/>
                <a:ea typeface="Aileron" charset="0"/>
                <a:cs typeface="Arial" panose="020B0604020202020204" pitchFamily="34" charset="0"/>
              </a:rPr>
              <a:t>72</a:t>
            </a:r>
          </a:p>
        </p:txBody>
      </p:sp>
      <p:sp>
        <p:nvSpPr>
          <p:cNvPr id="1207" name="TextBox 1206">
            <a:extLst>
              <a:ext uri="{FF2B5EF4-FFF2-40B4-BE49-F238E27FC236}">
                <a16:creationId xmlns:a16="http://schemas.microsoft.com/office/drawing/2014/main" id="{57FFB411-6D26-92EF-A06F-FE74998E47B6}"/>
              </a:ext>
            </a:extLst>
          </p:cNvPr>
          <p:cNvSpPr txBox="1"/>
          <p:nvPr/>
        </p:nvSpPr>
        <p:spPr>
          <a:xfrm>
            <a:off x="1472705" y="5231698"/>
            <a:ext cx="115416" cy="221599"/>
          </a:xfrm>
          <a:prstGeom prst="rect">
            <a:avLst/>
          </a:prstGeom>
          <a:noFill/>
        </p:spPr>
        <p:txBody>
          <a:bodyPr wrap="none" lIns="0" tIns="0" rIns="0" bIns="0" rtlCol="0">
            <a:spAutoFit/>
          </a:bodyPr>
          <a:lstStyle/>
          <a:p>
            <a:pPr algn="ctr">
              <a:lnSpc>
                <a:spcPct val="90000"/>
              </a:lnSpc>
            </a:pPr>
            <a:r>
              <a:rPr lang="en-GB" sz="800" dirty="0">
                <a:latin typeface="Arial" panose="020B0604020202020204" pitchFamily="34" charset="0"/>
                <a:ea typeface="Aileron" charset="0"/>
                <a:cs typeface="Arial" panose="020B0604020202020204" pitchFamily="34" charset="0"/>
              </a:rPr>
              <a:t>81</a:t>
            </a:r>
          </a:p>
          <a:p>
            <a:pPr algn="ctr">
              <a:lnSpc>
                <a:spcPct val="90000"/>
              </a:lnSpc>
            </a:pPr>
            <a:r>
              <a:rPr lang="en-GB" sz="800" dirty="0">
                <a:latin typeface="Arial" panose="020B0604020202020204" pitchFamily="34" charset="0"/>
                <a:ea typeface="Aileron" charset="0"/>
                <a:cs typeface="Arial" panose="020B0604020202020204" pitchFamily="34" charset="0"/>
              </a:rPr>
              <a:t>61</a:t>
            </a:r>
          </a:p>
        </p:txBody>
      </p:sp>
      <p:sp>
        <p:nvSpPr>
          <p:cNvPr id="1208" name="TextBox 1207">
            <a:extLst>
              <a:ext uri="{FF2B5EF4-FFF2-40B4-BE49-F238E27FC236}">
                <a16:creationId xmlns:a16="http://schemas.microsoft.com/office/drawing/2014/main" id="{564E73EC-CBEA-54BD-5A02-6F0C5331267A}"/>
              </a:ext>
            </a:extLst>
          </p:cNvPr>
          <p:cNvSpPr txBox="1"/>
          <p:nvPr/>
        </p:nvSpPr>
        <p:spPr>
          <a:xfrm>
            <a:off x="1694054" y="5231698"/>
            <a:ext cx="115416" cy="221599"/>
          </a:xfrm>
          <a:prstGeom prst="rect">
            <a:avLst/>
          </a:prstGeom>
          <a:noFill/>
        </p:spPr>
        <p:txBody>
          <a:bodyPr wrap="none" lIns="0" tIns="0" rIns="0" bIns="0" rtlCol="0">
            <a:spAutoFit/>
          </a:bodyPr>
          <a:lstStyle/>
          <a:p>
            <a:pPr algn="ctr">
              <a:lnSpc>
                <a:spcPct val="90000"/>
              </a:lnSpc>
            </a:pPr>
            <a:r>
              <a:rPr lang="en-GB" sz="800" dirty="0">
                <a:latin typeface="Arial" panose="020B0604020202020204" pitchFamily="34" charset="0"/>
                <a:ea typeface="Aileron" charset="0"/>
                <a:cs typeface="Arial" panose="020B0604020202020204" pitchFamily="34" charset="0"/>
              </a:rPr>
              <a:t>76</a:t>
            </a:r>
          </a:p>
          <a:p>
            <a:pPr algn="ctr">
              <a:lnSpc>
                <a:spcPct val="90000"/>
              </a:lnSpc>
            </a:pPr>
            <a:r>
              <a:rPr lang="en-GB" sz="800" dirty="0">
                <a:latin typeface="Arial" panose="020B0604020202020204" pitchFamily="34" charset="0"/>
                <a:ea typeface="Aileron" charset="0"/>
                <a:cs typeface="Arial" panose="020B0604020202020204" pitchFamily="34" charset="0"/>
              </a:rPr>
              <a:t>55</a:t>
            </a:r>
          </a:p>
        </p:txBody>
      </p:sp>
      <p:sp>
        <p:nvSpPr>
          <p:cNvPr id="1209" name="TextBox 1208">
            <a:extLst>
              <a:ext uri="{FF2B5EF4-FFF2-40B4-BE49-F238E27FC236}">
                <a16:creationId xmlns:a16="http://schemas.microsoft.com/office/drawing/2014/main" id="{602DD519-77E2-5CF9-8694-FF227DEFDC31}"/>
              </a:ext>
            </a:extLst>
          </p:cNvPr>
          <p:cNvSpPr txBox="1"/>
          <p:nvPr/>
        </p:nvSpPr>
        <p:spPr>
          <a:xfrm>
            <a:off x="1936812" y="5231698"/>
            <a:ext cx="115416" cy="221599"/>
          </a:xfrm>
          <a:prstGeom prst="rect">
            <a:avLst/>
          </a:prstGeom>
          <a:noFill/>
        </p:spPr>
        <p:txBody>
          <a:bodyPr wrap="none" lIns="0" tIns="0" rIns="0" bIns="0" rtlCol="0">
            <a:spAutoFit/>
          </a:bodyPr>
          <a:lstStyle/>
          <a:p>
            <a:pPr algn="ctr">
              <a:lnSpc>
                <a:spcPct val="90000"/>
              </a:lnSpc>
            </a:pPr>
            <a:r>
              <a:rPr lang="en-GB" sz="800" dirty="0">
                <a:latin typeface="Arial" panose="020B0604020202020204" pitchFamily="34" charset="0"/>
                <a:ea typeface="Aileron" charset="0"/>
                <a:cs typeface="Arial" panose="020B0604020202020204" pitchFamily="34" charset="0"/>
              </a:rPr>
              <a:t>75</a:t>
            </a:r>
          </a:p>
          <a:p>
            <a:pPr algn="ctr">
              <a:lnSpc>
                <a:spcPct val="90000"/>
              </a:lnSpc>
            </a:pPr>
            <a:r>
              <a:rPr lang="en-GB" sz="800" dirty="0">
                <a:latin typeface="Arial" panose="020B0604020202020204" pitchFamily="34" charset="0"/>
                <a:ea typeface="Aileron" charset="0"/>
                <a:cs typeface="Arial" panose="020B0604020202020204" pitchFamily="34" charset="0"/>
              </a:rPr>
              <a:t>54</a:t>
            </a:r>
          </a:p>
        </p:txBody>
      </p:sp>
      <p:sp>
        <p:nvSpPr>
          <p:cNvPr id="1210" name="TextBox 1209">
            <a:extLst>
              <a:ext uri="{FF2B5EF4-FFF2-40B4-BE49-F238E27FC236}">
                <a16:creationId xmlns:a16="http://schemas.microsoft.com/office/drawing/2014/main" id="{509706A9-8E5D-B0A6-7532-5852C6B4A8A0}"/>
              </a:ext>
            </a:extLst>
          </p:cNvPr>
          <p:cNvSpPr txBox="1"/>
          <p:nvPr/>
        </p:nvSpPr>
        <p:spPr>
          <a:xfrm>
            <a:off x="3336234" y="5231698"/>
            <a:ext cx="115416" cy="221599"/>
          </a:xfrm>
          <a:prstGeom prst="rect">
            <a:avLst/>
          </a:prstGeom>
          <a:noFill/>
        </p:spPr>
        <p:txBody>
          <a:bodyPr wrap="none" lIns="0" tIns="0" rIns="0" bIns="0" rtlCol="0">
            <a:spAutoFit/>
          </a:bodyPr>
          <a:lstStyle/>
          <a:p>
            <a:pPr algn="ctr">
              <a:lnSpc>
                <a:spcPct val="90000"/>
              </a:lnSpc>
            </a:pPr>
            <a:r>
              <a:rPr lang="en-GB" sz="800" dirty="0">
                <a:latin typeface="Arial" panose="020B0604020202020204" pitchFamily="34" charset="0"/>
                <a:ea typeface="Aileron" charset="0"/>
                <a:cs typeface="Arial" panose="020B0604020202020204" pitchFamily="34" charset="0"/>
              </a:rPr>
              <a:t>40</a:t>
            </a:r>
          </a:p>
          <a:p>
            <a:pPr algn="ctr">
              <a:lnSpc>
                <a:spcPct val="90000"/>
              </a:lnSpc>
            </a:pPr>
            <a:r>
              <a:rPr lang="en-GB" sz="800" dirty="0">
                <a:latin typeface="Arial" panose="020B0604020202020204" pitchFamily="34" charset="0"/>
                <a:ea typeface="Aileron" charset="0"/>
                <a:cs typeface="Arial" panose="020B0604020202020204" pitchFamily="34" charset="0"/>
              </a:rPr>
              <a:t>21</a:t>
            </a:r>
          </a:p>
        </p:txBody>
      </p:sp>
      <p:sp>
        <p:nvSpPr>
          <p:cNvPr id="1211" name="TextBox 1210">
            <a:extLst>
              <a:ext uri="{FF2B5EF4-FFF2-40B4-BE49-F238E27FC236}">
                <a16:creationId xmlns:a16="http://schemas.microsoft.com/office/drawing/2014/main" id="{041C2D1D-3249-68A6-6A82-A7D51CA9FC91}"/>
              </a:ext>
            </a:extLst>
          </p:cNvPr>
          <p:cNvSpPr txBox="1"/>
          <p:nvPr/>
        </p:nvSpPr>
        <p:spPr>
          <a:xfrm>
            <a:off x="3102328" y="5231698"/>
            <a:ext cx="115416" cy="221599"/>
          </a:xfrm>
          <a:prstGeom prst="rect">
            <a:avLst/>
          </a:prstGeom>
          <a:noFill/>
        </p:spPr>
        <p:txBody>
          <a:bodyPr wrap="none" lIns="0" tIns="0" rIns="0" bIns="0" rtlCol="0">
            <a:spAutoFit/>
          </a:bodyPr>
          <a:lstStyle/>
          <a:p>
            <a:pPr algn="ctr">
              <a:lnSpc>
                <a:spcPct val="90000"/>
              </a:lnSpc>
            </a:pPr>
            <a:r>
              <a:rPr lang="en-GB" sz="800" dirty="0">
                <a:latin typeface="Arial" panose="020B0604020202020204" pitchFamily="34" charset="0"/>
                <a:ea typeface="Aileron" charset="0"/>
                <a:cs typeface="Arial" panose="020B0604020202020204" pitchFamily="34" charset="0"/>
              </a:rPr>
              <a:t>42</a:t>
            </a:r>
          </a:p>
          <a:p>
            <a:pPr algn="ctr">
              <a:lnSpc>
                <a:spcPct val="90000"/>
              </a:lnSpc>
            </a:pPr>
            <a:r>
              <a:rPr lang="en-GB" sz="800" dirty="0">
                <a:latin typeface="Arial" panose="020B0604020202020204" pitchFamily="34" charset="0"/>
                <a:ea typeface="Aileron" charset="0"/>
                <a:cs typeface="Arial" panose="020B0604020202020204" pitchFamily="34" charset="0"/>
              </a:rPr>
              <a:t>25</a:t>
            </a:r>
          </a:p>
        </p:txBody>
      </p:sp>
      <p:sp>
        <p:nvSpPr>
          <p:cNvPr id="1212" name="TextBox 1211">
            <a:extLst>
              <a:ext uri="{FF2B5EF4-FFF2-40B4-BE49-F238E27FC236}">
                <a16:creationId xmlns:a16="http://schemas.microsoft.com/office/drawing/2014/main" id="{BCD51711-9C94-CD9C-63C6-2E49F3F684CF}"/>
              </a:ext>
            </a:extLst>
          </p:cNvPr>
          <p:cNvSpPr txBox="1"/>
          <p:nvPr/>
        </p:nvSpPr>
        <p:spPr>
          <a:xfrm>
            <a:off x="2857582" y="5231698"/>
            <a:ext cx="115416" cy="221599"/>
          </a:xfrm>
          <a:prstGeom prst="rect">
            <a:avLst/>
          </a:prstGeom>
          <a:noFill/>
        </p:spPr>
        <p:txBody>
          <a:bodyPr wrap="none" lIns="0" tIns="0" rIns="0" bIns="0" rtlCol="0">
            <a:spAutoFit/>
          </a:bodyPr>
          <a:lstStyle/>
          <a:p>
            <a:pPr algn="ctr">
              <a:lnSpc>
                <a:spcPct val="90000"/>
              </a:lnSpc>
            </a:pPr>
            <a:r>
              <a:rPr lang="en-GB" sz="800" dirty="0">
                <a:latin typeface="Arial" panose="020B0604020202020204" pitchFamily="34" charset="0"/>
                <a:ea typeface="Aileron" charset="0"/>
                <a:cs typeface="Arial" panose="020B0604020202020204" pitchFamily="34" charset="0"/>
              </a:rPr>
              <a:t>49</a:t>
            </a:r>
          </a:p>
          <a:p>
            <a:pPr algn="ctr">
              <a:lnSpc>
                <a:spcPct val="90000"/>
              </a:lnSpc>
            </a:pPr>
            <a:r>
              <a:rPr lang="en-GB" sz="800" dirty="0">
                <a:latin typeface="Arial" panose="020B0604020202020204" pitchFamily="34" charset="0"/>
                <a:ea typeface="Aileron" charset="0"/>
                <a:cs typeface="Arial" panose="020B0604020202020204" pitchFamily="34" charset="0"/>
              </a:rPr>
              <a:t>30</a:t>
            </a:r>
          </a:p>
        </p:txBody>
      </p:sp>
      <p:sp>
        <p:nvSpPr>
          <p:cNvPr id="1213" name="TextBox 1212">
            <a:extLst>
              <a:ext uri="{FF2B5EF4-FFF2-40B4-BE49-F238E27FC236}">
                <a16:creationId xmlns:a16="http://schemas.microsoft.com/office/drawing/2014/main" id="{C1952247-E8EA-BF1B-A3F1-42C7B2D4C27A}"/>
              </a:ext>
            </a:extLst>
          </p:cNvPr>
          <p:cNvSpPr txBox="1"/>
          <p:nvPr/>
        </p:nvSpPr>
        <p:spPr>
          <a:xfrm>
            <a:off x="2631529" y="5231698"/>
            <a:ext cx="115416" cy="221599"/>
          </a:xfrm>
          <a:prstGeom prst="rect">
            <a:avLst/>
          </a:prstGeom>
          <a:noFill/>
        </p:spPr>
        <p:txBody>
          <a:bodyPr wrap="none" lIns="0" tIns="0" rIns="0" bIns="0" rtlCol="0">
            <a:spAutoFit/>
          </a:bodyPr>
          <a:lstStyle/>
          <a:p>
            <a:pPr algn="ctr">
              <a:lnSpc>
                <a:spcPct val="90000"/>
              </a:lnSpc>
            </a:pPr>
            <a:r>
              <a:rPr lang="en-GB" sz="800" dirty="0">
                <a:latin typeface="Arial" panose="020B0604020202020204" pitchFamily="34" charset="0"/>
                <a:ea typeface="Aileron" charset="0"/>
                <a:cs typeface="Arial" panose="020B0604020202020204" pitchFamily="34" charset="0"/>
              </a:rPr>
              <a:t>51</a:t>
            </a:r>
          </a:p>
          <a:p>
            <a:pPr algn="ctr">
              <a:lnSpc>
                <a:spcPct val="90000"/>
              </a:lnSpc>
            </a:pPr>
            <a:r>
              <a:rPr lang="en-GB" sz="800" dirty="0">
                <a:latin typeface="Arial" panose="020B0604020202020204" pitchFamily="34" charset="0"/>
                <a:ea typeface="Aileron" charset="0"/>
                <a:cs typeface="Arial" panose="020B0604020202020204" pitchFamily="34" charset="0"/>
              </a:rPr>
              <a:t>30</a:t>
            </a:r>
          </a:p>
        </p:txBody>
      </p:sp>
      <p:sp>
        <p:nvSpPr>
          <p:cNvPr id="1214" name="TextBox 1213">
            <a:extLst>
              <a:ext uri="{FF2B5EF4-FFF2-40B4-BE49-F238E27FC236}">
                <a16:creationId xmlns:a16="http://schemas.microsoft.com/office/drawing/2014/main" id="{B8176AC9-4543-85A0-709C-5510699CE4D1}"/>
              </a:ext>
            </a:extLst>
          </p:cNvPr>
          <p:cNvSpPr txBox="1"/>
          <p:nvPr/>
        </p:nvSpPr>
        <p:spPr>
          <a:xfrm>
            <a:off x="2393727" y="5231698"/>
            <a:ext cx="115416" cy="221599"/>
          </a:xfrm>
          <a:prstGeom prst="rect">
            <a:avLst/>
          </a:prstGeom>
          <a:noFill/>
        </p:spPr>
        <p:txBody>
          <a:bodyPr wrap="none" lIns="0" tIns="0" rIns="0" bIns="0" rtlCol="0">
            <a:spAutoFit/>
          </a:bodyPr>
          <a:lstStyle/>
          <a:p>
            <a:pPr algn="ctr">
              <a:lnSpc>
                <a:spcPct val="90000"/>
              </a:lnSpc>
            </a:pPr>
            <a:r>
              <a:rPr lang="en-GB" sz="800" dirty="0">
                <a:latin typeface="Arial" panose="020B0604020202020204" pitchFamily="34" charset="0"/>
                <a:ea typeface="Aileron" charset="0"/>
                <a:cs typeface="Arial" panose="020B0604020202020204" pitchFamily="34" charset="0"/>
              </a:rPr>
              <a:t>57</a:t>
            </a:r>
          </a:p>
          <a:p>
            <a:pPr algn="ctr">
              <a:lnSpc>
                <a:spcPct val="90000"/>
              </a:lnSpc>
            </a:pPr>
            <a:r>
              <a:rPr lang="en-GB" sz="800" dirty="0">
                <a:latin typeface="Arial" panose="020B0604020202020204" pitchFamily="34" charset="0"/>
                <a:ea typeface="Aileron" charset="0"/>
                <a:cs typeface="Arial" panose="020B0604020202020204" pitchFamily="34" charset="0"/>
              </a:rPr>
              <a:t>34</a:t>
            </a:r>
          </a:p>
        </p:txBody>
      </p:sp>
      <p:sp>
        <p:nvSpPr>
          <p:cNvPr id="1215" name="TextBox 1214">
            <a:extLst>
              <a:ext uri="{FF2B5EF4-FFF2-40B4-BE49-F238E27FC236}">
                <a16:creationId xmlns:a16="http://schemas.microsoft.com/office/drawing/2014/main" id="{143DE46B-DF40-FE50-48FD-0F8D1BDCF8E4}"/>
              </a:ext>
            </a:extLst>
          </p:cNvPr>
          <p:cNvSpPr txBox="1"/>
          <p:nvPr/>
        </p:nvSpPr>
        <p:spPr>
          <a:xfrm>
            <a:off x="2161576" y="5231698"/>
            <a:ext cx="115416" cy="221599"/>
          </a:xfrm>
          <a:prstGeom prst="rect">
            <a:avLst/>
          </a:prstGeom>
          <a:noFill/>
        </p:spPr>
        <p:txBody>
          <a:bodyPr wrap="none" lIns="0" tIns="0" rIns="0" bIns="0" rtlCol="0">
            <a:spAutoFit/>
          </a:bodyPr>
          <a:lstStyle/>
          <a:p>
            <a:pPr algn="ctr">
              <a:lnSpc>
                <a:spcPct val="90000"/>
              </a:lnSpc>
            </a:pPr>
            <a:r>
              <a:rPr lang="en-GB" sz="800" dirty="0">
                <a:latin typeface="Arial" panose="020B0604020202020204" pitchFamily="34" charset="0"/>
                <a:ea typeface="Aileron" charset="0"/>
                <a:cs typeface="Arial" panose="020B0604020202020204" pitchFamily="34" charset="0"/>
              </a:rPr>
              <a:t>65</a:t>
            </a:r>
          </a:p>
          <a:p>
            <a:pPr algn="ctr">
              <a:lnSpc>
                <a:spcPct val="90000"/>
              </a:lnSpc>
            </a:pPr>
            <a:r>
              <a:rPr lang="en-GB" sz="800" dirty="0">
                <a:latin typeface="Arial" panose="020B0604020202020204" pitchFamily="34" charset="0"/>
                <a:ea typeface="Aileron" charset="0"/>
                <a:cs typeface="Arial" panose="020B0604020202020204" pitchFamily="34" charset="0"/>
              </a:rPr>
              <a:t>43</a:t>
            </a:r>
          </a:p>
        </p:txBody>
      </p:sp>
      <p:sp>
        <p:nvSpPr>
          <p:cNvPr id="1216" name="TextBox 1215">
            <a:extLst>
              <a:ext uri="{FF2B5EF4-FFF2-40B4-BE49-F238E27FC236}">
                <a16:creationId xmlns:a16="http://schemas.microsoft.com/office/drawing/2014/main" id="{CA4E2726-F6CD-E0A8-D518-7FAC6B387DA4}"/>
              </a:ext>
            </a:extLst>
          </p:cNvPr>
          <p:cNvSpPr txBox="1"/>
          <p:nvPr/>
        </p:nvSpPr>
        <p:spPr>
          <a:xfrm>
            <a:off x="5686640" y="5231698"/>
            <a:ext cx="57708" cy="221599"/>
          </a:xfrm>
          <a:prstGeom prst="rect">
            <a:avLst/>
          </a:prstGeom>
          <a:noFill/>
        </p:spPr>
        <p:txBody>
          <a:bodyPr wrap="none" lIns="0" tIns="0" rIns="0" bIns="0" rtlCol="0">
            <a:spAutoFit/>
          </a:bodyPr>
          <a:lstStyle/>
          <a:p>
            <a:pPr algn="ctr">
              <a:lnSpc>
                <a:spcPct val="90000"/>
              </a:lnSpc>
            </a:pPr>
            <a:r>
              <a:rPr lang="en-GB" sz="800" dirty="0">
                <a:latin typeface="Arial" panose="020B0604020202020204" pitchFamily="34" charset="0"/>
                <a:ea typeface="Aileron" charset="0"/>
                <a:cs typeface="Arial" panose="020B0604020202020204" pitchFamily="34" charset="0"/>
              </a:rPr>
              <a:t>0</a:t>
            </a:r>
          </a:p>
          <a:p>
            <a:pPr algn="ctr">
              <a:lnSpc>
                <a:spcPct val="90000"/>
              </a:lnSpc>
            </a:pPr>
            <a:r>
              <a:rPr lang="en-GB" sz="800" dirty="0">
                <a:latin typeface="Arial" panose="020B0604020202020204" pitchFamily="34" charset="0"/>
                <a:ea typeface="Aileron" charset="0"/>
                <a:cs typeface="Arial" panose="020B0604020202020204" pitchFamily="34" charset="0"/>
              </a:rPr>
              <a:t>0</a:t>
            </a:r>
          </a:p>
        </p:txBody>
      </p:sp>
      <p:sp>
        <p:nvSpPr>
          <p:cNvPr id="1217" name="TextBox 1216">
            <a:extLst>
              <a:ext uri="{FF2B5EF4-FFF2-40B4-BE49-F238E27FC236}">
                <a16:creationId xmlns:a16="http://schemas.microsoft.com/office/drawing/2014/main" id="{0C3D181F-C40D-6DC0-003A-05BEFCD9D1FD}"/>
              </a:ext>
            </a:extLst>
          </p:cNvPr>
          <p:cNvSpPr txBox="1"/>
          <p:nvPr/>
        </p:nvSpPr>
        <p:spPr>
          <a:xfrm>
            <a:off x="5477588" y="5231698"/>
            <a:ext cx="57708" cy="221599"/>
          </a:xfrm>
          <a:prstGeom prst="rect">
            <a:avLst/>
          </a:prstGeom>
          <a:noFill/>
        </p:spPr>
        <p:txBody>
          <a:bodyPr wrap="none" lIns="0" tIns="0" rIns="0" bIns="0" rtlCol="0">
            <a:spAutoFit/>
          </a:bodyPr>
          <a:lstStyle/>
          <a:p>
            <a:pPr algn="ctr">
              <a:lnSpc>
                <a:spcPct val="90000"/>
              </a:lnSpc>
            </a:pPr>
            <a:r>
              <a:rPr lang="en-GB" sz="800" dirty="0">
                <a:latin typeface="Arial" panose="020B0604020202020204" pitchFamily="34" charset="0"/>
                <a:ea typeface="Aileron" charset="0"/>
                <a:cs typeface="Arial" panose="020B0604020202020204" pitchFamily="34" charset="0"/>
              </a:rPr>
              <a:t>0</a:t>
            </a:r>
          </a:p>
          <a:p>
            <a:pPr algn="ctr">
              <a:lnSpc>
                <a:spcPct val="90000"/>
              </a:lnSpc>
            </a:pPr>
            <a:r>
              <a:rPr lang="en-GB" sz="800" dirty="0">
                <a:latin typeface="Arial" panose="020B0604020202020204" pitchFamily="34" charset="0"/>
                <a:ea typeface="Aileron" charset="0"/>
                <a:cs typeface="Arial" panose="020B0604020202020204" pitchFamily="34" charset="0"/>
              </a:rPr>
              <a:t>0</a:t>
            </a:r>
          </a:p>
        </p:txBody>
      </p:sp>
      <p:sp>
        <p:nvSpPr>
          <p:cNvPr id="1218" name="TextBox 1217">
            <a:extLst>
              <a:ext uri="{FF2B5EF4-FFF2-40B4-BE49-F238E27FC236}">
                <a16:creationId xmlns:a16="http://schemas.microsoft.com/office/drawing/2014/main" id="{935DAB3A-FB62-5F1A-2EF2-AD1DCB4C0A22}"/>
              </a:ext>
            </a:extLst>
          </p:cNvPr>
          <p:cNvSpPr txBox="1"/>
          <p:nvPr/>
        </p:nvSpPr>
        <p:spPr>
          <a:xfrm>
            <a:off x="5244736" y="5231698"/>
            <a:ext cx="57708" cy="221599"/>
          </a:xfrm>
          <a:prstGeom prst="rect">
            <a:avLst/>
          </a:prstGeom>
          <a:noFill/>
        </p:spPr>
        <p:txBody>
          <a:bodyPr wrap="none" lIns="0" tIns="0" rIns="0" bIns="0" rtlCol="0">
            <a:spAutoFit/>
          </a:bodyPr>
          <a:lstStyle/>
          <a:p>
            <a:pPr algn="ctr">
              <a:lnSpc>
                <a:spcPct val="90000"/>
              </a:lnSpc>
            </a:pPr>
            <a:r>
              <a:rPr lang="en-GB" sz="800" dirty="0">
                <a:latin typeface="Arial" panose="020B0604020202020204" pitchFamily="34" charset="0"/>
                <a:ea typeface="Aileron" charset="0"/>
                <a:cs typeface="Arial" panose="020B0604020202020204" pitchFamily="34" charset="0"/>
              </a:rPr>
              <a:t>0</a:t>
            </a:r>
          </a:p>
          <a:p>
            <a:pPr algn="ctr">
              <a:lnSpc>
                <a:spcPct val="90000"/>
              </a:lnSpc>
            </a:pPr>
            <a:r>
              <a:rPr lang="en-GB" sz="800" dirty="0">
                <a:latin typeface="Arial" panose="020B0604020202020204" pitchFamily="34" charset="0"/>
                <a:ea typeface="Aileron" charset="0"/>
                <a:cs typeface="Arial" panose="020B0604020202020204" pitchFamily="34" charset="0"/>
              </a:rPr>
              <a:t>0</a:t>
            </a:r>
          </a:p>
        </p:txBody>
      </p:sp>
      <p:sp>
        <p:nvSpPr>
          <p:cNvPr id="1219" name="TextBox 1218">
            <a:extLst>
              <a:ext uri="{FF2B5EF4-FFF2-40B4-BE49-F238E27FC236}">
                <a16:creationId xmlns:a16="http://schemas.microsoft.com/office/drawing/2014/main" id="{A139E619-9B5B-8460-FA60-989355002DAD}"/>
              </a:ext>
            </a:extLst>
          </p:cNvPr>
          <p:cNvSpPr txBox="1"/>
          <p:nvPr/>
        </p:nvSpPr>
        <p:spPr>
          <a:xfrm>
            <a:off x="4989948" y="5231698"/>
            <a:ext cx="57708" cy="221599"/>
          </a:xfrm>
          <a:prstGeom prst="rect">
            <a:avLst/>
          </a:prstGeom>
          <a:noFill/>
        </p:spPr>
        <p:txBody>
          <a:bodyPr wrap="none" lIns="0" tIns="0" rIns="0" bIns="0" rtlCol="0">
            <a:spAutoFit/>
          </a:bodyPr>
          <a:lstStyle/>
          <a:p>
            <a:pPr algn="ctr">
              <a:lnSpc>
                <a:spcPct val="90000"/>
              </a:lnSpc>
            </a:pPr>
            <a:r>
              <a:rPr lang="en-GB" sz="800" dirty="0">
                <a:latin typeface="Arial" panose="020B0604020202020204" pitchFamily="34" charset="0"/>
                <a:ea typeface="Aileron" charset="0"/>
                <a:cs typeface="Arial" panose="020B0604020202020204" pitchFamily="34" charset="0"/>
              </a:rPr>
              <a:t>3</a:t>
            </a:r>
          </a:p>
          <a:p>
            <a:pPr algn="ctr">
              <a:lnSpc>
                <a:spcPct val="90000"/>
              </a:lnSpc>
            </a:pPr>
            <a:r>
              <a:rPr lang="en-GB" sz="800" dirty="0">
                <a:latin typeface="Arial" panose="020B0604020202020204" pitchFamily="34" charset="0"/>
                <a:ea typeface="Aileron" charset="0"/>
                <a:cs typeface="Arial" panose="020B0604020202020204" pitchFamily="34" charset="0"/>
              </a:rPr>
              <a:t>0</a:t>
            </a:r>
          </a:p>
        </p:txBody>
      </p:sp>
      <p:sp>
        <p:nvSpPr>
          <p:cNvPr id="1220" name="TextBox 1219">
            <a:extLst>
              <a:ext uri="{FF2B5EF4-FFF2-40B4-BE49-F238E27FC236}">
                <a16:creationId xmlns:a16="http://schemas.microsoft.com/office/drawing/2014/main" id="{32ADDCAB-2F42-75DD-41E2-7D7F32B97505}"/>
              </a:ext>
            </a:extLst>
          </p:cNvPr>
          <p:cNvSpPr txBox="1"/>
          <p:nvPr/>
        </p:nvSpPr>
        <p:spPr>
          <a:xfrm>
            <a:off x="4752097" y="5231698"/>
            <a:ext cx="57708" cy="221599"/>
          </a:xfrm>
          <a:prstGeom prst="rect">
            <a:avLst/>
          </a:prstGeom>
          <a:noFill/>
        </p:spPr>
        <p:txBody>
          <a:bodyPr wrap="none" lIns="0" tIns="0" rIns="0" bIns="0" rtlCol="0">
            <a:spAutoFit/>
          </a:bodyPr>
          <a:lstStyle/>
          <a:p>
            <a:pPr algn="ctr">
              <a:lnSpc>
                <a:spcPct val="90000"/>
              </a:lnSpc>
            </a:pPr>
            <a:r>
              <a:rPr lang="en-GB" sz="800" dirty="0">
                <a:latin typeface="Arial" panose="020B0604020202020204" pitchFamily="34" charset="0"/>
                <a:ea typeface="Aileron" charset="0"/>
                <a:cs typeface="Arial" panose="020B0604020202020204" pitchFamily="34" charset="0"/>
              </a:rPr>
              <a:t>6</a:t>
            </a:r>
          </a:p>
          <a:p>
            <a:pPr algn="ctr">
              <a:lnSpc>
                <a:spcPct val="90000"/>
              </a:lnSpc>
            </a:pPr>
            <a:r>
              <a:rPr lang="en-GB" sz="800" dirty="0">
                <a:latin typeface="Arial" panose="020B0604020202020204" pitchFamily="34" charset="0"/>
                <a:ea typeface="Aileron" charset="0"/>
                <a:cs typeface="Arial" panose="020B0604020202020204" pitchFamily="34" charset="0"/>
              </a:rPr>
              <a:t>2</a:t>
            </a:r>
          </a:p>
        </p:txBody>
      </p:sp>
      <p:sp>
        <p:nvSpPr>
          <p:cNvPr id="1221" name="TextBox 1220">
            <a:extLst>
              <a:ext uri="{FF2B5EF4-FFF2-40B4-BE49-F238E27FC236}">
                <a16:creationId xmlns:a16="http://schemas.microsoft.com/office/drawing/2014/main" id="{523E7619-9E4A-D001-C6BC-42219D01B987}"/>
              </a:ext>
            </a:extLst>
          </p:cNvPr>
          <p:cNvSpPr txBox="1"/>
          <p:nvPr/>
        </p:nvSpPr>
        <p:spPr>
          <a:xfrm>
            <a:off x="4483767" y="5231698"/>
            <a:ext cx="115416" cy="221599"/>
          </a:xfrm>
          <a:prstGeom prst="rect">
            <a:avLst/>
          </a:prstGeom>
          <a:noFill/>
        </p:spPr>
        <p:txBody>
          <a:bodyPr wrap="none" lIns="0" tIns="0" rIns="0" bIns="0" rtlCol="0">
            <a:spAutoFit/>
          </a:bodyPr>
          <a:lstStyle/>
          <a:p>
            <a:pPr algn="ctr">
              <a:lnSpc>
                <a:spcPct val="90000"/>
              </a:lnSpc>
            </a:pPr>
            <a:r>
              <a:rPr lang="en-GB" sz="800" dirty="0">
                <a:latin typeface="Arial" panose="020B0604020202020204" pitchFamily="34" charset="0"/>
                <a:ea typeface="Aileron" charset="0"/>
                <a:cs typeface="Arial" panose="020B0604020202020204" pitchFamily="34" charset="0"/>
              </a:rPr>
              <a:t>15</a:t>
            </a:r>
          </a:p>
          <a:p>
            <a:pPr algn="ctr">
              <a:lnSpc>
                <a:spcPct val="90000"/>
              </a:lnSpc>
            </a:pPr>
            <a:r>
              <a:rPr lang="en-GB" sz="800" dirty="0">
                <a:latin typeface="Arial" panose="020B0604020202020204" pitchFamily="34" charset="0"/>
                <a:ea typeface="Aileron" charset="0"/>
                <a:cs typeface="Arial" panose="020B0604020202020204" pitchFamily="34" charset="0"/>
              </a:rPr>
              <a:t>6</a:t>
            </a:r>
          </a:p>
        </p:txBody>
      </p:sp>
      <p:sp>
        <p:nvSpPr>
          <p:cNvPr id="1222" name="TextBox 1221">
            <a:extLst>
              <a:ext uri="{FF2B5EF4-FFF2-40B4-BE49-F238E27FC236}">
                <a16:creationId xmlns:a16="http://schemas.microsoft.com/office/drawing/2014/main" id="{5BB14140-033B-BBF9-39D7-E21E40A6DCCC}"/>
              </a:ext>
            </a:extLst>
          </p:cNvPr>
          <p:cNvSpPr txBox="1"/>
          <p:nvPr/>
        </p:nvSpPr>
        <p:spPr>
          <a:xfrm>
            <a:off x="4273282" y="5231698"/>
            <a:ext cx="115416" cy="221599"/>
          </a:xfrm>
          <a:prstGeom prst="rect">
            <a:avLst/>
          </a:prstGeom>
          <a:noFill/>
        </p:spPr>
        <p:txBody>
          <a:bodyPr wrap="none" lIns="0" tIns="0" rIns="0" bIns="0" rtlCol="0">
            <a:spAutoFit/>
          </a:bodyPr>
          <a:lstStyle/>
          <a:p>
            <a:pPr algn="ctr">
              <a:lnSpc>
                <a:spcPct val="90000"/>
              </a:lnSpc>
            </a:pPr>
            <a:r>
              <a:rPr lang="en-GB" sz="800" dirty="0">
                <a:latin typeface="Arial" panose="020B0604020202020204" pitchFamily="34" charset="0"/>
                <a:ea typeface="Aileron" charset="0"/>
                <a:cs typeface="Arial" panose="020B0604020202020204" pitchFamily="34" charset="0"/>
              </a:rPr>
              <a:t>17</a:t>
            </a:r>
          </a:p>
          <a:p>
            <a:pPr algn="ctr">
              <a:lnSpc>
                <a:spcPct val="90000"/>
              </a:lnSpc>
            </a:pPr>
            <a:r>
              <a:rPr lang="en-GB" sz="800" dirty="0">
                <a:latin typeface="Arial" panose="020B0604020202020204" pitchFamily="34" charset="0"/>
                <a:ea typeface="Aileron" charset="0"/>
                <a:cs typeface="Arial" panose="020B0604020202020204" pitchFamily="34" charset="0"/>
              </a:rPr>
              <a:t>6</a:t>
            </a:r>
          </a:p>
        </p:txBody>
      </p:sp>
      <p:sp>
        <p:nvSpPr>
          <p:cNvPr id="1223" name="TextBox 1222">
            <a:extLst>
              <a:ext uri="{FF2B5EF4-FFF2-40B4-BE49-F238E27FC236}">
                <a16:creationId xmlns:a16="http://schemas.microsoft.com/office/drawing/2014/main" id="{7FFF7223-CC97-48FF-C556-D0BDA9F20BC9}"/>
              </a:ext>
            </a:extLst>
          </p:cNvPr>
          <p:cNvSpPr txBox="1"/>
          <p:nvPr/>
        </p:nvSpPr>
        <p:spPr>
          <a:xfrm>
            <a:off x="4040061" y="5231698"/>
            <a:ext cx="115416" cy="221599"/>
          </a:xfrm>
          <a:prstGeom prst="rect">
            <a:avLst/>
          </a:prstGeom>
          <a:noFill/>
        </p:spPr>
        <p:txBody>
          <a:bodyPr wrap="none" lIns="0" tIns="0" rIns="0" bIns="0" rtlCol="0">
            <a:spAutoFit/>
          </a:bodyPr>
          <a:lstStyle/>
          <a:p>
            <a:pPr algn="ctr">
              <a:lnSpc>
                <a:spcPct val="90000"/>
              </a:lnSpc>
            </a:pPr>
            <a:r>
              <a:rPr lang="en-GB" sz="800" dirty="0">
                <a:latin typeface="Arial" panose="020B0604020202020204" pitchFamily="34" charset="0"/>
                <a:ea typeface="Aileron" charset="0"/>
                <a:cs typeface="Arial" panose="020B0604020202020204" pitchFamily="34" charset="0"/>
              </a:rPr>
              <a:t>23</a:t>
            </a:r>
          </a:p>
          <a:p>
            <a:pPr algn="ctr">
              <a:lnSpc>
                <a:spcPct val="90000"/>
              </a:lnSpc>
            </a:pPr>
            <a:r>
              <a:rPr lang="en-GB" sz="800" dirty="0">
                <a:latin typeface="Arial" panose="020B0604020202020204" pitchFamily="34" charset="0"/>
                <a:ea typeface="Aileron" charset="0"/>
                <a:cs typeface="Arial" panose="020B0604020202020204" pitchFamily="34" charset="0"/>
              </a:rPr>
              <a:t>11</a:t>
            </a:r>
          </a:p>
        </p:txBody>
      </p:sp>
      <p:sp>
        <p:nvSpPr>
          <p:cNvPr id="1224" name="TextBox 1223">
            <a:extLst>
              <a:ext uri="{FF2B5EF4-FFF2-40B4-BE49-F238E27FC236}">
                <a16:creationId xmlns:a16="http://schemas.microsoft.com/office/drawing/2014/main" id="{741F8142-EEDB-FBC5-B47C-1F57B0C5ADFE}"/>
              </a:ext>
            </a:extLst>
          </p:cNvPr>
          <p:cNvSpPr txBox="1"/>
          <p:nvPr/>
        </p:nvSpPr>
        <p:spPr>
          <a:xfrm>
            <a:off x="3785440" y="5231698"/>
            <a:ext cx="115416" cy="221599"/>
          </a:xfrm>
          <a:prstGeom prst="rect">
            <a:avLst/>
          </a:prstGeom>
          <a:noFill/>
        </p:spPr>
        <p:txBody>
          <a:bodyPr wrap="none" lIns="0" tIns="0" rIns="0" bIns="0" rtlCol="0">
            <a:spAutoFit/>
          </a:bodyPr>
          <a:lstStyle/>
          <a:p>
            <a:pPr algn="ctr">
              <a:lnSpc>
                <a:spcPct val="90000"/>
              </a:lnSpc>
            </a:pPr>
            <a:r>
              <a:rPr lang="en-GB" sz="800" dirty="0">
                <a:latin typeface="Arial" panose="020B0604020202020204" pitchFamily="34" charset="0"/>
                <a:ea typeface="Aileron" charset="0"/>
                <a:cs typeface="Arial" panose="020B0604020202020204" pitchFamily="34" charset="0"/>
              </a:rPr>
              <a:t>30</a:t>
            </a:r>
          </a:p>
          <a:p>
            <a:pPr algn="ctr">
              <a:lnSpc>
                <a:spcPct val="90000"/>
              </a:lnSpc>
            </a:pPr>
            <a:r>
              <a:rPr lang="en-GB" sz="800" dirty="0">
                <a:latin typeface="Arial" panose="020B0604020202020204" pitchFamily="34" charset="0"/>
                <a:ea typeface="Aileron" charset="0"/>
                <a:cs typeface="Arial" panose="020B0604020202020204" pitchFamily="34" charset="0"/>
              </a:rPr>
              <a:t>17</a:t>
            </a:r>
          </a:p>
        </p:txBody>
      </p:sp>
      <p:sp>
        <p:nvSpPr>
          <p:cNvPr id="1225" name="TextBox 1224">
            <a:extLst>
              <a:ext uri="{FF2B5EF4-FFF2-40B4-BE49-F238E27FC236}">
                <a16:creationId xmlns:a16="http://schemas.microsoft.com/office/drawing/2014/main" id="{957015AD-7D76-EC70-E878-9F144497D8D1}"/>
              </a:ext>
            </a:extLst>
          </p:cNvPr>
          <p:cNvSpPr txBox="1"/>
          <p:nvPr/>
        </p:nvSpPr>
        <p:spPr>
          <a:xfrm>
            <a:off x="3562684" y="5231698"/>
            <a:ext cx="115416" cy="221599"/>
          </a:xfrm>
          <a:prstGeom prst="rect">
            <a:avLst/>
          </a:prstGeom>
          <a:noFill/>
        </p:spPr>
        <p:txBody>
          <a:bodyPr wrap="none" lIns="0" tIns="0" rIns="0" bIns="0" rtlCol="0">
            <a:spAutoFit/>
          </a:bodyPr>
          <a:lstStyle/>
          <a:p>
            <a:pPr algn="ctr">
              <a:lnSpc>
                <a:spcPct val="90000"/>
              </a:lnSpc>
            </a:pPr>
            <a:r>
              <a:rPr lang="en-GB" sz="800" dirty="0">
                <a:latin typeface="Arial" panose="020B0604020202020204" pitchFamily="34" charset="0"/>
                <a:ea typeface="Aileron" charset="0"/>
                <a:cs typeface="Arial" panose="020B0604020202020204" pitchFamily="34" charset="0"/>
              </a:rPr>
              <a:t>37</a:t>
            </a:r>
          </a:p>
          <a:p>
            <a:pPr algn="ctr">
              <a:lnSpc>
                <a:spcPct val="90000"/>
              </a:lnSpc>
            </a:pPr>
            <a:r>
              <a:rPr lang="en-GB" sz="800" dirty="0">
                <a:latin typeface="Arial" panose="020B0604020202020204" pitchFamily="34" charset="0"/>
                <a:ea typeface="Aileron" charset="0"/>
                <a:cs typeface="Arial" panose="020B0604020202020204" pitchFamily="34" charset="0"/>
              </a:rPr>
              <a:t>20</a:t>
            </a:r>
          </a:p>
        </p:txBody>
      </p:sp>
      <p:sp>
        <p:nvSpPr>
          <p:cNvPr id="1226" name="TextBox 1225">
            <a:extLst>
              <a:ext uri="{FF2B5EF4-FFF2-40B4-BE49-F238E27FC236}">
                <a16:creationId xmlns:a16="http://schemas.microsoft.com/office/drawing/2014/main" id="{37CC3A07-F599-452E-5E86-8A81A72C9D86}"/>
              </a:ext>
            </a:extLst>
          </p:cNvPr>
          <p:cNvSpPr txBox="1"/>
          <p:nvPr/>
        </p:nvSpPr>
        <p:spPr>
          <a:xfrm>
            <a:off x="5903948" y="5231698"/>
            <a:ext cx="55606" cy="213526"/>
          </a:xfrm>
          <a:prstGeom prst="rect">
            <a:avLst/>
          </a:prstGeom>
          <a:noFill/>
        </p:spPr>
        <p:txBody>
          <a:bodyPr wrap="none" lIns="0" tIns="0" rIns="0" bIns="0" rtlCol="0">
            <a:spAutoFit/>
          </a:bodyPr>
          <a:lstStyle/>
          <a:p>
            <a:pPr algn="ctr">
              <a:lnSpc>
                <a:spcPct val="90000"/>
              </a:lnSpc>
            </a:pPr>
            <a:r>
              <a:rPr lang="en-GB" sz="800" dirty="0">
                <a:latin typeface="Arial" panose="020B0604020202020204" pitchFamily="34" charset="0"/>
                <a:ea typeface="Aileron" charset="0"/>
                <a:cs typeface="Arial" panose="020B0604020202020204" pitchFamily="34" charset="0"/>
              </a:rPr>
              <a:t>0</a:t>
            </a:r>
          </a:p>
          <a:p>
            <a:pPr algn="ctr">
              <a:lnSpc>
                <a:spcPct val="90000"/>
              </a:lnSpc>
            </a:pPr>
            <a:r>
              <a:rPr lang="en-GB" sz="800" dirty="0">
                <a:latin typeface="Arial" panose="020B0604020202020204" pitchFamily="34" charset="0"/>
                <a:ea typeface="Aileron" charset="0"/>
                <a:cs typeface="Arial" panose="020B0604020202020204" pitchFamily="34" charset="0"/>
              </a:rPr>
              <a:t>0</a:t>
            </a:r>
          </a:p>
        </p:txBody>
      </p:sp>
      <p:sp>
        <p:nvSpPr>
          <p:cNvPr id="1227" name="TextBox 1226">
            <a:extLst>
              <a:ext uri="{FF2B5EF4-FFF2-40B4-BE49-F238E27FC236}">
                <a16:creationId xmlns:a16="http://schemas.microsoft.com/office/drawing/2014/main" id="{35129DA3-BB8B-7C92-6899-30F1792C1F81}"/>
              </a:ext>
            </a:extLst>
          </p:cNvPr>
          <p:cNvSpPr txBox="1"/>
          <p:nvPr/>
        </p:nvSpPr>
        <p:spPr>
          <a:xfrm>
            <a:off x="2756595" y="1556792"/>
            <a:ext cx="1183016" cy="215444"/>
          </a:xfrm>
          <a:prstGeom prst="rect">
            <a:avLst/>
          </a:prstGeom>
          <a:noFill/>
        </p:spPr>
        <p:txBody>
          <a:bodyPr wrap="none" lIns="0" tIns="0" rIns="0" bIns="0" rtlCol="0">
            <a:spAutoFit/>
          </a:bodyPr>
          <a:lstStyle/>
          <a:p>
            <a:pPr algn="ctr"/>
            <a:r>
              <a:rPr lang="en-GB" sz="1400" b="1" dirty="0">
                <a:latin typeface="Arial" panose="020B0604020202020204" pitchFamily="34" charset="0"/>
                <a:ea typeface="Aileron" charset="0"/>
                <a:cs typeface="Arial" panose="020B0604020202020204" pitchFamily="34" charset="0"/>
              </a:rPr>
              <a:t>HRR-deficient</a:t>
            </a:r>
          </a:p>
        </p:txBody>
      </p:sp>
      <p:sp>
        <p:nvSpPr>
          <p:cNvPr id="1229" name="Freeform: Shape 96">
            <a:extLst>
              <a:ext uri="{FF2B5EF4-FFF2-40B4-BE49-F238E27FC236}">
                <a16:creationId xmlns:a16="http://schemas.microsoft.com/office/drawing/2014/main" id="{D3A7E6F8-AA76-D077-D80A-35EA0EBF1E3E}"/>
              </a:ext>
            </a:extLst>
          </p:cNvPr>
          <p:cNvSpPr/>
          <p:nvPr/>
        </p:nvSpPr>
        <p:spPr>
          <a:xfrm>
            <a:off x="5952767" y="4671935"/>
            <a:ext cx="13575" cy="68083"/>
          </a:xfrm>
          <a:custGeom>
            <a:avLst/>
            <a:gdLst>
              <a:gd name="connsiteX0" fmla="*/ 0 w 10820"/>
              <a:gd name="connsiteY0" fmla="*/ 70657 h 70657"/>
              <a:gd name="connsiteX1" fmla="*/ 0 w 10820"/>
              <a:gd name="connsiteY1" fmla="*/ 0 h 70657"/>
            </a:gdLst>
            <a:ahLst/>
            <a:cxnLst>
              <a:cxn ang="0">
                <a:pos x="connsiteX0" y="connsiteY0"/>
              </a:cxn>
              <a:cxn ang="0">
                <a:pos x="connsiteX1" y="connsiteY1"/>
              </a:cxn>
            </a:cxnLst>
            <a:rect l="l" t="t" r="r" b="b"/>
            <a:pathLst>
              <a:path w="10820" h="70657">
                <a:moveTo>
                  <a:pt x="0" y="70657"/>
                </a:moveTo>
                <a:lnTo>
                  <a:pt x="0" y="0"/>
                </a:lnTo>
              </a:path>
            </a:pathLst>
          </a:custGeom>
          <a:ln w="12700"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dirty="0">
              <a:ln>
                <a:noFill/>
              </a:ln>
              <a:solidFill>
                <a:prstClr val="black"/>
              </a:solidFill>
              <a:effectLst/>
              <a:uLnTx/>
              <a:uFillTx/>
              <a:latin typeface="Arial" panose="020B0604020202020204"/>
              <a:ea typeface="+mn-ea"/>
              <a:cs typeface="+mn-cs"/>
            </a:endParaRPr>
          </a:p>
        </p:txBody>
      </p:sp>
      <p:sp>
        <p:nvSpPr>
          <p:cNvPr id="1230" name="Freeform: Shape 96">
            <a:extLst>
              <a:ext uri="{FF2B5EF4-FFF2-40B4-BE49-F238E27FC236}">
                <a16:creationId xmlns:a16="http://schemas.microsoft.com/office/drawing/2014/main" id="{4BA6AC05-1B92-C293-F585-0CBF521C973A}"/>
              </a:ext>
            </a:extLst>
          </p:cNvPr>
          <p:cNvSpPr/>
          <p:nvPr/>
        </p:nvSpPr>
        <p:spPr>
          <a:xfrm>
            <a:off x="5719525" y="4671935"/>
            <a:ext cx="13575" cy="68083"/>
          </a:xfrm>
          <a:custGeom>
            <a:avLst/>
            <a:gdLst>
              <a:gd name="connsiteX0" fmla="*/ 0 w 10820"/>
              <a:gd name="connsiteY0" fmla="*/ 70657 h 70657"/>
              <a:gd name="connsiteX1" fmla="*/ 0 w 10820"/>
              <a:gd name="connsiteY1" fmla="*/ 0 h 70657"/>
            </a:gdLst>
            <a:ahLst/>
            <a:cxnLst>
              <a:cxn ang="0">
                <a:pos x="connsiteX0" y="connsiteY0"/>
              </a:cxn>
              <a:cxn ang="0">
                <a:pos x="connsiteX1" y="connsiteY1"/>
              </a:cxn>
            </a:cxnLst>
            <a:rect l="l" t="t" r="r" b="b"/>
            <a:pathLst>
              <a:path w="10820" h="70657">
                <a:moveTo>
                  <a:pt x="0" y="70657"/>
                </a:moveTo>
                <a:lnTo>
                  <a:pt x="0" y="0"/>
                </a:lnTo>
              </a:path>
            </a:pathLst>
          </a:custGeom>
          <a:ln w="12700"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dirty="0">
              <a:ln>
                <a:noFill/>
              </a:ln>
              <a:solidFill>
                <a:prstClr val="black"/>
              </a:solidFill>
              <a:effectLst/>
              <a:uLnTx/>
              <a:uFillTx/>
              <a:latin typeface="Arial" panose="020B0604020202020204"/>
              <a:ea typeface="+mn-ea"/>
              <a:cs typeface="+mn-cs"/>
            </a:endParaRPr>
          </a:p>
        </p:txBody>
      </p:sp>
      <p:sp>
        <p:nvSpPr>
          <p:cNvPr id="1244" name="Segnaposto testo 81">
            <a:extLst>
              <a:ext uri="{FF2B5EF4-FFF2-40B4-BE49-F238E27FC236}">
                <a16:creationId xmlns:a16="http://schemas.microsoft.com/office/drawing/2014/main" id="{985B2A5E-64DD-CFE7-8C29-46C1AF3B0F03}"/>
              </a:ext>
            </a:extLst>
          </p:cNvPr>
          <p:cNvSpPr txBox="1">
            <a:spLocks/>
          </p:cNvSpPr>
          <p:nvPr/>
        </p:nvSpPr>
        <p:spPr>
          <a:xfrm>
            <a:off x="619201" y="5791973"/>
            <a:ext cx="11225946" cy="183249"/>
          </a:xfrm>
          <a:prstGeom prst="rect">
            <a:avLst/>
          </a:prstGeom>
        </p:spPr>
        <p:txBody>
          <a:bodyPr vert="horz" lIns="0" tIns="0" rIns="0" bIns="0" rtlCol="0" anchor="t" anchorCtr="0"/>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en-GB" sz="1100" b="1" i="0" u="none" strike="noStrike" kern="1200" cap="none" spc="0" normalizeH="0" baseline="0" dirty="0">
                <a:ln>
                  <a:noFill/>
                </a:ln>
                <a:solidFill>
                  <a:schemeClr val="tx1"/>
                </a:solidFill>
                <a:effectLst/>
                <a:uLnTx/>
                <a:uFillTx/>
                <a:latin typeface="Arial" panose="020B0604020202020204"/>
                <a:ea typeface="+mn-ea"/>
                <a:cs typeface="Arial Narrow"/>
              </a:rPr>
              <a:t>HRR gene alteration status (deficient vs nondeficient or unknown) as a stratification factor</a:t>
            </a:r>
            <a:endParaRPr kumimoji="0" lang="en-GB" sz="1100" b="0" i="0" u="none" strike="noStrike" kern="1200" cap="none" spc="0" normalizeH="0" baseline="0" dirty="0">
              <a:ln>
                <a:noFill/>
              </a:ln>
              <a:solidFill>
                <a:schemeClr val="tx1"/>
              </a:solidFill>
              <a:effectLst/>
              <a:uLnTx/>
              <a:uFillTx/>
              <a:latin typeface="Arial" panose="020B0604020202020204"/>
              <a:ea typeface="+mn-ea"/>
              <a:cs typeface="Arial Narrow"/>
            </a:endParaRPr>
          </a:p>
        </p:txBody>
      </p:sp>
      <p:sp>
        <p:nvSpPr>
          <p:cNvPr id="1146" name="TextBox 1145">
            <a:extLst>
              <a:ext uri="{FF2B5EF4-FFF2-40B4-BE49-F238E27FC236}">
                <a16:creationId xmlns:a16="http://schemas.microsoft.com/office/drawing/2014/main" id="{18484B3F-257C-66FE-8F90-9DC599DE804A}"/>
              </a:ext>
            </a:extLst>
          </p:cNvPr>
          <p:cNvSpPr txBox="1"/>
          <p:nvPr/>
        </p:nvSpPr>
        <p:spPr>
          <a:xfrm>
            <a:off x="5055755" y="4147161"/>
            <a:ext cx="908903" cy="338554"/>
          </a:xfrm>
          <a:prstGeom prst="rect">
            <a:avLst/>
          </a:prstGeom>
          <a:noFill/>
        </p:spPr>
        <p:txBody>
          <a:bodyPr wrap="none" lIns="0" tIns="0" rIns="0" bIns="0" rtlCol="0">
            <a:spAutoFit/>
          </a:bodyPr>
          <a:lstStyle/>
          <a:p>
            <a:r>
              <a:rPr lang="en-GB" sz="1100" b="1" dirty="0">
                <a:solidFill>
                  <a:schemeClr val="accent1"/>
                </a:solidFill>
                <a:latin typeface="Arial" panose="020B0604020202020204" pitchFamily="34" charset="0"/>
                <a:ea typeface="Aileron" charset="0"/>
                <a:cs typeface="Arial" panose="020B0604020202020204" pitchFamily="34" charset="0"/>
              </a:rPr>
              <a:t>Placebo + </a:t>
            </a:r>
            <a:br>
              <a:rPr lang="en-GB" sz="1100" b="1" dirty="0">
                <a:solidFill>
                  <a:schemeClr val="accent1"/>
                </a:solidFill>
                <a:latin typeface="Arial" panose="020B0604020202020204" pitchFamily="34" charset="0"/>
                <a:ea typeface="Aileron" charset="0"/>
                <a:cs typeface="Arial" panose="020B0604020202020204" pitchFamily="34" charset="0"/>
              </a:rPr>
            </a:br>
            <a:r>
              <a:rPr lang="en-GB" sz="1100" b="1" dirty="0">
                <a:solidFill>
                  <a:schemeClr val="accent1"/>
                </a:solidFill>
                <a:latin typeface="Arial" panose="020B0604020202020204" pitchFamily="34" charset="0"/>
                <a:ea typeface="Aileron" charset="0"/>
                <a:cs typeface="Arial" panose="020B0604020202020204" pitchFamily="34" charset="0"/>
              </a:rPr>
              <a:t>Enzalutamide</a:t>
            </a:r>
          </a:p>
        </p:txBody>
      </p:sp>
      <p:sp>
        <p:nvSpPr>
          <p:cNvPr id="1147" name="TextBox 1146">
            <a:extLst>
              <a:ext uri="{FF2B5EF4-FFF2-40B4-BE49-F238E27FC236}">
                <a16:creationId xmlns:a16="http://schemas.microsoft.com/office/drawing/2014/main" id="{D30ECC33-7434-F2F1-9489-FDA133A06533}"/>
              </a:ext>
            </a:extLst>
          </p:cNvPr>
          <p:cNvSpPr txBox="1"/>
          <p:nvPr/>
        </p:nvSpPr>
        <p:spPr>
          <a:xfrm>
            <a:off x="4800152" y="3486067"/>
            <a:ext cx="942566" cy="338554"/>
          </a:xfrm>
          <a:prstGeom prst="rect">
            <a:avLst/>
          </a:prstGeom>
          <a:noFill/>
        </p:spPr>
        <p:txBody>
          <a:bodyPr wrap="none" lIns="0" tIns="0" rIns="0" bIns="0" rtlCol="0">
            <a:spAutoFit/>
          </a:bodyPr>
          <a:lstStyle/>
          <a:p>
            <a:pPr algn="ctr"/>
            <a:r>
              <a:rPr lang="en-GB" sz="1100" b="1" dirty="0">
                <a:solidFill>
                  <a:schemeClr val="tx2"/>
                </a:solidFill>
                <a:latin typeface="Arial" panose="020B0604020202020204" pitchFamily="34" charset="0"/>
                <a:ea typeface="Aileron" charset="0"/>
                <a:cs typeface="Arial" panose="020B0604020202020204" pitchFamily="34" charset="0"/>
              </a:rPr>
              <a:t>Talazoparib + </a:t>
            </a:r>
            <a:br>
              <a:rPr lang="en-GB" sz="1100" b="1" dirty="0">
                <a:solidFill>
                  <a:schemeClr val="tx2"/>
                </a:solidFill>
                <a:latin typeface="Arial" panose="020B0604020202020204" pitchFamily="34" charset="0"/>
                <a:ea typeface="Aileron" charset="0"/>
                <a:cs typeface="Arial" panose="020B0604020202020204" pitchFamily="34" charset="0"/>
              </a:rPr>
            </a:br>
            <a:r>
              <a:rPr lang="en-GB" sz="1100" b="1" dirty="0">
                <a:solidFill>
                  <a:schemeClr val="tx2"/>
                </a:solidFill>
                <a:latin typeface="Arial" panose="020B0604020202020204" pitchFamily="34" charset="0"/>
                <a:ea typeface="Aileron" charset="0"/>
                <a:cs typeface="Arial" panose="020B0604020202020204" pitchFamily="34" charset="0"/>
              </a:rPr>
              <a:t>Enzalutamide</a:t>
            </a:r>
          </a:p>
        </p:txBody>
      </p:sp>
      <p:graphicFrame>
        <p:nvGraphicFramePr>
          <p:cNvPr id="1228" name="Table 5">
            <a:extLst>
              <a:ext uri="{FF2B5EF4-FFF2-40B4-BE49-F238E27FC236}">
                <a16:creationId xmlns:a16="http://schemas.microsoft.com/office/drawing/2014/main" id="{1965D981-0C23-1431-F075-D24772863BBA}"/>
              </a:ext>
            </a:extLst>
          </p:cNvPr>
          <p:cNvGraphicFramePr>
            <a:graphicFrameLocks noGrp="1"/>
          </p:cNvGraphicFramePr>
          <p:nvPr/>
        </p:nvGraphicFramePr>
        <p:xfrm>
          <a:off x="3246598" y="1903772"/>
          <a:ext cx="2672851" cy="1104120"/>
        </p:xfrm>
        <a:graphic>
          <a:graphicData uri="http://schemas.openxmlformats.org/drawingml/2006/table">
            <a:tbl>
              <a:tblPr>
                <a:tableStyleId>{5C22544A-7EE6-4342-B048-85BDC9FD1C3A}</a:tableStyleId>
              </a:tblPr>
              <a:tblGrid>
                <a:gridCol w="872651">
                  <a:extLst>
                    <a:ext uri="{9D8B030D-6E8A-4147-A177-3AD203B41FA5}">
                      <a16:colId xmlns:a16="http://schemas.microsoft.com/office/drawing/2014/main" val="567805135"/>
                    </a:ext>
                  </a:extLst>
                </a:gridCol>
                <a:gridCol w="864096">
                  <a:extLst>
                    <a:ext uri="{9D8B030D-6E8A-4147-A177-3AD203B41FA5}">
                      <a16:colId xmlns:a16="http://schemas.microsoft.com/office/drawing/2014/main" val="1587759811"/>
                    </a:ext>
                  </a:extLst>
                </a:gridCol>
                <a:gridCol w="936104">
                  <a:extLst>
                    <a:ext uri="{9D8B030D-6E8A-4147-A177-3AD203B41FA5}">
                      <a16:colId xmlns:a16="http://schemas.microsoft.com/office/drawing/2014/main" val="1552239478"/>
                    </a:ext>
                  </a:extLst>
                </a:gridCol>
              </a:tblGrid>
              <a:tr h="0">
                <a:tc>
                  <a:txBody>
                    <a:bodyPr/>
                    <a:lstStyle/>
                    <a:p>
                      <a:pPr>
                        <a:lnSpc>
                          <a:spcPct val="90000"/>
                        </a:lnSpc>
                      </a:pPr>
                      <a:endParaRPr lang="en-GB" sz="1000" b="0" i="0" dirty="0">
                        <a:latin typeface="Arial" panose="020B0604020202020204" pitchFamily="34" charset="0"/>
                      </a:endParaRPr>
                    </a:p>
                  </a:txBody>
                  <a:tcPr marL="0" marR="0" marT="0" marB="0" anchor="ctr">
                    <a:lnR w="6350" cap="flat" cmpd="sng" algn="ctr">
                      <a:noFill/>
                      <a:prstDash val="solid"/>
                      <a:round/>
                      <a:headEnd type="none" w="med" len="med"/>
                      <a:tailEnd type="none" w="med" len="med"/>
                    </a:lnR>
                    <a:lnB w="6350" cap="flat" cmpd="sng" algn="ctr">
                      <a:no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90000"/>
                        </a:lnSpc>
                        <a:spcBef>
                          <a:spcPts val="0"/>
                        </a:spcBef>
                        <a:spcAft>
                          <a:spcPts val="0"/>
                        </a:spcAft>
                        <a:buClr>
                          <a:srgbClr val="000000"/>
                        </a:buClr>
                        <a:buSzTx/>
                        <a:buFont typeface="Arial"/>
                        <a:buNone/>
                        <a:tabLst/>
                        <a:defRPr/>
                      </a:pPr>
                      <a:r>
                        <a:rPr lang="en-GB" sz="1000" b="1" i="0" dirty="0">
                          <a:solidFill>
                            <a:schemeClr val="bg1"/>
                          </a:solidFill>
                          <a:latin typeface="Arial" panose="020B0604020202020204" pitchFamily="34" charset="0"/>
                        </a:rPr>
                        <a:t>TALA + ENZA</a:t>
                      </a:r>
                    </a:p>
                    <a:p>
                      <a:pPr marL="0" marR="0" lvl="0" indent="0" algn="ctr" defTabSz="914400" rtl="0" eaLnBrk="1" fontAlgn="auto" latinLnBrk="0" hangingPunct="1">
                        <a:lnSpc>
                          <a:spcPct val="90000"/>
                        </a:lnSpc>
                        <a:spcBef>
                          <a:spcPts val="0"/>
                        </a:spcBef>
                        <a:spcAft>
                          <a:spcPts val="0"/>
                        </a:spcAft>
                        <a:buClr>
                          <a:srgbClr val="000000"/>
                        </a:buClr>
                        <a:buSzTx/>
                        <a:buFont typeface="Arial"/>
                        <a:buNone/>
                        <a:tabLst/>
                        <a:defRPr/>
                      </a:pPr>
                      <a:r>
                        <a:rPr lang="en-GB" sz="1000" b="1" i="0" dirty="0">
                          <a:solidFill>
                            <a:schemeClr val="bg1"/>
                          </a:solidFill>
                          <a:latin typeface="Arial" panose="020B0604020202020204" pitchFamily="34" charset="0"/>
                        </a:rPr>
                        <a:t>(N=85)</a:t>
                      </a:r>
                    </a:p>
                  </a:txBody>
                  <a:tcPr marL="0" marR="0" marT="36000" marB="36000" anchor="ctr">
                    <a:lnL w="635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B w="6350" cap="flat" cmpd="sng" algn="ctr">
                      <a:noFill/>
                      <a:prstDash val="solid"/>
                      <a:round/>
                      <a:headEnd type="none" w="med" len="med"/>
                      <a:tailEnd type="none" w="med" len="med"/>
                    </a:lnB>
                    <a:solidFill>
                      <a:schemeClr val="tx2"/>
                    </a:solidFill>
                  </a:tcPr>
                </a:tc>
                <a:tc>
                  <a:txBody>
                    <a:bodyPr/>
                    <a:lstStyle/>
                    <a:p>
                      <a:pPr marL="0" marR="0" lvl="0" indent="0" algn="ctr" defTabSz="914400" rtl="0" eaLnBrk="1" fontAlgn="auto" latinLnBrk="0" hangingPunct="1">
                        <a:lnSpc>
                          <a:spcPct val="90000"/>
                        </a:lnSpc>
                        <a:spcBef>
                          <a:spcPts val="0"/>
                        </a:spcBef>
                        <a:spcAft>
                          <a:spcPts val="0"/>
                        </a:spcAft>
                        <a:buClr>
                          <a:srgbClr val="000000"/>
                        </a:buClr>
                        <a:buSzTx/>
                        <a:buFont typeface="Arial"/>
                        <a:buNone/>
                        <a:tabLst/>
                        <a:defRPr/>
                      </a:pPr>
                      <a:r>
                        <a:rPr kumimoji="0" lang="en-GB" sz="1000" b="1" i="0" u="none" strike="noStrike" kern="0" cap="none" spc="0" normalizeH="0" baseline="0" noProof="0" dirty="0">
                          <a:ln>
                            <a:noFill/>
                          </a:ln>
                          <a:solidFill>
                            <a:srgbClr val="FFFFFF"/>
                          </a:solidFill>
                          <a:effectLst/>
                          <a:uLnTx/>
                          <a:uFillTx/>
                          <a:latin typeface="Arial" panose="020B0604020202020204" pitchFamily="34" charset="0"/>
                          <a:ea typeface="+mn-ea"/>
                          <a:cs typeface="+mn-cs"/>
                          <a:sym typeface="Arial"/>
                        </a:rPr>
                        <a:t>PBO + ENZA</a:t>
                      </a:r>
                    </a:p>
                    <a:p>
                      <a:pPr marL="0" marR="0" lvl="0" indent="0" algn="ctr" defTabSz="914400" rtl="0" eaLnBrk="1" fontAlgn="auto" latinLnBrk="0" hangingPunct="1">
                        <a:lnSpc>
                          <a:spcPct val="90000"/>
                        </a:lnSpc>
                        <a:spcBef>
                          <a:spcPts val="0"/>
                        </a:spcBef>
                        <a:spcAft>
                          <a:spcPts val="0"/>
                        </a:spcAft>
                        <a:buClr>
                          <a:srgbClr val="000000"/>
                        </a:buClr>
                        <a:buSzTx/>
                        <a:buFont typeface="Arial"/>
                        <a:buNone/>
                        <a:tabLst/>
                        <a:defRPr/>
                      </a:pPr>
                      <a:r>
                        <a:rPr kumimoji="0" lang="en-GB" sz="1000" b="1" i="0" u="none" strike="noStrike" kern="0" cap="none" spc="0" normalizeH="0" baseline="0" noProof="0" dirty="0">
                          <a:ln>
                            <a:noFill/>
                          </a:ln>
                          <a:solidFill>
                            <a:srgbClr val="FFFFFF"/>
                          </a:solidFill>
                          <a:effectLst/>
                          <a:uLnTx/>
                          <a:uFillTx/>
                          <a:latin typeface="Arial" panose="020B0604020202020204" pitchFamily="34" charset="0"/>
                          <a:ea typeface="+mn-ea"/>
                          <a:cs typeface="+mn-cs"/>
                          <a:sym typeface="Arial"/>
                        </a:rPr>
                        <a:t>(N=84)</a:t>
                      </a:r>
                    </a:p>
                  </a:txBody>
                  <a:tcPr marL="0" marR="0" marT="36000" marB="36000" anchor="ctr">
                    <a:lnL w="12700" cap="flat" cmpd="sng" algn="ctr">
                      <a:solidFill>
                        <a:schemeClr val="bg1"/>
                      </a:solidFill>
                      <a:prstDash val="solid"/>
                      <a:round/>
                      <a:headEnd type="none" w="med" len="med"/>
                      <a:tailEnd type="none" w="med" len="med"/>
                    </a:lnL>
                    <a:lnR w="12700" cmpd="sng">
                      <a:noFill/>
                    </a:lnR>
                    <a:lnB w="6350" cap="flat" cmpd="sng" algn="ctr">
                      <a:noFill/>
                      <a:prstDash val="solid"/>
                      <a:round/>
                      <a:headEnd type="none" w="med" len="med"/>
                      <a:tailEnd type="none" w="med" len="med"/>
                    </a:lnB>
                    <a:solidFill>
                      <a:schemeClr val="accent1"/>
                    </a:solidFill>
                  </a:tcPr>
                </a:tc>
                <a:extLst>
                  <a:ext uri="{0D108BD9-81ED-4DB2-BD59-A6C34878D82A}">
                    <a16:rowId xmlns:a16="http://schemas.microsoft.com/office/drawing/2014/main" val="159315112"/>
                  </a:ext>
                </a:extLst>
              </a:tr>
              <a:tr h="0">
                <a:tc>
                  <a:txBody>
                    <a:bodyPr/>
                    <a:lstStyle/>
                    <a:p>
                      <a:pPr>
                        <a:lnSpc>
                          <a:spcPct val="90000"/>
                        </a:lnSpc>
                      </a:pPr>
                      <a:r>
                        <a:rPr lang="en-GB" sz="1000" b="1" i="0" dirty="0">
                          <a:latin typeface="Arial" panose="020B0604020202020204" pitchFamily="34" charset="0"/>
                        </a:rPr>
                        <a:t>Events, n</a:t>
                      </a:r>
                    </a:p>
                  </a:txBody>
                  <a:tcPr marL="0" marR="0" marT="18000" marB="18000" anchor="ctr">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solidFill>
                      <a:schemeClr val="bg1"/>
                    </a:solidFill>
                  </a:tcPr>
                </a:tc>
                <a:tc>
                  <a:txBody>
                    <a:bodyPr/>
                    <a:lstStyle/>
                    <a:p>
                      <a:pPr algn="ctr">
                        <a:lnSpc>
                          <a:spcPct val="90000"/>
                        </a:lnSpc>
                      </a:pPr>
                      <a:r>
                        <a:rPr lang="en-US" sz="1000" b="0" i="0" dirty="0">
                          <a:solidFill>
                            <a:schemeClr val="tx1"/>
                          </a:solidFill>
                          <a:latin typeface="Arial" panose="020B0604020202020204" pitchFamily="34" charset="0"/>
                        </a:rPr>
                        <a:t>37</a:t>
                      </a:r>
                      <a:endParaRPr lang="en-GB" sz="1000" b="1" dirty="0">
                        <a:solidFill>
                          <a:schemeClr val="tx1"/>
                        </a:solidFill>
                      </a:endParaRPr>
                    </a:p>
                  </a:txBody>
                  <a:tcPr marL="0" marR="0" marT="18000" marB="1800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lstStyle/>
                    <a:p>
                      <a:pPr algn="ctr">
                        <a:lnSpc>
                          <a:spcPct val="90000"/>
                        </a:lnSpc>
                      </a:pPr>
                      <a:r>
                        <a:rPr lang="en-US" sz="1000" b="0" i="0" dirty="0">
                          <a:solidFill>
                            <a:schemeClr val="tx1"/>
                          </a:solidFill>
                          <a:latin typeface="Arial" panose="020B0604020202020204" pitchFamily="34" charset="0"/>
                        </a:rPr>
                        <a:t>49</a:t>
                      </a:r>
                      <a:endParaRPr lang="en-GB" sz="1000" b="1" dirty="0">
                        <a:solidFill>
                          <a:schemeClr val="tx1"/>
                        </a:solidFill>
                      </a:endParaRPr>
                    </a:p>
                  </a:txBody>
                  <a:tcPr marL="0" marR="0" marT="18000" marB="18000" anchor="ctr">
                    <a:lnL w="6350" cap="flat" cmpd="sng" algn="ctr">
                      <a:noFill/>
                      <a:prstDash val="solid"/>
                      <a:round/>
                      <a:headEnd type="none" w="med" len="med"/>
                      <a:tailEnd type="none" w="med" len="med"/>
                    </a:lnL>
                    <a:lnR w="12700" cmpd="sng">
                      <a:noFill/>
                    </a:lnR>
                    <a:lnT w="6350" cap="flat" cmpd="sng" algn="ctr">
                      <a:no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124857010"/>
                  </a:ext>
                </a:extLst>
              </a:tr>
              <a:tr h="76826">
                <a:tc>
                  <a:txBody>
                    <a:bodyPr/>
                    <a:lstStyle/>
                    <a:p>
                      <a:pPr>
                        <a:lnSpc>
                          <a:spcPct val="90000"/>
                        </a:lnSpc>
                      </a:pPr>
                      <a:r>
                        <a:rPr lang="en-GB" sz="1000" b="1" i="0" dirty="0">
                          <a:latin typeface="Arial" panose="020B0604020202020204" pitchFamily="34" charset="0"/>
                        </a:rPr>
                        <a:t>Median (95% CI), months</a:t>
                      </a:r>
                    </a:p>
                  </a:txBody>
                  <a:tcPr marL="0" marR="0" marT="0" marB="0" anchor="ctr">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solidFill>
                      <a:schemeClr val="bg1"/>
                    </a:solidFill>
                  </a:tcPr>
                </a:tc>
                <a:tc>
                  <a:txBody>
                    <a:bodyPr/>
                    <a:lstStyle/>
                    <a:p>
                      <a:pPr algn="ctr">
                        <a:lnSpc>
                          <a:spcPct val="90000"/>
                        </a:lnSpc>
                      </a:pPr>
                      <a:r>
                        <a:rPr lang="en-US" sz="1000" b="0" i="0" dirty="0">
                          <a:solidFill>
                            <a:schemeClr val="tx1"/>
                          </a:solidFill>
                          <a:latin typeface="Arial" panose="020B0604020202020204" pitchFamily="34" charset="0"/>
                        </a:rPr>
                        <a:t>27.9</a:t>
                      </a:r>
                      <a:br>
                        <a:rPr lang="en-US" sz="1000" b="0" i="0" dirty="0">
                          <a:solidFill>
                            <a:schemeClr val="tx1"/>
                          </a:solidFill>
                          <a:latin typeface="Arial" panose="020B0604020202020204" pitchFamily="34" charset="0"/>
                        </a:rPr>
                      </a:br>
                      <a:r>
                        <a:rPr lang="en-US" sz="1000" b="0" i="0" dirty="0">
                          <a:solidFill>
                            <a:schemeClr val="tx1"/>
                          </a:solidFill>
                          <a:latin typeface="Arial" panose="020B0604020202020204" pitchFamily="34" charset="0"/>
                        </a:rPr>
                        <a:t>(16.6-NR)</a:t>
                      </a:r>
                      <a:endParaRPr lang="en-GB" sz="1000" b="1" dirty="0">
                        <a:solidFill>
                          <a:schemeClr val="tx1"/>
                        </a:solidFill>
                      </a:endParaRP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9525" cap="flat" cmpd="sng" algn="ctr">
                      <a:solidFill>
                        <a:schemeClr val="tx1"/>
                      </a:solidFill>
                      <a:prstDash val="solid"/>
                      <a:round/>
                      <a:headEnd type="none" w="med" len="med"/>
                      <a:tailEnd type="none" w="med" len="med"/>
                    </a:lnT>
                    <a:lnB w="6350" cap="flat" cmpd="sng" algn="ctr">
                      <a:noFill/>
                      <a:prstDash val="solid"/>
                      <a:round/>
                      <a:headEnd type="none" w="med" len="med"/>
                      <a:tailEnd type="none" w="med" len="med"/>
                    </a:lnB>
                    <a:solidFill>
                      <a:schemeClr val="bg1"/>
                    </a:solidFill>
                  </a:tcPr>
                </a:tc>
                <a:tc>
                  <a:txBody>
                    <a:bodyPr/>
                    <a:lstStyle/>
                    <a:p>
                      <a:pPr algn="ctr">
                        <a:lnSpc>
                          <a:spcPct val="90000"/>
                        </a:lnSpc>
                      </a:pPr>
                      <a:r>
                        <a:rPr lang="en-US" sz="1000" b="0" i="0" dirty="0">
                          <a:solidFill>
                            <a:schemeClr val="tx1"/>
                          </a:solidFill>
                          <a:latin typeface="Arial" panose="020B0604020202020204" pitchFamily="34" charset="0"/>
                        </a:rPr>
                        <a:t>16.4</a:t>
                      </a:r>
                      <a:br>
                        <a:rPr lang="en-US" sz="1000" b="0" i="0" dirty="0">
                          <a:solidFill>
                            <a:schemeClr val="tx1"/>
                          </a:solidFill>
                          <a:latin typeface="Arial" panose="020B0604020202020204" pitchFamily="34" charset="0"/>
                        </a:rPr>
                      </a:br>
                      <a:r>
                        <a:rPr lang="en-US" sz="1000" b="0" i="0" dirty="0">
                          <a:solidFill>
                            <a:schemeClr val="tx1"/>
                          </a:solidFill>
                          <a:latin typeface="Arial" panose="020B0604020202020204" pitchFamily="34" charset="0"/>
                        </a:rPr>
                        <a:t>(10.9-24.6)</a:t>
                      </a:r>
                      <a:endParaRPr lang="en-GB" sz="1000" b="1" dirty="0">
                        <a:solidFill>
                          <a:schemeClr val="tx1"/>
                        </a:solidFill>
                      </a:endParaRPr>
                    </a:p>
                  </a:txBody>
                  <a:tcPr marL="0" marR="0" marT="0" marB="0" anchor="ctr">
                    <a:lnL w="6350" cap="flat" cmpd="sng" algn="ctr">
                      <a:noFill/>
                      <a:prstDash val="solid"/>
                      <a:round/>
                      <a:headEnd type="none" w="med" len="med"/>
                      <a:tailEnd type="none" w="med" len="med"/>
                    </a:lnL>
                    <a:lnR w="12700" cmpd="sng">
                      <a:noFill/>
                    </a:lnR>
                    <a:lnT w="9525" cap="flat" cmpd="sng" algn="ctr">
                      <a:solidFill>
                        <a:schemeClr val="tx1"/>
                      </a:solidFill>
                      <a:prstDash val="solid"/>
                      <a:round/>
                      <a:headEnd type="none" w="med" len="med"/>
                      <a:tailEnd type="none" w="med" len="med"/>
                    </a:lnT>
                    <a:lnB w="6350" cap="flat" cmpd="sng" algn="ctr">
                      <a:noFill/>
                      <a:prstDash val="solid"/>
                      <a:round/>
                      <a:headEnd type="none" w="med" len="med"/>
                      <a:tailEnd type="none" w="med" len="med"/>
                    </a:lnB>
                    <a:solidFill>
                      <a:schemeClr val="bg1"/>
                    </a:solidFill>
                  </a:tcPr>
                </a:tc>
                <a:extLst>
                  <a:ext uri="{0D108BD9-81ED-4DB2-BD59-A6C34878D82A}">
                    <a16:rowId xmlns:a16="http://schemas.microsoft.com/office/drawing/2014/main" val="2455519460"/>
                  </a:ext>
                </a:extLst>
              </a:tr>
              <a:tr h="85900">
                <a:tc>
                  <a:txBody>
                    <a:bodyPr/>
                    <a:lstStyle/>
                    <a:p>
                      <a:pPr>
                        <a:lnSpc>
                          <a:spcPct val="90000"/>
                        </a:lnSpc>
                      </a:pPr>
                      <a:endParaRPr lang="en-GB" sz="1000" b="1" i="0" dirty="0">
                        <a:latin typeface="Arial" panose="020B0604020202020204" pitchFamily="34" charset="0"/>
                      </a:endParaRPr>
                    </a:p>
                  </a:txBody>
                  <a:tcPr marL="0" marR="0" marT="18000" marB="18000" anchor="ctr">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solidFill>
                      <a:schemeClr val="bg1"/>
                    </a:solidFill>
                  </a:tcPr>
                </a:tc>
                <a:tc gridSpan="2">
                  <a:txBody>
                    <a:bodyPr/>
                    <a:lstStyle/>
                    <a:p>
                      <a:pPr algn="ctr">
                        <a:lnSpc>
                          <a:spcPct val="90000"/>
                        </a:lnSpc>
                      </a:pPr>
                      <a:r>
                        <a:rPr lang="en-GB" sz="1000" b="1" i="0" dirty="0">
                          <a:latin typeface="Arial" panose="020B0604020202020204" pitchFamily="34" charset="0"/>
                        </a:rPr>
                        <a:t>HR 0.46</a:t>
                      </a:r>
                      <a:br>
                        <a:rPr lang="en-GB" sz="1000" b="0" i="0" dirty="0">
                          <a:latin typeface="Arial" panose="020B0604020202020204" pitchFamily="34" charset="0"/>
                        </a:rPr>
                      </a:br>
                      <a:r>
                        <a:rPr lang="en-GB" sz="1000" b="0" i="0" dirty="0">
                          <a:latin typeface="Arial" panose="020B0604020202020204" pitchFamily="34" charset="0"/>
                        </a:rPr>
                        <a:t>95% CI, 0.30-0.70; P&lt;0.001</a:t>
                      </a:r>
                    </a:p>
                  </a:txBody>
                  <a:tcPr marL="0" marR="0" marT="18000" marB="18000" anchor="ctr">
                    <a:lnL w="6350" cap="flat" cmpd="sng" algn="ctr">
                      <a:noFill/>
                      <a:prstDash val="solid"/>
                      <a:round/>
                      <a:headEnd type="none" w="med" len="med"/>
                      <a:tailEnd type="none" w="med" len="med"/>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solidFill>
                      <a:srgbClr val="F5EAE8"/>
                    </a:solidFill>
                  </a:tcPr>
                </a:tc>
                <a:tc hMerge="1">
                  <a:txBody>
                    <a:bodyPr/>
                    <a:lstStyle/>
                    <a:p>
                      <a:pPr algn="ctr"/>
                      <a:endParaRPr lang="en-GB" sz="800" dirty="0">
                        <a:latin typeface="Arial Narrow" panose="020B0606020202030204" pitchFamily="34" charset="0"/>
                      </a:endParaRPr>
                    </a:p>
                  </a:txBody>
                  <a:tcPr>
                    <a:lnR w="12700" cmpd="sng">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BE5D6"/>
                    </a:solidFill>
                  </a:tcPr>
                </a:tc>
                <a:extLst>
                  <a:ext uri="{0D108BD9-81ED-4DB2-BD59-A6C34878D82A}">
                    <a16:rowId xmlns:a16="http://schemas.microsoft.com/office/drawing/2014/main" val="570848091"/>
                  </a:ext>
                </a:extLst>
              </a:tr>
            </a:tbl>
          </a:graphicData>
        </a:graphic>
      </p:graphicFrame>
      <p:sp>
        <p:nvSpPr>
          <p:cNvPr id="1252" name="Slide Number Placeholder 1251">
            <a:extLst>
              <a:ext uri="{FF2B5EF4-FFF2-40B4-BE49-F238E27FC236}">
                <a16:creationId xmlns:a16="http://schemas.microsoft.com/office/drawing/2014/main" id="{4C1D9122-3E4F-0185-6397-35E2005991E8}"/>
              </a:ext>
            </a:extLst>
          </p:cNvPr>
          <p:cNvSpPr>
            <a:spLocks noGrp="1"/>
          </p:cNvSpPr>
          <p:nvPr>
            <p:ph type="sldNum" sz="quarter" idx="4"/>
          </p:nvPr>
        </p:nvSpPr>
        <p:spPr/>
        <p:txBody>
          <a:bodyPr/>
          <a:lstStyle/>
          <a:p>
            <a:fld id="{FCE43C0F-8A7B-3A4B-9DB5-B3472E36E833}" type="slidenum">
              <a:rPr lang="en-GB" smtClean="0"/>
              <a:pPr/>
              <a:t>34</a:t>
            </a:fld>
            <a:endParaRPr lang="en-GB" dirty="0"/>
          </a:p>
        </p:txBody>
      </p:sp>
    </p:spTree>
  </p:cSld>
  <p:clrMapOvr>
    <a:masterClrMapping/>
  </p:clrMapOvr>
  <p:transition spd="med"/>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line of blue green and red lines&#10;&#10;Description automatically generated">
            <a:extLst>
              <a:ext uri="{FF2B5EF4-FFF2-40B4-BE49-F238E27FC236}">
                <a16:creationId xmlns:a16="http://schemas.microsoft.com/office/drawing/2014/main" id="{7156D8D9-D375-C923-623D-5C5A5DCB68AE}"/>
              </a:ext>
            </a:extLst>
          </p:cNvPr>
          <p:cNvPicPr>
            <a:picLocks noChangeAspect="1"/>
          </p:cNvPicPr>
          <p:nvPr/>
        </p:nvPicPr>
        <p:blipFill>
          <a:blip r:embed="rId2"/>
          <a:stretch>
            <a:fillRect/>
          </a:stretch>
        </p:blipFill>
        <p:spPr>
          <a:xfrm>
            <a:off x="998481" y="970677"/>
            <a:ext cx="6170945" cy="4365888"/>
          </a:xfrm>
          <a:prstGeom prst="rect">
            <a:avLst/>
          </a:prstGeom>
        </p:spPr>
      </p:pic>
      <p:sp>
        <p:nvSpPr>
          <p:cNvPr id="11" name="Text Placeholder 10">
            <a:extLst>
              <a:ext uri="{FF2B5EF4-FFF2-40B4-BE49-F238E27FC236}">
                <a16:creationId xmlns:a16="http://schemas.microsoft.com/office/drawing/2014/main" id="{16516EC1-2B03-D6A9-ACA3-03950794A481}"/>
              </a:ext>
            </a:extLst>
          </p:cNvPr>
          <p:cNvSpPr>
            <a:spLocks noGrp="1"/>
          </p:cNvSpPr>
          <p:nvPr>
            <p:ph type="body" idx="1"/>
          </p:nvPr>
        </p:nvSpPr>
        <p:spPr/>
        <p:txBody>
          <a:bodyPr/>
          <a:lstStyle/>
          <a:p>
            <a:r>
              <a:rPr lang="en-US" dirty="0">
                <a:solidFill>
                  <a:schemeClr val="accent1"/>
                </a:solidFill>
              </a:rPr>
              <a:t>34% risk reduction in patients without HRR gene alterations detected by prospective </a:t>
            </a:r>
            <a:r>
              <a:rPr lang="en-US" dirty="0" err="1">
                <a:solidFill>
                  <a:schemeClr val="accent1"/>
                </a:solidFill>
              </a:rPr>
              <a:t>tumoUr</a:t>
            </a:r>
            <a:r>
              <a:rPr lang="en-US" dirty="0">
                <a:solidFill>
                  <a:schemeClr val="accent1"/>
                </a:solidFill>
              </a:rPr>
              <a:t> tissue testing</a:t>
            </a:r>
            <a:endParaRPr lang="en-GB" dirty="0">
              <a:solidFill>
                <a:schemeClr val="accent1"/>
              </a:solidFill>
            </a:endParaRPr>
          </a:p>
        </p:txBody>
      </p:sp>
      <p:sp>
        <p:nvSpPr>
          <p:cNvPr id="2" name="Title 1"/>
          <p:cNvSpPr>
            <a:spLocks noGrp="1"/>
          </p:cNvSpPr>
          <p:nvPr>
            <p:ph type="title"/>
          </p:nvPr>
        </p:nvSpPr>
        <p:spPr>
          <a:xfrm>
            <a:off x="619199" y="246566"/>
            <a:ext cx="9228743" cy="807285"/>
          </a:xfrm>
        </p:spPr>
        <p:txBody>
          <a:bodyPr/>
          <a:lstStyle/>
          <a:p>
            <a:r>
              <a:rPr lang="en-US" sz="2400" dirty="0"/>
              <a:t>TALAPRO-2: </a:t>
            </a:r>
            <a:r>
              <a:rPr lang="en-US" sz="2400" cap="none" dirty="0" err="1"/>
              <a:t>r</a:t>
            </a:r>
            <a:r>
              <a:rPr lang="en-US" sz="2400" dirty="0" err="1"/>
              <a:t>PFS</a:t>
            </a:r>
            <a:r>
              <a:rPr lang="en-US" sz="2400" dirty="0"/>
              <a:t> by BICR in HRR-nondeficient by Prospective </a:t>
            </a:r>
            <a:r>
              <a:rPr lang="en-US" sz="2400" dirty="0" err="1"/>
              <a:t>TumoUr</a:t>
            </a:r>
            <a:r>
              <a:rPr lang="en-US" sz="2400" dirty="0"/>
              <a:t> Tissue Testing</a:t>
            </a:r>
          </a:p>
        </p:txBody>
      </p:sp>
      <p:sp>
        <p:nvSpPr>
          <p:cNvPr id="8" name="Content Placeholder 7">
            <a:extLst>
              <a:ext uri="{FF2B5EF4-FFF2-40B4-BE49-F238E27FC236}">
                <a16:creationId xmlns:a16="http://schemas.microsoft.com/office/drawing/2014/main" id="{52702CBF-EB4E-0712-8FB3-4C69D2936564}"/>
              </a:ext>
            </a:extLst>
          </p:cNvPr>
          <p:cNvSpPr>
            <a:spLocks noGrp="1"/>
          </p:cNvSpPr>
          <p:nvPr>
            <p:ph sz="quarter" idx="15"/>
          </p:nvPr>
        </p:nvSpPr>
        <p:spPr>
          <a:xfrm>
            <a:off x="620183" y="6246000"/>
            <a:ext cx="10588385" cy="365125"/>
          </a:xfrm>
        </p:spPr>
        <p:txBody>
          <a:bodyPr/>
          <a:lstStyle/>
          <a:p>
            <a:r>
              <a:rPr lang="en-GB" dirty="0"/>
              <a:t>BICR, blinded independent central review; CI, confidence interval; ENZA, enzalutamide; HR, hazard ratio; HRR, homologous recombination repair; NR, not reached; PBO, placebo; </a:t>
            </a:r>
            <a:r>
              <a:rPr lang="en-GB" dirty="0" err="1"/>
              <a:t>rPFS</a:t>
            </a:r>
            <a:r>
              <a:rPr lang="en-GB" dirty="0"/>
              <a:t>, radiographic progression-free survival; TALA, </a:t>
            </a:r>
            <a:r>
              <a:rPr lang="en-GB" dirty="0" err="1"/>
              <a:t>talazoparib</a:t>
            </a:r>
            <a:endParaRPr lang="en-GB" dirty="0"/>
          </a:p>
          <a:p>
            <a:r>
              <a:rPr lang="en-GB" dirty="0"/>
              <a:t>Agarwal A, et al. </a:t>
            </a:r>
            <a:r>
              <a:rPr lang="it-IT" dirty="0"/>
              <a:t>J Clin Oncol 41, 2023 (suppl 6; abstr LBA17) (ASCO GU 2023 oral presentation); </a:t>
            </a:r>
            <a:r>
              <a:rPr lang="en-GB" sz="1200" dirty="0">
                <a:solidFill>
                  <a:schemeClr val="tx2"/>
                </a:solidFill>
              </a:rPr>
              <a:t>Agarwal A, et al. Lancet 2023;402: 291-303</a:t>
            </a:r>
            <a:endParaRPr lang="it-IT" dirty="0"/>
          </a:p>
        </p:txBody>
      </p:sp>
      <p:graphicFrame>
        <p:nvGraphicFramePr>
          <p:cNvPr id="17" name="Table 5">
            <a:extLst>
              <a:ext uri="{FF2B5EF4-FFF2-40B4-BE49-F238E27FC236}">
                <a16:creationId xmlns:a16="http://schemas.microsoft.com/office/drawing/2014/main" id="{7937133C-1978-323F-9FCB-3CEF06051663}"/>
              </a:ext>
            </a:extLst>
          </p:cNvPr>
          <p:cNvGraphicFramePr>
            <a:graphicFrameLocks noGrp="1"/>
          </p:cNvGraphicFramePr>
          <p:nvPr/>
        </p:nvGraphicFramePr>
        <p:xfrm>
          <a:off x="7254357" y="2494967"/>
          <a:ext cx="4392488" cy="1424160"/>
        </p:xfrm>
        <a:graphic>
          <a:graphicData uri="http://schemas.openxmlformats.org/drawingml/2006/table">
            <a:tbl>
              <a:tblPr>
                <a:tableStyleId>{5C22544A-7EE6-4342-B048-85BDC9FD1C3A}</a:tableStyleId>
              </a:tblPr>
              <a:tblGrid>
                <a:gridCol w="1481530">
                  <a:extLst>
                    <a:ext uri="{9D8B030D-6E8A-4147-A177-3AD203B41FA5}">
                      <a16:colId xmlns:a16="http://schemas.microsoft.com/office/drawing/2014/main" val="567805135"/>
                    </a:ext>
                  </a:extLst>
                </a:gridCol>
                <a:gridCol w="1455479">
                  <a:extLst>
                    <a:ext uri="{9D8B030D-6E8A-4147-A177-3AD203B41FA5}">
                      <a16:colId xmlns:a16="http://schemas.microsoft.com/office/drawing/2014/main" val="1587759811"/>
                    </a:ext>
                  </a:extLst>
                </a:gridCol>
                <a:gridCol w="1455479">
                  <a:extLst>
                    <a:ext uri="{9D8B030D-6E8A-4147-A177-3AD203B41FA5}">
                      <a16:colId xmlns:a16="http://schemas.microsoft.com/office/drawing/2014/main" val="1552239478"/>
                    </a:ext>
                  </a:extLst>
                </a:gridCol>
              </a:tblGrid>
              <a:tr h="253570">
                <a:tc>
                  <a:txBody>
                    <a:bodyPr/>
                    <a:lstStyle/>
                    <a:p>
                      <a:pPr>
                        <a:lnSpc>
                          <a:spcPct val="100000"/>
                        </a:lnSpc>
                      </a:pPr>
                      <a:endParaRPr lang="en-GB" sz="1200" b="0" i="0" dirty="0">
                        <a:latin typeface="Arial" panose="020B0604020202020204" pitchFamily="34" charset="0"/>
                      </a:endParaRPr>
                    </a:p>
                  </a:txBody>
                  <a:tcPr marL="0" marR="0" marT="0" marB="0" anchor="ctr">
                    <a:lnR w="6350" cap="flat" cmpd="sng" algn="ctr">
                      <a:noFill/>
                      <a:prstDash val="solid"/>
                      <a:round/>
                      <a:headEnd type="none" w="med" len="med"/>
                      <a:tailEnd type="none" w="med" len="med"/>
                    </a:lnR>
                    <a:lnB w="6350" cap="flat" cmpd="sng" algn="ctr">
                      <a:no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GB" sz="1200" b="1" i="0" dirty="0">
                          <a:solidFill>
                            <a:schemeClr val="bg1"/>
                          </a:solidFill>
                          <a:latin typeface="Arial" panose="020B0604020202020204" pitchFamily="34" charset="0"/>
                        </a:rPr>
                        <a:t>TALA + ENZA</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GB" sz="1200" b="1" i="0" dirty="0">
                          <a:solidFill>
                            <a:schemeClr val="bg1"/>
                          </a:solidFill>
                          <a:latin typeface="Arial" panose="020B0604020202020204" pitchFamily="34" charset="0"/>
                        </a:rPr>
                        <a:t>(N=198)</a:t>
                      </a:r>
                    </a:p>
                  </a:txBody>
                  <a:tcPr marL="0" marR="0" marT="36000" marB="36000" anchor="ctr">
                    <a:lnL w="635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B w="6350" cap="flat" cmpd="sng" algn="ctr">
                      <a:noFill/>
                      <a:prstDash val="solid"/>
                      <a:round/>
                      <a:headEnd type="none" w="med" len="med"/>
                      <a:tailEnd type="none" w="med" len="med"/>
                    </a:lnB>
                    <a:solidFill>
                      <a:schemeClr val="tx2"/>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200" b="1" i="0" u="none" strike="noStrike" kern="0" cap="none" spc="0" normalizeH="0" baseline="0" noProof="0" dirty="0">
                          <a:ln>
                            <a:noFill/>
                          </a:ln>
                          <a:solidFill>
                            <a:srgbClr val="FFFFFF"/>
                          </a:solidFill>
                          <a:effectLst/>
                          <a:uLnTx/>
                          <a:uFillTx/>
                          <a:latin typeface="Arial" panose="020B0604020202020204" pitchFamily="34" charset="0"/>
                          <a:ea typeface="+mn-ea"/>
                          <a:cs typeface="+mn-cs"/>
                          <a:sym typeface="Arial"/>
                        </a:rPr>
                        <a:t>PBO + ENZA</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200" b="1" i="0" u="none" strike="noStrike" kern="0" cap="none" spc="0" normalizeH="0" baseline="0" noProof="0" dirty="0">
                          <a:ln>
                            <a:noFill/>
                          </a:ln>
                          <a:solidFill>
                            <a:srgbClr val="FFFFFF"/>
                          </a:solidFill>
                          <a:effectLst/>
                          <a:uLnTx/>
                          <a:uFillTx/>
                          <a:latin typeface="Arial" panose="020B0604020202020204" pitchFamily="34" charset="0"/>
                          <a:ea typeface="+mn-ea"/>
                          <a:cs typeface="+mn-cs"/>
                          <a:sym typeface="Arial"/>
                        </a:rPr>
                        <a:t>(N=214)</a:t>
                      </a:r>
                    </a:p>
                  </a:txBody>
                  <a:tcPr marL="0" marR="0" marT="36000" marB="36000" anchor="ctr">
                    <a:lnL w="12700" cap="flat" cmpd="sng" algn="ctr">
                      <a:solidFill>
                        <a:schemeClr val="bg1"/>
                      </a:solidFill>
                      <a:prstDash val="solid"/>
                      <a:round/>
                      <a:headEnd type="none" w="med" len="med"/>
                      <a:tailEnd type="none" w="med" len="med"/>
                    </a:lnL>
                    <a:lnR w="12700" cmpd="sng">
                      <a:noFill/>
                    </a:lnR>
                    <a:lnB w="6350" cap="flat" cmpd="sng" algn="ctr">
                      <a:noFill/>
                      <a:prstDash val="solid"/>
                      <a:round/>
                      <a:headEnd type="none" w="med" len="med"/>
                      <a:tailEnd type="none" w="med" len="med"/>
                    </a:lnB>
                    <a:solidFill>
                      <a:schemeClr val="accent1"/>
                    </a:solidFill>
                  </a:tcPr>
                </a:tc>
                <a:extLst>
                  <a:ext uri="{0D108BD9-81ED-4DB2-BD59-A6C34878D82A}">
                    <a16:rowId xmlns:a16="http://schemas.microsoft.com/office/drawing/2014/main" val="159315112"/>
                  </a:ext>
                </a:extLst>
              </a:tr>
              <a:tr h="126785">
                <a:tc>
                  <a:txBody>
                    <a:bodyPr/>
                    <a:lstStyle/>
                    <a:p>
                      <a:pPr>
                        <a:lnSpc>
                          <a:spcPct val="100000"/>
                        </a:lnSpc>
                      </a:pPr>
                      <a:r>
                        <a:rPr lang="en-GB" sz="1200" b="1" i="0" dirty="0">
                          <a:latin typeface="Arial" panose="020B0604020202020204" pitchFamily="34" charset="0"/>
                        </a:rPr>
                        <a:t>Events, n</a:t>
                      </a:r>
                    </a:p>
                  </a:txBody>
                  <a:tcPr marL="0" marR="0" marT="18000" marB="18000" anchor="ctr">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solidFill>
                      <a:schemeClr val="bg1"/>
                    </a:solidFill>
                  </a:tcPr>
                </a:tc>
                <a:tc>
                  <a:txBody>
                    <a:bodyPr/>
                    <a:lstStyle/>
                    <a:p>
                      <a:pPr algn="ctr"/>
                      <a:r>
                        <a:rPr lang="en-US" sz="1200" b="0" i="0" dirty="0">
                          <a:solidFill>
                            <a:schemeClr val="tx1"/>
                          </a:solidFill>
                          <a:latin typeface="Arial" panose="020B0604020202020204" pitchFamily="34" charset="0"/>
                        </a:rPr>
                        <a:t>70</a:t>
                      </a:r>
                      <a:endParaRPr lang="en-GB" sz="1200" b="1" dirty="0">
                        <a:solidFill>
                          <a:schemeClr val="tx1"/>
                        </a:solidFill>
                      </a:endParaRPr>
                    </a:p>
                  </a:txBody>
                  <a:tcPr marL="0" marR="0" marT="18000" marB="1800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lstStyle/>
                    <a:p>
                      <a:pPr algn="ctr"/>
                      <a:r>
                        <a:rPr lang="en-US" sz="1200" b="0" i="0" dirty="0">
                          <a:solidFill>
                            <a:schemeClr val="tx1"/>
                          </a:solidFill>
                          <a:latin typeface="Arial" panose="020B0604020202020204" pitchFamily="34" charset="0"/>
                        </a:rPr>
                        <a:t>96</a:t>
                      </a:r>
                      <a:endParaRPr lang="en-GB" sz="1200" b="1" dirty="0">
                        <a:solidFill>
                          <a:schemeClr val="tx1"/>
                        </a:solidFill>
                      </a:endParaRPr>
                    </a:p>
                  </a:txBody>
                  <a:tcPr marL="0" marR="0" marT="18000" marB="18000" anchor="ctr">
                    <a:lnL w="6350" cap="flat" cmpd="sng" algn="ctr">
                      <a:noFill/>
                      <a:prstDash val="solid"/>
                      <a:round/>
                      <a:headEnd type="none" w="med" len="med"/>
                      <a:tailEnd type="none" w="med" len="med"/>
                    </a:lnL>
                    <a:lnR w="12700" cmpd="sng">
                      <a:noFill/>
                    </a:lnR>
                    <a:lnT w="6350" cap="flat" cmpd="sng" algn="ctr">
                      <a:no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124857010"/>
                  </a:ext>
                </a:extLst>
              </a:tr>
              <a:tr h="105932">
                <a:tc>
                  <a:txBody>
                    <a:bodyPr/>
                    <a:lstStyle/>
                    <a:p>
                      <a:pPr>
                        <a:lnSpc>
                          <a:spcPct val="100000"/>
                        </a:lnSpc>
                      </a:pPr>
                      <a:r>
                        <a:rPr lang="en-GB" sz="1200" b="1" i="0" dirty="0">
                          <a:latin typeface="Arial" panose="020B0604020202020204" pitchFamily="34" charset="0"/>
                        </a:rPr>
                        <a:t>Median (95% CI), months</a:t>
                      </a:r>
                    </a:p>
                  </a:txBody>
                  <a:tcPr marL="0" marR="0" marT="0" marB="0" anchor="ctr">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solidFill>
                      <a:schemeClr val="bg1"/>
                    </a:solidFill>
                  </a:tcPr>
                </a:tc>
                <a:tc>
                  <a:txBody>
                    <a:bodyPr/>
                    <a:lstStyle/>
                    <a:p>
                      <a:pPr algn="ctr"/>
                      <a:r>
                        <a:rPr lang="en-US" sz="1200" b="0" i="0" dirty="0">
                          <a:solidFill>
                            <a:schemeClr val="tx1"/>
                          </a:solidFill>
                          <a:latin typeface="Arial" panose="020B0604020202020204" pitchFamily="34" charset="0"/>
                        </a:rPr>
                        <a:t>NR</a:t>
                      </a:r>
                      <a:br>
                        <a:rPr lang="en-US" sz="1200" b="0" i="0" dirty="0">
                          <a:solidFill>
                            <a:schemeClr val="tx1"/>
                          </a:solidFill>
                          <a:latin typeface="Arial" panose="020B0604020202020204" pitchFamily="34" charset="0"/>
                        </a:rPr>
                      </a:br>
                      <a:r>
                        <a:rPr lang="en-US" sz="1200" b="0" i="0" dirty="0">
                          <a:solidFill>
                            <a:schemeClr val="tx1"/>
                          </a:solidFill>
                          <a:latin typeface="Arial" panose="020B0604020202020204" pitchFamily="34" charset="0"/>
                        </a:rPr>
                        <a:t>(25.8-NR)</a:t>
                      </a:r>
                      <a:endParaRPr lang="en-GB" sz="1200" b="1" dirty="0">
                        <a:solidFill>
                          <a:schemeClr val="tx1"/>
                        </a:solidFill>
                      </a:endParaRP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9525" cap="flat" cmpd="sng" algn="ctr">
                      <a:solidFill>
                        <a:schemeClr val="tx1"/>
                      </a:solidFill>
                      <a:prstDash val="solid"/>
                      <a:round/>
                      <a:headEnd type="none" w="med" len="med"/>
                      <a:tailEnd type="none" w="med" len="med"/>
                    </a:lnT>
                    <a:lnB w="6350" cap="flat" cmpd="sng" algn="ctr">
                      <a:noFill/>
                      <a:prstDash val="solid"/>
                      <a:round/>
                      <a:headEnd type="none" w="med" len="med"/>
                      <a:tailEnd type="none" w="med" len="med"/>
                    </a:lnB>
                    <a:solidFill>
                      <a:schemeClr val="bg1"/>
                    </a:solidFill>
                  </a:tcPr>
                </a:tc>
                <a:tc>
                  <a:txBody>
                    <a:bodyPr/>
                    <a:lstStyle/>
                    <a:p>
                      <a:pPr algn="ctr"/>
                      <a:r>
                        <a:rPr lang="en-US" sz="1200" b="0" i="0" dirty="0">
                          <a:solidFill>
                            <a:schemeClr val="tx1"/>
                          </a:solidFill>
                          <a:latin typeface="Arial" panose="020B0604020202020204" pitchFamily="34" charset="0"/>
                        </a:rPr>
                        <a:t>22.1</a:t>
                      </a:r>
                      <a:br>
                        <a:rPr lang="en-US" sz="1200" b="0" i="0" dirty="0">
                          <a:solidFill>
                            <a:schemeClr val="tx1"/>
                          </a:solidFill>
                          <a:latin typeface="Arial" panose="020B0604020202020204" pitchFamily="34" charset="0"/>
                        </a:rPr>
                      </a:br>
                      <a:r>
                        <a:rPr lang="en-US" sz="1200" b="0" i="0" dirty="0">
                          <a:solidFill>
                            <a:schemeClr val="tx1"/>
                          </a:solidFill>
                          <a:latin typeface="Arial" panose="020B0604020202020204" pitchFamily="34" charset="0"/>
                        </a:rPr>
                        <a:t>(16.6-NR)</a:t>
                      </a:r>
                      <a:endParaRPr lang="en-GB" sz="1200" b="1" dirty="0">
                        <a:solidFill>
                          <a:schemeClr val="tx1"/>
                        </a:solidFill>
                      </a:endParaRPr>
                    </a:p>
                  </a:txBody>
                  <a:tcPr marL="0" marR="0" marT="0" marB="0" anchor="ctr">
                    <a:lnL w="6350" cap="flat" cmpd="sng" algn="ctr">
                      <a:noFill/>
                      <a:prstDash val="solid"/>
                      <a:round/>
                      <a:headEnd type="none" w="med" len="med"/>
                      <a:tailEnd type="none" w="med" len="med"/>
                    </a:lnL>
                    <a:lnR w="12700" cmpd="sng">
                      <a:noFill/>
                    </a:lnR>
                    <a:lnT w="9525" cap="flat" cmpd="sng" algn="ctr">
                      <a:solidFill>
                        <a:schemeClr val="tx1"/>
                      </a:solidFill>
                      <a:prstDash val="solid"/>
                      <a:round/>
                      <a:headEnd type="none" w="med" len="med"/>
                      <a:tailEnd type="none" w="med" len="med"/>
                    </a:lnT>
                    <a:lnB w="6350" cap="flat" cmpd="sng" algn="ctr">
                      <a:noFill/>
                      <a:prstDash val="solid"/>
                      <a:round/>
                      <a:headEnd type="none" w="med" len="med"/>
                      <a:tailEnd type="none" w="med" len="med"/>
                    </a:lnB>
                    <a:solidFill>
                      <a:schemeClr val="bg1"/>
                    </a:solidFill>
                  </a:tcPr>
                </a:tc>
                <a:extLst>
                  <a:ext uri="{0D108BD9-81ED-4DB2-BD59-A6C34878D82A}">
                    <a16:rowId xmlns:a16="http://schemas.microsoft.com/office/drawing/2014/main" val="2455519460"/>
                  </a:ext>
                </a:extLst>
              </a:tr>
              <a:tr h="232717">
                <a:tc>
                  <a:txBody>
                    <a:bodyPr/>
                    <a:lstStyle/>
                    <a:p>
                      <a:pPr>
                        <a:lnSpc>
                          <a:spcPct val="100000"/>
                        </a:lnSpc>
                      </a:pPr>
                      <a:endParaRPr lang="en-GB" sz="1200" b="1" i="0" dirty="0">
                        <a:latin typeface="Arial" panose="020B0604020202020204" pitchFamily="34" charset="0"/>
                      </a:endParaRPr>
                    </a:p>
                  </a:txBody>
                  <a:tcPr marL="0" marR="0" marT="18000" marB="18000" anchor="ctr">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solidFill>
                      <a:schemeClr val="bg1"/>
                    </a:solidFill>
                  </a:tcPr>
                </a:tc>
                <a:tc gridSpan="2">
                  <a:txBody>
                    <a:bodyPr/>
                    <a:lstStyle/>
                    <a:p>
                      <a:pPr algn="ctr">
                        <a:lnSpc>
                          <a:spcPct val="100000"/>
                        </a:lnSpc>
                      </a:pPr>
                      <a:r>
                        <a:rPr lang="en-GB" sz="1200" b="1" i="0" dirty="0">
                          <a:latin typeface="Arial" panose="020B0604020202020204" pitchFamily="34" charset="0"/>
                        </a:rPr>
                        <a:t>HR 0.66</a:t>
                      </a:r>
                      <a:br>
                        <a:rPr lang="en-GB" sz="1200" b="0" i="0" dirty="0">
                          <a:latin typeface="Arial" panose="020B0604020202020204" pitchFamily="34" charset="0"/>
                        </a:rPr>
                      </a:br>
                      <a:r>
                        <a:rPr lang="en-GB" sz="1200" b="0" i="0" dirty="0">
                          <a:latin typeface="Arial" panose="020B0604020202020204" pitchFamily="34" charset="0"/>
                        </a:rPr>
                        <a:t>95% CI, 0.49-0.91; P=0.009</a:t>
                      </a:r>
                    </a:p>
                  </a:txBody>
                  <a:tcPr marL="0" marR="0" marT="18000" marB="18000" anchor="ctr">
                    <a:lnL w="6350" cap="flat" cmpd="sng" algn="ctr">
                      <a:noFill/>
                      <a:prstDash val="solid"/>
                      <a:round/>
                      <a:headEnd type="none" w="med" len="med"/>
                      <a:tailEnd type="none" w="med" len="med"/>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solidFill>
                      <a:srgbClr val="F5EAE8"/>
                    </a:solidFill>
                  </a:tcPr>
                </a:tc>
                <a:tc hMerge="1">
                  <a:txBody>
                    <a:bodyPr/>
                    <a:lstStyle/>
                    <a:p>
                      <a:pPr algn="ctr"/>
                      <a:endParaRPr lang="en-GB" sz="800" dirty="0">
                        <a:latin typeface="Arial Narrow" panose="020B0606020202030204" pitchFamily="34" charset="0"/>
                      </a:endParaRPr>
                    </a:p>
                  </a:txBody>
                  <a:tcPr>
                    <a:lnR w="12700" cmpd="sng">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BE5D6"/>
                    </a:solidFill>
                  </a:tcPr>
                </a:tc>
                <a:extLst>
                  <a:ext uri="{0D108BD9-81ED-4DB2-BD59-A6C34878D82A}">
                    <a16:rowId xmlns:a16="http://schemas.microsoft.com/office/drawing/2014/main" val="570848091"/>
                  </a:ext>
                </a:extLst>
              </a:tr>
            </a:tbl>
          </a:graphicData>
        </a:graphic>
      </p:graphicFrame>
      <p:sp>
        <p:nvSpPr>
          <p:cNvPr id="19" name="TextBox 18">
            <a:extLst>
              <a:ext uri="{FF2B5EF4-FFF2-40B4-BE49-F238E27FC236}">
                <a16:creationId xmlns:a16="http://schemas.microsoft.com/office/drawing/2014/main" id="{27894E52-41D1-537E-2CC5-CE0EB46DD971}"/>
              </a:ext>
            </a:extLst>
          </p:cNvPr>
          <p:cNvSpPr txBox="1"/>
          <p:nvPr/>
        </p:nvSpPr>
        <p:spPr>
          <a:xfrm>
            <a:off x="4999206" y="3707890"/>
            <a:ext cx="1758495" cy="184666"/>
          </a:xfrm>
          <a:prstGeom prst="rect">
            <a:avLst/>
          </a:prstGeom>
          <a:noFill/>
        </p:spPr>
        <p:txBody>
          <a:bodyPr wrap="none" lIns="0" tIns="0" rIns="0" bIns="0" rtlCol="0">
            <a:spAutoFit/>
          </a:bodyPr>
          <a:lstStyle/>
          <a:p>
            <a:pPr algn="ctr"/>
            <a:r>
              <a:rPr lang="en-GB" sz="1200" b="1" dirty="0">
                <a:solidFill>
                  <a:schemeClr val="accent1"/>
                </a:solidFill>
                <a:latin typeface="Arial" panose="020B0604020202020204" pitchFamily="34" charset="0"/>
                <a:ea typeface="Aileron" charset="0"/>
                <a:cs typeface="Arial" panose="020B0604020202020204" pitchFamily="34" charset="0"/>
              </a:rPr>
              <a:t>Placebo + Enzalutamide</a:t>
            </a:r>
          </a:p>
        </p:txBody>
      </p:sp>
      <p:sp>
        <p:nvSpPr>
          <p:cNvPr id="20" name="TextBox 19">
            <a:extLst>
              <a:ext uri="{FF2B5EF4-FFF2-40B4-BE49-F238E27FC236}">
                <a16:creationId xmlns:a16="http://schemas.microsoft.com/office/drawing/2014/main" id="{C8901255-3BBD-7835-01F1-A79256567810}"/>
              </a:ext>
            </a:extLst>
          </p:cNvPr>
          <p:cNvSpPr txBox="1"/>
          <p:nvPr/>
        </p:nvSpPr>
        <p:spPr>
          <a:xfrm>
            <a:off x="4766356" y="2889192"/>
            <a:ext cx="2013180" cy="184666"/>
          </a:xfrm>
          <a:prstGeom prst="rect">
            <a:avLst/>
          </a:prstGeom>
          <a:noFill/>
        </p:spPr>
        <p:txBody>
          <a:bodyPr wrap="none" lIns="0" tIns="0" rIns="0" bIns="0" rtlCol="0">
            <a:spAutoFit/>
          </a:bodyPr>
          <a:lstStyle/>
          <a:p>
            <a:pPr algn="ctr"/>
            <a:r>
              <a:rPr lang="en-GB" sz="1200" b="1" dirty="0">
                <a:solidFill>
                  <a:schemeClr val="tx2"/>
                </a:solidFill>
                <a:latin typeface="Arial" panose="020B0604020202020204" pitchFamily="34" charset="0"/>
                <a:ea typeface="Aileron" charset="0"/>
                <a:cs typeface="Arial" panose="020B0604020202020204" pitchFamily="34" charset="0"/>
              </a:rPr>
              <a:t>Talazoparib + Enzalutamide</a:t>
            </a:r>
          </a:p>
        </p:txBody>
      </p:sp>
      <p:sp>
        <p:nvSpPr>
          <p:cNvPr id="21" name="TextBox 20">
            <a:extLst>
              <a:ext uri="{FF2B5EF4-FFF2-40B4-BE49-F238E27FC236}">
                <a16:creationId xmlns:a16="http://schemas.microsoft.com/office/drawing/2014/main" id="{AF0524E0-DA6F-010B-B423-55CA2C99C5ED}"/>
              </a:ext>
            </a:extLst>
          </p:cNvPr>
          <p:cNvSpPr txBox="1"/>
          <p:nvPr/>
        </p:nvSpPr>
        <p:spPr>
          <a:xfrm rot="16200000">
            <a:off x="-199964" y="3301981"/>
            <a:ext cx="2066452" cy="18466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dirty="0">
                <a:ln>
                  <a:noFill/>
                </a:ln>
                <a:solidFill>
                  <a:prstClr val="black"/>
                </a:solidFill>
                <a:effectLst/>
                <a:uLnTx/>
                <a:uFillTx/>
                <a:latin typeface="Arial" panose="020B0604020202020204"/>
                <a:ea typeface="+mn-ea"/>
                <a:cs typeface="+mn-cs"/>
              </a:rPr>
              <a:t>Probability of rPFS</a:t>
            </a:r>
          </a:p>
        </p:txBody>
      </p:sp>
      <p:sp>
        <p:nvSpPr>
          <p:cNvPr id="22" name="TextBox 21">
            <a:extLst>
              <a:ext uri="{FF2B5EF4-FFF2-40B4-BE49-F238E27FC236}">
                <a16:creationId xmlns:a16="http://schemas.microsoft.com/office/drawing/2014/main" id="{A68AEB17-915D-6C6A-B344-2F903215E988}"/>
              </a:ext>
            </a:extLst>
          </p:cNvPr>
          <p:cNvSpPr txBox="1"/>
          <p:nvPr/>
        </p:nvSpPr>
        <p:spPr>
          <a:xfrm>
            <a:off x="3192057" y="5076177"/>
            <a:ext cx="2137738" cy="18466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dirty="0">
                <a:ln>
                  <a:noFill/>
                </a:ln>
                <a:solidFill>
                  <a:prstClr val="black"/>
                </a:solidFill>
                <a:effectLst/>
                <a:uLnTx/>
                <a:uFillTx/>
                <a:latin typeface="Arial" panose="020B0604020202020204"/>
                <a:ea typeface="+mn-ea"/>
                <a:cs typeface="+mn-cs"/>
              </a:rPr>
              <a:t>Months</a:t>
            </a:r>
          </a:p>
        </p:txBody>
      </p:sp>
      <p:sp>
        <p:nvSpPr>
          <p:cNvPr id="23" name="TextBox 22">
            <a:extLst>
              <a:ext uri="{FF2B5EF4-FFF2-40B4-BE49-F238E27FC236}">
                <a16:creationId xmlns:a16="http://schemas.microsoft.com/office/drawing/2014/main" id="{B843CBBE-5427-A333-EE79-CDCF60FE6A02}"/>
              </a:ext>
            </a:extLst>
          </p:cNvPr>
          <p:cNvSpPr txBox="1"/>
          <p:nvPr/>
        </p:nvSpPr>
        <p:spPr>
          <a:xfrm>
            <a:off x="430437" y="5223569"/>
            <a:ext cx="835297" cy="373949"/>
          </a:xfrm>
          <a:prstGeom prst="rect">
            <a:avLst/>
          </a:prstGeom>
          <a:noFill/>
        </p:spPr>
        <p:txBody>
          <a:bodyPr wrap="square" lIns="0" tIns="0" rIns="0" bIns="0" rtlCol="0">
            <a:sp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GB" sz="900" b="1" i="0" u="none" strike="noStrike" kern="1200" cap="none" spc="0" normalizeH="0" baseline="0" dirty="0">
                <a:ln>
                  <a:noFill/>
                </a:ln>
                <a:effectLst/>
                <a:uLnTx/>
                <a:uFillTx/>
                <a:latin typeface="Arial" panose="020B0604020202020204"/>
                <a:ea typeface="+mn-ea"/>
                <a:cs typeface="+mn-cs"/>
              </a:rPr>
              <a:t>No. at risk</a:t>
            </a:r>
          </a:p>
          <a:p>
            <a:pPr marL="0" marR="0" lvl="0" indent="0" algn="l" defTabSz="914400" rtl="0" eaLnBrk="1" fontAlgn="auto" latinLnBrk="0" hangingPunct="1">
              <a:lnSpc>
                <a:spcPct val="90000"/>
              </a:lnSpc>
              <a:spcBef>
                <a:spcPts val="0"/>
              </a:spcBef>
              <a:spcAft>
                <a:spcPts val="0"/>
              </a:spcAft>
              <a:buClrTx/>
              <a:buSzTx/>
              <a:buFontTx/>
              <a:buNone/>
              <a:tabLst/>
              <a:defRPr/>
            </a:pPr>
            <a:r>
              <a:rPr kumimoji="0" lang="en-GB" sz="900" b="1" i="0" u="none" strike="noStrike" kern="1200" cap="none" spc="0" normalizeH="0" baseline="0" dirty="0">
                <a:ln>
                  <a:noFill/>
                </a:ln>
                <a:solidFill>
                  <a:schemeClr val="tx2"/>
                </a:solidFill>
                <a:effectLst/>
                <a:uLnTx/>
                <a:uFillTx/>
                <a:latin typeface="Arial" panose="020B0604020202020204"/>
                <a:ea typeface="+mn-ea"/>
                <a:cs typeface="+mn-cs"/>
              </a:rPr>
              <a:t>TALA + ENZA</a:t>
            </a:r>
          </a:p>
          <a:p>
            <a:pPr marL="0" marR="0" lvl="0" indent="0" algn="l" defTabSz="914400" rtl="0" eaLnBrk="1" fontAlgn="auto" latinLnBrk="0" hangingPunct="1">
              <a:lnSpc>
                <a:spcPct val="90000"/>
              </a:lnSpc>
              <a:spcBef>
                <a:spcPts val="0"/>
              </a:spcBef>
              <a:spcAft>
                <a:spcPts val="0"/>
              </a:spcAft>
              <a:buClrTx/>
              <a:buSzTx/>
              <a:buFontTx/>
              <a:buNone/>
              <a:tabLst/>
              <a:defRPr/>
            </a:pPr>
            <a:r>
              <a:rPr kumimoji="0" lang="en-GB" sz="900" b="1" i="0" u="none" strike="noStrike" kern="1200" cap="none" spc="0" normalizeH="0" baseline="0" dirty="0">
                <a:ln>
                  <a:noFill/>
                </a:ln>
                <a:solidFill>
                  <a:schemeClr val="accent1"/>
                </a:solidFill>
                <a:effectLst/>
                <a:uLnTx/>
                <a:uFillTx/>
                <a:latin typeface="Arial" panose="020B0604020202020204"/>
                <a:ea typeface="+mn-ea"/>
                <a:cs typeface="+mn-cs"/>
              </a:rPr>
              <a:t>PBO + ENZA</a:t>
            </a:r>
          </a:p>
        </p:txBody>
      </p:sp>
      <p:sp>
        <p:nvSpPr>
          <p:cNvPr id="24" name="Freeform: Shape 26">
            <a:extLst>
              <a:ext uri="{FF2B5EF4-FFF2-40B4-BE49-F238E27FC236}">
                <a16:creationId xmlns:a16="http://schemas.microsoft.com/office/drawing/2014/main" id="{B0EC1AA1-CB3D-D454-30C4-E557FD69652D}"/>
              </a:ext>
            </a:extLst>
          </p:cNvPr>
          <p:cNvSpPr/>
          <p:nvPr/>
        </p:nvSpPr>
        <p:spPr>
          <a:xfrm>
            <a:off x="1308295" y="2119901"/>
            <a:ext cx="5479368" cy="2711450"/>
          </a:xfrm>
          <a:custGeom>
            <a:avLst/>
            <a:gdLst>
              <a:gd name="connsiteX0" fmla="*/ 0 w 5248335"/>
              <a:gd name="connsiteY0" fmla="*/ 0 h 3308126"/>
              <a:gd name="connsiteX1" fmla="*/ 63191 w 5248335"/>
              <a:gd name="connsiteY1" fmla="*/ 0 h 3308126"/>
              <a:gd name="connsiteX2" fmla="*/ 63191 w 5248335"/>
              <a:gd name="connsiteY2" fmla="*/ 3233898 h 3308126"/>
              <a:gd name="connsiteX3" fmla="*/ 5248336 w 5248335"/>
              <a:gd name="connsiteY3" fmla="*/ 3233898 h 3308126"/>
              <a:gd name="connsiteX4" fmla="*/ 5248336 w 5248335"/>
              <a:gd name="connsiteY4" fmla="*/ 3308127 h 33081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48335" h="3308126">
                <a:moveTo>
                  <a:pt x="0" y="0"/>
                </a:moveTo>
                <a:lnTo>
                  <a:pt x="63191" y="0"/>
                </a:lnTo>
                <a:lnTo>
                  <a:pt x="63191" y="3233898"/>
                </a:lnTo>
                <a:lnTo>
                  <a:pt x="5248336" y="3233898"/>
                </a:lnTo>
                <a:lnTo>
                  <a:pt x="5248336" y="3308127"/>
                </a:lnTo>
              </a:path>
            </a:pathLst>
          </a:custGeom>
          <a:noFill/>
          <a:ln w="12700"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dirty="0">
              <a:ln>
                <a:noFill/>
              </a:ln>
              <a:solidFill>
                <a:prstClr val="black"/>
              </a:solidFill>
              <a:effectLst/>
              <a:uLnTx/>
              <a:uFillTx/>
              <a:latin typeface="Arial" panose="020B0604020202020204"/>
              <a:ea typeface="+mn-ea"/>
              <a:cs typeface="+mn-cs"/>
            </a:endParaRPr>
          </a:p>
        </p:txBody>
      </p:sp>
      <p:sp>
        <p:nvSpPr>
          <p:cNvPr id="25" name="Freeform: Shape 96">
            <a:extLst>
              <a:ext uri="{FF2B5EF4-FFF2-40B4-BE49-F238E27FC236}">
                <a16:creationId xmlns:a16="http://schemas.microsoft.com/office/drawing/2014/main" id="{936CC491-5311-BAAD-22CF-5EBF8740F618}"/>
              </a:ext>
            </a:extLst>
          </p:cNvPr>
          <p:cNvSpPr/>
          <p:nvPr/>
        </p:nvSpPr>
        <p:spPr>
          <a:xfrm>
            <a:off x="1456707" y="4767291"/>
            <a:ext cx="14088" cy="70657"/>
          </a:xfrm>
          <a:custGeom>
            <a:avLst/>
            <a:gdLst>
              <a:gd name="connsiteX0" fmla="*/ 0 w 10820"/>
              <a:gd name="connsiteY0" fmla="*/ 70657 h 70657"/>
              <a:gd name="connsiteX1" fmla="*/ 0 w 10820"/>
              <a:gd name="connsiteY1" fmla="*/ 0 h 70657"/>
            </a:gdLst>
            <a:ahLst/>
            <a:cxnLst>
              <a:cxn ang="0">
                <a:pos x="connsiteX0" y="connsiteY0"/>
              </a:cxn>
              <a:cxn ang="0">
                <a:pos x="connsiteX1" y="connsiteY1"/>
              </a:cxn>
            </a:cxnLst>
            <a:rect l="l" t="t" r="r" b="b"/>
            <a:pathLst>
              <a:path w="10820" h="70657">
                <a:moveTo>
                  <a:pt x="0" y="70657"/>
                </a:moveTo>
                <a:lnTo>
                  <a:pt x="0" y="0"/>
                </a:lnTo>
              </a:path>
            </a:pathLst>
          </a:custGeom>
          <a:ln w="12700"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dirty="0">
              <a:ln>
                <a:noFill/>
              </a:ln>
              <a:solidFill>
                <a:prstClr val="black"/>
              </a:solidFill>
              <a:effectLst/>
              <a:uLnTx/>
              <a:uFillTx/>
              <a:latin typeface="Arial" panose="020B0604020202020204"/>
              <a:ea typeface="+mn-ea"/>
              <a:cs typeface="+mn-cs"/>
            </a:endParaRPr>
          </a:p>
        </p:txBody>
      </p:sp>
      <p:sp>
        <p:nvSpPr>
          <p:cNvPr id="26" name="TextBox 25">
            <a:extLst>
              <a:ext uri="{FF2B5EF4-FFF2-40B4-BE49-F238E27FC236}">
                <a16:creationId xmlns:a16="http://schemas.microsoft.com/office/drawing/2014/main" id="{F21F5FA1-9C03-AC0D-35EE-6BFD18533D70}"/>
              </a:ext>
            </a:extLst>
          </p:cNvPr>
          <p:cNvSpPr txBox="1"/>
          <p:nvPr/>
        </p:nvSpPr>
        <p:spPr>
          <a:xfrm>
            <a:off x="1076069" y="2036111"/>
            <a:ext cx="176330" cy="153888"/>
          </a:xfrm>
          <a:prstGeom prst="rect">
            <a:avLst/>
          </a:prstGeom>
          <a:noFill/>
        </p:spPr>
        <p:txBody>
          <a:bodyPr wrap="none" lIns="0" tIns="0" rIns="0" bIns="0" rtlCol="0">
            <a:spAutoFit/>
          </a:bodyPr>
          <a:lstStyle/>
          <a:p>
            <a:pPr algn="r"/>
            <a:r>
              <a:rPr lang="en-GB" sz="1000" dirty="0">
                <a:latin typeface="Arial" panose="020B0604020202020204" pitchFamily="34" charset="0"/>
                <a:ea typeface="Aileron" charset="0"/>
                <a:cs typeface="Arial" panose="020B0604020202020204" pitchFamily="34" charset="0"/>
              </a:rPr>
              <a:t>1.0</a:t>
            </a:r>
          </a:p>
        </p:txBody>
      </p:sp>
      <p:sp>
        <p:nvSpPr>
          <p:cNvPr id="27" name="Freeform: Shape 60">
            <a:extLst>
              <a:ext uri="{FF2B5EF4-FFF2-40B4-BE49-F238E27FC236}">
                <a16:creationId xmlns:a16="http://schemas.microsoft.com/office/drawing/2014/main" id="{6BEA05E4-CA4C-7D67-9467-2FD0D8468EBF}"/>
              </a:ext>
            </a:extLst>
          </p:cNvPr>
          <p:cNvSpPr/>
          <p:nvPr/>
        </p:nvSpPr>
        <p:spPr>
          <a:xfrm>
            <a:off x="1298928" y="3131208"/>
            <a:ext cx="78050" cy="10820"/>
          </a:xfrm>
          <a:custGeom>
            <a:avLst/>
            <a:gdLst>
              <a:gd name="connsiteX0" fmla="*/ 0 w 59945"/>
              <a:gd name="connsiteY0" fmla="*/ 0 h 10820"/>
              <a:gd name="connsiteX1" fmla="*/ 59945 w 59945"/>
              <a:gd name="connsiteY1" fmla="*/ 0 h 10820"/>
            </a:gdLst>
            <a:ahLst/>
            <a:cxnLst>
              <a:cxn ang="0">
                <a:pos x="connsiteX0" y="connsiteY0"/>
              </a:cxn>
              <a:cxn ang="0">
                <a:pos x="connsiteX1" y="connsiteY1"/>
              </a:cxn>
            </a:cxnLst>
            <a:rect l="l" t="t" r="r" b="b"/>
            <a:pathLst>
              <a:path w="59945" h="10820">
                <a:moveTo>
                  <a:pt x="0" y="0"/>
                </a:moveTo>
                <a:lnTo>
                  <a:pt x="59945" y="0"/>
                </a:lnTo>
              </a:path>
            </a:pathLst>
          </a:custGeom>
          <a:ln w="12700"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dirty="0">
              <a:ln>
                <a:noFill/>
              </a:ln>
              <a:solidFill>
                <a:prstClr val="black"/>
              </a:solidFill>
              <a:effectLst/>
              <a:uLnTx/>
              <a:uFillTx/>
              <a:latin typeface="Arial" panose="020B0604020202020204"/>
              <a:ea typeface="+mn-ea"/>
              <a:cs typeface="+mn-cs"/>
            </a:endParaRPr>
          </a:p>
        </p:txBody>
      </p:sp>
      <p:sp>
        <p:nvSpPr>
          <p:cNvPr id="28" name="TextBox 27">
            <a:extLst>
              <a:ext uri="{FF2B5EF4-FFF2-40B4-BE49-F238E27FC236}">
                <a16:creationId xmlns:a16="http://schemas.microsoft.com/office/drawing/2014/main" id="{82C602D7-6D0D-D5DB-DBA8-028B61E57FA2}"/>
              </a:ext>
            </a:extLst>
          </p:cNvPr>
          <p:cNvSpPr txBox="1"/>
          <p:nvPr/>
        </p:nvSpPr>
        <p:spPr>
          <a:xfrm>
            <a:off x="1076069" y="3054970"/>
            <a:ext cx="176330" cy="153888"/>
          </a:xfrm>
          <a:prstGeom prst="rect">
            <a:avLst/>
          </a:prstGeom>
          <a:noFill/>
        </p:spPr>
        <p:txBody>
          <a:bodyPr wrap="none" lIns="0" tIns="0" rIns="0" bIns="0" rtlCol="0">
            <a:spAutoFit/>
          </a:bodyPr>
          <a:lstStyle/>
          <a:p>
            <a:pPr algn="r"/>
            <a:r>
              <a:rPr lang="en-GB" sz="1000" dirty="0">
                <a:latin typeface="Arial" panose="020B0604020202020204" pitchFamily="34" charset="0"/>
                <a:ea typeface="Aileron" charset="0"/>
                <a:cs typeface="Arial" panose="020B0604020202020204" pitchFamily="34" charset="0"/>
              </a:rPr>
              <a:t>0.6</a:t>
            </a:r>
          </a:p>
        </p:txBody>
      </p:sp>
      <p:sp>
        <p:nvSpPr>
          <p:cNvPr id="29" name="Freeform: Shape 60">
            <a:extLst>
              <a:ext uri="{FF2B5EF4-FFF2-40B4-BE49-F238E27FC236}">
                <a16:creationId xmlns:a16="http://schemas.microsoft.com/office/drawing/2014/main" id="{8A43228C-5676-6A84-857A-AD51A8F98CB0}"/>
              </a:ext>
            </a:extLst>
          </p:cNvPr>
          <p:cNvSpPr/>
          <p:nvPr/>
        </p:nvSpPr>
        <p:spPr>
          <a:xfrm>
            <a:off x="1298928" y="3642383"/>
            <a:ext cx="78050" cy="10820"/>
          </a:xfrm>
          <a:custGeom>
            <a:avLst/>
            <a:gdLst>
              <a:gd name="connsiteX0" fmla="*/ 0 w 59945"/>
              <a:gd name="connsiteY0" fmla="*/ 0 h 10820"/>
              <a:gd name="connsiteX1" fmla="*/ 59945 w 59945"/>
              <a:gd name="connsiteY1" fmla="*/ 0 h 10820"/>
            </a:gdLst>
            <a:ahLst/>
            <a:cxnLst>
              <a:cxn ang="0">
                <a:pos x="connsiteX0" y="connsiteY0"/>
              </a:cxn>
              <a:cxn ang="0">
                <a:pos x="connsiteX1" y="connsiteY1"/>
              </a:cxn>
            </a:cxnLst>
            <a:rect l="l" t="t" r="r" b="b"/>
            <a:pathLst>
              <a:path w="59945" h="10820">
                <a:moveTo>
                  <a:pt x="0" y="0"/>
                </a:moveTo>
                <a:lnTo>
                  <a:pt x="59945" y="0"/>
                </a:lnTo>
              </a:path>
            </a:pathLst>
          </a:custGeom>
          <a:ln w="12700"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dirty="0">
              <a:ln>
                <a:noFill/>
              </a:ln>
              <a:solidFill>
                <a:prstClr val="black"/>
              </a:solidFill>
              <a:effectLst/>
              <a:uLnTx/>
              <a:uFillTx/>
              <a:latin typeface="Arial" panose="020B0604020202020204"/>
              <a:ea typeface="+mn-ea"/>
              <a:cs typeface="+mn-cs"/>
            </a:endParaRPr>
          </a:p>
        </p:txBody>
      </p:sp>
      <p:sp>
        <p:nvSpPr>
          <p:cNvPr id="30" name="TextBox 29">
            <a:extLst>
              <a:ext uri="{FF2B5EF4-FFF2-40B4-BE49-F238E27FC236}">
                <a16:creationId xmlns:a16="http://schemas.microsoft.com/office/drawing/2014/main" id="{508D6C7F-6734-6447-1551-B03BFEA2E3A2}"/>
              </a:ext>
            </a:extLst>
          </p:cNvPr>
          <p:cNvSpPr txBox="1"/>
          <p:nvPr/>
        </p:nvSpPr>
        <p:spPr>
          <a:xfrm>
            <a:off x="1076069" y="3566145"/>
            <a:ext cx="176330" cy="153888"/>
          </a:xfrm>
          <a:prstGeom prst="rect">
            <a:avLst/>
          </a:prstGeom>
          <a:noFill/>
        </p:spPr>
        <p:txBody>
          <a:bodyPr wrap="none" lIns="0" tIns="0" rIns="0" bIns="0" rtlCol="0">
            <a:spAutoFit/>
          </a:bodyPr>
          <a:lstStyle/>
          <a:p>
            <a:pPr algn="r"/>
            <a:r>
              <a:rPr lang="en-GB" sz="1000" dirty="0">
                <a:latin typeface="Arial" panose="020B0604020202020204" pitchFamily="34" charset="0"/>
                <a:ea typeface="Aileron" charset="0"/>
                <a:cs typeface="Arial" panose="020B0604020202020204" pitchFamily="34" charset="0"/>
              </a:rPr>
              <a:t>0.4</a:t>
            </a:r>
          </a:p>
        </p:txBody>
      </p:sp>
      <p:sp>
        <p:nvSpPr>
          <p:cNvPr id="31" name="Freeform: Shape 60">
            <a:extLst>
              <a:ext uri="{FF2B5EF4-FFF2-40B4-BE49-F238E27FC236}">
                <a16:creationId xmlns:a16="http://schemas.microsoft.com/office/drawing/2014/main" id="{0B584289-A58E-E8F7-678A-7535A145C91A}"/>
              </a:ext>
            </a:extLst>
          </p:cNvPr>
          <p:cNvSpPr/>
          <p:nvPr/>
        </p:nvSpPr>
        <p:spPr>
          <a:xfrm>
            <a:off x="1298928" y="4150383"/>
            <a:ext cx="78050" cy="10820"/>
          </a:xfrm>
          <a:custGeom>
            <a:avLst/>
            <a:gdLst>
              <a:gd name="connsiteX0" fmla="*/ 0 w 59945"/>
              <a:gd name="connsiteY0" fmla="*/ 0 h 10820"/>
              <a:gd name="connsiteX1" fmla="*/ 59945 w 59945"/>
              <a:gd name="connsiteY1" fmla="*/ 0 h 10820"/>
            </a:gdLst>
            <a:ahLst/>
            <a:cxnLst>
              <a:cxn ang="0">
                <a:pos x="connsiteX0" y="connsiteY0"/>
              </a:cxn>
              <a:cxn ang="0">
                <a:pos x="connsiteX1" y="connsiteY1"/>
              </a:cxn>
            </a:cxnLst>
            <a:rect l="l" t="t" r="r" b="b"/>
            <a:pathLst>
              <a:path w="59945" h="10820">
                <a:moveTo>
                  <a:pt x="0" y="0"/>
                </a:moveTo>
                <a:lnTo>
                  <a:pt x="59945" y="0"/>
                </a:lnTo>
              </a:path>
            </a:pathLst>
          </a:custGeom>
          <a:ln w="12700"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dirty="0">
              <a:ln>
                <a:noFill/>
              </a:ln>
              <a:solidFill>
                <a:prstClr val="black"/>
              </a:solidFill>
              <a:effectLst/>
              <a:uLnTx/>
              <a:uFillTx/>
              <a:latin typeface="Arial" panose="020B0604020202020204"/>
              <a:ea typeface="+mn-ea"/>
              <a:cs typeface="+mn-cs"/>
            </a:endParaRPr>
          </a:p>
        </p:txBody>
      </p:sp>
      <p:sp>
        <p:nvSpPr>
          <p:cNvPr id="32" name="TextBox 31">
            <a:extLst>
              <a:ext uri="{FF2B5EF4-FFF2-40B4-BE49-F238E27FC236}">
                <a16:creationId xmlns:a16="http://schemas.microsoft.com/office/drawing/2014/main" id="{0EB5EB68-BAA9-A209-D56A-30D5C3C57E93}"/>
              </a:ext>
            </a:extLst>
          </p:cNvPr>
          <p:cNvSpPr txBox="1"/>
          <p:nvPr/>
        </p:nvSpPr>
        <p:spPr>
          <a:xfrm>
            <a:off x="1076069" y="4074145"/>
            <a:ext cx="176330" cy="153888"/>
          </a:xfrm>
          <a:prstGeom prst="rect">
            <a:avLst/>
          </a:prstGeom>
          <a:noFill/>
        </p:spPr>
        <p:txBody>
          <a:bodyPr wrap="none" lIns="0" tIns="0" rIns="0" bIns="0" rtlCol="0">
            <a:spAutoFit/>
          </a:bodyPr>
          <a:lstStyle/>
          <a:p>
            <a:pPr algn="r"/>
            <a:r>
              <a:rPr lang="en-GB" sz="1000" dirty="0">
                <a:latin typeface="Arial" panose="020B0604020202020204" pitchFamily="34" charset="0"/>
                <a:ea typeface="Aileron" charset="0"/>
                <a:cs typeface="Arial" panose="020B0604020202020204" pitchFamily="34" charset="0"/>
              </a:rPr>
              <a:t>0.4</a:t>
            </a:r>
          </a:p>
        </p:txBody>
      </p:sp>
      <p:sp>
        <p:nvSpPr>
          <p:cNvPr id="33" name="Freeform: Shape 60">
            <a:extLst>
              <a:ext uri="{FF2B5EF4-FFF2-40B4-BE49-F238E27FC236}">
                <a16:creationId xmlns:a16="http://schemas.microsoft.com/office/drawing/2014/main" id="{EA179642-020A-0AE9-571B-8C15C36FDC0E}"/>
              </a:ext>
            </a:extLst>
          </p:cNvPr>
          <p:cNvSpPr/>
          <p:nvPr/>
        </p:nvSpPr>
        <p:spPr>
          <a:xfrm>
            <a:off x="1298928" y="4655208"/>
            <a:ext cx="78050" cy="10820"/>
          </a:xfrm>
          <a:custGeom>
            <a:avLst/>
            <a:gdLst>
              <a:gd name="connsiteX0" fmla="*/ 0 w 59945"/>
              <a:gd name="connsiteY0" fmla="*/ 0 h 10820"/>
              <a:gd name="connsiteX1" fmla="*/ 59945 w 59945"/>
              <a:gd name="connsiteY1" fmla="*/ 0 h 10820"/>
            </a:gdLst>
            <a:ahLst/>
            <a:cxnLst>
              <a:cxn ang="0">
                <a:pos x="connsiteX0" y="connsiteY0"/>
              </a:cxn>
              <a:cxn ang="0">
                <a:pos x="connsiteX1" y="connsiteY1"/>
              </a:cxn>
            </a:cxnLst>
            <a:rect l="l" t="t" r="r" b="b"/>
            <a:pathLst>
              <a:path w="59945" h="10820">
                <a:moveTo>
                  <a:pt x="0" y="0"/>
                </a:moveTo>
                <a:lnTo>
                  <a:pt x="59945" y="0"/>
                </a:lnTo>
              </a:path>
            </a:pathLst>
          </a:custGeom>
          <a:ln w="12700"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dirty="0">
              <a:ln>
                <a:noFill/>
              </a:ln>
              <a:solidFill>
                <a:prstClr val="black"/>
              </a:solidFill>
              <a:effectLst/>
              <a:uLnTx/>
              <a:uFillTx/>
              <a:latin typeface="Arial" panose="020B0604020202020204"/>
              <a:ea typeface="+mn-ea"/>
              <a:cs typeface="+mn-cs"/>
            </a:endParaRPr>
          </a:p>
        </p:txBody>
      </p:sp>
      <p:sp>
        <p:nvSpPr>
          <p:cNvPr id="34" name="TextBox 33">
            <a:extLst>
              <a:ext uri="{FF2B5EF4-FFF2-40B4-BE49-F238E27FC236}">
                <a16:creationId xmlns:a16="http://schemas.microsoft.com/office/drawing/2014/main" id="{0971C1B2-1D37-CCE3-4FE4-0323D52DA32D}"/>
              </a:ext>
            </a:extLst>
          </p:cNvPr>
          <p:cNvSpPr txBox="1"/>
          <p:nvPr/>
        </p:nvSpPr>
        <p:spPr>
          <a:xfrm>
            <a:off x="1076069" y="4578970"/>
            <a:ext cx="176330" cy="153888"/>
          </a:xfrm>
          <a:prstGeom prst="rect">
            <a:avLst/>
          </a:prstGeom>
          <a:noFill/>
        </p:spPr>
        <p:txBody>
          <a:bodyPr wrap="none" lIns="0" tIns="0" rIns="0" bIns="0" rtlCol="0">
            <a:spAutoFit/>
          </a:bodyPr>
          <a:lstStyle/>
          <a:p>
            <a:pPr algn="r"/>
            <a:r>
              <a:rPr lang="en-GB" sz="1000" dirty="0">
                <a:latin typeface="Arial" panose="020B0604020202020204" pitchFamily="34" charset="0"/>
                <a:ea typeface="Aileron" charset="0"/>
                <a:cs typeface="Arial" panose="020B0604020202020204" pitchFamily="34" charset="0"/>
              </a:rPr>
              <a:t>0.0</a:t>
            </a:r>
          </a:p>
        </p:txBody>
      </p:sp>
      <p:sp>
        <p:nvSpPr>
          <p:cNvPr id="35" name="Freeform: Shape 60">
            <a:extLst>
              <a:ext uri="{FF2B5EF4-FFF2-40B4-BE49-F238E27FC236}">
                <a16:creationId xmlns:a16="http://schemas.microsoft.com/office/drawing/2014/main" id="{89837778-E29E-111B-8002-1CD9A593B76F}"/>
              </a:ext>
            </a:extLst>
          </p:cNvPr>
          <p:cNvSpPr/>
          <p:nvPr/>
        </p:nvSpPr>
        <p:spPr>
          <a:xfrm>
            <a:off x="1298928" y="2626383"/>
            <a:ext cx="78050" cy="10820"/>
          </a:xfrm>
          <a:custGeom>
            <a:avLst/>
            <a:gdLst>
              <a:gd name="connsiteX0" fmla="*/ 0 w 59945"/>
              <a:gd name="connsiteY0" fmla="*/ 0 h 10820"/>
              <a:gd name="connsiteX1" fmla="*/ 59945 w 59945"/>
              <a:gd name="connsiteY1" fmla="*/ 0 h 10820"/>
            </a:gdLst>
            <a:ahLst/>
            <a:cxnLst>
              <a:cxn ang="0">
                <a:pos x="connsiteX0" y="connsiteY0"/>
              </a:cxn>
              <a:cxn ang="0">
                <a:pos x="connsiteX1" y="connsiteY1"/>
              </a:cxn>
            </a:cxnLst>
            <a:rect l="l" t="t" r="r" b="b"/>
            <a:pathLst>
              <a:path w="59945" h="10820">
                <a:moveTo>
                  <a:pt x="0" y="0"/>
                </a:moveTo>
                <a:lnTo>
                  <a:pt x="59945" y="0"/>
                </a:lnTo>
              </a:path>
            </a:pathLst>
          </a:custGeom>
          <a:ln w="12700"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dirty="0">
              <a:ln>
                <a:noFill/>
              </a:ln>
              <a:solidFill>
                <a:prstClr val="black"/>
              </a:solidFill>
              <a:effectLst/>
              <a:uLnTx/>
              <a:uFillTx/>
              <a:latin typeface="Arial" panose="020B0604020202020204"/>
              <a:ea typeface="+mn-ea"/>
              <a:cs typeface="+mn-cs"/>
            </a:endParaRPr>
          </a:p>
        </p:txBody>
      </p:sp>
      <p:sp>
        <p:nvSpPr>
          <p:cNvPr id="36" name="TextBox 35">
            <a:extLst>
              <a:ext uri="{FF2B5EF4-FFF2-40B4-BE49-F238E27FC236}">
                <a16:creationId xmlns:a16="http://schemas.microsoft.com/office/drawing/2014/main" id="{4917C6F3-1CC7-9045-644E-9798BB76B8F4}"/>
              </a:ext>
            </a:extLst>
          </p:cNvPr>
          <p:cNvSpPr txBox="1"/>
          <p:nvPr/>
        </p:nvSpPr>
        <p:spPr>
          <a:xfrm>
            <a:off x="1076069" y="2550145"/>
            <a:ext cx="176330" cy="153888"/>
          </a:xfrm>
          <a:prstGeom prst="rect">
            <a:avLst/>
          </a:prstGeom>
          <a:noFill/>
        </p:spPr>
        <p:txBody>
          <a:bodyPr wrap="none" lIns="0" tIns="0" rIns="0" bIns="0" rtlCol="0">
            <a:spAutoFit/>
          </a:bodyPr>
          <a:lstStyle/>
          <a:p>
            <a:pPr algn="r"/>
            <a:r>
              <a:rPr lang="en-GB" sz="1000" dirty="0">
                <a:latin typeface="Arial" panose="020B0604020202020204" pitchFamily="34" charset="0"/>
                <a:ea typeface="Aileron" charset="0"/>
                <a:cs typeface="Arial" panose="020B0604020202020204" pitchFamily="34" charset="0"/>
              </a:rPr>
              <a:t>0.8</a:t>
            </a:r>
          </a:p>
        </p:txBody>
      </p:sp>
      <p:sp>
        <p:nvSpPr>
          <p:cNvPr id="37" name="TextBox 36">
            <a:extLst>
              <a:ext uri="{FF2B5EF4-FFF2-40B4-BE49-F238E27FC236}">
                <a16:creationId xmlns:a16="http://schemas.microsoft.com/office/drawing/2014/main" id="{802F6C0D-4EC0-B022-33F5-4FA8C808F901}"/>
              </a:ext>
            </a:extLst>
          </p:cNvPr>
          <p:cNvSpPr txBox="1"/>
          <p:nvPr/>
        </p:nvSpPr>
        <p:spPr>
          <a:xfrm>
            <a:off x="1428485" y="4864288"/>
            <a:ext cx="70532" cy="138499"/>
          </a:xfrm>
          <a:prstGeom prst="rect">
            <a:avLst/>
          </a:prstGeom>
          <a:noFill/>
        </p:spPr>
        <p:txBody>
          <a:bodyPr wrap="none" lIns="0" tIns="0" rIns="0" bIns="0" rtlCol="0">
            <a:spAutoFit/>
          </a:bodyPr>
          <a:lstStyle/>
          <a:p>
            <a:pPr algn="ctr">
              <a:lnSpc>
                <a:spcPct val="90000"/>
              </a:lnSpc>
            </a:pPr>
            <a:r>
              <a:rPr lang="en-GB" sz="1000" dirty="0">
                <a:latin typeface="Arial" panose="020B0604020202020204" pitchFamily="34" charset="0"/>
                <a:ea typeface="Aileron" charset="0"/>
                <a:cs typeface="Arial" panose="020B0604020202020204" pitchFamily="34" charset="0"/>
              </a:rPr>
              <a:t>0</a:t>
            </a:r>
          </a:p>
        </p:txBody>
      </p:sp>
      <p:sp>
        <p:nvSpPr>
          <p:cNvPr id="38" name="Freeform: Shape 96">
            <a:extLst>
              <a:ext uri="{FF2B5EF4-FFF2-40B4-BE49-F238E27FC236}">
                <a16:creationId xmlns:a16="http://schemas.microsoft.com/office/drawing/2014/main" id="{B0AD9EBC-124E-2C2A-86EB-52BA65DBBBB5}"/>
              </a:ext>
            </a:extLst>
          </p:cNvPr>
          <p:cNvSpPr/>
          <p:nvPr/>
        </p:nvSpPr>
        <p:spPr>
          <a:xfrm>
            <a:off x="1713882" y="4767291"/>
            <a:ext cx="14088" cy="70657"/>
          </a:xfrm>
          <a:custGeom>
            <a:avLst/>
            <a:gdLst>
              <a:gd name="connsiteX0" fmla="*/ 0 w 10820"/>
              <a:gd name="connsiteY0" fmla="*/ 70657 h 70657"/>
              <a:gd name="connsiteX1" fmla="*/ 0 w 10820"/>
              <a:gd name="connsiteY1" fmla="*/ 0 h 70657"/>
            </a:gdLst>
            <a:ahLst/>
            <a:cxnLst>
              <a:cxn ang="0">
                <a:pos x="connsiteX0" y="connsiteY0"/>
              </a:cxn>
              <a:cxn ang="0">
                <a:pos x="connsiteX1" y="connsiteY1"/>
              </a:cxn>
            </a:cxnLst>
            <a:rect l="l" t="t" r="r" b="b"/>
            <a:pathLst>
              <a:path w="10820" h="70657">
                <a:moveTo>
                  <a:pt x="0" y="70657"/>
                </a:moveTo>
                <a:lnTo>
                  <a:pt x="0" y="0"/>
                </a:lnTo>
              </a:path>
            </a:pathLst>
          </a:custGeom>
          <a:ln w="12700"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dirty="0">
              <a:ln>
                <a:noFill/>
              </a:ln>
              <a:solidFill>
                <a:prstClr val="black"/>
              </a:solidFill>
              <a:effectLst/>
              <a:uLnTx/>
              <a:uFillTx/>
              <a:latin typeface="Arial" panose="020B0604020202020204"/>
              <a:ea typeface="+mn-ea"/>
              <a:cs typeface="+mn-cs"/>
            </a:endParaRPr>
          </a:p>
        </p:txBody>
      </p:sp>
      <p:sp>
        <p:nvSpPr>
          <p:cNvPr id="39" name="TextBox 38">
            <a:extLst>
              <a:ext uri="{FF2B5EF4-FFF2-40B4-BE49-F238E27FC236}">
                <a16:creationId xmlns:a16="http://schemas.microsoft.com/office/drawing/2014/main" id="{0A423AE0-17EA-9344-7D06-7802310C82D3}"/>
              </a:ext>
            </a:extLst>
          </p:cNvPr>
          <p:cNvSpPr txBox="1"/>
          <p:nvPr/>
        </p:nvSpPr>
        <p:spPr>
          <a:xfrm>
            <a:off x="1685660" y="4864288"/>
            <a:ext cx="70532" cy="138499"/>
          </a:xfrm>
          <a:prstGeom prst="rect">
            <a:avLst/>
          </a:prstGeom>
          <a:noFill/>
        </p:spPr>
        <p:txBody>
          <a:bodyPr wrap="none" lIns="0" tIns="0" rIns="0" bIns="0" rtlCol="0">
            <a:spAutoFit/>
          </a:bodyPr>
          <a:lstStyle/>
          <a:p>
            <a:pPr algn="ctr">
              <a:lnSpc>
                <a:spcPct val="90000"/>
              </a:lnSpc>
            </a:pPr>
            <a:r>
              <a:rPr lang="en-GB" sz="1000" dirty="0">
                <a:latin typeface="Arial" panose="020B0604020202020204" pitchFamily="34" charset="0"/>
                <a:ea typeface="Aileron" charset="0"/>
                <a:cs typeface="Arial" panose="020B0604020202020204" pitchFamily="34" charset="0"/>
              </a:rPr>
              <a:t>2</a:t>
            </a:r>
          </a:p>
        </p:txBody>
      </p:sp>
      <p:sp>
        <p:nvSpPr>
          <p:cNvPr id="40" name="Freeform: Shape 96">
            <a:extLst>
              <a:ext uri="{FF2B5EF4-FFF2-40B4-BE49-F238E27FC236}">
                <a16:creationId xmlns:a16="http://schemas.microsoft.com/office/drawing/2014/main" id="{A1965A9F-D9CB-7B33-FC91-1335145881F6}"/>
              </a:ext>
            </a:extLst>
          </p:cNvPr>
          <p:cNvSpPr/>
          <p:nvPr/>
        </p:nvSpPr>
        <p:spPr>
          <a:xfrm>
            <a:off x="1971057" y="4767291"/>
            <a:ext cx="14088" cy="70657"/>
          </a:xfrm>
          <a:custGeom>
            <a:avLst/>
            <a:gdLst>
              <a:gd name="connsiteX0" fmla="*/ 0 w 10820"/>
              <a:gd name="connsiteY0" fmla="*/ 70657 h 70657"/>
              <a:gd name="connsiteX1" fmla="*/ 0 w 10820"/>
              <a:gd name="connsiteY1" fmla="*/ 0 h 70657"/>
            </a:gdLst>
            <a:ahLst/>
            <a:cxnLst>
              <a:cxn ang="0">
                <a:pos x="connsiteX0" y="connsiteY0"/>
              </a:cxn>
              <a:cxn ang="0">
                <a:pos x="connsiteX1" y="connsiteY1"/>
              </a:cxn>
            </a:cxnLst>
            <a:rect l="l" t="t" r="r" b="b"/>
            <a:pathLst>
              <a:path w="10820" h="70657">
                <a:moveTo>
                  <a:pt x="0" y="70657"/>
                </a:moveTo>
                <a:lnTo>
                  <a:pt x="0" y="0"/>
                </a:lnTo>
              </a:path>
            </a:pathLst>
          </a:custGeom>
          <a:ln w="12700"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dirty="0">
              <a:ln>
                <a:noFill/>
              </a:ln>
              <a:solidFill>
                <a:prstClr val="black"/>
              </a:solidFill>
              <a:effectLst/>
              <a:uLnTx/>
              <a:uFillTx/>
              <a:latin typeface="Arial" panose="020B0604020202020204"/>
              <a:ea typeface="+mn-ea"/>
              <a:cs typeface="+mn-cs"/>
            </a:endParaRPr>
          </a:p>
        </p:txBody>
      </p:sp>
      <p:sp>
        <p:nvSpPr>
          <p:cNvPr id="41" name="TextBox 40">
            <a:extLst>
              <a:ext uri="{FF2B5EF4-FFF2-40B4-BE49-F238E27FC236}">
                <a16:creationId xmlns:a16="http://schemas.microsoft.com/office/drawing/2014/main" id="{C950B93B-5D3A-D117-4F44-6B7982C85854}"/>
              </a:ext>
            </a:extLst>
          </p:cNvPr>
          <p:cNvSpPr txBox="1"/>
          <p:nvPr/>
        </p:nvSpPr>
        <p:spPr>
          <a:xfrm>
            <a:off x="1942835" y="4864288"/>
            <a:ext cx="70532" cy="138499"/>
          </a:xfrm>
          <a:prstGeom prst="rect">
            <a:avLst/>
          </a:prstGeom>
          <a:noFill/>
        </p:spPr>
        <p:txBody>
          <a:bodyPr wrap="none" lIns="0" tIns="0" rIns="0" bIns="0" rtlCol="0">
            <a:spAutoFit/>
          </a:bodyPr>
          <a:lstStyle/>
          <a:p>
            <a:pPr algn="ctr">
              <a:lnSpc>
                <a:spcPct val="90000"/>
              </a:lnSpc>
            </a:pPr>
            <a:r>
              <a:rPr lang="en-GB" sz="1000" dirty="0">
                <a:latin typeface="Arial" panose="020B0604020202020204" pitchFamily="34" charset="0"/>
                <a:ea typeface="Aileron" charset="0"/>
                <a:cs typeface="Arial" panose="020B0604020202020204" pitchFamily="34" charset="0"/>
              </a:rPr>
              <a:t>4</a:t>
            </a:r>
          </a:p>
        </p:txBody>
      </p:sp>
      <p:sp>
        <p:nvSpPr>
          <p:cNvPr id="42" name="Freeform: Shape 96">
            <a:extLst>
              <a:ext uri="{FF2B5EF4-FFF2-40B4-BE49-F238E27FC236}">
                <a16:creationId xmlns:a16="http://schemas.microsoft.com/office/drawing/2014/main" id="{92FE16B5-EDE0-D462-2CB2-E66CA568127A}"/>
              </a:ext>
            </a:extLst>
          </p:cNvPr>
          <p:cNvSpPr/>
          <p:nvPr/>
        </p:nvSpPr>
        <p:spPr>
          <a:xfrm>
            <a:off x="2221882" y="4767291"/>
            <a:ext cx="14088" cy="70657"/>
          </a:xfrm>
          <a:custGeom>
            <a:avLst/>
            <a:gdLst>
              <a:gd name="connsiteX0" fmla="*/ 0 w 10820"/>
              <a:gd name="connsiteY0" fmla="*/ 70657 h 70657"/>
              <a:gd name="connsiteX1" fmla="*/ 0 w 10820"/>
              <a:gd name="connsiteY1" fmla="*/ 0 h 70657"/>
            </a:gdLst>
            <a:ahLst/>
            <a:cxnLst>
              <a:cxn ang="0">
                <a:pos x="connsiteX0" y="connsiteY0"/>
              </a:cxn>
              <a:cxn ang="0">
                <a:pos x="connsiteX1" y="connsiteY1"/>
              </a:cxn>
            </a:cxnLst>
            <a:rect l="l" t="t" r="r" b="b"/>
            <a:pathLst>
              <a:path w="10820" h="70657">
                <a:moveTo>
                  <a:pt x="0" y="70657"/>
                </a:moveTo>
                <a:lnTo>
                  <a:pt x="0" y="0"/>
                </a:lnTo>
              </a:path>
            </a:pathLst>
          </a:custGeom>
          <a:ln w="12700"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dirty="0">
              <a:ln>
                <a:noFill/>
              </a:ln>
              <a:solidFill>
                <a:prstClr val="black"/>
              </a:solidFill>
              <a:effectLst/>
              <a:uLnTx/>
              <a:uFillTx/>
              <a:latin typeface="Arial" panose="020B0604020202020204"/>
              <a:ea typeface="+mn-ea"/>
              <a:cs typeface="+mn-cs"/>
            </a:endParaRPr>
          </a:p>
        </p:txBody>
      </p:sp>
      <p:sp>
        <p:nvSpPr>
          <p:cNvPr id="43" name="TextBox 42">
            <a:extLst>
              <a:ext uri="{FF2B5EF4-FFF2-40B4-BE49-F238E27FC236}">
                <a16:creationId xmlns:a16="http://schemas.microsoft.com/office/drawing/2014/main" id="{8386358D-C226-2929-9C5B-AAC179705C70}"/>
              </a:ext>
            </a:extLst>
          </p:cNvPr>
          <p:cNvSpPr txBox="1"/>
          <p:nvPr/>
        </p:nvSpPr>
        <p:spPr>
          <a:xfrm>
            <a:off x="2193660" y="4864288"/>
            <a:ext cx="70532" cy="138499"/>
          </a:xfrm>
          <a:prstGeom prst="rect">
            <a:avLst/>
          </a:prstGeom>
          <a:noFill/>
        </p:spPr>
        <p:txBody>
          <a:bodyPr wrap="none" lIns="0" tIns="0" rIns="0" bIns="0" rtlCol="0">
            <a:spAutoFit/>
          </a:bodyPr>
          <a:lstStyle/>
          <a:p>
            <a:pPr algn="ctr">
              <a:lnSpc>
                <a:spcPct val="90000"/>
              </a:lnSpc>
            </a:pPr>
            <a:r>
              <a:rPr lang="en-GB" sz="1000" dirty="0">
                <a:latin typeface="Arial" panose="020B0604020202020204" pitchFamily="34" charset="0"/>
                <a:ea typeface="Aileron" charset="0"/>
                <a:cs typeface="Arial" panose="020B0604020202020204" pitchFamily="34" charset="0"/>
              </a:rPr>
              <a:t>6</a:t>
            </a:r>
          </a:p>
        </p:txBody>
      </p:sp>
      <p:sp>
        <p:nvSpPr>
          <p:cNvPr id="44" name="Freeform: Shape 96">
            <a:extLst>
              <a:ext uri="{FF2B5EF4-FFF2-40B4-BE49-F238E27FC236}">
                <a16:creationId xmlns:a16="http://schemas.microsoft.com/office/drawing/2014/main" id="{13176273-8AAD-1F97-FDAE-92A956CBF805}"/>
              </a:ext>
            </a:extLst>
          </p:cNvPr>
          <p:cNvSpPr/>
          <p:nvPr/>
        </p:nvSpPr>
        <p:spPr>
          <a:xfrm>
            <a:off x="2475882" y="4767291"/>
            <a:ext cx="14088" cy="70657"/>
          </a:xfrm>
          <a:custGeom>
            <a:avLst/>
            <a:gdLst>
              <a:gd name="connsiteX0" fmla="*/ 0 w 10820"/>
              <a:gd name="connsiteY0" fmla="*/ 70657 h 70657"/>
              <a:gd name="connsiteX1" fmla="*/ 0 w 10820"/>
              <a:gd name="connsiteY1" fmla="*/ 0 h 70657"/>
            </a:gdLst>
            <a:ahLst/>
            <a:cxnLst>
              <a:cxn ang="0">
                <a:pos x="connsiteX0" y="connsiteY0"/>
              </a:cxn>
              <a:cxn ang="0">
                <a:pos x="connsiteX1" y="connsiteY1"/>
              </a:cxn>
            </a:cxnLst>
            <a:rect l="l" t="t" r="r" b="b"/>
            <a:pathLst>
              <a:path w="10820" h="70657">
                <a:moveTo>
                  <a:pt x="0" y="70657"/>
                </a:moveTo>
                <a:lnTo>
                  <a:pt x="0" y="0"/>
                </a:lnTo>
              </a:path>
            </a:pathLst>
          </a:custGeom>
          <a:ln w="12700"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dirty="0">
              <a:ln>
                <a:noFill/>
              </a:ln>
              <a:solidFill>
                <a:prstClr val="black"/>
              </a:solidFill>
              <a:effectLst/>
              <a:uLnTx/>
              <a:uFillTx/>
              <a:latin typeface="Arial" panose="020B0604020202020204"/>
              <a:ea typeface="+mn-ea"/>
              <a:cs typeface="+mn-cs"/>
            </a:endParaRPr>
          </a:p>
        </p:txBody>
      </p:sp>
      <p:sp>
        <p:nvSpPr>
          <p:cNvPr id="45" name="TextBox 44">
            <a:extLst>
              <a:ext uri="{FF2B5EF4-FFF2-40B4-BE49-F238E27FC236}">
                <a16:creationId xmlns:a16="http://schemas.microsoft.com/office/drawing/2014/main" id="{59F55A6F-2B37-57DB-2E01-366C0AE15E38}"/>
              </a:ext>
            </a:extLst>
          </p:cNvPr>
          <p:cNvSpPr txBox="1"/>
          <p:nvPr/>
        </p:nvSpPr>
        <p:spPr>
          <a:xfrm>
            <a:off x="2447660" y="4864288"/>
            <a:ext cx="70532" cy="138499"/>
          </a:xfrm>
          <a:prstGeom prst="rect">
            <a:avLst/>
          </a:prstGeom>
          <a:noFill/>
        </p:spPr>
        <p:txBody>
          <a:bodyPr wrap="none" lIns="0" tIns="0" rIns="0" bIns="0" rtlCol="0">
            <a:spAutoFit/>
          </a:bodyPr>
          <a:lstStyle/>
          <a:p>
            <a:pPr algn="ctr">
              <a:lnSpc>
                <a:spcPct val="90000"/>
              </a:lnSpc>
            </a:pPr>
            <a:r>
              <a:rPr lang="en-GB" sz="1000" dirty="0">
                <a:latin typeface="Arial" panose="020B0604020202020204" pitchFamily="34" charset="0"/>
                <a:ea typeface="Aileron" charset="0"/>
                <a:cs typeface="Arial" panose="020B0604020202020204" pitchFamily="34" charset="0"/>
              </a:rPr>
              <a:t>8</a:t>
            </a:r>
          </a:p>
        </p:txBody>
      </p:sp>
      <p:sp>
        <p:nvSpPr>
          <p:cNvPr id="46" name="Freeform: Shape 96">
            <a:extLst>
              <a:ext uri="{FF2B5EF4-FFF2-40B4-BE49-F238E27FC236}">
                <a16:creationId xmlns:a16="http://schemas.microsoft.com/office/drawing/2014/main" id="{900AFACC-4DEB-A1EA-D586-3BCB9A6748FC}"/>
              </a:ext>
            </a:extLst>
          </p:cNvPr>
          <p:cNvSpPr/>
          <p:nvPr/>
        </p:nvSpPr>
        <p:spPr>
          <a:xfrm>
            <a:off x="3999882" y="4767291"/>
            <a:ext cx="14088" cy="70657"/>
          </a:xfrm>
          <a:custGeom>
            <a:avLst/>
            <a:gdLst>
              <a:gd name="connsiteX0" fmla="*/ 0 w 10820"/>
              <a:gd name="connsiteY0" fmla="*/ 70657 h 70657"/>
              <a:gd name="connsiteX1" fmla="*/ 0 w 10820"/>
              <a:gd name="connsiteY1" fmla="*/ 0 h 70657"/>
            </a:gdLst>
            <a:ahLst/>
            <a:cxnLst>
              <a:cxn ang="0">
                <a:pos x="connsiteX0" y="connsiteY0"/>
              </a:cxn>
              <a:cxn ang="0">
                <a:pos x="connsiteX1" y="connsiteY1"/>
              </a:cxn>
            </a:cxnLst>
            <a:rect l="l" t="t" r="r" b="b"/>
            <a:pathLst>
              <a:path w="10820" h="70657">
                <a:moveTo>
                  <a:pt x="0" y="70657"/>
                </a:moveTo>
                <a:lnTo>
                  <a:pt x="0" y="0"/>
                </a:lnTo>
              </a:path>
            </a:pathLst>
          </a:custGeom>
          <a:ln w="12700"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dirty="0">
              <a:ln>
                <a:noFill/>
              </a:ln>
              <a:solidFill>
                <a:prstClr val="black"/>
              </a:solidFill>
              <a:effectLst/>
              <a:uLnTx/>
              <a:uFillTx/>
              <a:latin typeface="Arial" panose="020B0604020202020204"/>
              <a:ea typeface="+mn-ea"/>
              <a:cs typeface="+mn-cs"/>
            </a:endParaRPr>
          </a:p>
        </p:txBody>
      </p:sp>
      <p:sp>
        <p:nvSpPr>
          <p:cNvPr id="47" name="TextBox 46">
            <a:extLst>
              <a:ext uri="{FF2B5EF4-FFF2-40B4-BE49-F238E27FC236}">
                <a16:creationId xmlns:a16="http://schemas.microsoft.com/office/drawing/2014/main" id="{E8C95D90-50C0-58AF-FD75-91B9403A23C7}"/>
              </a:ext>
            </a:extLst>
          </p:cNvPr>
          <p:cNvSpPr txBox="1"/>
          <p:nvPr/>
        </p:nvSpPr>
        <p:spPr>
          <a:xfrm>
            <a:off x="3936394" y="4864288"/>
            <a:ext cx="141064" cy="138499"/>
          </a:xfrm>
          <a:prstGeom prst="rect">
            <a:avLst/>
          </a:prstGeom>
          <a:noFill/>
        </p:spPr>
        <p:txBody>
          <a:bodyPr wrap="none" lIns="0" tIns="0" rIns="0" bIns="0" rtlCol="0">
            <a:spAutoFit/>
          </a:bodyPr>
          <a:lstStyle/>
          <a:p>
            <a:pPr algn="ctr">
              <a:lnSpc>
                <a:spcPct val="90000"/>
              </a:lnSpc>
            </a:pPr>
            <a:r>
              <a:rPr lang="en-GB" sz="1000" dirty="0">
                <a:latin typeface="Arial" panose="020B0604020202020204" pitchFamily="34" charset="0"/>
                <a:ea typeface="Aileron" charset="0"/>
                <a:cs typeface="Arial" panose="020B0604020202020204" pitchFamily="34" charset="0"/>
              </a:rPr>
              <a:t>20</a:t>
            </a:r>
          </a:p>
        </p:txBody>
      </p:sp>
      <p:sp>
        <p:nvSpPr>
          <p:cNvPr id="48" name="Freeform: Shape 96">
            <a:extLst>
              <a:ext uri="{FF2B5EF4-FFF2-40B4-BE49-F238E27FC236}">
                <a16:creationId xmlns:a16="http://schemas.microsoft.com/office/drawing/2014/main" id="{EE6FC3D5-B16F-7E17-B442-4F9CD472D5A6}"/>
              </a:ext>
            </a:extLst>
          </p:cNvPr>
          <p:cNvSpPr/>
          <p:nvPr/>
        </p:nvSpPr>
        <p:spPr>
          <a:xfrm>
            <a:off x="3745882" y="4767291"/>
            <a:ext cx="14088" cy="70657"/>
          </a:xfrm>
          <a:custGeom>
            <a:avLst/>
            <a:gdLst>
              <a:gd name="connsiteX0" fmla="*/ 0 w 10820"/>
              <a:gd name="connsiteY0" fmla="*/ 70657 h 70657"/>
              <a:gd name="connsiteX1" fmla="*/ 0 w 10820"/>
              <a:gd name="connsiteY1" fmla="*/ 0 h 70657"/>
            </a:gdLst>
            <a:ahLst/>
            <a:cxnLst>
              <a:cxn ang="0">
                <a:pos x="connsiteX0" y="connsiteY0"/>
              </a:cxn>
              <a:cxn ang="0">
                <a:pos x="connsiteX1" y="connsiteY1"/>
              </a:cxn>
            </a:cxnLst>
            <a:rect l="l" t="t" r="r" b="b"/>
            <a:pathLst>
              <a:path w="10820" h="70657">
                <a:moveTo>
                  <a:pt x="0" y="70657"/>
                </a:moveTo>
                <a:lnTo>
                  <a:pt x="0" y="0"/>
                </a:lnTo>
              </a:path>
            </a:pathLst>
          </a:custGeom>
          <a:ln w="12700"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dirty="0">
              <a:ln>
                <a:noFill/>
              </a:ln>
              <a:solidFill>
                <a:prstClr val="black"/>
              </a:solidFill>
              <a:effectLst/>
              <a:uLnTx/>
              <a:uFillTx/>
              <a:latin typeface="Arial" panose="020B0604020202020204"/>
              <a:ea typeface="+mn-ea"/>
              <a:cs typeface="+mn-cs"/>
            </a:endParaRPr>
          </a:p>
        </p:txBody>
      </p:sp>
      <p:sp>
        <p:nvSpPr>
          <p:cNvPr id="49" name="TextBox 48">
            <a:extLst>
              <a:ext uri="{FF2B5EF4-FFF2-40B4-BE49-F238E27FC236}">
                <a16:creationId xmlns:a16="http://schemas.microsoft.com/office/drawing/2014/main" id="{DEB3F36E-EB9D-9702-BDDA-12ECAA5827FD}"/>
              </a:ext>
            </a:extLst>
          </p:cNvPr>
          <p:cNvSpPr txBox="1"/>
          <p:nvPr/>
        </p:nvSpPr>
        <p:spPr>
          <a:xfrm>
            <a:off x="3682394" y="4864288"/>
            <a:ext cx="141064" cy="138499"/>
          </a:xfrm>
          <a:prstGeom prst="rect">
            <a:avLst/>
          </a:prstGeom>
          <a:noFill/>
        </p:spPr>
        <p:txBody>
          <a:bodyPr wrap="none" lIns="0" tIns="0" rIns="0" bIns="0" rtlCol="0">
            <a:spAutoFit/>
          </a:bodyPr>
          <a:lstStyle/>
          <a:p>
            <a:pPr algn="ctr">
              <a:lnSpc>
                <a:spcPct val="90000"/>
              </a:lnSpc>
            </a:pPr>
            <a:r>
              <a:rPr lang="en-GB" sz="1000" dirty="0">
                <a:latin typeface="Arial" panose="020B0604020202020204" pitchFamily="34" charset="0"/>
                <a:ea typeface="Aileron" charset="0"/>
                <a:cs typeface="Arial" panose="020B0604020202020204" pitchFamily="34" charset="0"/>
              </a:rPr>
              <a:t>18</a:t>
            </a:r>
          </a:p>
        </p:txBody>
      </p:sp>
      <p:sp>
        <p:nvSpPr>
          <p:cNvPr id="50" name="Freeform: Shape 96">
            <a:extLst>
              <a:ext uri="{FF2B5EF4-FFF2-40B4-BE49-F238E27FC236}">
                <a16:creationId xmlns:a16="http://schemas.microsoft.com/office/drawing/2014/main" id="{554EABA2-AB2F-072E-094A-E7497C31B936}"/>
              </a:ext>
            </a:extLst>
          </p:cNvPr>
          <p:cNvSpPr/>
          <p:nvPr/>
        </p:nvSpPr>
        <p:spPr>
          <a:xfrm>
            <a:off x="3495057" y="4767291"/>
            <a:ext cx="14088" cy="70657"/>
          </a:xfrm>
          <a:custGeom>
            <a:avLst/>
            <a:gdLst>
              <a:gd name="connsiteX0" fmla="*/ 0 w 10820"/>
              <a:gd name="connsiteY0" fmla="*/ 70657 h 70657"/>
              <a:gd name="connsiteX1" fmla="*/ 0 w 10820"/>
              <a:gd name="connsiteY1" fmla="*/ 0 h 70657"/>
            </a:gdLst>
            <a:ahLst/>
            <a:cxnLst>
              <a:cxn ang="0">
                <a:pos x="connsiteX0" y="connsiteY0"/>
              </a:cxn>
              <a:cxn ang="0">
                <a:pos x="connsiteX1" y="connsiteY1"/>
              </a:cxn>
            </a:cxnLst>
            <a:rect l="l" t="t" r="r" b="b"/>
            <a:pathLst>
              <a:path w="10820" h="70657">
                <a:moveTo>
                  <a:pt x="0" y="70657"/>
                </a:moveTo>
                <a:lnTo>
                  <a:pt x="0" y="0"/>
                </a:lnTo>
              </a:path>
            </a:pathLst>
          </a:custGeom>
          <a:ln w="12700"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dirty="0">
              <a:ln>
                <a:noFill/>
              </a:ln>
              <a:solidFill>
                <a:prstClr val="black"/>
              </a:solidFill>
              <a:effectLst/>
              <a:uLnTx/>
              <a:uFillTx/>
              <a:latin typeface="Arial" panose="020B0604020202020204"/>
              <a:ea typeface="+mn-ea"/>
              <a:cs typeface="+mn-cs"/>
            </a:endParaRPr>
          </a:p>
        </p:txBody>
      </p:sp>
      <p:sp>
        <p:nvSpPr>
          <p:cNvPr id="51" name="TextBox 50">
            <a:extLst>
              <a:ext uri="{FF2B5EF4-FFF2-40B4-BE49-F238E27FC236}">
                <a16:creationId xmlns:a16="http://schemas.microsoft.com/office/drawing/2014/main" id="{21EB2A5F-6DD3-873F-50ED-E8E896CE63BF}"/>
              </a:ext>
            </a:extLst>
          </p:cNvPr>
          <p:cNvSpPr txBox="1"/>
          <p:nvPr/>
        </p:nvSpPr>
        <p:spPr>
          <a:xfrm>
            <a:off x="3424152" y="4864288"/>
            <a:ext cx="141064" cy="138499"/>
          </a:xfrm>
          <a:prstGeom prst="rect">
            <a:avLst/>
          </a:prstGeom>
          <a:noFill/>
        </p:spPr>
        <p:txBody>
          <a:bodyPr wrap="none" lIns="0" tIns="0" rIns="0" bIns="0" rtlCol="0">
            <a:spAutoFit/>
          </a:bodyPr>
          <a:lstStyle/>
          <a:p>
            <a:pPr algn="ctr">
              <a:lnSpc>
                <a:spcPct val="90000"/>
              </a:lnSpc>
            </a:pPr>
            <a:r>
              <a:rPr lang="en-GB" sz="1000" dirty="0">
                <a:latin typeface="Arial" panose="020B0604020202020204" pitchFamily="34" charset="0"/>
                <a:ea typeface="Aileron" charset="0"/>
                <a:cs typeface="Arial" panose="020B0604020202020204" pitchFamily="34" charset="0"/>
              </a:rPr>
              <a:t>16</a:t>
            </a:r>
          </a:p>
        </p:txBody>
      </p:sp>
      <p:sp>
        <p:nvSpPr>
          <p:cNvPr id="52" name="Freeform: Shape 96">
            <a:extLst>
              <a:ext uri="{FF2B5EF4-FFF2-40B4-BE49-F238E27FC236}">
                <a16:creationId xmlns:a16="http://schemas.microsoft.com/office/drawing/2014/main" id="{03C6F9EF-914A-750E-B1B9-D06B54523241}"/>
              </a:ext>
            </a:extLst>
          </p:cNvPr>
          <p:cNvSpPr/>
          <p:nvPr/>
        </p:nvSpPr>
        <p:spPr>
          <a:xfrm>
            <a:off x="3237882" y="4767291"/>
            <a:ext cx="14088" cy="70657"/>
          </a:xfrm>
          <a:custGeom>
            <a:avLst/>
            <a:gdLst>
              <a:gd name="connsiteX0" fmla="*/ 0 w 10820"/>
              <a:gd name="connsiteY0" fmla="*/ 70657 h 70657"/>
              <a:gd name="connsiteX1" fmla="*/ 0 w 10820"/>
              <a:gd name="connsiteY1" fmla="*/ 0 h 70657"/>
            </a:gdLst>
            <a:ahLst/>
            <a:cxnLst>
              <a:cxn ang="0">
                <a:pos x="connsiteX0" y="connsiteY0"/>
              </a:cxn>
              <a:cxn ang="0">
                <a:pos x="connsiteX1" y="connsiteY1"/>
              </a:cxn>
            </a:cxnLst>
            <a:rect l="l" t="t" r="r" b="b"/>
            <a:pathLst>
              <a:path w="10820" h="70657">
                <a:moveTo>
                  <a:pt x="0" y="70657"/>
                </a:moveTo>
                <a:lnTo>
                  <a:pt x="0" y="0"/>
                </a:lnTo>
              </a:path>
            </a:pathLst>
          </a:custGeom>
          <a:ln w="12700"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dirty="0">
              <a:ln>
                <a:noFill/>
              </a:ln>
              <a:solidFill>
                <a:prstClr val="black"/>
              </a:solidFill>
              <a:effectLst/>
              <a:uLnTx/>
              <a:uFillTx/>
              <a:latin typeface="Arial" panose="020B0604020202020204"/>
              <a:ea typeface="+mn-ea"/>
              <a:cs typeface="+mn-cs"/>
            </a:endParaRPr>
          </a:p>
        </p:txBody>
      </p:sp>
      <p:sp>
        <p:nvSpPr>
          <p:cNvPr id="53" name="TextBox 52">
            <a:extLst>
              <a:ext uri="{FF2B5EF4-FFF2-40B4-BE49-F238E27FC236}">
                <a16:creationId xmlns:a16="http://schemas.microsoft.com/office/drawing/2014/main" id="{FAEC7E35-0A81-FB76-264C-9EE0DBFBFF48}"/>
              </a:ext>
            </a:extLst>
          </p:cNvPr>
          <p:cNvSpPr txBox="1"/>
          <p:nvPr/>
        </p:nvSpPr>
        <p:spPr>
          <a:xfrm>
            <a:off x="3158729" y="4864288"/>
            <a:ext cx="141064" cy="138499"/>
          </a:xfrm>
          <a:prstGeom prst="rect">
            <a:avLst/>
          </a:prstGeom>
          <a:noFill/>
        </p:spPr>
        <p:txBody>
          <a:bodyPr wrap="none" lIns="0" tIns="0" rIns="0" bIns="0" rtlCol="0">
            <a:spAutoFit/>
          </a:bodyPr>
          <a:lstStyle/>
          <a:p>
            <a:pPr algn="ctr">
              <a:lnSpc>
                <a:spcPct val="90000"/>
              </a:lnSpc>
            </a:pPr>
            <a:r>
              <a:rPr lang="en-GB" sz="1000" dirty="0">
                <a:latin typeface="Arial" panose="020B0604020202020204" pitchFamily="34" charset="0"/>
                <a:ea typeface="Aileron" charset="0"/>
                <a:cs typeface="Arial" panose="020B0604020202020204" pitchFamily="34" charset="0"/>
              </a:rPr>
              <a:t>14</a:t>
            </a:r>
          </a:p>
        </p:txBody>
      </p:sp>
      <p:sp>
        <p:nvSpPr>
          <p:cNvPr id="54" name="Freeform: Shape 96">
            <a:extLst>
              <a:ext uri="{FF2B5EF4-FFF2-40B4-BE49-F238E27FC236}">
                <a16:creationId xmlns:a16="http://schemas.microsoft.com/office/drawing/2014/main" id="{C926D4F1-90EC-4E01-3F7B-1722ECF7486F}"/>
              </a:ext>
            </a:extLst>
          </p:cNvPr>
          <p:cNvSpPr/>
          <p:nvPr/>
        </p:nvSpPr>
        <p:spPr>
          <a:xfrm>
            <a:off x="2983882" y="4767291"/>
            <a:ext cx="14088" cy="70657"/>
          </a:xfrm>
          <a:custGeom>
            <a:avLst/>
            <a:gdLst>
              <a:gd name="connsiteX0" fmla="*/ 0 w 10820"/>
              <a:gd name="connsiteY0" fmla="*/ 70657 h 70657"/>
              <a:gd name="connsiteX1" fmla="*/ 0 w 10820"/>
              <a:gd name="connsiteY1" fmla="*/ 0 h 70657"/>
            </a:gdLst>
            <a:ahLst/>
            <a:cxnLst>
              <a:cxn ang="0">
                <a:pos x="connsiteX0" y="connsiteY0"/>
              </a:cxn>
              <a:cxn ang="0">
                <a:pos x="connsiteX1" y="connsiteY1"/>
              </a:cxn>
            </a:cxnLst>
            <a:rect l="l" t="t" r="r" b="b"/>
            <a:pathLst>
              <a:path w="10820" h="70657">
                <a:moveTo>
                  <a:pt x="0" y="70657"/>
                </a:moveTo>
                <a:lnTo>
                  <a:pt x="0" y="0"/>
                </a:lnTo>
              </a:path>
            </a:pathLst>
          </a:custGeom>
          <a:ln w="12700"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dirty="0">
              <a:ln>
                <a:noFill/>
              </a:ln>
              <a:solidFill>
                <a:prstClr val="black"/>
              </a:solidFill>
              <a:effectLst/>
              <a:uLnTx/>
              <a:uFillTx/>
              <a:latin typeface="Arial" panose="020B0604020202020204"/>
              <a:ea typeface="+mn-ea"/>
              <a:cs typeface="+mn-cs"/>
            </a:endParaRPr>
          </a:p>
        </p:txBody>
      </p:sp>
      <p:sp>
        <p:nvSpPr>
          <p:cNvPr id="55" name="TextBox 54">
            <a:extLst>
              <a:ext uri="{FF2B5EF4-FFF2-40B4-BE49-F238E27FC236}">
                <a16:creationId xmlns:a16="http://schemas.microsoft.com/office/drawing/2014/main" id="{906B2A2C-4E35-19CD-B837-ACA7923B47AE}"/>
              </a:ext>
            </a:extLst>
          </p:cNvPr>
          <p:cNvSpPr txBox="1"/>
          <p:nvPr/>
        </p:nvSpPr>
        <p:spPr>
          <a:xfrm>
            <a:off x="2925467" y="4864288"/>
            <a:ext cx="141064" cy="138499"/>
          </a:xfrm>
          <a:prstGeom prst="rect">
            <a:avLst/>
          </a:prstGeom>
          <a:noFill/>
        </p:spPr>
        <p:txBody>
          <a:bodyPr wrap="none" lIns="0" tIns="0" rIns="0" bIns="0" rtlCol="0">
            <a:spAutoFit/>
          </a:bodyPr>
          <a:lstStyle/>
          <a:p>
            <a:pPr algn="ctr">
              <a:lnSpc>
                <a:spcPct val="90000"/>
              </a:lnSpc>
            </a:pPr>
            <a:r>
              <a:rPr lang="en-GB" sz="1000" dirty="0">
                <a:latin typeface="Arial" panose="020B0604020202020204" pitchFamily="34" charset="0"/>
                <a:ea typeface="Aileron" charset="0"/>
                <a:cs typeface="Arial" panose="020B0604020202020204" pitchFamily="34" charset="0"/>
              </a:rPr>
              <a:t>12</a:t>
            </a:r>
          </a:p>
        </p:txBody>
      </p:sp>
      <p:sp>
        <p:nvSpPr>
          <p:cNvPr id="56" name="Freeform: Shape 96">
            <a:extLst>
              <a:ext uri="{FF2B5EF4-FFF2-40B4-BE49-F238E27FC236}">
                <a16:creationId xmlns:a16="http://schemas.microsoft.com/office/drawing/2014/main" id="{A42B8053-E005-C6DF-7DE9-D39C436E461F}"/>
              </a:ext>
            </a:extLst>
          </p:cNvPr>
          <p:cNvSpPr/>
          <p:nvPr/>
        </p:nvSpPr>
        <p:spPr>
          <a:xfrm>
            <a:off x="2733057" y="4767291"/>
            <a:ext cx="14088" cy="70657"/>
          </a:xfrm>
          <a:custGeom>
            <a:avLst/>
            <a:gdLst>
              <a:gd name="connsiteX0" fmla="*/ 0 w 10820"/>
              <a:gd name="connsiteY0" fmla="*/ 70657 h 70657"/>
              <a:gd name="connsiteX1" fmla="*/ 0 w 10820"/>
              <a:gd name="connsiteY1" fmla="*/ 0 h 70657"/>
            </a:gdLst>
            <a:ahLst/>
            <a:cxnLst>
              <a:cxn ang="0">
                <a:pos x="connsiteX0" y="connsiteY0"/>
              </a:cxn>
              <a:cxn ang="0">
                <a:pos x="connsiteX1" y="connsiteY1"/>
              </a:cxn>
            </a:cxnLst>
            <a:rect l="l" t="t" r="r" b="b"/>
            <a:pathLst>
              <a:path w="10820" h="70657">
                <a:moveTo>
                  <a:pt x="0" y="70657"/>
                </a:moveTo>
                <a:lnTo>
                  <a:pt x="0" y="0"/>
                </a:lnTo>
              </a:path>
            </a:pathLst>
          </a:custGeom>
          <a:ln w="12700"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dirty="0">
              <a:ln>
                <a:noFill/>
              </a:ln>
              <a:solidFill>
                <a:prstClr val="black"/>
              </a:solidFill>
              <a:effectLst/>
              <a:uLnTx/>
              <a:uFillTx/>
              <a:latin typeface="Arial" panose="020B0604020202020204"/>
              <a:ea typeface="+mn-ea"/>
              <a:cs typeface="+mn-cs"/>
            </a:endParaRPr>
          </a:p>
        </p:txBody>
      </p:sp>
      <p:sp>
        <p:nvSpPr>
          <p:cNvPr id="57" name="TextBox 56">
            <a:extLst>
              <a:ext uri="{FF2B5EF4-FFF2-40B4-BE49-F238E27FC236}">
                <a16:creationId xmlns:a16="http://schemas.microsoft.com/office/drawing/2014/main" id="{0821E12B-D8E5-A64F-14C6-1B1A00F7FE13}"/>
              </a:ext>
            </a:extLst>
          </p:cNvPr>
          <p:cNvSpPr txBox="1"/>
          <p:nvPr/>
        </p:nvSpPr>
        <p:spPr>
          <a:xfrm>
            <a:off x="2661072" y="4864288"/>
            <a:ext cx="141064" cy="138499"/>
          </a:xfrm>
          <a:prstGeom prst="rect">
            <a:avLst/>
          </a:prstGeom>
          <a:noFill/>
        </p:spPr>
        <p:txBody>
          <a:bodyPr wrap="none" lIns="0" tIns="0" rIns="0" bIns="0" rtlCol="0">
            <a:spAutoFit/>
          </a:bodyPr>
          <a:lstStyle/>
          <a:p>
            <a:pPr algn="ctr">
              <a:lnSpc>
                <a:spcPct val="90000"/>
              </a:lnSpc>
            </a:pPr>
            <a:r>
              <a:rPr lang="en-GB" sz="1000" dirty="0">
                <a:latin typeface="Arial" panose="020B0604020202020204" pitchFamily="34" charset="0"/>
                <a:ea typeface="Aileron" charset="0"/>
                <a:cs typeface="Arial" panose="020B0604020202020204" pitchFamily="34" charset="0"/>
              </a:rPr>
              <a:t>10</a:t>
            </a:r>
          </a:p>
        </p:txBody>
      </p:sp>
      <p:sp>
        <p:nvSpPr>
          <p:cNvPr id="58" name="Freeform: Shape 96">
            <a:extLst>
              <a:ext uri="{FF2B5EF4-FFF2-40B4-BE49-F238E27FC236}">
                <a16:creationId xmlns:a16="http://schemas.microsoft.com/office/drawing/2014/main" id="{5C5B333B-E5E5-3C0D-F2C9-B99A8BFA8A3D}"/>
              </a:ext>
            </a:extLst>
          </p:cNvPr>
          <p:cNvSpPr/>
          <p:nvPr/>
        </p:nvSpPr>
        <p:spPr>
          <a:xfrm>
            <a:off x="6539882" y="4767291"/>
            <a:ext cx="14088" cy="70657"/>
          </a:xfrm>
          <a:custGeom>
            <a:avLst/>
            <a:gdLst>
              <a:gd name="connsiteX0" fmla="*/ 0 w 10820"/>
              <a:gd name="connsiteY0" fmla="*/ 70657 h 70657"/>
              <a:gd name="connsiteX1" fmla="*/ 0 w 10820"/>
              <a:gd name="connsiteY1" fmla="*/ 0 h 70657"/>
            </a:gdLst>
            <a:ahLst/>
            <a:cxnLst>
              <a:cxn ang="0">
                <a:pos x="connsiteX0" y="connsiteY0"/>
              </a:cxn>
              <a:cxn ang="0">
                <a:pos x="connsiteX1" y="connsiteY1"/>
              </a:cxn>
            </a:cxnLst>
            <a:rect l="l" t="t" r="r" b="b"/>
            <a:pathLst>
              <a:path w="10820" h="70657">
                <a:moveTo>
                  <a:pt x="0" y="70657"/>
                </a:moveTo>
                <a:lnTo>
                  <a:pt x="0" y="0"/>
                </a:lnTo>
              </a:path>
            </a:pathLst>
          </a:custGeom>
          <a:ln w="12700"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dirty="0">
              <a:ln>
                <a:noFill/>
              </a:ln>
              <a:solidFill>
                <a:prstClr val="black"/>
              </a:solidFill>
              <a:effectLst/>
              <a:uLnTx/>
              <a:uFillTx/>
              <a:latin typeface="Arial" panose="020B0604020202020204"/>
              <a:ea typeface="+mn-ea"/>
              <a:cs typeface="+mn-cs"/>
            </a:endParaRPr>
          </a:p>
        </p:txBody>
      </p:sp>
      <p:sp>
        <p:nvSpPr>
          <p:cNvPr id="59" name="TextBox 58">
            <a:extLst>
              <a:ext uri="{FF2B5EF4-FFF2-40B4-BE49-F238E27FC236}">
                <a16:creationId xmlns:a16="http://schemas.microsoft.com/office/drawing/2014/main" id="{4BD4FA20-1195-88FC-D10C-15E5F599A912}"/>
              </a:ext>
            </a:extLst>
          </p:cNvPr>
          <p:cNvSpPr txBox="1"/>
          <p:nvPr/>
        </p:nvSpPr>
        <p:spPr>
          <a:xfrm>
            <a:off x="6476394" y="4864288"/>
            <a:ext cx="141064" cy="138499"/>
          </a:xfrm>
          <a:prstGeom prst="rect">
            <a:avLst/>
          </a:prstGeom>
          <a:noFill/>
        </p:spPr>
        <p:txBody>
          <a:bodyPr wrap="none" lIns="0" tIns="0" rIns="0" bIns="0" rtlCol="0">
            <a:spAutoFit/>
          </a:bodyPr>
          <a:lstStyle/>
          <a:p>
            <a:pPr algn="ctr">
              <a:lnSpc>
                <a:spcPct val="90000"/>
              </a:lnSpc>
            </a:pPr>
            <a:r>
              <a:rPr lang="en-GB" sz="1000" dirty="0">
                <a:latin typeface="Arial" panose="020B0604020202020204" pitchFamily="34" charset="0"/>
                <a:ea typeface="Aileron" charset="0"/>
                <a:cs typeface="Arial" panose="020B0604020202020204" pitchFamily="34" charset="0"/>
              </a:rPr>
              <a:t>40</a:t>
            </a:r>
          </a:p>
        </p:txBody>
      </p:sp>
      <p:sp>
        <p:nvSpPr>
          <p:cNvPr id="60" name="Freeform: Shape 96">
            <a:extLst>
              <a:ext uri="{FF2B5EF4-FFF2-40B4-BE49-F238E27FC236}">
                <a16:creationId xmlns:a16="http://schemas.microsoft.com/office/drawing/2014/main" id="{3F723AD3-A5AA-F250-552E-F4A74A99A019}"/>
              </a:ext>
            </a:extLst>
          </p:cNvPr>
          <p:cNvSpPr/>
          <p:nvPr/>
        </p:nvSpPr>
        <p:spPr>
          <a:xfrm>
            <a:off x="6282707" y="4767291"/>
            <a:ext cx="14088" cy="70657"/>
          </a:xfrm>
          <a:custGeom>
            <a:avLst/>
            <a:gdLst>
              <a:gd name="connsiteX0" fmla="*/ 0 w 10820"/>
              <a:gd name="connsiteY0" fmla="*/ 70657 h 70657"/>
              <a:gd name="connsiteX1" fmla="*/ 0 w 10820"/>
              <a:gd name="connsiteY1" fmla="*/ 0 h 70657"/>
            </a:gdLst>
            <a:ahLst/>
            <a:cxnLst>
              <a:cxn ang="0">
                <a:pos x="connsiteX0" y="connsiteY0"/>
              </a:cxn>
              <a:cxn ang="0">
                <a:pos x="connsiteX1" y="connsiteY1"/>
              </a:cxn>
            </a:cxnLst>
            <a:rect l="l" t="t" r="r" b="b"/>
            <a:pathLst>
              <a:path w="10820" h="70657">
                <a:moveTo>
                  <a:pt x="0" y="70657"/>
                </a:moveTo>
                <a:lnTo>
                  <a:pt x="0" y="0"/>
                </a:lnTo>
              </a:path>
            </a:pathLst>
          </a:custGeom>
          <a:ln w="12700"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dirty="0">
              <a:ln>
                <a:noFill/>
              </a:ln>
              <a:solidFill>
                <a:prstClr val="black"/>
              </a:solidFill>
              <a:effectLst/>
              <a:uLnTx/>
              <a:uFillTx/>
              <a:latin typeface="Arial" panose="020B0604020202020204"/>
              <a:ea typeface="+mn-ea"/>
              <a:cs typeface="+mn-cs"/>
            </a:endParaRPr>
          </a:p>
        </p:txBody>
      </p:sp>
      <p:sp>
        <p:nvSpPr>
          <p:cNvPr id="61" name="TextBox 60">
            <a:extLst>
              <a:ext uri="{FF2B5EF4-FFF2-40B4-BE49-F238E27FC236}">
                <a16:creationId xmlns:a16="http://schemas.microsoft.com/office/drawing/2014/main" id="{E6B0B5CF-BA18-7A3F-1DCA-8803E91413AD}"/>
              </a:ext>
            </a:extLst>
          </p:cNvPr>
          <p:cNvSpPr txBox="1"/>
          <p:nvPr/>
        </p:nvSpPr>
        <p:spPr>
          <a:xfrm>
            <a:off x="6219219" y="4864288"/>
            <a:ext cx="141064" cy="138499"/>
          </a:xfrm>
          <a:prstGeom prst="rect">
            <a:avLst/>
          </a:prstGeom>
          <a:noFill/>
        </p:spPr>
        <p:txBody>
          <a:bodyPr wrap="none" lIns="0" tIns="0" rIns="0" bIns="0" rtlCol="0">
            <a:spAutoFit/>
          </a:bodyPr>
          <a:lstStyle/>
          <a:p>
            <a:pPr algn="ctr">
              <a:lnSpc>
                <a:spcPct val="90000"/>
              </a:lnSpc>
            </a:pPr>
            <a:r>
              <a:rPr lang="en-GB" sz="1000" dirty="0">
                <a:latin typeface="Arial" panose="020B0604020202020204" pitchFamily="34" charset="0"/>
                <a:ea typeface="Aileron" charset="0"/>
                <a:cs typeface="Arial" panose="020B0604020202020204" pitchFamily="34" charset="0"/>
              </a:rPr>
              <a:t>38</a:t>
            </a:r>
          </a:p>
        </p:txBody>
      </p:sp>
      <p:sp>
        <p:nvSpPr>
          <p:cNvPr id="62" name="Freeform: Shape 96">
            <a:extLst>
              <a:ext uri="{FF2B5EF4-FFF2-40B4-BE49-F238E27FC236}">
                <a16:creationId xmlns:a16="http://schemas.microsoft.com/office/drawing/2014/main" id="{A12A2769-810A-24ED-CC6F-CA51E5E2BC88}"/>
              </a:ext>
            </a:extLst>
          </p:cNvPr>
          <p:cNvSpPr/>
          <p:nvPr/>
        </p:nvSpPr>
        <p:spPr>
          <a:xfrm>
            <a:off x="6025532" y="4767291"/>
            <a:ext cx="14088" cy="70657"/>
          </a:xfrm>
          <a:custGeom>
            <a:avLst/>
            <a:gdLst>
              <a:gd name="connsiteX0" fmla="*/ 0 w 10820"/>
              <a:gd name="connsiteY0" fmla="*/ 70657 h 70657"/>
              <a:gd name="connsiteX1" fmla="*/ 0 w 10820"/>
              <a:gd name="connsiteY1" fmla="*/ 0 h 70657"/>
            </a:gdLst>
            <a:ahLst/>
            <a:cxnLst>
              <a:cxn ang="0">
                <a:pos x="connsiteX0" y="connsiteY0"/>
              </a:cxn>
              <a:cxn ang="0">
                <a:pos x="connsiteX1" y="connsiteY1"/>
              </a:cxn>
            </a:cxnLst>
            <a:rect l="l" t="t" r="r" b="b"/>
            <a:pathLst>
              <a:path w="10820" h="70657">
                <a:moveTo>
                  <a:pt x="0" y="70657"/>
                </a:moveTo>
                <a:lnTo>
                  <a:pt x="0" y="0"/>
                </a:lnTo>
              </a:path>
            </a:pathLst>
          </a:custGeom>
          <a:ln w="12700"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dirty="0">
              <a:ln>
                <a:noFill/>
              </a:ln>
              <a:solidFill>
                <a:prstClr val="black"/>
              </a:solidFill>
              <a:effectLst/>
              <a:uLnTx/>
              <a:uFillTx/>
              <a:latin typeface="Arial" panose="020B0604020202020204"/>
              <a:ea typeface="+mn-ea"/>
              <a:cs typeface="+mn-cs"/>
            </a:endParaRPr>
          </a:p>
        </p:txBody>
      </p:sp>
      <p:sp>
        <p:nvSpPr>
          <p:cNvPr id="63" name="TextBox 62">
            <a:extLst>
              <a:ext uri="{FF2B5EF4-FFF2-40B4-BE49-F238E27FC236}">
                <a16:creationId xmlns:a16="http://schemas.microsoft.com/office/drawing/2014/main" id="{1866631F-C853-A037-E4E3-074355AE9950}"/>
              </a:ext>
            </a:extLst>
          </p:cNvPr>
          <p:cNvSpPr txBox="1"/>
          <p:nvPr/>
        </p:nvSpPr>
        <p:spPr>
          <a:xfrm>
            <a:off x="5962044" y="4864288"/>
            <a:ext cx="141064" cy="138499"/>
          </a:xfrm>
          <a:prstGeom prst="rect">
            <a:avLst/>
          </a:prstGeom>
          <a:noFill/>
        </p:spPr>
        <p:txBody>
          <a:bodyPr wrap="none" lIns="0" tIns="0" rIns="0" bIns="0" rtlCol="0">
            <a:spAutoFit/>
          </a:bodyPr>
          <a:lstStyle/>
          <a:p>
            <a:pPr algn="ctr">
              <a:lnSpc>
                <a:spcPct val="90000"/>
              </a:lnSpc>
            </a:pPr>
            <a:r>
              <a:rPr lang="en-GB" sz="1000" dirty="0">
                <a:latin typeface="Arial" panose="020B0604020202020204" pitchFamily="34" charset="0"/>
                <a:ea typeface="Aileron" charset="0"/>
                <a:cs typeface="Arial" panose="020B0604020202020204" pitchFamily="34" charset="0"/>
              </a:rPr>
              <a:t>36</a:t>
            </a:r>
          </a:p>
        </p:txBody>
      </p:sp>
      <p:sp>
        <p:nvSpPr>
          <p:cNvPr id="1024" name="Freeform: Shape 96">
            <a:extLst>
              <a:ext uri="{FF2B5EF4-FFF2-40B4-BE49-F238E27FC236}">
                <a16:creationId xmlns:a16="http://schemas.microsoft.com/office/drawing/2014/main" id="{147DB6BB-A747-06BE-AD0A-A5E4D56AC6ED}"/>
              </a:ext>
            </a:extLst>
          </p:cNvPr>
          <p:cNvSpPr/>
          <p:nvPr/>
        </p:nvSpPr>
        <p:spPr>
          <a:xfrm>
            <a:off x="5777882" y="4767291"/>
            <a:ext cx="14088" cy="70657"/>
          </a:xfrm>
          <a:custGeom>
            <a:avLst/>
            <a:gdLst>
              <a:gd name="connsiteX0" fmla="*/ 0 w 10820"/>
              <a:gd name="connsiteY0" fmla="*/ 70657 h 70657"/>
              <a:gd name="connsiteX1" fmla="*/ 0 w 10820"/>
              <a:gd name="connsiteY1" fmla="*/ 0 h 70657"/>
            </a:gdLst>
            <a:ahLst/>
            <a:cxnLst>
              <a:cxn ang="0">
                <a:pos x="connsiteX0" y="connsiteY0"/>
              </a:cxn>
              <a:cxn ang="0">
                <a:pos x="connsiteX1" y="connsiteY1"/>
              </a:cxn>
            </a:cxnLst>
            <a:rect l="l" t="t" r="r" b="b"/>
            <a:pathLst>
              <a:path w="10820" h="70657">
                <a:moveTo>
                  <a:pt x="0" y="70657"/>
                </a:moveTo>
                <a:lnTo>
                  <a:pt x="0" y="0"/>
                </a:lnTo>
              </a:path>
            </a:pathLst>
          </a:custGeom>
          <a:ln w="12700"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dirty="0">
              <a:ln>
                <a:noFill/>
              </a:ln>
              <a:solidFill>
                <a:prstClr val="black"/>
              </a:solidFill>
              <a:effectLst/>
              <a:uLnTx/>
              <a:uFillTx/>
              <a:latin typeface="Arial" panose="020B0604020202020204"/>
              <a:ea typeface="+mn-ea"/>
              <a:cs typeface="+mn-cs"/>
            </a:endParaRPr>
          </a:p>
        </p:txBody>
      </p:sp>
      <p:sp>
        <p:nvSpPr>
          <p:cNvPr id="1025" name="TextBox 1024">
            <a:extLst>
              <a:ext uri="{FF2B5EF4-FFF2-40B4-BE49-F238E27FC236}">
                <a16:creationId xmlns:a16="http://schemas.microsoft.com/office/drawing/2014/main" id="{FEA19692-951C-008D-360E-1ACA9FDB6D45}"/>
              </a:ext>
            </a:extLst>
          </p:cNvPr>
          <p:cNvSpPr txBox="1"/>
          <p:nvPr/>
        </p:nvSpPr>
        <p:spPr>
          <a:xfrm>
            <a:off x="5714394" y="4864288"/>
            <a:ext cx="141064" cy="138499"/>
          </a:xfrm>
          <a:prstGeom prst="rect">
            <a:avLst/>
          </a:prstGeom>
          <a:noFill/>
        </p:spPr>
        <p:txBody>
          <a:bodyPr wrap="none" lIns="0" tIns="0" rIns="0" bIns="0" rtlCol="0">
            <a:spAutoFit/>
          </a:bodyPr>
          <a:lstStyle/>
          <a:p>
            <a:pPr algn="ctr">
              <a:lnSpc>
                <a:spcPct val="90000"/>
              </a:lnSpc>
            </a:pPr>
            <a:r>
              <a:rPr lang="en-GB" sz="1000" dirty="0">
                <a:latin typeface="Arial" panose="020B0604020202020204" pitchFamily="34" charset="0"/>
                <a:ea typeface="Aileron" charset="0"/>
                <a:cs typeface="Arial" panose="020B0604020202020204" pitchFamily="34" charset="0"/>
              </a:rPr>
              <a:t>34</a:t>
            </a:r>
          </a:p>
        </p:txBody>
      </p:sp>
      <p:sp>
        <p:nvSpPr>
          <p:cNvPr id="1027" name="Freeform: Shape 96">
            <a:extLst>
              <a:ext uri="{FF2B5EF4-FFF2-40B4-BE49-F238E27FC236}">
                <a16:creationId xmlns:a16="http://schemas.microsoft.com/office/drawing/2014/main" id="{2860BE5F-97EB-0CC1-C595-57103387A246}"/>
              </a:ext>
            </a:extLst>
          </p:cNvPr>
          <p:cNvSpPr/>
          <p:nvPr/>
        </p:nvSpPr>
        <p:spPr>
          <a:xfrm>
            <a:off x="5523882" y="4767291"/>
            <a:ext cx="14088" cy="70657"/>
          </a:xfrm>
          <a:custGeom>
            <a:avLst/>
            <a:gdLst>
              <a:gd name="connsiteX0" fmla="*/ 0 w 10820"/>
              <a:gd name="connsiteY0" fmla="*/ 70657 h 70657"/>
              <a:gd name="connsiteX1" fmla="*/ 0 w 10820"/>
              <a:gd name="connsiteY1" fmla="*/ 0 h 70657"/>
            </a:gdLst>
            <a:ahLst/>
            <a:cxnLst>
              <a:cxn ang="0">
                <a:pos x="connsiteX0" y="connsiteY0"/>
              </a:cxn>
              <a:cxn ang="0">
                <a:pos x="connsiteX1" y="connsiteY1"/>
              </a:cxn>
            </a:cxnLst>
            <a:rect l="l" t="t" r="r" b="b"/>
            <a:pathLst>
              <a:path w="10820" h="70657">
                <a:moveTo>
                  <a:pt x="0" y="70657"/>
                </a:moveTo>
                <a:lnTo>
                  <a:pt x="0" y="0"/>
                </a:lnTo>
              </a:path>
            </a:pathLst>
          </a:custGeom>
          <a:ln w="12700"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dirty="0">
              <a:ln>
                <a:noFill/>
              </a:ln>
              <a:solidFill>
                <a:prstClr val="black"/>
              </a:solidFill>
              <a:effectLst/>
              <a:uLnTx/>
              <a:uFillTx/>
              <a:latin typeface="Arial" panose="020B0604020202020204"/>
              <a:ea typeface="+mn-ea"/>
              <a:cs typeface="+mn-cs"/>
            </a:endParaRPr>
          </a:p>
        </p:txBody>
      </p:sp>
      <p:sp>
        <p:nvSpPr>
          <p:cNvPr id="1028" name="TextBox 1027">
            <a:extLst>
              <a:ext uri="{FF2B5EF4-FFF2-40B4-BE49-F238E27FC236}">
                <a16:creationId xmlns:a16="http://schemas.microsoft.com/office/drawing/2014/main" id="{ABE403E4-0414-8467-69CE-3BD7187C4381}"/>
              </a:ext>
            </a:extLst>
          </p:cNvPr>
          <p:cNvSpPr txBox="1"/>
          <p:nvPr/>
        </p:nvSpPr>
        <p:spPr>
          <a:xfrm>
            <a:off x="5460394" y="4864288"/>
            <a:ext cx="141064" cy="138499"/>
          </a:xfrm>
          <a:prstGeom prst="rect">
            <a:avLst/>
          </a:prstGeom>
          <a:noFill/>
        </p:spPr>
        <p:txBody>
          <a:bodyPr wrap="none" lIns="0" tIns="0" rIns="0" bIns="0" rtlCol="0">
            <a:spAutoFit/>
          </a:bodyPr>
          <a:lstStyle/>
          <a:p>
            <a:pPr algn="ctr">
              <a:lnSpc>
                <a:spcPct val="90000"/>
              </a:lnSpc>
            </a:pPr>
            <a:r>
              <a:rPr lang="en-GB" sz="1000" dirty="0">
                <a:latin typeface="Arial" panose="020B0604020202020204" pitchFamily="34" charset="0"/>
                <a:ea typeface="Aileron" charset="0"/>
                <a:cs typeface="Arial" panose="020B0604020202020204" pitchFamily="34" charset="0"/>
              </a:rPr>
              <a:t>32</a:t>
            </a:r>
          </a:p>
        </p:txBody>
      </p:sp>
      <p:sp>
        <p:nvSpPr>
          <p:cNvPr id="1029" name="Freeform: Shape 96">
            <a:extLst>
              <a:ext uri="{FF2B5EF4-FFF2-40B4-BE49-F238E27FC236}">
                <a16:creationId xmlns:a16="http://schemas.microsoft.com/office/drawing/2014/main" id="{2FAFAA7F-510C-A958-0FE9-DA83FE1D9986}"/>
              </a:ext>
            </a:extLst>
          </p:cNvPr>
          <p:cNvSpPr/>
          <p:nvPr/>
        </p:nvSpPr>
        <p:spPr>
          <a:xfrm>
            <a:off x="5266707" y="4767291"/>
            <a:ext cx="14088" cy="70657"/>
          </a:xfrm>
          <a:custGeom>
            <a:avLst/>
            <a:gdLst>
              <a:gd name="connsiteX0" fmla="*/ 0 w 10820"/>
              <a:gd name="connsiteY0" fmla="*/ 70657 h 70657"/>
              <a:gd name="connsiteX1" fmla="*/ 0 w 10820"/>
              <a:gd name="connsiteY1" fmla="*/ 0 h 70657"/>
            </a:gdLst>
            <a:ahLst/>
            <a:cxnLst>
              <a:cxn ang="0">
                <a:pos x="connsiteX0" y="connsiteY0"/>
              </a:cxn>
              <a:cxn ang="0">
                <a:pos x="connsiteX1" y="connsiteY1"/>
              </a:cxn>
            </a:cxnLst>
            <a:rect l="l" t="t" r="r" b="b"/>
            <a:pathLst>
              <a:path w="10820" h="70657">
                <a:moveTo>
                  <a:pt x="0" y="70657"/>
                </a:moveTo>
                <a:lnTo>
                  <a:pt x="0" y="0"/>
                </a:lnTo>
              </a:path>
            </a:pathLst>
          </a:custGeom>
          <a:ln w="12700"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dirty="0">
              <a:ln>
                <a:noFill/>
              </a:ln>
              <a:solidFill>
                <a:prstClr val="black"/>
              </a:solidFill>
              <a:effectLst/>
              <a:uLnTx/>
              <a:uFillTx/>
              <a:latin typeface="Arial" panose="020B0604020202020204"/>
              <a:ea typeface="+mn-ea"/>
              <a:cs typeface="+mn-cs"/>
            </a:endParaRPr>
          </a:p>
        </p:txBody>
      </p:sp>
      <p:sp>
        <p:nvSpPr>
          <p:cNvPr id="1030" name="TextBox 1029">
            <a:extLst>
              <a:ext uri="{FF2B5EF4-FFF2-40B4-BE49-F238E27FC236}">
                <a16:creationId xmlns:a16="http://schemas.microsoft.com/office/drawing/2014/main" id="{CA86611B-F20D-437C-1B1D-C9DF81DA7972}"/>
              </a:ext>
            </a:extLst>
          </p:cNvPr>
          <p:cNvSpPr txBox="1"/>
          <p:nvPr/>
        </p:nvSpPr>
        <p:spPr>
          <a:xfrm>
            <a:off x="5203219" y="4864288"/>
            <a:ext cx="141064" cy="138499"/>
          </a:xfrm>
          <a:prstGeom prst="rect">
            <a:avLst/>
          </a:prstGeom>
          <a:noFill/>
        </p:spPr>
        <p:txBody>
          <a:bodyPr wrap="none" lIns="0" tIns="0" rIns="0" bIns="0" rtlCol="0">
            <a:spAutoFit/>
          </a:bodyPr>
          <a:lstStyle/>
          <a:p>
            <a:pPr algn="ctr">
              <a:lnSpc>
                <a:spcPct val="90000"/>
              </a:lnSpc>
            </a:pPr>
            <a:r>
              <a:rPr lang="en-GB" sz="1000" dirty="0">
                <a:latin typeface="Arial" panose="020B0604020202020204" pitchFamily="34" charset="0"/>
                <a:ea typeface="Aileron" charset="0"/>
                <a:cs typeface="Arial" panose="020B0604020202020204" pitchFamily="34" charset="0"/>
              </a:rPr>
              <a:t>30</a:t>
            </a:r>
          </a:p>
        </p:txBody>
      </p:sp>
      <p:sp>
        <p:nvSpPr>
          <p:cNvPr id="1031" name="Freeform: Shape 96">
            <a:extLst>
              <a:ext uri="{FF2B5EF4-FFF2-40B4-BE49-F238E27FC236}">
                <a16:creationId xmlns:a16="http://schemas.microsoft.com/office/drawing/2014/main" id="{5E93E635-A0B0-EBED-BEE8-A6DF8036F0DD}"/>
              </a:ext>
            </a:extLst>
          </p:cNvPr>
          <p:cNvSpPr/>
          <p:nvPr/>
        </p:nvSpPr>
        <p:spPr>
          <a:xfrm>
            <a:off x="5015882" y="4767291"/>
            <a:ext cx="14088" cy="70657"/>
          </a:xfrm>
          <a:custGeom>
            <a:avLst/>
            <a:gdLst>
              <a:gd name="connsiteX0" fmla="*/ 0 w 10820"/>
              <a:gd name="connsiteY0" fmla="*/ 70657 h 70657"/>
              <a:gd name="connsiteX1" fmla="*/ 0 w 10820"/>
              <a:gd name="connsiteY1" fmla="*/ 0 h 70657"/>
            </a:gdLst>
            <a:ahLst/>
            <a:cxnLst>
              <a:cxn ang="0">
                <a:pos x="connsiteX0" y="connsiteY0"/>
              </a:cxn>
              <a:cxn ang="0">
                <a:pos x="connsiteX1" y="connsiteY1"/>
              </a:cxn>
            </a:cxnLst>
            <a:rect l="l" t="t" r="r" b="b"/>
            <a:pathLst>
              <a:path w="10820" h="70657">
                <a:moveTo>
                  <a:pt x="0" y="70657"/>
                </a:moveTo>
                <a:lnTo>
                  <a:pt x="0" y="0"/>
                </a:lnTo>
              </a:path>
            </a:pathLst>
          </a:custGeom>
          <a:ln w="12700"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dirty="0">
              <a:ln>
                <a:noFill/>
              </a:ln>
              <a:solidFill>
                <a:prstClr val="black"/>
              </a:solidFill>
              <a:effectLst/>
              <a:uLnTx/>
              <a:uFillTx/>
              <a:latin typeface="Arial" panose="020B0604020202020204"/>
              <a:ea typeface="+mn-ea"/>
              <a:cs typeface="+mn-cs"/>
            </a:endParaRPr>
          </a:p>
        </p:txBody>
      </p:sp>
      <p:sp>
        <p:nvSpPr>
          <p:cNvPr id="1032" name="TextBox 1031">
            <a:extLst>
              <a:ext uri="{FF2B5EF4-FFF2-40B4-BE49-F238E27FC236}">
                <a16:creationId xmlns:a16="http://schemas.microsoft.com/office/drawing/2014/main" id="{4657E101-6875-5173-9CB7-C65403E9E1D4}"/>
              </a:ext>
            </a:extLst>
          </p:cNvPr>
          <p:cNvSpPr txBox="1"/>
          <p:nvPr/>
        </p:nvSpPr>
        <p:spPr>
          <a:xfrm>
            <a:off x="4952394" y="4864288"/>
            <a:ext cx="141064" cy="138499"/>
          </a:xfrm>
          <a:prstGeom prst="rect">
            <a:avLst/>
          </a:prstGeom>
          <a:noFill/>
        </p:spPr>
        <p:txBody>
          <a:bodyPr wrap="none" lIns="0" tIns="0" rIns="0" bIns="0" rtlCol="0">
            <a:spAutoFit/>
          </a:bodyPr>
          <a:lstStyle/>
          <a:p>
            <a:pPr algn="ctr">
              <a:lnSpc>
                <a:spcPct val="90000"/>
              </a:lnSpc>
            </a:pPr>
            <a:r>
              <a:rPr lang="en-GB" sz="1000" dirty="0">
                <a:latin typeface="Arial" panose="020B0604020202020204" pitchFamily="34" charset="0"/>
                <a:ea typeface="Aileron" charset="0"/>
                <a:cs typeface="Arial" panose="020B0604020202020204" pitchFamily="34" charset="0"/>
              </a:rPr>
              <a:t>28</a:t>
            </a:r>
          </a:p>
        </p:txBody>
      </p:sp>
      <p:sp>
        <p:nvSpPr>
          <p:cNvPr id="1033" name="Freeform: Shape 96">
            <a:extLst>
              <a:ext uri="{FF2B5EF4-FFF2-40B4-BE49-F238E27FC236}">
                <a16:creationId xmlns:a16="http://schemas.microsoft.com/office/drawing/2014/main" id="{931B9121-EDD0-F1A5-FB9C-C231465B6A8B}"/>
              </a:ext>
            </a:extLst>
          </p:cNvPr>
          <p:cNvSpPr/>
          <p:nvPr/>
        </p:nvSpPr>
        <p:spPr>
          <a:xfrm>
            <a:off x="4758707" y="4767291"/>
            <a:ext cx="14088" cy="70657"/>
          </a:xfrm>
          <a:custGeom>
            <a:avLst/>
            <a:gdLst>
              <a:gd name="connsiteX0" fmla="*/ 0 w 10820"/>
              <a:gd name="connsiteY0" fmla="*/ 70657 h 70657"/>
              <a:gd name="connsiteX1" fmla="*/ 0 w 10820"/>
              <a:gd name="connsiteY1" fmla="*/ 0 h 70657"/>
            </a:gdLst>
            <a:ahLst/>
            <a:cxnLst>
              <a:cxn ang="0">
                <a:pos x="connsiteX0" y="connsiteY0"/>
              </a:cxn>
              <a:cxn ang="0">
                <a:pos x="connsiteX1" y="connsiteY1"/>
              </a:cxn>
            </a:cxnLst>
            <a:rect l="l" t="t" r="r" b="b"/>
            <a:pathLst>
              <a:path w="10820" h="70657">
                <a:moveTo>
                  <a:pt x="0" y="70657"/>
                </a:moveTo>
                <a:lnTo>
                  <a:pt x="0" y="0"/>
                </a:lnTo>
              </a:path>
            </a:pathLst>
          </a:custGeom>
          <a:ln w="12700"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dirty="0">
              <a:ln>
                <a:noFill/>
              </a:ln>
              <a:solidFill>
                <a:prstClr val="black"/>
              </a:solidFill>
              <a:effectLst/>
              <a:uLnTx/>
              <a:uFillTx/>
              <a:latin typeface="Arial" panose="020B0604020202020204"/>
              <a:ea typeface="+mn-ea"/>
              <a:cs typeface="+mn-cs"/>
            </a:endParaRPr>
          </a:p>
        </p:txBody>
      </p:sp>
      <p:sp>
        <p:nvSpPr>
          <p:cNvPr id="1034" name="TextBox 1033">
            <a:extLst>
              <a:ext uri="{FF2B5EF4-FFF2-40B4-BE49-F238E27FC236}">
                <a16:creationId xmlns:a16="http://schemas.microsoft.com/office/drawing/2014/main" id="{9514A466-B2EC-8D91-54B3-BBF846014D8B}"/>
              </a:ext>
            </a:extLst>
          </p:cNvPr>
          <p:cNvSpPr txBox="1"/>
          <p:nvPr/>
        </p:nvSpPr>
        <p:spPr>
          <a:xfrm>
            <a:off x="4695219" y="4864288"/>
            <a:ext cx="141064" cy="138499"/>
          </a:xfrm>
          <a:prstGeom prst="rect">
            <a:avLst/>
          </a:prstGeom>
          <a:noFill/>
        </p:spPr>
        <p:txBody>
          <a:bodyPr wrap="none" lIns="0" tIns="0" rIns="0" bIns="0" rtlCol="0">
            <a:spAutoFit/>
          </a:bodyPr>
          <a:lstStyle/>
          <a:p>
            <a:pPr algn="ctr">
              <a:lnSpc>
                <a:spcPct val="90000"/>
              </a:lnSpc>
            </a:pPr>
            <a:r>
              <a:rPr lang="en-GB" sz="1000" dirty="0">
                <a:latin typeface="Arial" panose="020B0604020202020204" pitchFamily="34" charset="0"/>
                <a:ea typeface="Aileron" charset="0"/>
                <a:cs typeface="Arial" panose="020B0604020202020204" pitchFamily="34" charset="0"/>
              </a:rPr>
              <a:t>26</a:t>
            </a:r>
          </a:p>
        </p:txBody>
      </p:sp>
      <p:sp>
        <p:nvSpPr>
          <p:cNvPr id="1035" name="Freeform: Shape 96">
            <a:extLst>
              <a:ext uri="{FF2B5EF4-FFF2-40B4-BE49-F238E27FC236}">
                <a16:creationId xmlns:a16="http://schemas.microsoft.com/office/drawing/2014/main" id="{EA03DC2E-47D6-5D9A-799D-5CCCF3FAF3C2}"/>
              </a:ext>
            </a:extLst>
          </p:cNvPr>
          <p:cNvSpPr/>
          <p:nvPr/>
        </p:nvSpPr>
        <p:spPr>
          <a:xfrm>
            <a:off x="4507882" y="4767291"/>
            <a:ext cx="14088" cy="70657"/>
          </a:xfrm>
          <a:custGeom>
            <a:avLst/>
            <a:gdLst>
              <a:gd name="connsiteX0" fmla="*/ 0 w 10820"/>
              <a:gd name="connsiteY0" fmla="*/ 70657 h 70657"/>
              <a:gd name="connsiteX1" fmla="*/ 0 w 10820"/>
              <a:gd name="connsiteY1" fmla="*/ 0 h 70657"/>
            </a:gdLst>
            <a:ahLst/>
            <a:cxnLst>
              <a:cxn ang="0">
                <a:pos x="connsiteX0" y="connsiteY0"/>
              </a:cxn>
              <a:cxn ang="0">
                <a:pos x="connsiteX1" y="connsiteY1"/>
              </a:cxn>
            </a:cxnLst>
            <a:rect l="l" t="t" r="r" b="b"/>
            <a:pathLst>
              <a:path w="10820" h="70657">
                <a:moveTo>
                  <a:pt x="0" y="70657"/>
                </a:moveTo>
                <a:lnTo>
                  <a:pt x="0" y="0"/>
                </a:lnTo>
              </a:path>
            </a:pathLst>
          </a:custGeom>
          <a:ln w="12700"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dirty="0">
              <a:ln>
                <a:noFill/>
              </a:ln>
              <a:solidFill>
                <a:prstClr val="black"/>
              </a:solidFill>
              <a:effectLst/>
              <a:uLnTx/>
              <a:uFillTx/>
              <a:latin typeface="Arial" panose="020B0604020202020204"/>
              <a:ea typeface="+mn-ea"/>
              <a:cs typeface="+mn-cs"/>
            </a:endParaRPr>
          </a:p>
        </p:txBody>
      </p:sp>
      <p:sp>
        <p:nvSpPr>
          <p:cNvPr id="1036" name="TextBox 1035">
            <a:extLst>
              <a:ext uri="{FF2B5EF4-FFF2-40B4-BE49-F238E27FC236}">
                <a16:creationId xmlns:a16="http://schemas.microsoft.com/office/drawing/2014/main" id="{BEB515E4-773A-54ED-C52B-2EB8B4C2F238}"/>
              </a:ext>
            </a:extLst>
          </p:cNvPr>
          <p:cNvSpPr txBox="1"/>
          <p:nvPr/>
        </p:nvSpPr>
        <p:spPr>
          <a:xfrm>
            <a:off x="4444394" y="4864288"/>
            <a:ext cx="141064" cy="138499"/>
          </a:xfrm>
          <a:prstGeom prst="rect">
            <a:avLst/>
          </a:prstGeom>
          <a:noFill/>
        </p:spPr>
        <p:txBody>
          <a:bodyPr wrap="none" lIns="0" tIns="0" rIns="0" bIns="0" rtlCol="0">
            <a:spAutoFit/>
          </a:bodyPr>
          <a:lstStyle/>
          <a:p>
            <a:pPr algn="ctr">
              <a:lnSpc>
                <a:spcPct val="90000"/>
              </a:lnSpc>
            </a:pPr>
            <a:r>
              <a:rPr lang="en-GB" sz="1000" dirty="0">
                <a:latin typeface="Arial" panose="020B0604020202020204" pitchFamily="34" charset="0"/>
                <a:ea typeface="Aileron" charset="0"/>
                <a:cs typeface="Arial" panose="020B0604020202020204" pitchFamily="34" charset="0"/>
              </a:rPr>
              <a:t>24</a:t>
            </a:r>
          </a:p>
        </p:txBody>
      </p:sp>
      <p:sp>
        <p:nvSpPr>
          <p:cNvPr id="1037" name="Freeform: Shape 96">
            <a:extLst>
              <a:ext uri="{FF2B5EF4-FFF2-40B4-BE49-F238E27FC236}">
                <a16:creationId xmlns:a16="http://schemas.microsoft.com/office/drawing/2014/main" id="{EEA4137C-B542-6341-54FB-D52EAB286557}"/>
              </a:ext>
            </a:extLst>
          </p:cNvPr>
          <p:cNvSpPr/>
          <p:nvPr/>
        </p:nvSpPr>
        <p:spPr>
          <a:xfrm>
            <a:off x="4253882" y="4767291"/>
            <a:ext cx="14088" cy="70657"/>
          </a:xfrm>
          <a:custGeom>
            <a:avLst/>
            <a:gdLst>
              <a:gd name="connsiteX0" fmla="*/ 0 w 10820"/>
              <a:gd name="connsiteY0" fmla="*/ 70657 h 70657"/>
              <a:gd name="connsiteX1" fmla="*/ 0 w 10820"/>
              <a:gd name="connsiteY1" fmla="*/ 0 h 70657"/>
            </a:gdLst>
            <a:ahLst/>
            <a:cxnLst>
              <a:cxn ang="0">
                <a:pos x="connsiteX0" y="connsiteY0"/>
              </a:cxn>
              <a:cxn ang="0">
                <a:pos x="connsiteX1" y="connsiteY1"/>
              </a:cxn>
            </a:cxnLst>
            <a:rect l="l" t="t" r="r" b="b"/>
            <a:pathLst>
              <a:path w="10820" h="70657">
                <a:moveTo>
                  <a:pt x="0" y="70657"/>
                </a:moveTo>
                <a:lnTo>
                  <a:pt x="0" y="0"/>
                </a:lnTo>
              </a:path>
            </a:pathLst>
          </a:custGeom>
          <a:ln w="12700"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dirty="0">
              <a:ln>
                <a:noFill/>
              </a:ln>
              <a:solidFill>
                <a:prstClr val="black"/>
              </a:solidFill>
              <a:effectLst/>
              <a:uLnTx/>
              <a:uFillTx/>
              <a:latin typeface="Arial" panose="020B0604020202020204"/>
              <a:ea typeface="+mn-ea"/>
              <a:cs typeface="+mn-cs"/>
            </a:endParaRPr>
          </a:p>
        </p:txBody>
      </p:sp>
      <p:sp>
        <p:nvSpPr>
          <p:cNvPr id="1038" name="TextBox 1037">
            <a:extLst>
              <a:ext uri="{FF2B5EF4-FFF2-40B4-BE49-F238E27FC236}">
                <a16:creationId xmlns:a16="http://schemas.microsoft.com/office/drawing/2014/main" id="{8876CB9D-FBE8-FFE1-8B42-9B34D69BB374}"/>
              </a:ext>
            </a:extLst>
          </p:cNvPr>
          <p:cNvSpPr txBox="1"/>
          <p:nvPr/>
        </p:nvSpPr>
        <p:spPr>
          <a:xfrm>
            <a:off x="4190394" y="4864288"/>
            <a:ext cx="141064" cy="138499"/>
          </a:xfrm>
          <a:prstGeom prst="rect">
            <a:avLst/>
          </a:prstGeom>
          <a:noFill/>
        </p:spPr>
        <p:txBody>
          <a:bodyPr wrap="none" lIns="0" tIns="0" rIns="0" bIns="0" rtlCol="0">
            <a:spAutoFit/>
          </a:bodyPr>
          <a:lstStyle/>
          <a:p>
            <a:pPr algn="ctr">
              <a:lnSpc>
                <a:spcPct val="90000"/>
              </a:lnSpc>
            </a:pPr>
            <a:r>
              <a:rPr lang="en-GB" sz="1000" dirty="0">
                <a:latin typeface="Arial" panose="020B0604020202020204" pitchFamily="34" charset="0"/>
                <a:ea typeface="Aileron" charset="0"/>
                <a:cs typeface="Arial" panose="020B0604020202020204" pitchFamily="34" charset="0"/>
              </a:rPr>
              <a:t>22</a:t>
            </a:r>
          </a:p>
        </p:txBody>
      </p:sp>
      <p:sp>
        <p:nvSpPr>
          <p:cNvPr id="1039" name="TextBox 1038">
            <a:extLst>
              <a:ext uri="{FF2B5EF4-FFF2-40B4-BE49-F238E27FC236}">
                <a16:creationId xmlns:a16="http://schemas.microsoft.com/office/drawing/2014/main" id="{D66B1EE2-8C78-F4EC-064E-0FC2986AE6D8}"/>
              </a:ext>
            </a:extLst>
          </p:cNvPr>
          <p:cNvSpPr txBox="1"/>
          <p:nvPr/>
        </p:nvSpPr>
        <p:spPr>
          <a:xfrm>
            <a:off x="6717694" y="4864288"/>
            <a:ext cx="141064" cy="138499"/>
          </a:xfrm>
          <a:prstGeom prst="rect">
            <a:avLst/>
          </a:prstGeom>
          <a:noFill/>
        </p:spPr>
        <p:txBody>
          <a:bodyPr wrap="none" lIns="0" tIns="0" rIns="0" bIns="0" rtlCol="0">
            <a:spAutoFit/>
          </a:bodyPr>
          <a:lstStyle/>
          <a:p>
            <a:pPr algn="ctr">
              <a:lnSpc>
                <a:spcPct val="90000"/>
              </a:lnSpc>
            </a:pPr>
            <a:r>
              <a:rPr lang="en-GB" sz="1000" dirty="0">
                <a:latin typeface="Arial" panose="020B0604020202020204" pitchFamily="34" charset="0"/>
                <a:ea typeface="Aileron" charset="0"/>
                <a:cs typeface="Arial" panose="020B0604020202020204" pitchFamily="34" charset="0"/>
              </a:rPr>
              <a:t>42</a:t>
            </a:r>
          </a:p>
        </p:txBody>
      </p:sp>
      <p:sp>
        <p:nvSpPr>
          <p:cNvPr id="1040" name="TextBox 1039">
            <a:extLst>
              <a:ext uri="{FF2B5EF4-FFF2-40B4-BE49-F238E27FC236}">
                <a16:creationId xmlns:a16="http://schemas.microsoft.com/office/drawing/2014/main" id="{6A4C4587-3FD2-B153-C680-4EFCF7C3497D}"/>
              </a:ext>
            </a:extLst>
          </p:cNvPr>
          <p:cNvSpPr txBox="1"/>
          <p:nvPr/>
        </p:nvSpPr>
        <p:spPr>
          <a:xfrm>
            <a:off x="1367571" y="5348219"/>
            <a:ext cx="192360" cy="249299"/>
          </a:xfrm>
          <a:prstGeom prst="rect">
            <a:avLst/>
          </a:prstGeom>
          <a:noFill/>
        </p:spPr>
        <p:txBody>
          <a:bodyPr wrap="none" lIns="0" tIns="0" rIns="0" bIns="0" rtlCol="0">
            <a:spAutoFit/>
          </a:bodyPr>
          <a:lstStyle/>
          <a:p>
            <a:pPr algn="ctr">
              <a:lnSpc>
                <a:spcPct val="90000"/>
              </a:lnSpc>
            </a:pPr>
            <a:r>
              <a:rPr lang="en-GB" sz="900" dirty="0">
                <a:latin typeface="Arial" panose="020B0604020202020204" pitchFamily="34" charset="0"/>
                <a:ea typeface="Aileron" charset="0"/>
                <a:cs typeface="Arial" panose="020B0604020202020204" pitchFamily="34" charset="0"/>
              </a:rPr>
              <a:t>198</a:t>
            </a:r>
          </a:p>
          <a:p>
            <a:pPr algn="ctr">
              <a:lnSpc>
                <a:spcPct val="90000"/>
              </a:lnSpc>
            </a:pPr>
            <a:r>
              <a:rPr lang="en-GB" sz="900" dirty="0">
                <a:latin typeface="Arial" panose="020B0604020202020204" pitchFamily="34" charset="0"/>
                <a:ea typeface="Aileron" charset="0"/>
                <a:cs typeface="Arial" panose="020B0604020202020204" pitchFamily="34" charset="0"/>
              </a:rPr>
              <a:t>214</a:t>
            </a:r>
          </a:p>
        </p:txBody>
      </p:sp>
      <p:sp>
        <p:nvSpPr>
          <p:cNvPr id="1041" name="TextBox 1040">
            <a:extLst>
              <a:ext uri="{FF2B5EF4-FFF2-40B4-BE49-F238E27FC236}">
                <a16:creationId xmlns:a16="http://schemas.microsoft.com/office/drawing/2014/main" id="{1029CE4A-C77C-D38F-1E36-C6A0D9D16F4E}"/>
              </a:ext>
            </a:extLst>
          </p:cNvPr>
          <p:cNvSpPr txBox="1"/>
          <p:nvPr/>
        </p:nvSpPr>
        <p:spPr>
          <a:xfrm>
            <a:off x="1624746" y="5348219"/>
            <a:ext cx="192360" cy="249299"/>
          </a:xfrm>
          <a:prstGeom prst="rect">
            <a:avLst/>
          </a:prstGeom>
          <a:noFill/>
        </p:spPr>
        <p:txBody>
          <a:bodyPr wrap="none" lIns="0" tIns="0" rIns="0" bIns="0" rtlCol="0">
            <a:spAutoFit/>
          </a:bodyPr>
          <a:lstStyle/>
          <a:p>
            <a:pPr algn="ctr">
              <a:lnSpc>
                <a:spcPct val="90000"/>
              </a:lnSpc>
            </a:pPr>
            <a:r>
              <a:rPr lang="en-GB" sz="900" dirty="0">
                <a:latin typeface="Arial" panose="020B0604020202020204" pitchFamily="34" charset="0"/>
                <a:ea typeface="Aileron" charset="0"/>
                <a:cs typeface="Arial" panose="020B0604020202020204" pitchFamily="34" charset="0"/>
              </a:rPr>
              <a:t>184</a:t>
            </a:r>
          </a:p>
          <a:p>
            <a:pPr algn="ctr">
              <a:lnSpc>
                <a:spcPct val="90000"/>
              </a:lnSpc>
            </a:pPr>
            <a:r>
              <a:rPr lang="en-GB" sz="900" dirty="0">
                <a:latin typeface="Arial" panose="020B0604020202020204" pitchFamily="34" charset="0"/>
                <a:ea typeface="Aileron" charset="0"/>
                <a:cs typeface="Arial" panose="020B0604020202020204" pitchFamily="34" charset="0"/>
              </a:rPr>
              <a:t>179</a:t>
            </a:r>
          </a:p>
        </p:txBody>
      </p:sp>
      <p:sp>
        <p:nvSpPr>
          <p:cNvPr id="1042" name="TextBox 1041">
            <a:extLst>
              <a:ext uri="{FF2B5EF4-FFF2-40B4-BE49-F238E27FC236}">
                <a16:creationId xmlns:a16="http://schemas.microsoft.com/office/drawing/2014/main" id="{C4907C0E-7EE2-8A60-9E7F-3DDEDCB46B46}"/>
              </a:ext>
            </a:extLst>
          </p:cNvPr>
          <p:cNvSpPr txBox="1"/>
          <p:nvPr/>
        </p:nvSpPr>
        <p:spPr>
          <a:xfrm>
            <a:off x="1881921" y="5348219"/>
            <a:ext cx="192360" cy="249299"/>
          </a:xfrm>
          <a:prstGeom prst="rect">
            <a:avLst/>
          </a:prstGeom>
          <a:noFill/>
        </p:spPr>
        <p:txBody>
          <a:bodyPr wrap="none" lIns="0" tIns="0" rIns="0" bIns="0" rtlCol="0">
            <a:spAutoFit/>
          </a:bodyPr>
          <a:lstStyle/>
          <a:p>
            <a:pPr algn="ctr">
              <a:lnSpc>
                <a:spcPct val="90000"/>
              </a:lnSpc>
            </a:pPr>
            <a:r>
              <a:rPr lang="en-GB" sz="900" dirty="0">
                <a:latin typeface="Arial" panose="020B0604020202020204" pitchFamily="34" charset="0"/>
                <a:ea typeface="Aileron" charset="0"/>
                <a:cs typeface="Arial" panose="020B0604020202020204" pitchFamily="34" charset="0"/>
              </a:rPr>
              <a:t>170</a:t>
            </a:r>
          </a:p>
          <a:p>
            <a:pPr algn="ctr">
              <a:lnSpc>
                <a:spcPct val="90000"/>
              </a:lnSpc>
            </a:pPr>
            <a:r>
              <a:rPr lang="en-GB" sz="900" dirty="0">
                <a:latin typeface="Arial" panose="020B0604020202020204" pitchFamily="34" charset="0"/>
                <a:ea typeface="Aileron" charset="0"/>
                <a:cs typeface="Arial" panose="020B0604020202020204" pitchFamily="34" charset="0"/>
              </a:rPr>
              <a:t>162</a:t>
            </a:r>
          </a:p>
        </p:txBody>
      </p:sp>
      <p:sp>
        <p:nvSpPr>
          <p:cNvPr id="1043" name="TextBox 1042">
            <a:extLst>
              <a:ext uri="{FF2B5EF4-FFF2-40B4-BE49-F238E27FC236}">
                <a16:creationId xmlns:a16="http://schemas.microsoft.com/office/drawing/2014/main" id="{08234753-13DC-8D59-7FA2-625F37A214AD}"/>
              </a:ext>
            </a:extLst>
          </p:cNvPr>
          <p:cNvSpPr txBox="1"/>
          <p:nvPr/>
        </p:nvSpPr>
        <p:spPr>
          <a:xfrm>
            <a:off x="2132746" y="5348219"/>
            <a:ext cx="192360" cy="249299"/>
          </a:xfrm>
          <a:prstGeom prst="rect">
            <a:avLst/>
          </a:prstGeom>
          <a:noFill/>
        </p:spPr>
        <p:txBody>
          <a:bodyPr wrap="none" lIns="0" tIns="0" rIns="0" bIns="0" rtlCol="0">
            <a:spAutoFit/>
          </a:bodyPr>
          <a:lstStyle/>
          <a:p>
            <a:pPr algn="ctr">
              <a:lnSpc>
                <a:spcPct val="90000"/>
              </a:lnSpc>
            </a:pPr>
            <a:r>
              <a:rPr lang="en-GB" sz="900" dirty="0">
                <a:latin typeface="Arial" panose="020B0604020202020204" pitchFamily="34" charset="0"/>
                <a:ea typeface="Aileron" charset="0"/>
                <a:cs typeface="Arial" panose="020B0604020202020204" pitchFamily="34" charset="0"/>
              </a:rPr>
              <a:t>152</a:t>
            </a:r>
          </a:p>
          <a:p>
            <a:pPr algn="ctr">
              <a:lnSpc>
                <a:spcPct val="90000"/>
              </a:lnSpc>
            </a:pPr>
            <a:r>
              <a:rPr lang="en-GB" sz="900" dirty="0">
                <a:latin typeface="Arial" panose="020B0604020202020204" pitchFamily="34" charset="0"/>
                <a:ea typeface="Aileron" charset="0"/>
                <a:cs typeface="Arial" panose="020B0604020202020204" pitchFamily="34" charset="0"/>
              </a:rPr>
              <a:t>143</a:t>
            </a:r>
          </a:p>
        </p:txBody>
      </p:sp>
      <p:sp>
        <p:nvSpPr>
          <p:cNvPr id="1044" name="TextBox 1043">
            <a:extLst>
              <a:ext uri="{FF2B5EF4-FFF2-40B4-BE49-F238E27FC236}">
                <a16:creationId xmlns:a16="http://schemas.microsoft.com/office/drawing/2014/main" id="{0F97F9DC-32D0-AE70-0C96-AB11FBADBD97}"/>
              </a:ext>
            </a:extLst>
          </p:cNvPr>
          <p:cNvSpPr txBox="1"/>
          <p:nvPr/>
        </p:nvSpPr>
        <p:spPr>
          <a:xfrm>
            <a:off x="2386746" y="5348219"/>
            <a:ext cx="192360" cy="249299"/>
          </a:xfrm>
          <a:prstGeom prst="rect">
            <a:avLst/>
          </a:prstGeom>
          <a:noFill/>
        </p:spPr>
        <p:txBody>
          <a:bodyPr wrap="none" lIns="0" tIns="0" rIns="0" bIns="0" rtlCol="0">
            <a:spAutoFit/>
          </a:bodyPr>
          <a:lstStyle/>
          <a:p>
            <a:pPr algn="ctr">
              <a:lnSpc>
                <a:spcPct val="90000"/>
              </a:lnSpc>
            </a:pPr>
            <a:r>
              <a:rPr lang="en-GB" sz="900" dirty="0">
                <a:latin typeface="Arial" panose="020B0604020202020204" pitchFamily="34" charset="0"/>
                <a:ea typeface="Aileron" charset="0"/>
                <a:cs typeface="Arial" panose="020B0604020202020204" pitchFamily="34" charset="0"/>
              </a:rPr>
              <a:t>148</a:t>
            </a:r>
          </a:p>
          <a:p>
            <a:pPr algn="ctr">
              <a:lnSpc>
                <a:spcPct val="90000"/>
              </a:lnSpc>
            </a:pPr>
            <a:r>
              <a:rPr lang="en-GB" sz="900" dirty="0">
                <a:latin typeface="Arial" panose="020B0604020202020204" pitchFamily="34" charset="0"/>
                <a:ea typeface="Aileron" charset="0"/>
                <a:cs typeface="Arial" panose="020B0604020202020204" pitchFamily="34" charset="0"/>
              </a:rPr>
              <a:t>138</a:t>
            </a:r>
          </a:p>
        </p:txBody>
      </p:sp>
      <p:sp>
        <p:nvSpPr>
          <p:cNvPr id="1045" name="TextBox 1044">
            <a:extLst>
              <a:ext uri="{FF2B5EF4-FFF2-40B4-BE49-F238E27FC236}">
                <a16:creationId xmlns:a16="http://schemas.microsoft.com/office/drawing/2014/main" id="{C5D9F59C-27B6-5477-B99F-77D854A79165}"/>
              </a:ext>
            </a:extLst>
          </p:cNvPr>
          <p:cNvSpPr txBox="1"/>
          <p:nvPr/>
        </p:nvSpPr>
        <p:spPr>
          <a:xfrm>
            <a:off x="3942806" y="5348219"/>
            <a:ext cx="128240" cy="249299"/>
          </a:xfrm>
          <a:prstGeom prst="rect">
            <a:avLst/>
          </a:prstGeom>
          <a:noFill/>
        </p:spPr>
        <p:txBody>
          <a:bodyPr wrap="none" lIns="0" tIns="0" rIns="0" bIns="0" rtlCol="0">
            <a:spAutoFit/>
          </a:bodyPr>
          <a:lstStyle/>
          <a:p>
            <a:pPr algn="ctr">
              <a:lnSpc>
                <a:spcPct val="90000"/>
              </a:lnSpc>
            </a:pPr>
            <a:r>
              <a:rPr lang="en-GB" sz="900" dirty="0">
                <a:latin typeface="Arial" panose="020B0604020202020204" pitchFamily="34" charset="0"/>
                <a:ea typeface="Aileron" charset="0"/>
                <a:cs typeface="Arial" panose="020B0604020202020204" pitchFamily="34" charset="0"/>
              </a:rPr>
              <a:t>91</a:t>
            </a:r>
          </a:p>
          <a:p>
            <a:pPr algn="ctr">
              <a:lnSpc>
                <a:spcPct val="90000"/>
              </a:lnSpc>
            </a:pPr>
            <a:r>
              <a:rPr lang="en-GB" sz="900" dirty="0">
                <a:latin typeface="Arial" panose="020B0604020202020204" pitchFamily="34" charset="0"/>
                <a:ea typeface="Aileron" charset="0"/>
                <a:cs typeface="Arial" panose="020B0604020202020204" pitchFamily="34" charset="0"/>
              </a:rPr>
              <a:t>71</a:t>
            </a:r>
          </a:p>
        </p:txBody>
      </p:sp>
      <p:sp>
        <p:nvSpPr>
          <p:cNvPr id="1046" name="TextBox 1045">
            <a:extLst>
              <a:ext uri="{FF2B5EF4-FFF2-40B4-BE49-F238E27FC236}">
                <a16:creationId xmlns:a16="http://schemas.microsoft.com/office/drawing/2014/main" id="{57FB168A-75F2-82DB-4003-C0A015448513}"/>
              </a:ext>
            </a:extLst>
          </p:cNvPr>
          <p:cNvSpPr txBox="1"/>
          <p:nvPr/>
        </p:nvSpPr>
        <p:spPr>
          <a:xfrm>
            <a:off x="3656746" y="5348219"/>
            <a:ext cx="192360" cy="249299"/>
          </a:xfrm>
          <a:prstGeom prst="rect">
            <a:avLst/>
          </a:prstGeom>
          <a:noFill/>
        </p:spPr>
        <p:txBody>
          <a:bodyPr wrap="none" lIns="0" tIns="0" rIns="0" bIns="0" rtlCol="0">
            <a:spAutoFit/>
          </a:bodyPr>
          <a:lstStyle/>
          <a:p>
            <a:pPr algn="ctr">
              <a:lnSpc>
                <a:spcPct val="90000"/>
              </a:lnSpc>
            </a:pPr>
            <a:r>
              <a:rPr lang="en-GB" sz="900" dirty="0">
                <a:latin typeface="Arial" panose="020B0604020202020204" pitchFamily="34" charset="0"/>
                <a:ea typeface="Aileron" charset="0"/>
                <a:cs typeface="Arial" panose="020B0604020202020204" pitchFamily="34" charset="0"/>
              </a:rPr>
              <a:t>100</a:t>
            </a:r>
          </a:p>
          <a:p>
            <a:pPr algn="ctr">
              <a:lnSpc>
                <a:spcPct val="90000"/>
              </a:lnSpc>
            </a:pPr>
            <a:r>
              <a:rPr lang="en-GB" sz="900" dirty="0">
                <a:latin typeface="Arial" panose="020B0604020202020204" pitchFamily="34" charset="0"/>
                <a:ea typeface="Aileron" charset="0"/>
                <a:cs typeface="Arial" panose="020B0604020202020204" pitchFamily="34" charset="0"/>
              </a:rPr>
              <a:t>78</a:t>
            </a:r>
          </a:p>
        </p:txBody>
      </p:sp>
      <p:sp>
        <p:nvSpPr>
          <p:cNvPr id="1047" name="TextBox 1046">
            <a:extLst>
              <a:ext uri="{FF2B5EF4-FFF2-40B4-BE49-F238E27FC236}">
                <a16:creationId xmlns:a16="http://schemas.microsoft.com/office/drawing/2014/main" id="{147C9415-DA32-637C-CD4C-D1826A6BDE89}"/>
              </a:ext>
            </a:extLst>
          </p:cNvPr>
          <p:cNvSpPr txBox="1"/>
          <p:nvPr/>
        </p:nvSpPr>
        <p:spPr>
          <a:xfrm>
            <a:off x="3398504" y="5348219"/>
            <a:ext cx="192360" cy="249299"/>
          </a:xfrm>
          <a:prstGeom prst="rect">
            <a:avLst/>
          </a:prstGeom>
          <a:noFill/>
        </p:spPr>
        <p:txBody>
          <a:bodyPr wrap="none" lIns="0" tIns="0" rIns="0" bIns="0" rtlCol="0">
            <a:spAutoFit/>
          </a:bodyPr>
          <a:lstStyle/>
          <a:p>
            <a:pPr algn="ctr">
              <a:lnSpc>
                <a:spcPct val="90000"/>
              </a:lnSpc>
            </a:pPr>
            <a:r>
              <a:rPr lang="en-GB" sz="900" dirty="0">
                <a:latin typeface="Arial" panose="020B0604020202020204" pitchFamily="34" charset="0"/>
                <a:ea typeface="Aileron" charset="0"/>
                <a:cs typeface="Arial" panose="020B0604020202020204" pitchFamily="34" charset="0"/>
              </a:rPr>
              <a:t>104</a:t>
            </a:r>
          </a:p>
          <a:p>
            <a:pPr algn="ctr">
              <a:lnSpc>
                <a:spcPct val="90000"/>
              </a:lnSpc>
            </a:pPr>
            <a:r>
              <a:rPr lang="en-GB" sz="900" dirty="0">
                <a:latin typeface="Arial" panose="020B0604020202020204" pitchFamily="34" charset="0"/>
                <a:ea typeface="Aileron" charset="0"/>
                <a:cs typeface="Arial" panose="020B0604020202020204" pitchFamily="34" charset="0"/>
              </a:rPr>
              <a:t>95</a:t>
            </a:r>
          </a:p>
        </p:txBody>
      </p:sp>
      <p:sp>
        <p:nvSpPr>
          <p:cNvPr id="1048" name="TextBox 1047">
            <a:extLst>
              <a:ext uri="{FF2B5EF4-FFF2-40B4-BE49-F238E27FC236}">
                <a16:creationId xmlns:a16="http://schemas.microsoft.com/office/drawing/2014/main" id="{BC93DE6A-19D3-C94A-C4BE-215748FA63AD}"/>
              </a:ext>
            </a:extLst>
          </p:cNvPr>
          <p:cNvSpPr txBox="1"/>
          <p:nvPr/>
        </p:nvSpPr>
        <p:spPr>
          <a:xfrm>
            <a:off x="3133081" y="5348219"/>
            <a:ext cx="192360" cy="249299"/>
          </a:xfrm>
          <a:prstGeom prst="rect">
            <a:avLst/>
          </a:prstGeom>
          <a:noFill/>
        </p:spPr>
        <p:txBody>
          <a:bodyPr wrap="none" lIns="0" tIns="0" rIns="0" bIns="0" rtlCol="0">
            <a:spAutoFit/>
          </a:bodyPr>
          <a:lstStyle/>
          <a:p>
            <a:pPr algn="ctr">
              <a:lnSpc>
                <a:spcPct val="90000"/>
              </a:lnSpc>
            </a:pPr>
            <a:r>
              <a:rPr lang="en-GB" sz="900" dirty="0">
                <a:latin typeface="Arial" panose="020B0604020202020204" pitchFamily="34" charset="0"/>
                <a:ea typeface="Aileron" charset="0"/>
                <a:cs typeface="Arial" panose="020B0604020202020204" pitchFamily="34" charset="0"/>
              </a:rPr>
              <a:t>109</a:t>
            </a:r>
          </a:p>
          <a:p>
            <a:pPr algn="ctr">
              <a:lnSpc>
                <a:spcPct val="90000"/>
              </a:lnSpc>
            </a:pPr>
            <a:r>
              <a:rPr lang="en-GB" sz="900" dirty="0">
                <a:latin typeface="Arial" panose="020B0604020202020204" pitchFamily="34" charset="0"/>
                <a:ea typeface="Aileron" charset="0"/>
                <a:cs typeface="Arial" panose="020B0604020202020204" pitchFamily="34" charset="0"/>
              </a:rPr>
              <a:t>100</a:t>
            </a:r>
          </a:p>
        </p:txBody>
      </p:sp>
      <p:sp>
        <p:nvSpPr>
          <p:cNvPr id="1049" name="TextBox 1048">
            <a:extLst>
              <a:ext uri="{FF2B5EF4-FFF2-40B4-BE49-F238E27FC236}">
                <a16:creationId xmlns:a16="http://schemas.microsoft.com/office/drawing/2014/main" id="{253AB701-F58A-884E-C927-50692C3391FE}"/>
              </a:ext>
            </a:extLst>
          </p:cNvPr>
          <p:cNvSpPr txBox="1"/>
          <p:nvPr/>
        </p:nvSpPr>
        <p:spPr>
          <a:xfrm>
            <a:off x="2899819" y="5348219"/>
            <a:ext cx="192360" cy="249299"/>
          </a:xfrm>
          <a:prstGeom prst="rect">
            <a:avLst/>
          </a:prstGeom>
          <a:noFill/>
        </p:spPr>
        <p:txBody>
          <a:bodyPr wrap="none" lIns="0" tIns="0" rIns="0" bIns="0" rtlCol="0">
            <a:spAutoFit/>
          </a:bodyPr>
          <a:lstStyle/>
          <a:p>
            <a:pPr algn="ctr">
              <a:lnSpc>
                <a:spcPct val="90000"/>
              </a:lnSpc>
            </a:pPr>
            <a:r>
              <a:rPr lang="en-GB" sz="900" dirty="0">
                <a:latin typeface="Arial" panose="020B0604020202020204" pitchFamily="34" charset="0"/>
                <a:ea typeface="Aileron" charset="0"/>
                <a:cs typeface="Arial" panose="020B0604020202020204" pitchFamily="34" charset="0"/>
              </a:rPr>
              <a:t>119</a:t>
            </a:r>
          </a:p>
          <a:p>
            <a:pPr algn="ctr">
              <a:lnSpc>
                <a:spcPct val="90000"/>
              </a:lnSpc>
            </a:pPr>
            <a:r>
              <a:rPr lang="en-GB" sz="900" dirty="0">
                <a:latin typeface="Arial" panose="020B0604020202020204" pitchFamily="34" charset="0"/>
                <a:ea typeface="Aileron" charset="0"/>
                <a:cs typeface="Arial" panose="020B0604020202020204" pitchFamily="34" charset="0"/>
              </a:rPr>
              <a:t>107</a:t>
            </a:r>
          </a:p>
        </p:txBody>
      </p:sp>
      <p:sp>
        <p:nvSpPr>
          <p:cNvPr id="1050" name="TextBox 1049">
            <a:extLst>
              <a:ext uri="{FF2B5EF4-FFF2-40B4-BE49-F238E27FC236}">
                <a16:creationId xmlns:a16="http://schemas.microsoft.com/office/drawing/2014/main" id="{59D4E245-75C2-B81E-3D0B-C00431321C3C}"/>
              </a:ext>
            </a:extLst>
          </p:cNvPr>
          <p:cNvSpPr txBox="1"/>
          <p:nvPr/>
        </p:nvSpPr>
        <p:spPr>
          <a:xfrm>
            <a:off x="2635424" y="5348219"/>
            <a:ext cx="192360" cy="249299"/>
          </a:xfrm>
          <a:prstGeom prst="rect">
            <a:avLst/>
          </a:prstGeom>
          <a:noFill/>
        </p:spPr>
        <p:txBody>
          <a:bodyPr wrap="none" lIns="0" tIns="0" rIns="0" bIns="0" rtlCol="0">
            <a:spAutoFit/>
          </a:bodyPr>
          <a:lstStyle/>
          <a:p>
            <a:pPr algn="ctr">
              <a:lnSpc>
                <a:spcPct val="90000"/>
              </a:lnSpc>
            </a:pPr>
            <a:r>
              <a:rPr lang="en-GB" sz="900" dirty="0">
                <a:latin typeface="Arial" panose="020B0604020202020204" pitchFamily="34" charset="0"/>
                <a:ea typeface="Aileron" charset="0"/>
                <a:cs typeface="Arial" panose="020B0604020202020204" pitchFamily="34" charset="0"/>
              </a:rPr>
              <a:t>132</a:t>
            </a:r>
          </a:p>
          <a:p>
            <a:pPr algn="ctr">
              <a:lnSpc>
                <a:spcPct val="90000"/>
              </a:lnSpc>
            </a:pPr>
            <a:r>
              <a:rPr lang="en-GB" sz="900" dirty="0">
                <a:latin typeface="Arial" panose="020B0604020202020204" pitchFamily="34" charset="0"/>
                <a:ea typeface="Aileron" charset="0"/>
                <a:cs typeface="Arial" panose="020B0604020202020204" pitchFamily="34" charset="0"/>
              </a:rPr>
              <a:t>123</a:t>
            </a:r>
          </a:p>
        </p:txBody>
      </p:sp>
      <p:sp>
        <p:nvSpPr>
          <p:cNvPr id="1051" name="TextBox 1050">
            <a:extLst>
              <a:ext uri="{FF2B5EF4-FFF2-40B4-BE49-F238E27FC236}">
                <a16:creationId xmlns:a16="http://schemas.microsoft.com/office/drawing/2014/main" id="{A2EAB136-5C30-0E99-E2BA-709E4FC17D0E}"/>
              </a:ext>
            </a:extLst>
          </p:cNvPr>
          <p:cNvSpPr txBox="1"/>
          <p:nvPr/>
        </p:nvSpPr>
        <p:spPr>
          <a:xfrm>
            <a:off x="6514866" y="5348219"/>
            <a:ext cx="64120" cy="249299"/>
          </a:xfrm>
          <a:prstGeom prst="rect">
            <a:avLst/>
          </a:prstGeom>
          <a:noFill/>
        </p:spPr>
        <p:txBody>
          <a:bodyPr wrap="none" lIns="0" tIns="0" rIns="0" bIns="0" rtlCol="0">
            <a:spAutoFit/>
          </a:bodyPr>
          <a:lstStyle/>
          <a:p>
            <a:pPr algn="ctr">
              <a:lnSpc>
                <a:spcPct val="90000"/>
              </a:lnSpc>
            </a:pPr>
            <a:r>
              <a:rPr lang="en-GB" sz="900" dirty="0">
                <a:latin typeface="Arial" panose="020B0604020202020204" pitchFamily="34" charset="0"/>
                <a:ea typeface="Aileron" charset="0"/>
                <a:cs typeface="Arial" panose="020B0604020202020204" pitchFamily="34" charset="0"/>
              </a:rPr>
              <a:t>1</a:t>
            </a:r>
          </a:p>
          <a:p>
            <a:pPr algn="ctr">
              <a:lnSpc>
                <a:spcPct val="90000"/>
              </a:lnSpc>
            </a:pPr>
            <a:r>
              <a:rPr lang="en-GB" sz="900" dirty="0">
                <a:latin typeface="Arial" panose="020B0604020202020204" pitchFamily="34" charset="0"/>
                <a:ea typeface="Aileron" charset="0"/>
                <a:cs typeface="Arial" panose="020B0604020202020204" pitchFamily="34" charset="0"/>
              </a:rPr>
              <a:t>1</a:t>
            </a:r>
          </a:p>
        </p:txBody>
      </p:sp>
      <p:sp>
        <p:nvSpPr>
          <p:cNvPr id="1052" name="TextBox 1051">
            <a:extLst>
              <a:ext uri="{FF2B5EF4-FFF2-40B4-BE49-F238E27FC236}">
                <a16:creationId xmlns:a16="http://schemas.microsoft.com/office/drawing/2014/main" id="{FF41BA1C-6352-3C2C-8E3A-6148A99FCDA1}"/>
              </a:ext>
            </a:extLst>
          </p:cNvPr>
          <p:cNvSpPr txBox="1"/>
          <p:nvPr/>
        </p:nvSpPr>
        <p:spPr>
          <a:xfrm>
            <a:off x="6257691" y="5348219"/>
            <a:ext cx="64120" cy="249299"/>
          </a:xfrm>
          <a:prstGeom prst="rect">
            <a:avLst/>
          </a:prstGeom>
          <a:noFill/>
        </p:spPr>
        <p:txBody>
          <a:bodyPr wrap="none" lIns="0" tIns="0" rIns="0" bIns="0" rtlCol="0">
            <a:spAutoFit/>
          </a:bodyPr>
          <a:lstStyle/>
          <a:p>
            <a:pPr algn="ctr">
              <a:lnSpc>
                <a:spcPct val="90000"/>
              </a:lnSpc>
            </a:pPr>
            <a:r>
              <a:rPr lang="en-GB" sz="900" dirty="0">
                <a:latin typeface="Arial" panose="020B0604020202020204" pitchFamily="34" charset="0"/>
                <a:ea typeface="Aileron" charset="0"/>
                <a:cs typeface="Arial" panose="020B0604020202020204" pitchFamily="34" charset="0"/>
              </a:rPr>
              <a:t>2</a:t>
            </a:r>
          </a:p>
          <a:p>
            <a:pPr algn="ctr">
              <a:lnSpc>
                <a:spcPct val="90000"/>
              </a:lnSpc>
            </a:pPr>
            <a:r>
              <a:rPr lang="en-GB" sz="900" dirty="0">
                <a:latin typeface="Arial" panose="020B0604020202020204" pitchFamily="34" charset="0"/>
                <a:ea typeface="Aileron" charset="0"/>
                <a:cs typeface="Arial" panose="020B0604020202020204" pitchFamily="34" charset="0"/>
              </a:rPr>
              <a:t>1</a:t>
            </a:r>
          </a:p>
        </p:txBody>
      </p:sp>
      <p:sp>
        <p:nvSpPr>
          <p:cNvPr id="1053" name="TextBox 1052">
            <a:extLst>
              <a:ext uri="{FF2B5EF4-FFF2-40B4-BE49-F238E27FC236}">
                <a16:creationId xmlns:a16="http://schemas.microsoft.com/office/drawing/2014/main" id="{8D318FA7-8DD9-B72D-962E-5F4BEC893051}"/>
              </a:ext>
            </a:extLst>
          </p:cNvPr>
          <p:cNvSpPr txBox="1"/>
          <p:nvPr/>
        </p:nvSpPr>
        <p:spPr>
          <a:xfrm>
            <a:off x="6000516" y="5348219"/>
            <a:ext cx="64120" cy="249299"/>
          </a:xfrm>
          <a:prstGeom prst="rect">
            <a:avLst/>
          </a:prstGeom>
          <a:noFill/>
        </p:spPr>
        <p:txBody>
          <a:bodyPr wrap="none" lIns="0" tIns="0" rIns="0" bIns="0" rtlCol="0">
            <a:spAutoFit/>
          </a:bodyPr>
          <a:lstStyle/>
          <a:p>
            <a:pPr algn="ctr">
              <a:lnSpc>
                <a:spcPct val="90000"/>
              </a:lnSpc>
            </a:pPr>
            <a:r>
              <a:rPr lang="en-GB" sz="900" dirty="0">
                <a:latin typeface="Arial" panose="020B0604020202020204" pitchFamily="34" charset="0"/>
                <a:ea typeface="Aileron" charset="0"/>
                <a:cs typeface="Arial" panose="020B0604020202020204" pitchFamily="34" charset="0"/>
              </a:rPr>
              <a:t>2</a:t>
            </a:r>
          </a:p>
          <a:p>
            <a:pPr algn="ctr">
              <a:lnSpc>
                <a:spcPct val="90000"/>
              </a:lnSpc>
            </a:pPr>
            <a:r>
              <a:rPr lang="en-GB" sz="900" dirty="0">
                <a:latin typeface="Arial" panose="020B0604020202020204" pitchFamily="34" charset="0"/>
                <a:ea typeface="Aileron" charset="0"/>
                <a:cs typeface="Arial" panose="020B0604020202020204" pitchFamily="34" charset="0"/>
              </a:rPr>
              <a:t>1</a:t>
            </a:r>
          </a:p>
        </p:txBody>
      </p:sp>
      <p:sp>
        <p:nvSpPr>
          <p:cNvPr id="1054" name="TextBox 1053">
            <a:extLst>
              <a:ext uri="{FF2B5EF4-FFF2-40B4-BE49-F238E27FC236}">
                <a16:creationId xmlns:a16="http://schemas.microsoft.com/office/drawing/2014/main" id="{7F527DFF-40E7-8E74-C445-C63320D4B7FF}"/>
              </a:ext>
            </a:extLst>
          </p:cNvPr>
          <p:cNvSpPr txBox="1"/>
          <p:nvPr/>
        </p:nvSpPr>
        <p:spPr>
          <a:xfrm>
            <a:off x="5752866" y="5348219"/>
            <a:ext cx="64120" cy="249299"/>
          </a:xfrm>
          <a:prstGeom prst="rect">
            <a:avLst/>
          </a:prstGeom>
          <a:noFill/>
        </p:spPr>
        <p:txBody>
          <a:bodyPr wrap="none" lIns="0" tIns="0" rIns="0" bIns="0" rtlCol="0">
            <a:spAutoFit/>
          </a:bodyPr>
          <a:lstStyle/>
          <a:p>
            <a:pPr algn="ctr">
              <a:lnSpc>
                <a:spcPct val="90000"/>
              </a:lnSpc>
            </a:pPr>
            <a:r>
              <a:rPr lang="en-GB" sz="900" dirty="0">
                <a:latin typeface="Arial" panose="020B0604020202020204" pitchFamily="34" charset="0"/>
                <a:ea typeface="Aileron" charset="0"/>
                <a:cs typeface="Arial" panose="020B0604020202020204" pitchFamily="34" charset="0"/>
              </a:rPr>
              <a:t>7</a:t>
            </a:r>
          </a:p>
          <a:p>
            <a:pPr algn="ctr">
              <a:lnSpc>
                <a:spcPct val="90000"/>
              </a:lnSpc>
            </a:pPr>
            <a:r>
              <a:rPr lang="en-GB" sz="900" dirty="0">
                <a:latin typeface="Arial" panose="020B0604020202020204" pitchFamily="34" charset="0"/>
                <a:ea typeface="Aileron" charset="0"/>
                <a:cs typeface="Arial" panose="020B0604020202020204" pitchFamily="34" charset="0"/>
              </a:rPr>
              <a:t>2</a:t>
            </a:r>
          </a:p>
        </p:txBody>
      </p:sp>
      <p:sp>
        <p:nvSpPr>
          <p:cNvPr id="1055" name="TextBox 1054">
            <a:extLst>
              <a:ext uri="{FF2B5EF4-FFF2-40B4-BE49-F238E27FC236}">
                <a16:creationId xmlns:a16="http://schemas.microsoft.com/office/drawing/2014/main" id="{2716EA01-2247-ACDD-F430-5A7275E0C658}"/>
              </a:ext>
            </a:extLst>
          </p:cNvPr>
          <p:cNvSpPr txBox="1"/>
          <p:nvPr/>
        </p:nvSpPr>
        <p:spPr>
          <a:xfrm>
            <a:off x="5466806" y="5348219"/>
            <a:ext cx="128240" cy="249299"/>
          </a:xfrm>
          <a:prstGeom prst="rect">
            <a:avLst/>
          </a:prstGeom>
          <a:noFill/>
        </p:spPr>
        <p:txBody>
          <a:bodyPr wrap="none" lIns="0" tIns="0" rIns="0" bIns="0" rtlCol="0">
            <a:spAutoFit/>
          </a:bodyPr>
          <a:lstStyle/>
          <a:p>
            <a:pPr algn="ctr">
              <a:lnSpc>
                <a:spcPct val="90000"/>
              </a:lnSpc>
            </a:pPr>
            <a:r>
              <a:rPr lang="en-GB" sz="900" dirty="0">
                <a:latin typeface="Arial" panose="020B0604020202020204" pitchFamily="34" charset="0"/>
                <a:ea typeface="Aileron" charset="0"/>
                <a:cs typeface="Arial" panose="020B0604020202020204" pitchFamily="34" charset="0"/>
              </a:rPr>
              <a:t>18</a:t>
            </a:r>
          </a:p>
          <a:p>
            <a:pPr algn="ctr">
              <a:lnSpc>
                <a:spcPct val="90000"/>
              </a:lnSpc>
            </a:pPr>
            <a:r>
              <a:rPr lang="en-GB" sz="900" dirty="0">
                <a:latin typeface="Arial" panose="020B0604020202020204" pitchFamily="34" charset="0"/>
                <a:ea typeface="Aileron" charset="0"/>
                <a:cs typeface="Arial" panose="020B0604020202020204" pitchFamily="34" charset="0"/>
              </a:rPr>
              <a:t>8</a:t>
            </a:r>
          </a:p>
        </p:txBody>
      </p:sp>
      <p:sp>
        <p:nvSpPr>
          <p:cNvPr id="1056" name="TextBox 1055">
            <a:extLst>
              <a:ext uri="{FF2B5EF4-FFF2-40B4-BE49-F238E27FC236}">
                <a16:creationId xmlns:a16="http://schemas.microsoft.com/office/drawing/2014/main" id="{CD674D2A-7BB0-6BB1-941E-9FA8DDC3D1A0}"/>
              </a:ext>
            </a:extLst>
          </p:cNvPr>
          <p:cNvSpPr txBox="1"/>
          <p:nvPr/>
        </p:nvSpPr>
        <p:spPr>
          <a:xfrm>
            <a:off x="5209631" y="5348219"/>
            <a:ext cx="128240" cy="249299"/>
          </a:xfrm>
          <a:prstGeom prst="rect">
            <a:avLst/>
          </a:prstGeom>
          <a:noFill/>
        </p:spPr>
        <p:txBody>
          <a:bodyPr wrap="none" lIns="0" tIns="0" rIns="0" bIns="0" rtlCol="0">
            <a:spAutoFit/>
          </a:bodyPr>
          <a:lstStyle/>
          <a:p>
            <a:pPr algn="ctr">
              <a:lnSpc>
                <a:spcPct val="90000"/>
              </a:lnSpc>
            </a:pPr>
            <a:r>
              <a:rPr lang="en-GB" sz="900" dirty="0">
                <a:latin typeface="Arial" panose="020B0604020202020204" pitchFamily="34" charset="0"/>
                <a:ea typeface="Aileron" charset="0"/>
                <a:cs typeface="Arial" panose="020B0604020202020204" pitchFamily="34" charset="0"/>
              </a:rPr>
              <a:t>28</a:t>
            </a:r>
          </a:p>
          <a:p>
            <a:pPr algn="ctr">
              <a:lnSpc>
                <a:spcPct val="90000"/>
              </a:lnSpc>
            </a:pPr>
            <a:r>
              <a:rPr lang="en-GB" sz="900" dirty="0">
                <a:latin typeface="Arial" panose="020B0604020202020204" pitchFamily="34" charset="0"/>
                <a:ea typeface="Aileron" charset="0"/>
                <a:cs typeface="Arial" panose="020B0604020202020204" pitchFamily="34" charset="0"/>
              </a:rPr>
              <a:t>22</a:t>
            </a:r>
          </a:p>
        </p:txBody>
      </p:sp>
      <p:sp>
        <p:nvSpPr>
          <p:cNvPr id="1057" name="TextBox 1056">
            <a:extLst>
              <a:ext uri="{FF2B5EF4-FFF2-40B4-BE49-F238E27FC236}">
                <a16:creationId xmlns:a16="http://schemas.microsoft.com/office/drawing/2014/main" id="{3FE405CC-06A9-D0FE-4FCE-3A792BE43212}"/>
              </a:ext>
            </a:extLst>
          </p:cNvPr>
          <p:cNvSpPr txBox="1"/>
          <p:nvPr/>
        </p:nvSpPr>
        <p:spPr>
          <a:xfrm>
            <a:off x="4958806" y="5348219"/>
            <a:ext cx="128240" cy="249299"/>
          </a:xfrm>
          <a:prstGeom prst="rect">
            <a:avLst/>
          </a:prstGeom>
          <a:noFill/>
        </p:spPr>
        <p:txBody>
          <a:bodyPr wrap="none" lIns="0" tIns="0" rIns="0" bIns="0" rtlCol="0">
            <a:spAutoFit/>
          </a:bodyPr>
          <a:lstStyle/>
          <a:p>
            <a:pPr algn="ctr">
              <a:lnSpc>
                <a:spcPct val="90000"/>
              </a:lnSpc>
            </a:pPr>
            <a:r>
              <a:rPr lang="en-GB" sz="900" dirty="0">
                <a:latin typeface="Arial" panose="020B0604020202020204" pitchFamily="34" charset="0"/>
                <a:ea typeface="Aileron" charset="0"/>
                <a:cs typeface="Arial" panose="020B0604020202020204" pitchFamily="34" charset="0"/>
              </a:rPr>
              <a:t>31</a:t>
            </a:r>
          </a:p>
          <a:p>
            <a:pPr algn="ctr">
              <a:lnSpc>
                <a:spcPct val="90000"/>
              </a:lnSpc>
            </a:pPr>
            <a:r>
              <a:rPr lang="en-GB" sz="900" dirty="0">
                <a:latin typeface="Arial" panose="020B0604020202020204" pitchFamily="34" charset="0"/>
                <a:ea typeface="Aileron" charset="0"/>
                <a:cs typeface="Arial" panose="020B0604020202020204" pitchFamily="34" charset="0"/>
              </a:rPr>
              <a:t>23</a:t>
            </a:r>
          </a:p>
        </p:txBody>
      </p:sp>
      <p:sp>
        <p:nvSpPr>
          <p:cNvPr id="1058" name="TextBox 1057">
            <a:extLst>
              <a:ext uri="{FF2B5EF4-FFF2-40B4-BE49-F238E27FC236}">
                <a16:creationId xmlns:a16="http://schemas.microsoft.com/office/drawing/2014/main" id="{2C75B701-AEB7-CAC5-DEB0-7E69340D2BD3}"/>
              </a:ext>
            </a:extLst>
          </p:cNvPr>
          <p:cNvSpPr txBox="1"/>
          <p:nvPr/>
        </p:nvSpPr>
        <p:spPr>
          <a:xfrm>
            <a:off x="4701631" y="5348219"/>
            <a:ext cx="128240" cy="249299"/>
          </a:xfrm>
          <a:prstGeom prst="rect">
            <a:avLst/>
          </a:prstGeom>
          <a:noFill/>
        </p:spPr>
        <p:txBody>
          <a:bodyPr wrap="none" lIns="0" tIns="0" rIns="0" bIns="0" rtlCol="0">
            <a:spAutoFit/>
          </a:bodyPr>
          <a:lstStyle/>
          <a:p>
            <a:pPr algn="ctr">
              <a:lnSpc>
                <a:spcPct val="90000"/>
              </a:lnSpc>
            </a:pPr>
            <a:r>
              <a:rPr lang="en-GB" sz="900" dirty="0">
                <a:latin typeface="Arial" panose="020B0604020202020204" pitchFamily="34" charset="0"/>
                <a:ea typeface="Aileron" charset="0"/>
                <a:cs typeface="Arial" panose="020B0604020202020204" pitchFamily="34" charset="0"/>
              </a:rPr>
              <a:t>43</a:t>
            </a:r>
          </a:p>
          <a:p>
            <a:pPr algn="ctr">
              <a:lnSpc>
                <a:spcPct val="90000"/>
              </a:lnSpc>
            </a:pPr>
            <a:r>
              <a:rPr lang="en-GB" sz="900" dirty="0">
                <a:latin typeface="Arial" panose="020B0604020202020204" pitchFamily="34" charset="0"/>
                <a:ea typeface="Aileron" charset="0"/>
                <a:cs typeface="Arial" panose="020B0604020202020204" pitchFamily="34" charset="0"/>
              </a:rPr>
              <a:t>34</a:t>
            </a:r>
          </a:p>
        </p:txBody>
      </p:sp>
      <p:sp>
        <p:nvSpPr>
          <p:cNvPr id="1059" name="TextBox 1058">
            <a:extLst>
              <a:ext uri="{FF2B5EF4-FFF2-40B4-BE49-F238E27FC236}">
                <a16:creationId xmlns:a16="http://schemas.microsoft.com/office/drawing/2014/main" id="{564F7D26-883F-0ED4-CEB3-8CCA07FA72F7}"/>
              </a:ext>
            </a:extLst>
          </p:cNvPr>
          <p:cNvSpPr txBox="1"/>
          <p:nvPr/>
        </p:nvSpPr>
        <p:spPr>
          <a:xfrm>
            <a:off x="4450806" y="5348219"/>
            <a:ext cx="128240" cy="249299"/>
          </a:xfrm>
          <a:prstGeom prst="rect">
            <a:avLst/>
          </a:prstGeom>
          <a:noFill/>
        </p:spPr>
        <p:txBody>
          <a:bodyPr wrap="none" lIns="0" tIns="0" rIns="0" bIns="0" rtlCol="0">
            <a:spAutoFit/>
          </a:bodyPr>
          <a:lstStyle/>
          <a:p>
            <a:pPr algn="ctr">
              <a:lnSpc>
                <a:spcPct val="90000"/>
              </a:lnSpc>
            </a:pPr>
            <a:r>
              <a:rPr lang="en-GB" sz="900" dirty="0">
                <a:latin typeface="Arial" panose="020B0604020202020204" pitchFamily="34" charset="0"/>
                <a:ea typeface="Aileron" charset="0"/>
                <a:cs typeface="Arial" panose="020B0604020202020204" pitchFamily="34" charset="0"/>
              </a:rPr>
              <a:t>63</a:t>
            </a:r>
          </a:p>
          <a:p>
            <a:pPr algn="ctr">
              <a:lnSpc>
                <a:spcPct val="90000"/>
              </a:lnSpc>
            </a:pPr>
            <a:r>
              <a:rPr lang="en-GB" sz="900" dirty="0">
                <a:latin typeface="Arial" panose="020B0604020202020204" pitchFamily="34" charset="0"/>
                <a:ea typeface="Aileron" charset="0"/>
                <a:cs typeface="Arial" panose="020B0604020202020204" pitchFamily="34" charset="0"/>
              </a:rPr>
              <a:t>50</a:t>
            </a:r>
          </a:p>
        </p:txBody>
      </p:sp>
      <p:sp>
        <p:nvSpPr>
          <p:cNvPr id="1060" name="TextBox 1059">
            <a:extLst>
              <a:ext uri="{FF2B5EF4-FFF2-40B4-BE49-F238E27FC236}">
                <a16:creationId xmlns:a16="http://schemas.microsoft.com/office/drawing/2014/main" id="{0F782DC9-8095-D5C6-4FEE-3BC413A112F4}"/>
              </a:ext>
            </a:extLst>
          </p:cNvPr>
          <p:cNvSpPr txBox="1"/>
          <p:nvPr/>
        </p:nvSpPr>
        <p:spPr>
          <a:xfrm>
            <a:off x="4196806" y="5348219"/>
            <a:ext cx="128240" cy="249299"/>
          </a:xfrm>
          <a:prstGeom prst="rect">
            <a:avLst/>
          </a:prstGeom>
          <a:noFill/>
        </p:spPr>
        <p:txBody>
          <a:bodyPr wrap="none" lIns="0" tIns="0" rIns="0" bIns="0" rtlCol="0">
            <a:spAutoFit/>
          </a:bodyPr>
          <a:lstStyle/>
          <a:p>
            <a:pPr algn="ctr">
              <a:lnSpc>
                <a:spcPct val="90000"/>
              </a:lnSpc>
            </a:pPr>
            <a:r>
              <a:rPr lang="en-GB" sz="900" dirty="0">
                <a:latin typeface="Arial" panose="020B0604020202020204" pitchFamily="34" charset="0"/>
                <a:ea typeface="Aileron" charset="0"/>
                <a:cs typeface="Arial" panose="020B0604020202020204" pitchFamily="34" charset="0"/>
              </a:rPr>
              <a:t>83</a:t>
            </a:r>
          </a:p>
          <a:p>
            <a:pPr algn="ctr">
              <a:lnSpc>
                <a:spcPct val="90000"/>
              </a:lnSpc>
            </a:pPr>
            <a:r>
              <a:rPr lang="en-GB" sz="900" dirty="0">
                <a:latin typeface="Arial" panose="020B0604020202020204" pitchFamily="34" charset="0"/>
                <a:ea typeface="Aileron" charset="0"/>
                <a:cs typeface="Arial" panose="020B0604020202020204" pitchFamily="34" charset="0"/>
              </a:rPr>
              <a:t>65</a:t>
            </a:r>
          </a:p>
        </p:txBody>
      </p:sp>
      <p:sp>
        <p:nvSpPr>
          <p:cNvPr id="1061" name="TextBox 1060">
            <a:extLst>
              <a:ext uri="{FF2B5EF4-FFF2-40B4-BE49-F238E27FC236}">
                <a16:creationId xmlns:a16="http://schemas.microsoft.com/office/drawing/2014/main" id="{0D799DAB-F408-1923-3F21-C8BFF01F4E60}"/>
              </a:ext>
            </a:extLst>
          </p:cNvPr>
          <p:cNvSpPr txBox="1"/>
          <p:nvPr/>
        </p:nvSpPr>
        <p:spPr>
          <a:xfrm>
            <a:off x="6756166" y="5348219"/>
            <a:ext cx="64120" cy="249299"/>
          </a:xfrm>
          <a:prstGeom prst="rect">
            <a:avLst/>
          </a:prstGeom>
          <a:noFill/>
        </p:spPr>
        <p:txBody>
          <a:bodyPr wrap="none" lIns="0" tIns="0" rIns="0" bIns="0" rtlCol="0">
            <a:spAutoFit/>
          </a:bodyPr>
          <a:lstStyle/>
          <a:p>
            <a:pPr algn="ctr">
              <a:lnSpc>
                <a:spcPct val="90000"/>
              </a:lnSpc>
            </a:pPr>
            <a:r>
              <a:rPr lang="en-GB" sz="900" dirty="0">
                <a:latin typeface="Arial" panose="020B0604020202020204" pitchFamily="34" charset="0"/>
                <a:ea typeface="Aileron" charset="0"/>
                <a:cs typeface="Arial" panose="020B0604020202020204" pitchFamily="34" charset="0"/>
              </a:rPr>
              <a:t>0</a:t>
            </a:r>
          </a:p>
          <a:p>
            <a:pPr algn="ctr">
              <a:lnSpc>
                <a:spcPct val="90000"/>
              </a:lnSpc>
            </a:pPr>
            <a:r>
              <a:rPr lang="en-GB" sz="900" dirty="0">
                <a:latin typeface="Arial" panose="020B0604020202020204" pitchFamily="34" charset="0"/>
                <a:ea typeface="Aileron" charset="0"/>
                <a:cs typeface="Arial" panose="020B0604020202020204" pitchFamily="34" charset="0"/>
              </a:rPr>
              <a:t>0</a:t>
            </a:r>
          </a:p>
        </p:txBody>
      </p:sp>
      <p:sp>
        <p:nvSpPr>
          <p:cNvPr id="1064" name="Segnaposto testo 81">
            <a:extLst>
              <a:ext uri="{FF2B5EF4-FFF2-40B4-BE49-F238E27FC236}">
                <a16:creationId xmlns:a16="http://schemas.microsoft.com/office/drawing/2014/main" id="{D271D102-FD8C-4B93-111F-D4F4E31F6DF7}"/>
              </a:ext>
            </a:extLst>
          </p:cNvPr>
          <p:cNvSpPr txBox="1">
            <a:spLocks/>
          </p:cNvSpPr>
          <p:nvPr/>
        </p:nvSpPr>
        <p:spPr>
          <a:xfrm>
            <a:off x="619201" y="5791973"/>
            <a:ext cx="11225946" cy="183249"/>
          </a:xfrm>
          <a:prstGeom prst="rect">
            <a:avLst/>
          </a:prstGeom>
        </p:spPr>
        <p:txBody>
          <a:bodyPr vert="horz" lIns="0" tIns="0" rIns="0" bIns="0" rtlCol="0" anchor="t" anchorCtr="0"/>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en-GB" sz="1100" b="1" i="0" u="none" strike="noStrike" kern="1200" cap="none" spc="0" normalizeH="0" baseline="0" dirty="0">
                <a:ln>
                  <a:noFill/>
                </a:ln>
                <a:solidFill>
                  <a:schemeClr val="tx1"/>
                </a:solidFill>
                <a:effectLst/>
                <a:uLnTx/>
                <a:uFillTx/>
                <a:latin typeface="Arial" panose="020B0604020202020204"/>
                <a:ea typeface="+mn-ea"/>
                <a:cs typeface="Arial Narrow"/>
              </a:rPr>
              <a:t>Exploratory endpoint analysis based on HRR gene alteration status derived from the clinical database (unstratified analysis)</a:t>
            </a:r>
            <a:endParaRPr kumimoji="0" lang="en-GB" sz="1100" b="0" i="0" u="none" strike="noStrike" kern="1200" cap="none" spc="0" normalizeH="0" baseline="0" dirty="0">
              <a:ln>
                <a:noFill/>
              </a:ln>
              <a:solidFill>
                <a:schemeClr val="tx1"/>
              </a:solidFill>
              <a:effectLst/>
              <a:uLnTx/>
              <a:uFillTx/>
              <a:latin typeface="Arial" panose="020B0604020202020204"/>
              <a:ea typeface="+mn-ea"/>
              <a:cs typeface="Arial Narrow"/>
            </a:endParaRPr>
          </a:p>
        </p:txBody>
      </p:sp>
      <p:sp>
        <p:nvSpPr>
          <p:cNvPr id="1065" name="Slide Number Placeholder 1064">
            <a:extLst>
              <a:ext uri="{FF2B5EF4-FFF2-40B4-BE49-F238E27FC236}">
                <a16:creationId xmlns:a16="http://schemas.microsoft.com/office/drawing/2014/main" id="{C768883F-C5CE-C7ED-D8DE-DD8EF4C9ABD3}"/>
              </a:ext>
            </a:extLst>
          </p:cNvPr>
          <p:cNvSpPr>
            <a:spLocks noGrp="1"/>
          </p:cNvSpPr>
          <p:nvPr>
            <p:ph type="sldNum" sz="quarter" idx="4"/>
          </p:nvPr>
        </p:nvSpPr>
        <p:spPr/>
        <p:txBody>
          <a:bodyPr/>
          <a:lstStyle/>
          <a:p>
            <a:fld id="{FCE43C0F-8A7B-3A4B-9DB5-B3472E36E833}" type="slidenum">
              <a:rPr lang="en-GB" smtClean="0"/>
              <a:pPr/>
              <a:t>35</a:t>
            </a:fld>
            <a:endParaRPr lang="en-GB" dirty="0"/>
          </a:p>
        </p:txBody>
      </p:sp>
    </p:spTree>
  </p:cSld>
  <p:clrMapOvr>
    <a:masterClrMapping/>
  </p:clrMapOvr>
  <p:transition spd="med"/>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9D0FA73-51A6-72FA-7BCD-D865C92B6C31}"/>
              </a:ext>
            </a:extLst>
          </p:cNvPr>
          <p:cNvSpPr>
            <a:spLocks noGrp="1"/>
          </p:cNvSpPr>
          <p:nvPr>
            <p:ph type="body" idx="1"/>
          </p:nvPr>
        </p:nvSpPr>
        <p:spPr>
          <a:xfrm>
            <a:off x="609600" y="1214362"/>
            <a:ext cx="10972800" cy="702470"/>
          </a:xfrm>
        </p:spPr>
        <p:txBody>
          <a:bodyPr/>
          <a:lstStyle/>
          <a:p>
            <a:r>
              <a:rPr lang="en-GB" dirty="0">
                <a:solidFill>
                  <a:schemeClr val="accent1"/>
                </a:solidFill>
              </a:rPr>
              <a:t>OS in the all-comer </a:t>
            </a:r>
            <a:r>
              <a:rPr lang="en-GB" dirty="0" err="1">
                <a:solidFill>
                  <a:schemeClr val="accent1"/>
                </a:solidFill>
              </a:rPr>
              <a:t>itt</a:t>
            </a:r>
            <a:r>
              <a:rPr lang="en-GB" dirty="0">
                <a:solidFill>
                  <a:schemeClr val="accent1"/>
                </a:solidFill>
              </a:rPr>
              <a:t> population</a:t>
            </a:r>
          </a:p>
        </p:txBody>
      </p:sp>
      <p:sp>
        <p:nvSpPr>
          <p:cNvPr id="3" name="Title 2">
            <a:extLst>
              <a:ext uri="{FF2B5EF4-FFF2-40B4-BE49-F238E27FC236}">
                <a16:creationId xmlns:a16="http://schemas.microsoft.com/office/drawing/2014/main" id="{A8C0CECC-7CBB-416C-66D9-B4B8C01ABF60}"/>
              </a:ext>
            </a:extLst>
          </p:cNvPr>
          <p:cNvSpPr>
            <a:spLocks noGrp="1"/>
          </p:cNvSpPr>
          <p:nvPr>
            <p:ph type="title"/>
          </p:nvPr>
        </p:nvSpPr>
        <p:spPr>
          <a:xfrm>
            <a:off x="619200" y="246566"/>
            <a:ext cx="8740800" cy="807285"/>
          </a:xfrm>
        </p:spPr>
        <p:txBody>
          <a:bodyPr/>
          <a:lstStyle/>
          <a:p>
            <a:r>
              <a:rPr lang="en-GB" dirty="0"/>
              <a:t>Talapro-2: interim overall survival</a:t>
            </a:r>
          </a:p>
        </p:txBody>
      </p:sp>
      <p:sp>
        <p:nvSpPr>
          <p:cNvPr id="5" name="Slide Number Placeholder 4">
            <a:extLst>
              <a:ext uri="{FF2B5EF4-FFF2-40B4-BE49-F238E27FC236}">
                <a16:creationId xmlns:a16="http://schemas.microsoft.com/office/drawing/2014/main" id="{21AA27E2-2197-A829-55A1-CEA25BE25A49}"/>
              </a:ext>
            </a:extLst>
          </p:cNvPr>
          <p:cNvSpPr>
            <a:spLocks noGrp="1"/>
          </p:cNvSpPr>
          <p:nvPr>
            <p:ph type="sldNum" sz="quarter" idx="4"/>
          </p:nvPr>
        </p:nvSpPr>
        <p:spPr>
          <a:xfrm>
            <a:off x="10512491" y="6356351"/>
            <a:ext cx="1069909" cy="365125"/>
          </a:xfrm>
        </p:spPr>
        <p:txBody>
          <a:bodyPr/>
          <a:lstStyle/>
          <a:p>
            <a:fld id="{FCE43C0F-8A7B-3A4B-9DB5-B3472E36E833}" type="slidenum">
              <a:rPr lang="en-GB" smtClean="0"/>
              <a:pPr/>
              <a:t>36</a:t>
            </a:fld>
            <a:endParaRPr lang="en-GB" dirty="0"/>
          </a:p>
        </p:txBody>
      </p:sp>
      <p:sp>
        <p:nvSpPr>
          <p:cNvPr id="6" name="Content Placeholder 5">
            <a:extLst>
              <a:ext uri="{FF2B5EF4-FFF2-40B4-BE49-F238E27FC236}">
                <a16:creationId xmlns:a16="http://schemas.microsoft.com/office/drawing/2014/main" id="{90C1096C-A927-98E9-511B-32F6DDC41E79}"/>
              </a:ext>
            </a:extLst>
          </p:cNvPr>
          <p:cNvSpPr>
            <a:spLocks noGrp="1"/>
          </p:cNvSpPr>
          <p:nvPr>
            <p:ph sz="quarter" idx="15"/>
          </p:nvPr>
        </p:nvSpPr>
        <p:spPr>
          <a:xfrm>
            <a:off x="620183" y="6356351"/>
            <a:ext cx="10180339" cy="365125"/>
          </a:xfrm>
        </p:spPr>
        <p:txBody>
          <a:bodyPr/>
          <a:lstStyle/>
          <a:p>
            <a:r>
              <a:rPr lang="en-GB" dirty="0"/>
              <a:t>CI, confidence interval; HR, hazard ratio; ITT, intention-to-treat; OS, overall survival</a:t>
            </a:r>
          </a:p>
          <a:p>
            <a:r>
              <a:rPr lang="en-GB" dirty="0"/>
              <a:t>Agarwal A, et al. Lancet 2023;402: 291-303 (supplementary appendix)</a:t>
            </a:r>
          </a:p>
        </p:txBody>
      </p:sp>
      <p:graphicFrame>
        <p:nvGraphicFramePr>
          <p:cNvPr id="68" name="Table 5">
            <a:extLst>
              <a:ext uri="{FF2B5EF4-FFF2-40B4-BE49-F238E27FC236}">
                <a16:creationId xmlns:a16="http://schemas.microsoft.com/office/drawing/2014/main" id="{BACD6731-343A-10C4-239A-FF876311631C}"/>
              </a:ext>
            </a:extLst>
          </p:cNvPr>
          <p:cNvGraphicFramePr>
            <a:graphicFrameLocks noGrp="1"/>
          </p:cNvGraphicFramePr>
          <p:nvPr>
            <p:extLst>
              <p:ext uri="{D42A27DB-BD31-4B8C-83A1-F6EECF244321}">
                <p14:modId xmlns:p14="http://schemas.microsoft.com/office/powerpoint/2010/main" val="3413740488"/>
              </p:ext>
            </p:extLst>
          </p:nvPr>
        </p:nvGraphicFramePr>
        <p:xfrm>
          <a:off x="7254357" y="1324535"/>
          <a:ext cx="4392488" cy="1424160"/>
        </p:xfrm>
        <a:graphic>
          <a:graphicData uri="http://schemas.openxmlformats.org/drawingml/2006/table">
            <a:tbl>
              <a:tblPr>
                <a:tableStyleId>{5C22544A-7EE6-4342-B048-85BDC9FD1C3A}</a:tableStyleId>
              </a:tblPr>
              <a:tblGrid>
                <a:gridCol w="1481530">
                  <a:extLst>
                    <a:ext uri="{9D8B030D-6E8A-4147-A177-3AD203B41FA5}">
                      <a16:colId xmlns:a16="http://schemas.microsoft.com/office/drawing/2014/main" val="567805135"/>
                    </a:ext>
                  </a:extLst>
                </a:gridCol>
                <a:gridCol w="1455479">
                  <a:extLst>
                    <a:ext uri="{9D8B030D-6E8A-4147-A177-3AD203B41FA5}">
                      <a16:colId xmlns:a16="http://schemas.microsoft.com/office/drawing/2014/main" val="1587759811"/>
                    </a:ext>
                  </a:extLst>
                </a:gridCol>
                <a:gridCol w="1455479">
                  <a:extLst>
                    <a:ext uri="{9D8B030D-6E8A-4147-A177-3AD203B41FA5}">
                      <a16:colId xmlns:a16="http://schemas.microsoft.com/office/drawing/2014/main" val="1552239478"/>
                    </a:ext>
                  </a:extLst>
                </a:gridCol>
              </a:tblGrid>
              <a:tr h="253570">
                <a:tc>
                  <a:txBody>
                    <a:bodyPr/>
                    <a:lstStyle/>
                    <a:p>
                      <a:pPr>
                        <a:lnSpc>
                          <a:spcPct val="100000"/>
                        </a:lnSpc>
                      </a:pPr>
                      <a:endParaRPr lang="en-GB" sz="1200" b="0" i="0" dirty="0">
                        <a:latin typeface="Arial" panose="020B0604020202020204" pitchFamily="34" charset="0"/>
                      </a:endParaRPr>
                    </a:p>
                  </a:txBody>
                  <a:tcPr marL="0" marR="0" marT="0" marB="0" anchor="ctr">
                    <a:lnR w="6350" cap="flat" cmpd="sng" algn="ctr">
                      <a:noFill/>
                      <a:prstDash val="solid"/>
                      <a:round/>
                      <a:headEnd type="none" w="med" len="med"/>
                      <a:tailEnd type="none" w="med" len="med"/>
                    </a:lnR>
                    <a:lnB w="6350" cap="flat" cmpd="sng" algn="ctr">
                      <a:no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GB" sz="1200" b="1" i="0" dirty="0">
                          <a:solidFill>
                            <a:schemeClr val="bg1"/>
                          </a:solidFill>
                          <a:latin typeface="Arial" panose="020B0604020202020204" pitchFamily="34" charset="0"/>
                        </a:rPr>
                        <a:t>TALA + ENZA</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GB" sz="1200" b="1" i="0" dirty="0">
                          <a:solidFill>
                            <a:schemeClr val="bg1"/>
                          </a:solidFill>
                          <a:latin typeface="Arial" panose="020B0604020202020204" pitchFamily="34" charset="0"/>
                        </a:rPr>
                        <a:t>(N=402)</a:t>
                      </a:r>
                    </a:p>
                  </a:txBody>
                  <a:tcPr marL="0" marR="0" marT="36000" marB="36000" anchor="ctr">
                    <a:lnL w="635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B w="6350" cap="flat" cmpd="sng" algn="ctr">
                      <a:noFill/>
                      <a:prstDash val="solid"/>
                      <a:round/>
                      <a:headEnd type="none" w="med" len="med"/>
                      <a:tailEnd type="none" w="med" len="med"/>
                    </a:lnB>
                    <a:solidFill>
                      <a:schemeClr val="tx2"/>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200" b="1" i="0" u="none" strike="noStrike" kern="0" cap="none" spc="0" normalizeH="0" baseline="0" noProof="0" dirty="0">
                          <a:ln>
                            <a:noFill/>
                          </a:ln>
                          <a:solidFill>
                            <a:srgbClr val="FFFFFF"/>
                          </a:solidFill>
                          <a:effectLst/>
                          <a:uLnTx/>
                          <a:uFillTx/>
                          <a:latin typeface="Arial" panose="020B0604020202020204" pitchFamily="34" charset="0"/>
                          <a:ea typeface="+mn-ea"/>
                          <a:cs typeface="+mn-cs"/>
                          <a:sym typeface="Arial"/>
                        </a:rPr>
                        <a:t>PBO + ENZA</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200" b="1" i="0" u="none" strike="noStrike" kern="0" cap="none" spc="0" normalizeH="0" baseline="0" noProof="0" dirty="0">
                          <a:ln>
                            <a:noFill/>
                          </a:ln>
                          <a:solidFill>
                            <a:srgbClr val="FFFFFF"/>
                          </a:solidFill>
                          <a:effectLst/>
                          <a:uLnTx/>
                          <a:uFillTx/>
                          <a:latin typeface="Arial" panose="020B0604020202020204" pitchFamily="34" charset="0"/>
                          <a:ea typeface="+mn-ea"/>
                          <a:cs typeface="+mn-cs"/>
                          <a:sym typeface="Arial"/>
                        </a:rPr>
                        <a:t>(N=403)</a:t>
                      </a:r>
                    </a:p>
                  </a:txBody>
                  <a:tcPr marL="0" marR="0" marT="36000" marB="36000" anchor="ctr">
                    <a:lnL w="12700" cap="flat" cmpd="sng" algn="ctr">
                      <a:solidFill>
                        <a:schemeClr val="bg1"/>
                      </a:solidFill>
                      <a:prstDash val="solid"/>
                      <a:round/>
                      <a:headEnd type="none" w="med" len="med"/>
                      <a:tailEnd type="none" w="med" len="med"/>
                    </a:lnL>
                    <a:lnR w="12700" cmpd="sng">
                      <a:noFill/>
                    </a:lnR>
                    <a:lnB w="6350" cap="flat" cmpd="sng" algn="ctr">
                      <a:noFill/>
                      <a:prstDash val="solid"/>
                      <a:round/>
                      <a:headEnd type="none" w="med" len="med"/>
                      <a:tailEnd type="none" w="med" len="med"/>
                    </a:lnB>
                    <a:solidFill>
                      <a:schemeClr val="accent1"/>
                    </a:solidFill>
                  </a:tcPr>
                </a:tc>
                <a:extLst>
                  <a:ext uri="{0D108BD9-81ED-4DB2-BD59-A6C34878D82A}">
                    <a16:rowId xmlns:a16="http://schemas.microsoft.com/office/drawing/2014/main" val="159315112"/>
                  </a:ext>
                </a:extLst>
              </a:tr>
              <a:tr h="126785">
                <a:tc>
                  <a:txBody>
                    <a:bodyPr/>
                    <a:lstStyle/>
                    <a:p>
                      <a:pPr>
                        <a:lnSpc>
                          <a:spcPct val="100000"/>
                        </a:lnSpc>
                      </a:pPr>
                      <a:r>
                        <a:rPr lang="en-GB" sz="1200" b="1" i="0" dirty="0">
                          <a:latin typeface="Arial" panose="020B0604020202020204" pitchFamily="34" charset="0"/>
                        </a:rPr>
                        <a:t>Events, n</a:t>
                      </a:r>
                    </a:p>
                  </a:txBody>
                  <a:tcPr marL="0" marR="0" marT="18000" marB="18000" anchor="ctr">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solidFill>
                      <a:schemeClr val="bg1"/>
                    </a:solidFill>
                  </a:tcPr>
                </a:tc>
                <a:tc>
                  <a:txBody>
                    <a:bodyPr/>
                    <a:lstStyle/>
                    <a:p>
                      <a:pPr algn="ctr"/>
                      <a:r>
                        <a:rPr lang="en-US" sz="1200" b="0" i="0" dirty="0">
                          <a:solidFill>
                            <a:schemeClr val="tx1"/>
                          </a:solidFill>
                          <a:latin typeface="Arial" panose="020B0604020202020204" pitchFamily="34" charset="0"/>
                        </a:rPr>
                        <a:t>123</a:t>
                      </a:r>
                      <a:endParaRPr lang="en-GB" sz="1200" b="1" dirty="0">
                        <a:solidFill>
                          <a:schemeClr val="tx1"/>
                        </a:solidFill>
                      </a:endParaRPr>
                    </a:p>
                  </a:txBody>
                  <a:tcPr marL="0" marR="0" marT="18000" marB="1800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lstStyle/>
                    <a:p>
                      <a:pPr algn="ctr"/>
                      <a:r>
                        <a:rPr lang="en-US" sz="1200" b="0" i="0" dirty="0">
                          <a:solidFill>
                            <a:schemeClr val="tx1"/>
                          </a:solidFill>
                          <a:latin typeface="Arial" panose="020B0604020202020204" pitchFamily="34" charset="0"/>
                        </a:rPr>
                        <a:t>129</a:t>
                      </a:r>
                      <a:endParaRPr lang="en-GB" sz="1200" b="1" dirty="0">
                        <a:solidFill>
                          <a:schemeClr val="tx1"/>
                        </a:solidFill>
                      </a:endParaRPr>
                    </a:p>
                  </a:txBody>
                  <a:tcPr marL="0" marR="0" marT="18000" marB="18000" anchor="ctr">
                    <a:lnL w="6350" cap="flat" cmpd="sng" algn="ctr">
                      <a:noFill/>
                      <a:prstDash val="solid"/>
                      <a:round/>
                      <a:headEnd type="none" w="med" len="med"/>
                      <a:tailEnd type="none" w="med" len="med"/>
                    </a:lnL>
                    <a:lnR w="12700" cmpd="sng">
                      <a:noFill/>
                    </a:lnR>
                    <a:lnT w="6350" cap="flat" cmpd="sng" algn="ctr">
                      <a:no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124857010"/>
                  </a:ext>
                </a:extLst>
              </a:tr>
              <a:tr h="105932">
                <a:tc>
                  <a:txBody>
                    <a:bodyPr/>
                    <a:lstStyle/>
                    <a:p>
                      <a:pPr>
                        <a:lnSpc>
                          <a:spcPct val="100000"/>
                        </a:lnSpc>
                      </a:pPr>
                      <a:r>
                        <a:rPr lang="en-GB" sz="1200" b="1" i="0" dirty="0">
                          <a:latin typeface="Arial" panose="020B0604020202020204" pitchFamily="34" charset="0"/>
                        </a:rPr>
                        <a:t>Median (95% CI), months</a:t>
                      </a:r>
                    </a:p>
                  </a:txBody>
                  <a:tcPr marL="0" marR="0" marT="0" marB="0" anchor="ctr">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solidFill>
                      <a:schemeClr val="bg1"/>
                    </a:solidFill>
                  </a:tcPr>
                </a:tc>
                <a:tc>
                  <a:txBody>
                    <a:bodyPr/>
                    <a:lstStyle/>
                    <a:p>
                      <a:pPr algn="ctr"/>
                      <a:r>
                        <a:rPr lang="en-US" sz="1200" b="0" i="0" dirty="0">
                          <a:solidFill>
                            <a:schemeClr val="tx1"/>
                          </a:solidFill>
                          <a:latin typeface="Arial" panose="020B0604020202020204" pitchFamily="34" charset="0"/>
                        </a:rPr>
                        <a:t>36.4</a:t>
                      </a:r>
                      <a:br>
                        <a:rPr lang="en-US" sz="1200" b="0" i="0" dirty="0">
                          <a:solidFill>
                            <a:schemeClr val="tx1"/>
                          </a:solidFill>
                          <a:latin typeface="Arial" panose="020B0604020202020204" pitchFamily="34" charset="0"/>
                        </a:rPr>
                      </a:br>
                      <a:r>
                        <a:rPr lang="en-US" sz="1200" b="0" i="0" dirty="0">
                          <a:solidFill>
                            <a:schemeClr val="tx1"/>
                          </a:solidFill>
                          <a:latin typeface="Arial" panose="020B0604020202020204" pitchFamily="34" charset="0"/>
                        </a:rPr>
                        <a:t>(33.5-NR)</a:t>
                      </a:r>
                      <a:endParaRPr lang="en-GB" sz="1200" b="1" dirty="0">
                        <a:solidFill>
                          <a:schemeClr val="tx1"/>
                        </a:solidFill>
                      </a:endParaRP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9525" cap="flat" cmpd="sng" algn="ctr">
                      <a:solidFill>
                        <a:schemeClr val="tx1"/>
                      </a:solidFill>
                      <a:prstDash val="solid"/>
                      <a:round/>
                      <a:headEnd type="none" w="med" len="med"/>
                      <a:tailEnd type="none" w="med" len="med"/>
                    </a:lnT>
                    <a:lnB w="6350" cap="flat" cmpd="sng" algn="ctr">
                      <a:noFill/>
                      <a:prstDash val="solid"/>
                      <a:round/>
                      <a:headEnd type="none" w="med" len="med"/>
                      <a:tailEnd type="none" w="med" len="med"/>
                    </a:lnB>
                    <a:solidFill>
                      <a:schemeClr val="bg1"/>
                    </a:solidFill>
                  </a:tcPr>
                </a:tc>
                <a:tc>
                  <a:txBody>
                    <a:bodyPr/>
                    <a:lstStyle/>
                    <a:p>
                      <a:pPr algn="ctr"/>
                      <a:r>
                        <a:rPr lang="en-US" sz="1200" b="0" i="0" dirty="0">
                          <a:solidFill>
                            <a:schemeClr val="tx1"/>
                          </a:solidFill>
                          <a:latin typeface="Arial" panose="020B0604020202020204" pitchFamily="34" charset="0"/>
                        </a:rPr>
                        <a:t>NR</a:t>
                      </a:r>
                      <a:br>
                        <a:rPr lang="en-US" sz="1200" b="0" i="0" dirty="0">
                          <a:solidFill>
                            <a:schemeClr val="tx1"/>
                          </a:solidFill>
                          <a:latin typeface="Arial" panose="020B0604020202020204" pitchFamily="34" charset="0"/>
                        </a:rPr>
                      </a:br>
                      <a:r>
                        <a:rPr lang="en-US" sz="1200" b="0" i="0" dirty="0">
                          <a:solidFill>
                            <a:schemeClr val="tx1"/>
                          </a:solidFill>
                          <a:latin typeface="Arial" panose="020B0604020202020204" pitchFamily="34" charset="0"/>
                        </a:rPr>
                        <a:t>(33.7-NR)</a:t>
                      </a:r>
                      <a:endParaRPr lang="en-GB" sz="1200" b="1" dirty="0">
                        <a:solidFill>
                          <a:schemeClr val="tx1"/>
                        </a:solidFill>
                      </a:endParaRPr>
                    </a:p>
                  </a:txBody>
                  <a:tcPr marL="0" marR="0" marT="0" marB="0" anchor="ctr">
                    <a:lnL w="6350" cap="flat" cmpd="sng" algn="ctr">
                      <a:noFill/>
                      <a:prstDash val="solid"/>
                      <a:round/>
                      <a:headEnd type="none" w="med" len="med"/>
                      <a:tailEnd type="none" w="med" len="med"/>
                    </a:lnL>
                    <a:lnR w="12700" cmpd="sng">
                      <a:noFill/>
                    </a:lnR>
                    <a:lnT w="9525" cap="flat" cmpd="sng" algn="ctr">
                      <a:solidFill>
                        <a:schemeClr val="tx1"/>
                      </a:solidFill>
                      <a:prstDash val="solid"/>
                      <a:round/>
                      <a:headEnd type="none" w="med" len="med"/>
                      <a:tailEnd type="none" w="med" len="med"/>
                    </a:lnT>
                    <a:lnB w="6350" cap="flat" cmpd="sng" algn="ctr">
                      <a:noFill/>
                      <a:prstDash val="solid"/>
                      <a:round/>
                      <a:headEnd type="none" w="med" len="med"/>
                      <a:tailEnd type="none" w="med" len="med"/>
                    </a:lnB>
                    <a:solidFill>
                      <a:schemeClr val="bg1"/>
                    </a:solidFill>
                  </a:tcPr>
                </a:tc>
                <a:extLst>
                  <a:ext uri="{0D108BD9-81ED-4DB2-BD59-A6C34878D82A}">
                    <a16:rowId xmlns:a16="http://schemas.microsoft.com/office/drawing/2014/main" val="2455519460"/>
                  </a:ext>
                </a:extLst>
              </a:tr>
              <a:tr h="232717">
                <a:tc>
                  <a:txBody>
                    <a:bodyPr/>
                    <a:lstStyle/>
                    <a:p>
                      <a:pPr>
                        <a:lnSpc>
                          <a:spcPct val="100000"/>
                        </a:lnSpc>
                      </a:pPr>
                      <a:endParaRPr lang="en-GB" sz="1200" b="1" i="0" dirty="0">
                        <a:latin typeface="Arial" panose="020B0604020202020204" pitchFamily="34" charset="0"/>
                      </a:endParaRPr>
                    </a:p>
                  </a:txBody>
                  <a:tcPr marL="0" marR="0" marT="18000" marB="18000" anchor="ctr">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solidFill>
                      <a:schemeClr val="bg1"/>
                    </a:solidFill>
                  </a:tcPr>
                </a:tc>
                <a:tc gridSpan="2">
                  <a:txBody>
                    <a:bodyPr/>
                    <a:lstStyle/>
                    <a:p>
                      <a:pPr algn="ctr">
                        <a:lnSpc>
                          <a:spcPct val="100000"/>
                        </a:lnSpc>
                      </a:pPr>
                      <a:r>
                        <a:rPr lang="en-GB" sz="1200" b="1" i="0" dirty="0">
                          <a:latin typeface="Arial" panose="020B0604020202020204" pitchFamily="34" charset="0"/>
                        </a:rPr>
                        <a:t>HR 0.89</a:t>
                      </a:r>
                      <a:br>
                        <a:rPr lang="en-GB" sz="1200" b="0" i="0" dirty="0">
                          <a:latin typeface="Arial" panose="020B0604020202020204" pitchFamily="34" charset="0"/>
                        </a:rPr>
                      </a:br>
                      <a:r>
                        <a:rPr lang="en-GB" sz="1200" b="0" i="0" dirty="0">
                          <a:latin typeface="Arial" panose="020B0604020202020204" pitchFamily="34" charset="0"/>
                        </a:rPr>
                        <a:t>95% CI, 0.69-1.14; P=0.35</a:t>
                      </a:r>
                    </a:p>
                  </a:txBody>
                  <a:tcPr marL="0" marR="0" marT="18000" marB="18000" anchor="ctr">
                    <a:lnL w="6350" cap="flat" cmpd="sng" algn="ctr">
                      <a:noFill/>
                      <a:prstDash val="solid"/>
                      <a:round/>
                      <a:headEnd type="none" w="med" len="med"/>
                      <a:tailEnd type="none" w="med" len="med"/>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solidFill>
                      <a:srgbClr val="F5EAE8"/>
                    </a:solidFill>
                  </a:tcPr>
                </a:tc>
                <a:tc hMerge="1">
                  <a:txBody>
                    <a:bodyPr/>
                    <a:lstStyle/>
                    <a:p>
                      <a:pPr algn="ctr"/>
                      <a:endParaRPr lang="en-GB" sz="800" dirty="0">
                        <a:latin typeface="Arial Narrow" panose="020B0606020202030204" pitchFamily="34" charset="0"/>
                      </a:endParaRPr>
                    </a:p>
                  </a:txBody>
                  <a:tcPr>
                    <a:lnR w="12700" cmpd="sng">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BE5D6"/>
                    </a:solidFill>
                  </a:tcPr>
                </a:tc>
                <a:extLst>
                  <a:ext uri="{0D108BD9-81ED-4DB2-BD59-A6C34878D82A}">
                    <a16:rowId xmlns:a16="http://schemas.microsoft.com/office/drawing/2014/main" val="570848091"/>
                  </a:ext>
                </a:extLst>
              </a:tr>
            </a:tbl>
          </a:graphicData>
        </a:graphic>
      </p:graphicFrame>
      <p:sp>
        <p:nvSpPr>
          <p:cNvPr id="71" name="TextBox 70">
            <a:extLst>
              <a:ext uri="{FF2B5EF4-FFF2-40B4-BE49-F238E27FC236}">
                <a16:creationId xmlns:a16="http://schemas.microsoft.com/office/drawing/2014/main" id="{D521C14D-B407-7FDD-9BEB-1E6174722C43}"/>
              </a:ext>
            </a:extLst>
          </p:cNvPr>
          <p:cNvSpPr txBox="1"/>
          <p:nvPr/>
        </p:nvSpPr>
        <p:spPr>
          <a:xfrm>
            <a:off x="3192057" y="5076177"/>
            <a:ext cx="2137738" cy="18466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dirty="0">
                <a:ln>
                  <a:noFill/>
                </a:ln>
                <a:solidFill>
                  <a:prstClr val="black"/>
                </a:solidFill>
                <a:effectLst/>
                <a:uLnTx/>
                <a:uFillTx/>
                <a:latin typeface="Arial" panose="020B0604020202020204"/>
                <a:ea typeface="+mn-ea"/>
                <a:cs typeface="+mn-cs"/>
              </a:rPr>
              <a:t>Months</a:t>
            </a:r>
          </a:p>
        </p:txBody>
      </p:sp>
      <p:sp>
        <p:nvSpPr>
          <p:cNvPr id="72" name="TextBox 71">
            <a:extLst>
              <a:ext uri="{FF2B5EF4-FFF2-40B4-BE49-F238E27FC236}">
                <a16:creationId xmlns:a16="http://schemas.microsoft.com/office/drawing/2014/main" id="{C3A23197-8E55-3131-78E5-9BE24BF1A0C0}"/>
              </a:ext>
            </a:extLst>
          </p:cNvPr>
          <p:cNvSpPr txBox="1"/>
          <p:nvPr/>
        </p:nvSpPr>
        <p:spPr>
          <a:xfrm>
            <a:off x="576741" y="5098920"/>
            <a:ext cx="1242788" cy="623248"/>
          </a:xfrm>
          <a:prstGeom prst="rect">
            <a:avLst/>
          </a:prstGeom>
          <a:noFill/>
        </p:spPr>
        <p:txBody>
          <a:bodyPr wrap="square" lIns="0" tIns="0" rIns="0" bIns="0" rtlCol="0">
            <a:sp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GB" sz="900" b="1" i="0" u="none" strike="noStrike" kern="1200" cap="none" spc="0" normalizeH="0" baseline="0" dirty="0">
                <a:ln>
                  <a:noFill/>
                </a:ln>
                <a:effectLst/>
                <a:uLnTx/>
                <a:uFillTx/>
                <a:latin typeface="Arial" panose="020B0604020202020204"/>
                <a:ea typeface="+mn-ea"/>
                <a:cs typeface="+mn-cs"/>
              </a:rPr>
              <a:t>No. at risk </a:t>
            </a:r>
            <a:br>
              <a:rPr kumimoji="0" lang="en-GB" sz="900" b="1" i="0" u="none" strike="noStrike" kern="1200" cap="none" spc="0" normalizeH="0" baseline="0" dirty="0">
                <a:ln>
                  <a:noFill/>
                </a:ln>
                <a:effectLst/>
                <a:uLnTx/>
                <a:uFillTx/>
                <a:latin typeface="Arial" panose="020B0604020202020204"/>
                <a:ea typeface="+mn-ea"/>
                <a:cs typeface="+mn-cs"/>
              </a:rPr>
            </a:br>
            <a:r>
              <a:rPr kumimoji="0" lang="en-GB" sz="900" b="1" i="0" u="none" strike="noStrike" kern="1200" cap="none" spc="0" normalizeH="0" baseline="0" dirty="0">
                <a:ln>
                  <a:noFill/>
                </a:ln>
                <a:effectLst/>
                <a:uLnTx/>
                <a:uFillTx/>
                <a:latin typeface="Arial" panose="020B0604020202020204"/>
                <a:ea typeface="+mn-ea"/>
                <a:cs typeface="+mn-cs"/>
              </a:rPr>
              <a:t>(number censored</a:t>
            </a:r>
          </a:p>
          <a:p>
            <a:pPr marL="0" marR="0" lvl="0" indent="0" algn="l" defTabSz="914400" rtl="0" eaLnBrk="1" fontAlgn="auto" latinLnBrk="0" hangingPunct="1">
              <a:lnSpc>
                <a:spcPct val="90000"/>
              </a:lnSpc>
              <a:spcBef>
                <a:spcPts val="0"/>
              </a:spcBef>
              <a:spcAft>
                <a:spcPts val="0"/>
              </a:spcAft>
              <a:buClrTx/>
              <a:buSzTx/>
              <a:buFontTx/>
              <a:buNone/>
              <a:tabLst/>
              <a:defRPr/>
            </a:pPr>
            <a:r>
              <a:rPr kumimoji="0" lang="en-GB" sz="900" b="1" i="0" u="none" strike="noStrike" kern="1200" cap="none" spc="0" normalizeH="0" baseline="0" dirty="0">
                <a:ln>
                  <a:noFill/>
                </a:ln>
                <a:solidFill>
                  <a:schemeClr val="tx2"/>
                </a:solidFill>
                <a:effectLst/>
                <a:uLnTx/>
                <a:uFillTx/>
                <a:latin typeface="Arial" panose="020B0604020202020204"/>
                <a:ea typeface="+mn-ea"/>
                <a:cs typeface="+mn-cs"/>
              </a:rPr>
              <a:t>TALA + ENZA</a:t>
            </a:r>
          </a:p>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GB" sz="900" b="1" i="0" u="none" strike="noStrike" kern="1200" cap="none" spc="0" normalizeH="0" baseline="0" dirty="0">
              <a:ln>
                <a:noFill/>
              </a:ln>
              <a:solidFill>
                <a:schemeClr val="accent1"/>
              </a:solidFill>
              <a:effectLst/>
              <a:uLnTx/>
              <a:uFillTx/>
              <a:latin typeface="Arial" panose="020B0604020202020204"/>
              <a:ea typeface="+mn-ea"/>
              <a:cs typeface="+mn-cs"/>
            </a:endParaRPr>
          </a:p>
          <a:p>
            <a:pPr marL="0" marR="0" lvl="0" indent="0" algn="l" defTabSz="914400" rtl="0" eaLnBrk="1" fontAlgn="auto" latinLnBrk="0" hangingPunct="1">
              <a:lnSpc>
                <a:spcPct val="90000"/>
              </a:lnSpc>
              <a:spcBef>
                <a:spcPts val="0"/>
              </a:spcBef>
              <a:spcAft>
                <a:spcPts val="0"/>
              </a:spcAft>
              <a:buClrTx/>
              <a:buSzTx/>
              <a:buFontTx/>
              <a:buNone/>
              <a:tabLst/>
              <a:defRPr/>
            </a:pPr>
            <a:r>
              <a:rPr kumimoji="0" lang="en-GB" sz="900" b="1" i="0" u="none" strike="noStrike" kern="1200" cap="none" spc="0" normalizeH="0" baseline="0" dirty="0">
                <a:ln>
                  <a:noFill/>
                </a:ln>
                <a:solidFill>
                  <a:schemeClr val="accent1"/>
                </a:solidFill>
                <a:effectLst/>
                <a:uLnTx/>
                <a:uFillTx/>
                <a:latin typeface="Arial" panose="020B0604020202020204"/>
                <a:ea typeface="+mn-ea"/>
                <a:cs typeface="+mn-cs"/>
              </a:rPr>
              <a:t>PBO + ENZA</a:t>
            </a:r>
          </a:p>
        </p:txBody>
      </p:sp>
      <p:pic>
        <p:nvPicPr>
          <p:cNvPr id="97" name="Picture 96" descr="A screen shot of a computer&#10;&#10;Description automatically generated">
            <a:extLst>
              <a:ext uri="{FF2B5EF4-FFF2-40B4-BE49-F238E27FC236}">
                <a16:creationId xmlns:a16="http://schemas.microsoft.com/office/drawing/2014/main" id="{E3FAD92D-BB96-1F1A-9F3F-071E8A2335B2}"/>
              </a:ext>
            </a:extLst>
          </p:cNvPr>
          <p:cNvPicPr>
            <a:picLocks noChangeAspect="1"/>
          </p:cNvPicPr>
          <p:nvPr/>
        </p:nvPicPr>
        <p:blipFill>
          <a:blip r:embed="rId2"/>
          <a:stretch>
            <a:fillRect/>
          </a:stretch>
        </p:blipFill>
        <p:spPr>
          <a:xfrm>
            <a:off x="1290573" y="1883918"/>
            <a:ext cx="7073453" cy="2810002"/>
          </a:xfrm>
          <a:prstGeom prst="rect">
            <a:avLst/>
          </a:prstGeom>
        </p:spPr>
      </p:pic>
      <p:sp>
        <p:nvSpPr>
          <p:cNvPr id="69" name="TextBox 68">
            <a:extLst>
              <a:ext uri="{FF2B5EF4-FFF2-40B4-BE49-F238E27FC236}">
                <a16:creationId xmlns:a16="http://schemas.microsoft.com/office/drawing/2014/main" id="{94F10B55-857C-77FB-993A-14DCD3BE9E90}"/>
              </a:ext>
            </a:extLst>
          </p:cNvPr>
          <p:cNvSpPr txBox="1"/>
          <p:nvPr/>
        </p:nvSpPr>
        <p:spPr>
          <a:xfrm>
            <a:off x="3743430" y="2817874"/>
            <a:ext cx="1758495" cy="184666"/>
          </a:xfrm>
          <a:prstGeom prst="rect">
            <a:avLst/>
          </a:prstGeom>
          <a:noFill/>
        </p:spPr>
        <p:txBody>
          <a:bodyPr wrap="none" lIns="0" tIns="0" rIns="0" bIns="0" rtlCol="0">
            <a:spAutoFit/>
          </a:bodyPr>
          <a:lstStyle/>
          <a:p>
            <a:pPr algn="ctr"/>
            <a:r>
              <a:rPr lang="en-GB" sz="1200" b="1" dirty="0">
                <a:solidFill>
                  <a:schemeClr val="accent1"/>
                </a:solidFill>
                <a:latin typeface="Arial" panose="020B0604020202020204" pitchFamily="34" charset="0"/>
                <a:ea typeface="Aileron" charset="0"/>
                <a:cs typeface="Arial" panose="020B0604020202020204" pitchFamily="34" charset="0"/>
              </a:rPr>
              <a:t>Placebo + Enzalutamide</a:t>
            </a:r>
          </a:p>
        </p:txBody>
      </p:sp>
      <p:sp>
        <p:nvSpPr>
          <p:cNvPr id="70" name="TextBox 69">
            <a:extLst>
              <a:ext uri="{FF2B5EF4-FFF2-40B4-BE49-F238E27FC236}">
                <a16:creationId xmlns:a16="http://schemas.microsoft.com/office/drawing/2014/main" id="{F2E14A7C-7E65-5EE4-5703-B1E46BE7444A}"/>
              </a:ext>
            </a:extLst>
          </p:cNvPr>
          <p:cNvSpPr txBox="1"/>
          <p:nvPr/>
        </p:nvSpPr>
        <p:spPr>
          <a:xfrm>
            <a:off x="4205524" y="2084520"/>
            <a:ext cx="2013180" cy="184666"/>
          </a:xfrm>
          <a:prstGeom prst="rect">
            <a:avLst/>
          </a:prstGeom>
          <a:noFill/>
        </p:spPr>
        <p:txBody>
          <a:bodyPr wrap="none" lIns="0" tIns="0" rIns="0" bIns="0" rtlCol="0">
            <a:spAutoFit/>
          </a:bodyPr>
          <a:lstStyle/>
          <a:p>
            <a:pPr algn="ctr"/>
            <a:r>
              <a:rPr lang="en-GB" sz="1200" b="1" dirty="0">
                <a:solidFill>
                  <a:schemeClr val="tx2"/>
                </a:solidFill>
                <a:latin typeface="Arial" panose="020B0604020202020204" pitchFamily="34" charset="0"/>
                <a:ea typeface="Aileron" charset="0"/>
                <a:cs typeface="Arial" panose="020B0604020202020204" pitchFamily="34" charset="0"/>
              </a:rPr>
              <a:t>Talazoparib + Enzalutamide</a:t>
            </a:r>
          </a:p>
        </p:txBody>
      </p:sp>
      <p:sp>
        <p:nvSpPr>
          <p:cNvPr id="98" name="TextBox 97">
            <a:extLst>
              <a:ext uri="{FF2B5EF4-FFF2-40B4-BE49-F238E27FC236}">
                <a16:creationId xmlns:a16="http://schemas.microsoft.com/office/drawing/2014/main" id="{91580C1D-355F-9121-938D-8551DDA625CD}"/>
              </a:ext>
            </a:extLst>
          </p:cNvPr>
          <p:cNvSpPr txBox="1"/>
          <p:nvPr/>
        </p:nvSpPr>
        <p:spPr>
          <a:xfrm rot="16200000">
            <a:off x="-478903" y="3110533"/>
            <a:ext cx="2434974" cy="21544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rial" panose="020B0604020202020204"/>
                <a:ea typeface="+mn-ea"/>
                <a:cs typeface="+mn-cs"/>
              </a:rPr>
              <a:t>Overall survival (%)</a:t>
            </a:r>
            <a:endParaRPr kumimoji="0" lang="en-GB" sz="1400" b="1"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99" name="TextBox 98">
            <a:extLst>
              <a:ext uri="{FF2B5EF4-FFF2-40B4-BE49-F238E27FC236}">
                <a16:creationId xmlns:a16="http://schemas.microsoft.com/office/drawing/2014/main" id="{BC5D3D02-8FA7-247C-6122-22C0975F5F47}"/>
              </a:ext>
            </a:extLst>
          </p:cNvPr>
          <p:cNvSpPr txBox="1"/>
          <p:nvPr/>
        </p:nvSpPr>
        <p:spPr>
          <a:xfrm>
            <a:off x="936939" y="1858458"/>
            <a:ext cx="312475" cy="184666"/>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rPr>
              <a:t>100</a:t>
            </a:r>
            <a:endParaRPr kumimoji="0" lang="en-GB"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00" name="TextBox 99">
            <a:extLst>
              <a:ext uri="{FF2B5EF4-FFF2-40B4-BE49-F238E27FC236}">
                <a16:creationId xmlns:a16="http://schemas.microsoft.com/office/drawing/2014/main" id="{43844E6B-C078-C77E-0AF0-A0C780FBB595}"/>
              </a:ext>
            </a:extLst>
          </p:cNvPr>
          <p:cNvSpPr txBox="1"/>
          <p:nvPr/>
        </p:nvSpPr>
        <p:spPr>
          <a:xfrm>
            <a:off x="1390015" y="4707890"/>
            <a:ext cx="216535" cy="18466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rPr>
              <a:t>0</a:t>
            </a:r>
            <a:endParaRPr kumimoji="0" lang="en-GB"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01" name="TextBox 100">
            <a:extLst>
              <a:ext uri="{FF2B5EF4-FFF2-40B4-BE49-F238E27FC236}">
                <a16:creationId xmlns:a16="http://schemas.microsoft.com/office/drawing/2014/main" id="{C855DECA-CEC0-4AC3-1F31-2CDA7FDBCB45}"/>
              </a:ext>
            </a:extLst>
          </p:cNvPr>
          <p:cNvSpPr txBox="1"/>
          <p:nvPr/>
        </p:nvSpPr>
        <p:spPr>
          <a:xfrm>
            <a:off x="936939" y="2362200"/>
            <a:ext cx="312475" cy="184666"/>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rPr>
              <a:t>80</a:t>
            </a:r>
            <a:endParaRPr kumimoji="0" lang="en-GB"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02" name="TextBox 101">
            <a:extLst>
              <a:ext uri="{FF2B5EF4-FFF2-40B4-BE49-F238E27FC236}">
                <a16:creationId xmlns:a16="http://schemas.microsoft.com/office/drawing/2014/main" id="{3D2E0A7B-BF74-758D-F766-5D41F47BEA0A}"/>
              </a:ext>
            </a:extLst>
          </p:cNvPr>
          <p:cNvSpPr txBox="1"/>
          <p:nvPr/>
        </p:nvSpPr>
        <p:spPr>
          <a:xfrm>
            <a:off x="936939" y="2870200"/>
            <a:ext cx="312475" cy="184666"/>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rPr>
              <a:t>60</a:t>
            </a:r>
            <a:endParaRPr kumimoji="0" lang="en-GB"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03" name="TextBox 102">
            <a:extLst>
              <a:ext uri="{FF2B5EF4-FFF2-40B4-BE49-F238E27FC236}">
                <a16:creationId xmlns:a16="http://schemas.microsoft.com/office/drawing/2014/main" id="{ADC59495-E990-EBD8-DAA7-419E00AFD4EB}"/>
              </a:ext>
            </a:extLst>
          </p:cNvPr>
          <p:cNvSpPr txBox="1"/>
          <p:nvPr/>
        </p:nvSpPr>
        <p:spPr>
          <a:xfrm>
            <a:off x="936939" y="3381375"/>
            <a:ext cx="312475" cy="184666"/>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200" dirty="0">
                <a:solidFill>
                  <a:prstClr val="black"/>
                </a:solidFill>
                <a:latin typeface="Arial" panose="020B0604020202020204"/>
              </a:rPr>
              <a:t>4</a:t>
            </a:r>
            <a:r>
              <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rPr>
              <a:t>0</a:t>
            </a:r>
            <a:endParaRPr kumimoji="0" lang="en-GB"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04" name="TextBox 103">
            <a:extLst>
              <a:ext uri="{FF2B5EF4-FFF2-40B4-BE49-F238E27FC236}">
                <a16:creationId xmlns:a16="http://schemas.microsoft.com/office/drawing/2014/main" id="{D027236E-B134-B3D0-2E33-51A5B504CA9F}"/>
              </a:ext>
            </a:extLst>
          </p:cNvPr>
          <p:cNvSpPr txBox="1"/>
          <p:nvPr/>
        </p:nvSpPr>
        <p:spPr>
          <a:xfrm>
            <a:off x="936939" y="3886200"/>
            <a:ext cx="312475" cy="184666"/>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rPr>
              <a:t>20</a:t>
            </a:r>
            <a:endParaRPr kumimoji="0" lang="en-GB"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05" name="TextBox 104">
            <a:extLst>
              <a:ext uri="{FF2B5EF4-FFF2-40B4-BE49-F238E27FC236}">
                <a16:creationId xmlns:a16="http://schemas.microsoft.com/office/drawing/2014/main" id="{CB58A38A-548C-ECA8-6594-047E5BF4C784}"/>
              </a:ext>
            </a:extLst>
          </p:cNvPr>
          <p:cNvSpPr txBox="1"/>
          <p:nvPr/>
        </p:nvSpPr>
        <p:spPr>
          <a:xfrm>
            <a:off x="936939" y="4419600"/>
            <a:ext cx="312475" cy="184666"/>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rPr>
              <a:t>0</a:t>
            </a:r>
            <a:endParaRPr kumimoji="0" lang="en-GB"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06" name="TextBox 105">
            <a:extLst>
              <a:ext uri="{FF2B5EF4-FFF2-40B4-BE49-F238E27FC236}">
                <a16:creationId xmlns:a16="http://schemas.microsoft.com/office/drawing/2014/main" id="{77EB6B98-8029-6249-4A90-EB016D99041F}"/>
              </a:ext>
            </a:extLst>
          </p:cNvPr>
          <p:cNvSpPr txBox="1"/>
          <p:nvPr/>
        </p:nvSpPr>
        <p:spPr>
          <a:xfrm>
            <a:off x="1714500" y="4707890"/>
            <a:ext cx="216535" cy="18466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rPr>
              <a:t>2</a:t>
            </a:r>
            <a:endParaRPr kumimoji="0" lang="en-GB"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07" name="TextBox 106">
            <a:extLst>
              <a:ext uri="{FF2B5EF4-FFF2-40B4-BE49-F238E27FC236}">
                <a16:creationId xmlns:a16="http://schemas.microsoft.com/office/drawing/2014/main" id="{AF10775F-03BD-AC9B-AB37-196AB60A8908}"/>
              </a:ext>
            </a:extLst>
          </p:cNvPr>
          <p:cNvSpPr txBox="1"/>
          <p:nvPr/>
        </p:nvSpPr>
        <p:spPr>
          <a:xfrm>
            <a:off x="2057400" y="4707890"/>
            <a:ext cx="216535" cy="18466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rPr>
              <a:t>4</a:t>
            </a:r>
            <a:endParaRPr kumimoji="0" lang="en-GB"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08" name="TextBox 107">
            <a:extLst>
              <a:ext uri="{FF2B5EF4-FFF2-40B4-BE49-F238E27FC236}">
                <a16:creationId xmlns:a16="http://schemas.microsoft.com/office/drawing/2014/main" id="{53D5250A-2FB7-55A3-CD65-2E662D7129E7}"/>
              </a:ext>
            </a:extLst>
          </p:cNvPr>
          <p:cNvSpPr txBox="1"/>
          <p:nvPr/>
        </p:nvSpPr>
        <p:spPr>
          <a:xfrm>
            <a:off x="2365375" y="4707890"/>
            <a:ext cx="216535" cy="18466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rPr>
              <a:t>6</a:t>
            </a:r>
            <a:endParaRPr kumimoji="0" lang="en-GB"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09" name="TextBox 108">
            <a:extLst>
              <a:ext uri="{FF2B5EF4-FFF2-40B4-BE49-F238E27FC236}">
                <a16:creationId xmlns:a16="http://schemas.microsoft.com/office/drawing/2014/main" id="{3A213E13-6117-343A-6DCF-36F52D585CF5}"/>
              </a:ext>
            </a:extLst>
          </p:cNvPr>
          <p:cNvSpPr txBox="1"/>
          <p:nvPr/>
        </p:nvSpPr>
        <p:spPr>
          <a:xfrm>
            <a:off x="2698750" y="4707890"/>
            <a:ext cx="216535" cy="18466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rPr>
              <a:t>8</a:t>
            </a:r>
            <a:endParaRPr kumimoji="0" lang="en-GB"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10" name="TextBox 109">
            <a:extLst>
              <a:ext uri="{FF2B5EF4-FFF2-40B4-BE49-F238E27FC236}">
                <a16:creationId xmlns:a16="http://schemas.microsoft.com/office/drawing/2014/main" id="{A5B17D9C-11B5-1ACB-69F3-34B6ABBE421D}"/>
              </a:ext>
            </a:extLst>
          </p:cNvPr>
          <p:cNvSpPr txBox="1"/>
          <p:nvPr/>
        </p:nvSpPr>
        <p:spPr>
          <a:xfrm>
            <a:off x="3022600" y="4707890"/>
            <a:ext cx="216535" cy="18466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rPr>
              <a:t>10</a:t>
            </a:r>
            <a:endParaRPr kumimoji="0" lang="en-GB"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11" name="TextBox 110">
            <a:extLst>
              <a:ext uri="{FF2B5EF4-FFF2-40B4-BE49-F238E27FC236}">
                <a16:creationId xmlns:a16="http://schemas.microsoft.com/office/drawing/2014/main" id="{3A15803E-4A52-CBF4-938B-95D23C9A4752}"/>
              </a:ext>
            </a:extLst>
          </p:cNvPr>
          <p:cNvSpPr txBox="1"/>
          <p:nvPr/>
        </p:nvSpPr>
        <p:spPr>
          <a:xfrm>
            <a:off x="3352800" y="4707890"/>
            <a:ext cx="216535" cy="18466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rPr>
              <a:t>12</a:t>
            </a:r>
            <a:endParaRPr kumimoji="0" lang="en-GB"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12" name="TextBox 111">
            <a:extLst>
              <a:ext uri="{FF2B5EF4-FFF2-40B4-BE49-F238E27FC236}">
                <a16:creationId xmlns:a16="http://schemas.microsoft.com/office/drawing/2014/main" id="{0C32782E-B11A-346B-6174-639495C474B7}"/>
              </a:ext>
            </a:extLst>
          </p:cNvPr>
          <p:cNvSpPr txBox="1"/>
          <p:nvPr/>
        </p:nvSpPr>
        <p:spPr>
          <a:xfrm>
            <a:off x="3673475" y="4707890"/>
            <a:ext cx="216535" cy="18466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rPr>
              <a:t>14</a:t>
            </a:r>
            <a:endParaRPr kumimoji="0" lang="en-GB"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13" name="TextBox 112">
            <a:extLst>
              <a:ext uri="{FF2B5EF4-FFF2-40B4-BE49-F238E27FC236}">
                <a16:creationId xmlns:a16="http://schemas.microsoft.com/office/drawing/2014/main" id="{A52499FC-F7ED-0A4C-B648-1D349859D39A}"/>
              </a:ext>
            </a:extLst>
          </p:cNvPr>
          <p:cNvSpPr txBox="1"/>
          <p:nvPr/>
        </p:nvSpPr>
        <p:spPr>
          <a:xfrm>
            <a:off x="3997325" y="4707890"/>
            <a:ext cx="216535" cy="18466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rPr>
              <a:t>16</a:t>
            </a:r>
            <a:endParaRPr kumimoji="0" lang="en-GB"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14" name="TextBox 113">
            <a:extLst>
              <a:ext uri="{FF2B5EF4-FFF2-40B4-BE49-F238E27FC236}">
                <a16:creationId xmlns:a16="http://schemas.microsoft.com/office/drawing/2014/main" id="{7D4FC3BF-207D-5CEB-E2CE-BB4811DA931D}"/>
              </a:ext>
            </a:extLst>
          </p:cNvPr>
          <p:cNvSpPr txBox="1"/>
          <p:nvPr/>
        </p:nvSpPr>
        <p:spPr>
          <a:xfrm>
            <a:off x="4324350" y="4707890"/>
            <a:ext cx="216535" cy="18466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rPr>
              <a:t>18</a:t>
            </a:r>
            <a:endParaRPr kumimoji="0" lang="en-GB"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15" name="TextBox 114">
            <a:extLst>
              <a:ext uri="{FF2B5EF4-FFF2-40B4-BE49-F238E27FC236}">
                <a16:creationId xmlns:a16="http://schemas.microsoft.com/office/drawing/2014/main" id="{921E748B-D7E0-62B0-7BEC-3689E0266BA8}"/>
              </a:ext>
            </a:extLst>
          </p:cNvPr>
          <p:cNvSpPr txBox="1"/>
          <p:nvPr/>
        </p:nvSpPr>
        <p:spPr>
          <a:xfrm>
            <a:off x="4648200" y="4707890"/>
            <a:ext cx="216535" cy="18466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rPr>
              <a:t>20</a:t>
            </a:r>
            <a:endParaRPr kumimoji="0" lang="en-GB"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16" name="TextBox 115">
            <a:extLst>
              <a:ext uri="{FF2B5EF4-FFF2-40B4-BE49-F238E27FC236}">
                <a16:creationId xmlns:a16="http://schemas.microsoft.com/office/drawing/2014/main" id="{C7F75263-8F11-8648-1678-A7D3863E3243}"/>
              </a:ext>
            </a:extLst>
          </p:cNvPr>
          <p:cNvSpPr txBox="1"/>
          <p:nvPr/>
        </p:nvSpPr>
        <p:spPr>
          <a:xfrm>
            <a:off x="4981575" y="4707890"/>
            <a:ext cx="216535" cy="18466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rPr>
              <a:t>22</a:t>
            </a:r>
            <a:endParaRPr kumimoji="0" lang="en-GB"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17" name="TextBox 116">
            <a:extLst>
              <a:ext uri="{FF2B5EF4-FFF2-40B4-BE49-F238E27FC236}">
                <a16:creationId xmlns:a16="http://schemas.microsoft.com/office/drawing/2014/main" id="{55E62F26-298D-DDC5-DF48-0952ED05C407}"/>
              </a:ext>
            </a:extLst>
          </p:cNvPr>
          <p:cNvSpPr txBox="1"/>
          <p:nvPr/>
        </p:nvSpPr>
        <p:spPr>
          <a:xfrm>
            <a:off x="5308600" y="4707890"/>
            <a:ext cx="216535" cy="18466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rPr>
              <a:t>24</a:t>
            </a:r>
            <a:endParaRPr kumimoji="0" lang="en-GB"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18" name="TextBox 117">
            <a:extLst>
              <a:ext uri="{FF2B5EF4-FFF2-40B4-BE49-F238E27FC236}">
                <a16:creationId xmlns:a16="http://schemas.microsoft.com/office/drawing/2014/main" id="{271DAC94-DD07-B32F-EB98-3DD07BEBBB9C}"/>
              </a:ext>
            </a:extLst>
          </p:cNvPr>
          <p:cNvSpPr txBox="1"/>
          <p:nvPr/>
        </p:nvSpPr>
        <p:spPr>
          <a:xfrm>
            <a:off x="5638800" y="4707890"/>
            <a:ext cx="216535" cy="18466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rPr>
              <a:t>26</a:t>
            </a:r>
            <a:endParaRPr kumimoji="0" lang="en-GB"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19" name="TextBox 118">
            <a:extLst>
              <a:ext uri="{FF2B5EF4-FFF2-40B4-BE49-F238E27FC236}">
                <a16:creationId xmlns:a16="http://schemas.microsoft.com/office/drawing/2014/main" id="{709F5695-18F5-D2CD-16B0-8855119C4D26}"/>
              </a:ext>
            </a:extLst>
          </p:cNvPr>
          <p:cNvSpPr txBox="1"/>
          <p:nvPr/>
        </p:nvSpPr>
        <p:spPr>
          <a:xfrm>
            <a:off x="5965825" y="4707890"/>
            <a:ext cx="216535" cy="18466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rPr>
              <a:t>28</a:t>
            </a:r>
            <a:endParaRPr kumimoji="0" lang="en-GB"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20" name="TextBox 119">
            <a:extLst>
              <a:ext uri="{FF2B5EF4-FFF2-40B4-BE49-F238E27FC236}">
                <a16:creationId xmlns:a16="http://schemas.microsoft.com/office/drawing/2014/main" id="{9C68E3B7-CE28-3D4C-F505-768934E6D997}"/>
              </a:ext>
            </a:extLst>
          </p:cNvPr>
          <p:cNvSpPr txBox="1"/>
          <p:nvPr/>
        </p:nvSpPr>
        <p:spPr>
          <a:xfrm>
            <a:off x="6289675" y="4707890"/>
            <a:ext cx="216535" cy="18466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rPr>
              <a:t>30</a:t>
            </a:r>
            <a:endParaRPr kumimoji="0" lang="en-GB"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21" name="TextBox 120">
            <a:extLst>
              <a:ext uri="{FF2B5EF4-FFF2-40B4-BE49-F238E27FC236}">
                <a16:creationId xmlns:a16="http://schemas.microsoft.com/office/drawing/2014/main" id="{BEAFC0B0-8CA7-09C6-911B-807846BE2327}"/>
              </a:ext>
            </a:extLst>
          </p:cNvPr>
          <p:cNvSpPr txBox="1"/>
          <p:nvPr/>
        </p:nvSpPr>
        <p:spPr>
          <a:xfrm>
            <a:off x="6619875" y="4707890"/>
            <a:ext cx="216535" cy="18466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rPr>
              <a:t>32</a:t>
            </a:r>
            <a:endParaRPr kumimoji="0" lang="en-GB"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22" name="TextBox 121">
            <a:extLst>
              <a:ext uri="{FF2B5EF4-FFF2-40B4-BE49-F238E27FC236}">
                <a16:creationId xmlns:a16="http://schemas.microsoft.com/office/drawing/2014/main" id="{3B7BF4F7-29CE-FBA0-1F1C-72D8BDD60B35}"/>
              </a:ext>
            </a:extLst>
          </p:cNvPr>
          <p:cNvSpPr txBox="1"/>
          <p:nvPr/>
        </p:nvSpPr>
        <p:spPr>
          <a:xfrm>
            <a:off x="6943725" y="4707890"/>
            <a:ext cx="216535" cy="18466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rPr>
              <a:t>34</a:t>
            </a:r>
            <a:endParaRPr kumimoji="0" lang="en-GB"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23" name="TextBox 122">
            <a:extLst>
              <a:ext uri="{FF2B5EF4-FFF2-40B4-BE49-F238E27FC236}">
                <a16:creationId xmlns:a16="http://schemas.microsoft.com/office/drawing/2014/main" id="{FD42F2A8-1416-BEDB-25E5-FA9B6CB75005}"/>
              </a:ext>
            </a:extLst>
          </p:cNvPr>
          <p:cNvSpPr txBox="1"/>
          <p:nvPr/>
        </p:nvSpPr>
        <p:spPr>
          <a:xfrm>
            <a:off x="8245475" y="4707890"/>
            <a:ext cx="216535" cy="18466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rPr>
              <a:t>42</a:t>
            </a:r>
            <a:endParaRPr kumimoji="0" lang="en-GB"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24" name="TextBox 123">
            <a:extLst>
              <a:ext uri="{FF2B5EF4-FFF2-40B4-BE49-F238E27FC236}">
                <a16:creationId xmlns:a16="http://schemas.microsoft.com/office/drawing/2014/main" id="{55533D6D-1127-B6D5-A8DE-0056157BFE78}"/>
              </a:ext>
            </a:extLst>
          </p:cNvPr>
          <p:cNvSpPr txBox="1"/>
          <p:nvPr/>
        </p:nvSpPr>
        <p:spPr>
          <a:xfrm>
            <a:off x="7924800" y="4707890"/>
            <a:ext cx="216535" cy="18466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rPr>
              <a:t>40</a:t>
            </a:r>
            <a:endParaRPr kumimoji="0" lang="en-GB"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25" name="TextBox 124">
            <a:extLst>
              <a:ext uri="{FF2B5EF4-FFF2-40B4-BE49-F238E27FC236}">
                <a16:creationId xmlns:a16="http://schemas.microsoft.com/office/drawing/2014/main" id="{B58D4192-C5F3-AC01-9B6F-126A82E0928E}"/>
              </a:ext>
            </a:extLst>
          </p:cNvPr>
          <p:cNvSpPr txBox="1"/>
          <p:nvPr/>
        </p:nvSpPr>
        <p:spPr>
          <a:xfrm>
            <a:off x="7604125" y="4707890"/>
            <a:ext cx="216535" cy="18466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rPr>
              <a:t>38</a:t>
            </a:r>
            <a:endParaRPr kumimoji="0" lang="en-GB"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26" name="TextBox 125">
            <a:extLst>
              <a:ext uri="{FF2B5EF4-FFF2-40B4-BE49-F238E27FC236}">
                <a16:creationId xmlns:a16="http://schemas.microsoft.com/office/drawing/2014/main" id="{3C29858A-FF5F-3399-0CA2-57AF8CC78937}"/>
              </a:ext>
            </a:extLst>
          </p:cNvPr>
          <p:cNvSpPr txBox="1"/>
          <p:nvPr/>
        </p:nvSpPr>
        <p:spPr>
          <a:xfrm>
            <a:off x="7264400" y="4707890"/>
            <a:ext cx="216535" cy="18466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rPr>
              <a:t>36</a:t>
            </a:r>
            <a:endParaRPr kumimoji="0" lang="en-GB"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27" name="TextBox 126">
            <a:extLst>
              <a:ext uri="{FF2B5EF4-FFF2-40B4-BE49-F238E27FC236}">
                <a16:creationId xmlns:a16="http://schemas.microsoft.com/office/drawing/2014/main" id="{6710AA75-7EB2-8EDB-E60F-51BA1FD8AD7B}"/>
              </a:ext>
            </a:extLst>
          </p:cNvPr>
          <p:cNvSpPr txBox="1"/>
          <p:nvPr/>
        </p:nvSpPr>
        <p:spPr>
          <a:xfrm>
            <a:off x="8279409" y="5348219"/>
            <a:ext cx="269304" cy="498598"/>
          </a:xfrm>
          <a:prstGeom prst="rect">
            <a:avLst/>
          </a:prstGeom>
          <a:noFill/>
        </p:spPr>
        <p:txBody>
          <a:bodyPr wrap="none" lIns="0" tIns="0" rIns="0" bIns="0" rtlCol="0">
            <a:spAutoFit/>
          </a:bodyPr>
          <a:lstStyle/>
          <a:p>
            <a:pPr algn="ctr">
              <a:lnSpc>
                <a:spcPct val="90000"/>
              </a:lnSpc>
            </a:pPr>
            <a:r>
              <a:rPr lang="en-GB" sz="900" dirty="0">
                <a:latin typeface="Arial" panose="020B0604020202020204" pitchFamily="34" charset="0"/>
                <a:ea typeface="Aileron" charset="0"/>
                <a:cs typeface="Arial" panose="020B0604020202020204" pitchFamily="34" charset="0"/>
              </a:rPr>
              <a:t>0</a:t>
            </a:r>
          </a:p>
          <a:p>
            <a:pPr algn="ctr">
              <a:lnSpc>
                <a:spcPct val="90000"/>
              </a:lnSpc>
            </a:pPr>
            <a:r>
              <a:rPr lang="en-GB" sz="900" dirty="0">
                <a:latin typeface="Arial" panose="020B0604020202020204" pitchFamily="34" charset="0"/>
                <a:ea typeface="Aileron" charset="0"/>
                <a:cs typeface="Arial" panose="020B0604020202020204" pitchFamily="34" charset="0"/>
              </a:rPr>
              <a:t>(279)</a:t>
            </a:r>
          </a:p>
          <a:p>
            <a:pPr algn="ctr">
              <a:lnSpc>
                <a:spcPct val="90000"/>
              </a:lnSpc>
            </a:pPr>
            <a:r>
              <a:rPr lang="en-GB" sz="900" dirty="0">
                <a:latin typeface="Arial" panose="020B0604020202020204" pitchFamily="34" charset="0"/>
                <a:ea typeface="Aileron" charset="0"/>
                <a:cs typeface="Arial" panose="020B0604020202020204" pitchFamily="34" charset="0"/>
              </a:rPr>
              <a:t>0</a:t>
            </a:r>
          </a:p>
          <a:p>
            <a:pPr algn="ctr">
              <a:lnSpc>
                <a:spcPct val="90000"/>
              </a:lnSpc>
            </a:pPr>
            <a:r>
              <a:rPr lang="en-GB" sz="900" dirty="0">
                <a:latin typeface="Arial" panose="020B0604020202020204" pitchFamily="34" charset="0"/>
                <a:ea typeface="Aileron" charset="0"/>
                <a:cs typeface="Arial" panose="020B0604020202020204" pitchFamily="34" charset="0"/>
              </a:rPr>
              <a:t>(274)</a:t>
            </a:r>
          </a:p>
        </p:txBody>
      </p:sp>
      <p:sp>
        <p:nvSpPr>
          <p:cNvPr id="128" name="TextBox 127">
            <a:extLst>
              <a:ext uri="{FF2B5EF4-FFF2-40B4-BE49-F238E27FC236}">
                <a16:creationId xmlns:a16="http://schemas.microsoft.com/office/drawing/2014/main" id="{E1483492-272C-00AA-04B2-5BB9E3807D27}"/>
              </a:ext>
            </a:extLst>
          </p:cNvPr>
          <p:cNvSpPr txBox="1"/>
          <p:nvPr/>
        </p:nvSpPr>
        <p:spPr>
          <a:xfrm>
            <a:off x="7924801" y="5348219"/>
            <a:ext cx="269304" cy="498598"/>
          </a:xfrm>
          <a:prstGeom prst="rect">
            <a:avLst/>
          </a:prstGeom>
          <a:noFill/>
        </p:spPr>
        <p:txBody>
          <a:bodyPr wrap="none" lIns="0" tIns="0" rIns="0" bIns="0" rtlCol="0">
            <a:spAutoFit/>
          </a:bodyPr>
          <a:lstStyle/>
          <a:p>
            <a:pPr algn="ctr">
              <a:lnSpc>
                <a:spcPct val="90000"/>
              </a:lnSpc>
            </a:pPr>
            <a:r>
              <a:rPr lang="en-GB" sz="900" dirty="0">
                <a:latin typeface="Arial" panose="020B0604020202020204" pitchFamily="34" charset="0"/>
                <a:ea typeface="Aileron" charset="0"/>
                <a:cs typeface="Arial" panose="020B0604020202020204" pitchFamily="34" charset="0"/>
              </a:rPr>
              <a:t>1</a:t>
            </a:r>
          </a:p>
          <a:p>
            <a:pPr algn="ctr">
              <a:lnSpc>
                <a:spcPct val="90000"/>
              </a:lnSpc>
            </a:pPr>
            <a:r>
              <a:rPr lang="en-GB" sz="900" dirty="0">
                <a:latin typeface="Arial" panose="020B0604020202020204" pitchFamily="34" charset="0"/>
                <a:ea typeface="Aileron" charset="0"/>
                <a:cs typeface="Arial" panose="020B0604020202020204" pitchFamily="34" charset="0"/>
              </a:rPr>
              <a:t>(278)</a:t>
            </a:r>
          </a:p>
          <a:p>
            <a:pPr algn="ctr">
              <a:lnSpc>
                <a:spcPct val="90000"/>
              </a:lnSpc>
            </a:pPr>
            <a:r>
              <a:rPr lang="en-GB" sz="900" dirty="0">
                <a:latin typeface="Arial" panose="020B0604020202020204" pitchFamily="34" charset="0"/>
                <a:ea typeface="Aileron" charset="0"/>
                <a:cs typeface="Arial" panose="020B0604020202020204" pitchFamily="34" charset="0"/>
              </a:rPr>
              <a:t>1</a:t>
            </a:r>
          </a:p>
          <a:p>
            <a:pPr algn="ctr">
              <a:lnSpc>
                <a:spcPct val="90000"/>
              </a:lnSpc>
            </a:pPr>
            <a:r>
              <a:rPr lang="en-GB" sz="900" dirty="0">
                <a:latin typeface="Arial" panose="020B0604020202020204" pitchFamily="34" charset="0"/>
                <a:ea typeface="Aileron" charset="0"/>
                <a:cs typeface="Arial" panose="020B0604020202020204" pitchFamily="34" charset="0"/>
              </a:rPr>
              <a:t>(273)</a:t>
            </a:r>
          </a:p>
        </p:txBody>
      </p:sp>
      <p:sp>
        <p:nvSpPr>
          <p:cNvPr id="129" name="TextBox 128">
            <a:extLst>
              <a:ext uri="{FF2B5EF4-FFF2-40B4-BE49-F238E27FC236}">
                <a16:creationId xmlns:a16="http://schemas.microsoft.com/office/drawing/2014/main" id="{58D6FBFF-C900-006F-1C80-AF712C86D557}"/>
              </a:ext>
            </a:extLst>
          </p:cNvPr>
          <p:cNvSpPr txBox="1"/>
          <p:nvPr/>
        </p:nvSpPr>
        <p:spPr>
          <a:xfrm>
            <a:off x="7591426" y="5348219"/>
            <a:ext cx="269304" cy="498598"/>
          </a:xfrm>
          <a:prstGeom prst="rect">
            <a:avLst/>
          </a:prstGeom>
          <a:noFill/>
        </p:spPr>
        <p:txBody>
          <a:bodyPr wrap="none" lIns="0" tIns="0" rIns="0" bIns="0" rtlCol="0">
            <a:spAutoFit/>
          </a:bodyPr>
          <a:lstStyle/>
          <a:p>
            <a:pPr algn="ctr">
              <a:lnSpc>
                <a:spcPct val="90000"/>
              </a:lnSpc>
            </a:pPr>
            <a:r>
              <a:rPr lang="en-GB" sz="900" dirty="0">
                <a:latin typeface="Arial" panose="020B0604020202020204" pitchFamily="34" charset="0"/>
                <a:ea typeface="Aileron" charset="0"/>
                <a:cs typeface="Arial" panose="020B0604020202020204" pitchFamily="34" charset="0"/>
              </a:rPr>
              <a:t>2</a:t>
            </a:r>
          </a:p>
          <a:p>
            <a:pPr algn="ctr">
              <a:lnSpc>
                <a:spcPct val="90000"/>
              </a:lnSpc>
            </a:pPr>
            <a:r>
              <a:rPr lang="en-GB" sz="900" dirty="0">
                <a:latin typeface="Arial" panose="020B0604020202020204" pitchFamily="34" charset="0"/>
                <a:ea typeface="Aileron" charset="0"/>
                <a:cs typeface="Arial" panose="020B0604020202020204" pitchFamily="34" charset="0"/>
              </a:rPr>
              <a:t>(277)</a:t>
            </a:r>
          </a:p>
          <a:p>
            <a:pPr algn="ctr">
              <a:lnSpc>
                <a:spcPct val="90000"/>
              </a:lnSpc>
            </a:pPr>
            <a:r>
              <a:rPr lang="en-GB" sz="900" dirty="0">
                <a:latin typeface="Arial" panose="020B0604020202020204" pitchFamily="34" charset="0"/>
                <a:ea typeface="Aileron" charset="0"/>
                <a:cs typeface="Arial" panose="020B0604020202020204" pitchFamily="34" charset="0"/>
              </a:rPr>
              <a:t>3</a:t>
            </a:r>
          </a:p>
          <a:p>
            <a:pPr algn="ctr">
              <a:lnSpc>
                <a:spcPct val="90000"/>
              </a:lnSpc>
            </a:pPr>
            <a:r>
              <a:rPr lang="en-GB" sz="900" dirty="0">
                <a:latin typeface="Arial" panose="020B0604020202020204" pitchFamily="34" charset="0"/>
                <a:ea typeface="Aileron" charset="0"/>
                <a:cs typeface="Arial" panose="020B0604020202020204" pitchFamily="34" charset="0"/>
              </a:rPr>
              <a:t>(271)</a:t>
            </a:r>
          </a:p>
        </p:txBody>
      </p:sp>
      <p:sp>
        <p:nvSpPr>
          <p:cNvPr id="130" name="TextBox 129">
            <a:extLst>
              <a:ext uri="{FF2B5EF4-FFF2-40B4-BE49-F238E27FC236}">
                <a16:creationId xmlns:a16="http://schemas.microsoft.com/office/drawing/2014/main" id="{2887B48B-BC71-7391-62DA-2906307A609B}"/>
              </a:ext>
            </a:extLst>
          </p:cNvPr>
          <p:cNvSpPr txBox="1"/>
          <p:nvPr/>
        </p:nvSpPr>
        <p:spPr>
          <a:xfrm>
            <a:off x="7242176" y="5348219"/>
            <a:ext cx="269304" cy="498598"/>
          </a:xfrm>
          <a:prstGeom prst="rect">
            <a:avLst/>
          </a:prstGeom>
          <a:noFill/>
        </p:spPr>
        <p:txBody>
          <a:bodyPr wrap="none" lIns="0" tIns="0" rIns="0" bIns="0" rtlCol="0">
            <a:spAutoFit/>
          </a:bodyPr>
          <a:lstStyle/>
          <a:p>
            <a:pPr algn="ctr">
              <a:lnSpc>
                <a:spcPct val="90000"/>
              </a:lnSpc>
            </a:pPr>
            <a:r>
              <a:rPr lang="en-GB" sz="900" dirty="0">
                <a:latin typeface="Arial" panose="020B0604020202020204" pitchFamily="34" charset="0"/>
                <a:ea typeface="Aileron" charset="0"/>
                <a:cs typeface="Arial" panose="020B0604020202020204" pitchFamily="34" charset="0"/>
              </a:rPr>
              <a:t>10</a:t>
            </a:r>
          </a:p>
          <a:p>
            <a:pPr algn="ctr">
              <a:lnSpc>
                <a:spcPct val="90000"/>
              </a:lnSpc>
            </a:pPr>
            <a:r>
              <a:rPr lang="en-GB" sz="900" dirty="0">
                <a:latin typeface="Arial" panose="020B0604020202020204" pitchFamily="34" charset="0"/>
                <a:ea typeface="Aileron" charset="0"/>
                <a:cs typeface="Arial" panose="020B0604020202020204" pitchFamily="34" charset="0"/>
              </a:rPr>
              <a:t>(270)</a:t>
            </a:r>
          </a:p>
          <a:p>
            <a:pPr algn="ctr">
              <a:lnSpc>
                <a:spcPct val="90000"/>
              </a:lnSpc>
            </a:pPr>
            <a:r>
              <a:rPr lang="en-GB" sz="900" dirty="0">
                <a:latin typeface="Arial" panose="020B0604020202020204" pitchFamily="34" charset="0"/>
                <a:ea typeface="Aileron" charset="0"/>
                <a:cs typeface="Arial" panose="020B0604020202020204" pitchFamily="34" charset="0"/>
              </a:rPr>
              <a:t>6</a:t>
            </a:r>
          </a:p>
          <a:p>
            <a:pPr algn="ctr">
              <a:lnSpc>
                <a:spcPct val="90000"/>
              </a:lnSpc>
            </a:pPr>
            <a:r>
              <a:rPr lang="en-GB" sz="900" dirty="0">
                <a:latin typeface="Arial" panose="020B0604020202020204" pitchFamily="34" charset="0"/>
                <a:ea typeface="Aileron" charset="0"/>
                <a:cs typeface="Arial" panose="020B0604020202020204" pitchFamily="34" charset="0"/>
              </a:rPr>
              <a:t>(268)</a:t>
            </a:r>
          </a:p>
        </p:txBody>
      </p:sp>
      <p:sp>
        <p:nvSpPr>
          <p:cNvPr id="131" name="TextBox 130">
            <a:extLst>
              <a:ext uri="{FF2B5EF4-FFF2-40B4-BE49-F238E27FC236}">
                <a16:creationId xmlns:a16="http://schemas.microsoft.com/office/drawing/2014/main" id="{83E65517-CD8C-7A8F-87A4-54B4F2F30C76}"/>
              </a:ext>
            </a:extLst>
          </p:cNvPr>
          <p:cNvSpPr txBox="1"/>
          <p:nvPr/>
        </p:nvSpPr>
        <p:spPr>
          <a:xfrm>
            <a:off x="6924676" y="5348219"/>
            <a:ext cx="269304" cy="498598"/>
          </a:xfrm>
          <a:prstGeom prst="rect">
            <a:avLst/>
          </a:prstGeom>
          <a:noFill/>
        </p:spPr>
        <p:txBody>
          <a:bodyPr wrap="none" lIns="0" tIns="0" rIns="0" bIns="0" rtlCol="0">
            <a:spAutoFit/>
          </a:bodyPr>
          <a:lstStyle/>
          <a:p>
            <a:pPr algn="ctr">
              <a:lnSpc>
                <a:spcPct val="90000"/>
              </a:lnSpc>
            </a:pPr>
            <a:r>
              <a:rPr lang="en-GB" sz="900" dirty="0">
                <a:latin typeface="Arial" panose="020B0604020202020204" pitchFamily="34" charset="0"/>
                <a:ea typeface="Aileron" charset="0"/>
                <a:cs typeface="Arial" panose="020B0604020202020204" pitchFamily="34" charset="0"/>
              </a:rPr>
              <a:t>26</a:t>
            </a:r>
          </a:p>
          <a:p>
            <a:pPr algn="ctr">
              <a:lnSpc>
                <a:spcPct val="90000"/>
              </a:lnSpc>
            </a:pPr>
            <a:r>
              <a:rPr lang="en-GB" sz="900" dirty="0">
                <a:latin typeface="Arial" panose="020B0604020202020204" pitchFamily="34" charset="0"/>
                <a:ea typeface="Aileron" charset="0"/>
                <a:cs typeface="Arial" panose="020B0604020202020204" pitchFamily="34" charset="0"/>
              </a:rPr>
              <a:t>(254)</a:t>
            </a:r>
          </a:p>
          <a:p>
            <a:pPr algn="ctr">
              <a:lnSpc>
                <a:spcPct val="90000"/>
              </a:lnSpc>
            </a:pPr>
            <a:r>
              <a:rPr lang="en-GB" sz="900" dirty="0">
                <a:latin typeface="Arial" panose="020B0604020202020204" pitchFamily="34" charset="0"/>
                <a:ea typeface="Aileron" charset="0"/>
                <a:cs typeface="Arial" panose="020B0604020202020204" pitchFamily="34" charset="0"/>
              </a:rPr>
              <a:t>16</a:t>
            </a:r>
          </a:p>
          <a:p>
            <a:pPr algn="ctr">
              <a:lnSpc>
                <a:spcPct val="90000"/>
              </a:lnSpc>
            </a:pPr>
            <a:r>
              <a:rPr lang="en-GB" sz="900" dirty="0">
                <a:latin typeface="Arial" panose="020B0604020202020204" pitchFamily="34" charset="0"/>
                <a:ea typeface="Aileron" charset="0"/>
                <a:cs typeface="Arial" panose="020B0604020202020204" pitchFamily="34" charset="0"/>
              </a:rPr>
              <a:t>(259)</a:t>
            </a:r>
          </a:p>
        </p:txBody>
      </p:sp>
      <p:sp>
        <p:nvSpPr>
          <p:cNvPr id="132" name="TextBox 131">
            <a:extLst>
              <a:ext uri="{FF2B5EF4-FFF2-40B4-BE49-F238E27FC236}">
                <a16:creationId xmlns:a16="http://schemas.microsoft.com/office/drawing/2014/main" id="{915D6460-D5AE-C3D9-65B0-DD3B0C7FCA93}"/>
              </a:ext>
            </a:extLst>
          </p:cNvPr>
          <p:cNvSpPr txBox="1"/>
          <p:nvPr/>
        </p:nvSpPr>
        <p:spPr>
          <a:xfrm>
            <a:off x="6594476" y="5348219"/>
            <a:ext cx="269304" cy="498598"/>
          </a:xfrm>
          <a:prstGeom prst="rect">
            <a:avLst/>
          </a:prstGeom>
          <a:noFill/>
        </p:spPr>
        <p:txBody>
          <a:bodyPr wrap="none" lIns="0" tIns="0" rIns="0" bIns="0" rtlCol="0">
            <a:spAutoFit/>
          </a:bodyPr>
          <a:lstStyle/>
          <a:p>
            <a:pPr algn="ctr">
              <a:lnSpc>
                <a:spcPct val="90000"/>
              </a:lnSpc>
            </a:pPr>
            <a:r>
              <a:rPr lang="en-GB" sz="900" dirty="0">
                <a:latin typeface="Arial" panose="020B0604020202020204" pitchFamily="34" charset="0"/>
                <a:ea typeface="Aileron" charset="0"/>
                <a:cs typeface="Arial" panose="020B0604020202020204" pitchFamily="34" charset="0"/>
              </a:rPr>
              <a:t>59</a:t>
            </a:r>
          </a:p>
          <a:p>
            <a:pPr algn="ctr">
              <a:lnSpc>
                <a:spcPct val="90000"/>
              </a:lnSpc>
            </a:pPr>
            <a:r>
              <a:rPr lang="en-GB" sz="900" dirty="0">
                <a:latin typeface="Arial" panose="020B0604020202020204" pitchFamily="34" charset="0"/>
                <a:ea typeface="Aileron" charset="0"/>
                <a:cs typeface="Arial" panose="020B0604020202020204" pitchFamily="34" charset="0"/>
              </a:rPr>
              <a:t>(224)</a:t>
            </a:r>
          </a:p>
          <a:p>
            <a:pPr algn="ctr">
              <a:lnSpc>
                <a:spcPct val="90000"/>
              </a:lnSpc>
            </a:pPr>
            <a:r>
              <a:rPr lang="en-GB" sz="900" dirty="0">
                <a:latin typeface="Arial" panose="020B0604020202020204" pitchFamily="34" charset="0"/>
                <a:ea typeface="Aileron" charset="0"/>
                <a:cs typeface="Arial" panose="020B0604020202020204" pitchFamily="34" charset="0"/>
              </a:rPr>
              <a:t>42</a:t>
            </a:r>
          </a:p>
          <a:p>
            <a:pPr algn="ctr">
              <a:lnSpc>
                <a:spcPct val="90000"/>
              </a:lnSpc>
            </a:pPr>
            <a:r>
              <a:rPr lang="en-GB" sz="900" dirty="0">
                <a:latin typeface="Arial" panose="020B0604020202020204" pitchFamily="34" charset="0"/>
                <a:ea typeface="Aileron" charset="0"/>
                <a:cs typeface="Arial" panose="020B0604020202020204" pitchFamily="34" charset="0"/>
              </a:rPr>
              <a:t>(234)</a:t>
            </a:r>
          </a:p>
        </p:txBody>
      </p:sp>
      <p:sp>
        <p:nvSpPr>
          <p:cNvPr id="133" name="TextBox 132">
            <a:extLst>
              <a:ext uri="{FF2B5EF4-FFF2-40B4-BE49-F238E27FC236}">
                <a16:creationId xmlns:a16="http://schemas.microsoft.com/office/drawing/2014/main" id="{12A9BCB7-EFEA-3D05-B0ED-412839639A11}"/>
              </a:ext>
            </a:extLst>
          </p:cNvPr>
          <p:cNvSpPr txBox="1"/>
          <p:nvPr/>
        </p:nvSpPr>
        <p:spPr>
          <a:xfrm>
            <a:off x="6267452" y="5348219"/>
            <a:ext cx="269304" cy="498598"/>
          </a:xfrm>
          <a:prstGeom prst="rect">
            <a:avLst/>
          </a:prstGeom>
          <a:noFill/>
        </p:spPr>
        <p:txBody>
          <a:bodyPr wrap="none" lIns="0" tIns="0" rIns="0" bIns="0" rtlCol="0">
            <a:spAutoFit/>
          </a:bodyPr>
          <a:lstStyle/>
          <a:p>
            <a:pPr algn="ctr">
              <a:lnSpc>
                <a:spcPct val="90000"/>
              </a:lnSpc>
            </a:pPr>
            <a:r>
              <a:rPr lang="en-GB" sz="900" dirty="0">
                <a:latin typeface="Arial" panose="020B0604020202020204" pitchFamily="34" charset="0"/>
                <a:ea typeface="Aileron" charset="0"/>
                <a:cs typeface="Arial" panose="020B0604020202020204" pitchFamily="34" charset="0"/>
              </a:rPr>
              <a:t>104</a:t>
            </a:r>
          </a:p>
          <a:p>
            <a:pPr algn="ctr">
              <a:lnSpc>
                <a:spcPct val="90000"/>
              </a:lnSpc>
            </a:pPr>
            <a:r>
              <a:rPr lang="en-GB" sz="900" dirty="0">
                <a:latin typeface="Arial" panose="020B0604020202020204" pitchFamily="34" charset="0"/>
                <a:ea typeface="Aileron" charset="0"/>
                <a:cs typeface="Arial" panose="020B0604020202020204" pitchFamily="34" charset="0"/>
              </a:rPr>
              <a:t>(182)</a:t>
            </a:r>
          </a:p>
          <a:p>
            <a:pPr algn="ctr">
              <a:lnSpc>
                <a:spcPct val="90000"/>
              </a:lnSpc>
            </a:pPr>
            <a:r>
              <a:rPr lang="en-GB" sz="900" dirty="0">
                <a:latin typeface="Arial" panose="020B0604020202020204" pitchFamily="34" charset="0"/>
                <a:ea typeface="Aileron" charset="0"/>
                <a:cs typeface="Arial" panose="020B0604020202020204" pitchFamily="34" charset="0"/>
              </a:rPr>
              <a:t>86</a:t>
            </a:r>
          </a:p>
          <a:p>
            <a:pPr algn="ctr">
              <a:lnSpc>
                <a:spcPct val="90000"/>
              </a:lnSpc>
            </a:pPr>
            <a:r>
              <a:rPr lang="en-GB" sz="900" dirty="0">
                <a:latin typeface="Arial" panose="020B0604020202020204" pitchFamily="34" charset="0"/>
                <a:ea typeface="Aileron" charset="0"/>
                <a:cs typeface="Arial" panose="020B0604020202020204" pitchFamily="34" charset="0"/>
              </a:rPr>
              <a:t>(193)</a:t>
            </a:r>
          </a:p>
        </p:txBody>
      </p:sp>
      <p:sp>
        <p:nvSpPr>
          <p:cNvPr id="134" name="TextBox 133">
            <a:extLst>
              <a:ext uri="{FF2B5EF4-FFF2-40B4-BE49-F238E27FC236}">
                <a16:creationId xmlns:a16="http://schemas.microsoft.com/office/drawing/2014/main" id="{1EC29D40-EB5F-E625-6559-EBB770DC1124}"/>
              </a:ext>
            </a:extLst>
          </p:cNvPr>
          <p:cNvSpPr txBox="1"/>
          <p:nvPr/>
        </p:nvSpPr>
        <p:spPr>
          <a:xfrm>
            <a:off x="5927727" y="5348219"/>
            <a:ext cx="269304" cy="498598"/>
          </a:xfrm>
          <a:prstGeom prst="rect">
            <a:avLst/>
          </a:prstGeom>
          <a:noFill/>
        </p:spPr>
        <p:txBody>
          <a:bodyPr wrap="none" lIns="0" tIns="0" rIns="0" bIns="0" rtlCol="0">
            <a:spAutoFit/>
          </a:bodyPr>
          <a:lstStyle/>
          <a:p>
            <a:pPr algn="ctr">
              <a:lnSpc>
                <a:spcPct val="90000"/>
              </a:lnSpc>
            </a:pPr>
            <a:r>
              <a:rPr lang="en-GB" sz="900" dirty="0">
                <a:latin typeface="Arial" panose="020B0604020202020204" pitchFamily="34" charset="0"/>
                <a:ea typeface="Aileron" charset="0"/>
                <a:cs typeface="Arial" panose="020B0604020202020204" pitchFamily="34" charset="0"/>
              </a:rPr>
              <a:t>136</a:t>
            </a:r>
          </a:p>
          <a:p>
            <a:pPr algn="ctr">
              <a:lnSpc>
                <a:spcPct val="90000"/>
              </a:lnSpc>
            </a:pPr>
            <a:r>
              <a:rPr lang="en-GB" sz="900" dirty="0">
                <a:latin typeface="Arial" panose="020B0604020202020204" pitchFamily="34" charset="0"/>
                <a:ea typeface="Aileron" charset="0"/>
                <a:cs typeface="Arial" panose="020B0604020202020204" pitchFamily="34" charset="0"/>
              </a:rPr>
              <a:t>(156)</a:t>
            </a:r>
          </a:p>
          <a:p>
            <a:pPr algn="ctr">
              <a:lnSpc>
                <a:spcPct val="90000"/>
              </a:lnSpc>
            </a:pPr>
            <a:r>
              <a:rPr lang="en-GB" sz="900" dirty="0">
                <a:latin typeface="Arial" panose="020B0604020202020204" pitchFamily="34" charset="0"/>
                <a:ea typeface="Aileron" charset="0"/>
                <a:cs typeface="Arial" panose="020B0604020202020204" pitchFamily="34" charset="0"/>
              </a:rPr>
              <a:t>117</a:t>
            </a:r>
          </a:p>
          <a:p>
            <a:pPr algn="ctr">
              <a:lnSpc>
                <a:spcPct val="90000"/>
              </a:lnSpc>
            </a:pPr>
            <a:r>
              <a:rPr lang="en-GB" sz="900" dirty="0">
                <a:latin typeface="Arial" panose="020B0604020202020204" pitchFamily="34" charset="0"/>
                <a:ea typeface="Aileron" charset="0"/>
                <a:cs typeface="Arial" panose="020B0604020202020204" pitchFamily="34" charset="0"/>
              </a:rPr>
              <a:t>(165)</a:t>
            </a:r>
          </a:p>
        </p:txBody>
      </p:sp>
      <p:sp>
        <p:nvSpPr>
          <p:cNvPr id="135" name="TextBox 134">
            <a:extLst>
              <a:ext uri="{FF2B5EF4-FFF2-40B4-BE49-F238E27FC236}">
                <a16:creationId xmlns:a16="http://schemas.microsoft.com/office/drawing/2014/main" id="{3732735F-79E7-684D-EC64-E721DE5E6937}"/>
              </a:ext>
            </a:extLst>
          </p:cNvPr>
          <p:cNvSpPr txBox="1"/>
          <p:nvPr/>
        </p:nvSpPr>
        <p:spPr>
          <a:xfrm>
            <a:off x="5613402" y="5348219"/>
            <a:ext cx="269304" cy="498598"/>
          </a:xfrm>
          <a:prstGeom prst="rect">
            <a:avLst/>
          </a:prstGeom>
          <a:noFill/>
        </p:spPr>
        <p:txBody>
          <a:bodyPr wrap="none" lIns="0" tIns="0" rIns="0" bIns="0" rtlCol="0">
            <a:spAutoFit/>
          </a:bodyPr>
          <a:lstStyle/>
          <a:p>
            <a:pPr algn="ctr">
              <a:lnSpc>
                <a:spcPct val="90000"/>
              </a:lnSpc>
            </a:pPr>
            <a:r>
              <a:rPr lang="en-GB" sz="900" dirty="0">
                <a:latin typeface="Arial" panose="020B0604020202020204" pitchFamily="34" charset="0"/>
                <a:ea typeface="Aileron" charset="0"/>
                <a:cs typeface="Arial" panose="020B0604020202020204" pitchFamily="34" charset="0"/>
              </a:rPr>
              <a:t>167</a:t>
            </a:r>
          </a:p>
          <a:p>
            <a:pPr algn="ctr">
              <a:lnSpc>
                <a:spcPct val="90000"/>
              </a:lnSpc>
            </a:pPr>
            <a:r>
              <a:rPr lang="en-GB" sz="900" dirty="0">
                <a:latin typeface="Arial" panose="020B0604020202020204" pitchFamily="34" charset="0"/>
                <a:ea typeface="Aileron" charset="0"/>
                <a:cs typeface="Arial" panose="020B0604020202020204" pitchFamily="34" charset="0"/>
              </a:rPr>
              <a:t>(133)</a:t>
            </a:r>
          </a:p>
          <a:p>
            <a:pPr algn="ctr">
              <a:lnSpc>
                <a:spcPct val="90000"/>
              </a:lnSpc>
            </a:pPr>
            <a:r>
              <a:rPr lang="en-GB" sz="900" dirty="0">
                <a:latin typeface="Arial" panose="020B0604020202020204" pitchFamily="34" charset="0"/>
                <a:ea typeface="Aileron" charset="0"/>
                <a:cs typeface="Arial" panose="020B0604020202020204" pitchFamily="34" charset="0"/>
              </a:rPr>
              <a:t>146</a:t>
            </a:r>
          </a:p>
          <a:p>
            <a:pPr algn="ctr">
              <a:lnSpc>
                <a:spcPct val="90000"/>
              </a:lnSpc>
            </a:pPr>
            <a:r>
              <a:rPr lang="en-GB" sz="900" dirty="0">
                <a:latin typeface="Arial" panose="020B0604020202020204" pitchFamily="34" charset="0"/>
                <a:ea typeface="Aileron" charset="0"/>
                <a:cs typeface="Arial" panose="020B0604020202020204" pitchFamily="34" charset="0"/>
              </a:rPr>
              <a:t>(144)</a:t>
            </a:r>
          </a:p>
        </p:txBody>
      </p:sp>
      <p:sp>
        <p:nvSpPr>
          <p:cNvPr id="136" name="TextBox 135">
            <a:extLst>
              <a:ext uri="{FF2B5EF4-FFF2-40B4-BE49-F238E27FC236}">
                <a16:creationId xmlns:a16="http://schemas.microsoft.com/office/drawing/2014/main" id="{2E5C6060-612F-66D8-8020-3E26567F5531}"/>
              </a:ext>
            </a:extLst>
          </p:cNvPr>
          <p:cNvSpPr txBox="1"/>
          <p:nvPr/>
        </p:nvSpPr>
        <p:spPr>
          <a:xfrm>
            <a:off x="5315261" y="5348219"/>
            <a:ext cx="205184" cy="498598"/>
          </a:xfrm>
          <a:prstGeom prst="rect">
            <a:avLst/>
          </a:prstGeom>
          <a:noFill/>
        </p:spPr>
        <p:txBody>
          <a:bodyPr wrap="none" lIns="0" tIns="0" rIns="0" bIns="0" rtlCol="0">
            <a:spAutoFit/>
          </a:bodyPr>
          <a:lstStyle/>
          <a:p>
            <a:pPr algn="ctr">
              <a:lnSpc>
                <a:spcPct val="90000"/>
              </a:lnSpc>
            </a:pPr>
            <a:r>
              <a:rPr lang="en-GB" sz="900" dirty="0">
                <a:latin typeface="Arial" panose="020B0604020202020204" pitchFamily="34" charset="0"/>
                <a:ea typeface="Aileron" charset="0"/>
                <a:cs typeface="Arial" panose="020B0604020202020204" pitchFamily="34" charset="0"/>
              </a:rPr>
              <a:t>223</a:t>
            </a:r>
          </a:p>
          <a:p>
            <a:pPr algn="ctr">
              <a:lnSpc>
                <a:spcPct val="90000"/>
              </a:lnSpc>
            </a:pPr>
            <a:r>
              <a:rPr lang="en-GB" sz="900" dirty="0">
                <a:latin typeface="Arial" panose="020B0604020202020204" pitchFamily="34" charset="0"/>
                <a:ea typeface="Aileron" charset="0"/>
                <a:cs typeface="Arial" panose="020B0604020202020204" pitchFamily="34" charset="0"/>
              </a:rPr>
              <a:t>(89)</a:t>
            </a:r>
          </a:p>
          <a:p>
            <a:pPr algn="ctr">
              <a:lnSpc>
                <a:spcPct val="90000"/>
              </a:lnSpc>
            </a:pPr>
            <a:r>
              <a:rPr lang="en-GB" sz="900" dirty="0">
                <a:latin typeface="Arial" panose="020B0604020202020204" pitchFamily="34" charset="0"/>
                <a:ea typeface="Aileron" charset="0"/>
                <a:cs typeface="Arial" panose="020B0604020202020204" pitchFamily="34" charset="0"/>
              </a:rPr>
              <a:t>200</a:t>
            </a:r>
          </a:p>
          <a:p>
            <a:pPr algn="ctr">
              <a:lnSpc>
                <a:spcPct val="90000"/>
              </a:lnSpc>
            </a:pPr>
            <a:r>
              <a:rPr lang="en-GB" sz="900" dirty="0">
                <a:latin typeface="Arial" panose="020B0604020202020204" pitchFamily="34" charset="0"/>
                <a:ea typeface="Aileron" charset="0"/>
                <a:cs typeface="Arial" panose="020B0604020202020204" pitchFamily="34" charset="0"/>
              </a:rPr>
              <a:t>(97)</a:t>
            </a:r>
          </a:p>
        </p:txBody>
      </p:sp>
      <p:sp>
        <p:nvSpPr>
          <p:cNvPr id="137" name="TextBox 136">
            <a:extLst>
              <a:ext uri="{FF2B5EF4-FFF2-40B4-BE49-F238E27FC236}">
                <a16:creationId xmlns:a16="http://schemas.microsoft.com/office/drawing/2014/main" id="{E19DB49B-46F0-7B29-6C7B-491648A33C55}"/>
              </a:ext>
            </a:extLst>
          </p:cNvPr>
          <p:cNvSpPr txBox="1"/>
          <p:nvPr/>
        </p:nvSpPr>
        <p:spPr>
          <a:xfrm>
            <a:off x="4985061" y="5348219"/>
            <a:ext cx="205184" cy="498598"/>
          </a:xfrm>
          <a:prstGeom prst="rect">
            <a:avLst/>
          </a:prstGeom>
          <a:noFill/>
        </p:spPr>
        <p:txBody>
          <a:bodyPr wrap="none" lIns="0" tIns="0" rIns="0" bIns="0" rtlCol="0">
            <a:spAutoFit/>
          </a:bodyPr>
          <a:lstStyle/>
          <a:p>
            <a:pPr algn="ctr">
              <a:lnSpc>
                <a:spcPct val="90000"/>
              </a:lnSpc>
            </a:pPr>
            <a:r>
              <a:rPr lang="en-GB" sz="900" dirty="0">
                <a:latin typeface="Arial" panose="020B0604020202020204" pitchFamily="34" charset="0"/>
                <a:ea typeface="Aileron" charset="0"/>
                <a:cs typeface="Arial" panose="020B0604020202020204" pitchFamily="34" charset="0"/>
              </a:rPr>
              <a:t>277</a:t>
            </a:r>
          </a:p>
          <a:p>
            <a:pPr algn="ctr">
              <a:lnSpc>
                <a:spcPct val="90000"/>
              </a:lnSpc>
            </a:pPr>
            <a:r>
              <a:rPr lang="en-GB" sz="900" dirty="0">
                <a:latin typeface="Arial" panose="020B0604020202020204" pitchFamily="34" charset="0"/>
                <a:ea typeface="Aileron" charset="0"/>
                <a:cs typeface="Arial" panose="020B0604020202020204" pitchFamily="34" charset="0"/>
              </a:rPr>
              <a:t>(37)</a:t>
            </a:r>
          </a:p>
          <a:p>
            <a:pPr algn="ctr">
              <a:lnSpc>
                <a:spcPct val="90000"/>
              </a:lnSpc>
            </a:pPr>
            <a:r>
              <a:rPr lang="en-GB" sz="900" dirty="0">
                <a:latin typeface="Arial" panose="020B0604020202020204" pitchFamily="34" charset="0"/>
                <a:ea typeface="Aileron" charset="0"/>
                <a:cs typeface="Arial" panose="020B0604020202020204" pitchFamily="34" charset="0"/>
              </a:rPr>
              <a:t>260</a:t>
            </a:r>
          </a:p>
          <a:p>
            <a:pPr algn="ctr">
              <a:lnSpc>
                <a:spcPct val="90000"/>
              </a:lnSpc>
            </a:pPr>
            <a:r>
              <a:rPr lang="en-GB" sz="900" dirty="0">
                <a:latin typeface="Arial" panose="020B0604020202020204" pitchFamily="34" charset="0"/>
                <a:ea typeface="Aileron" charset="0"/>
                <a:cs typeface="Arial" panose="020B0604020202020204" pitchFamily="34" charset="0"/>
              </a:rPr>
              <a:t>(51)</a:t>
            </a:r>
          </a:p>
        </p:txBody>
      </p:sp>
      <p:sp>
        <p:nvSpPr>
          <p:cNvPr id="138" name="TextBox 137">
            <a:extLst>
              <a:ext uri="{FF2B5EF4-FFF2-40B4-BE49-F238E27FC236}">
                <a16:creationId xmlns:a16="http://schemas.microsoft.com/office/drawing/2014/main" id="{00310EEC-E59C-C066-93F2-7EA895705410}"/>
              </a:ext>
            </a:extLst>
          </p:cNvPr>
          <p:cNvSpPr txBox="1"/>
          <p:nvPr/>
        </p:nvSpPr>
        <p:spPr>
          <a:xfrm>
            <a:off x="4664075" y="5348219"/>
            <a:ext cx="205184" cy="498598"/>
          </a:xfrm>
          <a:prstGeom prst="rect">
            <a:avLst/>
          </a:prstGeom>
          <a:noFill/>
        </p:spPr>
        <p:txBody>
          <a:bodyPr wrap="none" lIns="0" tIns="0" rIns="0" bIns="0" rtlCol="0">
            <a:spAutoFit/>
          </a:bodyPr>
          <a:lstStyle/>
          <a:p>
            <a:pPr algn="ctr">
              <a:lnSpc>
                <a:spcPct val="90000"/>
              </a:lnSpc>
            </a:pPr>
            <a:r>
              <a:rPr lang="en-GB" sz="900" dirty="0">
                <a:latin typeface="Arial" panose="020B0604020202020204" pitchFamily="34" charset="0"/>
                <a:ea typeface="Aileron" charset="0"/>
                <a:cs typeface="Arial" panose="020B0604020202020204" pitchFamily="34" charset="0"/>
              </a:rPr>
              <a:t>288</a:t>
            </a:r>
          </a:p>
          <a:p>
            <a:pPr algn="ctr">
              <a:lnSpc>
                <a:spcPct val="90000"/>
              </a:lnSpc>
            </a:pPr>
            <a:r>
              <a:rPr lang="en-GB" sz="900" dirty="0">
                <a:latin typeface="Arial" panose="020B0604020202020204" pitchFamily="34" charset="0"/>
                <a:ea typeface="Aileron" charset="0"/>
                <a:cs typeface="Arial" panose="020B0604020202020204" pitchFamily="34" charset="0"/>
              </a:rPr>
              <a:t>(33)</a:t>
            </a:r>
          </a:p>
          <a:p>
            <a:pPr algn="ctr">
              <a:lnSpc>
                <a:spcPct val="90000"/>
              </a:lnSpc>
            </a:pPr>
            <a:r>
              <a:rPr lang="en-GB" sz="900" dirty="0">
                <a:latin typeface="Arial" panose="020B0604020202020204" pitchFamily="34" charset="0"/>
                <a:ea typeface="Aileron" charset="0"/>
                <a:cs typeface="Arial" panose="020B0604020202020204" pitchFamily="34" charset="0"/>
              </a:rPr>
              <a:t>280</a:t>
            </a:r>
          </a:p>
          <a:p>
            <a:pPr algn="ctr">
              <a:lnSpc>
                <a:spcPct val="90000"/>
              </a:lnSpc>
            </a:pPr>
            <a:r>
              <a:rPr lang="en-GB" sz="900" dirty="0">
                <a:latin typeface="Arial" panose="020B0604020202020204" pitchFamily="34" charset="0"/>
                <a:ea typeface="Aileron" charset="0"/>
                <a:cs typeface="Arial" panose="020B0604020202020204" pitchFamily="34" charset="0"/>
              </a:rPr>
              <a:t>(39)</a:t>
            </a:r>
          </a:p>
        </p:txBody>
      </p:sp>
      <p:sp>
        <p:nvSpPr>
          <p:cNvPr id="139" name="TextBox 138">
            <a:extLst>
              <a:ext uri="{FF2B5EF4-FFF2-40B4-BE49-F238E27FC236}">
                <a16:creationId xmlns:a16="http://schemas.microsoft.com/office/drawing/2014/main" id="{13A26F61-BA41-CFF8-73B3-B8D641E6A181}"/>
              </a:ext>
            </a:extLst>
          </p:cNvPr>
          <p:cNvSpPr txBox="1"/>
          <p:nvPr/>
        </p:nvSpPr>
        <p:spPr>
          <a:xfrm>
            <a:off x="4333875" y="5348219"/>
            <a:ext cx="205184" cy="498598"/>
          </a:xfrm>
          <a:prstGeom prst="rect">
            <a:avLst/>
          </a:prstGeom>
          <a:noFill/>
        </p:spPr>
        <p:txBody>
          <a:bodyPr wrap="none" lIns="0" tIns="0" rIns="0" bIns="0" rtlCol="0">
            <a:spAutoFit/>
          </a:bodyPr>
          <a:lstStyle/>
          <a:p>
            <a:pPr algn="ctr">
              <a:lnSpc>
                <a:spcPct val="90000"/>
              </a:lnSpc>
            </a:pPr>
            <a:r>
              <a:rPr lang="en-GB" sz="900" dirty="0">
                <a:latin typeface="Arial" panose="020B0604020202020204" pitchFamily="34" charset="0"/>
                <a:ea typeface="Aileron" charset="0"/>
                <a:cs typeface="Arial" panose="020B0604020202020204" pitchFamily="34" charset="0"/>
              </a:rPr>
              <a:t>298</a:t>
            </a:r>
          </a:p>
          <a:p>
            <a:pPr algn="ctr">
              <a:lnSpc>
                <a:spcPct val="90000"/>
              </a:lnSpc>
            </a:pPr>
            <a:r>
              <a:rPr lang="en-GB" sz="900" dirty="0">
                <a:latin typeface="Arial" panose="020B0604020202020204" pitchFamily="34" charset="0"/>
                <a:ea typeface="Aileron" charset="0"/>
                <a:cs typeface="Arial" panose="020B0604020202020204" pitchFamily="34" charset="0"/>
              </a:rPr>
              <a:t>(33)</a:t>
            </a:r>
          </a:p>
          <a:p>
            <a:pPr algn="ctr">
              <a:lnSpc>
                <a:spcPct val="90000"/>
              </a:lnSpc>
            </a:pPr>
            <a:r>
              <a:rPr lang="en-GB" sz="900" dirty="0">
                <a:latin typeface="Arial" panose="020B0604020202020204" pitchFamily="34" charset="0"/>
                <a:ea typeface="Aileron" charset="0"/>
                <a:cs typeface="Arial" panose="020B0604020202020204" pitchFamily="34" charset="0"/>
              </a:rPr>
              <a:t>290</a:t>
            </a:r>
          </a:p>
          <a:p>
            <a:pPr algn="ctr">
              <a:lnSpc>
                <a:spcPct val="90000"/>
              </a:lnSpc>
            </a:pPr>
            <a:r>
              <a:rPr lang="en-GB" sz="900" dirty="0">
                <a:latin typeface="Arial" panose="020B0604020202020204" pitchFamily="34" charset="0"/>
                <a:ea typeface="Aileron" charset="0"/>
                <a:cs typeface="Arial" panose="020B0604020202020204" pitchFamily="34" charset="0"/>
              </a:rPr>
              <a:t>(35)</a:t>
            </a:r>
          </a:p>
        </p:txBody>
      </p:sp>
      <p:sp>
        <p:nvSpPr>
          <p:cNvPr id="140" name="TextBox 139">
            <a:extLst>
              <a:ext uri="{FF2B5EF4-FFF2-40B4-BE49-F238E27FC236}">
                <a16:creationId xmlns:a16="http://schemas.microsoft.com/office/drawing/2014/main" id="{2336B261-FFE0-75D6-172E-ACD2C4CF988B}"/>
              </a:ext>
            </a:extLst>
          </p:cNvPr>
          <p:cNvSpPr txBox="1"/>
          <p:nvPr/>
        </p:nvSpPr>
        <p:spPr>
          <a:xfrm>
            <a:off x="4006850" y="5348219"/>
            <a:ext cx="205184" cy="498598"/>
          </a:xfrm>
          <a:prstGeom prst="rect">
            <a:avLst/>
          </a:prstGeom>
          <a:noFill/>
        </p:spPr>
        <p:txBody>
          <a:bodyPr wrap="none" lIns="0" tIns="0" rIns="0" bIns="0" rtlCol="0">
            <a:spAutoFit/>
          </a:bodyPr>
          <a:lstStyle/>
          <a:p>
            <a:pPr algn="ctr">
              <a:lnSpc>
                <a:spcPct val="90000"/>
              </a:lnSpc>
            </a:pPr>
            <a:r>
              <a:rPr lang="en-GB" sz="900" dirty="0">
                <a:latin typeface="Arial" panose="020B0604020202020204" pitchFamily="34" charset="0"/>
                <a:ea typeface="Aileron" charset="0"/>
                <a:cs typeface="Arial" panose="020B0604020202020204" pitchFamily="34" charset="0"/>
              </a:rPr>
              <a:t>313</a:t>
            </a:r>
          </a:p>
          <a:p>
            <a:pPr algn="ctr">
              <a:lnSpc>
                <a:spcPct val="90000"/>
              </a:lnSpc>
            </a:pPr>
            <a:r>
              <a:rPr lang="en-GB" sz="900" dirty="0">
                <a:latin typeface="Arial" panose="020B0604020202020204" pitchFamily="34" charset="0"/>
                <a:ea typeface="Aileron" charset="0"/>
                <a:cs typeface="Arial" panose="020B0604020202020204" pitchFamily="34" charset="0"/>
              </a:rPr>
              <a:t>(31)</a:t>
            </a:r>
          </a:p>
          <a:p>
            <a:pPr algn="ctr">
              <a:lnSpc>
                <a:spcPct val="90000"/>
              </a:lnSpc>
            </a:pPr>
            <a:r>
              <a:rPr lang="en-GB" sz="900" dirty="0">
                <a:latin typeface="Arial" panose="020B0604020202020204" pitchFamily="34" charset="0"/>
                <a:ea typeface="Aileron" charset="0"/>
                <a:cs typeface="Arial" panose="020B0604020202020204" pitchFamily="34" charset="0"/>
              </a:rPr>
              <a:t>301</a:t>
            </a:r>
          </a:p>
          <a:p>
            <a:pPr algn="ctr">
              <a:lnSpc>
                <a:spcPct val="90000"/>
              </a:lnSpc>
            </a:pPr>
            <a:r>
              <a:rPr lang="en-GB" sz="900" dirty="0">
                <a:latin typeface="Arial" panose="020B0604020202020204" pitchFamily="34" charset="0"/>
                <a:ea typeface="Aileron" charset="0"/>
                <a:cs typeface="Arial" panose="020B0604020202020204" pitchFamily="34" charset="0"/>
              </a:rPr>
              <a:t>(30)</a:t>
            </a:r>
          </a:p>
        </p:txBody>
      </p:sp>
      <p:sp>
        <p:nvSpPr>
          <p:cNvPr id="141" name="TextBox 140">
            <a:extLst>
              <a:ext uri="{FF2B5EF4-FFF2-40B4-BE49-F238E27FC236}">
                <a16:creationId xmlns:a16="http://schemas.microsoft.com/office/drawing/2014/main" id="{3288085A-CB97-F85D-334C-FDC26CD8FFAA}"/>
              </a:ext>
            </a:extLst>
          </p:cNvPr>
          <p:cNvSpPr txBox="1"/>
          <p:nvPr/>
        </p:nvSpPr>
        <p:spPr>
          <a:xfrm>
            <a:off x="3679825" y="5348219"/>
            <a:ext cx="205184" cy="498598"/>
          </a:xfrm>
          <a:prstGeom prst="rect">
            <a:avLst/>
          </a:prstGeom>
          <a:noFill/>
        </p:spPr>
        <p:txBody>
          <a:bodyPr wrap="none" lIns="0" tIns="0" rIns="0" bIns="0" rtlCol="0">
            <a:spAutoFit/>
          </a:bodyPr>
          <a:lstStyle/>
          <a:p>
            <a:pPr algn="ctr">
              <a:lnSpc>
                <a:spcPct val="90000"/>
              </a:lnSpc>
            </a:pPr>
            <a:r>
              <a:rPr lang="en-GB" sz="900" dirty="0">
                <a:latin typeface="Arial" panose="020B0604020202020204" pitchFamily="34" charset="0"/>
                <a:ea typeface="Aileron" charset="0"/>
                <a:cs typeface="Arial" panose="020B0604020202020204" pitchFamily="34" charset="0"/>
              </a:rPr>
              <a:t>331</a:t>
            </a:r>
          </a:p>
          <a:p>
            <a:pPr algn="ctr">
              <a:lnSpc>
                <a:spcPct val="90000"/>
              </a:lnSpc>
            </a:pPr>
            <a:r>
              <a:rPr lang="en-GB" sz="900" dirty="0">
                <a:latin typeface="Arial" panose="020B0604020202020204" pitchFamily="34" charset="0"/>
                <a:ea typeface="Aileron" charset="0"/>
                <a:cs typeface="Arial" panose="020B0604020202020204" pitchFamily="34" charset="0"/>
              </a:rPr>
              <a:t>(26)</a:t>
            </a:r>
          </a:p>
          <a:p>
            <a:pPr algn="ctr">
              <a:lnSpc>
                <a:spcPct val="90000"/>
              </a:lnSpc>
            </a:pPr>
            <a:r>
              <a:rPr lang="en-GB" sz="900" dirty="0">
                <a:latin typeface="Arial" panose="020B0604020202020204" pitchFamily="34" charset="0"/>
                <a:ea typeface="Aileron" charset="0"/>
                <a:cs typeface="Arial" panose="020B0604020202020204" pitchFamily="34" charset="0"/>
              </a:rPr>
              <a:t>315</a:t>
            </a:r>
          </a:p>
          <a:p>
            <a:pPr algn="ctr">
              <a:lnSpc>
                <a:spcPct val="90000"/>
              </a:lnSpc>
            </a:pPr>
            <a:r>
              <a:rPr lang="en-GB" sz="900" dirty="0">
                <a:latin typeface="Arial" panose="020B0604020202020204" pitchFamily="34" charset="0"/>
                <a:ea typeface="Aileron" charset="0"/>
                <a:cs typeface="Arial" panose="020B0604020202020204" pitchFamily="34" charset="0"/>
              </a:rPr>
              <a:t>(29)</a:t>
            </a:r>
          </a:p>
        </p:txBody>
      </p:sp>
      <p:sp>
        <p:nvSpPr>
          <p:cNvPr id="142" name="TextBox 141">
            <a:extLst>
              <a:ext uri="{FF2B5EF4-FFF2-40B4-BE49-F238E27FC236}">
                <a16:creationId xmlns:a16="http://schemas.microsoft.com/office/drawing/2014/main" id="{2B86EC10-B3CA-97AC-3980-88E9AF297B8A}"/>
              </a:ext>
            </a:extLst>
          </p:cNvPr>
          <p:cNvSpPr txBox="1"/>
          <p:nvPr/>
        </p:nvSpPr>
        <p:spPr>
          <a:xfrm>
            <a:off x="3352800" y="5348219"/>
            <a:ext cx="205184" cy="498598"/>
          </a:xfrm>
          <a:prstGeom prst="rect">
            <a:avLst/>
          </a:prstGeom>
          <a:noFill/>
        </p:spPr>
        <p:txBody>
          <a:bodyPr wrap="none" lIns="0" tIns="0" rIns="0" bIns="0" rtlCol="0">
            <a:spAutoFit/>
          </a:bodyPr>
          <a:lstStyle/>
          <a:p>
            <a:pPr algn="ctr">
              <a:lnSpc>
                <a:spcPct val="90000"/>
              </a:lnSpc>
            </a:pPr>
            <a:r>
              <a:rPr lang="en-GB" sz="900" dirty="0">
                <a:latin typeface="Arial" panose="020B0604020202020204" pitchFamily="34" charset="0"/>
                <a:ea typeface="Aileron" charset="0"/>
                <a:cs typeface="Arial" panose="020B0604020202020204" pitchFamily="34" charset="0"/>
              </a:rPr>
              <a:t>344</a:t>
            </a:r>
          </a:p>
          <a:p>
            <a:pPr algn="ctr">
              <a:lnSpc>
                <a:spcPct val="90000"/>
              </a:lnSpc>
            </a:pPr>
            <a:r>
              <a:rPr lang="en-GB" sz="900" dirty="0">
                <a:latin typeface="Arial" panose="020B0604020202020204" pitchFamily="34" charset="0"/>
                <a:ea typeface="Aileron" charset="0"/>
                <a:cs typeface="Arial" panose="020B0604020202020204" pitchFamily="34" charset="0"/>
              </a:rPr>
              <a:t>(21)</a:t>
            </a:r>
          </a:p>
          <a:p>
            <a:pPr algn="ctr">
              <a:lnSpc>
                <a:spcPct val="90000"/>
              </a:lnSpc>
            </a:pPr>
            <a:r>
              <a:rPr lang="en-GB" sz="900" dirty="0">
                <a:latin typeface="Arial" panose="020B0604020202020204" pitchFamily="34" charset="0"/>
                <a:ea typeface="Aileron" charset="0"/>
                <a:cs typeface="Arial" panose="020B0604020202020204" pitchFamily="34" charset="0"/>
              </a:rPr>
              <a:t>326</a:t>
            </a:r>
          </a:p>
          <a:p>
            <a:pPr algn="ctr">
              <a:lnSpc>
                <a:spcPct val="90000"/>
              </a:lnSpc>
            </a:pPr>
            <a:r>
              <a:rPr lang="en-GB" sz="900" dirty="0">
                <a:latin typeface="Arial" panose="020B0604020202020204" pitchFamily="34" charset="0"/>
                <a:ea typeface="Aileron" charset="0"/>
                <a:cs typeface="Arial" panose="020B0604020202020204" pitchFamily="34" charset="0"/>
              </a:rPr>
              <a:t>(28)</a:t>
            </a:r>
          </a:p>
        </p:txBody>
      </p:sp>
      <p:sp>
        <p:nvSpPr>
          <p:cNvPr id="143" name="TextBox 142">
            <a:extLst>
              <a:ext uri="{FF2B5EF4-FFF2-40B4-BE49-F238E27FC236}">
                <a16:creationId xmlns:a16="http://schemas.microsoft.com/office/drawing/2014/main" id="{918A69E3-5DD8-0718-D2E6-906EA0CACCB7}"/>
              </a:ext>
            </a:extLst>
          </p:cNvPr>
          <p:cNvSpPr txBox="1"/>
          <p:nvPr/>
        </p:nvSpPr>
        <p:spPr>
          <a:xfrm>
            <a:off x="3028950" y="5348219"/>
            <a:ext cx="205184" cy="498598"/>
          </a:xfrm>
          <a:prstGeom prst="rect">
            <a:avLst/>
          </a:prstGeom>
          <a:noFill/>
        </p:spPr>
        <p:txBody>
          <a:bodyPr wrap="none" lIns="0" tIns="0" rIns="0" bIns="0" rtlCol="0">
            <a:spAutoFit/>
          </a:bodyPr>
          <a:lstStyle/>
          <a:p>
            <a:pPr algn="ctr">
              <a:lnSpc>
                <a:spcPct val="90000"/>
              </a:lnSpc>
            </a:pPr>
            <a:r>
              <a:rPr lang="en-GB" sz="900" dirty="0">
                <a:latin typeface="Arial" panose="020B0604020202020204" pitchFamily="34" charset="0"/>
                <a:ea typeface="Aileron" charset="0"/>
                <a:cs typeface="Arial" panose="020B0604020202020204" pitchFamily="34" charset="0"/>
              </a:rPr>
              <a:t>360</a:t>
            </a:r>
          </a:p>
          <a:p>
            <a:pPr algn="ctr">
              <a:lnSpc>
                <a:spcPct val="90000"/>
              </a:lnSpc>
            </a:pPr>
            <a:r>
              <a:rPr lang="en-GB" sz="900" dirty="0">
                <a:latin typeface="Arial" panose="020B0604020202020204" pitchFamily="34" charset="0"/>
                <a:ea typeface="Aileron" charset="0"/>
                <a:cs typeface="Arial" panose="020B0604020202020204" pitchFamily="34" charset="0"/>
              </a:rPr>
              <a:t>(15)</a:t>
            </a:r>
          </a:p>
          <a:p>
            <a:pPr algn="ctr">
              <a:lnSpc>
                <a:spcPct val="90000"/>
              </a:lnSpc>
            </a:pPr>
            <a:r>
              <a:rPr lang="en-GB" sz="900" dirty="0">
                <a:latin typeface="Arial" panose="020B0604020202020204" pitchFamily="34" charset="0"/>
                <a:ea typeface="Aileron" charset="0"/>
                <a:cs typeface="Arial" panose="020B0604020202020204" pitchFamily="34" charset="0"/>
              </a:rPr>
              <a:t>344</a:t>
            </a:r>
          </a:p>
          <a:p>
            <a:pPr algn="ctr">
              <a:lnSpc>
                <a:spcPct val="90000"/>
              </a:lnSpc>
            </a:pPr>
            <a:r>
              <a:rPr lang="en-GB" sz="900" dirty="0">
                <a:latin typeface="Arial" panose="020B0604020202020204" pitchFamily="34" charset="0"/>
                <a:ea typeface="Aileron" charset="0"/>
                <a:cs typeface="Arial" panose="020B0604020202020204" pitchFamily="34" charset="0"/>
              </a:rPr>
              <a:t>(26)</a:t>
            </a:r>
          </a:p>
        </p:txBody>
      </p:sp>
      <p:sp>
        <p:nvSpPr>
          <p:cNvPr id="144" name="TextBox 143">
            <a:extLst>
              <a:ext uri="{FF2B5EF4-FFF2-40B4-BE49-F238E27FC236}">
                <a16:creationId xmlns:a16="http://schemas.microsoft.com/office/drawing/2014/main" id="{405D3F54-104F-7A35-4C7D-B5EF1E5EA08A}"/>
              </a:ext>
            </a:extLst>
          </p:cNvPr>
          <p:cNvSpPr txBox="1"/>
          <p:nvPr/>
        </p:nvSpPr>
        <p:spPr>
          <a:xfrm>
            <a:off x="1397063" y="5348219"/>
            <a:ext cx="192360" cy="498598"/>
          </a:xfrm>
          <a:prstGeom prst="rect">
            <a:avLst/>
          </a:prstGeom>
          <a:noFill/>
        </p:spPr>
        <p:txBody>
          <a:bodyPr wrap="none" lIns="0" tIns="0" rIns="0" bIns="0" rtlCol="0">
            <a:spAutoFit/>
          </a:bodyPr>
          <a:lstStyle/>
          <a:p>
            <a:pPr algn="ctr">
              <a:lnSpc>
                <a:spcPct val="90000"/>
              </a:lnSpc>
            </a:pPr>
            <a:r>
              <a:rPr lang="en-GB" sz="900" dirty="0">
                <a:latin typeface="Arial" panose="020B0604020202020204" pitchFamily="34" charset="0"/>
                <a:ea typeface="Aileron" charset="0"/>
                <a:cs typeface="Arial" panose="020B0604020202020204" pitchFamily="34" charset="0"/>
              </a:rPr>
              <a:t>402</a:t>
            </a:r>
          </a:p>
          <a:p>
            <a:pPr algn="ctr">
              <a:lnSpc>
                <a:spcPct val="90000"/>
              </a:lnSpc>
            </a:pPr>
            <a:r>
              <a:rPr lang="en-GB" sz="900" dirty="0">
                <a:latin typeface="Arial" panose="020B0604020202020204" pitchFamily="34" charset="0"/>
                <a:ea typeface="Aileron" charset="0"/>
                <a:cs typeface="Arial" panose="020B0604020202020204" pitchFamily="34" charset="0"/>
              </a:rPr>
              <a:t>(0)</a:t>
            </a:r>
          </a:p>
          <a:p>
            <a:pPr algn="ctr">
              <a:lnSpc>
                <a:spcPct val="90000"/>
              </a:lnSpc>
            </a:pPr>
            <a:r>
              <a:rPr lang="en-GB" sz="900" dirty="0">
                <a:latin typeface="Arial" panose="020B0604020202020204" pitchFamily="34" charset="0"/>
                <a:ea typeface="Aileron" charset="0"/>
                <a:cs typeface="Arial" panose="020B0604020202020204" pitchFamily="34" charset="0"/>
              </a:rPr>
              <a:t>403</a:t>
            </a:r>
          </a:p>
          <a:p>
            <a:pPr algn="ctr">
              <a:lnSpc>
                <a:spcPct val="90000"/>
              </a:lnSpc>
            </a:pPr>
            <a:r>
              <a:rPr lang="en-GB" sz="900" dirty="0">
                <a:latin typeface="Arial" panose="020B0604020202020204" pitchFamily="34" charset="0"/>
                <a:ea typeface="Aileron" charset="0"/>
                <a:cs typeface="Arial" panose="020B0604020202020204" pitchFamily="34" charset="0"/>
              </a:rPr>
              <a:t>(0)</a:t>
            </a:r>
          </a:p>
        </p:txBody>
      </p:sp>
      <p:sp>
        <p:nvSpPr>
          <p:cNvPr id="145" name="TextBox 144">
            <a:extLst>
              <a:ext uri="{FF2B5EF4-FFF2-40B4-BE49-F238E27FC236}">
                <a16:creationId xmlns:a16="http://schemas.microsoft.com/office/drawing/2014/main" id="{F6C124E4-10AE-CA74-B799-CC40A62FA79B}"/>
              </a:ext>
            </a:extLst>
          </p:cNvPr>
          <p:cNvSpPr txBox="1"/>
          <p:nvPr/>
        </p:nvSpPr>
        <p:spPr>
          <a:xfrm>
            <a:off x="1727200" y="5348219"/>
            <a:ext cx="192360" cy="498598"/>
          </a:xfrm>
          <a:prstGeom prst="rect">
            <a:avLst/>
          </a:prstGeom>
          <a:noFill/>
        </p:spPr>
        <p:txBody>
          <a:bodyPr wrap="none" lIns="0" tIns="0" rIns="0" bIns="0" rtlCol="0">
            <a:spAutoFit/>
          </a:bodyPr>
          <a:lstStyle/>
          <a:p>
            <a:pPr algn="ctr">
              <a:lnSpc>
                <a:spcPct val="90000"/>
              </a:lnSpc>
            </a:pPr>
            <a:r>
              <a:rPr lang="en-GB" sz="900" dirty="0">
                <a:latin typeface="Arial" panose="020B0604020202020204" pitchFamily="34" charset="0"/>
                <a:ea typeface="Aileron" charset="0"/>
                <a:cs typeface="Arial" panose="020B0604020202020204" pitchFamily="34" charset="0"/>
              </a:rPr>
              <a:t>398</a:t>
            </a:r>
          </a:p>
          <a:p>
            <a:pPr algn="ctr">
              <a:lnSpc>
                <a:spcPct val="90000"/>
              </a:lnSpc>
            </a:pPr>
            <a:r>
              <a:rPr lang="en-GB" sz="900" dirty="0">
                <a:latin typeface="Arial" panose="020B0604020202020204" pitchFamily="34" charset="0"/>
                <a:ea typeface="Aileron" charset="0"/>
                <a:cs typeface="Arial" panose="020B0604020202020204" pitchFamily="34" charset="0"/>
              </a:rPr>
              <a:t>(3)</a:t>
            </a:r>
          </a:p>
          <a:p>
            <a:pPr algn="ctr">
              <a:lnSpc>
                <a:spcPct val="90000"/>
              </a:lnSpc>
            </a:pPr>
            <a:r>
              <a:rPr lang="en-GB" sz="900" dirty="0">
                <a:latin typeface="Arial" panose="020B0604020202020204" pitchFamily="34" charset="0"/>
                <a:ea typeface="Aileron" charset="0"/>
                <a:cs typeface="Arial" panose="020B0604020202020204" pitchFamily="34" charset="0"/>
              </a:rPr>
              <a:t>399</a:t>
            </a:r>
            <a:br>
              <a:rPr lang="en-GB" sz="900" dirty="0">
                <a:latin typeface="Arial" panose="020B0604020202020204" pitchFamily="34" charset="0"/>
                <a:ea typeface="Aileron" charset="0"/>
                <a:cs typeface="Arial" panose="020B0604020202020204" pitchFamily="34" charset="0"/>
              </a:rPr>
            </a:br>
            <a:r>
              <a:rPr lang="en-GB" sz="900" dirty="0">
                <a:latin typeface="Arial" panose="020B0604020202020204" pitchFamily="34" charset="0"/>
                <a:ea typeface="Aileron" charset="0"/>
                <a:cs typeface="Arial" panose="020B0604020202020204" pitchFamily="34" charset="0"/>
              </a:rPr>
              <a:t>(4)</a:t>
            </a:r>
          </a:p>
        </p:txBody>
      </p:sp>
      <p:sp>
        <p:nvSpPr>
          <p:cNvPr id="146" name="TextBox 145">
            <a:extLst>
              <a:ext uri="{FF2B5EF4-FFF2-40B4-BE49-F238E27FC236}">
                <a16:creationId xmlns:a16="http://schemas.microsoft.com/office/drawing/2014/main" id="{100B5C67-22AC-DFB3-CA9F-28562A75231E}"/>
              </a:ext>
            </a:extLst>
          </p:cNvPr>
          <p:cNvSpPr txBox="1"/>
          <p:nvPr/>
        </p:nvSpPr>
        <p:spPr>
          <a:xfrm>
            <a:off x="2050988" y="5348219"/>
            <a:ext cx="205185" cy="498598"/>
          </a:xfrm>
          <a:prstGeom prst="rect">
            <a:avLst/>
          </a:prstGeom>
          <a:noFill/>
        </p:spPr>
        <p:txBody>
          <a:bodyPr wrap="none" lIns="0" tIns="0" rIns="0" bIns="0" rtlCol="0">
            <a:spAutoFit/>
          </a:bodyPr>
          <a:lstStyle/>
          <a:p>
            <a:pPr algn="ctr">
              <a:lnSpc>
                <a:spcPct val="90000"/>
              </a:lnSpc>
            </a:pPr>
            <a:r>
              <a:rPr lang="en-GB" sz="900" dirty="0">
                <a:latin typeface="Arial" panose="020B0604020202020204" pitchFamily="34" charset="0"/>
                <a:ea typeface="Aileron" charset="0"/>
                <a:cs typeface="Arial" panose="020B0604020202020204" pitchFamily="34" charset="0"/>
              </a:rPr>
              <a:t>388</a:t>
            </a:r>
          </a:p>
          <a:p>
            <a:pPr algn="ctr">
              <a:lnSpc>
                <a:spcPct val="90000"/>
              </a:lnSpc>
            </a:pPr>
            <a:r>
              <a:rPr lang="en-GB" sz="900" dirty="0">
                <a:latin typeface="Arial" panose="020B0604020202020204" pitchFamily="34" charset="0"/>
                <a:ea typeface="Aileron" charset="0"/>
                <a:cs typeface="Arial" panose="020B0604020202020204" pitchFamily="34" charset="0"/>
              </a:rPr>
              <a:t>(7)</a:t>
            </a:r>
          </a:p>
          <a:p>
            <a:pPr algn="ctr">
              <a:lnSpc>
                <a:spcPct val="90000"/>
              </a:lnSpc>
            </a:pPr>
            <a:r>
              <a:rPr lang="en-GB" sz="900" dirty="0">
                <a:latin typeface="Arial" panose="020B0604020202020204" pitchFamily="34" charset="0"/>
                <a:ea typeface="Aileron" charset="0"/>
                <a:cs typeface="Arial" panose="020B0604020202020204" pitchFamily="34" charset="0"/>
              </a:rPr>
              <a:t>387</a:t>
            </a:r>
          </a:p>
          <a:p>
            <a:pPr algn="ctr">
              <a:lnSpc>
                <a:spcPct val="90000"/>
              </a:lnSpc>
            </a:pPr>
            <a:r>
              <a:rPr lang="en-GB" sz="900" dirty="0">
                <a:latin typeface="Arial" panose="020B0604020202020204" pitchFamily="34" charset="0"/>
                <a:ea typeface="Aileron" charset="0"/>
                <a:cs typeface="Arial" panose="020B0604020202020204" pitchFamily="34" charset="0"/>
              </a:rPr>
              <a:t>(10)</a:t>
            </a:r>
          </a:p>
        </p:txBody>
      </p:sp>
      <p:sp>
        <p:nvSpPr>
          <p:cNvPr id="147" name="TextBox 146">
            <a:extLst>
              <a:ext uri="{FF2B5EF4-FFF2-40B4-BE49-F238E27FC236}">
                <a16:creationId xmlns:a16="http://schemas.microsoft.com/office/drawing/2014/main" id="{7C21D3EF-7A56-E7AC-291D-C426D72E7B94}"/>
              </a:ext>
            </a:extLst>
          </p:cNvPr>
          <p:cNvSpPr txBox="1"/>
          <p:nvPr/>
        </p:nvSpPr>
        <p:spPr>
          <a:xfrm>
            <a:off x="2365313" y="5348219"/>
            <a:ext cx="205184" cy="498598"/>
          </a:xfrm>
          <a:prstGeom prst="rect">
            <a:avLst/>
          </a:prstGeom>
          <a:noFill/>
        </p:spPr>
        <p:txBody>
          <a:bodyPr wrap="none" lIns="0" tIns="0" rIns="0" bIns="0" rtlCol="0">
            <a:spAutoFit/>
          </a:bodyPr>
          <a:lstStyle/>
          <a:p>
            <a:pPr algn="ctr">
              <a:lnSpc>
                <a:spcPct val="90000"/>
              </a:lnSpc>
            </a:pPr>
            <a:r>
              <a:rPr lang="en-GB" sz="900" dirty="0">
                <a:latin typeface="Arial" panose="020B0604020202020204" pitchFamily="34" charset="0"/>
                <a:ea typeface="Aileron" charset="0"/>
                <a:cs typeface="Arial" panose="020B0604020202020204" pitchFamily="34" charset="0"/>
              </a:rPr>
              <a:t>377</a:t>
            </a:r>
          </a:p>
          <a:p>
            <a:pPr algn="ctr">
              <a:lnSpc>
                <a:spcPct val="90000"/>
              </a:lnSpc>
            </a:pPr>
            <a:r>
              <a:rPr lang="en-GB" sz="900" dirty="0">
                <a:latin typeface="Arial" panose="020B0604020202020204" pitchFamily="34" charset="0"/>
                <a:ea typeface="Aileron" charset="0"/>
                <a:cs typeface="Arial" panose="020B0604020202020204" pitchFamily="34" charset="0"/>
              </a:rPr>
              <a:t>(13)</a:t>
            </a:r>
          </a:p>
          <a:p>
            <a:pPr algn="ctr">
              <a:lnSpc>
                <a:spcPct val="90000"/>
              </a:lnSpc>
            </a:pPr>
            <a:r>
              <a:rPr lang="en-GB" sz="900" dirty="0">
                <a:latin typeface="Arial" panose="020B0604020202020204" pitchFamily="34" charset="0"/>
                <a:ea typeface="Aileron" charset="0"/>
                <a:cs typeface="Arial" panose="020B0604020202020204" pitchFamily="34" charset="0"/>
              </a:rPr>
              <a:t>376</a:t>
            </a:r>
          </a:p>
          <a:p>
            <a:pPr algn="ctr">
              <a:lnSpc>
                <a:spcPct val="90000"/>
              </a:lnSpc>
            </a:pPr>
            <a:r>
              <a:rPr lang="en-GB" sz="900" dirty="0">
                <a:latin typeface="Arial" panose="020B0604020202020204" pitchFamily="34" charset="0"/>
                <a:ea typeface="Aileron" charset="0"/>
                <a:cs typeface="Arial" panose="020B0604020202020204" pitchFamily="34" charset="0"/>
              </a:rPr>
              <a:t>(16)</a:t>
            </a:r>
          </a:p>
        </p:txBody>
      </p:sp>
      <p:sp>
        <p:nvSpPr>
          <p:cNvPr id="148" name="TextBox 147">
            <a:extLst>
              <a:ext uri="{FF2B5EF4-FFF2-40B4-BE49-F238E27FC236}">
                <a16:creationId xmlns:a16="http://schemas.microsoft.com/office/drawing/2014/main" id="{E0206808-1999-EA14-75D9-A9C4CF8703A2}"/>
              </a:ext>
            </a:extLst>
          </p:cNvPr>
          <p:cNvSpPr txBox="1"/>
          <p:nvPr/>
        </p:nvSpPr>
        <p:spPr>
          <a:xfrm>
            <a:off x="2701925" y="5348219"/>
            <a:ext cx="205184" cy="498598"/>
          </a:xfrm>
          <a:prstGeom prst="rect">
            <a:avLst/>
          </a:prstGeom>
          <a:noFill/>
        </p:spPr>
        <p:txBody>
          <a:bodyPr wrap="none" lIns="0" tIns="0" rIns="0" bIns="0" rtlCol="0">
            <a:spAutoFit/>
          </a:bodyPr>
          <a:lstStyle/>
          <a:p>
            <a:pPr algn="ctr">
              <a:lnSpc>
                <a:spcPct val="90000"/>
              </a:lnSpc>
            </a:pPr>
            <a:r>
              <a:rPr lang="en-GB" sz="900" dirty="0">
                <a:latin typeface="Arial" panose="020B0604020202020204" pitchFamily="34" charset="0"/>
                <a:ea typeface="Aileron" charset="0"/>
                <a:cs typeface="Arial" panose="020B0604020202020204" pitchFamily="34" charset="0"/>
              </a:rPr>
              <a:t>368</a:t>
            </a:r>
          </a:p>
          <a:p>
            <a:pPr algn="ctr">
              <a:lnSpc>
                <a:spcPct val="90000"/>
              </a:lnSpc>
            </a:pPr>
            <a:r>
              <a:rPr lang="en-GB" sz="900" dirty="0">
                <a:latin typeface="Arial" panose="020B0604020202020204" pitchFamily="34" charset="0"/>
                <a:ea typeface="Aileron" charset="0"/>
                <a:cs typeface="Arial" panose="020B0604020202020204" pitchFamily="34" charset="0"/>
              </a:rPr>
              <a:t>(13)</a:t>
            </a:r>
          </a:p>
          <a:p>
            <a:pPr algn="ctr">
              <a:lnSpc>
                <a:spcPct val="90000"/>
              </a:lnSpc>
            </a:pPr>
            <a:r>
              <a:rPr lang="en-GB" sz="900" dirty="0">
                <a:latin typeface="Arial" panose="020B0604020202020204" pitchFamily="34" charset="0"/>
                <a:ea typeface="Aileron" charset="0"/>
                <a:cs typeface="Arial" panose="020B0604020202020204" pitchFamily="34" charset="0"/>
              </a:rPr>
              <a:t>360</a:t>
            </a:r>
          </a:p>
          <a:p>
            <a:pPr algn="ctr">
              <a:lnSpc>
                <a:spcPct val="90000"/>
              </a:lnSpc>
            </a:pPr>
            <a:r>
              <a:rPr lang="en-GB" sz="900" dirty="0">
                <a:latin typeface="Arial" panose="020B0604020202020204" pitchFamily="34" charset="0"/>
                <a:ea typeface="Aileron" charset="0"/>
                <a:cs typeface="Arial" panose="020B0604020202020204" pitchFamily="34" charset="0"/>
              </a:rPr>
              <a:t>(20)</a:t>
            </a:r>
          </a:p>
        </p:txBody>
      </p:sp>
    </p:spTree>
    <p:extLst>
      <p:ext uri="{BB962C8B-B14F-4D97-AF65-F5344CB8AC3E}">
        <p14:creationId xmlns:p14="http://schemas.microsoft.com/office/powerpoint/2010/main" val="153626984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Talapro-2: Most common all-cause teae</a:t>
            </a:r>
            <a:r>
              <a:rPr lang="en-GB" cap="none" dirty="0"/>
              <a:t>s</a:t>
            </a:r>
            <a:endParaRPr lang="en-GB" dirty="0"/>
          </a:p>
        </p:txBody>
      </p:sp>
      <p:sp>
        <p:nvSpPr>
          <p:cNvPr id="7" name="Content Placeholder 6">
            <a:extLst>
              <a:ext uri="{FF2B5EF4-FFF2-40B4-BE49-F238E27FC236}">
                <a16:creationId xmlns:a16="http://schemas.microsoft.com/office/drawing/2014/main" id="{3705145E-6BDE-2F97-76F6-27DD4BCAAD55}"/>
              </a:ext>
            </a:extLst>
          </p:cNvPr>
          <p:cNvSpPr>
            <a:spLocks noGrp="1"/>
          </p:cNvSpPr>
          <p:nvPr>
            <p:ph sz="quarter" idx="15"/>
          </p:nvPr>
        </p:nvSpPr>
        <p:spPr>
          <a:xfrm>
            <a:off x="620184" y="6356351"/>
            <a:ext cx="10265530" cy="399341"/>
          </a:xfrm>
        </p:spPr>
        <p:txBody>
          <a:bodyPr/>
          <a:lstStyle/>
          <a:p>
            <a:r>
              <a:rPr lang="en-GB" dirty="0"/>
              <a:t>TEAEs, treatment emergent adverse events</a:t>
            </a:r>
          </a:p>
          <a:p>
            <a:r>
              <a:rPr lang="en-GB" dirty="0"/>
              <a:t>Agarwal A, et al. </a:t>
            </a:r>
            <a:r>
              <a:rPr lang="it-IT" dirty="0"/>
              <a:t>J Clin Oncol 41, 2023 (suppl 6; abstr LBA17) (ASCO GU 2023 oral presentation); </a:t>
            </a:r>
            <a:r>
              <a:rPr lang="en-GB" sz="1200" dirty="0">
                <a:solidFill>
                  <a:schemeClr val="tx2"/>
                </a:solidFill>
              </a:rPr>
              <a:t>Agarwal A, et al. Lancet 2023;402: 291-303</a:t>
            </a:r>
            <a:endParaRPr lang="it-IT" dirty="0"/>
          </a:p>
        </p:txBody>
      </p:sp>
      <p:sp>
        <p:nvSpPr>
          <p:cNvPr id="5" name="Slide Number Placeholder 4">
            <a:extLst>
              <a:ext uri="{FF2B5EF4-FFF2-40B4-BE49-F238E27FC236}">
                <a16:creationId xmlns:a16="http://schemas.microsoft.com/office/drawing/2014/main" id="{A4E9BC2E-D74A-5900-450B-436756D16EC9}"/>
              </a:ext>
            </a:extLst>
          </p:cNvPr>
          <p:cNvSpPr>
            <a:spLocks noGrp="1"/>
          </p:cNvSpPr>
          <p:nvPr>
            <p:ph type="sldNum" sz="quarter" idx="4"/>
          </p:nvPr>
        </p:nvSpPr>
        <p:spPr/>
        <p:txBody>
          <a:bodyPr/>
          <a:lstStyle/>
          <a:p>
            <a:fld id="{7ADE861D-9CBA-455D-ADE6-C9707D229674}" type="slidenum">
              <a:rPr lang="en-GB" smtClean="0"/>
              <a:pPr/>
              <a:t>37</a:t>
            </a:fld>
            <a:endParaRPr lang="en-GB" dirty="0"/>
          </a:p>
        </p:txBody>
      </p:sp>
      <p:sp>
        <p:nvSpPr>
          <p:cNvPr id="12" name="Rounded Rectangle 14">
            <a:extLst>
              <a:ext uri="{FF2B5EF4-FFF2-40B4-BE49-F238E27FC236}">
                <a16:creationId xmlns:a16="http://schemas.microsoft.com/office/drawing/2014/main" id="{48352A60-A431-543A-B7B1-E5A4D09A9CE8}"/>
              </a:ext>
            </a:extLst>
          </p:cNvPr>
          <p:cNvSpPr/>
          <p:nvPr/>
        </p:nvSpPr>
        <p:spPr>
          <a:xfrm>
            <a:off x="8682179" y="1368171"/>
            <a:ext cx="2968228" cy="4198241"/>
          </a:xfrm>
          <a:prstGeom prst="roundRect">
            <a:avLst>
              <a:gd name="adj" fmla="val 4640"/>
            </a:avLst>
          </a:prstGeom>
          <a:solidFill>
            <a:schemeClr val="accent6"/>
          </a:solidFill>
          <a:ln>
            <a:noFill/>
          </a:ln>
          <a:effectLst/>
          <a:scene3d>
            <a:camera prst="orthographicFront"/>
            <a:lightRig rig="threePt" dir="t"/>
          </a:scene3d>
          <a:sp3d prstMaterial="metal"/>
        </p:spPr>
        <p:style>
          <a:lnRef idx="2">
            <a:schemeClr val="accent1">
              <a:shade val="50000"/>
            </a:schemeClr>
          </a:lnRef>
          <a:fillRef idx="1">
            <a:schemeClr val="accent1"/>
          </a:fillRef>
          <a:effectRef idx="0">
            <a:schemeClr val="accent1"/>
          </a:effectRef>
          <a:fontRef idx="minor">
            <a:schemeClr val="lt1"/>
          </a:fontRef>
        </p:style>
        <p:txBody>
          <a:bodyPr lIns="72000" tIns="45718" rIns="72000" bIns="45718" anchor="ctr"/>
          <a:lstStyle/>
          <a:p>
            <a:pPr marL="0" marR="0" lvl="0" indent="0" algn="l" defTabSz="457200" rtl="0" eaLnBrk="1" fontAlgn="auto" latinLnBrk="0" hangingPunct="1">
              <a:lnSpc>
                <a:spcPct val="100000"/>
              </a:lnSpc>
              <a:spcBef>
                <a:spcPts val="0"/>
              </a:spcBef>
              <a:spcAft>
                <a:spcPts val="300"/>
              </a:spcAft>
              <a:buClr>
                <a:srgbClr val="03C74F"/>
              </a:buClr>
              <a:buSzTx/>
              <a:buFontTx/>
              <a:buNone/>
              <a:tabLst/>
              <a:defRPr/>
            </a:pPr>
            <a:r>
              <a:rPr kumimoji="0" lang="en-GB" sz="1300" b="1" i="0" u="none" strike="noStrike" kern="1200" cap="none" spc="0" normalizeH="0" baseline="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In the talazoparib arm:</a:t>
            </a:r>
          </a:p>
          <a:p>
            <a:pPr marL="180975" marR="0" lvl="0" indent="-180975" algn="l" defTabSz="457200" rtl="0" eaLnBrk="1" fontAlgn="auto" latinLnBrk="0" hangingPunct="1">
              <a:lnSpc>
                <a:spcPct val="100000"/>
              </a:lnSpc>
              <a:spcBef>
                <a:spcPts val="0"/>
              </a:spcBef>
              <a:spcAft>
                <a:spcPts val="300"/>
              </a:spcAft>
              <a:buClr>
                <a:srgbClr val="FFFFFF"/>
              </a:buClr>
              <a:buSzTx/>
              <a:buFont typeface="Arial" panose="020B0604020202020204" pitchFamily="34" charset="0"/>
              <a:buChar char="•"/>
              <a:defRPr/>
            </a:pPr>
            <a:r>
              <a:rPr kumimoji="0" lang="en-GB" sz="1300" b="0" i="0" u="none" strike="noStrike" kern="1200" cap="none" spc="0" normalizeH="0" baseline="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Most common TEAEs leading to a dose reduction of talazoparib were:</a:t>
            </a:r>
          </a:p>
          <a:p>
            <a:pPr marL="447675" lvl="1" indent="-223838">
              <a:buClr>
                <a:srgbClr val="FFFFFF"/>
              </a:buClr>
              <a:buFont typeface="System Font Regular"/>
              <a:buChar char="–"/>
              <a:defRPr/>
            </a:pPr>
            <a:r>
              <a:rPr kumimoji="0" lang="en-GB" sz="1300" b="0" i="0" u="none" strike="noStrike" kern="1200" cap="none" spc="0" normalizeH="0" baseline="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Anae</a:t>
            </a:r>
            <a:r>
              <a:rPr lang="en-GB" sz="1300" dirty="0">
                <a:solidFill>
                  <a:srgbClr val="FFFFFF"/>
                </a:solidFill>
                <a:latin typeface="Arial" panose="020B0604020202020204" pitchFamily="34" charset="0"/>
                <a:ea typeface="ＭＳ Ｐゴシック" charset="-128"/>
                <a:cs typeface="Arial" panose="020B0604020202020204" pitchFamily="34" charset="0"/>
              </a:rPr>
              <a:t>mia (43.2%)</a:t>
            </a:r>
          </a:p>
          <a:p>
            <a:pPr marL="447675" lvl="1" indent="-223838">
              <a:buClr>
                <a:srgbClr val="FFFFFF"/>
              </a:buClr>
              <a:buFont typeface="System Font Regular"/>
              <a:buChar char="–"/>
              <a:defRPr/>
            </a:pPr>
            <a:r>
              <a:rPr lang="en-GB" sz="1300" dirty="0">
                <a:solidFill>
                  <a:srgbClr val="FFFFFF"/>
                </a:solidFill>
                <a:latin typeface="Arial" panose="020B0604020202020204" pitchFamily="34" charset="0"/>
                <a:ea typeface="ＭＳ Ｐゴシック" charset="-128"/>
                <a:cs typeface="Arial" panose="020B0604020202020204" pitchFamily="34" charset="0"/>
              </a:rPr>
              <a:t>Neutropenia (15.1%)</a:t>
            </a:r>
          </a:p>
          <a:p>
            <a:pPr marL="447675" lvl="1" indent="-223838">
              <a:buClr>
                <a:srgbClr val="FFFFFF"/>
              </a:buClr>
              <a:buFont typeface="System Font Regular"/>
              <a:buChar char="–"/>
              <a:defRPr/>
            </a:pPr>
            <a:r>
              <a:rPr kumimoji="0" lang="en-GB" sz="1300" b="0" i="0" u="none" strike="noStrike" kern="1200" cap="none" spc="0" normalizeH="0" baseline="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Thrombocytopenia (5.5%)</a:t>
            </a:r>
            <a:br>
              <a:rPr kumimoji="0" lang="en-GB" sz="1300" b="0" i="0" u="none" strike="noStrike" kern="1200" cap="none" spc="0" normalizeH="0" baseline="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br>
            <a:endParaRPr kumimoji="0" lang="en-GB" sz="600" b="0" i="0" u="none" strike="noStrike" kern="1200" cap="none" spc="0" normalizeH="0" baseline="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a:p>
            <a:pPr marL="174625" marR="0" lvl="0" indent="-174625" algn="l" defTabSz="457200" rtl="0" eaLnBrk="1" fontAlgn="auto" latinLnBrk="0" hangingPunct="1">
              <a:lnSpc>
                <a:spcPct val="100000"/>
              </a:lnSpc>
              <a:spcBef>
                <a:spcPts val="0"/>
              </a:spcBef>
              <a:spcAft>
                <a:spcPts val="900"/>
              </a:spcAft>
              <a:buClr>
                <a:srgbClr val="FFFFFF"/>
              </a:buClr>
              <a:buSzTx/>
              <a:buFont typeface="Arial"/>
              <a:buChar char="•"/>
              <a:tabLst/>
              <a:defRPr/>
            </a:pPr>
            <a:r>
              <a:rPr kumimoji="0" lang="en-GB" sz="1300" b="0" i="0" u="none" strike="noStrike" kern="1200" cap="none" spc="0" normalizeH="0" baseline="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49.0% had grade 1-2 anaemia at baseline </a:t>
            </a:r>
          </a:p>
          <a:p>
            <a:pPr marL="174625" marR="0" lvl="0" indent="-174625" algn="l" defTabSz="457200" rtl="0" eaLnBrk="1" fontAlgn="auto" latinLnBrk="0" hangingPunct="1">
              <a:lnSpc>
                <a:spcPct val="100000"/>
              </a:lnSpc>
              <a:spcBef>
                <a:spcPts val="0"/>
              </a:spcBef>
              <a:spcAft>
                <a:spcPts val="300"/>
              </a:spcAft>
              <a:buClr>
                <a:srgbClr val="FFFFFF"/>
              </a:buClr>
              <a:buSzTx/>
              <a:buFont typeface="Arial"/>
              <a:buChar char="•"/>
              <a:tabLst/>
              <a:defRPr/>
            </a:pPr>
            <a:r>
              <a:rPr lang="en-GB" sz="1300" dirty="0">
                <a:solidFill>
                  <a:srgbClr val="FFFFFF"/>
                </a:solidFill>
                <a:latin typeface="Arial" panose="020B0604020202020204" pitchFamily="34" charset="0"/>
                <a:ea typeface="ＭＳ Ｐゴシック" charset="-128"/>
                <a:cs typeface="Arial" panose="020B0604020202020204" pitchFamily="34" charset="0"/>
              </a:rPr>
              <a:t>Grade 3-4 anaemia</a:t>
            </a:r>
          </a:p>
          <a:p>
            <a:pPr marL="447675" lvl="1" indent="-223838">
              <a:buClr>
                <a:srgbClr val="FFFFFF"/>
              </a:buClr>
              <a:buFont typeface="System Font Regular"/>
              <a:buChar char="–"/>
              <a:defRPr/>
            </a:pPr>
            <a:r>
              <a:rPr kumimoji="0" lang="en-GB" sz="1300" b="0" i="0" u="none" strike="noStrike" kern="1200" cap="none" spc="0" normalizeH="0" baseline="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Median time to onset was 3.3 months</a:t>
            </a:r>
          </a:p>
          <a:p>
            <a:pPr marL="447675" lvl="1" indent="-223838">
              <a:buClr>
                <a:srgbClr val="FFFFFF"/>
              </a:buClr>
              <a:buFont typeface="System Font Regular"/>
              <a:buChar char="–"/>
              <a:defRPr/>
            </a:pPr>
            <a:r>
              <a:rPr lang="en-GB" sz="1300" dirty="0">
                <a:solidFill>
                  <a:srgbClr val="FFFFFF"/>
                </a:solidFill>
                <a:latin typeface="Arial" panose="020B0604020202020204" pitchFamily="34" charset="0"/>
                <a:ea typeface="ＭＳ Ｐゴシック" charset="-128"/>
                <a:cs typeface="Arial" panose="020B0604020202020204" pitchFamily="34" charset="0"/>
              </a:rPr>
              <a:t>Reported in 46.5% of men</a:t>
            </a:r>
            <a:br>
              <a:rPr lang="en-GB" sz="1300" dirty="0">
                <a:solidFill>
                  <a:srgbClr val="FFFFFF"/>
                </a:solidFill>
                <a:latin typeface="Arial" panose="020B0604020202020204" pitchFamily="34" charset="0"/>
                <a:ea typeface="ＭＳ Ｐゴシック" charset="-128"/>
                <a:cs typeface="Arial" panose="020B0604020202020204" pitchFamily="34" charset="0"/>
              </a:rPr>
            </a:br>
            <a:endParaRPr lang="en-GB" sz="600" dirty="0">
              <a:solidFill>
                <a:srgbClr val="FFFFFF"/>
              </a:solidFill>
              <a:latin typeface="Arial" panose="020B0604020202020204" pitchFamily="34" charset="0"/>
              <a:ea typeface="ＭＳ Ｐゴシック" charset="-128"/>
              <a:cs typeface="Arial" panose="020B0604020202020204" pitchFamily="34" charset="0"/>
            </a:endParaRPr>
          </a:p>
          <a:p>
            <a:pPr marL="174625" marR="0" lvl="0" indent="-174625" algn="l" defTabSz="457200" rtl="0" eaLnBrk="1" fontAlgn="auto" latinLnBrk="0" hangingPunct="1">
              <a:lnSpc>
                <a:spcPct val="100000"/>
              </a:lnSpc>
              <a:spcBef>
                <a:spcPts val="0"/>
              </a:spcBef>
              <a:spcAft>
                <a:spcPts val="900"/>
              </a:spcAft>
              <a:buClr>
                <a:srgbClr val="FFFFFF"/>
              </a:buClr>
              <a:buSzTx/>
              <a:buFont typeface="Arial"/>
              <a:buChar char="•"/>
              <a:tabLst/>
              <a:defRPr/>
            </a:pPr>
            <a:r>
              <a:rPr kumimoji="0" lang="en-GB" sz="1300" b="0" i="0" u="none" strike="noStrike" kern="1200" cap="none" spc="0" normalizeH="0" baseline="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8.3% discontinued talazoparib due to anaemia</a:t>
            </a:r>
          </a:p>
          <a:p>
            <a:pPr marL="174625" marR="0" lvl="0" indent="-174625" algn="l" defTabSz="457200" rtl="0" eaLnBrk="1" fontAlgn="auto" latinLnBrk="0" hangingPunct="1">
              <a:lnSpc>
                <a:spcPct val="100000"/>
              </a:lnSpc>
              <a:spcBef>
                <a:spcPts val="0"/>
              </a:spcBef>
              <a:spcAft>
                <a:spcPts val="300"/>
              </a:spcAft>
              <a:buClr>
                <a:srgbClr val="FFFFFF"/>
              </a:buClr>
              <a:buSzTx/>
              <a:buFont typeface="Arial"/>
              <a:buChar char="•"/>
              <a:tabLst/>
              <a:defRPr/>
            </a:pPr>
            <a:r>
              <a:rPr lang="en-GB" sz="1300" dirty="0">
                <a:solidFill>
                  <a:srgbClr val="FFFFFF"/>
                </a:solidFill>
                <a:latin typeface="Arial" panose="020B0604020202020204" pitchFamily="34" charset="0"/>
                <a:ea typeface="ＭＳ Ｐゴシック" charset="-128"/>
                <a:cs typeface="Arial" panose="020B0604020202020204" pitchFamily="34" charset="0"/>
              </a:rPr>
              <a:t>The median relative dose intensity of talazoparib remained &gt;80%</a:t>
            </a:r>
            <a:endParaRPr kumimoji="0" lang="en-GB" sz="1300" b="0" i="0" u="none" strike="noStrike" kern="1200" cap="none" spc="0" normalizeH="0" baseline="0" dirty="0">
              <a:ln>
                <a:noFill/>
              </a:ln>
              <a:solidFill>
                <a:srgbClr val="FFFFFF"/>
              </a:solidFill>
              <a:effectLst/>
              <a:uLnTx/>
              <a:uFillTx/>
              <a:latin typeface="Arial" panose="020B0604020202020204" pitchFamily="34" charset="0"/>
              <a:cs typeface="Arial" panose="020B0604020202020204" pitchFamily="34" charset="0"/>
            </a:endParaRPr>
          </a:p>
        </p:txBody>
      </p:sp>
      <p:graphicFrame>
        <p:nvGraphicFramePr>
          <p:cNvPr id="13" name="Chart 12">
            <a:extLst>
              <a:ext uri="{FF2B5EF4-FFF2-40B4-BE49-F238E27FC236}">
                <a16:creationId xmlns:a16="http://schemas.microsoft.com/office/drawing/2014/main" id="{9667432B-3887-8230-7E60-92552FD11238}"/>
              </a:ext>
            </a:extLst>
          </p:cNvPr>
          <p:cNvGraphicFramePr/>
          <p:nvPr/>
        </p:nvGraphicFramePr>
        <p:xfrm>
          <a:off x="73566" y="1464744"/>
          <a:ext cx="5249137" cy="4198241"/>
        </p:xfrm>
        <a:graphic>
          <a:graphicData uri="http://schemas.openxmlformats.org/drawingml/2006/chart">
            <c:chart xmlns:c="http://schemas.openxmlformats.org/drawingml/2006/chart" xmlns:r="http://schemas.openxmlformats.org/officeDocument/2006/relationships" r:id="rId2"/>
          </a:graphicData>
        </a:graphic>
      </p:graphicFrame>
      <p:sp>
        <p:nvSpPr>
          <p:cNvPr id="14" name="TextBox 13">
            <a:extLst>
              <a:ext uri="{FF2B5EF4-FFF2-40B4-BE49-F238E27FC236}">
                <a16:creationId xmlns:a16="http://schemas.microsoft.com/office/drawing/2014/main" id="{CA0E0AA2-DAC5-775D-0545-08DF6054666D}"/>
              </a:ext>
            </a:extLst>
          </p:cNvPr>
          <p:cNvSpPr txBox="1"/>
          <p:nvPr/>
        </p:nvSpPr>
        <p:spPr>
          <a:xfrm>
            <a:off x="1178219" y="1348230"/>
            <a:ext cx="4032677" cy="523220"/>
          </a:xfrm>
          <a:prstGeom prst="rect">
            <a:avLst/>
          </a:prstGeom>
          <a:noFill/>
        </p:spPr>
        <p:txBody>
          <a:bodyPr wrap="square" lIns="0" r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dirty="0">
                <a:ln>
                  <a:noFill/>
                </a:ln>
                <a:solidFill>
                  <a:srgbClr val="5D8298"/>
                </a:solidFill>
                <a:effectLst/>
                <a:uLnTx/>
                <a:uFillTx/>
                <a:latin typeface="Arial" panose="020B0604020202020204"/>
                <a:ea typeface="+mn-ea"/>
                <a:cs typeface="+mn-cs"/>
              </a:rPr>
              <a:t>Talazoparib + Enzalutamide </a:t>
            </a:r>
            <a:br>
              <a:rPr kumimoji="0" lang="en-GB" sz="1400" b="1" i="0" u="none" strike="noStrike" kern="1200" cap="none" spc="0" normalizeH="0" baseline="0" dirty="0">
                <a:ln>
                  <a:noFill/>
                </a:ln>
                <a:solidFill>
                  <a:srgbClr val="5D8298"/>
                </a:solidFill>
                <a:effectLst/>
                <a:uLnTx/>
                <a:uFillTx/>
                <a:latin typeface="Arial" panose="020B0604020202020204"/>
                <a:ea typeface="+mn-ea"/>
                <a:cs typeface="+mn-cs"/>
              </a:rPr>
            </a:br>
            <a:r>
              <a:rPr kumimoji="0" lang="en-GB" sz="1400" b="1" i="0" u="none" strike="noStrike" kern="1200" cap="none" spc="0" normalizeH="0" baseline="0" dirty="0">
                <a:ln>
                  <a:noFill/>
                </a:ln>
                <a:solidFill>
                  <a:srgbClr val="5D8298"/>
                </a:solidFill>
                <a:effectLst/>
                <a:uLnTx/>
                <a:uFillTx/>
                <a:latin typeface="Arial" panose="020B0604020202020204"/>
                <a:ea typeface="+mn-ea"/>
                <a:cs typeface="+mn-cs"/>
              </a:rPr>
              <a:t>(N=398)</a:t>
            </a:r>
          </a:p>
        </p:txBody>
      </p:sp>
      <p:sp>
        <p:nvSpPr>
          <p:cNvPr id="15" name="TextBox 14">
            <a:extLst>
              <a:ext uri="{FF2B5EF4-FFF2-40B4-BE49-F238E27FC236}">
                <a16:creationId xmlns:a16="http://schemas.microsoft.com/office/drawing/2014/main" id="{3D7F9A89-3CA9-6ACE-4CDA-CC0F7922BD37}"/>
              </a:ext>
            </a:extLst>
          </p:cNvPr>
          <p:cNvSpPr txBox="1"/>
          <p:nvPr/>
        </p:nvSpPr>
        <p:spPr>
          <a:xfrm>
            <a:off x="3210489" y="5630148"/>
            <a:ext cx="4224427" cy="276999"/>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dirty="0">
                <a:ln>
                  <a:noFill/>
                </a:ln>
                <a:solidFill>
                  <a:srgbClr val="000000"/>
                </a:solidFill>
                <a:effectLst/>
                <a:uLnTx/>
                <a:uFillTx/>
                <a:latin typeface="Arial" panose="020B0604020202020204" pitchFamily="34" charset="0"/>
                <a:ea typeface="+mn-ea"/>
                <a:cs typeface="Arial" panose="020B0604020202020204" pitchFamily="34" charset="0"/>
                <a:sym typeface="Arial"/>
              </a:rPr>
              <a:t>Proportion of patients (%)</a:t>
            </a:r>
          </a:p>
        </p:txBody>
      </p:sp>
      <p:sp>
        <p:nvSpPr>
          <p:cNvPr id="18" name="TextBox 17">
            <a:extLst>
              <a:ext uri="{FF2B5EF4-FFF2-40B4-BE49-F238E27FC236}">
                <a16:creationId xmlns:a16="http://schemas.microsoft.com/office/drawing/2014/main" id="{503859BA-9529-765B-76BE-AC366B577BD1}"/>
              </a:ext>
            </a:extLst>
          </p:cNvPr>
          <p:cNvSpPr txBox="1"/>
          <p:nvPr/>
        </p:nvSpPr>
        <p:spPr>
          <a:xfrm>
            <a:off x="2222309" y="1945767"/>
            <a:ext cx="298159" cy="184666"/>
          </a:xfrm>
          <a:prstGeom prst="rect">
            <a:avLst/>
          </a:prstGeom>
          <a:noFill/>
        </p:spPr>
        <p:txBody>
          <a:bodyPr wrap="none" lIns="0" tIns="0" rIns="0" bIns="0" rtlCol="0">
            <a:spAutoFit/>
          </a:bodyPr>
          <a:lstStyle/>
          <a:p>
            <a:pPr algn="l"/>
            <a:r>
              <a:rPr lang="en-GB" sz="1200" b="1" dirty="0">
                <a:latin typeface="Arial" panose="020B0604020202020204" pitchFamily="34" charset="0"/>
                <a:ea typeface="Aileron" charset="0"/>
                <a:cs typeface="Arial" panose="020B0604020202020204" pitchFamily="34" charset="0"/>
              </a:rPr>
              <a:t>65.8</a:t>
            </a:r>
          </a:p>
        </p:txBody>
      </p:sp>
      <p:sp>
        <p:nvSpPr>
          <p:cNvPr id="19" name="TextBox 18">
            <a:extLst>
              <a:ext uri="{FF2B5EF4-FFF2-40B4-BE49-F238E27FC236}">
                <a16:creationId xmlns:a16="http://schemas.microsoft.com/office/drawing/2014/main" id="{803BA6A0-5A9D-685C-7F1C-AA6BF88A9A05}"/>
              </a:ext>
            </a:extLst>
          </p:cNvPr>
          <p:cNvSpPr txBox="1"/>
          <p:nvPr/>
        </p:nvSpPr>
        <p:spPr>
          <a:xfrm>
            <a:off x="3418063" y="2395933"/>
            <a:ext cx="298159" cy="184666"/>
          </a:xfrm>
          <a:prstGeom prst="rect">
            <a:avLst/>
          </a:prstGeom>
          <a:noFill/>
        </p:spPr>
        <p:txBody>
          <a:bodyPr wrap="none" lIns="0" tIns="0" rIns="0" bIns="0" rtlCol="0">
            <a:spAutoFit/>
          </a:bodyPr>
          <a:lstStyle/>
          <a:p>
            <a:pPr algn="l"/>
            <a:r>
              <a:rPr lang="en-GB" sz="1200" b="1" dirty="0">
                <a:latin typeface="Arial" panose="020B0604020202020204" pitchFamily="34" charset="0"/>
                <a:ea typeface="Aileron" charset="0"/>
                <a:cs typeface="Arial" panose="020B0604020202020204" pitchFamily="34" charset="0"/>
              </a:rPr>
              <a:t>35.7</a:t>
            </a:r>
          </a:p>
        </p:txBody>
      </p:sp>
      <p:sp>
        <p:nvSpPr>
          <p:cNvPr id="20" name="TextBox 19">
            <a:extLst>
              <a:ext uri="{FF2B5EF4-FFF2-40B4-BE49-F238E27FC236}">
                <a16:creationId xmlns:a16="http://schemas.microsoft.com/office/drawing/2014/main" id="{DF0509F8-633F-0EEB-838E-22E3946F19CA}"/>
              </a:ext>
            </a:extLst>
          </p:cNvPr>
          <p:cNvSpPr txBox="1"/>
          <p:nvPr/>
        </p:nvSpPr>
        <p:spPr>
          <a:xfrm>
            <a:off x="3495435" y="2817964"/>
            <a:ext cx="298159" cy="184666"/>
          </a:xfrm>
          <a:prstGeom prst="rect">
            <a:avLst/>
          </a:prstGeom>
          <a:noFill/>
        </p:spPr>
        <p:txBody>
          <a:bodyPr wrap="none" lIns="0" tIns="0" rIns="0" bIns="0" rtlCol="0">
            <a:spAutoFit/>
          </a:bodyPr>
          <a:lstStyle/>
          <a:p>
            <a:pPr algn="l"/>
            <a:r>
              <a:rPr lang="en-GB" sz="1200" b="1" dirty="0">
                <a:latin typeface="Arial" panose="020B0604020202020204" pitchFamily="34" charset="0"/>
                <a:ea typeface="Aileron" charset="0"/>
                <a:cs typeface="Arial" panose="020B0604020202020204" pitchFamily="34" charset="0"/>
              </a:rPr>
              <a:t>33.7</a:t>
            </a:r>
          </a:p>
        </p:txBody>
      </p:sp>
      <p:sp>
        <p:nvSpPr>
          <p:cNvPr id="21" name="TextBox 20">
            <a:extLst>
              <a:ext uri="{FF2B5EF4-FFF2-40B4-BE49-F238E27FC236}">
                <a16:creationId xmlns:a16="http://schemas.microsoft.com/office/drawing/2014/main" id="{FD0DCCA1-E0D8-71A2-9285-0735AD2D6779}"/>
              </a:ext>
            </a:extLst>
          </p:cNvPr>
          <p:cNvSpPr txBox="1"/>
          <p:nvPr/>
        </p:nvSpPr>
        <p:spPr>
          <a:xfrm>
            <a:off x="3868229" y="3247029"/>
            <a:ext cx="298159" cy="184666"/>
          </a:xfrm>
          <a:prstGeom prst="rect">
            <a:avLst/>
          </a:prstGeom>
          <a:noFill/>
        </p:spPr>
        <p:txBody>
          <a:bodyPr wrap="none" lIns="0" tIns="0" rIns="0" bIns="0" rtlCol="0">
            <a:spAutoFit/>
          </a:bodyPr>
          <a:lstStyle/>
          <a:p>
            <a:pPr algn="l"/>
            <a:r>
              <a:rPr lang="en-GB" sz="1200" b="1" dirty="0">
                <a:latin typeface="Arial" panose="020B0604020202020204" pitchFamily="34" charset="0"/>
                <a:ea typeface="Aileron" charset="0"/>
                <a:cs typeface="Arial" panose="020B0604020202020204" pitchFamily="34" charset="0"/>
              </a:rPr>
              <a:t>24.6</a:t>
            </a:r>
          </a:p>
        </p:txBody>
      </p:sp>
      <p:sp>
        <p:nvSpPr>
          <p:cNvPr id="22" name="TextBox 21">
            <a:extLst>
              <a:ext uri="{FF2B5EF4-FFF2-40B4-BE49-F238E27FC236}">
                <a16:creationId xmlns:a16="http://schemas.microsoft.com/office/drawing/2014/main" id="{12BFE9BB-606E-2AAE-1712-1DFCEAEE39D5}"/>
              </a:ext>
            </a:extLst>
          </p:cNvPr>
          <p:cNvSpPr txBox="1"/>
          <p:nvPr/>
        </p:nvSpPr>
        <p:spPr>
          <a:xfrm>
            <a:off x="3973737" y="3683127"/>
            <a:ext cx="298159" cy="184666"/>
          </a:xfrm>
          <a:prstGeom prst="rect">
            <a:avLst/>
          </a:prstGeom>
          <a:noFill/>
        </p:spPr>
        <p:txBody>
          <a:bodyPr wrap="none" lIns="0" tIns="0" rIns="0" bIns="0" rtlCol="0">
            <a:spAutoFit/>
          </a:bodyPr>
          <a:lstStyle/>
          <a:p>
            <a:pPr algn="l"/>
            <a:r>
              <a:rPr lang="en-GB" sz="1200" b="1" dirty="0">
                <a:latin typeface="Arial" panose="020B0604020202020204" pitchFamily="34" charset="0"/>
                <a:ea typeface="Aileron" charset="0"/>
                <a:cs typeface="Arial" panose="020B0604020202020204" pitchFamily="34" charset="0"/>
              </a:rPr>
              <a:t>22.1</a:t>
            </a:r>
          </a:p>
        </p:txBody>
      </p:sp>
      <p:sp>
        <p:nvSpPr>
          <p:cNvPr id="23" name="TextBox 22">
            <a:extLst>
              <a:ext uri="{FF2B5EF4-FFF2-40B4-BE49-F238E27FC236}">
                <a16:creationId xmlns:a16="http://schemas.microsoft.com/office/drawing/2014/main" id="{95559AF0-6DD2-0558-FC0E-1176FE9F06F1}"/>
              </a:ext>
            </a:extLst>
          </p:cNvPr>
          <p:cNvSpPr txBox="1"/>
          <p:nvPr/>
        </p:nvSpPr>
        <p:spPr>
          <a:xfrm>
            <a:off x="3980771" y="4112192"/>
            <a:ext cx="298159" cy="184666"/>
          </a:xfrm>
          <a:prstGeom prst="rect">
            <a:avLst/>
          </a:prstGeom>
          <a:noFill/>
        </p:spPr>
        <p:txBody>
          <a:bodyPr wrap="none" lIns="0" tIns="0" rIns="0" bIns="0" rtlCol="0">
            <a:spAutoFit/>
          </a:bodyPr>
          <a:lstStyle/>
          <a:p>
            <a:pPr algn="l"/>
            <a:r>
              <a:rPr lang="en-GB" sz="1200" b="1" dirty="0">
                <a:latin typeface="Arial" panose="020B0604020202020204" pitchFamily="34" charset="0"/>
                <a:ea typeface="Aileron" charset="0"/>
                <a:cs typeface="Arial" panose="020B0604020202020204" pitchFamily="34" charset="0"/>
              </a:rPr>
              <a:t>22.1</a:t>
            </a:r>
          </a:p>
        </p:txBody>
      </p:sp>
      <p:sp>
        <p:nvSpPr>
          <p:cNvPr id="24" name="TextBox 23">
            <a:extLst>
              <a:ext uri="{FF2B5EF4-FFF2-40B4-BE49-F238E27FC236}">
                <a16:creationId xmlns:a16="http://schemas.microsoft.com/office/drawing/2014/main" id="{F5A259C9-5906-CBC4-C812-F6AC2EE81158}"/>
              </a:ext>
            </a:extLst>
          </p:cNvPr>
          <p:cNvSpPr txBox="1"/>
          <p:nvPr/>
        </p:nvSpPr>
        <p:spPr>
          <a:xfrm>
            <a:off x="3987805" y="4555324"/>
            <a:ext cx="298159" cy="184666"/>
          </a:xfrm>
          <a:prstGeom prst="rect">
            <a:avLst/>
          </a:prstGeom>
          <a:noFill/>
        </p:spPr>
        <p:txBody>
          <a:bodyPr wrap="none" lIns="0" tIns="0" rIns="0" bIns="0" rtlCol="0">
            <a:spAutoFit/>
          </a:bodyPr>
          <a:lstStyle/>
          <a:p>
            <a:pPr algn="l"/>
            <a:r>
              <a:rPr lang="en-GB" sz="1200" b="1" dirty="0">
                <a:latin typeface="Arial" panose="020B0604020202020204" pitchFamily="34" charset="0"/>
                <a:ea typeface="Aileron" charset="0"/>
                <a:cs typeface="Arial" panose="020B0604020202020204" pitchFamily="34" charset="0"/>
              </a:rPr>
              <a:t>21.6</a:t>
            </a:r>
          </a:p>
        </p:txBody>
      </p:sp>
      <p:sp>
        <p:nvSpPr>
          <p:cNvPr id="25" name="TextBox 24">
            <a:extLst>
              <a:ext uri="{FF2B5EF4-FFF2-40B4-BE49-F238E27FC236}">
                <a16:creationId xmlns:a16="http://schemas.microsoft.com/office/drawing/2014/main" id="{4EB86A82-5E4F-6FDA-5BB7-F96892294C5E}"/>
              </a:ext>
            </a:extLst>
          </p:cNvPr>
          <p:cNvSpPr txBox="1"/>
          <p:nvPr/>
        </p:nvSpPr>
        <p:spPr>
          <a:xfrm>
            <a:off x="4051110" y="4984389"/>
            <a:ext cx="298159" cy="184666"/>
          </a:xfrm>
          <a:prstGeom prst="rect">
            <a:avLst/>
          </a:prstGeom>
          <a:noFill/>
        </p:spPr>
        <p:txBody>
          <a:bodyPr wrap="none" lIns="0" tIns="0" rIns="0" bIns="0" rtlCol="0">
            <a:spAutoFit/>
          </a:bodyPr>
          <a:lstStyle/>
          <a:p>
            <a:pPr algn="l"/>
            <a:r>
              <a:rPr lang="en-GB" sz="1200" b="1" dirty="0">
                <a:latin typeface="Arial" panose="020B0604020202020204" pitchFamily="34" charset="0"/>
                <a:ea typeface="Aileron" charset="0"/>
                <a:cs typeface="Arial" panose="020B0604020202020204" pitchFamily="34" charset="0"/>
              </a:rPr>
              <a:t>20.6</a:t>
            </a:r>
          </a:p>
        </p:txBody>
      </p:sp>
      <p:sp>
        <p:nvSpPr>
          <p:cNvPr id="26" name="TextBox 25">
            <a:extLst>
              <a:ext uri="{FF2B5EF4-FFF2-40B4-BE49-F238E27FC236}">
                <a16:creationId xmlns:a16="http://schemas.microsoft.com/office/drawing/2014/main" id="{E4F927D3-7551-99AE-C11F-98518EDE4BD7}"/>
              </a:ext>
            </a:extLst>
          </p:cNvPr>
          <p:cNvSpPr txBox="1"/>
          <p:nvPr/>
        </p:nvSpPr>
        <p:spPr>
          <a:xfrm>
            <a:off x="4962663" y="2385683"/>
            <a:ext cx="213200" cy="184666"/>
          </a:xfrm>
          <a:prstGeom prst="rect">
            <a:avLst/>
          </a:prstGeom>
          <a:noFill/>
        </p:spPr>
        <p:txBody>
          <a:bodyPr wrap="none" lIns="0" tIns="0" rIns="0" bIns="0" rtlCol="0">
            <a:spAutoFit/>
          </a:bodyPr>
          <a:lstStyle/>
          <a:p>
            <a:pPr algn="l"/>
            <a:r>
              <a:rPr lang="en-GB" sz="1200" dirty="0">
                <a:latin typeface="Arial" panose="020B0604020202020204" pitchFamily="34" charset="0"/>
                <a:ea typeface="Aileron" charset="0"/>
                <a:cs typeface="Arial" panose="020B0604020202020204" pitchFamily="34" charset="0"/>
              </a:rPr>
              <a:t>1.3</a:t>
            </a:r>
          </a:p>
        </p:txBody>
      </p:sp>
      <p:sp>
        <p:nvSpPr>
          <p:cNvPr id="27" name="TextBox 26">
            <a:extLst>
              <a:ext uri="{FF2B5EF4-FFF2-40B4-BE49-F238E27FC236}">
                <a16:creationId xmlns:a16="http://schemas.microsoft.com/office/drawing/2014/main" id="{F03BF441-18E4-9E08-16B6-EC03D2400B7A}"/>
              </a:ext>
            </a:extLst>
          </p:cNvPr>
          <p:cNvSpPr txBox="1"/>
          <p:nvPr/>
        </p:nvSpPr>
        <p:spPr>
          <a:xfrm>
            <a:off x="4962663" y="3236778"/>
            <a:ext cx="213200" cy="184666"/>
          </a:xfrm>
          <a:prstGeom prst="rect">
            <a:avLst/>
          </a:prstGeom>
          <a:noFill/>
        </p:spPr>
        <p:txBody>
          <a:bodyPr wrap="none" lIns="0" tIns="0" rIns="0" bIns="0" rtlCol="0">
            <a:spAutoFit/>
          </a:bodyPr>
          <a:lstStyle/>
          <a:p>
            <a:pPr algn="l"/>
            <a:r>
              <a:rPr lang="en-GB" sz="1200" dirty="0">
                <a:latin typeface="Arial" panose="020B0604020202020204" pitchFamily="34" charset="0"/>
                <a:ea typeface="Aileron" charset="0"/>
                <a:cs typeface="Arial" panose="020B0604020202020204" pitchFamily="34" charset="0"/>
              </a:rPr>
              <a:t>2.3</a:t>
            </a:r>
          </a:p>
        </p:txBody>
      </p:sp>
      <p:sp>
        <p:nvSpPr>
          <p:cNvPr id="28" name="Rectangle 27">
            <a:extLst>
              <a:ext uri="{FF2B5EF4-FFF2-40B4-BE49-F238E27FC236}">
                <a16:creationId xmlns:a16="http://schemas.microsoft.com/office/drawing/2014/main" id="{3AD31243-F9FE-8E75-9E9B-3FE33308515F}"/>
              </a:ext>
            </a:extLst>
          </p:cNvPr>
          <p:cNvSpPr/>
          <p:nvPr/>
        </p:nvSpPr>
        <p:spPr>
          <a:xfrm>
            <a:off x="2226166" y="4430006"/>
            <a:ext cx="189699" cy="183427"/>
          </a:xfrm>
          <a:prstGeom prst="rect">
            <a:avLst/>
          </a:prstGeom>
          <a:solidFill>
            <a:schemeClr val="tx2">
              <a:lumMod val="50000"/>
            </a:schemeClr>
          </a:solidFill>
          <a:ln>
            <a:noFill/>
          </a:ln>
          <a:effectLst/>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dirty="0">
              <a:ln>
                <a:noFill/>
              </a:ln>
              <a:solidFill>
                <a:prstClr val="white"/>
              </a:solidFill>
              <a:effectLst/>
              <a:uLnTx/>
              <a:uFillTx/>
              <a:latin typeface="Arial" panose="020B0604020202020204"/>
              <a:ea typeface="+mn-ea"/>
              <a:cs typeface="+mn-cs"/>
            </a:endParaRPr>
          </a:p>
        </p:txBody>
      </p:sp>
      <p:sp>
        <p:nvSpPr>
          <p:cNvPr id="29" name="TextBox 28">
            <a:extLst>
              <a:ext uri="{FF2B5EF4-FFF2-40B4-BE49-F238E27FC236}">
                <a16:creationId xmlns:a16="http://schemas.microsoft.com/office/drawing/2014/main" id="{2AC28BB3-978E-13EB-E9A2-18E096612A9C}"/>
              </a:ext>
            </a:extLst>
          </p:cNvPr>
          <p:cNvSpPr txBox="1"/>
          <p:nvPr/>
        </p:nvSpPr>
        <p:spPr>
          <a:xfrm>
            <a:off x="2454301" y="4389438"/>
            <a:ext cx="1120140"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dirty="0">
                <a:ln>
                  <a:noFill/>
                </a:ln>
                <a:solidFill>
                  <a:prstClr val="black"/>
                </a:solidFill>
                <a:effectLst/>
                <a:uLnTx/>
                <a:uFillTx/>
                <a:latin typeface="Arial" panose="020B0604020202020204"/>
              </a:rPr>
              <a:t>Grade </a:t>
            </a:r>
            <a:r>
              <a:rPr lang="en-GB" sz="1200" dirty="0">
                <a:solidFill>
                  <a:prstClr val="black"/>
                </a:solidFill>
                <a:latin typeface="Arial" panose="020B0604020202020204"/>
              </a:rPr>
              <a:t>4</a:t>
            </a:r>
            <a:endParaRPr kumimoji="0" lang="en-GB" sz="1200" b="0" i="0" u="none" strike="noStrike" kern="1200" cap="none" spc="0" normalizeH="0" baseline="0" dirty="0">
              <a:ln>
                <a:noFill/>
              </a:ln>
              <a:solidFill>
                <a:prstClr val="black"/>
              </a:solidFill>
              <a:effectLst/>
              <a:uLnTx/>
              <a:uFillTx/>
              <a:latin typeface="Arial" panose="020B0604020202020204"/>
            </a:endParaRPr>
          </a:p>
        </p:txBody>
      </p:sp>
      <p:sp>
        <p:nvSpPr>
          <p:cNvPr id="30" name="Rectangle 29">
            <a:extLst>
              <a:ext uri="{FF2B5EF4-FFF2-40B4-BE49-F238E27FC236}">
                <a16:creationId xmlns:a16="http://schemas.microsoft.com/office/drawing/2014/main" id="{7D14043F-65BD-CF42-18BD-9DA74D02D129}"/>
              </a:ext>
            </a:extLst>
          </p:cNvPr>
          <p:cNvSpPr/>
          <p:nvPr/>
        </p:nvSpPr>
        <p:spPr>
          <a:xfrm>
            <a:off x="2226166" y="4938448"/>
            <a:ext cx="189699" cy="183427"/>
          </a:xfrm>
          <a:prstGeom prst="rect">
            <a:avLst/>
          </a:prstGeom>
          <a:solidFill>
            <a:schemeClr val="tx2">
              <a:lumMod val="20000"/>
              <a:lumOff val="80000"/>
            </a:schemeClr>
          </a:solidFill>
          <a:ln>
            <a:noFill/>
          </a:ln>
          <a:effectLst/>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dirty="0">
              <a:ln>
                <a:noFill/>
              </a:ln>
              <a:solidFill>
                <a:prstClr val="white"/>
              </a:solidFill>
              <a:effectLst/>
              <a:uLnTx/>
              <a:uFillTx/>
              <a:latin typeface="Arial" panose="020B0604020202020204"/>
              <a:ea typeface="+mn-ea"/>
              <a:cs typeface="+mn-cs"/>
            </a:endParaRPr>
          </a:p>
        </p:txBody>
      </p:sp>
      <p:sp>
        <p:nvSpPr>
          <p:cNvPr id="31" name="TextBox 30">
            <a:extLst>
              <a:ext uri="{FF2B5EF4-FFF2-40B4-BE49-F238E27FC236}">
                <a16:creationId xmlns:a16="http://schemas.microsoft.com/office/drawing/2014/main" id="{C05D5037-01CE-C957-E6A2-4547A5366838}"/>
              </a:ext>
            </a:extLst>
          </p:cNvPr>
          <p:cNvSpPr txBox="1"/>
          <p:nvPr/>
        </p:nvSpPr>
        <p:spPr>
          <a:xfrm>
            <a:off x="2431808" y="4891662"/>
            <a:ext cx="1120140"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dirty="0">
                <a:ln>
                  <a:noFill/>
                </a:ln>
                <a:solidFill>
                  <a:prstClr val="black"/>
                </a:solidFill>
                <a:effectLst/>
                <a:uLnTx/>
                <a:uFillTx/>
                <a:latin typeface="Arial" panose="020B0604020202020204"/>
              </a:rPr>
              <a:t>Gra</a:t>
            </a:r>
            <a:r>
              <a:rPr lang="en-GB" sz="1200" dirty="0">
                <a:solidFill>
                  <a:prstClr val="black"/>
                </a:solidFill>
                <a:latin typeface="Arial" panose="020B0604020202020204"/>
              </a:rPr>
              <a:t>de 1-2</a:t>
            </a:r>
            <a:endParaRPr kumimoji="0" lang="en-GB" sz="1200" b="0" i="0" u="none" strike="noStrike" kern="1200" cap="none" spc="0" normalizeH="0" baseline="0" dirty="0">
              <a:ln>
                <a:noFill/>
              </a:ln>
              <a:solidFill>
                <a:prstClr val="black"/>
              </a:solidFill>
              <a:effectLst/>
              <a:uLnTx/>
              <a:uFillTx/>
              <a:latin typeface="Arial" panose="020B0604020202020204"/>
            </a:endParaRPr>
          </a:p>
        </p:txBody>
      </p:sp>
      <p:sp>
        <p:nvSpPr>
          <p:cNvPr id="32" name="Rectangle 31">
            <a:extLst>
              <a:ext uri="{FF2B5EF4-FFF2-40B4-BE49-F238E27FC236}">
                <a16:creationId xmlns:a16="http://schemas.microsoft.com/office/drawing/2014/main" id="{EF6DA792-EEF4-EE26-DE30-7842E7CA04F6}"/>
              </a:ext>
            </a:extLst>
          </p:cNvPr>
          <p:cNvSpPr/>
          <p:nvPr/>
        </p:nvSpPr>
        <p:spPr>
          <a:xfrm>
            <a:off x="2226166" y="4684227"/>
            <a:ext cx="189699" cy="183427"/>
          </a:xfrm>
          <a:prstGeom prst="rect">
            <a:avLst/>
          </a:prstGeom>
          <a:solidFill>
            <a:schemeClr val="tx2"/>
          </a:solidFill>
          <a:ln>
            <a:noFill/>
          </a:ln>
          <a:effectLst/>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dirty="0">
              <a:ln>
                <a:noFill/>
              </a:ln>
              <a:solidFill>
                <a:prstClr val="white"/>
              </a:solidFill>
              <a:effectLst/>
              <a:uLnTx/>
              <a:uFillTx/>
              <a:latin typeface="Arial" panose="020B0604020202020204"/>
              <a:ea typeface="+mn-ea"/>
              <a:cs typeface="+mn-cs"/>
            </a:endParaRPr>
          </a:p>
        </p:txBody>
      </p:sp>
      <p:sp>
        <p:nvSpPr>
          <p:cNvPr id="33" name="TextBox 32">
            <a:extLst>
              <a:ext uri="{FF2B5EF4-FFF2-40B4-BE49-F238E27FC236}">
                <a16:creationId xmlns:a16="http://schemas.microsoft.com/office/drawing/2014/main" id="{5C7A4457-AEE6-FCA2-11C1-44A747D51BC1}"/>
              </a:ext>
            </a:extLst>
          </p:cNvPr>
          <p:cNvSpPr txBox="1"/>
          <p:nvPr/>
        </p:nvSpPr>
        <p:spPr>
          <a:xfrm>
            <a:off x="2431808" y="4637441"/>
            <a:ext cx="1120140"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dirty="0">
                <a:ln>
                  <a:noFill/>
                </a:ln>
                <a:solidFill>
                  <a:prstClr val="black"/>
                </a:solidFill>
                <a:effectLst/>
                <a:uLnTx/>
                <a:uFillTx/>
                <a:latin typeface="Arial" panose="020B0604020202020204"/>
                <a:ea typeface="+mn-ea"/>
                <a:cs typeface="+mn-cs"/>
              </a:rPr>
              <a:t>Grade 3</a:t>
            </a:r>
          </a:p>
        </p:txBody>
      </p:sp>
      <p:sp>
        <p:nvSpPr>
          <p:cNvPr id="35" name="TextBox 34">
            <a:extLst>
              <a:ext uri="{FF2B5EF4-FFF2-40B4-BE49-F238E27FC236}">
                <a16:creationId xmlns:a16="http://schemas.microsoft.com/office/drawing/2014/main" id="{30387A37-C167-86DD-2E4C-21A18DDD78F5}"/>
              </a:ext>
            </a:extLst>
          </p:cNvPr>
          <p:cNvSpPr txBox="1"/>
          <p:nvPr/>
        </p:nvSpPr>
        <p:spPr>
          <a:xfrm>
            <a:off x="1286246" y="1945767"/>
            <a:ext cx="639599" cy="184666"/>
          </a:xfrm>
          <a:prstGeom prst="rect">
            <a:avLst/>
          </a:prstGeom>
          <a:noFill/>
        </p:spPr>
        <p:txBody>
          <a:bodyPr wrap="none" lIns="0" tIns="0" rIns="0" bIns="0" rtlCol="0">
            <a:spAutoFit/>
          </a:bodyPr>
          <a:lstStyle/>
          <a:p>
            <a:pPr algn="r"/>
            <a:r>
              <a:rPr lang="en-GB" sz="1200" b="1" dirty="0">
                <a:latin typeface="Arial" panose="020B0604020202020204" pitchFamily="34" charset="0"/>
                <a:ea typeface="Aileron" charset="0"/>
                <a:cs typeface="Arial" panose="020B0604020202020204" pitchFamily="34" charset="0"/>
              </a:rPr>
              <a:t>Anaemia</a:t>
            </a:r>
          </a:p>
        </p:txBody>
      </p:sp>
      <p:sp>
        <p:nvSpPr>
          <p:cNvPr id="36" name="TextBox 35">
            <a:extLst>
              <a:ext uri="{FF2B5EF4-FFF2-40B4-BE49-F238E27FC236}">
                <a16:creationId xmlns:a16="http://schemas.microsoft.com/office/drawing/2014/main" id="{09028893-F566-EC56-6CB9-4ECFD4A0532C}"/>
              </a:ext>
            </a:extLst>
          </p:cNvPr>
          <p:cNvSpPr txBox="1"/>
          <p:nvPr/>
        </p:nvSpPr>
        <p:spPr>
          <a:xfrm>
            <a:off x="1028162" y="2395933"/>
            <a:ext cx="897683" cy="184666"/>
          </a:xfrm>
          <a:prstGeom prst="rect">
            <a:avLst/>
          </a:prstGeom>
          <a:noFill/>
        </p:spPr>
        <p:txBody>
          <a:bodyPr wrap="none" lIns="0" tIns="0" rIns="0" bIns="0" rtlCol="0">
            <a:spAutoFit/>
          </a:bodyPr>
          <a:lstStyle/>
          <a:p>
            <a:pPr algn="r"/>
            <a:r>
              <a:rPr lang="en-GB" sz="1200" b="1" dirty="0">
                <a:latin typeface="Arial" panose="020B0604020202020204" pitchFamily="34" charset="0"/>
                <a:ea typeface="Aileron" charset="0"/>
                <a:cs typeface="Arial" panose="020B0604020202020204" pitchFamily="34" charset="0"/>
              </a:rPr>
              <a:t>Neutropenia</a:t>
            </a:r>
          </a:p>
        </p:txBody>
      </p:sp>
      <p:sp>
        <p:nvSpPr>
          <p:cNvPr id="37" name="TextBox 36">
            <a:extLst>
              <a:ext uri="{FF2B5EF4-FFF2-40B4-BE49-F238E27FC236}">
                <a16:creationId xmlns:a16="http://schemas.microsoft.com/office/drawing/2014/main" id="{BD0BEB96-FBD7-0EB2-5BAB-5E864A651F22}"/>
              </a:ext>
            </a:extLst>
          </p:cNvPr>
          <p:cNvSpPr txBox="1"/>
          <p:nvPr/>
        </p:nvSpPr>
        <p:spPr>
          <a:xfrm>
            <a:off x="1377617" y="2817964"/>
            <a:ext cx="548228" cy="184666"/>
          </a:xfrm>
          <a:prstGeom prst="rect">
            <a:avLst/>
          </a:prstGeom>
          <a:noFill/>
        </p:spPr>
        <p:txBody>
          <a:bodyPr wrap="none" lIns="0" tIns="0" rIns="0" bIns="0" rtlCol="0">
            <a:spAutoFit/>
          </a:bodyPr>
          <a:lstStyle/>
          <a:p>
            <a:pPr algn="r"/>
            <a:r>
              <a:rPr lang="en-GB" sz="1200" b="1" dirty="0">
                <a:latin typeface="Arial" panose="020B0604020202020204" pitchFamily="34" charset="0"/>
                <a:ea typeface="Aileron" charset="0"/>
                <a:cs typeface="Arial" panose="020B0604020202020204" pitchFamily="34" charset="0"/>
              </a:rPr>
              <a:t>Fatigue</a:t>
            </a:r>
          </a:p>
        </p:txBody>
      </p:sp>
      <p:sp>
        <p:nvSpPr>
          <p:cNvPr id="38" name="TextBox 37">
            <a:extLst>
              <a:ext uri="{FF2B5EF4-FFF2-40B4-BE49-F238E27FC236}">
                <a16:creationId xmlns:a16="http://schemas.microsoft.com/office/drawing/2014/main" id="{8A635759-FBE5-44D2-5557-D542E8C4242E}"/>
              </a:ext>
            </a:extLst>
          </p:cNvPr>
          <p:cNvSpPr txBox="1"/>
          <p:nvPr/>
        </p:nvSpPr>
        <p:spPr>
          <a:xfrm>
            <a:off x="539247" y="3247029"/>
            <a:ext cx="1386598" cy="184666"/>
          </a:xfrm>
          <a:prstGeom prst="rect">
            <a:avLst/>
          </a:prstGeom>
          <a:noFill/>
        </p:spPr>
        <p:txBody>
          <a:bodyPr wrap="none" lIns="0" tIns="0" rIns="0" bIns="0" rtlCol="0">
            <a:spAutoFit/>
          </a:bodyPr>
          <a:lstStyle/>
          <a:p>
            <a:pPr algn="r"/>
            <a:r>
              <a:rPr lang="en-GB" sz="1200" b="1" dirty="0">
                <a:latin typeface="Arial" panose="020B0604020202020204" pitchFamily="34" charset="0"/>
                <a:ea typeface="Aileron" charset="0"/>
                <a:cs typeface="Arial" panose="020B0604020202020204" pitchFamily="34" charset="0"/>
              </a:rPr>
              <a:t>Thrombocytopenia</a:t>
            </a:r>
          </a:p>
        </p:txBody>
      </p:sp>
      <p:sp>
        <p:nvSpPr>
          <p:cNvPr id="39" name="TextBox 38">
            <a:extLst>
              <a:ext uri="{FF2B5EF4-FFF2-40B4-BE49-F238E27FC236}">
                <a16:creationId xmlns:a16="http://schemas.microsoft.com/office/drawing/2014/main" id="{BB14B2AB-C9CD-DBC3-E26C-78959D969639}"/>
              </a:ext>
            </a:extLst>
          </p:cNvPr>
          <p:cNvSpPr txBox="1"/>
          <p:nvPr/>
        </p:nvSpPr>
        <p:spPr>
          <a:xfrm>
            <a:off x="1069840" y="3683127"/>
            <a:ext cx="856005" cy="184666"/>
          </a:xfrm>
          <a:prstGeom prst="rect">
            <a:avLst/>
          </a:prstGeom>
          <a:noFill/>
        </p:spPr>
        <p:txBody>
          <a:bodyPr wrap="none" lIns="0" tIns="0" rIns="0" bIns="0" rtlCol="0">
            <a:spAutoFit/>
          </a:bodyPr>
          <a:lstStyle/>
          <a:p>
            <a:pPr algn="r"/>
            <a:r>
              <a:rPr lang="en-GB" sz="1200" b="1" dirty="0">
                <a:latin typeface="Arial" panose="020B0604020202020204" pitchFamily="34" charset="0"/>
                <a:ea typeface="Aileron" charset="0"/>
                <a:cs typeface="Arial" panose="020B0604020202020204" pitchFamily="34" charset="0"/>
              </a:rPr>
              <a:t>Leukopenia</a:t>
            </a:r>
          </a:p>
        </p:txBody>
      </p:sp>
      <p:sp>
        <p:nvSpPr>
          <p:cNvPr id="40" name="TextBox 39">
            <a:extLst>
              <a:ext uri="{FF2B5EF4-FFF2-40B4-BE49-F238E27FC236}">
                <a16:creationId xmlns:a16="http://schemas.microsoft.com/office/drawing/2014/main" id="{A7ABDE9D-EAB3-3AE9-00C7-22513A069C87}"/>
              </a:ext>
            </a:extLst>
          </p:cNvPr>
          <p:cNvSpPr txBox="1"/>
          <p:nvPr/>
        </p:nvSpPr>
        <p:spPr>
          <a:xfrm>
            <a:off x="1199684" y="4112192"/>
            <a:ext cx="726161" cy="184666"/>
          </a:xfrm>
          <a:prstGeom prst="rect">
            <a:avLst/>
          </a:prstGeom>
          <a:noFill/>
        </p:spPr>
        <p:txBody>
          <a:bodyPr wrap="none" lIns="0" tIns="0" rIns="0" bIns="0" rtlCol="0">
            <a:spAutoFit/>
          </a:bodyPr>
          <a:lstStyle/>
          <a:p>
            <a:pPr algn="r"/>
            <a:r>
              <a:rPr lang="en-GB" sz="1200" b="1" dirty="0">
                <a:latin typeface="Arial" panose="020B0604020202020204" pitchFamily="34" charset="0"/>
                <a:ea typeface="Aileron" charset="0"/>
                <a:cs typeface="Arial" panose="020B0604020202020204" pitchFamily="34" charset="0"/>
              </a:rPr>
              <a:t>Back pain</a:t>
            </a:r>
          </a:p>
        </p:txBody>
      </p:sp>
      <p:sp>
        <p:nvSpPr>
          <p:cNvPr id="41" name="TextBox 40">
            <a:extLst>
              <a:ext uri="{FF2B5EF4-FFF2-40B4-BE49-F238E27FC236}">
                <a16:creationId xmlns:a16="http://schemas.microsoft.com/office/drawing/2014/main" id="{264E5E36-124C-692A-31D4-B7B5292D95CD}"/>
              </a:ext>
            </a:extLst>
          </p:cNvPr>
          <p:cNvSpPr txBox="1"/>
          <p:nvPr/>
        </p:nvSpPr>
        <p:spPr>
          <a:xfrm>
            <a:off x="1151594" y="4474424"/>
            <a:ext cx="774251" cy="332399"/>
          </a:xfrm>
          <a:prstGeom prst="rect">
            <a:avLst/>
          </a:prstGeom>
          <a:noFill/>
        </p:spPr>
        <p:txBody>
          <a:bodyPr wrap="none" lIns="0" tIns="0" rIns="0" bIns="0" rtlCol="0">
            <a:spAutoFit/>
          </a:bodyPr>
          <a:lstStyle/>
          <a:p>
            <a:pPr algn="r">
              <a:lnSpc>
                <a:spcPct val="90000"/>
              </a:lnSpc>
            </a:pPr>
            <a:r>
              <a:rPr lang="en-GB" sz="1200" b="1" dirty="0">
                <a:latin typeface="Arial" panose="020B0604020202020204" pitchFamily="34" charset="0"/>
                <a:ea typeface="Aileron" charset="0"/>
                <a:cs typeface="Arial" panose="020B0604020202020204" pitchFamily="34" charset="0"/>
              </a:rPr>
              <a:t>Decreased</a:t>
            </a:r>
            <a:br>
              <a:rPr lang="en-GB" sz="1200" b="1" dirty="0">
                <a:latin typeface="Arial" panose="020B0604020202020204" pitchFamily="34" charset="0"/>
                <a:ea typeface="Aileron" charset="0"/>
                <a:cs typeface="Arial" panose="020B0604020202020204" pitchFamily="34" charset="0"/>
              </a:rPr>
            </a:br>
            <a:r>
              <a:rPr lang="en-GB" sz="1200" b="1" dirty="0">
                <a:latin typeface="Arial" panose="020B0604020202020204" pitchFamily="34" charset="0"/>
                <a:ea typeface="Aileron" charset="0"/>
                <a:cs typeface="Arial" panose="020B0604020202020204" pitchFamily="34" charset="0"/>
              </a:rPr>
              <a:t>appetite</a:t>
            </a:r>
          </a:p>
        </p:txBody>
      </p:sp>
      <p:sp>
        <p:nvSpPr>
          <p:cNvPr id="42" name="TextBox 41">
            <a:extLst>
              <a:ext uri="{FF2B5EF4-FFF2-40B4-BE49-F238E27FC236}">
                <a16:creationId xmlns:a16="http://schemas.microsoft.com/office/drawing/2014/main" id="{E959B2D5-42B4-5481-DDF9-73C7FCA78A98}"/>
              </a:ext>
            </a:extLst>
          </p:cNvPr>
          <p:cNvSpPr txBox="1"/>
          <p:nvPr/>
        </p:nvSpPr>
        <p:spPr>
          <a:xfrm>
            <a:off x="1380823" y="4984389"/>
            <a:ext cx="545022" cy="184666"/>
          </a:xfrm>
          <a:prstGeom prst="rect">
            <a:avLst/>
          </a:prstGeom>
          <a:noFill/>
        </p:spPr>
        <p:txBody>
          <a:bodyPr wrap="none" lIns="0" tIns="0" rIns="0" bIns="0" rtlCol="0">
            <a:spAutoFit/>
          </a:bodyPr>
          <a:lstStyle/>
          <a:p>
            <a:pPr algn="r"/>
            <a:r>
              <a:rPr lang="en-GB" sz="1200" b="1" dirty="0">
                <a:latin typeface="Arial" panose="020B0604020202020204" pitchFamily="34" charset="0"/>
                <a:ea typeface="Aileron" charset="0"/>
                <a:cs typeface="Arial" panose="020B0604020202020204" pitchFamily="34" charset="0"/>
              </a:rPr>
              <a:t>Nausea</a:t>
            </a:r>
          </a:p>
        </p:txBody>
      </p:sp>
      <p:graphicFrame>
        <p:nvGraphicFramePr>
          <p:cNvPr id="43" name="Chart 42">
            <a:extLst>
              <a:ext uri="{FF2B5EF4-FFF2-40B4-BE49-F238E27FC236}">
                <a16:creationId xmlns:a16="http://schemas.microsoft.com/office/drawing/2014/main" id="{82A3827D-8D9A-D390-CB6E-C9E118AC75C0}"/>
              </a:ext>
            </a:extLst>
          </p:cNvPr>
          <p:cNvGraphicFramePr/>
          <p:nvPr/>
        </p:nvGraphicFramePr>
        <p:xfrm>
          <a:off x="4537695" y="1464744"/>
          <a:ext cx="4485582" cy="4198241"/>
        </p:xfrm>
        <a:graphic>
          <a:graphicData uri="http://schemas.openxmlformats.org/drawingml/2006/chart">
            <c:chart xmlns:c="http://schemas.openxmlformats.org/drawingml/2006/chart" xmlns:r="http://schemas.openxmlformats.org/officeDocument/2006/relationships" r:id="rId3"/>
          </a:graphicData>
        </a:graphic>
      </p:graphicFrame>
      <p:sp>
        <p:nvSpPr>
          <p:cNvPr id="44" name="TextBox 43">
            <a:extLst>
              <a:ext uri="{FF2B5EF4-FFF2-40B4-BE49-F238E27FC236}">
                <a16:creationId xmlns:a16="http://schemas.microsoft.com/office/drawing/2014/main" id="{1B1181BF-5406-D2E7-0177-73AC47737AE7}"/>
              </a:ext>
            </a:extLst>
          </p:cNvPr>
          <p:cNvSpPr txBox="1"/>
          <p:nvPr/>
        </p:nvSpPr>
        <p:spPr>
          <a:xfrm>
            <a:off x="6136877" y="1945767"/>
            <a:ext cx="298159" cy="184666"/>
          </a:xfrm>
          <a:prstGeom prst="rect">
            <a:avLst/>
          </a:prstGeom>
          <a:noFill/>
        </p:spPr>
        <p:txBody>
          <a:bodyPr wrap="none" lIns="0" tIns="0" rIns="0" bIns="0" rtlCol="0">
            <a:spAutoFit/>
          </a:bodyPr>
          <a:lstStyle/>
          <a:p>
            <a:pPr algn="l"/>
            <a:r>
              <a:rPr lang="en-GB" sz="1200" b="1" dirty="0">
                <a:latin typeface="Arial" panose="020B0604020202020204" pitchFamily="34" charset="0"/>
                <a:ea typeface="Aileron" charset="0"/>
                <a:cs typeface="Arial" panose="020B0604020202020204" pitchFamily="34" charset="0"/>
              </a:rPr>
              <a:t>17.5</a:t>
            </a:r>
          </a:p>
        </p:txBody>
      </p:sp>
      <p:sp>
        <p:nvSpPr>
          <p:cNvPr id="45" name="TextBox 44">
            <a:extLst>
              <a:ext uri="{FF2B5EF4-FFF2-40B4-BE49-F238E27FC236}">
                <a16:creationId xmlns:a16="http://schemas.microsoft.com/office/drawing/2014/main" id="{E2462765-051A-5165-A4AB-EAD7CA0F4A9E}"/>
              </a:ext>
            </a:extLst>
          </p:cNvPr>
          <p:cNvSpPr txBox="1"/>
          <p:nvPr/>
        </p:nvSpPr>
        <p:spPr>
          <a:xfrm>
            <a:off x="5684197" y="2319375"/>
            <a:ext cx="213200" cy="184666"/>
          </a:xfrm>
          <a:prstGeom prst="rect">
            <a:avLst/>
          </a:prstGeom>
          <a:noFill/>
        </p:spPr>
        <p:txBody>
          <a:bodyPr wrap="none" lIns="0" tIns="0" rIns="0" bIns="0" rtlCol="0">
            <a:spAutoFit/>
          </a:bodyPr>
          <a:lstStyle/>
          <a:p>
            <a:pPr algn="l"/>
            <a:r>
              <a:rPr lang="en-GB" sz="1200" b="1" dirty="0">
                <a:latin typeface="Arial" panose="020B0604020202020204" pitchFamily="34" charset="0"/>
                <a:ea typeface="Aileron" charset="0"/>
                <a:cs typeface="Arial" panose="020B0604020202020204" pitchFamily="34" charset="0"/>
              </a:rPr>
              <a:t>7.0</a:t>
            </a:r>
          </a:p>
        </p:txBody>
      </p:sp>
      <p:sp>
        <p:nvSpPr>
          <p:cNvPr id="46" name="TextBox 45">
            <a:extLst>
              <a:ext uri="{FF2B5EF4-FFF2-40B4-BE49-F238E27FC236}">
                <a16:creationId xmlns:a16="http://schemas.microsoft.com/office/drawing/2014/main" id="{23243AA5-FBBF-19CD-D627-5CE4E67CA089}"/>
              </a:ext>
            </a:extLst>
          </p:cNvPr>
          <p:cNvSpPr txBox="1"/>
          <p:nvPr/>
        </p:nvSpPr>
        <p:spPr>
          <a:xfrm>
            <a:off x="6649909" y="2817964"/>
            <a:ext cx="298159" cy="184666"/>
          </a:xfrm>
          <a:prstGeom prst="rect">
            <a:avLst/>
          </a:prstGeom>
          <a:noFill/>
        </p:spPr>
        <p:txBody>
          <a:bodyPr wrap="none" lIns="0" tIns="0" rIns="0" bIns="0" rtlCol="0">
            <a:spAutoFit/>
          </a:bodyPr>
          <a:lstStyle/>
          <a:p>
            <a:pPr algn="l"/>
            <a:r>
              <a:rPr lang="en-GB" sz="1200" b="1" dirty="0">
                <a:latin typeface="Arial" panose="020B0604020202020204" pitchFamily="34" charset="0"/>
                <a:ea typeface="Aileron" charset="0"/>
                <a:cs typeface="Arial" panose="020B0604020202020204" pitchFamily="34" charset="0"/>
              </a:rPr>
              <a:t>29.4</a:t>
            </a:r>
          </a:p>
        </p:txBody>
      </p:sp>
      <p:sp>
        <p:nvSpPr>
          <p:cNvPr id="48" name="TextBox 47">
            <a:extLst>
              <a:ext uri="{FF2B5EF4-FFF2-40B4-BE49-F238E27FC236}">
                <a16:creationId xmlns:a16="http://schemas.microsoft.com/office/drawing/2014/main" id="{0159103B-FDAF-30C8-0401-8E057ACF9255}"/>
              </a:ext>
            </a:extLst>
          </p:cNvPr>
          <p:cNvSpPr txBox="1"/>
          <p:nvPr/>
        </p:nvSpPr>
        <p:spPr>
          <a:xfrm>
            <a:off x="5694543" y="3683127"/>
            <a:ext cx="213200" cy="184666"/>
          </a:xfrm>
          <a:prstGeom prst="rect">
            <a:avLst/>
          </a:prstGeom>
          <a:noFill/>
        </p:spPr>
        <p:txBody>
          <a:bodyPr wrap="none" lIns="0" tIns="0" rIns="0" bIns="0" rtlCol="0">
            <a:spAutoFit/>
          </a:bodyPr>
          <a:lstStyle/>
          <a:p>
            <a:pPr algn="l"/>
            <a:r>
              <a:rPr lang="en-GB" sz="1200" b="1" dirty="0">
                <a:latin typeface="Arial" panose="020B0604020202020204" pitchFamily="34" charset="0"/>
                <a:ea typeface="Aileron" charset="0"/>
                <a:cs typeface="Arial" panose="020B0604020202020204" pitchFamily="34" charset="0"/>
              </a:rPr>
              <a:t>4.5</a:t>
            </a:r>
          </a:p>
        </p:txBody>
      </p:sp>
      <p:sp>
        <p:nvSpPr>
          <p:cNvPr id="49" name="TextBox 48">
            <a:extLst>
              <a:ext uri="{FF2B5EF4-FFF2-40B4-BE49-F238E27FC236}">
                <a16:creationId xmlns:a16="http://schemas.microsoft.com/office/drawing/2014/main" id="{30629F35-1072-ECBC-22FA-D83D6BFB7C3C}"/>
              </a:ext>
            </a:extLst>
          </p:cNvPr>
          <p:cNvSpPr txBox="1"/>
          <p:nvPr/>
        </p:nvSpPr>
        <p:spPr>
          <a:xfrm>
            <a:off x="6150000" y="4112192"/>
            <a:ext cx="298159" cy="184666"/>
          </a:xfrm>
          <a:prstGeom prst="rect">
            <a:avLst/>
          </a:prstGeom>
          <a:noFill/>
        </p:spPr>
        <p:txBody>
          <a:bodyPr wrap="none" lIns="0" tIns="0" rIns="0" bIns="0" rtlCol="0">
            <a:spAutoFit/>
          </a:bodyPr>
          <a:lstStyle/>
          <a:p>
            <a:pPr algn="l"/>
            <a:r>
              <a:rPr lang="en-GB" sz="1200" b="1" dirty="0">
                <a:latin typeface="Arial" panose="020B0604020202020204" pitchFamily="34" charset="0"/>
                <a:ea typeface="Aileron" charset="0"/>
                <a:cs typeface="Arial" panose="020B0604020202020204" pitchFamily="34" charset="0"/>
              </a:rPr>
              <a:t>18.0</a:t>
            </a:r>
          </a:p>
        </p:txBody>
      </p:sp>
      <p:sp>
        <p:nvSpPr>
          <p:cNvPr id="50" name="TextBox 49">
            <a:extLst>
              <a:ext uri="{FF2B5EF4-FFF2-40B4-BE49-F238E27FC236}">
                <a16:creationId xmlns:a16="http://schemas.microsoft.com/office/drawing/2014/main" id="{4BB72AAB-150D-5074-1F11-52142169DF62}"/>
              </a:ext>
            </a:extLst>
          </p:cNvPr>
          <p:cNvSpPr txBox="1"/>
          <p:nvPr/>
        </p:nvSpPr>
        <p:spPr>
          <a:xfrm>
            <a:off x="6075887" y="4555324"/>
            <a:ext cx="298159" cy="184666"/>
          </a:xfrm>
          <a:prstGeom prst="rect">
            <a:avLst/>
          </a:prstGeom>
          <a:noFill/>
        </p:spPr>
        <p:txBody>
          <a:bodyPr wrap="none" lIns="0" tIns="0" rIns="0" bIns="0" rtlCol="0">
            <a:spAutoFit/>
          </a:bodyPr>
          <a:lstStyle/>
          <a:p>
            <a:pPr algn="l"/>
            <a:r>
              <a:rPr lang="en-GB" sz="1200" b="1" dirty="0">
                <a:latin typeface="Arial" panose="020B0604020202020204" pitchFamily="34" charset="0"/>
                <a:ea typeface="Aileron" charset="0"/>
                <a:cs typeface="Arial" panose="020B0604020202020204" pitchFamily="34" charset="0"/>
              </a:rPr>
              <a:t>15.7</a:t>
            </a:r>
          </a:p>
        </p:txBody>
      </p:sp>
      <p:sp>
        <p:nvSpPr>
          <p:cNvPr id="51" name="TextBox 50">
            <a:extLst>
              <a:ext uri="{FF2B5EF4-FFF2-40B4-BE49-F238E27FC236}">
                <a16:creationId xmlns:a16="http://schemas.microsoft.com/office/drawing/2014/main" id="{8CA0477B-0C1D-803F-1994-B94C69864166}"/>
              </a:ext>
            </a:extLst>
          </p:cNvPr>
          <p:cNvSpPr txBox="1"/>
          <p:nvPr/>
        </p:nvSpPr>
        <p:spPr>
          <a:xfrm>
            <a:off x="6085873" y="4984389"/>
            <a:ext cx="298159" cy="184666"/>
          </a:xfrm>
          <a:prstGeom prst="rect">
            <a:avLst/>
          </a:prstGeom>
          <a:noFill/>
        </p:spPr>
        <p:txBody>
          <a:bodyPr wrap="none" lIns="0" tIns="0" rIns="0" bIns="0" rtlCol="0">
            <a:spAutoFit/>
          </a:bodyPr>
          <a:lstStyle/>
          <a:p>
            <a:pPr algn="l"/>
            <a:r>
              <a:rPr lang="en-GB" sz="1200" b="1" dirty="0">
                <a:latin typeface="Arial" panose="020B0604020202020204" pitchFamily="34" charset="0"/>
                <a:ea typeface="Aileron" charset="0"/>
                <a:cs typeface="Arial" panose="020B0604020202020204" pitchFamily="34" charset="0"/>
              </a:rPr>
              <a:t>12.5</a:t>
            </a:r>
          </a:p>
        </p:txBody>
      </p:sp>
      <p:sp>
        <p:nvSpPr>
          <p:cNvPr id="52" name="TextBox 51">
            <a:extLst>
              <a:ext uri="{FF2B5EF4-FFF2-40B4-BE49-F238E27FC236}">
                <a16:creationId xmlns:a16="http://schemas.microsoft.com/office/drawing/2014/main" id="{26EED7EF-71AF-2B47-BBDB-CEDC4FB448E1}"/>
              </a:ext>
            </a:extLst>
          </p:cNvPr>
          <p:cNvSpPr txBox="1"/>
          <p:nvPr/>
        </p:nvSpPr>
        <p:spPr>
          <a:xfrm>
            <a:off x="5684197" y="2452127"/>
            <a:ext cx="828753" cy="184666"/>
          </a:xfrm>
          <a:prstGeom prst="rect">
            <a:avLst/>
          </a:prstGeom>
          <a:noFill/>
        </p:spPr>
        <p:txBody>
          <a:bodyPr wrap="none" lIns="0" tIns="0" rIns="0" bIns="0" rtlCol="0">
            <a:spAutoFit/>
          </a:bodyPr>
          <a:lstStyle/>
          <a:p>
            <a:pPr algn="l"/>
            <a:r>
              <a:rPr lang="en-GB" sz="1200" dirty="0">
                <a:latin typeface="Arial" panose="020B0604020202020204" pitchFamily="34" charset="0"/>
                <a:ea typeface="Aileron" charset="0"/>
                <a:cs typeface="Arial" panose="020B0604020202020204" pitchFamily="34" charset="0"/>
              </a:rPr>
              <a:t>(</a:t>
            </a:r>
            <a:r>
              <a:rPr lang="en-GB" sz="1200" dirty="0">
                <a:solidFill>
                  <a:schemeClr val="accent1">
                    <a:lumMod val="50000"/>
                  </a:schemeClr>
                </a:solidFill>
                <a:latin typeface="Arial" panose="020B0604020202020204" pitchFamily="34" charset="0"/>
                <a:ea typeface="Aileron" charset="0"/>
                <a:cs typeface="Arial" panose="020B0604020202020204" pitchFamily="34" charset="0"/>
              </a:rPr>
              <a:t>0.5</a:t>
            </a:r>
            <a:r>
              <a:rPr lang="en-GB" sz="1200" dirty="0">
                <a:latin typeface="Arial" panose="020B0604020202020204" pitchFamily="34" charset="0"/>
                <a:ea typeface="Aileron" charset="0"/>
                <a:cs typeface="Arial" panose="020B0604020202020204" pitchFamily="34" charset="0"/>
              </a:rPr>
              <a:t>/</a:t>
            </a:r>
            <a:r>
              <a:rPr lang="en-GB" sz="1200" dirty="0">
                <a:solidFill>
                  <a:schemeClr val="accent1"/>
                </a:solidFill>
                <a:latin typeface="Arial" panose="020B0604020202020204" pitchFamily="34" charset="0"/>
                <a:ea typeface="Aileron" charset="0"/>
                <a:cs typeface="Arial" panose="020B0604020202020204" pitchFamily="34" charset="0"/>
              </a:rPr>
              <a:t>1.0</a:t>
            </a:r>
            <a:r>
              <a:rPr lang="en-GB" sz="1200" dirty="0">
                <a:latin typeface="Arial" panose="020B0604020202020204" pitchFamily="34" charset="0"/>
                <a:ea typeface="Aileron" charset="0"/>
                <a:cs typeface="Arial" panose="020B0604020202020204" pitchFamily="34" charset="0"/>
              </a:rPr>
              <a:t>/</a:t>
            </a:r>
            <a:r>
              <a:rPr lang="en-GB" sz="1200" dirty="0">
                <a:solidFill>
                  <a:schemeClr val="accent1">
                    <a:lumMod val="60000"/>
                    <a:lumOff val="40000"/>
                  </a:schemeClr>
                </a:solidFill>
                <a:latin typeface="Arial" panose="020B0604020202020204" pitchFamily="34" charset="0"/>
                <a:ea typeface="Aileron" charset="0"/>
                <a:cs typeface="Arial" panose="020B0604020202020204" pitchFamily="34" charset="0"/>
              </a:rPr>
              <a:t>5.5</a:t>
            </a:r>
            <a:r>
              <a:rPr lang="en-GB" sz="1200" dirty="0">
                <a:latin typeface="Arial" panose="020B0604020202020204" pitchFamily="34" charset="0"/>
                <a:ea typeface="Aileron" charset="0"/>
                <a:cs typeface="Arial" panose="020B0604020202020204" pitchFamily="34" charset="0"/>
              </a:rPr>
              <a:t>)</a:t>
            </a:r>
          </a:p>
        </p:txBody>
      </p:sp>
      <p:sp>
        <p:nvSpPr>
          <p:cNvPr id="53" name="TextBox 52">
            <a:extLst>
              <a:ext uri="{FF2B5EF4-FFF2-40B4-BE49-F238E27FC236}">
                <a16:creationId xmlns:a16="http://schemas.microsoft.com/office/drawing/2014/main" id="{37B2596F-289C-8B7B-0A05-BD822A75E785}"/>
              </a:ext>
            </a:extLst>
          </p:cNvPr>
          <p:cNvSpPr txBox="1"/>
          <p:nvPr/>
        </p:nvSpPr>
        <p:spPr>
          <a:xfrm>
            <a:off x="5555367" y="3170471"/>
            <a:ext cx="213200" cy="184666"/>
          </a:xfrm>
          <a:prstGeom prst="rect">
            <a:avLst/>
          </a:prstGeom>
          <a:noFill/>
        </p:spPr>
        <p:txBody>
          <a:bodyPr wrap="none" lIns="0" tIns="0" rIns="0" bIns="0" rtlCol="0">
            <a:spAutoFit/>
          </a:bodyPr>
          <a:lstStyle/>
          <a:p>
            <a:pPr algn="l"/>
            <a:r>
              <a:rPr lang="en-GB" sz="1200" b="1" dirty="0">
                <a:latin typeface="Arial" panose="020B0604020202020204" pitchFamily="34" charset="0"/>
                <a:ea typeface="Aileron" charset="0"/>
                <a:cs typeface="Arial" panose="020B0604020202020204" pitchFamily="34" charset="0"/>
              </a:rPr>
              <a:t>3.5</a:t>
            </a:r>
          </a:p>
        </p:txBody>
      </p:sp>
      <p:sp>
        <p:nvSpPr>
          <p:cNvPr id="54" name="TextBox 53">
            <a:extLst>
              <a:ext uri="{FF2B5EF4-FFF2-40B4-BE49-F238E27FC236}">
                <a16:creationId xmlns:a16="http://schemas.microsoft.com/office/drawing/2014/main" id="{73F46536-E21E-6EC9-CD87-E40702574725}"/>
              </a:ext>
            </a:extLst>
          </p:cNvPr>
          <p:cNvSpPr txBox="1"/>
          <p:nvPr/>
        </p:nvSpPr>
        <p:spPr>
          <a:xfrm>
            <a:off x="5555367" y="3303223"/>
            <a:ext cx="828753" cy="184666"/>
          </a:xfrm>
          <a:prstGeom prst="rect">
            <a:avLst/>
          </a:prstGeom>
          <a:noFill/>
        </p:spPr>
        <p:txBody>
          <a:bodyPr wrap="none" lIns="0" tIns="0" rIns="0" bIns="0" rtlCol="0">
            <a:spAutoFit/>
          </a:bodyPr>
          <a:lstStyle/>
          <a:p>
            <a:pPr algn="l"/>
            <a:r>
              <a:rPr lang="en-GB" sz="1200" dirty="0">
                <a:latin typeface="Arial" panose="020B0604020202020204" pitchFamily="34" charset="0"/>
                <a:ea typeface="Aileron" charset="0"/>
                <a:cs typeface="Arial" panose="020B0604020202020204" pitchFamily="34" charset="0"/>
              </a:rPr>
              <a:t>(</a:t>
            </a:r>
            <a:r>
              <a:rPr lang="en-GB" sz="1200" dirty="0">
                <a:solidFill>
                  <a:schemeClr val="accent1">
                    <a:lumMod val="50000"/>
                  </a:schemeClr>
                </a:solidFill>
                <a:latin typeface="Arial" panose="020B0604020202020204" pitchFamily="34" charset="0"/>
                <a:ea typeface="Aileron" charset="0"/>
                <a:cs typeface="Arial" panose="020B0604020202020204" pitchFamily="34" charset="0"/>
              </a:rPr>
              <a:t>0.2</a:t>
            </a:r>
            <a:r>
              <a:rPr lang="en-GB" sz="1200" dirty="0">
                <a:latin typeface="Arial" panose="020B0604020202020204" pitchFamily="34" charset="0"/>
                <a:ea typeface="Aileron" charset="0"/>
                <a:cs typeface="Arial" panose="020B0604020202020204" pitchFamily="34" charset="0"/>
              </a:rPr>
              <a:t>/</a:t>
            </a:r>
            <a:r>
              <a:rPr lang="en-GB" sz="1200" dirty="0">
                <a:solidFill>
                  <a:schemeClr val="accent1"/>
                </a:solidFill>
                <a:latin typeface="Arial" panose="020B0604020202020204" pitchFamily="34" charset="0"/>
                <a:ea typeface="Aileron" charset="0"/>
                <a:cs typeface="Arial" panose="020B0604020202020204" pitchFamily="34" charset="0"/>
              </a:rPr>
              <a:t>0.7</a:t>
            </a:r>
            <a:r>
              <a:rPr lang="en-GB" sz="1200" dirty="0">
                <a:latin typeface="Arial" panose="020B0604020202020204" pitchFamily="34" charset="0"/>
                <a:ea typeface="Aileron" charset="0"/>
                <a:cs typeface="Arial" panose="020B0604020202020204" pitchFamily="34" charset="0"/>
              </a:rPr>
              <a:t>/</a:t>
            </a:r>
            <a:r>
              <a:rPr lang="en-GB" sz="1200" dirty="0">
                <a:solidFill>
                  <a:schemeClr val="accent1">
                    <a:lumMod val="60000"/>
                    <a:lumOff val="40000"/>
                  </a:schemeClr>
                </a:solidFill>
                <a:latin typeface="Arial" panose="020B0604020202020204" pitchFamily="34" charset="0"/>
                <a:ea typeface="Aileron" charset="0"/>
                <a:cs typeface="Arial" panose="020B0604020202020204" pitchFamily="34" charset="0"/>
              </a:rPr>
              <a:t>2.5</a:t>
            </a:r>
            <a:r>
              <a:rPr lang="en-GB" sz="1200" dirty="0">
                <a:latin typeface="Arial" panose="020B0604020202020204" pitchFamily="34" charset="0"/>
                <a:ea typeface="Aileron" charset="0"/>
                <a:cs typeface="Arial" panose="020B0604020202020204" pitchFamily="34" charset="0"/>
              </a:rPr>
              <a:t>)</a:t>
            </a:r>
          </a:p>
        </p:txBody>
      </p:sp>
      <p:sp>
        <p:nvSpPr>
          <p:cNvPr id="55" name="TextBox 54">
            <a:extLst>
              <a:ext uri="{FF2B5EF4-FFF2-40B4-BE49-F238E27FC236}">
                <a16:creationId xmlns:a16="http://schemas.microsoft.com/office/drawing/2014/main" id="{D5D84E01-8A51-A1EA-6832-BF17C38EFAA5}"/>
              </a:ext>
            </a:extLst>
          </p:cNvPr>
          <p:cNvSpPr txBox="1"/>
          <p:nvPr/>
        </p:nvSpPr>
        <p:spPr>
          <a:xfrm>
            <a:off x="5361907" y="1348230"/>
            <a:ext cx="4032677" cy="523220"/>
          </a:xfrm>
          <a:prstGeom prst="rect">
            <a:avLst/>
          </a:prstGeom>
          <a:noFill/>
        </p:spPr>
        <p:txBody>
          <a:bodyPr wrap="square" lIns="0"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dirty="0">
                <a:ln>
                  <a:noFill/>
                </a:ln>
                <a:solidFill>
                  <a:schemeClr val="accent1"/>
                </a:solidFill>
                <a:effectLst/>
                <a:uLnTx/>
                <a:uFillTx/>
                <a:latin typeface="Arial" panose="020B0604020202020204"/>
                <a:ea typeface="+mn-ea"/>
                <a:cs typeface="+mn-cs"/>
              </a:rPr>
              <a:t>Placebo + Enzalutamide </a:t>
            </a:r>
            <a:br>
              <a:rPr kumimoji="0" lang="en-GB" sz="1400" b="1" i="0" u="none" strike="noStrike" kern="1200" cap="none" spc="0" normalizeH="0" baseline="0" dirty="0">
                <a:ln>
                  <a:noFill/>
                </a:ln>
                <a:solidFill>
                  <a:schemeClr val="accent1"/>
                </a:solidFill>
                <a:effectLst/>
                <a:uLnTx/>
                <a:uFillTx/>
                <a:latin typeface="Arial" panose="020B0604020202020204"/>
                <a:ea typeface="+mn-ea"/>
                <a:cs typeface="+mn-cs"/>
              </a:rPr>
            </a:br>
            <a:r>
              <a:rPr kumimoji="0" lang="en-GB" sz="1400" b="1" i="0" u="none" strike="noStrike" kern="1200" cap="none" spc="0" normalizeH="0" baseline="0" dirty="0">
                <a:ln>
                  <a:noFill/>
                </a:ln>
                <a:solidFill>
                  <a:schemeClr val="accent1"/>
                </a:solidFill>
                <a:effectLst/>
                <a:uLnTx/>
                <a:uFillTx/>
                <a:latin typeface="Arial" panose="020B0604020202020204"/>
                <a:ea typeface="+mn-ea"/>
                <a:cs typeface="+mn-cs"/>
              </a:rPr>
              <a:t>(N=401)</a:t>
            </a:r>
          </a:p>
        </p:txBody>
      </p:sp>
      <p:sp>
        <p:nvSpPr>
          <p:cNvPr id="56" name="Rectangle 55">
            <a:extLst>
              <a:ext uri="{FF2B5EF4-FFF2-40B4-BE49-F238E27FC236}">
                <a16:creationId xmlns:a16="http://schemas.microsoft.com/office/drawing/2014/main" id="{BC0EC8A2-2E09-115F-3028-8B58FA7845D7}"/>
              </a:ext>
            </a:extLst>
          </p:cNvPr>
          <p:cNvSpPr/>
          <p:nvPr/>
        </p:nvSpPr>
        <p:spPr>
          <a:xfrm>
            <a:off x="7417305" y="4430006"/>
            <a:ext cx="189699" cy="183427"/>
          </a:xfrm>
          <a:prstGeom prst="rect">
            <a:avLst/>
          </a:prstGeom>
          <a:solidFill>
            <a:schemeClr val="accent1">
              <a:lumMod val="50000"/>
            </a:schemeClr>
          </a:solidFill>
          <a:ln>
            <a:noFill/>
          </a:ln>
          <a:effectLst/>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dirty="0">
              <a:ln>
                <a:noFill/>
              </a:ln>
              <a:solidFill>
                <a:prstClr val="white"/>
              </a:solidFill>
              <a:effectLst/>
              <a:uLnTx/>
              <a:uFillTx/>
              <a:latin typeface="Arial" panose="020B0604020202020204"/>
              <a:ea typeface="+mn-ea"/>
              <a:cs typeface="+mn-cs"/>
            </a:endParaRPr>
          </a:p>
        </p:txBody>
      </p:sp>
      <p:sp>
        <p:nvSpPr>
          <p:cNvPr id="57" name="TextBox 56">
            <a:extLst>
              <a:ext uri="{FF2B5EF4-FFF2-40B4-BE49-F238E27FC236}">
                <a16:creationId xmlns:a16="http://schemas.microsoft.com/office/drawing/2014/main" id="{AFE8CC38-7C6C-25AF-15F2-F1DA654F3990}"/>
              </a:ext>
            </a:extLst>
          </p:cNvPr>
          <p:cNvSpPr txBox="1"/>
          <p:nvPr/>
        </p:nvSpPr>
        <p:spPr>
          <a:xfrm>
            <a:off x="7645440" y="4389438"/>
            <a:ext cx="1120140"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dirty="0">
                <a:ln>
                  <a:noFill/>
                </a:ln>
                <a:solidFill>
                  <a:prstClr val="black"/>
                </a:solidFill>
                <a:effectLst/>
                <a:uLnTx/>
                <a:uFillTx/>
                <a:latin typeface="Arial" panose="020B0604020202020204"/>
              </a:rPr>
              <a:t>Grade </a:t>
            </a:r>
            <a:r>
              <a:rPr lang="en-GB" sz="1200" dirty="0">
                <a:solidFill>
                  <a:prstClr val="black"/>
                </a:solidFill>
                <a:latin typeface="Arial" panose="020B0604020202020204"/>
              </a:rPr>
              <a:t>4</a:t>
            </a:r>
            <a:endParaRPr kumimoji="0" lang="en-GB" sz="1200" b="0" i="0" u="none" strike="noStrike" kern="1200" cap="none" spc="0" normalizeH="0" baseline="0" dirty="0">
              <a:ln>
                <a:noFill/>
              </a:ln>
              <a:solidFill>
                <a:prstClr val="black"/>
              </a:solidFill>
              <a:effectLst/>
              <a:uLnTx/>
              <a:uFillTx/>
              <a:latin typeface="Arial" panose="020B0604020202020204"/>
            </a:endParaRPr>
          </a:p>
        </p:txBody>
      </p:sp>
      <p:sp>
        <p:nvSpPr>
          <p:cNvPr id="58" name="Rectangle 57">
            <a:extLst>
              <a:ext uri="{FF2B5EF4-FFF2-40B4-BE49-F238E27FC236}">
                <a16:creationId xmlns:a16="http://schemas.microsoft.com/office/drawing/2014/main" id="{F7A5E613-B79E-A3A3-7893-5214EE985E6F}"/>
              </a:ext>
            </a:extLst>
          </p:cNvPr>
          <p:cNvSpPr/>
          <p:nvPr/>
        </p:nvSpPr>
        <p:spPr>
          <a:xfrm>
            <a:off x="7417305" y="4938448"/>
            <a:ext cx="189699" cy="183427"/>
          </a:xfrm>
          <a:prstGeom prst="rect">
            <a:avLst/>
          </a:prstGeom>
          <a:solidFill>
            <a:schemeClr val="accent1">
              <a:lumMod val="60000"/>
              <a:lumOff val="40000"/>
            </a:schemeClr>
          </a:solidFill>
          <a:ln>
            <a:noFill/>
          </a:ln>
          <a:effectLst/>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dirty="0">
              <a:ln>
                <a:noFill/>
              </a:ln>
              <a:solidFill>
                <a:prstClr val="white"/>
              </a:solidFill>
              <a:effectLst/>
              <a:uLnTx/>
              <a:uFillTx/>
              <a:latin typeface="Arial" panose="020B0604020202020204"/>
              <a:ea typeface="+mn-ea"/>
              <a:cs typeface="+mn-cs"/>
            </a:endParaRPr>
          </a:p>
        </p:txBody>
      </p:sp>
      <p:sp>
        <p:nvSpPr>
          <p:cNvPr id="59" name="TextBox 58">
            <a:extLst>
              <a:ext uri="{FF2B5EF4-FFF2-40B4-BE49-F238E27FC236}">
                <a16:creationId xmlns:a16="http://schemas.microsoft.com/office/drawing/2014/main" id="{0EA275FE-3079-9BD2-95A7-455860D87B51}"/>
              </a:ext>
            </a:extLst>
          </p:cNvPr>
          <p:cNvSpPr txBox="1"/>
          <p:nvPr/>
        </p:nvSpPr>
        <p:spPr>
          <a:xfrm>
            <a:off x="7622947" y="4891662"/>
            <a:ext cx="1120140"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dirty="0">
                <a:ln>
                  <a:noFill/>
                </a:ln>
                <a:solidFill>
                  <a:prstClr val="black"/>
                </a:solidFill>
                <a:effectLst/>
                <a:uLnTx/>
                <a:uFillTx/>
                <a:latin typeface="Arial" panose="020B0604020202020204"/>
              </a:rPr>
              <a:t>Gra</a:t>
            </a:r>
            <a:r>
              <a:rPr lang="en-GB" sz="1200" dirty="0">
                <a:solidFill>
                  <a:prstClr val="black"/>
                </a:solidFill>
                <a:latin typeface="Arial" panose="020B0604020202020204"/>
              </a:rPr>
              <a:t>de 1-2</a:t>
            </a:r>
            <a:endParaRPr kumimoji="0" lang="en-GB" sz="1200" b="0" i="0" u="none" strike="noStrike" kern="1200" cap="none" spc="0" normalizeH="0" baseline="0" dirty="0">
              <a:ln>
                <a:noFill/>
              </a:ln>
              <a:solidFill>
                <a:prstClr val="black"/>
              </a:solidFill>
              <a:effectLst/>
              <a:uLnTx/>
              <a:uFillTx/>
              <a:latin typeface="Arial" panose="020B0604020202020204"/>
            </a:endParaRPr>
          </a:p>
        </p:txBody>
      </p:sp>
      <p:sp>
        <p:nvSpPr>
          <p:cNvPr id="60" name="Rectangle 59">
            <a:extLst>
              <a:ext uri="{FF2B5EF4-FFF2-40B4-BE49-F238E27FC236}">
                <a16:creationId xmlns:a16="http://schemas.microsoft.com/office/drawing/2014/main" id="{90B8C215-C769-7398-F8FC-ED5CAFCD5A11}"/>
              </a:ext>
            </a:extLst>
          </p:cNvPr>
          <p:cNvSpPr/>
          <p:nvPr/>
        </p:nvSpPr>
        <p:spPr>
          <a:xfrm>
            <a:off x="7417305" y="4684227"/>
            <a:ext cx="189699" cy="183427"/>
          </a:xfrm>
          <a:prstGeom prst="rect">
            <a:avLst/>
          </a:prstGeom>
          <a:solidFill>
            <a:schemeClr val="accent1"/>
          </a:solidFill>
          <a:ln>
            <a:noFill/>
          </a:ln>
          <a:effectLst/>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dirty="0">
              <a:ln>
                <a:noFill/>
              </a:ln>
              <a:solidFill>
                <a:prstClr val="white"/>
              </a:solidFill>
              <a:effectLst/>
              <a:uLnTx/>
              <a:uFillTx/>
              <a:latin typeface="Arial" panose="020B0604020202020204"/>
              <a:ea typeface="+mn-ea"/>
              <a:cs typeface="+mn-cs"/>
            </a:endParaRPr>
          </a:p>
        </p:txBody>
      </p:sp>
      <p:sp>
        <p:nvSpPr>
          <p:cNvPr id="61" name="TextBox 60">
            <a:extLst>
              <a:ext uri="{FF2B5EF4-FFF2-40B4-BE49-F238E27FC236}">
                <a16:creationId xmlns:a16="http://schemas.microsoft.com/office/drawing/2014/main" id="{8BFEE1A0-F4F1-35FE-CDA1-4DDDB3852008}"/>
              </a:ext>
            </a:extLst>
          </p:cNvPr>
          <p:cNvSpPr txBox="1"/>
          <p:nvPr/>
        </p:nvSpPr>
        <p:spPr>
          <a:xfrm>
            <a:off x="7622947" y="4637441"/>
            <a:ext cx="1120140"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dirty="0">
                <a:ln>
                  <a:noFill/>
                </a:ln>
                <a:solidFill>
                  <a:prstClr val="black"/>
                </a:solidFill>
                <a:effectLst/>
                <a:uLnTx/>
                <a:uFillTx/>
                <a:latin typeface="Arial" panose="020B0604020202020204"/>
                <a:ea typeface="+mn-ea"/>
                <a:cs typeface="+mn-cs"/>
              </a:rPr>
              <a:t>Grade 3</a:t>
            </a:r>
          </a:p>
        </p:txBody>
      </p:sp>
    </p:spTree>
    <p:extLst>
      <p:ext uri="{BB962C8B-B14F-4D97-AF65-F5344CB8AC3E}">
        <p14:creationId xmlns:p14="http://schemas.microsoft.com/office/powerpoint/2010/main" val="23413375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424AE9FB-71FF-1579-BDD7-6D61F2D96348}"/>
              </a:ext>
            </a:extLst>
          </p:cNvPr>
          <p:cNvSpPr>
            <a:spLocks noGrp="1"/>
          </p:cNvSpPr>
          <p:nvPr>
            <p:ph type="title"/>
          </p:nvPr>
        </p:nvSpPr>
        <p:spPr/>
        <p:txBody>
          <a:bodyPr/>
          <a:lstStyle/>
          <a:p>
            <a:r>
              <a:rPr lang="en-US" dirty="0"/>
              <a:t>Other </a:t>
            </a:r>
            <a:r>
              <a:rPr lang="en-US" dirty="0" err="1"/>
              <a:t>parp</a:t>
            </a:r>
            <a:r>
              <a:rPr lang="en-US" cap="none" dirty="0" err="1"/>
              <a:t>i</a:t>
            </a:r>
            <a:r>
              <a:rPr lang="en-US" dirty="0"/>
              <a:t> </a:t>
            </a:r>
            <a:br>
              <a:rPr lang="en-US" dirty="0"/>
            </a:br>
            <a:r>
              <a:rPr lang="en-US" dirty="0"/>
              <a:t>and anti-androgen</a:t>
            </a:r>
            <a:br>
              <a:rPr lang="en-US" dirty="0"/>
            </a:br>
            <a:r>
              <a:rPr lang="en-US" dirty="0"/>
              <a:t>combination trials</a:t>
            </a:r>
            <a:endParaRPr lang="en-GB" dirty="0"/>
          </a:p>
        </p:txBody>
      </p:sp>
      <p:sp>
        <p:nvSpPr>
          <p:cNvPr id="5" name="Slide Number Placeholder 4">
            <a:extLst>
              <a:ext uri="{FF2B5EF4-FFF2-40B4-BE49-F238E27FC236}">
                <a16:creationId xmlns:a16="http://schemas.microsoft.com/office/drawing/2014/main" id="{F9ABEA81-C8A5-06BF-16EA-74EB340BD3A6}"/>
              </a:ext>
            </a:extLst>
          </p:cNvPr>
          <p:cNvSpPr>
            <a:spLocks noGrp="1"/>
          </p:cNvSpPr>
          <p:nvPr>
            <p:ph type="sldNum" sz="quarter" idx="4"/>
          </p:nvPr>
        </p:nvSpPr>
        <p:spPr/>
        <p:txBody>
          <a:bodyPr/>
          <a:lstStyle/>
          <a:p>
            <a:fld id="{FCE43C0F-8A7B-3A4B-9DB5-B3472E36E833}" type="slidenum">
              <a:rPr lang="en-GB" smtClean="0"/>
              <a:pPr/>
              <a:t>38</a:t>
            </a:fld>
            <a:endParaRPr lang="en-GB" dirty="0"/>
          </a:p>
        </p:txBody>
      </p:sp>
      <p:sp>
        <p:nvSpPr>
          <p:cNvPr id="2" name="TextBox 1">
            <a:extLst>
              <a:ext uri="{FF2B5EF4-FFF2-40B4-BE49-F238E27FC236}">
                <a16:creationId xmlns:a16="http://schemas.microsoft.com/office/drawing/2014/main" id="{46650B19-7A72-C496-E88F-142C1DF50032}"/>
              </a:ext>
            </a:extLst>
          </p:cNvPr>
          <p:cNvSpPr txBox="1"/>
          <p:nvPr/>
        </p:nvSpPr>
        <p:spPr>
          <a:xfrm>
            <a:off x="391885" y="6243693"/>
            <a:ext cx="6096000" cy="276999"/>
          </a:xfrm>
          <a:prstGeom prst="rect">
            <a:avLst/>
          </a:prstGeom>
          <a:noFill/>
        </p:spPr>
        <p:txBody>
          <a:bodyPr wrap="square">
            <a:spAutoFit/>
          </a:bodyPr>
          <a:lstStyle/>
          <a:p>
            <a:r>
              <a:rPr lang="en-GB" sz="1200" dirty="0" err="1">
                <a:solidFill>
                  <a:schemeClr val="bg1"/>
                </a:solidFill>
                <a:latin typeface="Arial" panose="020B0604020202020204" pitchFamily="34" charset="0"/>
                <a:cs typeface="Arial" panose="020B0604020202020204" pitchFamily="34" charset="0"/>
              </a:rPr>
              <a:t>PARPi</a:t>
            </a:r>
            <a:r>
              <a:rPr lang="en-GB" sz="1200" dirty="0">
                <a:solidFill>
                  <a:schemeClr val="bg1"/>
                </a:solidFill>
                <a:latin typeface="Arial" panose="020B0604020202020204" pitchFamily="34" charset="0"/>
                <a:cs typeface="Arial" panose="020B0604020202020204" pitchFamily="34" charset="0"/>
              </a:rPr>
              <a:t>, poly (ADP-ribose) polymerase inhibitor</a:t>
            </a:r>
          </a:p>
        </p:txBody>
      </p:sp>
    </p:spTree>
    <p:extLst>
      <p:ext uri="{BB962C8B-B14F-4D97-AF65-F5344CB8AC3E}">
        <p14:creationId xmlns:p14="http://schemas.microsoft.com/office/powerpoint/2010/main" val="1642858567"/>
      </p:ext>
    </p:extLst>
  </p:cSld>
  <p:clrMapOvr>
    <a:masterClrMapping/>
  </p:clrMapOvr>
  <p:transition>
    <p:fade/>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 Placeholder 15">
            <a:extLst>
              <a:ext uri="{FF2B5EF4-FFF2-40B4-BE49-F238E27FC236}">
                <a16:creationId xmlns:a16="http://schemas.microsoft.com/office/drawing/2014/main" id="{C7A07322-3B89-B636-5791-9716A1E94C09}"/>
              </a:ext>
            </a:extLst>
          </p:cNvPr>
          <p:cNvSpPr>
            <a:spLocks noGrp="1"/>
          </p:cNvSpPr>
          <p:nvPr>
            <p:ph type="body" idx="1"/>
          </p:nvPr>
        </p:nvSpPr>
        <p:spPr>
          <a:xfrm>
            <a:off x="619200" y="1119155"/>
            <a:ext cx="10972800" cy="503828"/>
          </a:xfrm>
        </p:spPr>
        <p:txBody>
          <a:bodyPr/>
          <a:lstStyle/>
          <a:p>
            <a:r>
              <a:rPr lang="en-US" altLang="en-US" sz="2000" dirty="0"/>
              <a:t>Ongoing, </a:t>
            </a:r>
            <a:r>
              <a:rPr lang="en-US" altLang="en-US" sz="2000" dirty="0" err="1"/>
              <a:t>Randomised</a:t>
            </a:r>
            <a:r>
              <a:rPr lang="en-US" altLang="en-US" sz="2000" dirty="0"/>
              <a:t>, open-label, phase 3 trial</a:t>
            </a:r>
            <a:endParaRPr lang="en-US" altLang="en-US" sz="2000" b="1" dirty="0"/>
          </a:p>
          <a:p>
            <a:endParaRPr lang="en-GB" dirty="0"/>
          </a:p>
        </p:txBody>
      </p:sp>
      <p:sp>
        <p:nvSpPr>
          <p:cNvPr id="17" name="Rectangle 2">
            <a:extLst>
              <a:ext uri="{FF2B5EF4-FFF2-40B4-BE49-F238E27FC236}">
                <a16:creationId xmlns:a16="http://schemas.microsoft.com/office/drawing/2014/main" id="{65CDEEA8-B644-434F-81B6-5434EE50549B}"/>
              </a:ext>
            </a:extLst>
          </p:cNvPr>
          <p:cNvSpPr>
            <a:spLocks noGrp="1" noChangeArrowheads="1"/>
          </p:cNvSpPr>
          <p:nvPr>
            <p:ph type="title"/>
          </p:nvPr>
        </p:nvSpPr>
        <p:spPr/>
        <p:txBody>
          <a:bodyPr/>
          <a:lstStyle/>
          <a:p>
            <a:r>
              <a:rPr lang="en-US" altLang="en-US" dirty="0"/>
              <a:t>CASPAR: First-line Rucaparib + Enzalutamide in </a:t>
            </a:r>
            <a:r>
              <a:rPr lang="en-US" altLang="en-US" cap="none" dirty="0" err="1"/>
              <a:t>m</a:t>
            </a:r>
            <a:r>
              <a:rPr lang="en-US" altLang="en-US" dirty="0" err="1"/>
              <a:t>CRPC</a:t>
            </a:r>
            <a:endParaRPr lang="en-US" altLang="en-US" dirty="0"/>
          </a:p>
        </p:txBody>
      </p:sp>
      <p:sp>
        <p:nvSpPr>
          <p:cNvPr id="19" name="Content Placeholder 18">
            <a:extLst>
              <a:ext uri="{FF2B5EF4-FFF2-40B4-BE49-F238E27FC236}">
                <a16:creationId xmlns:a16="http://schemas.microsoft.com/office/drawing/2014/main" id="{F2136DFC-4FBD-5D0C-3619-CA4B4309B99C}"/>
              </a:ext>
            </a:extLst>
          </p:cNvPr>
          <p:cNvSpPr>
            <a:spLocks noGrp="1"/>
          </p:cNvSpPr>
          <p:nvPr>
            <p:ph sz="quarter" idx="15"/>
          </p:nvPr>
        </p:nvSpPr>
        <p:spPr>
          <a:xfrm>
            <a:off x="619200" y="6428359"/>
            <a:ext cx="10793182" cy="295923"/>
          </a:xfrm>
        </p:spPr>
        <p:txBody>
          <a:bodyPr/>
          <a:lstStyle/>
          <a:p>
            <a:r>
              <a:rPr lang="en-US" sz="950" dirty="0"/>
              <a:t>ADT, androgen-deprivation therapy; AR, androgen receptor; BID, twice daily; BRCA, breast cancer gene; EORTC QLQ-C30, European </a:t>
            </a:r>
            <a:r>
              <a:rPr lang="en-US" sz="950" dirty="0" err="1"/>
              <a:t>Organisation</a:t>
            </a:r>
            <a:r>
              <a:rPr lang="en-US" sz="950" dirty="0"/>
              <a:t> for Research and Treatment of Cancer Core Quality of Life Questionnaire; HRR, homologous recombination repair; </a:t>
            </a:r>
            <a:r>
              <a:rPr lang="en-US" sz="950" dirty="0" err="1"/>
              <a:t>mCRPC</a:t>
            </a:r>
            <a:r>
              <a:rPr lang="en-US" sz="950" dirty="0"/>
              <a:t>, metastatic castration-resistant prostate cancer; </a:t>
            </a:r>
            <a:r>
              <a:rPr lang="en-US" sz="950" dirty="0" err="1"/>
              <a:t>mHSPC</a:t>
            </a:r>
            <a:r>
              <a:rPr lang="en-US" sz="950" dirty="0"/>
              <a:t>, metastatic hormone-sensitive prostate cancer; NEPC, neuroendocrine prostate cancer; nmCRPC, nonmetastatic castration-resistant prostate cancer; ORR, overall response rate; OS, overall survival; </a:t>
            </a:r>
            <a:r>
              <a:rPr lang="en-US" sz="950" dirty="0" err="1"/>
              <a:t>PARPi</a:t>
            </a:r>
            <a:r>
              <a:rPr lang="en-US" sz="950" dirty="0"/>
              <a:t>, poly-ADP ribose polymerase inhibitor; PBO, placebo; PD, progressive disease; QoL, quality of life; </a:t>
            </a:r>
            <a:r>
              <a:rPr lang="en-US" sz="950" dirty="0" err="1"/>
              <a:t>rPFS</a:t>
            </a:r>
            <a:r>
              <a:rPr lang="en-US" sz="950" dirty="0"/>
              <a:t>, radiographic progression-free survival. </a:t>
            </a:r>
          </a:p>
          <a:p>
            <a:pPr>
              <a:spcBef>
                <a:spcPts val="0"/>
              </a:spcBef>
            </a:pPr>
            <a:r>
              <a:rPr lang="en-GB" sz="950" dirty="0"/>
              <a:t>CASPAR. </a:t>
            </a:r>
            <a:r>
              <a:rPr lang="en-US" sz="950" dirty="0"/>
              <a:t>ClinicalTrials.gov identifier: NCT04455750. Accessed October 11, 2022. </a:t>
            </a:r>
            <a:r>
              <a:rPr lang="en-US" sz="950" dirty="0">
                <a:hlinkClick r:id="rId3"/>
              </a:rPr>
              <a:t>https://clinicaltrials.gov/ct2/show/NCT04455750</a:t>
            </a:r>
            <a:r>
              <a:rPr lang="en-US" sz="950" dirty="0"/>
              <a:t>; Rao A, et al. J Clin </a:t>
            </a:r>
            <a:r>
              <a:rPr lang="en-US" sz="950" dirty="0" err="1"/>
              <a:t>Onc</a:t>
            </a:r>
            <a:r>
              <a:rPr lang="en-US" sz="950" dirty="0"/>
              <a:t> 2022; 40: no.6_suppl. TPS194 </a:t>
            </a:r>
          </a:p>
          <a:p>
            <a:endParaRPr lang="en-GB" sz="950" dirty="0"/>
          </a:p>
        </p:txBody>
      </p:sp>
      <p:sp>
        <p:nvSpPr>
          <p:cNvPr id="26" name="Line 52">
            <a:extLst>
              <a:ext uri="{FF2B5EF4-FFF2-40B4-BE49-F238E27FC236}">
                <a16:creationId xmlns:a16="http://schemas.microsoft.com/office/drawing/2014/main" id="{BEDA68C0-9FD3-4D82-B2A5-B6751969533D}"/>
              </a:ext>
            </a:extLst>
          </p:cNvPr>
          <p:cNvSpPr>
            <a:spLocks noChangeShapeType="1"/>
          </p:cNvSpPr>
          <p:nvPr/>
        </p:nvSpPr>
        <p:spPr bwMode="auto">
          <a:xfrm>
            <a:off x="9607321" y="2732816"/>
            <a:ext cx="479425" cy="0"/>
          </a:xfrm>
          <a:prstGeom prst="line">
            <a:avLst/>
          </a:prstGeom>
          <a:noFill/>
          <a:ln w="28575">
            <a:solidFill>
              <a:schemeClr val="bg1"/>
            </a:solidFill>
            <a:round/>
            <a:headEnd/>
            <a:tailEnd type="triangle" w="med" len="med"/>
          </a:ln>
          <a:extLst>
            <a:ext uri="{909E8E84-426E-40dd-AFC4-6F175D3DCCD1}">
              <a14:hiddenFill xmlns=""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9" name="Rectangle 46">
            <a:extLst>
              <a:ext uri="{FF2B5EF4-FFF2-40B4-BE49-F238E27FC236}">
                <a16:creationId xmlns:a16="http://schemas.microsoft.com/office/drawing/2014/main" id="{1F7427F7-1813-408C-8815-232035961122}"/>
              </a:ext>
            </a:extLst>
          </p:cNvPr>
          <p:cNvSpPr>
            <a:spLocks noChangeArrowheads="1"/>
          </p:cNvSpPr>
          <p:nvPr/>
        </p:nvSpPr>
        <p:spPr bwMode="auto">
          <a:xfrm>
            <a:off x="10229621" y="2758950"/>
            <a:ext cx="1183745"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ctr">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marL="0" marR="0" lvl="0" indent="0" algn="ctr" defTabSz="914400" rtl="0" eaLnBrk="1" fontAlgn="auto" latinLnBrk="0" hangingPunct="1">
              <a:lnSpc>
                <a:spcPct val="100000"/>
              </a:lnSpc>
              <a:spcBef>
                <a:spcPct val="0"/>
              </a:spcBef>
              <a:spcAft>
                <a:spcPct val="0"/>
              </a:spcAft>
              <a:buClrTx/>
              <a:buSzTx/>
              <a:buFontTx/>
              <a:buNone/>
              <a:tabLst/>
              <a:defRPr/>
            </a:pPr>
            <a:endParaRPr kumimoji="0" lang="en-US" altLang="en-US" sz="1800" b="0" i="1" u="none" strike="noStrike" kern="1200" cap="none" spc="0" normalizeH="0" baseline="0" noProof="0" dirty="0">
              <a:ln>
                <a:noFill/>
              </a:ln>
              <a:solidFill>
                <a:srgbClr val="000000"/>
              </a:solidFill>
              <a:effectLst/>
              <a:uLnTx/>
              <a:uFillTx/>
              <a:cs typeface="Arial" panose="020B0604020202020204" pitchFamily="34" charset="0"/>
            </a:endParaRPr>
          </a:p>
        </p:txBody>
      </p:sp>
      <p:sp>
        <p:nvSpPr>
          <p:cNvPr id="4" name="Rounded Rectangle 14">
            <a:extLst>
              <a:ext uri="{FF2B5EF4-FFF2-40B4-BE49-F238E27FC236}">
                <a16:creationId xmlns:a16="http://schemas.microsoft.com/office/drawing/2014/main" id="{07340B9F-A263-D852-2FD1-5F6BF58931E4}"/>
              </a:ext>
            </a:extLst>
          </p:cNvPr>
          <p:cNvSpPr/>
          <p:nvPr/>
        </p:nvSpPr>
        <p:spPr>
          <a:xfrm>
            <a:off x="8389618" y="1388547"/>
            <a:ext cx="3192782" cy="4307604"/>
          </a:xfrm>
          <a:prstGeom prst="roundRect">
            <a:avLst>
              <a:gd name="adj" fmla="val 7167"/>
            </a:avLst>
          </a:prstGeom>
          <a:solidFill>
            <a:schemeClr val="accent6"/>
          </a:solidFill>
          <a:ln>
            <a:noFill/>
          </a:ln>
          <a:effectLst/>
          <a:scene3d>
            <a:camera prst="orthographicFront"/>
            <a:lightRig rig="threePt" dir="t"/>
          </a:scene3d>
          <a:sp3d prstMaterial="metal"/>
        </p:spPr>
        <p:style>
          <a:lnRef idx="2">
            <a:schemeClr val="accent1">
              <a:shade val="50000"/>
            </a:schemeClr>
          </a:lnRef>
          <a:fillRef idx="1">
            <a:schemeClr val="accent1"/>
          </a:fillRef>
          <a:effectRef idx="0">
            <a:schemeClr val="accent1"/>
          </a:effectRef>
          <a:fontRef idx="minor">
            <a:schemeClr val="lt1"/>
          </a:fontRef>
        </p:style>
        <p:txBody>
          <a:bodyPr lIns="72000" tIns="45718" rIns="72000" bIns="45718" anchor="ctr"/>
          <a:lstStyle/>
          <a:p>
            <a:pPr>
              <a:buClr>
                <a:srgbClr val="03C74F"/>
              </a:buClr>
              <a:defRPr/>
            </a:pPr>
            <a:r>
              <a:rPr lang="en-GB" sz="1300" b="1" dirty="0">
                <a:solidFill>
                  <a:schemeClr val="bg1"/>
                </a:solidFill>
                <a:latin typeface="Arial" panose="020B0604020202020204" pitchFamily="34" charset="0"/>
                <a:ea typeface="ＭＳ Ｐゴシック" charset="-128"/>
                <a:cs typeface="Arial" panose="020B0604020202020204" pitchFamily="34" charset="0"/>
              </a:rPr>
              <a:t>Primary endpoint:</a:t>
            </a:r>
          </a:p>
          <a:p>
            <a:pPr marL="285750" indent="-285750">
              <a:buClr>
                <a:schemeClr val="bg1"/>
              </a:buClr>
              <a:buFont typeface="Arial" panose="020B0604020202020204" pitchFamily="34" charset="0"/>
              <a:buChar char="•"/>
              <a:defRPr/>
            </a:pPr>
            <a:r>
              <a:rPr lang="en-US" altLang="en-US" sz="1400" kern="0" dirty="0" err="1">
                <a:solidFill>
                  <a:schemeClr val="bg1"/>
                </a:solidFill>
                <a:latin typeface="Arial" panose="020B0604020202020204" pitchFamily="34" charset="0"/>
                <a:cs typeface="Arial" panose="020B0604020202020204" pitchFamily="34" charset="0"/>
              </a:rPr>
              <a:t>rPFS</a:t>
            </a:r>
            <a:r>
              <a:rPr lang="en-US" altLang="en-US" sz="1400" kern="0" dirty="0">
                <a:solidFill>
                  <a:schemeClr val="bg1"/>
                </a:solidFill>
                <a:latin typeface="Arial" panose="020B0604020202020204" pitchFamily="34" charset="0"/>
                <a:cs typeface="Arial" panose="020B0604020202020204" pitchFamily="34" charset="0"/>
              </a:rPr>
              <a:t>, OS</a:t>
            </a:r>
            <a:endParaRPr lang="en-US" sz="1400" kern="0" dirty="0">
              <a:solidFill>
                <a:schemeClr val="bg1"/>
              </a:solidFill>
              <a:latin typeface="Arial" panose="020B0604020202020204" pitchFamily="34" charset="0"/>
              <a:cs typeface="Arial" panose="020B0604020202020204" pitchFamily="34" charset="0"/>
            </a:endParaRPr>
          </a:p>
          <a:p>
            <a:pPr>
              <a:buClr>
                <a:schemeClr val="bg1"/>
              </a:buClr>
              <a:defRPr/>
            </a:pPr>
            <a:r>
              <a:rPr lang="en-GB" sz="1300" b="1" dirty="0">
                <a:solidFill>
                  <a:schemeClr val="bg1"/>
                </a:solidFill>
                <a:latin typeface="Arial" panose="020B0604020202020204" pitchFamily="34" charset="0"/>
                <a:ea typeface="ＭＳ Ｐゴシック" charset="-128"/>
                <a:cs typeface="Arial" panose="020B0604020202020204" pitchFamily="34" charset="0"/>
              </a:rPr>
              <a:t>Key Secondary endpoints: </a:t>
            </a:r>
          </a:p>
          <a:p>
            <a:pPr marL="285750" indent="-285750">
              <a:buClr>
                <a:schemeClr val="bg1"/>
              </a:buClr>
              <a:buFont typeface="Arial"/>
              <a:buChar char="•"/>
              <a:defRPr/>
            </a:pPr>
            <a:r>
              <a:rPr lang="en-US" altLang="en-US" sz="1400" kern="0" dirty="0" err="1">
                <a:solidFill>
                  <a:schemeClr val="bg1"/>
                </a:solidFill>
                <a:latin typeface="Arial" panose="020B0604020202020204" pitchFamily="34" charset="0"/>
                <a:cs typeface="Arial" panose="020B0604020202020204" pitchFamily="34" charset="0"/>
              </a:rPr>
              <a:t>rPFS</a:t>
            </a:r>
            <a:r>
              <a:rPr lang="en-US" altLang="en-US" sz="1400" kern="0" dirty="0">
                <a:solidFill>
                  <a:schemeClr val="bg1"/>
                </a:solidFill>
                <a:latin typeface="Arial" panose="020B0604020202020204" pitchFamily="34" charset="0"/>
                <a:cs typeface="Arial" panose="020B0604020202020204" pitchFamily="34" charset="0"/>
              </a:rPr>
              <a:t> and OS by HRR mutation status, ORR, safety, QoL </a:t>
            </a:r>
          </a:p>
          <a:p>
            <a:pPr>
              <a:buClr>
                <a:schemeClr val="bg1"/>
              </a:buClr>
              <a:defRPr/>
            </a:pPr>
            <a:r>
              <a:rPr lang="en-GB" sz="1400" b="1" dirty="0">
                <a:solidFill>
                  <a:schemeClr val="bg1"/>
                </a:solidFill>
                <a:latin typeface="Arial" panose="020B0604020202020204" pitchFamily="34" charset="0"/>
                <a:ea typeface="ＭＳ Ｐゴシック" charset="-128"/>
                <a:cs typeface="Arial" panose="020B0604020202020204" pitchFamily="34" charset="0"/>
              </a:rPr>
              <a:t>Correlative endpoints: </a:t>
            </a:r>
          </a:p>
          <a:p>
            <a:pPr marL="285750" indent="-285750">
              <a:buClr>
                <a:schemeClr val="bg1"/>
              </a:buClr>
              <a:buFont typeface="Arial" panose="020B0604020202020204" pitchFamily="34" charset="0"/>
              <a:buChar char="•"/>
              <a:defRPr/>
            </a:pPr>
            <a:r>
              <a:rPr lang="en-US" altLang="en-US" sz="1400" kern="0" dirty="0">
                <a:solidFill>
                  <a:schemeClr val="bg1"/>
                </a:solidFill>
                <a:latin typeface="Arial" panose="020B0604020202020204" pitchFamily="34" charset="0"/>
                <a:cs typeface="Arial" panose="020B0604020202020204" pitchFamily="34" charset="0"/>
              </a:rPr>
              <a:t>P</a:t>
            </a:r>
            <a:r>
              <a:rPr kumimoji="0" lang="en-US" altLang="en-US" sz="1400" b="0" i="0" u="none" strike="noStrike" kern="0" cap="none" spc="0" normalizeH="0" baseline="0" noProof="0" dirty="0" err="1">
                <a:ln>
                  <a:noFill/>
                </a:ln>
                <a:solidFill>
                  <a:schemeClr val="bg1"/>
                </a:solidFill>
                <a:effectLst/>
                <a:uLnTx/>
                <a:uFillTx/>
                <a:latin typeface="Arial" panose="020B0604020202020204" pitchFamily="34" charset="0"/>
                <a:cs typeface="Arial" panose="020B0604020202020204" pitchFamily="34" charset="0"/>
              </a:rPr>
              <a:t>revalence</a:t>
            </a:r>
            <a:r>
              <a:rPr kumimoji="0" lang="en-US" altLang="en-US" sz="1400" b="0" i="0" u="none" strike="noStrike" kern="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 of germline and somatic HRR mutations; prevalence of AR aberrations pre- and posttherapy; prevalence of HRR reversion mutations posttherapy in </a:t>
            </a:r>
            <a:r>
              <a:rPr kumimoji="0" lang="en-US" altLang="en-US" sz="1400" b="0" i="0" u="none" strike="noStrike" kern="0" cap="none" spc="0" normalizeH="0" baseline="0" noProof="0" dirty="0" err="1">
                <a:ln>
                  <a:noFill/>
                </a:ln>
                <a:solidFill>
                  <a:schemeClr val="bg1"/>
                </a:solidFill>
                <a:effectLst/>
                <a:uLnTx/>
                <a:uFillTx/>
                <a:latin typeface="Arial" panose="020B0604020202020204" pitchFamily="34" charset="0"/>
                <a:cs typeface="Arial" panose="020B0604020202020204" pitchFamily="34" charset="0"/>
              </a:rPr>
              <a:t>PARPi</a:t>
            </a:r>
            <a:r>
              <a:rPr kumimoji="0" lang="en-US" altLang="en-US" sz="1400" b="0" i="0" u="none" strike="noStrike" kern="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 arm; prevalence of “</a:t>
            </a:r>
            <a:r>
              <a:rPr kumimoji="0" lang="en-US" altLang="en-US" sz="1400" b="0" i="0" u="none" strike="noStrike" kern="0" cap="none" spc="0" normalizeH="0" baseline="0" noProof="0" dirty="0" err="1">
                <a:ln>
                  <a:noFill/>
                </a:ln>
                <a:solidFill>
                  <a:schemeClr val="bg1"/>
                </a:solidFill>
                <a:effectLst/>
                <a:uLnTx/>
                <a:uFillTx/>
                <a:latin typeface="Arial" panose="020B0604020202020204" pitchFamily="34" charset="0"/>
                <a:cs typeface="Arial" panose="020B0604020202020204" pitchFamily="34" charset="0"/>
              </a:rPr>
              <a:t>BRCAness</a:t>
            </a:r>
            <a:r>
              <a:rPr kumimoji="0" lang="en-US" altLang="en-US" sz="1400" b="0" i="0" u="none" strike="noStrike" kern="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 or NEPC transcriptional signature, or SLFN11 expression in </a:t>
            </a:r>
            <a:r>
              <a:rPr kumimoji="0" lang="en-US" altLang="en-US" sz="1400" b="0" i="0" u="none" strike="noStrike" kern="0" cap="none" spc="0" normalizeH="0" baseline="0" noProof="0" dirty="0" err="1">
                <a:ln>
                  <a:noFill/>
                </a:ln>
                <a:solidFill>
                  <a:schemeClr val="bg1"/>
                </a:solidFill>
                <a:effectLst/>
                <a:uLnTx/>
                <a:uFillTx/>
                <a:latin typeface="Arial" panose="020B0604020202020204" pitchFamily="34" charset="0"/>
                <a:cs typeface="Arial" panose="020B0604020202020204" pitchFamily="34" charset="0"/>
              </a:rPr>
              <a:t>tumour</a:t>
            </a:r>
            <a:r>
              <a:rPr kumimoji="0" lang="en-US" altLang="en-US" sz="1400" b="0" i="0" u="none" strike="noStrike" kern="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-derived exosomes and archival tissue</a:t>
            </a:r>
            <a:endParaRPr lang="en-GB" sz="1300" dirty="0">
              <a:solidFill>
                <a:schemeClr val="bg1"/>
              </a:solidFill>
              <a:latin typeface="Arial" panose="020B0604020202020204" pitchFamily="34" charset="0"/>
              <a:cs typeface="Arial" panose="020B0604020202020204" pitchFamily="34" charset="0"/>
            </a:endParaRPr>
          </a:p>
        </p:txBody>
      </p:sp>
      <p:sp>
        <p:nvSpPr>
          <p:cNvPr id="24" name="Rectangle 49">
            <a:extLst>
              <a:ext uri="{FF2B5EF4-FFF2-40B4-BE49-F238E27FC236}">
                <a16:creationId xmlns:a16="http://schemas.microsoft.com/office/drawing/2014/main" id="{C19DB0CE-7791-440C-8C7A-D25E9F760602}"/>
              </a:ext>
            </a:extLst>
          </p:cNvPr>
          <p:cNvSpPr>
            <a:spLocks noChangeArrowheads="1"/>
          </p:cNvSpPr>
          <p:nvPr/>
        </p:nvSpPr>
        <p:spPr bwMode="auto">
          <a:xfrm>
            <a:off x="4772760" y="2175219"/>
            <a:ext cx="1825527" cy="1248173"/>
          </a:xfrm>
          <a:prstGeom prst="rect">
            <a:avLst/>
          </a:prstGeom>
          <a:solidFill>
            <a:schemeClr val="accent1"/>
          </a:solidFill>
          <a:ln>
            <a:noFill/>
          </a:ln>
        </p:spPr>
        <p:txBody>
          <a:bodyPr wrap="square" anchor="ctr" anchorCtr="1"/>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marL="0" marR="0" lvl="0" indent="0" algn="ctr" defTabSz="914400" rtl="0" eaLnBrk="1" fontAlgn="auto" latinLnBrk="0" hangingPunct="1">
              <a:lnSpc>
                <a:spcPct val="100000"/>
              </a:lnSpc>
              <a:spcBef>
                <a:spcPct val="0"/>
              </a:spcBef>
              <a:spcAft>
                <a:spcPct val="0"/>
              </a:spcAft>
              <a:buClrTx/>
              <a:buSzTx/>
              <a:buFontTx/>
              <a:buNone/>
              <a:tabLst/>
              <a:defRPr/>
            </a:pPr>
            <a:r>
              <a:rPr kumimoji="0" lang="en-US" altLang="en-US" sz="1400" b="1" i="0" u="none" strike="noStrike" kern="1200" cap="none" spc="0" normalizeH="0" baseline="0" noProof="0" dirty="0">
                <a:ln>
                  <a:noFill/>
                </a:ln>
                <a:solidFill>
                  <a:srgbClr val="FFFFFF"/>
                </a:solidFill>
                <a:effectLst/>
                <a:uLnTx/>
                <a:uFillTx/>
                <a:cs typeface="Arial" panose="020B0604020202020204" pitchFamily="34" charset="0"/>
              </a:rPr>
              <a:t>Rucaparib 600 mg BID </a:t>
            </a:r>
            <a:r>
              <a:rPr kumimoji="0" lang="en-US" altLang="en-US" sz="1400" b="0" i="0" u="none" strike="noStrike" kern="1200" cap="none" spc="0" normalizeH="0" baseline="0" noProof="0" dirty="0">
                <a:ln>
                  <a:noFill/>
                </a:ln>
                <a:solidFill>
                  <a:srgbClr val="FFFFFF"/>
                </a:solidFill>
                <a:effectLst/>
                <a:uLnTx/>
                <a:uFillTx/>
                <a:cs typeface="Arial" panose="020B0604020202020204" pitchFamily="34" charset="0"/>
              </a:rPr>
              <a:t>+ </a:t>
            </a:r>
          </a:p>
          <a:p>
            <a:pPr marL="0" marR="0" lvl="0" indent="0" algn="ctr" defTabSz="914400" rtl="0" eaLnBrk="1" fontAlgn="auto" latinLnBrk="0" hangingPunct="1">
              <a:lnSpc>
                <a:spcPct val="100000"/>
              </a:lnSpc>
              <a:spcBef>
                <a:spcPct val="0"/>
              </a:spcBef>
              <a:spcAft>
                <a:spcPct val="0"/>
              </a:spcAft>
              <a:buClrTx/>
              <a:buSzTx/>
              <a:buFontTx/>
              <a:buNone/>
              <a:tabLst/>
              <a:defRPr/>
            </a:pPr>
            <a:r>
              <a:rPr lang="en-US" altLang="en-US" sz="1400" b="1" dirty="0">
                <a:solidFill>
                  <a:srgbClr val="FFFFFF"/>
                </a:solidFill>
                <a:cs typeface="Arial" panose="020B0604020202020204" pitchFamily="34" charset="0"/>
              </a:rPr>
              <a:t>E</a:t>
            </a:r>
            <a:r>
              <a:rPr kumimoji="0" lang="en-US" altLang="en-US" sz="1400" b="1" i="0" u="none" strike="noStrike" kern="1200" cap="none" spc="0" normalizeH="0" baseline="0" noProof="0" dirty="0" err="1">
                <a:ln>
                  <a:noFill/>
                </a:ln>
                <a:solidFill>
                  <a:srgbClr val="FFFFFF"/>
                </a:solidFill>
                <a:effectLst/>
                <a:uLnTx/>
                <a:uFillTx/>
                <a:cs typeface="Arial" panose="020B0604020202020204" pitchFamily="34" charset="0"/>
              </a:rPr>
              <a:t>nzalutamide</a:t>
            </a:r>
            <a:r>
              <a:rPr kumimoji="0" lang="en-US" altLang="en-US" sz="1400" b="1" i="0" u="none" strike="noStrike" kern="1200" cap="none" spc="0" normalizeH="0" baseline="0" noProof="0" dirty="0">
                <a:ln>
                  <a:noFill/>
                </a:ln>
                <a:solidFill>
                  <a:srgbClr val="FFFFFF"/>
                </a:solidFill>
                <a:effectLst/>
                <a:uLnTx/>
                <a:uFillTx/>
                <a:cs typeface="Arial" panose="020B0604020202020204" pitchFamily="34" charset="0"/>
              </a:rPr>
              <a:t> 160 mg/day </a:t>
            </a:r>
            <a:br>
              <a:rPr kumimoji="0" lang="en-US" altLang="en-US" sz="1400" b="1" i="0" u="none" strike="noStrike" kern="1200" cap="none" spc="0" normalizeH="0" baseline="0" noProof="0" dirty="0">
                <a:ln>
                  <a:noFill/>
                </a:ln>
                <a:solidFill>
                  <a:srgbClr val="FFFFFF"/>
                </a:solidFill>
                <a:effectLst/>
                <a:uLnTx/>
                <a:uFillTx/>
                <a:cs typeface="Arial" panose="020B0604020202020204" pitchFamily="34" charset="0"/>
              </a:rPr>
            </a:br>
            <a:r>
              <a:rPr kumimoji="0" lang="en-US" altLang="en-US" sz="1400" b="0" i="0" u="none" strike="noStrike" kern="1200" cap="none" spc="0" normalizeH="0" baseline="0" noProof="0" dirty="0">
                <a:ln>
                  <a:noFill/>
                </a:ln>
                <a:solidFill>
                  <a:srgbClr val="FFFFFF"/>
                </a:solidFill>
                <a:effectLst/>
                <a:uLnTx/>
                <a:uFillTx/>
                <a:cs typeface="Arial" panose="020B0604020202020204" pitchFamily="34" charset="0"/>
              </a:rPr>
              <a:t>+ </a:t>
            </a:r>
            <a:r>
              <a:rPr kumimoji="0" lang="en-US" altLang="en-US" sz="1400" b="1" i="0" u="none" strike="noStrike" kern="1200" cap="none" spc="0" normalizeH="0" baseline="0" noProof="0" dirty="0" err="1">
                <a:ln>
                  <a:noFill/>
                </a:ln>
                <a:solidFill>
                  <a:srgbClr val="FFFFFF"/>
                </a:solidFill>
                <a:effectLst/>
                <a:uLnTx/>
                <a:uFillTx/>
                <a:cs typeface="Arial" panose="020B0604020202020204" pitchFamily="34" charset="0"/>
              </a:rPr>
              <a:t>ADT</a:t>
            </a:r>
            <a:r>
              <a:rPr kumimoji="0" lang="en-US" altLang="en-US" sz="1400" b="1" i="0" u="none" strike="noStrike" kern="1200" cap="none" spc="0" normalizeH="0" baseline="30000" noProof="0" dirty="0" err="1">
                <a:ln>
                  <a:noFill/>
                </a:ln>
                <a:solidFill>
                  <a:srgbClr val="FFFFFF"/>
                </a:solidFill>
                <a:effectLst/>
                <a:uLnTx/>
                <a:uFillTx/>
                <a:cs typeface="Arial" panose="020B0604020202020204" pitchFamily="34" charset="0"/>
              </a:rPr>
              <a:t>a</a:t>
            </a:r>
            <a:endParaRPr kumimoji="0" lang="en-US" altLang="en-US" sz="1400" b="1" i="0" u="none" strike="noStrike" kern="1200" cap="none" spc="0" normalizeH="0" baseline="30000" noProof="0" dirty="0">
              <a:ln>
                <a:noFill/>
              </a:ln>
              <a:solidFill>
                <a:srgbClr val="FFFFFF"/>
              </a:solidFill>
              <a:effectLst/>
              <a:uLnTx/>
              <a:uFillTx/>
              <a:cs typeface="Arial" panose="020B0604020202020204" pitchFamily="34" charset="0"/>
            </a:endParaRPr>
          </a:p>
        </p:txBody>
      </p:sp>
      <p:sp>
        <p:nvSpPr>
          <p:cNvPr id="25" name="Rectangle 50">
            <a:extLst>
              <a:ext uri="{FF2B5EF4-FFF2-40B4-BE49-F238E27FC236}">
                <a16:creationId xmlns:a16="http://schemas.microsoft.com/office/drawing/2014/main" id="{279AC90D-13D6-430F-A721-C28B2069404E}"/>
              </a:ext>
            </a:extLst>
          </p:cNvPr>
          <p:cNvSpPr>
            <a:spLocks noChangeArrowheads="1"/>
          </p:cNvSpPr>
          <p:nvPr/>
        </p:nvSpPr>
        <p:spPr bwMode="auto">
          <a:xfrm>
            <a:off x="4784880" y="3750625"/>
            <a:ext cx="1813407" cy="1248172"/>
          </a:xfrm>
          <a:prstGeom prst="rect">
            <a:avLst/>
          </a:prstGeom>
          <a:solidFill>
            <a:schemeClr val="tx2"/>
          </a:solidFill>
          <a:ln>
            <a:noFill/>
          </a:ln>
        </p:spPr>
        <p:txBody>
          <a:bodyPr wrap="square" anchor="ctr" anchorCtr="1"/>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marL="0" marR="0" lvl="0" indent="0" algn="ctr" defTabSz="914400" rtl="0" eaLnBrk="1" fontAlgn="auto" latinLnBrk="0" hangingPunct="1">
              <a:lnSpc>
                <a:spcPct val="100000"/>
              </a:lnSpc>
              <a:spcBef>
                <a:spcPct val="0"/>
              </a:spcBef>
              <a:spcAft>
                <a:spcPct val="0"/>
              </a:spcAft>
              <a:buClrTx/>
              <a:buSzTx/>
              <a:buFontTx/>
              <a:buNone/>
              <a:tabLst/>
              <a:defRPr/>
            </a:pPr>
            <a:r>
              <a:rPr kumimoji="0" lang="en-US" altLang="en-US" sz="1400" b="1" i="0" u="none" strike="noStrike" kern="1200" cap="none" spc="0" normalizeH="0" baseline="0" noProof="0" dirty="0">
                <a:ln>
                  <a:noFill/>
                </a:ln>
                <a:solidFill>
                  <a:srgbClr val="FFFFFF"/>
                </a:solidFill>
                <a:effectLst/>
                <a:uLnTx/>
                <a:uFillTx/>
                <a:cs typeface="Arial" panose="020B0604020202020204" pitchFamily="34" charset="0"/>
              </a:rPr>
              <a:t>Enzalutamide 160 mg/day  </a:t>
            </a:r>
            <a:br>
              <a:rPr kumimoji="0" lang="en-US" altLang="en-US" sz="1400" b="1" i="0" u="none" strike="noStrike" kern="1200" cap="none" spc="0" normalizeH="0" baseline="0" noProof="0" dirty="0">
                <a:ln>
                  <a:noFill/>
                </a:ln>
                <a:solidFill>
                  <a:srgbClr val="FFFFFF"/>
                </a:solidFill>
                <a:effectLst/>
                <a:uLnTx/>
                <a:uFillTx/>
                <a:cs typeface="Arial" panose="020B0604020202020204" pitchFamily="34" charset="0"/>
              </a:rPr>
            </a:br>
            <a:r>
              <a:rPr kumimoji="0" lang="en-US" altLang="en-US" sz="1400" i="0" u="none" strike="noStrike" kern="1200" cap="none" spc="0" normalizeH="0" baseline="0" noProof="0" dirty="0">
                <a:ln>
                  <a:noFill/>
                </a:ln>
                <a:solidFill>
                  <a:srgbClr val="FFFFFF"/>
                </a:solidFill>
                <a:effectLst/>
                <a:uLnTx/>
                <a:uFillTx/>
                <a:cs typeface="Arial" panose="020B0604020202020204" pitchFamily="34" charset="0"/>
              </a:rPr>
              <a:t>+</a:t>
            </a:r>
            <a:r>
              <a:rPr kumimoji="0" lang="en-US" altLang="en-US" sz="1400" b="1" i="0" u="none" strike="noStrike" kern="1200" cap="none" spc="0" normalizeH="0" baseline="0" noProof="0" dirty="0">
                <a:ln>
                  <a:noFill/>
                </a:ln>
                <a:solidFill>
                  <a:srgbClr val="FFFFFF"/>
                </a:solidFill>
                <a:effectLst/>
                <a:uLnTx/>
                <a:uFillTx/>
                <a:cs typeface="Arial" panose="020B0604020202020204" pitchFamily="34" charset="0"/>
              </a:rPr>
              <a:t> PBO </a:t>
            </a:r>
            <a:r>
              <a:rPr kumimoji="0" lang="en-US" altLang="en-US" sz="1400" b="0" i="0" u="none" strike="noStrike" kern="1200" cap="none" spc="0" normalizeH="0" baseline="0" noProof="0" dirty="0">
                <a:ln>
                  <a:noFill/>
                </a:ln>
                <a:solidFill>
                  <a:srgbClr val="FFFFFF"/>
                </a:solidFill>
                <a:effectLst/>
                <a:uLnTx/>
                <a:uFillTx/>
                <a:cs typeface="Arial" panose="020B0604020202020204" pitchFamily="34" charset="0"/>
              </a:rPr>
              <a:t>+</a:t>
            </a:r>
            <a:r>
              <a:rPr kumimoji="0" lang="en-US" altLang="en-US" sz="1400" b="1" i="0" u="none" strike="noStrike" kern="1200" cap="none" spc="0" normalizeH="0" baseline="0" noProof="0" dirty="0">
                <a:ln>
                  <a:noFill/>
                </a:ln>
                <a:solidFill>
                  <a:srgbClr val="FFFFFF"/>
                </a:solidFill>
                <a:effectLst/>
                <a:uLnTx/>
                <a:uFillTx/>
                <a:cs typeface="Arial" panose="020B0604020202020204" pitchFamily="34" charset="0"/>
              </a:rPr>
              <a:t> </a:t>
            </a:r>
            <a:r>
              <a:rPr kumimoji="0" lang="en-US" altLang="en-US" sz="1400" b="1" i="0" u="none" strike="noStrike" kern="1200" cap="none" spc="0" normalizeH="0" baseline="0" noProof="0" dirty="0" err="1">
                <a:ln>
                  <a:noFill/>
                </a:ln>
                <a:solidFill>
                  <a:srgbClr val="FFFFFF"/>
                </a:solidFill>
                <a:effectLst/>
                <a:uLnTx/>
                <a:uFillTx/>
                <a:cs typeface="Arial" panose="020B0604020202020204" pitchFamily="34" charset="0"/>
              </a:rPr>
              <a:t>ADT</a:t>
            </a:r>
            <a:r>
              <a:rPr kumimoji="0" lang="en-US" altLang="en-US" sz="1400" b="1" i="0" u="none" strike="noStrike" kern="1200" cap="none" spc="0" normalizeH="0" baseline="30000" noProof="0" dirty="0" err="1">
                <a:ln>
                  <a:noFill/>
                </a:ln>
                <a:solidFill>
                  <a:srgbClr val="FFFFFF"/>
                </a:solidFill>
                <a:effectLst/>
                <a:uLnTx/>
                <a:uFillTx/>
                <a:cs typeface="Arial" panose="020B0604020202020204" pitchFamily="34" charset="0"/>
              </a:rPr>
              <a:t>a</a:t>
            </a:r>
            <a:endParaRPr kumimoji="0" lang="en-US" altLang="en-US" sz="1400" b="1" i="0" u="none" strike="noStrike" kern="1200" cap="none" spc="0" normalizeH="0" baseline="0" noProof="0" dirty="0">
              <a:ln>
                <a:noFill/>
              </a:ln>
              <a:solidFill>
                <a:srgbClr val="FFFFFF"/>
              </a:solidFill>
              <a:effectLst/>
              <a:uLnTx/>
              <a:uFillTx/>
              <a:cs typeface="Arial" panose="020B0604020202020204" pitchFamily="34" charset="0"/>
            </a:endParaRPr>
          </a:p>
        </p:txBody>
      </p:sp>
      <p:sp>
        <p:nvSpPr>
          <p:cNvPr id="3" name="Rounded Rectangle 9">
            <a:extLst>
              <a:ext uri="{FF2B5EF4-FFF2-40B4-BE49-F238E27FC236}">
                <a16:creationId xmlns:a16="http://schemas.microsoft.com/office/drawing/2014/main" id="{9FB8C195-51FD-D535-8878-7BA6929D3685}"/>
              </a:ext>
            </a:extLst>
          </p:cNvPr>
          <p:cNvSpPr/>
          <p:nvPr/>
        </p:nvSpPr>
        <p:spPr>
          <a:xfrm>
            <a:off x="6920173" y="2727958"/>
            <a:ext cx="1212309" cy="1562952"/>
          </a:xfrm>
          <a:prstGeom prst="roundRect">
            <a:avLst>
              <a:gd name="adj" fmla="val 11404"/>
            </a:avLst>
          </a:prstGeom>
          <a:solidFill>
            <a:schemeClr val="tx2">
              <a:lumMod val="20000"/>
              <a:lumOff val="80000"/>
            </a:schemeClr>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tabLst/>
              <a:defRPr/>
            </a:pPr>
            <a:r>
              <a:rPr kumimoji="0" lang="en-US" altLang="en-US" sz="1400" b="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Treat until PD, then long-term follow up</a:t>
            </a:r>
          </a:p>
          <a:p>
            <a:pPr marR="0" lvl="0" algn="l" defTabSz="914291" rtl="0" eaLnBrk="1" fontAlgn="auto" latinLnBrk="0" hangingPunct="1">
              <a:lnSpc>
                <a:spcPct val="100000"/>
              </a:lnSpc>
              <a:spcBef>
                <a:spcPts val="0"/>
              </a:spcBef>
              <a:spcAft>
                <a:spcPts val="0"/>
              </a:spcAft>
              <a:buClr>
                <a:schemeClr val="accent1"/>
              </a:buClr>
              <a:buSzTx/>
              <a:tabLst/>
              <a:defRPr/>
            </a:pPr>
            <a:endParaRPr kumimoji="0" lang="en-US" sz="1100" b="0" u="none" strike="noStrike" kern="1200" cap="none" spc="0" normalizeH="0" baseline="0" noProof="0" dirty="0">
              <a:ln>
                <a:noFill/>
              </a:ln>
              <a:solidFill>
                <a:schemeClr val="tx1"/>
              </a:solidFill>
              <a:effectLst/>
              <a:uLnTx/>
              <a:uFillTx/>
              <a:latin typeface="Arial" panose="020B0604020202020204" pitchFamily="34" charset="0"/>
              <a:cs typeface="Arial" panose="020B0604020202020204" pitchFamily="34" charset="0"/>
            </a:endParaRPr>
          </a:p>
        </p:txBody>
      </p:sp>
      <p:sp>
        <p:nvSpPr>
          <p:cNvPr id="5" name="Freeform 35">
            <a:extLst>
              <a:ext uri="{FF2B5EF4-FFF2-40B4-BE49-F238E27FC236}">
                <a16:creationId xmlns:a16="http://schemas.microsoft.com/office/drawing/2014/main" id="{27465D59-0480-20F7-4104-398D6BC80827}"/>
              </a:ext>
            </a:extLst>
          </p:cNvPr>
          <p:cNvSpPr>
            <a:spLocks/>
          </p:cNvSpPr>
          <p:nvPr/>
        </p:nvSpPr>
        <p:spPr bwMode="auto">
          <a:xfrm>
            <a:off x="636514" y="2608661"/>
            <a:ext cx="2623522" cy="1640240"/>
          </a:xfrm>
          <a:prstGeom prst="roundRect">
            <a:avLst>
              <a:gd name="adj" fmla="val 6318"/>
            </a:avLst>
          </a:prstGeom>
          <a:noFill/>
          <a:ln w="25400">
            <a:solidFill>
              <a:schemeClr val="accent6"/>
            </a:solidFill>
          </a:ln>
        </p:spPr>
        <p:txBody>
          <a:bodyPr vert="horz" wrap="square" lIns="91440" tIns="91440" rIns="91440" bIns="91440" numCol="1" anchor="ctr" anchorCtr="0" compatLnSpc="1">
            <a:prstTxWarp prst="textNoShape">
              <a:avLst/>
            </a:prstTxWarp>
          </a:bodyPr>
          <a:lstStyle/>
          <a:p>
            <a:pPr marL="0" marR="0" lvl="0" indent="0" algn="l" defTabSz="514350" rtl="0" eaLnBrk="1" fontAlgn="auto" latinLnBrk="0" hangingPunct="1">
              <a:lnSpc>
                <a:spcPct val="100000"/>
              </a:lnSpc>
              <a:spcBef>
                <a:spcPts val="0"/>
              </a:spcBef>
              <a:spcAft>
                <a:spcPts val="0"/>
              </a:spcAft>
              <a:buClrTx/>
              <a:buSzTx/>
              <a:buFontTx/>
              <a:buNone/>
              <a:tabLst/>
              <a:defRPr/>
            </a:pPr>
            <a:r>
              <a:rPr kumimoji="0" lang="en-US" altLang="en-US" sz="1200" b="1" i="0" u="sng" strike="noStrike" kern="0" cap="none" spc="0" normalizeH="0" baseline="0" noProof="0" dirty="0">
                <a:ln>
                  <a:noFill/>
                </a:ln>
                <a:solidFill>
                  <a:srgbClr val="03C74F"/>
                </a:solidFill>
                <a:effectLst/>
                <a:uLnTx/>
                <a:uFillTx/>
                <a:latin typeface="Arial" panose="020B0604020202020204" pitchFamily="34" charset="0"/>
                <a:ea typeface="Verdana"/>
                <a:cs typeface="Arial" panose="020B0604020202020204" pitchFamily="34" charset="0"/>
              </a:rPr>
              <a:t>Patient eligibility</a:t>
            </a:r>
          </a:p>
          <a:p>
            <a:pPr marL="171450" marR="0" lvl="0" indent="-171450" defTabSz="914400" rtl="0" eaLnBrk="1" fontAlgn="auto" latinLnBrk="0" hangingPunct="1">
              <a:lnSpc>
                <a:spcPct val="100000"/>
              </a:lnSpc>
              <a:spcBef>
                <a:spcPct val="0"/>
              </a:spcBef>
              <a:spcAft>
                <a:spcPct val="0"/>
              </a:spcAft>
              <a:buClrTx/>
              <a:buSzTx/>
              <a:buFont typeface="Arial" panose="020B0604020202020204" pitchFamily="34" charset="0"/>
              <a:buChar char="•"/>
              <a:tabLst/>
              <a:defRPr/>
            </a:pPr>
            <a:r>
              <a:rPr kumimoji="0" lang="en-GB" altLang="en-US" sz="12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Patients with </a:t>
            </a:r>
            <a:r>
              <a:rPr kumimoji="0" lang="en-GB" altLang="en-US" sz="1200" b="0" i="0" u="none" strike="noStrike" kern="120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rPr>
              <a:t>mCRPC</a:t>
            </a:r>
            <a:r>
              <a:rPr kumimoji="0" lang="en-GB" altLang="en-US" sz="12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and </a:t>
            </a:r>
            <a:r>
              <a:rPr kumimoji="0" lang="en-US" altLang="en-US" sz="12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no prior therapy for </a:t>
            </a:r>
            <a:r>
              <a:rPr kumimoji="0" lang="en-US" altLang="en-US" sz="1200" b="0" i="0" u="none" strike="noStrike" kern="120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rPr>
              <a:t>mCRPC</a:t>
            </a:r>
            <a:endParaRPr kumimoji="0" lang="en-US" altLang="en-US" sz="12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171450" marR="0" lvl="0" indent="-171450" defTabSz="914400" rtl="0" eaLnBrk="1" fontAlgn="auto" latinLnBrk="0" hangingPunct="1">
              <a:lnSpc>
                <a:spcPct val="100000"/>
              </a:lnSpc>
              <a:spcBef>
                <a:spcPct val="0"/>
              </a:spcBef>
              <a:spcAft>
                <a:spcPct val="0"/>
              </a:spcAft>
              <a:buClrTx/>
              <a:buSzTx/>
              <a:buFont typeface="Arial" panose="020B0604020202020204" pitchFamily="34" charset="0"/>
              <a:buChar char="•"/>
              <a:tabLst/>
              <a:defRPr/>
            </a:pPr>
            <a:r>
              <a:rPr kumimoji="0" lang="en-US" altLang="en-US" sz="12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prior treatment for </a:t>
            </a:r>
            <a:r>
              <a:rPr kumimoji="0" lang="en-US" altLang="en-US" sz="1200" b="0" i="0" u="none" strike="noStrike" kern="120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rPr>
              <a:t>mHSPC</a:t>
            </a:r>
            <a:r>
              <a:rPr kumimoji="0" lang="en-US" altLang="en-US" sz="12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or nmCRPC allowed</a:t>
            </a:r>
          </a:p>
          <a:p>
            <a:pPr marL="171450" marR="0" lvl="0" indent="-171450" defTabSz="914400" rtl="0" eaLnBrk="1" fontAlgn="auto" latinLnBrk="0" hangingPunct="1">
              <a:lnSpc>
                <a:spcPct val="100000"/>
              </a:lnSpc>
              <a:spcBef>
                <a:spcPct val="0"/>
              </a:spcBef>
              <a:spcAft>
                <a:spcPct val="0"/>
              </a:spcAft>
              <a:buClrTx/>
              <a:buSzTx/>
              <a:buFont typeface="Arial" panose="020B0604020202020204" pitchFamily="34" charset="0"/>
              <a:buChar char="•"/>
              <a:tabLst/>
              <a:defRPr/>
            </a:pPr>
            <a:r>
              <a:rPr lang="en-US" altLang="en-US" sz="1200" b="0" dirty="0">
                <a:solidFill>
                  <a:srgbClr val="000000"/>
                </a:solidFill>
                <a:latin typeface="Arial" panose="020B0604020202020204" pitchFamily="34" charset="0"/>
                <a:cs typeface="Arial" panose="020B0604020202020204" pitchFamily="34" charset="0"/>
              </a:rPr>
              <a:t>n</a:t>
            </a:r>
            <a:r>
              <a:rPr kumimoji="0" lang="en-US" altLang="en-US" sz="12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o screening for mutated HRR genes required for trial entry</a:t>
            </a:r>
            <a:endParaRPr kumimoji="0" lang="en-US" altLang="en-US" sz="1200" b="0" i="0" u="none" strike="noStrike" kern="0" cap="none" spc="0" normalizeH="0" baseline="0" noProof="0" dirty="0">
              <a:ln>
                <a:noFill/>
              </a:ln>
              <a:solidFill>
                <a:srgbClr val="000000"/>
              </a:solidFill>
              <a:effectLst/>
              <a:uLnTx/>
              <a:uFillTx/>
              <a:latin typeface="Arial" panose="020B0604020202020204" pitchFamily="34" charset="0"/>
              <a:ea typeface="Verdana" panose="020B0604030504040204" pitchFamily="34" charset="0"/>
              <a:cs typeface="Arial" panose="020B0604020202020204" pitchFamily="34" charset="0"/>
            </a:endParaRPr>
          </a:p>
        </p:txBody>
      </p:sp>
      <p:cxnSp>
        <p:nvCxnSpPr>
          <p:cNvPr id="6" name="Straight Connector 5">
            <a:extLst>
              <a:ext uri="{FF2B5EF4-FFF2-40B4-BE49-F238E27FC236}">
                <a16:creationId xmlns:a16="http://schemas.microsoft.com/office/drawing/2014/main" id="{946AED0F-4E7D-357B-FD5D-7D42698B3935}"/>
              </a:ext>
            </a:extLst>
          </p:cNvPr>
          <p:cNvCxnSpPr/>
          <p:nvPr/>
        </p:nvCxnSpPr>
        <p:spPr>
          <a:xfrm>
            <a:off x="4376291" y="4205940"/>
            <a:ext cx="374171" cy="0"/>
          </a:xfrm>
          <a:prstGeom prst="line">
            <a:avLst/>
          </a:prstGeom>
          <a:ln w="28575">
            <a:solidFill>
              <a:schemeClr val="accent6"/>
            </a:solidFill>
            <a:tailEnd type="triangle" w="med" len="med"/>
          </a:ln>
          <a:effectLst/>
        </p:spPr>
        <p:style>
          <a:lnRef idx="2">
            <a:schemeClr val="accent1"/>
          </a:lnRef>
          <a:fillRef idx="0">
            <a:schemeClr val="accent1"/>
          </a:fillRef>
          <a:effectRef idx="1">
            <a:schemeClr val="accent1"/>
          </a:effectRef>
          <a:fontRef idx="minor">
            <a:schemeClr val="tx1"/>
          </a:fontRef>
        </p:style>
      </p:cxnSp>
      <p:cxnSp>
        <p:nvCxnSpPr>
          <p:cNvPr id="7" name="Straight Connector 6">
            <a:extLst>
              <a:ext uri="{FF2B5EF4-FFF2-40B4-BE49-F238E27FC236}">
                <a16:creationId xmlns:a16="http://schemas.microsoft.com/office/drawing/2014/main" id="{44751548-40D1-B3A5-C1A6-BAEC0B074FED}"/>
              </a:ext>
            </a:extLst>
          </p:cNvPr>
          <p:cNvCxnSpPr/>
          <p:nvPr/>
        </p:nvCxnSpPr>
        <p:spPr>
          <a:xfrm>
            <a:off x="4388577" y="2738431"/>
            <a:ext cx="374171" cy="0"/>
          </a:xfrm>
          <a:prstGeom prst="line">
            <a:avLst/>
          </a:prstGeom>
          <a:ln w="28575">
            <a:solidFill>
              <a:schemeClr val="accent6"/>
            </a:solidFill>
            <a:tailEnd type="triangle" w="med" len="med"/>
          </a:ln>
          <a:effectLst/>
        </p:spPr>
        <p:style>
          <a:lnRef idx="2">
            <a:schemeClr val="accent1"/>
          </a:lnRef>
          <a:fillRef idx="0">
            <a:schemeClr val="accent1"/>
          </a:fillRef>
          <a:effectRef idx="1">
            <a:schemeClr val="accent1"/>
          </a:effectRef>
          <a:fontRef idx="minor">
            <a:schemeClr val="tx1"/>
          </a:fontRef>
        </p:style>
      </p:cxnSp>
      <p:cxnSp>
        <p:nvCxnSpPr>
          <p:cNvPr id="8" name="Straight Connector 7">
            <a:extLst>
              <a:ext uri="{FF2B5EF4-FFF2-40B4-BE49-F238E27FC236}">
                <a16:creationId xmlns:a16="http://schemas.microsoft.com/office/drawing/2014/main" id="{FCF17095-91CF-3BEB-0C5E-2559DDEB0FE3}"/>
              </a:ext>
            </a:extLst>
          </p:cNvPr>
          <p:cNvCxnSpPr>
            <a:cxnSpLocks/>
          </p:cNvCxnSpPr>
          <p:nvPr/>
        </p:nvCxnSpPr>
        <p:spPr>
          <a:xfrm>
            <a:off x="4181024" y="3423393"/>
            <a:ext cx="195267" cy="0"/>
          </a:xfrm>
          <a:prstGeom prst="line">
            <a:avLst/>
          </a:prstGeom>
          <a:ln w="28575">
            <a:solidFill>
              <a:schemeClr val="accent6"/>
            </a:solidFill>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9" name="Straight Connector 8">
            <a:extLst>
              <a:ext uri="{FF2B5EF4-FFF2-40B4-BE49-F238E27FC236}">
                <a16:creationId xmlns:a16="http://schemas.microsoft.com/office/drawing/2014/main" id="{ACBE7520-4C36-EDAB-00F4-BB7CE088C940}"/>
              </a:ext>
            </a:extLst>
          </p:cNvPr>
          <p:cNvCxnSpPr>
            <a:cxnSpLocks/>
          </p:cNvCxnSpPr>
          <p:nvPr/>
        </p:nvCxnSpPr>
        <p:spPr>
          <a:xfrm flipV="1">
            <a:off x="4376291" y="2727958"/>
            <a:ext cx="16841" cy="1477982"/>
          </a:xfrm>
          <a:prstGeom prst="line">
            <a:avLst/>
          </a:prstGeom>
          <a:ln w="28575">
            <a:solidFill>
              <a:schemeClr val="accent6"/>
            </a:solidFill>
            <a:tailEnd type="none" w="med" len="med"/>
          </a:ln>
          <a:effectLst/>
        </p:spPr>
        <p:style>
          <a:lnRef idx="2">
            <a:schemeClr val="accent1"/>
          </a:lnRef>
          <a:fillRef idx="0">
            <a:schemeClr val="accent1"/>
          </a:fillRef>
          <a:effectRef idx="1">
            <a:schemeClr val="accent1"/>
          </a:effectRef>
          <a:fontRef idx="minor">
            <a:schemeClr val="tx1"/>
          </a:fontRef>
        </p:style>
      </p:cxnSp>
      <p:sp>
        <p:nvSpPr>
          <p:cNvPr id="10" name="Oval 9">
            <a:extLst>
              <a:ext uri="{FF2B5EF4-FFF2-40B4-BE49-F238E27FC236}">
                <a16:creationId xmlns:a16="http://schemas.microsoft.com/office/drawing/2014/main" id="{94AD07D0-49C9-4081-FACC-101D2E518489}"/>
              </a:ext>
            </a:extLst>
          </p:cNvPr>
          <p:cNvSpPr/>
          <p:nvPr/>
        </p:nvSpPr>
        <p:spPr>
          <a:xfrm>
            <a:off x="3659181" y="3158968"/>
            <a:ext cx="492450" cy="465057"/>
          </a:xfrm>
          <a:prstGeom prst="ellipse">
            <a:avLst/>
          </a:prstGeom>
          <a:solidFill>
            <a:schemeClr val="accent6"/>
          </a:solidFill>
          <a:ln w="19050">
            <a:solidFill>
              <a:schemeClr val="accent6"/>
            </a:solidFill>
          </a:ln>
        </p:spPr>
        <p:txBody>
          <a:bodyPr wrap="square" lIns="0" tIns="0" rIns="0" bIns="0" rtlCol="0" anchor="ctr"/>
          <a:lstStyle/>
          <a:p>
            <a:pPr algn="ctr"/>
            <a:r>
              <a:rPr lang="en-GB" sz="2400" dirty="0">
                <a:solidFill>
                  <a:schemeClr val="bg1"/>
                </a:solidFill>
                <a:latin typeface="Arial" panose="020B0604020202020204" pitchFamily="34" charset="0"/>
                <a:cs typeface="Arial" panose="020B0604020202020204" pitchFamily="34" charset="0"/>
              </a:rPr>
              <a:t>R</a:t>
            </a:r>
          </a:p>
        </p:txBody>
      </p:sp>
      <p:cxnSp>
        <p:nvCxnSpPr>
          <p:cNvPr id="11" name="Straight Connector 10">
            <a:extLst>
              <a:ext uri="{FF2B5EF4-FFF2-40B4-BE49-F238E27FC236}">
                <a16:creationId xmlns:a16="http://schemas.microsoft.com/office/drawing/2014/main" id="{02727D1F-2BF1-95BB-9290-C7A5F883FB53}"/>
              </a:ext>
            </a:extLst>
          </p:cNvPr>
          <p:cNvCxnSpPr/>
          <p:nvPr/>
        </p:nvCxnSpPr>
        <p:spPr>
          <a:xfrm>
            <a:off x="3285010" y="3404945"/>
            <a:ext cx="374171" cy="0"/>
          </a:xfrm>
          <a:prstGeom prst="line">
            <a:avLst/>
          </a:prstGeom>
          <a:ln w="28575">
            <a:solidFill>
              <a:schemeClr val="accent6"/>
            </a:solidFill>
            <a:tailEnd type="triangle" w="med" len="med"/>
          </a:ln>
          <a:effectLst/>
        </p:spPr>
        <p:style>
          <a:lnRef idx="2">
            <a:schemeClr val="accent1"/>
          </a:lnRef>
          <a:fillRef idx="0">
            <a:schemeClr val="accent1"/>
          </a:fillRef>
          <a:effectRef idx="1">
            <a:schemeClr val="accent1"/>
          </a:effectRef>
          <a:fontRef idx="minor">
            <a:schemeClr val="tx1"/>
          </a:fontRef>
        </p:style>
      </p:cxnSp>
      <p:sp>
        <p:nvSpPr>
          <p:cNvPr id="12" name="TextBox 11">
            <a:extLst>
              <a:ext uri="{FF2B5EF4-FFF2-40B4-BE49-F238E27FC236}">
                <a16:creationId xmlns:a16="http://schemas.microsoft.com/office/drawing/2014/main" id="{16C7F47E-7C5D-EABE-04A6-814F6EDBEC5D}"/>
              </a:ext>
            </a:extLst>
          </p:cNvPr>
          <p:cNvSpPr txBox="1"/>
          <p:nvPr/>
        </p:nvSpPr>
        <p:spPr>
          <a:xfrm>
            <a:off x="3686470" y="3708478"/>
            <a:ext cx="419988" cy="304699"/>
          </a:xfrm>
          <a:prstGeom prst="rect">
            <a:avLst/>
          </a:prstGeom>
          <a:noFill/>
        </p:spPr>
        <p:txBody>
          <a:bodyPr wrap="none" lIns="0" tIns="0" rIns="0" bIns="0" rtlCol="0">
            <a:spAutoFit/>
          </a:bodyPr>
          <a:lstStyle/>
          <a:p>
            <a:pPr algn="ctr">
              <a:lnSpc>
                <a:spcPct val="90000"/>
              </a:lnSpc>
            </a:pPr>
            <a:r>
              <a:rPr lang="en-GB" sz="1100" dirty="0">
                <a:solidFill>
                  <a:srgbClr val="505050"/>
                </a:solidFill>
                <a:latin typeface="Arial" panose="020B0604020202020204" pitchFamily="34" charset="0"/>
                <a:ea typeface="Aileron" charset="0"/>
                <a:cs typeface="Arial" panose="020B0604020202020204" pitchFamily="34" charset="0"/>
              </a:rPr>
              <a:t>1:1</a:t>
            </a:r>
          </a:p>
          <a:p>
            <a:pPr algn="ctr">
              <a:lnSpc>
                <a:spcPct val="90000"/>
              </a:lnSpc>
            </a:pPr>
            <a:r>
              <a:rPr lang="en-GB" sz="1100" dirty="0">
                <a:solidFill>
                  <a:srgbClr val="505050"/>
                </a:solidFill>
                <a:latin typeface="Arial" panose="020B0604020202020204" pitchFamily="34" charset="0"/>
                <a:ea typeface="Aileron" charset="0"/>
                <a:cs typeface="Arial" panose="020B0604020202020204" pitchFamily="34" charset="0"/>
              </a:rPr>
              <a:t>N=984</a:t>
            </a:r>
          </a:p>
        </p:txBody>
      </p:sp>
      <p:cxnSp>
        <p:nvCxnSpPr>
          <p:cNvPr id="13" name="Straight Connector 12">
            <a:extLst>
              <a:ext uri="{FF2B5EF4-FFF2-40B4-BE49-F238E27FC236}">
                <a16:creationId xmlns:a16="http://schemas.microsoft.com/office/drawing/2014/main" id="{7E63C634-024F-D6D8-D5D0-95D17F45ACC7}"/>
              </a:ext>
            </a:extLst>
          </p:cNvPr>
          <p:cNvCxnSpPr/>
          <p:nvPr/>
        </p:nvCxnSpPr>
        <p:spPr>
          <a:xfrm>
            <a:off x="6510969" y="3542349"/>
            <a:ext cx="374171" cy="0"/>
          </a:xfrm>
          <a:prstGeom prst="line">
            <a:avLst/>
          </a:prstGeom>
          <a:ln w="28575">
            <a:solidFill>
              <a:schemeClr val="accent6"/>
            </a:solidFill>
            <a:tailEnd type="triangle" w="med" len="med"/>
          </a:ln>
          <a:effectLst/>
        </p:spPr>
        <p:style>
          <a:lnRef idx="2">
            <a:schemeClr val="accent1"/>
          </a:lnRef>
          <a:fillRef idx="0">
            <a:schemeClr val="accent1"/>
          </a:fillRef>
          <a:effectRef idx="1">
            <a:schemeClr val="accent1"/>
          </a:effectRef>
          <a:fontRef idx="minor">
            <a:schemeClr val="tx1"/>
          </a:fontRef>
        </p:style>
      </p:cxnSp>
      <p:sp>
        <p:nvSpPr>
          <p:cNvPr id="32" name="TextBox 31">
            <a:extLst>
              <a:ext uri="{FF2B5EF4-FFF2-40B4-BE49-F238E27FC236}">
                <a16:creationId xmlns:a16="http://schemas.microsoft.com/office/drawing/2014/main" id="{F7EFA1F9-F898-E1CE-4C4E-7A4D5785FE76}"/>
              </a:ext>
            </a:extLst>
          </p:cNvPr>
          <p:cNvSpPr txBox="1"/>
          <p:nvPr/>
        </p:nvSpPr>
        <p:spPr>
          <a:xfrm>
            <a:off x="358067" y="4313646"/>
            <a:ext cx="3180416" cy="523220"/>
          </a:xfrm>
          <a:prstGeom prst="rect">
            <a:avLst/>
          </a:prstGeom>
          <a:noFill/>
        </p:spPr>
        <p:txBody>
          <a:bodyPr wrap="square">
            <a:spAutoFit/>
          </a:bodyPr>
          <a:lstStyle/>
          <a:p>
            <a:pPr algn="ctr"/>
            <a:r>
              <a:rPr kumimoji="0" lang="en-US" altLang="en-US" sz="1400" b="0" i="0" u="none" strike="noStrike" kern="1200" cap="none" spc="0" normalizeH="0" baseline="0" noProof="0" dirty="0">
                <a:ln>
                  <a:noFill/>
                </a:ln>
                <a:solidFill>
                  <a:srgbClr val="455560"/>
                </a:solidFill>
                <a:effectLst/>
                <a:uLnTx/>
                <a:uFillTx/>
                <a:latin typeface="Arial" panose="020B0604020202020204" pitchFamily="34" charset="0"/>
                <a:cs typeface="Arial" panose="020B0604020202020204" pitchFamily="34" charset="0"/>
              </a:rPr>
              <a:t>ClinicalTrials.gov identifier:</a:t>
            </a:r>
          </a:p>
          <a:p>
            <a:pPr algn="ctr"/>
            <a:r>
              <a:rPr kumimoji="0" lang="en-US" altLang="en-US" sz="1400" b="0" i="0" u="none" strike="noStrike" kern="1200" cap="none" spc="0" normalizeH="0" baseline="0" noProof="0" dirty="0">
                <a:ln>
                  <a:noFill/>
                </a:ln>
                <a:solidFill>
                  <a:srgbClr val="455560"/>
                </a:solidFill>
                <a:effectLst/>
                <a:uLnTx/>
                <a:uFillTx/>
                <a:latin typeface="Arial" panose="020B0604020202020204" pitchFamily="34" charset="0"/>
                <a:cs typeface="Arial" panose="020B0604020202020204" pitchFamily="34" charset="0"/>
              </a:rPr>
              <a:t>NCT04455750</a:t>
            </a:r>
            <a:endParaRPr lang="en-GB" sz="1400" dirty="0">
              <a:latin typeface="Arial" panose="020B0604020202020204" pitchFamily="34" charset="0"/>
              <a:cs typeface="Arial" panose="020B0604020202020204" pitchFamily="34" charset="0"/>
            </a:endParaRPr>
          </a:p>
        </p:txBody>
      </p:sp>
      <p:sp>
        <p:nvSpPr>
          <p:cNvPr id="2" name="Slide Number Placeholder 1">
            <a:extLst>
              <a:ext uri="{FF2B5EF4-FFF2-40B4-BE49-F238E27FC236}">
                <a16:creationId xmlns:a16="http://schemas.microsoft.com/office/drawing/2014/main" id="{B65146A6-56B1-5441-B229-1C82CD4A9BF9}"/>
              </a:ext>
            </a:extLst>
          </p:cNvPr>
          <p:cNvSpPr>
            <a:spLocks noGrp="1"/>
          </p:cNvSpPr>
          <p:nvPr>
            <p:ph type="sldNum" sz="quarter" idx="4"/>
          </p:nvPr>
        </p:nvSpPr>
        <p:spPr/>
        <p:txBody>
          <a:bodyPr/>
          <a:lstStyle/>
          <a:p>
            <a:fld id="{FCE43C0F-8A7B-3A4B-9DB5-B3472E36E833}" type="slidenum">
              <a:rPr lang="en-GB" smtClean="0"/>
              <a:pPr/>
              <a:t>39</a:t>
            </a:fld>
            <a:endParaRPr lang="en-GB" dirty="0"/>
          </a:p>
        </p:txBody>
      </p:sp>
      <p:sp>
        <p:nvSpPr>
          <p:cNvPr id="30" name="TextBox 29">
            <a:extLst>
              <a:ext uri="{FF2B5EF4-FFF2-40B4-BE49-F238E27FC236}">
                <a16:creationId xmlns:a16="http://schemas.microsoft.com/office/drawing/2014/main" id="{8BA48633-8E49-928D-E659-898A6697F47C}"/>
              </a:ext>
            </a:extLst>
          </p:cNvPr>
          <p:cNvSpPr txBox="1"/>
          <p:nvPr/>
        </p:nvSpPr>
        <p:spPr>
          <a:xfrm>
            <a:off x="722581" y="5892363"/>
            <a:ext cx="3871253" cy="276999"/>
          </a:xfrm>
          <a:prstGeom prst="rect">
            <a:avLst/>
          </a:prstGeom>
          <a:noFill/>
        </p:spPr>
        <p:txBody>
          <a:bodyPr wrap="none" lIns="0" tIns="0" rIns="0" bIns="0" rtlCol="0">
            <a:spAutoFit/>
          </a:bodyPr>
          <a:lstStyle/>
          <a:p>
            <a:pPr algn="ctr">
              <a:lnSpc>
                <a:spcPct val="90000"/>
              </a:lnSpc>
            </a:pPr>
            <a:r>
              <a:rPr lang="en-US" sz="1000" baseline="30000" dirty="0" err="1"/>
              <a:t>a</a:t>
            </a:r>
            <a:r>
              <a:rPr lang="en-US" sz="1000" dirty="0" err="1"/>
              <a:t>Only</a:t>
            </a:r>
            <a:r>
              <a:rPr lang="en-US" sz="1000" dirty="0"/>
              <a:t> patients who did not undergo bilateral orchiectomy will receive ADT</a:t>
            </a:r>
          </a:p>
          <a:p>
            <a:pPr algn="ctr">
              <a:lnSpc>
                <a:spcPct val="90000"/>
              </a:lnSpc>
            </a:pPr>
            <a:endParaRPr lang="en-GB" sz="1000" dirty="0">
              <a:solidFill>
                <a:srgbClr val="505050"/>
              </a:solidFill>
              <a:latin typeface="Arial" panose="020B0604020202020204" pitchFamily="34" charset="0"/>
              <a:ea typeface="Aileron" charset="0"/>
              <a:cs typeface="Arial" panose="020B0604020202020204" pitchFamily="34" charset="0"/>
            </a:endParaRPr>
          </a:p>
        </p:txBody>
      </p:sp>
    </p:spTree>
    <p:extLst>
      <p:ext uri="{BB962C8B-B14F-4D97-AF65-F5344CB8AC3E}">
        <p14:creationId xmlns:p14="http://schemas.microsoft.com/office/powerpoint/2010/main" val="353293541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sz="quarter" idx="12"/>
          </p:nvPr>
        </p:nvSpPr>
        <p:spPr>
          <a:xfrm>
            <a:off x="619200" y="1430731"/>
            <a:ext cx="11164448" cy="4528800"/>
          </a:xfrm>
        </p:spPr>
        <p:txBody>
          <a:bodyPr/>
          <a:lstStyle/>
          <a:p>
            <a:pPr marL="0" indent="0">
              <a:buNone/>
            </a:pPr>
            <a:r>
              <a:rPr lang="en-GB" sz="1600" b="1" noProof="0" dirty="0"/>
              <a:t>Please note: </a:t>
            </a:r>
            <a:r>
              <a:rPr lang="en-GB" sz="1600" noProof="0" dirty="0"/>
              <a:t>The views expressed within this presentation are the personal opinions of the authors. They do not necessarily represent the views of the authors academic institutions, or the rest of the GU CONNECT group.</a:t>
            </a:r>
          </a:p>
          <a:p>
            <a:pPr marL="0" indent="0">
              <a:buNone/>
            </a:pPr>
            <a:r>
              <a:rPr lang="en-GB" sz="1600" noProof="0" dirty="0"/>
              <a:t>This content is supported by an Independent Educational Grant from AstraZeneca.</a:t>
            </a:r>
          </a:p>
          <a:p>
            <a:pPr marL="0" indent="0">
              <a:buNone/>
            </a:pPr>
            <a:r>
              <a:rPr lang="en-GB" sz="1600" dirty="0"/>
              <a:t>The experts have received financial support/sponsorship for research support, consultation, or speaker fees from the following companies</a:t>
            </a:r>
            <a:r>
              <a:rPr lang="en-US" sz="1600" dirty="0"/>
              <a:t>: </a:t>
            </a:r>
            <a:endParaRPr lang="en-GB" sz="1600" noProof="0" dirty="0"/>
          </a:p>
          <a:p>
            <a:r>
              <a:rPr lang="en-US" sz="1600" b="1" dirty="0">
                <a:solidFill>
                  <a:schemeClr val="accent1"/>
                </a:solidFill>
              </a:rPr>
              <a:t>Dr. Alicia Morgans: </a:t>
            </a:r>
            <a:r>
              <a:rPr lang="en-US" sz="1600" dirty="0"/>
              <a:t>Astellas, AstraZeneca, AAA, Bayer, </a:t>
            </a:r>
            <a:r>
              <a:rPr lang="en-US" sz="1600" dirty="0" err="1"/>
              <a:t>Exelixis</a:t>
            </a:r>
            <a:r>
              <a:rPr lang="en-US" sz="1600" dirty="0"/>
              <a:t>, Janssen, </a:t>
            </a:r>
            <a:r>
              <a:rPr lang="en-US" sz="1600" dirty="0" err="1"/>
              <a:t>Lantheus</a:t>
            </a:r>
            <a:r>
              <a:rPr lang="en-US" sz="1600" dirty="0"/>
              <a:t>, </a:t>
            </a:r>
            <a:r>
              <a:rPr lang="en-US" sz="1600" dirty="0" err="1"/>
              <a:t>Myovant</a:t>
            </a:r>
            <a:r>
              <a:rPr lang="en-US" sz="1600" dirty="0"/>
              <a:t>, Novartis, Pfizer, </a:t>
            </a:r>
            <a:r>
              <a:rPr lang="en-US" sz="1600" dirty="0" err="1"/>
              <a:t>Telix</a:t>
            </a:r>
            <a:r>
              <a:rPr lang="en-US" sz="1600" dirty="0"/>
              <a:t>, Sanofi</a:t>
            </a:r>
          </a:p>
          <a:p>
            <a:r>
              <a:rPr lang="en-US" sz="1600" b="1" dirty="0">
                <a:solidFill>
                  <a:schemeClr val="accent1"/>
                </a:solidFill>
              </a:rPr>
              <a:t>Dr. </a:t>
            </a:r>
            <a:r>
              <a:rPr lang="it-IT" sz="1600" b="1" dirty="0">
                <a:solidFill>
                  <a:schemeClr val="accent1"/>
                </a:solidFill>
              </a:rPr>
              <a:t>Pasquale Rescigno:</a:t>
            </a:r>
            <a:r>
              <a:rPr lang="en-US" sz="1600" dirty="0"/>
              <a:t> </a:t>
            </a:r>
            <a:r>
              <a:rPr lang="en-GB" sz="1600" dirty="0"/>
              <a:t>AZ, Janssen, MSD Italy, BMS and Gilead </a:t>
            </a:r>
          </a:p>
        </p:txBody>
      </p:sp>
      <p:sp>
        <p:nvSpPr>
          <p:cNvPr id="4" name="Title 3"/>
          <p:cNvSpPr>
            <a:spLocks noGrp="1"/>
          </p:cNvSpPr>
          <p:nvPr>
            <p:ph type="title"/>
          </p:nvPr>
        </p:nvSpPr>
        <p:spPr/>
        <p:txBody>
          <a:bodyPr/>
          <a:lstStyle/>
          <a:p>
            <a:r>
              <a:rPr lang="en-GB" noProof="0"/>
              <a:t>Disclaimer and disclosures</a:t>
            </a:r>
            <a:endParaRPr lang="en-GB" noProof="0" dirty="0"/>
          </a:p>
        </p:txBody>
      </p:sp>
      <p:sp>
        <p:nvSpPr>
          <p:cNvPr id="3" name="Slide Number Placeholder 2">
            <a:extLst>
              <a:ext uri="{FF2B5EF4-FFF2-40B4-BE49-F238E27FC236}">
                <a16:creationId xmlns:a16="http://schemas.microsoft.com/office/drawing/2014/main" id="{E3AC9220-DFB3-EA48-92FF-137651382151}"/>
              </a:ext>
            </a:extLst>
          </p:cNvPr>
          <p:cNvSpPr>
            <a:spLocks noGrp="1"/>
          </p:cNvSpPr>
          <p:nvPr>
            <p:ph type="sldNum" sz="quarter" idx="4"/>
          </p:nvPr>
        </p:nvSpPr>
        <p:spPr/>
        <p:txBody>
          <a:bodyPr/>
          <a:lstStyle/>
          <a:p>
            <a:fld id="{FCE43C0F-8A7B-3A4B-9DB5-B3472E36E833}" type="slidenum">
              <a:rPr lang="en-GB" smtClean="0"/>
              <a:pPr/>
              <a:t>4</a:t>
            </a:fld>
            <a:endParaRPr lang="en-GB" dirty="0"/>
          </a:p>
        </p:txBody>
      </p:sp>
    </p:spTree>
    <p:extLst>
      <p:ext uri="{BB962C8B-B14F-4D97-AF65-F5344CB8AC3E}">
        <p14:creationId xmlns:p14="http://schemas.microsoft.com/office/powerpoint/2010/main" val="13009307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3" name="Content Placeholder 32">
            <a:extLst>
              <a:ext uri="{FF2B5EF4-FFF2-40B4-BE49-F238E27FC236}">
                <a16:creationId xmlns:a16="http://schemas.microsoft.com/office/drawing/2014/main" id="{0037A3E2-B330-483E-9249-BE6BB61C3EB6}"/>
              </a:ext>
            </a:extLst>
          </p:cNvPr>
          <p:cNvGraphicFramePr>
            <a:graphicFrameLocks noGrp="1"/>
          </p:cNvGraphicFramePr>
          <p:nvPr>
            <p:ph sz="quarter" idx="12"/>
            <p:extLst>
              <p:ext uri="{D42A27DB-BD31-4B8C-83A1-F6EECF244321}">
                <p14:modId xmlns:p14="http://schemas.microsoft.com/office/powerpoint/2010/main" val="4040420241"/>
              </p:ext>
            </p:extLst>
          </p:nvPr>
        </p:nvGraphicFramePr>
        <p:xfrm>
          <a:off x="693283" y="1191156"/>
          <a:ext cx="10751230" cy="4832192"/>
        </p:xfrm>
        <a:graphic>
          <a:graphicData uri="http://schemas.openxmlformats.org/drawingml/2006/table">
            <a:tbl>
              <a:tblPr firstRow="1" firstCol="1" bandRow="1">
                <a:tableStyleId>{5C22544A-7EE6-4342-B048-85BDC9FD1C3A}</a:tableStyleId>
              </a:tblPr>
              <a:tblGrid>
                <a:gridCol w="2355304">
                  <a:extLst>
                    <a:ext uri="{9D8B030D-6E8A-4147-A177-3AD203B41FA5}">
                      <a16:colId xmlns:a16="http://schemas.microsoft.com/office/drawing/2014/main" val="1364000462"/>
                    </a:ext>
                  </a:extLst>
                </a:gridCol>
                <a:gridCol w="1045992">
                  <a:extLst>
                    <a:ext uri="{9D8B030D-6E8A-4147-A177-3AD203B41FA5}">
                      <a16:colId xmlns:a16="http://schemas.microsoft.com/office/drawing/2014/main" val="1542014684"/>
                    </a:ext>
                  </a:extLst>
                </a:gridCol>
                <a:gridCol w="4592948">
                  <a:extLst>
                    <a:ext uri="{9D8B030D-6E8A-4147-A177-3AD203B41FA5}">
                      <a16:colId xmlns:a16="http://schemas.microsoft.com/office/drawing/2014/main" val="1014315460"/>
                    </a:ext>
                  </a:extLst>
                </a:gridCol>
                <a:gridCol w="2756986">
                  <a:extLst>
                    <a:ext uri="{9D8B030D-6E8A-4147-A177-3AD203B41FA5}">
                      <a16:colId xmlns:a16="http://schemas.microsoft.com/office/drawing/2014/main" val="2984521324"/>
                    </a:ext>
                  </a:extLst>
                </a:gridCol>
              </a:tblGrid>
              <a:tr h="178698">
                <a:tc>
                  <a:txBody>
                    <a:bodyPr/>
                    <a:lstStyle/>
                    <a:p>
                      <a:pPr>
                        <a:lnSpc>
                          <a:spcPct val="100000"/>
                        </a:lnSpc>
                        <a:spcAft>
                          <a:spcPts val="800"/>
                        </a:spcAft>
                      </a:pPr>
                      <a:r>
                        <a:rPr lang="en-GB" sz="1400" dirty="0">
                          <a:effectLst/>
                          <a:latin typeface="Arial" panose="020B0604020202020204" pitchFamily="34" charset="0"/>
                          <a:cs typeface="Arial" panose="020B0604020202020204" pitchFamily="34" charset="0"/>
                        </a:rPr>
                        <a:t>Study</a:t>
                      </a:r>
                      <a:endParaRPr lang="en-GB" sz="1400" dirty="0">
                        <a:effectLst/>
                        <a:latin typeface="Arial" panose="020B0604020202020204" pitchFamily="34" charset="0"/>
                        <a:ea typeface="Calibri" panose="020F0502020204030204" pitchFamily="34" charset="0"/>
                        <a:cs typeface="Arial" panose="020B0604020202020204" pitchFamily="34" charset="0"/>
                      </a:endParaRPr>
                    </a:p>
                  </a:txBody>
                  <a:tcPr marL="60704" marR="60704" marT="36000" marB="36000"/>
                </a:tc>
                <a:tc>
                  <a:txBody>
                    <a:bodyPr/>
                    <a:lstStyle/>
                    <a:p>
                      <a:pPr algn="ctr">
                        <a:lnSpc>
                          <a:spcPct val="100000"/>
                        </a:lnSpc>
                        <a:spcAft>
                          <a:spcPts val="800"/>
                        </a:spcAft>
                      </a:pPr>
                      <a:r>
                        <a:rPr lang="en-GB" sz="1400">
                          <a:effectLst/>
                          <a:latin typeface="Arial" panose="020B0604020202020204" pitchFamily="34" charset="0"/>
                          <a:cs typeface="Arial" panose="020B0604020202020204" pitchFamily="34" charset="0"/>
                        </a:rPr>
                        <a:t>Phase</a:t>
                      </a:r>
                      <a:endParaRPr lang="en-GB" sz="1400">
                        <a:effectLst/>
                        <a:latin typeface="Arial" panose="020B0604020202020204" pitchFamily="34" charset="0"/>
                        <a:ea typeface="Calibri" panose="020F0502020204030204" pitchFamily="34" charset="0"/>
                        <a:cs typeface="Arial" panose="020B0604020202020204" pitchFamily="34" charset="0"/>
                      </a:endParaRPr>
                    </a:p>
                  </a:txBody>
                  <a:tcPr marL="60704" marR="60704" marT="36000" marB="36000"/>
                </a:tc>
                <a:tc>
                  <a:txBody>
                    <a:bodyPr/>
                    <a:lstStyle/>
                    <a:p>
                      <a:pPr>
                        <a:lnSpc>
                          <a:spcPct val="100000"/>
                        </a:lnSpc>
                        <a:spcAft>
                          <a:spcPts val="800"/>
                        </a:spcAft>
                      </a:pPr>
                      <a:r>
                        <a:rPr lang="en-GB" sz="1400">
                          <a:effectLst/>
                          <a:latin typeface="Arial" panose="020B0604020202020204" pitchFamily="34" charset="0"/>
                          <a:cs typeface="Arial" panose="020B0604020202020204" pitchFamily="34" charset="0"/>
                        </a:rPr>
                        <a:t>Treatment arms</a:t>
                      </a:r>
                      <a:endParaRPr lang="en-GB" sz="1400">
                        <a:effectLst/>
                        <a:latin typeface="Arial" panose="020B0604020202020204" pitchFamily="34" charset="0"/>
                        <a:ea typeface="Calibri" panose="020F0502020204030204" pitchFamily="34" charset="0"/>
                        <a:cs typeface="Arial" panose="020B0604020202020204" pitchFamily="34" charset="0"/>
                      </a:endParaRPr>
                    </a:p>
                  </a:txBody>
                  <a:tcPr marL="60704" marR="60704" marT="36000" marB="36000"/>
                </a:tc>
                <a:tc>
                  <a:txBody>
                    <a:bodyPr/>
                    <a:lstStyle/>
                    <a:p>
                      <a:pPr>
                        <a:lnSpc>
                          <a:spcPct val="100000"/>
                        </a:lnSpc>
                        <a:spcAft>
                          <a:spcPts val="800"/>
                        </a:spcAft>
                      </a:pPr>
                      <a:r>
                        <a:rPr lang="en-GB" sz="1400">
                          <a:effectLst/>
                          <a:latin typeface="Arial" panose="020B0604020202020204" pitchFamily="34" charset="0"/>
                          <a:cs typeface="Arial" panose="020B0604020202020204" pitchFamily="34" charset="0"/>
                        </a:rPr>
                        <a:t>Patient population</a:t>
                      </a:r>
                      <a:endParaRPr lang="en-GB" sz="1400">
                        <a:effectLst/>
                        <a:latin typeface="Arial" panose="020B0604020202020204" pitchFamily="34" charset="0"/>
                        <a:ea typeface="Calibri" panose="020F0502020204030204" pitchFamily="34" charset="0"/>
                        <a:cs typeface="Arial" panose="020B0604020202020204" pitchFamily="34" charset="0"/>
                      </a:endParaRPr>
                    </a:p>
                  </a:txBody>
                  <a:tcPr marL="60704" marR="60704" marT="36000" marB="36000"/>
                </a:tc>
                <a:extLst>
                  <a:ext uri="{0D108BD9-81ED-4DB2-BD59-A6C34878D82A}">
                    <a16:rowId xmlns:a16="http://schemas.microsoft.com/office/drawing/2014/main" val="2682155807"/>
                  </a:ext>
                </a:extLst>
              </a:tr>
              <a:tr h="0">
                <a:tc gridSpan="4">
                  <a:txBody>
                    <a:bodyPr/>
                    <a:lstStyle/>
                    <a:p>
                      <a:pPr marL="0" marR="0" lvl="0" indent="0" algn="l" defTabSz="457200" rtl="0" eaLnBrk="1" fontAlgn="auto" latinLnBrk="0" hangingPunct="1">
                        <a:lnSpc>
                          <a:spcPct val="100000"/>
                        </a:lnSpc>
                        <a:spcBef>
                          <a:spcPts val="0"/>
                        </a:spcBef>
                        <a:spcAft>
                          <a:spcPts val="800"/>
                        </a:spcAft>
                        <a:buClrTx/>
                        <a:buSzTx/>
                        <a:buFontTx/>
                        <a:buNone/>
                        <a:tabLst/>
                        <a:defRPr/>
                      </a:pPr>
                      <a:r>
                        <a:rPr kumimoji="0" lang="en-US" sz="1400" b="1" i="0" u="none" strike="noStrike" cap="none" normalizeH="0" baseline="0" dirty="0" err="1">
                          <a:ln>
                            <a:noFill/>
                          </a:ln>
                          <a:solidFill>
                            <a:schemeClr val="bg1"/>
                          </a:solidFill>
                          <a:effectLst/>
                          <a:latin typeface="Arial" panose="020B0604020202020204" pitchFamily="34" charset="0"/>
                          <a:cs typeface="Arial" panose="020B0604020202020204" pitchFamily="34" charset="0"/>
                        </a:rPr>
                        <a:t>mCRPC</a:t>
                      </a:r>
                      <a:endParaRPr kumimoji="0" lang="en-US" sz="1400" b="1" i="0" u="none" strike="noStrike" cap="none" normalizeH="0" baseline="0" dirty="0">
                        <a:ln>
                          <a:noFill/>
                        </a:ln>
                        <a:solidFill>
                          <a:schemeClr val="bg1"/>
                        </a:solidFill>
                        <a:effectLst/>
                        <a:latin typeface="Arial" panose="020B0604020202020204" pitchFamily="34" charset="0"/>
                        <a:cs typeface="Arial" panose="020B0604020202020204" pitchFamily="34" charset="0"/>
                      </a:endParaRPr>
                    </a:p>
                  </a:txBody>
                  <a:tcPr marL="60704" marR="60704" marT="36000" marB="36000">
                    <a:solidFill>
                      <a:schemeClr val="accent1"/>
                    </a:solidFill>
                  </a:tcPr>
                </a:tc>
                <a:tc hMerge="1">
                  <a:txBody>
                    <a:bodyPr/>
                    <a:lstStyle/>
                    <a:p>
                      <a:pPr algn="ctr">
                        <a:lnSpc>
                          <a:spcPct val="100000"/>
                        </a:lnSpc>
                        <a:spcAft>
                          <a:spcPts val="800"/>
                        </a:spcAft>
                      </a:pPr>
                      <a:endParaRPr lang="en-GB" sz="1400" dirty="0">
                        <a:effectLst/>
                        <a:latin typeface="Arial" panose="020B0604020202020204" pitchFamily="34" charset="0"/>
                        <a:ea typeface="Calibri" panose="020F0502020204030204" pitchFamily="34" charset="0"/>
                        <a:cs typeface="Arial" panose="020B0604020202020204" pitchFamily="34" charset="0"/>
                      </a:endParaRPr>
                    </a:p>
                  </a:txBody>
                  <a:tcPr marL="60704" marR="60704" marT="36000" marB="36000">
                    <a:solidFill>
                      <a:schemeClr val="accent1"/>
                    </a:solidFill>
                  </a:tcPr>
                </a:tc>
                <a:tc hMerge="1">
                  <a:txBody>
                    <a:bodyPr/>
                    <a:lstStyle/>
                    <a:p>
                      <a:pPr marL="0" marR="0" lvl="0" indent="0" algn="ctr" defTabSz="457200" rtl="0" eaLnBrk="1" fontAlgn="auto" latinLnBrk="0" hangingPunct="1">
                        <a:lnSpc>
                          <a:spcPct val="100000"/>
                        </a:lnSpc>
                        <a:spcBef>
                          <a:spcPts val="0"/>
                        </a:spcBef>
                        <a:spcAft>
                          <a:spcPts val="600"/>
                        </a:spcAft>
                        <a:buClrTx/>
                        <a:buSzTx/>
                        <a:buFontTx/>
                        <a:buNone/>
                        <a:tabLst/>
                        <a:defRPr/>
                      </a:pPr>
                      <a:endParaRPr kumimoji="0" lang="en-US" sz="1400" b="0" i="0" u="none" strike="noStrike" cap="none" normalizeH="0" baseline="0" dirty="0">
                        <a:ln>
                          <a:noFill/>
                        </a:ln>
                        <a:solidFill>
                          <a:schemeClr val="bg2">
                            <a:lumMod val="10000"/>
                          </a:schemeClr>
                        </a:solidFill>
                        <a:effectLst/>
                        <a:latin typeface="Arial" panose="020B0604020202020204" pitchFamily="34" charset="0"/>
                        <a:cs typeface="Arial" panose="020B0604020202020204" pitchFamily="34" charset="0"/>
                      </a:endParaRPr>
                    </a:p>
                  </a:txBody>
                  <a:tcPr marL="60704" marR="60704" marT="36000" marB="36000">
                    <a:solidFill>
                      <a:schemeClr val="accent1"/>
                    </a:solidFill>
                  </a:tcPr>
                </a:tc>
                <a:tc hMerge="1">
                  <a:txBody>
                    <a:bodyPr/>
                    <a:lstStyle/>
                    <a:p>
                      <a:pPr marL="182563" lvl="0" indent="-182563">
                        <a:lnSpc>
                          <a:spcPct val="100000"/>
                        </a:lnSpc>
                        <a:spcAft>
                          <a:spcPts val="600"/>
                        </a:spcAft>
                        <a:buClr>
                          <a:schemeClr val="accent1"/>
                        </a:buClr>
                        <a:buFont typeface="Symbol" panose="05050102010706020507" pitchFamily="18" charset="2"/>
                        <a:buChar char=""/>
                        <a:tabLst/>
                      </a:pPr>
                      <a:endParaRPr lang="en-GB" sz="1400" dirty="0">
                        <a:effectLst/>
                        <a:latin typeface="Arial" panose="020B0604020202020204" pitchFamily="34" charset="0"/>
                        <a:ea typeface="Calibri" panose="020F0502020204030204" pitchFamily="34" charset="0"/>
                        <a:cs typeface="Arial" panose="020B0604020202020204" pitchFamily="34" charset="0"/>
                      </a:endParaRPr>
                    </a:p>
                  </a:txBody>
                  <a:tcPr marL="60704" marR="60704" marT="36000" marB="36000">
                    <a:solidFill>
                      <a:schemeClr val="accent1"/>
                    </a:solidFill>
                  </a:tcPr>
                </a:tc>
                <a:extLst>
                  <a:ext uri="{0D108BD9-81ED-4DB2-BD59-A6C34878D82A}">
                    <a16:rowId xmlns:a16="http://schemas.microsoft.com/office/drawing/2014/main" val="3350499806"/>
                  </a:ext>
                </a:extLst>
              </a:tr>
              <a:tr h="0">
                <a:tc>
                  <a:txBody>
                    <a:bodyPr/>
                    <a:lstStyle/>
                    <a:p>
                      <a:pPr marL="457200" marR="0" lvl="1" indent="0" algn="l" defTabSz="914400" rtl="0" eaLnBrk="1" fontAlgn="base" latinLnBrk="0" hangingPunct="1">
                        <a:lnSpc>
                          <a:spcPct val="100000"/>
                        </a:lnSpc>
                        <a:spcBef>
                          <a:spcPct val="35000"/>
                        </a:spcBef>
                        <a:spcAft>
                          <a:spcPct val="25000"/>
                        </a:spcAft>
                        <a:buClr>
                          <a:schemeClr val="accent2"/>
                        </a:buClr>
                        <a:buSzTx/>
                        <a:buFont typeface="Wingdings" pitchFamily="2" charset="2"/>
                        <a:buNone/>
                        <a:tabLst/>
                      </a:pPr>
                      <a:r>
                        <a:rPr lang="en-US" sz="1400" b="0" kern="1200" dirty="0">
                          <a:solidFill>
                            <a:schemeClr val="lt1"/>
                          </a:solidFill>
                          <a:effectLst/>
                          <a:latin typeface="Arial" panose="020B0604020202020204" pitchFamily="34" charset="0"/>
                          <a:ea typeface="+mn-ea"/>
                          <a:cs typeface="Arial" panose="020B0604020202020204" pitchFamily="34" charset="0"/>
                        </a:rPr>
                        <a:t>QUEST (NCT03431350)</a:t>
                      </a:r>
                    </a:p>
                  </a:txBody>
                  <a:tcPr marL="121881" marR="121881" marT="45728" marB="45728" horzOverflow="overflow"/>
                </a:tc>
                <a:tc>
                  <a:txBody>
                    <a:bodyPr/>
                    <a:lstStyle/>
                    <a:p>
                      <a:pPr algn="ctr">
                        <a:lnSpc>
                          <a:spcPct val="100000"/>
                        </a:lnSpc>
                        <a:spcAft>
                          <a:spcPts val="800"/>
                        </a:spcAft>
                      </a:pPr>
                      <a:r>
                        <a:rPr lang="en-US" sz="1400" dirty="0">
                          <a:effectLst/>
                          <a:latin typeface="Arial" panose="020B0604020202020204" pitchFamily="34" charset="0"/>
                          <a:ea typeface="Calibri" panose="020F0502020204030204" pitchFamily="34" charset="0"/>
                          <a:cs typeface="Arial" panose="020B0604020202020204" pitchFamily="34" charset="0"/>
                        </a:rPr>
                        <a:t>1b/2</a:t>
                      </a:r>
                      <a:endParaRPr lang="en-GB" sz="1400" dirty="0">
                        <a:effectLst/>
                        <a:latin typeface="Arial" panose="020B0604020202020204" pitchFamily="34" charset="0"/>
                        <a:ea typeface="Calibri" panose="020F0502020204030204" pitchFamily="34" charset="0"/>
                        <a:cs typeface="Arial" panose="020B0604020202020204" pitchFamily="34" charset="0"/>
                      </a:endParaRPr>
                    </a:p>
                  </a:txBody>
                  <a:tcPr marL="60704" marR="60704" marT="36000" marB="36000"/>
                </a:tc>
                <a:tc>
                  <a:txBody>
                    <a:bodyPr/>
                    <a:lstStyle/>
                    <a:p>
                      <a:pPr marL="0" marR="0" lvl="0" indent="0" algn="ctr" defTabSz="914400" rtl="0" eaLnBrk="1" fontAlgn="base" latinLnBrk="0" hangingPunct="1">
                        <a:lnSpc>
                          <a:spcPct val="100000"/>
                        </a:lnSpc>
                        <a:spcBef>
                          <a:spcPct val="35000"/>
                        </a:spcBef>
                        <a:spcAft>
                          <a:spcPct val="25000"/>
                        </a:spcAft>
                        <a:buClr>
                          <a:schemeClr val="accent2"/>
                        </a:buClr>
                        <a:buSzTx/>
                        <a:buFont typeface="Wingdings" pitchFamily="2" charset="2"/>
                        <a:buNone/>
                        <a:tabLst/>
                      </a:pPr>
                      <a:r>
                        <a:rPr kumimoji="0" lang="en-US" sz="1400" u="none" strike="noStrike" kern="1200" cap="none" normalizeH="0" baseline="0" dirty="0">
                          <a:ln>
                            <a:noFill/>
                          </a:ln>
                          <a:solidFill>
                            <a:schemeClr val="dk1"/>
                          </a:solidFill>
                          <a:effectLst/>
                          <a:latin typeface="Arial" panose="020B0604020202020204" pitchFamily="34" charset="0"/>
                          <a:ea typeface="+mn-ea"/>
                          <a:cs typeface="Arial" panose="020B0604020202020204" pitchFamily="34" charset="0"/>
                        </a:rPr>
                        <a:t>Niraparib + </a:t>
                      </a:r>
                      <a:br>
                        <a:rPr kumimoji="0" lang="en-US" sz="1400" u="none" strike="noStrike" kern="1200" cap="none" normalizeH="0" baseline="0" dirty="0">
                          <a:ln>
                            <a:noFill/>
                          </a:ln>
                          <a:solidFill>
                            <a:schemeClr val="dk1"/>
                          </a:solidFill>
                          <a:effectLst/>
                          <a:latin typeface="Arial" panose="020B0604020202020204" pitchFamily="34" charset="0"/>
                          <a:ea typeface="+mn-ea"/>
                          <a:cs typeface="Arial" panose="020B0604020202020204" pitchFamily="34" charset="0"/>
                        </a:rPr>
                      </a:br>
                      <a:r>
                        <a:rPr kumimoji="0" lang="en-US" sz="1400" u="none" strike="noStrike" kern="1200" cap="none" normalizeH="0" baseline="0" dirty="0" err="1">
                          <a:ln>
                            <a:noFill/>
                          </a:ln>
                          <a:solidFill>
                            <a:schemeClr val="dk1"/>
                          </a:solidFill>
                          <a:effectLst/>
                          <a:latin typeface="Arial" panose="020B0604020202020204" pitchFamily="34" charset="0"/>
                          <a:ea typeface="+mn-ea"/>
                          <a:cs typeface="Arial" panose="020B0604020202020204" pitchFamily="34" charset="0"/>
                        </a:rPr>
                        <a:t>cetrelimab</a:t>
                      </a:r>
                      <a:r>
                        <a:rPr kumimoji="0" lang="en-US" sz="1400" u="none" strike="noStrike" kern="1200" cap="none" normalizeH="0" baseline="0" dirty="0">
                          <a:ln>
                            <a:noFill/>
                          </a:ln>
                          <a:solidFill>
                            <a:schemeClr val="dk1"/>
                          </a:solidFill>
                          <a:effectLst/>
                          <a:latin typeface="Arial" panose="020B0604020202020204" pitchFamily="34" charset="0"/>
                          <a:ea typeface="+mn-ea"/>
                          <a:cs typeface="Arial" panose="020B0604020202020204" pitchFamily="34" charset="0"/>
                        </a:rPr>
                        <a:t> (anti-PD1) or AAP</a:t>
                      </a:r>
                    </a:p>
                  </a:txBody>
                  <a:tcPr marL="121881" marR="121881" marT="45728" marB="45728" anchor="ctr" horzOverflow="overflow"/>
                </a:tc>
                <a:tc>
                  <a:txBody>
                    <a:bodyPr/>
                    <a:lstStyle/>
                    <a:p>
                      <a:pPr marL="182563" marR="0" lvl="0" indent="-182563" algn="l" defTabSz="457200" rtl="0" eaLnBrk="1" fontAlgn="auto" latinLnBrk="0" hangingPunct="1">
                        <a:lnSpc>
                          <a:spcPct val="100000"/>
                        </a:lnSpc>
                        <a:spcBef>
                          <a:spcPts val="0"/>
                        </a:spcBef>
                        <a:spcAft>
                          <a:spcPts val="600"/>
                        </a:spcAft>
                        <a:buClr>
                          <a:schemeClr val="accent1"/>
                        </a:buClr>
                        <a:buSzTx/>
                        <a:buFont typeface="Symbol" panose="05050102010706020507" pitchFamily="18" charset="2"/>
                        <a:buChar char=""/>
                        <a:tabLst/>
                        <a:defRPr/>
                      </a:pPr>
                      <a:r>
                        <a:rPr kumimoji="0" lang="en-US" sz="1400" u="none" strike="noStrike" kern="1200" cap="none" normalizeH="0" baseline="0" dirty="0">
                          <a:ln>
                            <a:noFill/>
                          </a:ln>
                          <a:solidFill>
                            <a:schemeClr val="dk1"/>
                          </a:solidFill>
                          <a:effectLst/>
                          <a:latin typeface="Arial" panose="020B0604020202020204" pitchFamily="34" charset="0"/>
                          <a:ea typeface="+mn-ea"/>
                          <a:cs typeface="Arial" panose="020B0604020202020204" pitchFamily="34" charset="0"/>
                        </a:rPr>
                        <a:t>mCRPC (N=140)</a:t>
                      </a:r>
                    </a:p>
                  </a:txBody>
                  <a:tcPr marL="121881" marR="121881" marT="45728" marB="45728" anchor="ctr" horzOverflow="overflow"/>
                </a:tc>
                <a:extLst>
                  <a:ext uri="{0D108BD9-81ED-4DB2-BD59-A6C34878D82A}">
                    <a16:rowId xmlns:a16="http://schemas.microsoft.com/office/drawing/2014/main" val="2480872024"/>
                  </a:ext>
                </a:extLst>
              </a:tr>
              <a:tr h="0">
                <a:tc>
                  <a:txBody>
                    <a:bodyPr/>
                    <a:lstStyle/>
                    <a:p>
                      <a:pPr marL="457200" marR="0" lvl="1" indent="0" algn="l" defTabSz="914400" rtl="0" eaLnBrk="1" fontAlgn="base" latinLnBrk="0" hangingPunct="1">
                        <a:lnSpc>
                          <a:spcPct val="100000"/>
                        </a:lnSpc>
                        <a:spcBef>
                          <a:spcPct val="0"/>
                        </a:spcBef>
                        <a:spcAft>
                          <a:spcPct val="25000"/>
                        </a:spcAft>
                        <a:buClrTx/>
                        <a:buSzTx/>
                        <a:buFontTx/>
                        <a:buNone/>
                        <a:tabLst/>
                      </a:pPr>
                      <a:r>
                        <a:rPr lang="en-US" sz="1400" b="0" kern="1200" dirty="0" err="1">
                          <a:solidFill>
                            <a:schemeClr val="lt1"/>
                          </a:solidFill>
                          <a:effectLst/>
                          <a:latin typeface="Arial" panose="020B0604020202020204" pitchFamily="34" charset="0"/>
                          <a:ea typeface="+mn-ea"/>
                          <a:cs typeface="Arial" panose="020B0604020202020204" pitchFamily="34" charset="0"/>
                        </a:rPr>
                        <a:t>BRCAAway</a:t>
                      </a:r>
                      <a:r>
                        <a:rPr lang="en-US" sz="1400" b="0" kern="1200" dirty="0">
                          <a:solidFill>
                            <a:schemeClr val="lt1"/>
                          </a:solidFill>
                          <a:effectLst/>
                          <a:latin typeface="Arial" panose="020B0604020202020204" pitchFamily="34" charset="0"/>
                          <a:ea typeface="+mn-ea"/>
                          <a:cs typeface="Arial" panose="020B0604020202020204" pitchFamily="34" charset="0"/>
                        </a:rPr>
                        <a:t> (NCT03012321)</a:t>
                      </a:r>
                    </a:p>
                  </a:txBody>
                  <a:tcPr marL="121881" marR="121881" marT="45728" marB="45728" horzOverflow="overflow"/>
                </a:tc>
                <a:tc>
                  <a:txBody>
                    <a:bodyPr/>
                    <a:lstStyle/>
                    <a:p>
                      <a:pPr algn="ctr">
                        <a:lnSpc>
                          <a:spcPct val="100000"/>
                        </a:lnSpc>
                        <a:spcAft>
                          <a:spcPts val="800"/>
                        </a:spcAft>
                      </a:pPr>
                      <a:r>
                        <a:rPr lang="en-US" sz="1400" dirty="0">
                          <a:effectLst/>
                          <a:latin typeface="Arial" panose="020B0604020202020204" pitchFamily="34" charset="0"/>
                          <a:ea typeface="Calibri" panose="020F0502020204030204" pitchFamily="34" charset="0"/>
                          <a:cs typeface="Arial" panose="020B0604020202020204" pitchFamily="34" charset="0"/>
                        </a:rPr>
                        <a:t>2</a:t>
                      </a:r>
                      <a:endParaRPr lang="en-GB" sz="1400" dirty="0">
                        <a:effectLst/>
                        <a:latin typeface="Arial" panose="020B0604020202020204" pitchFamily="34" charset="0"/>
                        <a:ea typeface="Calibri" panose="020F0502020204030204" pitchFamily="34" charset="0"/>
                        <a:cs typeface="Arial" panose="020B0604020202020204" pitchFamily="34" charset="0"/>
                      </a:endParaRPr>
                    </a:p>
                  </a:txBody>
                  <a:tcPr marL="60704" marR="60704" marT="36000" marB="36000"/>
                </a:tc>
                <a:tc>
                  <a:txBody>
                    <a:bodyPr/>
                    <a:lstStyle/>
                    <a:p>
                      <a:pPr marL="0" marR="0" lvl="0" indent="0" algn="ctr" defTabSz="914400" rtl="0" eaLnBrk="1" fontAlgn="base" latinLnBrk="0" hangingPunct="1">
                        <a:lnSpc>
                          <a:spcPct val="100000"/>
                        </a:lnSpc>
                        <a:spcBef>
                          <a:spcPct val="35000"/>
                        </a:spcBef>
                        <a:spcAft>
                          <a:spcPct val="25000"/>
                        </a:spcAft>
                        <a:buClr>
                          <a:schemeClr val="accent2"/>
                        </a:buClr>
                        <a:buSzTx/>
                        <a:buFont typeface="Wingdings" pitchFamily="2" charset="2"/>
                        <a:buNone/>
                        <a:tabLst/>
                      </a:pPr>
                      <a:r>
                        <a:rPr kumimoji="0" lang="en-US" sz="1400" u="none" strike="noStrike" kern="1200" cap="none" normalizeH="0" baseline="0" dirty="0">
                          <a:ln>
                            <a:noFill/>
                          </a:ln>
                          <a:solidFill>
                            <a:schemeClr val="dk1"/>
                          </a:solidFill>
                          <a:effectLst/>
                          <a:latin typeface="Arial" panose="020B0604020202020204" pitchFamily="34" charset="0"/>
                          <a:ea typeface="+mn-ea"/>
                          <a:cs typeface="Arial" panose="020B0604020202020204" pitchFamily="34" charset="0"/>
                        </a:rPr>
                        <a:t>AAP vs olaparib vs </a:t>
                      </a:r>
                      <a:br>
                        <a:rPr kumimoji="0" lang="en-US" sz="1400" u="none" strike="noStrike" kern="1200" cap="none" normalizeH="0" baseline="0" dirty="0">
                          <a:ln>
                            <a:noFill/>
                          </a:ln>
                          <a:solidFill>
                            <a:schemeClr val="dk1"/>
                          </a:solidFill>
                          <a:effectLst/>
                          <a:latin typeface="Arial" panose="020B0604020202020204" pitchFamily="34" charset="0"/>
                          <a:ea typeface="+mn-ea"/>
                          <a:cs typeface="Arial" panose="020B0604020202020204" pitchFamily="34" charset="0"/>
                        </a:rPr>
                      </a:br>
                      <a:r>
                        <a:rPr kumimoji="0" lang="en-US" sz="1400" u="none" strike="noStrike" kern="1200" cap="none" normalizeH="0" baseline="0" dirty="0" err="1">
                          <a:ln>
                            <a:noFill/>
                          </a:ln>
                          <a:solidFill>
                            <a:schemeClr val="dk1"/>
                          </a:solidFill>
                          <a:effectLst/>
                          <a:latin typeface="Arial" panose="020B0604020202020204" pitchFamily="34" charset="0"/>
                          <a:ea typeface="+mn-ea"/>
                          <a:cs typeface="Arial" panose="020B0604020202020204" pitchFamily="34" charset="0"/>
                        </a:rPr>
                        <a:t>olaparib</a:t>
                      </a:r>
                      <a:r>
                        <a:rPr kumimoji="0" lang="en-US" sz="1400" u="none" strike="noStrike" kern="1200" cap="none" normalizeH="0" baseline="0" dirty="0">
                          <a:ln>
                            <a:noFill/>
                          </a:ln>
                          <a:solidFill>
                            <a:schemeClr val="dk1"/>
                          </a:solidFill>
                          <a:effectLst/>
                          <a:latin typeface="Arial" panose="020B0604020202020204" pitchFamily="34" charset="0"/>
                          <a:ea typeface="+mn-ea"/>
                          <a:cs typeface="Arial" panose="020B0604020202020204" pitchFamily="34" charset="0"/>
                        </a:rPr>
                        <a:t> + AAP</a:t>
                      </a:r>
                    </a:p>
                  </a:txBody>
                  <a:tcPr marL="121881" marR="121881" marT="45728" marB="45728" anchor="ctr" horzOverflow="overflow"/>
                </a:tc>
                <a:tc>
                  <a:txBody>
                    <a:bodyPr/>
                    <a:lstStyle/>
                    <a:p>
                      <a:pPr marL="182563" marR="0" lvl="0" indent="-182563" algn="l" defTabSz="457200" rtl="0" eaLnBrk="1" fontAlgn="auto" latinLnBrk="0" hangingPunct="1">
                        <a:lnSpc>
                          <a:spcPct val="100000"/>
                        </a:lnSpc>
                        <a:spcBef>
                          <a:spcPts val="0"/>
                        </a:spcBef>
                        <a:spcAft>
                          <a:spcPts val="600"/>
                        </a:spcAft>
                        <a:buClr>
                          <a:schemeClr val="accent1"/>
                        </a:buClr>
                        <a:buSzTx/>
                        <a:buFont typeface="Symbol" panose="05050102010706020507" pitchFamily="18" charset="2"/>
                        <a:buChar char=""/>
                        <a:tabLst/>
                        <a:defRPr/>
                      </a:pPr>
                      <a:r>
                        <a:rPr kumimoji="0" lang="en-US" sz="1400" u="none" strike="noStrike" kern="1200" cap="none" normalizeH="0" baseline="0" dirty="0">
                          <a:ln>
                            <a:noFill/>
                          </a:ln>
                          <a:solidFill>
                            <a:schemeClr val="dk1"/>
                          </a:solidFill>
                          <a:effectLst/>
                          <a:latin typeface="Arial" panose="020B0604020202020204" pitchFamily="34" charset="0"/>
                          <a:ea typeface="+mn-ea"/>
                          <a:cs typeface="Arial" panose="020B0604020202020204" pitchFamily="34" charset="0"/>
                        </a:rPr>
                        <a:t>mCRPC with DDR (N=70)</a:t>
                      </a:r>
                    </a:p>
                  </a:txBody>
                  <a:tcPr marL="121881" marR="121881" marT="45728" marB="45728" anchor="ctr" horzOverflow="overflow"/>
                </a:tc>
                <a:extLst>
                  <a:ext uri="{0D108BD9-81ED-4DB2-BD59-A6C34878D82A}">
                    <a16:rowId xmlns:a16="http://schemas.microsoft.com/office/drawing/2014/main" val="1955534431"/>
                  </a:ext>
                </a:extLst>
              </a:tr>
              <a:tr h="0">
                <a:tc gridSpan="4">
                  <a:txBody>
                    <a:bodyPr/>
                    <a:lstStyle/>
                    <a:p>
                      <a:pPr marL="0" marR="0" lvl="0" indent="0" algn="l" defTabSz="457200" rtl="0" eaLnBrk="1" fontAlgn="auto" latinLnBrk="0" hangingPunct="1">
                        <a:lnSpc>
                          <a:spcPct val="100000"/>
                        </a:lnSpc>
                        <a:spcBef>
                          <a:spcPts val="0"/>
                        </a:spcBef>
                        <a:spcAft>
                          <a:spcPts val="800"/>
                        </a:spcAft>
                        <a:buClrTx/>
                        <a:buSzTx/>
                        <a:buFontTx/>
                        <a:buNone/>
                        <a:tabLst/>
                        <a:defRPr/>
                      </a:pPr>
                      <a:r>
                        <a:rPr kumimoji="0" lang="en-US" sz="1400" b="1" i="0" u="none" strike="noStrike" kern="1200" cap="none" normalizeH="0" baseline="0" dirty="0" err="1">
                          <a:ln>
                            <a:noFill/>
                          </a:ln>
                          <a:solidFill>
                            <a:schemeClr val="bg1"/>
                          </a:solidFill>
                          <a:effectLst/>
                          <a:latin typeface="Arial" panose="020B0604020202020204" pitchFamily="34" charset="0"/>
                          <a:ea typeface="+mn-ea"/>
                          <a:cs typeface="Arial" panose="020B0604020202020204" pitchFamily="34" charset="0"/>
                        </a:rPr>
                        <a:t>mCSPC</a:t>
                      </a:r>
                      <a:endParaRPr kumimoji="0" lang="en-US" sz="1400" b="1" i="0" u="none" strike="noStrike" kern="1200" cap="none" normalizeH="0" baseline="0" dirty="0">
                        <a:ln>
                          <a:noFill/>
                        </a:ln>
                        <a:solidFill>
                          <a:schemeClr val="bg1"/>
                        </a:solidFill>
                        <a:effectLst/>
                        <a:latin typeface="Arial" panose="020B0604020202020204" pitchFamily="34" charset="0"/>
                        <a:ea typeface="+mn-ea"/>
                        <a:cs typeface="Arial" panose="020B0604020202020204" pitchFamily="34" charset="0"/>
                      </a:endParaRPr>
                    </a:p>
                  </a:txBody>
                  <a:tcPr marL="60704" marR="60704" marT="36000" marB="36000"/>
                </a:tc>
                <a:tc hMerge="1">
                  <a:txBody>
                    <a:bodyPr/>
                    <a:lstStyle/>
                    <a:p>
                      <a:pPr algn="ctr">
                        <a:lnSpc>
                          <a:spcPct val="100000"/>
                        </a:lnSpc>
                        <a:spcAft>
                          <a:spcPts val="800"/>
                        </a:spcAft>
                      </a:pPr>
                      <a:endParaRPr lang="en-GB" sz="1400" dirty="0">
                        <a:effectLst/>
                        <a:latin typeface="Arial" panose="020B0604020202020204" pitchFamily="34" charset="0"/>
                        <a:ea typeface="Calibri" panose="020F0502020204030204" pitchFamily="34" charset="0"/>
                        <a:cs typeface="Arial" panose="020B0604020202020204" pitchFamily="34" charset="0"/>
                      </a:endParaRPr>
                    </a:p>
                  </a:txBody>
                  <a:tcPr marL="60704" marR="60704" marT="36000" marB="36000">
                    <a:solidFill>
                      <a:schemeClr val="accent1"/>
                    </a:solidFill>
                  </a:tcPr>
                </a:tc>
                <a:tc hMerge="1">
                  <a:txBody>
                    <a:bodyPr/>
                    <a:lstStyle/>
                    <a:p>
                      <a:pPr marL="0" marR="0" lvl="0" indent="0" algn="ctr" defTabSz="457200" rtl="0" eaLnBrk="1" fontAlgn="auto" latinLnBrk="0" hangingPunct="1">
                        <a:lnSpc>
                          <a:spcPct val="100000"/>
                        </a:lnSpc>
                        <a:spcBef>
                          <a:spcPts val="0"/>
                        </a:spcBef>
                        <a:spcAft>
                          <a:spcPts val="600"/>
                        </a:spcAft>
                        <a:buClrTx/>
                        <a:buSzTx/>
                        <a:buFontTx/>
                        <a:buNone/>
                        <a:tabLst/>
                        <a:defRPr/>
                      </a:pPr>
                      <a:endParaRPr kumimoji="0" lang="en-US" sz="1400" b="0" i="0" u="none" strike="noStrike" cap="none" normalizeH="0" baseline="0" dirty="0">
                        <a:ln>
                          <a:noFill/>
                        </a:ln>
                        <a:solidFill>
                          <a:schemeClr val="bg2">
                            <a:lumMod val="10000"/>
                          </a:schemeClr>
                        </a:solidFill>
                        <a:effectLst/>
                        <a:latin typeface="Arial" panose="020B0604020202020204" pitchFamily="34" charset="0"/>
                        <a:cs typeface="Arial" panose="020B0604020202020204" pitchFamily="34" charset="0"/>
                      </a:endParaRPr>
                    </a:p>
                  </a:txBody>
                  <a:tcPr marL="60704" marR="60704" marT="36000" marB="36000">
                    <a:solidFill>
                      <a:schemeClr val="accent1"/>
                    </a:solidFill>
                  </a:tcPr>
                </a:tc>
                <a:tc hMerge="1">
                  <a:txBody>
                    <a:bodyPr/>
                    <a:lstStyle/>
                    <a:p>
                      <a:pPr marL="182563" lvl="0" indent="-182563">
                        <a:lnSpc>
                          <a:spcPct val="100000"/>
                        </a:lnSpc>
                        <a:spcAft>
                          <a:spcPts val="600"/>
                        </a:spcAft>
                        <a:buClr>
                          <a:schemeClr val="accent1"/>
                        </a:buClr>
                        <a:buFont typeface="Symbol" panose="05050102010706020507" pitchFamily="18" charset="2"/>
                        <a:buChar char=""/>
                        <a:tabLst/>
                      </a:pPr>
                      <a:endParaRPr lang="en-GB" sz="1400" dirty="0">
                        <a:effectLst/>
                        <a:latin typeface="Arial" panose="020B0604020202020204" pitchFamily="34" charset="0"/>
                        <a:ea typeface="Calibri" panose="020F0502020204030204" pitchFamily="34" charset="0"/>
                        <a:cs typeface="Arial" panose="020B0604020202020204" pitchFamily="34" charset="0"/>
                      </a:endParaRPr>
                    </a:p>
                  </a:txBody>
                  <a:tcPr marL="60704" marR="60704" marT="36000" marB="36000">
                    <a:solidFill>
                      <a:schemeClr val="accent1"/>
                    </a:solidFill>
                  </a:tcPr>
                </a:tc>
                <a:extLst>
                  <a:ext uri="{0D108BD9-81ED-4DB2-BD59-A6C34878D82A}">
                    <a16:rowId xmlns:a16="http://schemas.microsoft.com/office/drawing/2014/main" val="693864016"/>
                  </a:ext>
                </a:extLst>
              </a:tr>
              <a:tr h="0">
                <a:tc>
                  <a:txBody>
                    <a:bodyPr/>
                    <a:lstStyle/>
                    <a:p>
                      <a:pPr marL="457200" marR="0" lvl="1" indent="0" algn="l" defTabSz="457200" rtl="0" eaLnBrk="1" fontAlgn="auto" latinLnBrk="0" hangingPunct="1">
                        <a:lnSpc>
                          <a:spcPct val="100000"/>
                        </a:lnSpc>
                        <a:spcBef>
                          <a:spcPts val="0"/>
                        </a:spcBef>
                        <a:spcAft>
                          <a:spcPts val="800"/>
                        </a:spcAft>
                        <a:buClrTx/>
                        <a:buSzTx/>
                        <a:buFontTx/>
                        <a:buNone/>
                        <a:tabLst/>
                        <a:defRPr/>
                      </a:pPr>
                      <a:r>
                        <a:rPr kumimoji="0" lang="en-US" sz="1400" b="0" u="none" strike="noStrike" cap="none" normalizeH="0" baseline="0" dirty="0">
                          <a:ln>
                            <a:noFill/>
                          </a:ln>
                          <a:effectLst/>
                          <a:latin typeface="Arial" panose="020B0604020202020204" pitchFamily="34" charset="0"/>
                          <a:cs typeface="Arial" panose="020B0604020202020204" pitchFamily="34" charset="0"/>
                        </a:rPr>
                        <a:t>NCT04734730</a:t>
                      </a:r>
                      <a:endParaRPr kumimoji="0" lang="en-US" sz="1400" b="0" i="0" u="none" strike="noStrike" cap="none" normalizeH="0" baseline="0" dirty="0">
                        <a:ln>
                          <a:noFill/>
                        </a:ln>
                        <a:solidFill>
                          <a:schemeClr val="bg2">
                            <a:lumMod val="10000"/>
                          </a:schemeClr>
                        </a:solidFill>
                        <a:effectLst/>
                        <a:latin typeface="Arial" panose="020B0604020202020204" pitchFamily="34" charset="0"/>
                        <a:cs typeface="Arial" panose="020B0604020202020204" pitchFamily="34" charset="0"/>
                      </a:endParaRPr>
                    </a:p>
                  </a:txBody>
                  <a:tcPr marL="60704" marR="60704" marT="36000" marB="36000"/>
                </a:tc>
                <a:tc>
                  <a:txBody>
                    <a:bodyPr/>
                    <a:lstStyle/>
                    <a:p>
                      <a:pPr algn="ctr">
                        <a:lnSpc>
                          <a:spcPct val="100000"/>
                        </a:lnSpc>
                        <a:spcAft>
                          <a:spcPts val="800"/>
                        </a:spcAft>
                      </a:pPr>
                      <a:r>
                        <a:rPr lang="en-US" sz="1400" dirty="0">
                          <a:effectLst/>
                          <a:latin typeface="Arial" panose="020B0604020202020204" pitchFamily="34" charset="0"/>
                          <a:ea typeface="Calibri" panose="020F0502020204030204" pitchFamily="34" charset="0"/>
                          <a:cs typeface="Arial" panose="020B0604020202020204" pitchFamily="34" charset="0"/>
                        </a:rPr>
                        <a:t>2</a:t>
                      </a:r>
                      <a:endParaRPr lang="en-GB" sz="1400" dirty="0">
                        <a:effectLst/>
                        <a:latin typeface="Arial" panose="020B0604020202020204" pitchFamily="34" charset="0"/>
                        <a:ea typeface="Calibri" panose="020F0502020204030204" pitchFamily="34" charset="0"/>
                        <a:cs typeface="Arial" panose="020B0604020202020204" pitchFamily="34" charset="0"/>
                      </a:endParaRPr>
                    </a:p>
                  </a:txBody>
                  <a:tcPr marL="60704" marR="60704" marT="36000" marB="36000"/>
                </a:tc>
                <a:tc>
                  <a:txBody>
                    <a:bodyPr/>
                    <a:lstStyle/>
                    <a:p>
                      <a:pPr marL="0" marR="0" lvl="0" indent="0" algn="ctr" defTabSz="457200" rtl="0" eaLnBrk="1" fontAlgn="auto" latinLnBrk="0" hangingPunct="1">
                        <a:lnSpc>
                          <a:spcPct val="100000"/>
                        </a:lnSpc>
                        <a:spcBef>
                          <a:spcPts val="0"/>
                        </a:spcBef>
                        <a:spcAft>
                          <a:spcPts val="600"/>
                        </a:spcAft>
                        <a:buClrTx/>
                        <a:buSzTx/>
                        <a:buFontTx/>
                        <a:buNone/>
                        <a:tabLst/>
                        <a:defRPr/>
                      </a:pPr>
                      <a:r>
                        <a:rPr kumimoji="0" lang="en-US" sz="1400" u="none" strike="noStrike" cap="none" normalizeH="0" baseline="0" dirty="0" err="1">
                          <a:ln>
                            <a:noFill/>
                          </a:ln>
                          <a:effectLst/>
                          <a:latin typeface="Arial" panose="020B0604020202020204" pitchFamily="34" charset="0"/>
                          <a:cs typeface="Arial" panose="020B0604020202020204" pitchFamily="34" charset="0"/>
                        </a:rPr>
                        <a:t>Talazoparib</a:t>
                      </a:r>
                      <a:r>
                        <a:rPr kumimoji="0" lang="en-US" sz="1400" u="none" strike="noStrike" cap="none" normalizeH="0" baseline="0" dirty="0">
                          <a:ln>
                            <a:noFill/>
                          </a:ln>
                          <a:effectLst/>
                          <a:latin typeface="Arial" panose="020B0604020202020204" pitchFamily="34" charset="0"/>
                          <a:cs typeface="Arial" panose="020B0604020202020204" pitchFamily="34" charset="0"/>
                        </a:rPr>
                        <a:t> + </a:t>
                      </a:r>
                      <a:r>
                        <a:rPr lang="en-GB" sz="1400" dirty="0">
                          <a:effectLst/>
                          <a:latin typeface="Arial" panose="020B0604020202020204" pitchFamily="34" charset="0"/>
                          <a:cs typeface="Arial" panose="020B0604020202020204" pitchFamily="34" charset="0"/>
                        </a:rPr>
                        <a:t>abiraterone acetate</a:t>
                      </a:r>
                      <a:r>
                        <a:rPr kumimoji="0" lang="en-US" sz="1400" u="none" strike="noStrike" cap="none" normalizeH="0" baseline="0" dirty="0">
                          <a:ln>
                            <a:noFill/>
                          </a:ln>
                          <a:effectLst/>
                          <a:latin typeface="Arial" panose="020B0604020202020204" pitchFamily="34" charset="0"/>
                          <a:cs typeface="Arial" panose="020B0604020202020204" pitchFamily="34" charset="0"/>
                        </a:rPr>
                        <a:t>+ ADT</a:t>
                      </a:r>
                      <a:endParaRPr kumimoji="0" lang="en-US" sz="1400" b="0" i="0" u="none" strike="noStrike" cap="none" normalizeH="0" baseline="0" dirty="0">
                        <a:ln>
                          <a:noFill/>
                        </a:ln>
                        <a:solidFill>
                          <a:schemeClr val="bg2">
                            <a:lumMod val="10000"/>
                          </a:schemeClr>
                        </a:solidFill>
                        <a:effectLst/>
                        <a:latin typeface="Arial" panose="020B0604020202020204" pitchFamily="34" charset="0"/>
                        <a:cs typeface="Arial" panose="020B0604020202020204" pitchFamily="34" charset="0"/>
                      </a:endParaRPr>
                    </a:p>
                  </a:txBody>
                  <a:tcPr marL="60704" marR="60704" marT="36000" marB="36000"/>
                </a:tc>
                <a:tc>
                  <a:txBody>
                    <a:bodyPr/>
                    <a:lstStyle/>
                    <a:p>
                      <a:pPr marL="182563" lvl="0" indent="-182563">
                        <a:lnSpc>
                          <a:spcPct val="100000"/>
                        </a:lnSpc>
                        <a:spcAft>
                          <a:spcPts val="600"/>
                        </a:spcAft>
                        <a:buClr>
                          <a:schemeClr val="accent1"/>
                        </a:buClr>
                        <a:buFont typeface="Symbol" panose="05050102010706020507" pitchFamily="18" charset="2"/>
                        <a:buChar char=""/>
                        <a:tabLst/>
                      </a:pPr>
                      <a:r>
                        <a:rPr lang="en-US" sz="1400" dirty="0" err="1">
                          <a:effectLst/>
                          <a:latin typeface="Arial" panose="020B0604020202020204" pitchFamily="34" charset="0"/>
                          <a:ea typeface="Calibri" panose="020F0502020204030204" pitchFamily="34" charset="0"/>
                          <a:cs typeface="Arial" panose="020B0604020202020204" pitchFamily="34" charset="0"/>
                        </a:rPr>
                        <a:t>mCSPC</a:t>
                      </a:r>
                      <a:r>
                        <a:rPr lang="en-US" sz="1400" dirty="0">
                          <a:effectLst/>
                          <a:latin typeface="Arial" panose="020B0604020202020204" pitchFamily="34" charset="0"/>
                          <a:ea typeface="Calibri" panose="020F0502020204030204" pitchFamily="34" charset="0"/>
                          <a:cs typeface="Arial" panose="020B0604020202020204" pitchFamily="34" charset="0"/>
                        </a:rPr>
                        <a:t> (N=70)</a:t>
                      </a:r>
                      <a:endParaRPr lang="en-GB" sz="1400" dirty="0">
                        <a:effectLst/>
                        <a:latin typeface="Arial" panose="020B0604020202020204" pitchFamily="34" charset="0"/>
                        <a:ea typeface="Calibri" panose="020F0502020204030204" pitchFamily="34" charset="0"/>
                        <a:cs typeface="Arial" panose="020B0604020202020204" pitchFamily="34" charset="0"/>
                      </a:endParaRPr>
                    </a:p>
                  </a:txBody>
                  <a:tcPr marL="60704" marR="60704" marT="36000" marB="36000"/>
                </a:tc>
                <a:extLst>
                  <a:ext uri="{0D108BD9-81ED-4DB2-BD59-A6C34878D82A}">
                    <a16:rowId xmlns:a16="http://schemas.microsoft.com/office/drawing/2014/main" val="4249199088"/>
                  </a:ext>
                </a:extLst>
              </a:tr>
              <a:tr h="336300">
                <a:tc>
                  <a:txBody>
                    <a:bodyPr/>
                    <a:lstStyle/>
                    <a:p>
                      <a:pPr lvl="1">
                        <a:lnSpc>
                          <a:spcPct val="100000"/>
                        </a:lnSpc>
                        <a:spcAft>
                          <a:spcPts val="0"/>
                        </a:spcAft>
                      </a:pPr>
                      <a:r>
                        <a:rPr lang="en-US" sz="1400" b="0" dirty="0">
                          <a:effectLst/>
                          <a:latin typeface="Arial" panose="020B0604020202020204" pitchFamily="34" charset="0"/>
                          <a:ea typeface="Calibri" panose="020F0502020204030204" pitchFamily="34" charset="0"/>
                          <a:cs typeface="Arial" panose="020B0604020202020204" pitchFamily="34" charset="0"/>
                        </a:rPr>
                        <a:t>ZZ First </a:t>
                      </a:r>
                    </a:p>
                    <a:p>
                      <a:pPr lvl="1">
                        <a:lnSpc>
                          <a:spcPct val="100000"/>
                        </a:lnSpc>
                        <a:spcAft>
                          <a:spcPts val="0"/>
                        </a:spcAft>
                      </a:pPr>
                      <a:r>
                        <a:rPr kumimoji="0" lang="en-US" sz="1400" b="0" u="none" strike="noStrike" cap="none" normalizeH="0" baseline="0" dirty="0">
                          <a:ln>
                            <a:noFill/>
                          </a:ln>
                          <a:effectLst/>
                          <a:latin typeface="Arial" panose="020B0604020202020204" pitchFamily="34" charset="0"/>
                          <a:cs typeface="Arial" panose="020B0604020202020204" pitchFamily="34" charset="0"/>
                        </a:rPr>
                        <a:t>(NCT04332744)</a:t>
                      </a:r>
                      <a:endParaRPr lang="en-GB" sz="1400" b="0" dirty="0">
                        <a:effectLst/>
                        <a:latin typeface="Arial" panose="020B0604020202020204" pitchFamily="34" charset="0"/>
                        <a:ea typeface="Calibri" panose="020F0502020204030204" pitchFamily="34" charset="0"/>
                        <a:cs typeface="Arial" panose="020B0604020202020204" pitchFamily="34" charset="0"/>
                      </a:endParaRPr>
                    </a:p>
                  </a:txBody>
                  <a:tcPr marL="60704" marR="60704" marT="36000" marB="36000"/>
                </a:tc>
                <a:tc>
                  <a:txBody>
                    <a:bodyPr/>
                    <a:lstStyle/>
                    <a:p>
                      <a:pPr algn="ctr">
                        <a:lnSpc>
                          <a:spcPct val="100000"/>
                        </a:lnSpc>
                        <a:spcAft>
                          <a:spcPts val="800"/>
                        </a:spcAft>
                      </a:pPr>
                      <a:r>
                        <a:rPr lang="en-US" sz="1400" dirty="0">
                          <a:effectLst/>
                          <a:latin typeface="Arial" panose="020B0604020202020204" pitchFamily="34" charset="0"/>
                          <a:ea typeface="Calibri" panose="020F0502020204030204" pitchFamily="34" charset="0"/>
                          <a:cs typeface="Arial" panose="020B0604020202020204" pitchFamily="34" charset="0"/>
                        </a:rPr>
                        <a:t>2</a:t>
                      </a:r>
                      <a:endParaRPr lang="en-GB" sz="1400" dirty="0">
                        <a:effectLst/>
                        <a:latin typeface="Arial" panose="020B0604020202020204" pitchFamily="34" charset="0"/>
                        <a:ea typeface="Calibri" panose="020F0502020204030204" pitchFamily="34" charset="0"/>
                        <a:cs typeface="Arial" panose="020B0604020202020204" pitchFamily="34" charset="0"/>
                      </a:endParaRPr>
                    </a:p>
                  </a:txBody>
                  <a:tcPr marL="60704" marR="60704" marT="36000" marB="36000"/>
                </a:tc>
                <a:tc>
                  <a:txBody>
                    <a:bodyPr/>
                    <a:lstStyle/>
                    <a:p>
                      <a:pPr marL="0" marR="0" lvl="0" indent="0" algn="ctr" defTabSz="457200" rtl="0" eaLnBrk="1" fontAlgn="auto" latinLnBrk="0" hangingPunct="1">
                        <a:lnSpc>
                          <a:spcPct val="100000"/>
                        </a:lnSpc>
                        <a:spcBef>
                          <a:spcPts val="0"/>
                        </a:spcBef>
                        <a:spcAft>
                          <a:spcPts val="600"/>
                        </a:spcAft>
                        <a:buClrTx/>
                        <a:buSzTx/>
                        <a:buFontTx/>
                        <a:buNone/>
                        <a:tabLst/>
                        <a:defRPr/>
                      </a:pPr>
                      <a:r>
                        <a:rPr kumimoji="0" lang="en-US" sz="1400" u="none" strike="noStrike" cap="none" normalizeH="0" baseline="0" dirty="0" err="1">
                          <a:ln>
                            <a:noFill/>
                          </a:ln>
                          <a:effectLst/>
                          <a:latin typeface="Arial" panose="020B0604020202020204" pitchFamily="34" charset="0"/>
                          <a:cs typeface="Arial" panose="020B0604020202020204" pitchFamily="34" charset="0"/>
                        </a:rPr>
                        <a:t>Talazoparib</a:t>
                      </a:r>
                      <a:r>
                        <a:rPr kumimoji="0" lang="en-US" sz="1400" u="none" strike="noStrike" cap="none" normalizeH="0" baseline="0" dirty="0">
                          <a:ln>
                            <a:noFill/>
                          </a:ln>
                          <a:effectLst/>
                          <a:latin typeface="Arial" panose="020B0604020202020204" pitchFamily="34" charset="0"/>
                          <a:cs typeface="Arial" panose="020B0604020202020204" pitchFamily="34" charset="0"/>
                        </a:rPr>
                        <a:t> + enzalutamide +ADT</a:t>
                      </a:r>
                    </a:p>
                    <a:p>
                      <a:pPr marL="0" marR="0" lvl="0" indent="0" algn="ctr" defTabSz="457200" rtl="0" eaLnBrk="1" fontAlgn="auto" latinLnBrk="0" hangingPunct="1">
                        <a:lnSpc>
                          <a:spcPct val="100000"/>
                        </a:lnSpc>
                        <a:spcBef>
                          <a:spcPts val="0"/>
                        </a:spcBef>
                        <a:spcAft>
                          <a:spcPts val="600"/>
                        </a:spcAft>
                        <a:buClrTx/>
                        <a:buSzTx/>
                        <a:buFontTx/>
                        <a:buNone/>
                        <a:tabLst/>
                        <a:defRPr/>
                      </a:pPr>
                      <a:r>
                        <a:rPr kumimoji="0" lang="en-US" sz="1400" u="none" strike="noStrike" cap="none" normalizeH="0" baseline="0" dirty="0">
                          <a:ln>
                            <a:noFill/>
                          </a:ln>
                          <a:effectLst/>
                          <a:latin typeface="Arial" panose="020B0604020202020204" pitchFamily="34" charset="0"/>
                          <a:cs typeface="Arial" panose="020B0604020202020204" pitchFamily="34" charset="0"/>
                        </a:rPr>
                        <a:t>vs </a:t>
                      </a:r>
                    </a:p>
                    <a:p>
                      <a:pPr marL="0" marR="0" lvl="0" indent="0" algn="ctr" defTabSz="457200" rtl="0" eaLnBrk="1" fontAlgn="auto" latinLnBrk="0" hangingPunct="1">
                        <a:lnSpc>
                          <a:spcPct val="100000"/>
                        </a:lnSpc>
                        <a:spcBef>
                          <a:spcPts val="0"/>
                        </a:spcBef>
                        <a:spcAft>
                          <a:spcPts val="600"/>
                        </a:spcAft>
                        <a:buClrTx/>
                        <a:buSzTx/>
                        <a:buFontTx/>
                        <a:buNone/>
                        <a:tabLst/>
                        <a:defRPr/>
                      </a:pPr>
                      <a:r>
                        <a:rPr kumimoji="0" lang="en-US" sz="1400" u="none" strike="noStrike" cap="none" normalizeH="0" baseline="0" dirty="0">
                          <a:ln>
                            <a:noFill/>
                          </a:ln>
                          <a:effectLst/>
                          <a:latin typeface="Arial" panose="020B0604020202020204" pitchFamily="34" charset="0"/>
                          <a:cs typeface="Arial" panose="020B0604020202020204" pitchFamily="34" charset="0"/>
                        </a:rPr>
                        <a:t>enzalutamide +ADT only</a:t>
                      </a:r>
                      <a:endParaRPr kumimoji="0" lang="en-US" sz="1400" b="0" i="0" u="none" strike="noStrike" cap="none" normalizeH="0" baseline="0" dirty="0">
                        <a:ln>
                          <a:noFill/>
                        </a:ln>
                        <a:solidFill>
                          <a:schemeClr val="bg2">
                            <a:lumMod val="10000"/>
                          </a:schemeClr>
                        </a:solidFill>
                        <a:effectLst/>
                        <a:latin typeface="Arial" panose="020B0604020202020204" pitchFamily="34" charset="0"/>
                        <a:cs typeface="Arial" panose="020B0604020202020204" pitchFamily="34" charset="0"/>
                      </a:endParaRPr>
                    </a:p>
                  </a:txBody>
                  <a:tcPr marL="60704" marR="60704" marT="36000" marB="36000"/>
                </a:tc>
                <a:tc>
                  <a:txBody>
                    <a:bodyPr/>
                    <a:lstStyle/>
                    <a:p>
                      <a:pPr marL="182563" marR="0" lvl="0" indent="-182563" algn="l" defTabSz="457200" rtl="0" eaLnBrk="1" fontAlgn="auto" latinLnBrk="0" hangingPunct="1">
                        <a:lnSpc>
                          <a:spcPct val="100000"/>
                        </a:lnSpc>
                        <a:spcBef>
                          <a:spcPts val="0"/>
                        </a:spcBef>
                        <a:spcAft>
                          <a:spcPts val="600"/>
                        </a:spcAft>
                        <a:buClr>
                          <a:schemeClr val="accent1"/>
                        </a:buClr>
                        <a:buSzTx/>
                        <a:buFont typeface="Symbol" panose="05050102010706020507" pitchFamily="18" charset="2"/>
                        <a:buChar char=""/>
                        <a:tabLst/>
                        <a:defRPr/>
                      </a:pPr>
                      <a:r>
                        <a:rPr kumimoji="0" lang="en-US" sz="1400" u="none" strike="noStrike" cap="none" normalizeH="0" baseline="0" dirty="0">
                          <a:ln>
                            <a:noFill/>
                          </a:ln>
                          <a:effectLst/>
                          <a:latin typeface="Arial" panose="020B0604020202020204" pitchFamily="34" charset="0"/>
                          <a:cs typeface="Arial" panose="020B0604020202020204" pitchFamily="34" charset="0"/>
                        </a:rPr>
                        <a:t>Locally advanced or metastatic hormone-naive PC, no prior systemic </a:t>
                      </a:r>
                      <a:r>
                        <a:rPr kumimoji="0" lang="en-US" sz="1400" u="none" strike="noStrike" cap="none" normalizeH="0" baseline="0" dirty="0" err="1">
                          <a:ln>
                            <a:noFill/>
                          </a:ln>
                          <a:effectLst/>
                          <a:latin typeface="Arial" panose="020B0604020202020204" pitchFamily="34" charset="0"/>
                          <a:cs typeface="Arial" panose="020B0604020202020204" pitchFamily="34" charset="0"/>
                        </a:rPr>
                        <a:t>tx</a:t>
                      </a:r>
                      <a:r>
                        <a:rPr kumimoji="0" lang="en-US" sz="1400" u="none" strike="noStrike" cap="none" normalizeH="0" baseline="0" dirty="0">
                          <a:ln>
                            <a:noFill/>
                          </a:ln>
                          <a:effectLst/>
                          <a:latin typeface="Arial" panose="020B0604020202020204" pitchFamily="34" charset="0"/>
                          <a:cs typeface="Arial" panose="020B0604020202020204" pitchFamily="34" charset="0"/>
                        </a:rPr>
                        <a:t> </a:t>
                      </a:r>
                      <a:br>
                        <a:rPr kumimoji="0" lang="en-US" sz="1400" u="none" strike="noStrike" cap="none" normalizeH="0" baseline="0" dirty="0">
                          <a:ln>
                            <a:noFill/>
                          </a:ln>
                          <a:effectLst/>
                          <a:latin typeface="Arial" panose="020B0604020202020204" pitchFamily="34" charset="0"/>
                          <a:cs typeface="Arial" panose="020B0604020202020204" pitchFamily="34" charset="0"/>
                        </a:rPr>
                      </a:br>
                      <a:r>
                        <a:rPr kumimoji="0" lang="en-US" sz="1400" u="none" strike="noStrike" cap="none" normalizeH="0" baseline="0" dirty="0">
                          <a:ln>
                            <a:noFill/>
                          </a:ln>
                          <a:effectLst/>
                          <a:latin typeface="Arial" panose="020B0604020202020204" pitchFamily="34" charset="0"/>
                          <a:cs typeface="Arial" panose="020B0604020202020204" pitchFamily="34" charset="0"/>
                        </a:rPr>
                        <a:t>(N=54)</a:t>
                      </a:r>
                      <a:endParaRPr kumimoji="0" lang="en-US" sz="1400" b="0" i="0" u="none" strike="noStrike" cap="none" normalizeH="0" baseline="0" dirty="0">
                        <a:ln>
                          <a:noFill/>
                        </a:ln>
                        <a:solidFill>
                          <a:schemeClr val="bg2">
                            <a:lumMod val="10000"/>
                          </a:schemeClr>
                        </a:solidFill>
                        <a:effectLst/>
                        <a:latin typeface="Arial" panose="020B0604020202020204" pitchFamily="34" charset="0"/>
                        <a:cs typeface="Arial" panose="020B0604020202020204" pitchFamily="34" charset="0"/>
                      </a:endParaRPr>
                    </a:p>
                  </a:txBody>
                  <a:tcPr marL="60704" marR="60704" marT="36000" marB="36000"/>
                </a:tc>
                <a:extLst>
                  <a:ext uri="{0D108BD9-81ED-4DB2-BD59-A6C34878D82A}">
                    <a16:rowId xmlns:a16="http://schemas.microsoft.com/office/drawing/2014/main" val="2396735707"/>
                  </a:ext>
                </a:extLst>
              </a:tr>
              <a:tr h="336300">
                <a:tc>
                  <a:txBody>
                    <a:bodyPr/>
                    <a:lstStyle/>
                    <a:p>
                      <a:pPr marL="457200" lvl="1" algn="l" defTabSz="457200" rtl="0" eaLnBrk="1" latinLnBrk="0" hangingPunct="1">
                        <a:lnSpc>
                          <a:spcPct val="100000"/>
                        </a:lnSpc>
                        <a:spcAft>
                          <a:spcPts val="800"/>
                        </a:spcAft>
                      </a:pPr>
                      <a:r>
                        <a:rPr lang="en-GB" sz="1400" b="0" kern="1200" dirty="0">
                          <a:solidFill>
                            <a:schemeClr val="lt1"/>
                          </a:solidFill>
                          <a:effectLst/>
                          <a:latin typeface="Arial" panose="020B0604020202020204" pitchFamily="34" charset="0"/>
                          <a:ea typeface="Calibri" panose="020F0502020204030204" pitchFamily="34" charset="0"/>
                          <a:cs typeface="Arial" panose="020B0604020202020204" pitchFamily="34" charset="0"/>
                        </a:rPr>
                        <a:t>AMPLITUDE (NCT04497844)</a:t>
                      </a:r>
                    </a:p>
                  </a:txBody>
                  <a:tcPr marL="60704" marR="60704" marT="36000" marB="36000"/>
                </a:tc>
                <a:tc>
                  <a:txBody>
                    <a:bodyPr/>
                    <a:lstStyle/>
                    <a:p>
                      <a:pPr algn="ctr">
                        <a:lnSpc>
                          <a:spcPct val="100000"/>
                        </a:lnSpc>
                        <a:spcAft>
                          <a:spcPts val="800"/>
                        </a:spcAft>
                      </a:pPr>
                      <a:r>
                        <a:rPr lang="en-GB" sz="1400" dirty="0">
                          <a:effectLst/>
                          <a:latin typeface="Arial" panose="020B0604020202020204" pitchFamily="34" charset="0"/>
                          <a:cs typeface="Arial" panose="020B0604020202020204" pitchFamily="34" charset="0"/>
                        </a:rPr>
                        <a:t>3</a:t>
                      </a:r>
                      <a:endParaRPr lang="en-GB" sz="1400" dirty="0">
                        <a:effectLst/>
                        <a:latin typeface="Arial" panose="020B0604020202020204" pitchFamily="34" charset="0"/>
                        <a:ea typeface="Calibri" panose="020F0502020204030204" pitchFamily="34" charset="0"/>
                        <a:cs typeface="Arial" panose="020B0604020202020204" pitchFamily="34" charset="0"/>
                      </a:endParaRPr>
                    </a:p>
                  </a:txBody>
                  <a:tcPr marL="60704" marR="60704" marT="36000" marB="36000"/>
                </a:tc>
                <a:tc>
                  <a:txBody>
                    <a:bodyPr/>
                    <a:lstStyle/>
                    <a:p>
                      <a:pPr algn="ctr">
                        <a:lnSpc>
                          <a:spcPct val="100000"/>
                        </a:lnSpc>
                        <a:spcAft>
                          <a:spcPts val="600"/>
                        </a:spcAft>
                      </a:pPr>
                      <a:r>
                        <a:rPr lang="en-GB" sz="1400" dirty="0">
                          <a:effectLst/>
                          <a:latin typeface="Arial" panose="020B0604020202020204" pitchFamily="34" charset="0"/>
                          <a:cs typeface="Arial" panose="020B0604020202020204" pitchFamily="34" charset="0"/>
                        </a:rPr>
                        <a:t>Niraparib plus abiraterone acetate</a:t>
                      </a:r>
                    </a:p>
                    <a:p>
                      <a:pPr algn="ctr">
                        <a:lnSpc>
                          <a:spcPct val="100000"/>
                        </a:lnSpc>
                        <a:spcAft>
                          <a:spcPts val="600"/>
                        </a:spcAft>
                      </a:pPr>
                      <a:r>
                        <a:rPr lang="en-GB" sz="1400" dirty="0">
                          <a:effectLst/>
                          <a:latin typeface="Arial" panose="020B0604020202020204" pitchFamily="34" charset="0"/>
                          <a:cs typeface="Arial" panose="020B0604020202020204" pitchFamily="34" charset="0"/>
                        </a:rPr>
                        <a:t>vs</a:t>
                      </a:r>
                    </a:p>
                    <a:p>
                      <a:pPr algn="ctr">
                        <a:lnSpc>
                          <a:spcPct val="100000"/>
                        </a:lnSpc>
                        <a:spcAft>
                          <a:spcPts val="600"/>
                        </a:spcAft>
                      </a:pPr>
                      <a:r>
                        <a:rPr lang="en-GB" sz="1400" dirty="0">
                          <a:effectLst/>
                          <a:latin typeface="Arial" panose="020B0604020202020204" pitchFamily="34" charset="0"/>
                          <a:cs typeface="Arial" panose="020B0604020202020204" pitchFamily="34" charset="0"/>
                        </a:rPr>
                        <a:t>Placebo plus abiraterone acetate</a:t>
                      </a:r>
                      <a:endParaRPr lang="en-GB" sz="1400" dirty="0">
                        <a:effectLst/>
                        <a:latin typeface="Arial" panose="020B0604020202020204" pitchFamily="34" charset="0"/>
                        <a:ea typeface="Calibri" panose="020F0502020204030204" pitchFamily="34" charset="0"/>
                        <a:cs typeface="Arial" panose="020B0604020202020204" pitchFamily="34" charset="0"/>
                      </a:endParaRPr>
                    </a:p>
                  </a:txBody>
                  <a:tcPr marL="60704" marR="60704" marT="36000" marB="36000"/>
                </a:tc>
                <a:tc>
                  <a:txBody>
                    <a:bodyPr/>
                    <a:lstStyle/>
                    <a:p>
                      <a:pPr marL="182563" lvl="0" indent="-182563">
                        <a:lnSpc>
                          <a:spcPct val="100000"/>
                        </a:lnSpc>
                        <a:spcAft>
                          <a:spcPts val="600"/>
                        </a:spcAft>
                        <a:buClr>
                          <a:schemeClr val="accent1"/>
                        </a:buClr>
                        <a:buFont typeface="Symbol" panose="05050102010706020507" pitchFamily="18" charset="2"/>
                        <a:buChar char=""/>
                        <a:tabLst/>
                      </a:pPr>
                      <a:r>
                        <a:rPr lang="en-GB" sz="1400" dirty="0" err="1">
                          <a:effectLst/>
                          <a:latin typeface="Arial" panose="020B0604020202020204" pitchFamily="34" charset="0"/>
                          <a:cs typeface="Arial" panose="020B0604020202020204" pitchFamily="34" charset="0"/>
                        </a:rPr>
                        <a:t>mCSPC</a:t>
                      </a:r>
                      <a:r>
                        <a:rPr lang="en-GB" sz="1400" dirty="0">
                          <a:effectLst/>
                          <a:latin typeface="Arial" panose="020B0604020202020204" pitchFamily="34" charset="0"/>
                          <a:cs typeface="Arial" panose="020B0604020202020204" pitchFamily="34" charset="0"/>
                        </a:rPr>
                        <a:t> (N=788)</a:t>
                      </a:r>
                    </a:p>
                    <a:p>
                      <a:pPr marL="182563" lvl="0" indent="-182563">
                        <a:lnSpc>
                          <a:spcPct val="100000"/>
                        </a:lnSpc>
                        <a:spcAft>
                          <a:spcPts val="600"/>
                        </a:spcAft>
                        <a:buClr>
                          <a:schemeClr val="accent1"/>
                        </a:buClr>
                        <a:buFont typeface="Symbol" panose="05050102010706020507" pitchFamily="18" charset="2"/>
                        <a:buChar char=""/>
                        <a:tabLst/>
                      </a:pPr>
                      <a:r>
                        <a:rPr lang="en-GB" sz="1400" dirty="0">
                          <a:effectLst/>
                          <a:latin typeface="Arial" panose="020B0604020202020204" pitchFamily="34" charset="0"/>
                          <a:cs typeface="Arial" panose="020B0604020202020204" pitchFamily="34" charset="0"/>
                        </a:rPr>
                        <a:t>Deleterious germline or somatic HRR gene-mutated</a:t>
                      </a:r>
                      <a:endParaRPr lang="en-GB" sz="1400" dirty="0">
                        <a:effectLst/>
                        <a:latin typeface="Arial" panose="020B0604020202020204" pitchFamily="34" charset="0"/>
                        <a:ea typeface="Calibri" panose="020F0502020204030204" pitchFamily="34" charset="0"/>
                        <a:cs typeface="Arial" panose="020B0604020202020204" pitchFamily="34" charset="0"/>
                      </a:endParaRPr>
                    </a:p>
                  </a:txBody>
                  <a:tcPr marL="60704" marR="60704" marT="36000" marB="36000"/>
                </a:tc>
                <a:extLst>
                  <a:ext uri="{0D108BD9-81ED-4DB2-BD59-A6C34878D82A}">
                    <a16:rowId xmlns:a16="http://schemas.microsoft.com/office/drawing/2014/main" val="1403686241"/>
                  </a:ext>
                </a:extLst>
              </a:tr>
              <a:tr h="336300">
                <a:tc>
                  <a:txBody>
                    <a:bodyPr/>
                    <a:lstStyle/>
                    <a:p>
                      <a:pPr lvl="1">
                        <a:lnSpc>
                          <a:spcPct val="100000"/>
                        </a:lnSpc>
                        <a:spcAft>
                          <a:spcPts val="800"/>
                        </a:spcAft>
                      </a:pPr>
                      <a:r>
                        <a:rPr lang="en-GB" sz="1400" b="0" dirty="0">
                          <a:effectLst/>
                          <a:latin typeface="Arial" panose="020B0604020202020204" pitchFamily="34" charset="0"/>
                          <a:cs typeface="Arial" panose="020B0604020202020204" pitchFamily="34" charset="0"/>
                        </a:rPr>
                        <a:t>TALAPRO-3 (NCT04821622) </a:t>
                      </a:r>
                      <a:endParaRPr lang="en-GB" sz="1400" b="0" dirty="0">
                        <a:effectLst/>
                        <a:latin typeface="Arial" panose="020B0604020202020204" pitchFamily="34" charset="0"/>
                        <a:ea typeface="Calibri" panose="020F0502020204030204" pitchFamily="34" charset="0"/>
                        <a:cs typeface="Arial" panose="020B0604020202020204" pitchFamily="34" charset="0"/>
                      </a:endParaRPr>
                    </a:p>
                  </a:txBody>
                  <a:tcPr marL="60704" marR="60704" marT="36000" marB="36000"/>
                </a:tc>
                <a:tc>
                  <a:txBody>
                    <a:bodyPr/>
                    <a:lstStyle/>
                    <a:p>
                      <a:pPr algn="ctr">
                        <a:lnSpc>
                          <a:spcPct val="100000"/>
                        </a:lnSpc>
                        <a:spcAft>
                          <a:spcPts val="800"/>
                        </a:spcAft>
                      </a:pPr>
                      <a:r>
                        <a:rPr lang="en-GB" sz="1400" dirty="0">
                          <a:effectLst/>
                          <a:latin typeface="Arial" panose="020B0604020202020204" pitchFamily="34" charset="0"/>
                          <a:cs typeface="Arial" panose="020B0604020202020204" pitchFamily="34" charset="0"/>
                        </a:rPr>
                        <a:t>3</a:t>
                      </a:r>
                      <a:endParaRPr lang="en-GB" sz="1400" dirty="0">
                        <a:effectLst/>
                        <a:latin typeface="Arial" panose="020B0604020202020204" pitchFamily="34" charset="0"/>
                        <a:ea typeface="Calibri" panose="020F0502020204030204" pitchFamily="34" charset="0"/>
                        <a:cs typeface="Arial" panose="020B0604020202020204" pitchFamily="34" charset="0"/>
                      </a:endParaRPr>
                    </a:p>
                  </a:txBody>
                  <a:tcPr marL="60704" marR="60704" marT="36000" marB="36000"/>
                </a:tc>
                <a:tc>
                  <a:txBody>
                    <a:bodyPr/>
                    <a:lstStyle/>
                    <a:p>
                      <a:pPr algn="ctr">
                        <a:lnSpc>
                          <a:spcPct val="100000"/>
                        </a:lnSpc>
                        <a:spcAft>
                          <a:spcPts val="600"/>
                        </a:spcAft>
                      </a:pPr>
                      <a:r>
                        <a:rPr lang="en-GB" sz="1400" dirty="0" err="1">
                          <a:effectLst/>
                          <a:latin typeface="Arial" panose="020B0604020202020204" pitchFamily="34" charset="0"/>
                          <a:cs typeface="Arial" panose="020B0604020202020204" pitchFamily="34" charset="0"/>
                        </a:rPr>
                        <a:t>Talazoparib</a:t>
                      </a:r>
                      <a:r>
                        <a:rPr lang="en-GB" sz="1400" dirty="0">
                          <a:effectLst/>
                          <a:latin typeface="Arial" panose="020B0604020202020204" pitchFamily="34" charset="0"/>
                          <a:cs typeface="Arial" panose="020B0604020202020204" pitchFamily="34" charset="0"/>
                        </a:rPr>
                        <a:t> plus enzalutamide</a:t>
                      </a:r>
                    </a:p>
                    <a:p>
                      <a:pPr algn="ctr">
                        <a:lnSpc>
                          <a:spcPct val="100000"/>
                        </a:lnSpc>
                        <a:spcAft>
                          <a:spcPts val="600"/>
                        </a:spcAft>
                      </a:pPr>
                      <a:r>
                        <a:rPr lang="en-GB" sz="1400" dirty="0">
                          <a:effectLst/>
                          <a:latin typeface="Arial" panose="020B0604020202020204" pitchFamily="34" charset="0"/>
                          <a:cs typeface="Arial" panose="020B0604020202020204" pitchFamily="34" charset="0"/>
                        </a:rPr>
                        <a:t>vs</a:t>
                      </a:r>
                    </a:p>
                    <a:p>
                      <a:pPr algn="ctr">
                        <a:lnSpc>
                          <a:spcPct val="100000"/>
                        </a:lnSpc>
                        <a:spcAft>
                          <a:spcPts val="600"/>
                        </a:spcAft>
                      </a:pPr>
                      <a:r>
                        <a:rPr lang="en-GB" sz="1400" dirty="0">
                          <a:effectLst/>
                          <a:latin typeface="Arial" panose="020B0604020202020204" pitchFamily="34" charset="0"/>
                          <a:cs typeface="Arial" panose="020B0604020202020204" pitchFamily="34" charset="0"/>
                        </a:rPr>
                        <a:t>Enzalutamide plus placebo</a:t>
                      </a:r>
                      <a:endParaRPr lang="en-GB" sz="1400" dirty="0">
                        <a:effectLst/>
                        <a:latin typeface="Arial" panose="020B0604020202020204" pitchFamily="34" charset="0"/>
                        <a:ea typeface="Calibri" panose="020F0502020204030204" pitchFamily="34" charset="0"/>
                        <a:cs typeface="Arial" panose="020B0604020202020204" pitchFamily="34" charset="0"/>
                      </a:endParaRPr>
                    </a:p>
                  </a:txBody>
                  <a:tcPr marL="60704" marR="60704" marT="36000" marB="36000"/>
                </a:tc>
                <a:tc>
                  <a:txBody>
                    <a:bodyPr/>
                    <a:lstStyle/>
                    <a:p>
                      <a:pPr marL="182563" lvl="0" indent="-182563">
                        <a:lnSpc>
                          <a:spcPct val="100000"/>
                        </a:lnSpc>
                        <a:spcAft>
                          <a:spcPts val="600"/>
                        </a:spcAft>
                        <a:buClr>
                          <a:schemeClr val="accent1"/>
                        </a:buClr>
                        <a:buFont typeface="Symbol" panose="05050102010706020507" pitchFamily="18" charset="2"/>
                        <a:buChar char=""/>
                        <a:tabLst/>
                      </a:pPr>
                      <a:r>
                        <a:rPr lang="en-GB" sz="1400" dirty="0" err="1">
                          <a:effectLst/>
                          <a:latin typeface="Arial" panose="020B0604020202020204" pitchFamily="34" charset="0"/>
                          <a:cs typeface="Arial" panose="020B0604020202020204" pitchFamily="34" charset="0"/>
                        </a:rPr>
                        <a:t>mCSPC</a:t>
                      </a:r>
                      <a:r>
                        <a:rPr lang="en-GB" sz="1400" dirty="0">
                          <a:effectLst/>
                          <a:latin typeface="Arial" panose="020B0604020202020204" pitchFamily="34" charset="0"/>
                          <a:cs typeface="Arial" panose="020B0604020202020204" pitchFamily="34" charset="0"/>
                        </a:rPr>
                        <a:t> (N=550)</a:t>
                      </a:r>
                    </a:p>
                    <a:p>
                      <a:pPr marL="182563" lvl="0" indent="-182563">
                        <a:lnSpc>
                          <a:spcPct val="100000"/>
                        </a:lnSpc>
                        <a:spcAft>
                          <a:spcPts val="600"/>
                        </a:spcAft>
                        <a:buClr>
                          <a:schemeClr val="accent1"/>
                        </a:buClr>
                        <a:buFont typeface="Symbol" panose="05050102010706020507" pitchFamily="18" charset="2"/>
                        <a:buChar char=""/>
                        <a:tabLst/>
                      </a:pPr>
                      <a:r>
                        <a:rPr lang="en-GB" sz="1400" dirty="0">
                          <a:effectLst/>
                          <a:latin typeface="Arial" panose="020B0604020202020204" pitchFamily="34" charset="0"/>
                          <a:cs typeface="Arial" panose="020B0604020202020204" pitchFamily="34" charset="0"/>
                        </a:rPr>
                        <a:t>DDR gene-mutated</a:t>
                      </a:r>
                      <a:endParaRPr lang="en-GB" sz="1400" dirty="0">
                        <a:effectLst/>
                        <a:latin typeface="Arial" panose="020B0604020202020204" pitchFamily="34" charset="0"/>
                        <a:ea typeface="Calibri" panose="020F0502020204030204" pitchFamily="34" charset="0"/>
                        <a:cs typeface="Arial" panose="020B0604020202020204" pitchFamily="34" charset="0"/>
                      </a:endParaRPr>
                    </a:p>
                  </a:txBody>
                  <a:tcPr marL="60704" marR="60704" marT="36000" marB="36000"/>
                </a:tc>
                <a:extLst>
                  <a:ext uri="{0D108BD9-81ED-4DB2-BD59-A6C34878D82A}">
                    <a16:rowId xmlns:a16="http://schemas.microsoft.com/office/drawing/2014/main" val="1605930242"/>
                  </a:ext>
                </a:extLst>
              </a:tr>
            </a:tbl>
          </a:graphicData>
        </a:graphic>
      </p:graphicFrame>
      <p:sp>
        <p:nvSpPr>
          <p:cNvPr id="2" name="Title 1">
            <a:extLst>
              <a:ext uri="{FF2B5EF4-FFF2-40B4-BE49-F238E27FC236}">
                <a16:creationId xmlns:a16="http://schemas.microsoft.com/office/drawing/2014/main" id="{6DA63021-26F6-4CCE-BAAB-D058070C48F4}"/>
              </a:ext>
            </a:extLst>
          </p:cNvPr>
          <p:cNvSpPr>
            <a:spLocks noGrp="1"/>
          </p:cNvSpPr>
          <p:nvPr>
            <p:ph type="title"/>
          </p:nvPr>
        </p:nvSpPr>
        <p:spPr/>
        <p:txBody>
          <a:bodyPr/>
          <a:lstStyle/>
          <a:p>
            <a:r>
              <a:rPr lang="en-US" dirty="0"/>
              <a:t>Select </a:t>
            </a:r>
            <a:r>
              <a:rPr lang="en-US" dirty="0" err="1"/>
              <a:t>PARP</a:t>
            </a:r>
            <a:r>
              <a:rPr lang="en-US" cap="none" dirty="0" err="1"/>
              <a:t>i</a:t>
            </a:r>
            <a:r>
              <a:rPr lang="en-US" dirty="0"/>
              <a:t> Combination Trials in </a:t>
            </a:r>
            <a:br>
              <a:rPr lang="en-US" dirty="0"/>
            </a:br>
            <a:r>
              <a:rPr lang="en-US" cap="none" dirty="0" err="1"/>
              <a:t>m</a:t>
            </a:r>
            <a:r>
              <a:rPr lang="en-US" dirty="0" err="1"/>
              <a:t>CRPC</a:t>
            </a:r>
            <a:r>
              <a:rPr lang="en-US" dirty="0"/>
              <a:t> and </a:t>
            </a:r>
            <a:r>
              <a:rPr lang="en-US" cap="none" dirty="0" err="1"/>
              <a:t>m</a:t>
            </a:r>
            <a:r>
              <a:rPr lang="en-US" dirty="0" err="1"/>
              <a:t>CSPC</a:t>
            </a:r>
            <a:endParaRPr lang="en-GB" dirty="0"/>
          </a:p>
        </p:txBody>
      </p:sp>
      <p:sp>
        <p:nvSpPr>
          <p:cNvPr id="4" name="Slide Number Placeholder 3">
            <a:extLst>
              <a:ext uri="{FF2B5EF4-FFF2-40B4-BE49-F238E27FC236}">
                <a16:creationId xmlns:a16="http://schemas.microsoft.com/office/drawing/2014/main" id="{F1FE5C9C-F7C9-4599-B8A9-F6F5E9779403}"/>
              </a:ext>
            </a:extLst>
          </p:cNvPr>
          <p:cNvSpPr>
            <a:spLocks noGrp="1"/>
          </p:cNvSpPr>
          <p:nvPr>
            <p:ph type="sldNum" sz="quarter" idx="4"/>
          </p:nvPr>
        </p:nvSpPr>
        <p:spPr/>
        <p:txBody>
          <a:bodyPr/>
          <a:lstStyle/>
          <a:p>
            <a:fld id="{9CE94497-1EB2-2845-A011-639302BCE4D0}" type="slidenum">
              <a:rPr lang="en-CA" altLang="x-none" smtClean="0"/>
              <a:pPr/>
              <a:t>40</a:t>
            </a:fld>
            <a:endParaRPr lang="en-CA" altLang="x-none" dirty="0"/>
          </a:p>
        </p:txBody>
      </p:sp>
      <p:sp>
        <p:nvSpPr>
          <p:cNvPr id="3" name="Content Placeholder 2">
            <a:extLst>
              <a:ext uri="{FF2B5EF4-FFF2-40B4-BE49-F238E27FC236}">
                <a16:creationId xmlns:a16="http://schemas.microsoft.com/office/drawing/2014/main" id="{7DC26CAF-87DE-F240-AE7D-7AFFD56DA96B}"/>
              </a:ext>
            </a:extLst>
          </p:cNvPr>
          <p:cNvSpPr>
            <a:spLocks noGrp="1"/>
          </p:cNvSpPr>
          <p:nvPr>
            <p:ph sz="quarter" idx="15"/>
          </p:nvPr>
        </p:nvSpPr>
        <p:spPr>
          <a:xfrm>
            <a:off x="620184" y="6309320"/>
            <a:ext cx="10876416" cy="365125"/>
          </a:xfrm>
        </p:spPr>
        <p:txBody>
          <a:bodyPr/>
          <a:lstStyle/>
          <a:p>
            <a:pPr>
              <a:lnSpc>
                <a:spcPct val="90000"/>
              </a:lnSpc>
            </a:pPr>
            <a:r>
              <a:rPr lang="en-US" dirty="0">
                <a:solidFill>
                  <a:schemeClr val="tx2"/>
                </a:solidFill>
              </a:rPr>
              <a:t>AAP, abiraterone acetate plus prednisone; ADT, androgen-deprivation therapy; DDR, DNA damage repair; HRR, homologous recombination repair; </a:t>
            </a:r>
            <a:r>
              <a:rPr lang="en-US" spc="-20" dirty="0" err="1">
                <a:solidFill>
                  <a:schemeClr val="tx2"/>
                </a:solidFill>
              </a:rPr>
              <a:t>mCRPC</a:t>
            </a:r>
            <a:r>
              <a:rPr lang="en-US" spc="-20" dirty="0">
                <a:solidFill>
                  <a:schemeClr val="tx2"/>
                </a:solidFill>
              </a:rPr>
              <a:t>, </a:t>
            </a:r>
            <a:br>
              <a:rPr lang="en-US" spc="-20" dirty="0">
                <a:solidFill>
                  <a:schemeClr val="tx2"/>
                </a:solidFill>
              </a:rPr>
            </a:br>
            <a:r>
              <a:rPr lang="en-US" spc="-20" dirty="0">
                <a:solidFill>
                  <a:schemeClr val="tx2"/>
                </a:solidFill>
              </a:rPr>
              <a:t>metastatic castration-resistant prostate cancer; </a:t>
            </a:r>
            <a:r>
              <a:rPr lang="en-US" spc="-20" dirty="0" err="1">
                <a:solidFill>
                  <a:schemeClr val="tx2"/>
                </a:solidFill>
              </a:rPr>
              <a:t>mCSPC</a:t>
            </a:r>
            <a:r>
              <a:rPr lang="en-US" spc="-20" dirty="0">
                <a:solidFill>
                  <a:schemeClr val="tx2"/>
                </a:solidFill>
              </a:rPr>
              <a:t>, metastatic castration-sensitive prostate cancer; </a:t>
            </a:r>
            <a:r>
              <a:rPr lang="en-US" spc="-20" dirty="0" err="1">
                <a:solidFill>
                  <a:schemeClr val="tx2"/>
                </a:solidFill>
              </a:rPr>
              <a:t>PARPi</a:t>
            </a:r>
            <a:r>
              <a:rPr lang="en-US" spc="-20" dirty="0">
                <a:solidFill>
                  <a:schemeClr val="tx2"/>
                </a:solidFill>
              </a:rPr>
              <a:t>, PARP inhibitor; PC, prostate cancer; </a:t>
            </a:r>
            <a:r>
              <a:rPr lang="en-US" spc="-20" dirty="0" err="1">
                <a:solidFill>
                  <a:schemeClr val="tx2"/>
                </a:solidFill>
              </a:rPr>
              <a:t>tx</a:t>
            </a:r>
            <a:r>
              <a:rPr lang="en-US" spc="-20" dirty="0">
                <a:solidFill>
                  <a:schemeClr val="tx2"/>
                </a:solidFill>
              </a:rPr>
              <a:t>, treatment</a:t>
            </a:r>
          </a:p>
          <a:p>
            <a:pPr>
              <a:lnSpc>
                <a:spcPct val="90000"/>
              </a:lnSpc>
            </a:pPr>
            <a:r>
              <a:rPr lang="en-US" dirty="0">
                <a:solidFill>
                  <a:schemeClr val="tx2"/>
                </a:solidFill>
              </a:rPr>
              <a:t>www.clinicaltrials.gov</a:t>
            </a:r>
            <a:endParaRPr lang="en-GB" dirty="0">
              <a:solidFill>
                <a:schemeClr val="tx2"/>
              </a:solidFill>
              <a:ea typeface="Aileron" charset="0"/>
            </a:endParaRPr>
          </a:p>
        </p:txBody>
      </p:sp>
    </p:spTree>
    <p:extLst>
      <p:ext uri="{BB962C8B-B14F-4D97-AF65-F5344CB8AC3E}">
        <p14:creationId xmlns:p14="http://schemas.microsoft.com/office/powerpoint/2010/main" val="2637585279"/>
      </p:ext>
    </p:extLst>
  </p:cSld>
  <p:clrMapOvr>
    <a:masterClrMapping/>
  </p:clrMapOvr>
  <p:transition>
    <p:fade/>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43BAA3-D737-8F7B-3FEC-2BB2745DF65C}"/>
              </a:ext>
            </a:extLst>
          </p:cNvPr>
          <p:cNvSpPr>
            <a:spLocks noGrp="1"/>
          </p:cNvSpPr>
          <p:nvPr>
            <p:ph type="title"/>
          </p:nvPr>
        </p:nvSpPr>
        <p:spPr/>
        <p:txBody>
          <a:bodyPr/>
          <a:lstStyle/>
          <a:p>
            <a:r>
              <a:rPr lang="en-US" dirty="0"/>
              <a:t>Implementing </a:t>
            </a:r>
            <a:r>
              <a:rPr lang="en-US" dirty="0" err="1"/>
              <a:t>parp</a:t>
            </a:r>
            <a:r>
              <a:rPr lang="en-US" cap="none" dirty="0" err="1"/>
              <a:t>i</a:t>
            </a:r>
            <a:r>
              <a:rPr lang="en-US" dirty="0"/>
              <a:t> combination treatment in clinical practice</a:t>
            </a:r>
            <a:endParaRPr lang="en-GB" dirty="0"/>
          </a:p>
        </p:txBody>
      </p:sp>
      <p:sp>
        <p:nvSpPr>
          <p:cNvPr id="3" name="Slide Number Placeholder 2">
            <a:extLst>
              <a:ext uri="{FF2B5EF4-FFF2-40B4-BE49-F238E27FC236}">
                <a16:creationId xmlns:a16="http://schemas.microsoft.com/office/drawing/2014/main" id="{0D04AFDA-D166-8E59-7531-1B91BCF70B09}"/>
              </a:ext>
            </a:extLst>
          </p:cNvPr>
          <p:cNvSpPr>
            <a:spLocks noGrp="1"/>
          </p:cNvSpPr>
          <p:nvPr>
            <p:ph type="sldNum" sz="quarter" idx="4"/>
          </p:nvPr>
        </p:nvSpPr>
        <p:spPr/>
        <p:txBody>
          <a:bodyPr/>
          <a:lstStyle/>
          <a:p>
            <a:fld id="{FCE43C0F-8A7B-3A4B-9DB5-B3472E36E833}" type="slidenum">
              <a:rPr lang="en-GB" smtClean="0"/>
              <a:pPr/>
              <a:t>41</a:t>
            </a:fld>
            <a:endParaRPr lang="en-GB" dirty="0"/>
          </a:p>
        </p:txBody>
      </p:sp>
      <p:sp>
        <p:nvSpPr>
          <p:cNvPr id="4" name="TextBox 3">
            <a:extLst>
              <a:ext uri="{FF2B5EF4-FFF2-40B4-BE49-F238E27FC236}">
                <a16:creationId xmlns:a16="http://schemas.microsoft.com/office/drawing/2014/main" id="{C4FEEB07-DFE1-F959-DA4F-F74AF4CE58B3}"/>
              </a:ext>
            </a:extLst>
          </p:cNvPr>
          <p:cNvSpPr txBox="1"/>
          <p:nvPr/>
        </p:nvSpPr>
        <p:spPr>
          <a:xfrm>
            <a:off x="391885" y="6243693"/>
            <a:ext cx="6096000" cy="276999"/>
          </a:xfrm>
          <a:prstGeom prst="rect">
            <a:avLst/>
          </a:prstGeom>
          <a:noFill/>
        </p:spPr>
        <p:txBody>
          <a:bodyPr wrap="square">
            <a:spAutoFit/>
          </a:bodyPr>
          <a:lstStyle/>
          <a:p>
            <a:r>
              <a:rPr lang="en-GB" sz="1200" dirty="0" err="1">
                <a:solidFill>
                  <a:schemeClr val="bg1"/>
                </a:solidFill>
                <a:latin typeface="Arial" panose="020B0604020202020204" pitchFamily="34" charset="0"/>
                <a:cs typeface="Arial" panose="020B0604020202020204" pitchFamily="34" charset="0"/>
              </a:rPr>
              <a:t>PARPi</a:t>
            </a:r>
            <a:r>
              <a:rPr lang="en-GB" sz="1200" dirty="0">
                <a:solidFill>
                  <a:schemeClr val="bg1"/>
                </a:solidFill>
                <a:latin typeface="Arial" panose="020B0604020202020204" pitchFamily="34" charset="0"/>
                <a:cs typeface="Arial" panose="020B0604020202020204" pitchFamily="34" charset="0"/>
              </a:rPr>
              <a:t>, poly (ADP-ribose) polymerase inhibitor</a:t>
            </a:r>
          </a:p>
        </p:txBody>
      </p:sp>
    </p:spTree>
    <p:extLst>
      <p:ext uri="{BB962C8B-B14F-4D97-AF65-F5344CB8AC3E}">
        <p14:creationId xmlns:p14="http://schemas.microsoft.com/office/powerpoint/2010/main" val="892729340"/>
      </p:ext>
    </p:extLst>
  </p:cSld>
  <p:clrMapOvr>
    <a:masterClrMapping/>
  </p:clrMapOvr>
  <p:transition>
    <p:fade/>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6C20EB-2628-4AF8-AE06-8C1B972F66DF}"/>
              </a:ext>
            </a:extLst>
          </p:cNvPr>
          <p:cNvSpPr>
            <a:spLocks noGrp="1"/>
          </p:cNvSpPr>
          <p:nvPr>
            <p:ph type="title"/>
          </p:nvPr>
        </p:nvSpPr>
        <p:spPr>
          <a:xfrm>
            <a:off x="507999" y="149694"/>
            <a:ext cx="8740800" cy="807285"/>
          </a:xfrm>
        </p:spPr>
        <p:txBody>
          <a:bodyPr/>
          <a:lstStyle/>
          <a:p>
            <a:r>
              <a:rPr lang="en-GB" dirty="0"/>
              <a:t>PARP inhibitors are approved in prostate cancer</a:t>
            </a:r>
          </a:p>
        </p:txBody>
      </p:sp>
      <p:sp>
        <p:nvSpPr>
          <p:cNvPr id="5" name="Slide Number Placeholder 4">
            <a:extLst>
              <a:ext uri="{FF2B5EF4-FFF2-40B4-BE49-F238E27FC236}">
                <a16:creationId xmlns:a16="http://schemas.microsoft.com/office/drawing/2014/main" id="{130F9D48-5246-9948-A12F-5FAD15178E0E}"/>
              </a:ext>
            </a:extLst>
          </p:cNvPr>
          <p:cNvSpPr>
            <a:spLocks noGrp="1"/>
          </p:cNvSpPr>
          <p:nvPr>
            <p:ph type="sldNum" sz="quarter" idx="4"/>
          </p:nvPr>
        </p:nvSpPr>
        <p:spPr/>
        <p:txBody>
          <a:bodyPr/>
          <a:lstStyle/>
          <a:p>
            <a:fld id="{F8E47D07-9D1E-4FE9-B31A-2F5863681021}" type="slidenum">
              <a:rPr lang="en-GB" smtClean="0"/>
              <a:pPr/>
              <a:t>42</a:t>
            </a:fld>
            <a:endParaRPr lang="en-GB" dirty="0"/>
          </a:p>
        </p:txBody>
      </p:sp>
      <p:sp>
        <p:nvSpPr>
          <p:cNvPr id="14" name="Content Placeholder 13">
            <a:extLst>
              <a:ext uri="{FF2B5EF4-FFF2-40B4-BE49-F238E27FC236}">
                <a16:creationId xmlns:a16="http://schemas.microsoft.com/office/drawing/2014/main" id="{CE7324C9-E115-1646-80F4-DBAB34F97BBD}"/>
              </a:ext>
            </a:extLst>
          </p:cNvPr>
          <p:cNvSpPr>
            <a:spLocks noGrp="1"/>
          </p:cNvSpPr>
          <p:nvPr>
            <p:ph sz="quarter" idx="15"/>
          </p:nvPr>
        </p:nvSpPr>
        <p:spPr>
          <a:xfrm>
            <a:off x="578130" y="6305495"/>
            <a:ext cx="10702446" cy="365125"/>
          </a:xfrm>
        </p:spPr>
        <p:txBody>
          <a:bodyPr/>
          <a:lstStyle/>
          <a:p>
            <a:pPr>
              <a:spcBef>
                <a:spcPts val="0"/>
              </a:spcBef>
            </a:pPr>
            <a:r>
              <a:rPr lang="en-GB" sz="900" dirty="0"/>
              <a:t>AR, androgen receptor; </a:t>
            </a:r>
            <a:r>
              <a:rPr lang="en-GB" sz="900" dirty="0">
                <a:solidFill>
                  <a:schemeClr val="tx2"/>
                </a:solidFill>
              </a:rPr>
              <a:t>BRCAm, breast cancer gene mutation; </a:t>
            </a:r>
            <a:r>
              <a:rPr lang="en-GB" sz="900" dirty="0"/>
              <a:t>EMA, European Medicines Agency; FDA, US Food and Drug Administration; HRRm, homologous recombination repair mutation; LHRH, luteinising hormone-releasing hormone; mCRPC, metastatic castration-resistant prostate cancer; NHA, new hormonal agent; PARP, poly-ADP ribose polymerase</a:t>
            </a:r>
          </a:p>
          <a:p>
            <a:pPr>
              <a:spcBef>
                <a:spcPts val="0"/>
              </a:spcBef>
            </a:pPr>
            <a:r>
              <a:rPr lang="en-GB" sz="900" dirty="0"/>
              <a:t>1. Lynparza (olaparib) US prescribing information (Sep-2023); 2. Lynparza (olaparib) summary of product characteristics (Mar 2023); 3. </a:t>
            </a:r>
            <a:r>
              <a:rPr lang="en-US" sz="900" dirty="0">
                <a:hlinkClick r:id="rId3">
                  <a:extLst>
                    <a:ext uri="{A12FA001-AC4F-418D-AE19-62706E023703}">
                      <ahyp:hlinkClr xmlns:ahyp="http://schemas.microsoft.com/office/drawing/2018/hyperlinkcolor" val="tx"/>
                    </a:ext>
                  </a:extLst>
                </a:hlinkClick>
              </a:rPr>
              <a:t>FDA approves niraparib and abiraterone acetate plus prednisone for BRCA-mutated metastatic castration-resistant prostate cancer | FDA</a:t>
            </a:r>
            <a:r>
              <a:rPr lang="en-US" sz="900" dirty="0"/>
              <a:t>; </a:t>
            </a:r>
            <a:r>
              <a:rPr lang="en-GB" sz="900" dirty="0"/>
              <a:t>4. </a:t>
            </a:r>
            <a:r>
              <a:rPr lang="en-GB" sz="900" dirty="0">
                <a:hlinkClick r:id="rId4"/>
              </a:rPr>
              <a:t>https://www.esmo.org/oncology-news/ema-recommends-granting-a-marketing-authorisation-for-akeega-fixed-dose-combinations-of-niraparib-abiraterone-acetate</a:t>
            </a:r>
            <a:r>
              <a:rPr lang="en-GB" sz="900" dirty="0"/>
              <a:t>; 5. Rubraca (rucaparib) US prescribing information (Jun 2022); 6. </a:t>
            </a:r>
            <a:r>
              <a:rPr lang="en-GB" sz="900" dirty="0" err="1"/>
              <a:t>Talzenna</a:t>
            </a:r>
            <a:r>
              <a:rPr lang="en-GB" sz="900" dirty="0"/>
              <a:t> (</a:t>
            </a:r>
            <a:r>
              <a:rPr lang="en-GB" sz="900" dirty="0" err="1"/>
              <a:t>talazoparib</a:t>
            </a:r>
            <a:r>
              <a:rPr lang="en-GB" sz="900" dirty="0"/>
              <a:t>) summary of product characteristics (Jun 2023) </a:t>
            </a:r>
          </a:p>
        </p:txBody>
      </p:sp>
      <p:sp>
        <p:nvSpPr>
          <p:cNvPr id="17" name="Rectangle: Diagonal Corners Rounded 16">
            <a:extLst>
              <a:ext uri="{FF2B5EF4-FFF2-40B4-BE49-F238E27FC236}">
                <a16:creationId xmlns:a16="http://schemas.microsoft.com/office/drawing/2014/main" id="{614CAA3C-49C7-4101-B705-4504C94344E7}"/>
              </a:ext>
            </a:extLst>
          </p:cNvPr>
          <p:cNvSpPr/>
          <p:nvPr/>
        </p:nvSpPr>
        <p:spPr bwMode="auto">
          <a:xfrm>
            <a:off x="507999" y="1556793"/>
            <a:ext cx="5472335" cy="1582632"/>
          </a:xfrm>
          <a:prstGeom prst="round2DiagRect">
            <a:avLst/>
          </a:prstGeom>
          <a:solidFill>
            <a:schemeClr val="tx2"/>
          </a:solidFill>
          <a:ln w="9525" cap="flat" cmpd="sng" algn="ctr">
            <a:noFill/>
            <a:prstDash val="solid"/>
            <a:round/>
            <a:headEnd type="none" w="med" len="med"/>
            <a:tailEnd type="none" w="med" len="med"/>
          </a:ln>
        </p:spPr>
        <p:txBody>
          <a:bodyPr rtlCol="0" anchor="ctr"/>
          <a:lstStyle/>
          <a:p>
            <a:pPr defTabSz="914400">
              <a:defRPr/>
            </a:pPr>
            <a:r>
              <a:rPr kumimoji="0" lang="en-GB" sz="1400" b="1" i="1" u="none" strike="noStrike" kern="0" cap="none" spc="0" normalizeH="0" baseline="0" dirty="0">
                <a:ln>
                  <a:noFill/>
                </a:ln>
                <a:solidFill>
                  <a:schemeClr val="bg1"/>
                </a:solidFill>
                <a:effectLst/>
                <a:uLnTx/>
                <a:uFillTx/>
                <a:latin typeface="Arial" panose="020B0604020202020204" pitchFamily="34" charset="0"/>
                <a:ea typeface="Calibri" panose="020F0502020204030204" pitchFamily="34" charset="0"/>
                <a:cs typeface="Arial" panose="020B0604020202020204" pitchFamily="34" charset="0"/>
              </a:rPr>
              <a:t>Olaparib FDA-approved indication</a:t>
            </a:r>
            <a:r>
              <a:rPr kumimoji="0" lang="en-GB" sz="1400" b="1" i="1" u="none" strike="noStrike" kern="0" cap="none" spc="0" normalizeH="0" baseline="30000" dirty="0">
                <a:ln>
                  <a:noFill/>
                </a:ln>
                <a:solidFill>
                  <a:schemeClr val="bg1"/>
                </a:solidFill>
                <a:effectLst/>
                <a:uLnTx/>
                <a:uFillTx/>
                <a:latin typeface="Arial" panose="020B0604020202020204" pitchFamily="34" charset="0"/>
                <a:ea typeface="Calibri" panose="020F0502020204030204" pitchFamily="34" charset="0"/>
                <a:cs typeface="Arial" panose="020B0604020202020204" pitchFamily="34" charset="0"/>
              </a:rPr>
              <a:t>1</a:t>
            </a:r>
            <a:endParaRPr kumimoji="0" lang="en-GB" sz="1400" b="1" i="1" u="none" strike="noStrike" kern="0" cap="none" spc="0" normalizeH="0" baseline="0" dirty="0">
              <a:ln>
                <a:noFill/>
              </a:ln>
              <a:solidFill>
                <a:schemeClr val="bg1"/>
              </a:solidFill>
              <a:effectLst/>
              <a:uLnTx/>
              <a:uFillTx/>
              <a:latin typeface="Arial" panose="020B0604020202020204" pitchFamily="34" charset="0"/>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400" b="0" i="0" u="none" strike="noStrike" kern="0" cap="none" spc="0" normalizeH="0" baseline="0" dirty="0">
                <a:ln>
                  <a:noFill/>
                </a:ln>
                <a:solidFill>
                  <a:schemeClr val="bg1"/>
                </a:solidFill>
                <a:effectLst/>
                <a:uLnTx/>
                <a:uFillTx/>
                <a:latin typeface="Arial" panose="020B0604020202020204" pitchFamily="34" charset="0"/>
                <a:ea typeface="Calibri" panose="020F0502020204030204" pitchFamily="34" charset="0"/>
                <a:cs typeface="Arial" panose="020B0604020202020204" pitchFamily="34" charset="0"/>
              </a:rPr>
              <a:t>Indicated as </a:t>
            </a:r>
            <a:r>
              <a:rPr kumimoji="0" lang="en-GB" sz="1400" b="1" i="0" u="none" strike="noStrike" kern="0" cap="none" spc="0" normalizeH="0" baseline="0" dirty="0">
                <a:ln>
                  <a:noFill/>
                </a:ln>
                <a:solidFill>
                  <a:schemeClr val="bg1"/>
                </a:solidFill>
                <a:effectLst/>
                <a:uLnTx/>
                <a:uFillTx/>
                <a:latin typeface="Arial" panose="020B0604020202020204" pitchFamily="34" charset="0"/>
                <a:ea typeface="Calibri" panose="020F0502020204030204" pitchFamily="34" charset="0"/>
                <a:cs typeface="Arial" panose="020B0604020202020204" pitchFamily="34" charset="0"/>
              </a:rPr>
              <a:t>monotherapy</a:t>
            </a:r>
            <a:r>
              <a:rPr kumimoji="0" lang="en-GB" sz="1400" b="0" i="0" u="none" strike="noStrike" kern="0" cap="none" spc="0" normalizeH="0" baseline="0" dirty="0">
                <a:ln>
                  <a:noFill/>
                </a:ln>
                <a:solidFill>
                  <a:schemeClr val="bg1"/>
                </a:solidFill>
                <a:effectLst/>
                <a:uLnTx/>
                <a:uFillTx/>
                <a:latin typeface="Arial" panose="020B0604020202020204" pitchFamily="34" charset="0"/>
                <a:ea typeface="Calibri" panose="020F0502020204030204" pitchFamily="34" charset="0"/>
                <a:cs typeface="Arial" panose="020B0604020202020204" pitchFamily="34" charset="0"/>
              </a:rPr>
              <a:t> for the treatment of adult patients with </a:t>
            </a:r>
            <a:r>
              <a:rPr kumimoji="0" lang="en-GB" sz="1400" b="1" i="0" u="none" strike="noStrike" kern="0" cap="none" spc="0" normalizeH="0" baseline="0" dirty="0">
                <a:ln>
                  <a:noFill/>
                </a:ln>
                <a:solidFill>
                  <a:schemeClr val="bg1"/>
                </a:solidFill>
                <a:effectLst/>
                <a:uLnTx/>
                <a:uFillTx/>
                <a:latin typeface="Arial" panose="020B0604020202020204" pitchFamily="34" charset="0"/>
                <a:ea typeface="Calibri" panose="020F0502020204030204" pitchFamily="34" charset="0"/>
                <a:cs typeface="Arial" panose="020B0604020202020204" pitchFamily="34" charset="0"/>
              </a:rPr>
              <a:t>mCRPC</a:t>
            </a:r>
            <a:r>
              <a:rPr kumimoji="0" lang="en-GB" sz="1400" b="0" i="0" u="none" strike="noStrike" kern="0" cap="none" spc="0" normalizeH="0" baseline="0" dirty="0">
                <a:ln>
                  <a:noFill/>
                </a:ln>
                <a:solidFill>
                  <a:schemeClr val="bg1"/>
                </a:solidFill>
                <a:effectLst/>
                <a:uLnTx/>
                <a:uFillTx/>
                <a:latin typeface="Arial" panose="020B0604020202020204" pitchFamily="34" charset="0"/>
                <a:ea typeface="Calibri" panose="020F0502020204030204" pitchFamily="34" charset="0"/>
                <a:cs typeface="Arial" panose="020B0604020202020204" pitchFamily="34" charset="0"/>
              </a:rPr>
              <a:t> and </a:t>
            </a:r>
            <a:r>
              <a:rPr kumimoji="0" lang="en-GB" sz="1400" b="1" i="0" u="none" strike="noStrike" kern="0" cap="none" spc="0" normalizeH="0" baseline="0" dirty="0">
                <a:ln>
                  <a:noFill/>
                </a:ln>
                <a:solidFill>
                  <a:schemeClr val="bg1"/>
                </a:solidFill>
                <a:effectLst/>
                <a:uLnTx/>
                <a:uFillTx/>
                <a:latin typeface="Arial" panose="020B0604020202020204" pitchFamily="34" charset="0"/>
                <a:ea typeface="Calibri" panose="020F0502020204030204" pitchFamily="34" charset="0"/>
                <a:cs typeface="Arial" panose="020B0604020202020204" pitchFamily="34" charset="0"/>
              </a:rPr>
              <a:t>HRRm</a:t>
            </a:r>
            <a:r>
              <a:rPr kumimoji="0" lang="en-GB" sz="1400" b="0" i="0" u="none" strike="noStrike" kern="0" cap="none" spc="0" normalizeH="0" baseline="0" dirty="0">
                <a:ln>
                  <a:noFill/>
                </a:ln>
                <a:solidFill>
                  <a:schemeClr val="bg1"/>
                </a:solidFill>
                <a:effectLst/>
                <a:uLnTx/>
                <a:uFillTx/>
                <a:latin typeface="Arial" panose="020B0604020202020204" pitchFamily="34" charset="0"/>
                <a:ea typeface="Calibri" panose="020F0502020204030204" pitchFamily="34" charset="0"/>
                <a:cs typeface="Arial" panose="020B0604020202020204" pitchFamily="34" charset="0"/>
              </a:rPr>
              <a:t>, who have </a:t>
            </a:r>
            <a:r>
              <a:rPr kumimoji="0" lang="en-GB" sz="1400" b="1" i="0" u="none" strike="noStrike" kern="0" cap="none" spc="0" normalizeH="0" baseline="0" dirty="0">
                <a:ln>
                  <a:noFill/>
                </a:ln>
                <a:solidFill>
                  <a:schemeClr val="bg1"/>
                </a:solidFill>
                <a:effectLst/>
                <a:uLnTx/>
                <a:uFillTx/>
                <a:latin typeface="Arial" panose="020B0604020202020204" pitchFamily="34" charset="0"/>
                <a:ea typeface="Calibri" panose="020F0502020204030204" pitchFamily="34" charset="0"/>
                <a:cs typeface="Arial" panose="020B0604020202020204" pitchFamily="34" charset="0"/>
              </a:rPr>
              <a:t>progressed</a:t>
            </a:r>
            <a:r>
              <a:rPr kumimoji="0" lang="en-GB" sz="1400" b="0" i="0" u="none" strike="noStrike" kern="0" cap="none" spc="0" normalizeH="0" baseline="0" dirty="0">
                <a:ln>
                  <a:noFill/>
                </a:ln>
                <a:solidFill>
                  <a:schemeClr val="bg1"/>
                </a:solidFill>
                <a:effectLst/>
                <a:uLnTx/>
                <a:uFillTx/>
                <a:latin typeface="Arial" panose="020B0604020202020204" pitchFamily="34" charset="0"/>
                <a:ea typeface="Calibri" panose="020F0502020204030204" pitchFamily="34" charset="0"/>
                <a:cs typeface="Arial" panose="020B0604020202020204" pitchFamily="34" charset="0"/>
              </a:rPr>
              <a:t> on enzalutamide or abiraterone acetate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400" dirty="0">
                <a:solidFill>
                  <a:schemeClr val="bg1"/>
                </a:solidFill>
                <a:latin typeface="Arial" panose="020B0604020202020204" pitchFamily="34" charset="0"/>
                <a:cs typeface="Arial" panose="020B0604020202020204" pitchFamily="34" charset="0"/>
              </a:rPr>
              <a:t>In </a:t>
            </a:r>
            <a:r>
              <a:rPr lang="en-GB" sz="1400" b="1" dirty="0">
                <a:solidFill>
                  <a:schemeClr val="bg1"/>
                </a:solidFill>
                <a:latin typeface="Arial" panose="020B0604020202020204" pitchFamily="34" charset="0"/>
                <a:cs typeface="Arial" panose="020B0604020202020204" pitchFamily="34" charset="0"/>
              </a:rPr>
              <a:t>combination with abiraterone </a:t>
            </a:r>
            <a:r>
              <a:rPr lang="en-GB" sz="1400" dirty="0">
                <a:solidFill>
                  <a:schemeClr val="bg1"/>
                </a:solidFill>
                <a:latin typeface="Arial" panose="020B0604020202020204" pitchFamily="34" charset="0"/>
                <a:cs typeface="Arial" panose="020B0604020202020204" pitchFamily="34" charset="0"/>
              </a:rPr>
              <a:t>and prednisone or prednisolone for the treatment of adult patients with </a:t>
            </a:r>
            <a:r>
              <a:rPr lang="en-GB" sz="1400" b="1" i="1" dirty="0" err="1">
                <a:solidFill>
                  <a:schemeClr val="bg1"/>
                </a:solidFill>
                <a:latin typeface="Arial" panose="020B0604020202020204" pitchFamily="34" charset="0"/>
                <a:cs typeface="Arial" panose="020B0604020202020204" pitchFamily="34" charset="0"/>
              </a:rPr>
              <a:t>BRCAm</a:t>
            </a:r>
            <a:r>
              <a:rPr lang="en-GB" sz="1400" dirty="0">
                <a:solidFill>
                  <a:schemeClr val="bg1"/>
                </a:solidFill>
                <a:latin typeface="Arial" panose="020B0604020202020204" pitchFamily="34" charset="0"/>
                <a:cs typeface="Arial" panose="020B0604020202020204" pitchFamily="34" charset="0"/>
              </a:rPr>
              <a:t> </a:t>
            </a:r>
            <a:r>
              <a:rPr lang="en-GB" sz="1400" b="1" dirty="0" err="1">
                <a:solidFill>
                  <a:schemeClr val="bg1"/>
                </a:solidFill>
                <a:latin typeface="Arial" panose="020B0604020202020204" pitchFamily="34" charset="0"/>
                <a:cs typeface="Arial" panose="020B0604020202020204" pitchFamily="34" charset="0"/>
              </a:rPr>
              <a:t>mCRPC</a:t>
            </a:r>
            <a:endParaRPr kumimoji="0" lang="en-GB" sz="1400" b="1" i="0" u="none" strike="noStrike" kern="0" cap="none" spc="0" normalizeH="0" baseline="30000" dirty="0">
              <a:ln>
                <a:noFill/>
              </a:ln>
              <a:solidFill>
                <a:schemeClr val="bg1"/>
              </a:solidFill>
              <a:effectLst/>
              <a:uLnTx/>
              <a:uFillTx/>
              <a:latin typeface="Arial" panose="020B0604020202020204" pitchFamily="34" charset="0"/>
              <a:cs typeface="Arial" panose="020B0604020202020204" pitchFamily="34" charset="0"/>
            </a:endParaRPr>
          </a:p>
        </p:txBody>
      </p:sp>
      <p:sp>
        <p:nvSpPr>
          <p:cNvPr id="18" name="Rectangle: Diagonal Corners Rounded 17">
            <a:extLst>
              <a:ext uri="{FF2B5EF4-FFF2-40B4-BE49-F238E27FC236}">
                <a16:creationId xmlns:a16="http://schemas.microsoft.com/office/drawing/2014/main" id="{493AA296-1460-4062-A6C4-459ED620B8C3}"/>
              </a:ext>
            </a:extLst>
          </p:cNvPr>
          <p:cNvSpPr/>
          <p:nvPr/>
        </p:nvSpPr>
        <p:spPr bwMode="auto">
          <a:xfrm>
            <a:off x="6202966" y="1537115"/>
            <a:ext cx="5472334" cy="1582634"/>
          </a:xfrm>
          <a:prstGeom prst="round2DiagRect">
            <a:avLst/>
          </a:prstGeom>
          <a:solidFill>
            <a:schemeClr val="tx2"/>
          </a:solidFill>
          <a:ln w="9525" cap="flat" cmpd="sng" algn="ctr">
            <a:noFill/>
            <a:prstDash val="solid"/>
            <a:round/>
            <a:headEnd type="none" w="med" len="med"/>
            <a:tailEnd type="none" w="med" len="med"/>
          </a:ln>
        </p:spPr>
        <p:txBody>
          <a:bodyPr rtlCol="0" anchor="ctr"/>
          <a:lstStyle/>
          <a:p>
            <a:pPr defTabSz="914400">
              <a:defRPr/>
            </a:pPr>
            <a:r>
              <a:rPr kumimoji="0" lang="en-GB" sz="1400" b="1" i="1" u="none" strike="noStrike" kern="0" cap="none" spc="0" normalizeH="0" baseline="0" dirty="0">
                <a:ln>
                  <a:noFill/>
                </a:ln>
                <a:solidFill>
                  <a:schemeClr val="bg1"/>
                </a:solidFill>
                <a:effectLst/>
                <a:uLnTx/>
                <a:uFillTx/>
                <a:latin typeface="Arial" panose="020B0604020202020204" pitchFamily="34" charset="0"/>
                <a:cs typeface="Arial" panose="020B0604020202020204" pitchFamily="34" charset="0"/>
              </a:rPr>
              <a:t>Olaparib EMA-approved indication</a:t>
            </a:r>
            <a:r>
              <a:rPr kumimoji="0" lang="en-GB" sz="1400" b="1" i="1" u="none" strike="noStrike" kern="0" cap="none" spc="0" normalizeH="0" baseline="30000" dirty="0">
                <a:ln>
                  <a:noFill/>
                </a:ln>
                <a:solidFill>
                  <a:schemeClr val="bg1"/>
                </a:solidFill>
                <a:effectLst/>
                <a:uLnTx/>
                <a:uFillTx/>
                <a:latin typeface="Arial" panose="020B0604020202020204" pitchFamily="34" charset="0"/>
                <a:cs typeface="Arial" panose="020B0604020202020204" pitchFamily="34" charset="0"/>
              </a:rPr>
              <a:t>2</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400" b="0" i="0" u="none" strike="noStrike" kern="0" cap="none" spc="0" normalizeH="0" baseline="0" dirty="0">
                <a:ln>
                  <a:noFill/>
                </a:ln>
                <a:solidFill>
                  <a:schemeClr val="bg1"/>
                </a:solidFill>
                <a:effectLst/>
                <a:uLnTx/>
                <a:uFillTx/>
                <a:latin typeface="Arial" panose="020B0604020202020204" pitchFamily="34" charset="0"/>
                <a:ea typeface="Calibri" panose="020F0502020204030204" pitchFamily="34" charset="0"/>
                <a:cs typeface="Arial" panose="020B0604020202020204" pitchFamily="34" charset="0"/>
              </a:rPr>
              <a:t>Indicated as </a:t>
            </a:r>
            <a:r>
              <a:rPr kumimoji="0" lang="en-GB" sz="1400" b="1" i="0" u="none" strike="noStrike" kern="0" cap="none" spc="0" normalizeH="0" baseline="0" dirty="0">
                <a:ln>
                  <a:noFill/>
                </a:ln>
                <a:solidFill>
                  <a:schemeClr val="bg1"/>
                </a:solidFill>
                <a:effectLst/>
                <a:uLnTx/>
                <a:uFillTx/>
                <a:latin typeface="Arial" panose="020B0604020202020204" pitchFamily="34" charset="0"/>
                <a:ea typeface="Calibri" panose="020F0502020204030204" pitchFamily="34" charset="0"/>
                <a:cs typeface="Arial" panose="020B0604020202020204" pitchFamily="34" charset="0"/>
              </a:rPr>
              <a:t>monotherapy</a:t>
            </a:r>
            <a:r>
              <a:rPr kumimoji="0" lang="en-GB" sz="1400" b="0" i="0" u="none" strike="noStrike" kern="0" cap="none" spc="0" normalizeH="0" baseline="0" dirty="0">
                <a:ln>
                  <a:noFill/>
                </a:ln>
                <a:solidFill>
                  <a:schemeClr val="bg1"/>
                </a:solidFill>
                <a:effectLst/>
                <a:uLnTx/>
                <a:uFillTx/>
                <a:latin typeface="Arial" panose="020B0604020202020204" pitchFamily="34" charset="0"/>
                <a:ea typeface="Calibri" panose="020F0502020204030204" pitchFamily="34" charset="0"/>
                <a:cs typeface="Arial" panose="020B0604020202020204" pitchFamily="34" charset="0"/>
              </a:rPr>
              <a:t> for the treatment of adult patients with </a:t>
            </a:r>
            <a:r>
              <a:rPr kumimoji="0" lang="en-GB" sz="1400" b="1" i="0" u="none" strike="noStrike" kern="0" cap="none" spc="0" normalizeH="0" baseline="0" dirty="0">
                <a:ln>
                  <a:noFill/>
                </a:ln>
                <a:solidFill>
                  <a:schemeClr val="bg1"/>
                </a:solidFill>
                <a:effectLst/>
                <a:uLnTx/>
                <a:uFillTx/>
                <a:latin typeface="Arial" panose="020B0604020202020204" pitchFamily="34" charset="0"/>
                <a:ea typeface="Calibri" panose="020F0502020204030204" pitchFamily="34" charset="0"/>
                <a:cs typeface="Arial" panose="020B0604020202020204" pitchFamily="34" charset="0"/>
              </a:rPr>
              <a:t>mCRPC</a:t>
            </a:r>
            <a:r>
              <a:rPr kumimoji="0" lang="en-GB" sz="1400" b="0" i="0" u="none" strike="noStrike" kern="0" cap="none" spc="0" normalizeH="0" baseline="0" dirty="0">
                <a:ln>
                  <a:noFill/>
                </a:ln>
                <a:solidFill>
                  <a:schemeClr val="bg1"/>
                </a:solidFill>
                <a:effectLst/>
                <a:uLnTx/>
                <a:uFillTx/>
                <a:latin typeface="Arial" panose="020B0604020202020204" pitchFamily="34" charset="0"/>
                <a:ea typeface="Calibri" panose="020F0502020204030204" pitchFamily="34" charset="0"/>
                <a:cs typeface="Arial" panose="020B0604020202020204" pitchFamily="34" charset="0"/>
              </a:rPr>
              <a:t> and a </a:t>
            </a:r>
            <a:r>
              <a:rPr kumimoji="0" lang="en-GB" sz="1400" b="1" i="1" u="none" strike="noStrike" kern="0" cap="none" spc="0" normalizeH="0" baseline="0" dirty="0">
                <a:ln>
                  <a:noFill/>
                </a:ln>
                <a:solidFill>
                  <a:schemeClr val="bg1"/>
                </a:solidFill>
                <a:effectLst/>
                <a:uLnTx/>
                <a:uFillTx/>
                <a:latin typeface="Arial" panose="020B0604020202020204" pitchFamily="34" charset="0"/>
                <a:ea typeface="Calibri" panose="020F0502020204030204" pitchFamily="34" charset="0"/>
                <a:cs typeface="Arial" panose="020B0604020202020204" pitchFamily="34" charset="0"/>
              </a:rPr>
              <a:t>BRCAm</a:t>
            </a:r>
            <a:r>
              <a:rPr kumimoji="0" lang="en-GB" sz="1400" b="0" i="0" u="none" strike="noStrike" kern="0" cap="none" spc="0" normalizeH="0" baseline="0" dirty="0">
                <a:ln>
                  <a:noFill/>
                </a:ln>
                <a:solidFill>
                  <a:schemeClr val="bg1"/>
                </a:solidFill>
                <a:effectLst/>
                <a:uLnTx/>
                <a:uFillTx/>
                <a:latin typeface="Arial" panose="020B0604020202020204" pitchFamily="34" charset="0"/>
                <a:ea typeface="Calibri" panose="020F0502020204030204" pitchFamily="34" charset="0"/>
                <a:cs typeface="Arial" panose="020B0604020202020204" pitchFamily="34" charset="0"/>
              </a:rPr>
              <a:t>, who have </a:t>
            </a:r>
            <a:r>
              <a:rPr kumimoji="0" lang="en-GB" sz="1400" b="1" i="0" u="none" strike="noStrike" kern="0" cap="none" spc="0" normalizeH="0" baseline="0" dirty="0">
                <a:ln>
                  <a:noFill/>
                </a:ln>
                <a:solidFill>
                  <a:schemeClr val="bg1"/>
                </a:solidFill>
                <a:effectLst/>
                <a:uLnTx/>
                <a:uFillTx/>
                <a:latin typeface="Arial" panose="020B0604020202020204" pitchFamily="34" charset="0"/>
                <a:ea typeface="Calibri" panose="020F0502020204030204" pitchFamily="34" charset="0"/>
                <a:cs typeface="Arial" panose="020B0604020202020204" pitchFamily="34" charset="0"/>
              </a:rPr>
              <a:t>progressed</a:t>
            </a:r>
            <a:r>
              <a:rPr kumimoji="0" lang="en-GB" sz="1400" b="0" i="0" u="none" strike="noStrike" kern="0" cap="none" spc="0" normalizeH="0" baseline="0" dirty="0">
                <a:ln>
                  <a:noFill/>
                </a:ln>
                <a:solidFill>
                  <a:schemeClr val="bg1"/>
                </a:solidFill>
                <a:effectLst/>
                <a:uLnTx/>
                <a:uFillTx/>
                <a:latin typeface="Arial" panose="020B0604020202020204" pitchFamily="34" charset="0"/>
                <a:ea typeface="Calibri" panose="020F0502020204030204" pitchFamily="34" charset="0"/>
                <a:cs typeface="Arial" panose="020B0604020202020204" pitchFamily="34" charset="0"/>
              </a:rPr>
              <a:t> on prior therapy, including an </a:t>
            </a:r>
            <a:r>
              <a:rPr kumimoji="0" lang="en-GB" sz="1400" b="1" i="0" u="none" strike="noStrike" kern="0" cap="none" spc="0" normalizeH="0" baseline="0" dirty="0">
                <a:ln>
                  <a:noFill/>
                </a:ln>
                <a:solidFill>
                  <a:schemeClr val="bg1"/>
                </a:solidFill>
                <a:effectLst/>
                <a:uLnTx/>
                <a:uFillTx/>
                <a:latin typeface="Arial" panose="020B0604020202020204" pitchFamily="34" charset="0"/>
                <a:ea typeface="Calibri" panose="020F0502020204030204" pitchFamily="34" charset="0"/>
                <a:cs typeface="Arial" panose="020B0604020202020204" pitchFamily="34" charset="0"/>
              </a:rPr>
              <a:t>NHA</a:t>
            </a:r>
            <a:r>
              <a:rPr kumimoji="0" lang="en-GB" sz="1400" b="0" i="0" u="none" strike="noStrike" kern="0" cap="none" spc="0" normalizeH="0" baseline="0" dirty="0">
                <a:ln>
                  <a:noFill/>
                </a:ln>
                <a:solidFill>
                  <a:schemeClr val="bg1"/>
                </a:solidFill>
                <a:effectLst/>
                <a:uLnTx/>
                <a:uFillTx/>
                <a:latin typeface="Arial" panose="020B0604020202020204" pitchFamily="34" charset="0"/>
                <a:ea typeface="Calibri" panose="020F0502020204030204" pitchFamily="34" charset="0"/>
                <a:cs typeface="Arial" panose="020B0604020202020204" pitchFamily="34" charset="0"/>
              </a:rPr>
              <a:t> </a:t>
            </a:r>
            <a:endParaRPr kumimoji="0" lang="en-GB" sz="1400" i="0" u="none" strike="noStrike" kern="0" cap="none" spc="0" normalizeH="0" baseline="30000" dirty="0">
              <a:ln>
                <a:noFill/>
              </a:ln>
              <a:solidFill>
                <a:schemeClr val="bg1"/>
              </a:solidFill>
              <a:effectLst/>
              <a:uLnTx/>
              <a:uFillTx/>
              <a:latin typeface="Arial" panose="020B0604020202020204" pitchFamily="34" charset="0"/>
              <a:ea typeface="Calibri" panose="020F0502020204030204" pitchFamily="34" charset="0"/>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400" kern="0" dirty="0">
                <a:solidFill>
                  <a:schemeClr val="bg1"/>
                </a:solidFill>
                <a:latin typeface="Arial" panose="020B0604020202020204" pitchFamily="34" charset="0"/>
                <a:ea typeface="Calibri" panose="020F0502020204030204" pitchFamily="34" charset="0"/>
                <a:cs typeface="Arial" panose="020B0604020202020204" pitchFamily="34" charset="0"/>
              </a:rPr>
              <a:t>In </a:t>
            </a:r>
            <a:r>
              <a:rPr lang="en-GB" sz="1400" b="1" kern="0" dirty="0">
                <a:solidFill>
                  <a:schemeClr val="bg1"/>
                </a:solidFill>
                <a:latin typeface="Arial" panose="020B0604020202020204" pitchFamily="34" charset="0"/>
                <a:ea typeface="Calibri" panose="020F0502020204030204" pitchFamily="34" charset="0"/>
                <a:cs typeface="Arial" panose="020B0604020202020204" pitchFamily="34" charset="0"/>
              </a:rPr>
              <a:t>combination with abiraterone</a:t>
            </a:r>
            <a:r>
              <a:rPr lang="en-GB" sz="1400" kern="0" dirty="0">
                <a:solidFill>
                  <a:schemeClr val="bg1"/>
                </a:solidFill>
                <a:latin typeface="Arial" panose="020B0604020202020204" pitchFamily="34" charset="0"/>
                <a:ea typeface="Calibri" panose="020F0502020204030204" pitchFamily="34" charset="0"/>
                <a:cs typeface="Arial" panose="020B0604020202020204" pitchFamily="34" charset="0"/>
              </a:rPr>
              <a:t> and prednisone or prednisolone for the treatment of adult patients with </a:t>
            </a:r>
            <a:r>
              <a:rPr lang="en-GB" sz="1400" b="1" kern="0" dirty="0">
                <a:solidFill>
                  <a:schemeClr val="bg1"/>
                </a:solidFill>
                <a:latin typeface="Arial" panose="020B0604020202020204" pitchFamily="34" charset="0"/>
                <a:ea typeface="Calibri" panose="020F0502020204030204" pitchFamily="34" charset="0"/>
                <a:cs typeface="Arial" panose="020B0604020202020204" pitchFamily="34" charset="0"/>
              </a:rPr>
              <a:t>mCRPC in whom chemotherapy is not clinically indicated </a:t>
            </a:r>
          </a:p>
        </p:txBody>
      </p:sp>
      <p:pic>
        <p:nvPicPr>
          <p:cNvPr id="19" name="Picture 18">
            <a:extLst>
              <a:ext uri="{FF2B5EF4-FFF2-40B4-BE49-F238E27FC236}">
                <a16:creationId xmlns:a16="http://schemas.microsoft.com/office/drawing/2014/main" id="{44F61447-74DE-4600-891C-BF741BA11807}"/>
              </a:ext>
            </a:extLst>
          </p:cNvPr>
          <p:cNvPicPr>
            <a:picLocks noChangeAspect="1"/>
          </p:cNvPicPr>
          <p:nvPr/>
        </p:nvPicPr>
        <p:blipFill>
          <a:blip r:embed="rId5"/>
          <a:stretch>
            <a:fillRect/>
          </a:stretch>
        </p:blipFill>
        <p:spPr>
          <a:xfrm>
            <a:off x="500819" y="956979"/>
            <a:ext cx="882443" cy="490794"/>
          </a:xfrm>
          <a:prstGeom prst="rect">
            <a:avLst/>
          </a:prstGeom>
          <a:effectLst>
            <a:outerShdw blurRad="50800" dist="38100" dir="2700000" algn="tl" rotWithShape="0">
              <a:prstClr val="black">
                <a:alpha val="40000"/>
              </a:prstClr>
            </a:outerShdw>
          </a:effectLst>
        </p:spPr>
      </p:pic>
      <p:pic>
        <p:nvPicPr>
          <p:cNvPr id="20" name="Picture 2" descr="Flag of Europe - Wikipedia">
            <a:extLst>
              <a:ext uri="{FF2B5EF4-FFF2-40B4-BE49-F238E27FC236}">
                <a16:creationId xmlns:a16="http://schemas.microsoft.com/office/drawing/2014/main" id="{F150CD98-3B50-4B18-AEFE-B874C1DB6004}"/>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9200" b="7679"/>
          <a:stretch/>
        </p:blipFill>
        <p:spPr bwMode="auto">
          <a:xfrm>
            <a:off x="6211666" y="956979"/>
            <a:ext cx="885686" cy="490794"/>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23" name="Rectangle: Diagonal Corners Rounded 22">
            <a:extLst>
              <a:ext uri="{FF2B5EF4-FFF2-40B4-BE49-F238E27FC236}">
                <a16:creationId xmlns:a16="http://schemas.microsoft.com/office/drawing/2014/main" id="{28A5CD0D-7196-4651-A22F-66DCE3A9901F}"/>
              </a:ext>
            </a:extLst>
          </p:cNvPr>
          <p:cNvSpPr/>
          <p:nvPr/>
        </p:nvSpPr>
        <p:spPr bwMode="auto">
          <a:xfrm>
            <a:off x="466048" y="4193198"/>
            <a:ext cx="5472335" cy="1006520"/>
          </a:xfrm>
          <a:prstGeom prst="round2DiagRect">
            <a:avLst/>
          </a:prstGeom>
          <a:solidFill>
            <a:schemeClr val="accent1"/>
          </a:solidFill>
          <a:ln w="9525" cap="flat" cmpd="sng" algn="ctr">
            <a:noFill/>
            <a:prstDash val="solid"/>
            <a:round/>
            <a:headEnd type="none" w="med" len="med"/>
            <a:tailEnd type="none" w="med" len="med"/>
          </a:ln>
        </p:spPr>
        <p:txBody>
          <a:bodyPr rtlCol="0" anchor="ctr"/>
          <a:lstStyle/>
          <a:p>
            <a:pPr defTabSz="914400">
              <a:defRPr/>
            </a:pPr>
            <a:r>
              <a:rPr kumimoji="0" lang="en-GB" sz="1400" b="1" i="1" u="none" strike="noStrike" kern="0" cap="none" spc="0" normalizeH="0" baseline="0" dirty="0">
                <a:ln>
                  <a:noFill/>
                </a:ln>
                <a:solidFill>
                  <a:schemeClr val="bg1"/>
                </a:solidFill>
                <a:effectLst/>
                <a:uLnTx/>
                <a:uFillTx/>
                <a:latin typeface="Arial" panose="020B0604020202020204" pitchFamily="34" charset="0"/>
                <a:ea typeface="Calibri" panose="020F0502020204030204" pitchFamily="34" charset="0"/>
                <a:cs typeface="Arial" panose="020B0604020202020204" pitchFamily="34" charset="0"/>
              </a:rPr>
              <a:t>Rucaparib FDA-approved indication</a:t>
            </a:r>
            <a:r>
              <a:rPr kumimoji="0" lang="en-GB" sz="1400" b="1" i="1" u="none" strike="noStrike" kern="0" cap="none" spc="0" normalizeH="0" baseline="30000" dirty="0">
                <a:ln>
                  <a:noFill/>
                </a:ln>
                <a:solidFill>
                  <a:schemeClr val="bg1"/>
                </a:solidFill>
                <a:effectLst/>
                <a:uLnTx/>
                <a:uFillTx/>
                <a:latin typeface="Arial" panose="020B0604020202020204" pitchFamily="34" charset="0"/>
                <a:ea typeface="Calibri" panose="020F0502020204030204" pitchFamily="34" charset="0"/>
                <a:cs typeface="Arial" panose="020B0604020202020204" pitchFamily="34" charset="0"/>
              </a:rPr>
              <a:t>5</a:t>
            </a:r>
            <a:endParaRPr kumimoji="0" lang="en-GB" sz="1400" b="1" i="1" u="none" strike="noStrike" kern="0" cap="none" spc="0" normalizeH="0" baseline="0" dirty="0">
              <a:ln>
                <a:noFill/>
              </a:ln>
              <a:solidFill>
                <a:schemeClr val="bg1"/>
              </a:solidFill>
              <a:effectLst/>
              <a:uLnTx/>
              <a:uFillTx/>
              <a:latin typeface="Arial" panose="020B0604020202020204" pitchFamily="34" charset="0"/>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400" b="0" i="0" u="none" strike="noStrike" kern="0" cap="none" spc="0" normalizeH="0" baseline="0" dirty="0">
                <a:ln>
                  <a:noFill/>
                </a:ln>
                <a:solidFill>
                  <a:schemeClr val="bg1"/>
                </a:solidFill>
                <a:effectLst/>
                <a:uLnTx/>
                <a:uFillTx/>
                <a:latin typeface="Arial" panose="020B0604020202020204" pitchFamily="34" charset="0"/>
                <a:cs typeface="Arial" panose="020B0604020202020204" pitchFamily="34" charset="0"/>
              </a:rPr>
              <a:t>Indicated as </a:t>
            </a:r>
            <a:r>
              <a:rPr kumimoji="0" lang="en-GB" sz="1400" b="1" i="0" u="none" strike="noStrike" kern="0" cap="none" spc="0" normalizeH="0" baseline="0" dirty="0">
                <a:ln>
                  <a:noFill/>
                </a:ln>
                <a:solidFill>
                  <a:schemeClr val="bg1"/>
                </a:solidFill>
                <a:effectLst/>
                <a:uLnTx/>
                <a:uFillTx/>
                <a:latin typeface="Arial" panose="020B0604020202020204" pitchFamily="34" charset="0"/>
                <a:cs typeface="Arial" panose="020B0604020202020204" pitchFamily="34" charset="0"/>
              </a:rPr>
              <a:t>monotherapy </a:t>
            </a:r>
            <a:r>
              <a:rPr kumimoji="0" lang="en-GB" sz="1400" b="0" i="0" u="none" strike="noStrike" kern="0" cap="none" spc="0" normalizeH="0" baseline="0" dirty="0">
                <a:ln>
                  <a:noFill/>
                </a:ln>
                <a:solidFill>
                  <a:schemeClr val="bg1"/>
                </a:solidFill>
                <a:effectLst/>
                <a:uLnTx/>
                <a:uFillTx/>
                <a:latin typeface="Arial" panose="020B0604020202020204" pitchFamily="34" charset="0"/>
                <a:cs typeface="Arial" panose="020B0604020202020204" pitchFamily="34" charset="0"/>
              </a:rPr>
              <a:t>for the treatment of adult patients with </a:t>
            </a:r>
            <a:r>
              <a:rPr kumimoji="0" lang="en-GB" sz="1400" b="1" i="1" u="none" strike="noStrike" kern="0" cap="none" spc="0" normalizeH="0" baseline="0" dirty="0">
                <a:ln>
                  <a:noFill/>
                </a:ln>
                <a:solidFill>
                  <a:schemeClr val="bg1"/>
                </a:solidFill>
                <a:effectLst/>
                <a:uLnTx/>
                <a:uFillTx/>
                <a:latin typeface="Arial" panose="020B0604020202020204" pitchFamily="34" charset="0"/>
                <a:cs typeface="Arial" panose="020B0604020202020204" pitchFamily="34" charset="0"/>
              </a:rPr>
              <a:t>BRCAm</a:t>
            </a:r>
            <a:r>
              <a:rPr kumimoji="0" lang="en-GB" sz="1400" b="1" i="0" u="none" strike="noStrike" kern="0" cap="none" spc="0" normalizeH="0" baseline="0" dirty="0">
                <a:ln>
                  <a:noFill/>
                </a:ln>
                <a:solidFill>
                  <a:schemeClr val="bg1"/>
                </a:solidFill>
                <a:effectLst/>
                <a:uLnTx/>
                <a:uFillTx/>
                <a:latin typeface="Arial" panose="020B0604020202020204" pitchFamily="34" charset="0"/>
                <a:cs typeface="Arial" panose="020B0604020202020204" pitchFamily="34" charset="0"/>
              </a:rPr>
              <a:t> mCRPC </a:t>
            </a:r>
            <a:r>
              <a:rPr kumimoji="0" lang="en-GB" sz="1400" b="0" i="0" u="none" strike="noStrike" kern="0" cap="none" spc="0" normalizeH="0" baseline="0" dirty="0">
                <a:ln>
                  <a:noFill/>
                </a:ln>
                <a:solidFill>
                  <a:schemeClr val="bg1"/>
                </a:solidFill>
                <a:effectLst/>
                <a:uLnTx/>
                <a:uFillTx/>
                <a:latin typeface="Arial" panose="020B0604020202020204" pitchFamily="34" charset="0"/>
                <a:cs typeface="Arial" panose="020B0604020202020204" pitchFamily="34" charset="0"/>
              </a:rPr>
              <a:t>who have </a:t>
            </a:r>
            <a:r>
              <a:rPr kumimoji="0" lang="en-GB" sz="1400" b="1" i="0" u="none" strike="noStrike" kern="0" cap="none" spc="0" normalizeH="0" baseline="0" dirty="0">
                <a:ln>
                  <a:noFill/>
                </a:ln>
                <a:solidFill>
                  <a:schemeClr val="bg1"/>
                </a:solidFill>
                <a:effectLst/>
                <a:uLnTx/>
                <a:uFillTx/>
                <a:latin typeface="Arial" panose="020B0604020202020204" pitchFamily="34" charset="0"/>
                <a:cs typeface="Arial" panose="020B0604020202020204" pitchFamily="34" charset="0"/>
              </a:rPr>
              <a:t>progressed on </a:t>
            </a:r>
            <a:r>
              <a:rPr kumimoji="0" lang="en-GB" sz="1400" b="0" i="0" u="none" strike="noStrike" kern="0" cap="none" spc="0" normalizeH="0" baseline="0" dirty="0">
                <a:ln>
                  <a:noFill/>
                </a:ln>
                <a:solidFill>
                  <a:schemeClr val="bg1"/>
                </a:solidFill>
                <a:effectLst/>
                <a:uLnTx/>
                <a:uFillTx/>
                <a:latin typeface="Arial" panose="020B0604020202020204" pitchFamily="34" charset="0"/>
                <a:cs typeface="Arial" panose="020B0604020202020204" pitchFamily="34" charset="0"/>
              </a:rPr>
              <a:t>AR-directed therapy and a </a:t>
            </a:r>
            <a:r>
              <a:rPr kumimoji="0" lang="en-GB" sz="1400" b="1" i="0" u="none" strike="noStrike" kern="0" cap="none" spc="0" normalizeH="0" baseline="0" dirty="0" err="1">
                <a:ln>
                  <a:noFill/>
                </a:ln>
                <a:solidFill>
                  <a:schemeClr val="bg1"/>
                </a:solidFill>
                <a:effectLst/>
                <a:uLnTx/>
                <a:uFillTx/>
                <a:latin typeface="Arial" panose="020B0604020202020204" pitchFamily="34" charset="0"/>
                <a:cs typeface="Arial" panose="020B0604020202020204" pitchFamily="34" charset="0"/>
              </a:rPr>
              <a:t>taxane</a:t>
            </a:r>
            <a:r>
              <a:rPr kumimoji="0" lang="en-GB" sz="1400" b="1" i="0" u="none" strike="noStrike" kern="0" cap="none" spc="0" normalizeH="0" baseline="30000" dirty="0" err="1">
                <a:ln>
                  <a:noFill/>
                </a:ln>
                <a:solidFill>
                  <a:schemeClr val="bg1"/>
                </a:solidFill>
                <a:effectLst/>
                <a:uLnTx/>
                <a:uFillTx/>
                <a:latin typeface="Arial" panose="020B0604020202020204" pitchFamily="34" charset="0"/>
                <a:cs typeface="Arial" panose="020B0604020202020204" pitchFamily="34" charset="0"/>
              </a:rPr>
              <a:t>a</a:t>
            </a:r>
            <a:endParaRPr kumimoji="0" lang="en-GB" sz="1400" b="1" i="0" u="none" strike="noStrike" kern="0" cap="none" spc="0" normalizeH="0" baseline="30000" dirty="0">
              <a:ln>
                <a:noFill/>
              </a:ln>
              <a:solidFill>
                <a:schemeClr val="bg1"/>
              </a:solidFill>
              <a:effectLst/>
              <a:uLnTx/>
              <a:uFillTx/>
              <a:latin typeface="Arial" panose="020B0604020202020204" pitchFamily="34" charset="0"/>
              <a:cs typeface="Arial" panose="020B0604020202020204" pitchFamily="34" charset="0"/>
            </a:endParaRPr>
          </a:p>
        </p:txBody>
      </p:sp>
      <p:sp>
        <p:nvSpPr>
          <p:cNvPr id="29" name="Content Placeholder 13">
            <a:extLst>
              <a:ext uri="{FF2B5EF4-FFF2-40B4-BE49-F238E27FC236}">
                <a16:creationId xmlns:a16="http://schemas.microsoft.com/office/drawing/2014/main" id="{C95FB765-54CF-6043-BEDB-2DE8DE0C6AA7}"/>
              </a:ext>
            </a:extLst>
          </p:cNvPr>
          <p:cNvSpPr txBox="1">
            <a:spLocks/>
          </p:cNvSpPr>
          <p:nvPr/>
        </p:nvSpPr>
        <p:spPr>
          <a:xfrm>
            <a:off x="6211666" y="4750502"/>
            <a:ext cx="5472334" cy="365125"/>
          </a:xfrm>
          <a:prstGeom prst="rect">
            <a:avLst/>
          </a:prstGeom>
        </p:spPr>
        <p:txBody>
          <a:bodyPr vert="horz" lIns="0" tIns="0" rIns="0" bIns="0" rtlCol="0" anchor="ctr" anchorCtr="0">
            <a:noAutofit/>
          </a:bodyPr>
          <a:lstStyle>
            <a:lvl1pPr marL="0" indent="0" algn="l" defTabSz="457200" rtl="0" eaLnBrk="1" latinLnBrk="0" hangingPunct="1">
              <a:spcBef>
                <a:spcPts val="300"/>
              </a:spcBef>
              <a:buClr>
                <a:schemeClr val="accent1"/>
              </a:buClr>
              <a:buFont typeface="Arial"/>
              <a:buNone/>
              <a:defRPr sz="1200" b="0" i="0" kern="1200" spc="-30" baseline="0">
                <a:solidFill>
                  <a:srgbClr val="5D8298"/>
                </a:solidFill>
                <a:latin typeface="Arial" panose="020B0604020202020204" pitchFamily="34" charset="0"/>
                <a:ea typeface="+mn-ea"/>
                <a:cs typeface="Arial" panose="020B0604020202020204" pitchFamily="34" charset="0"/>
              </a:defRPr>
            </a:lvl1pPr>
            <a:lvl2pPr marL="457200" indent="0" algn="l" defTabSz="457200" rtl="0" eaLnBrk="1" latinLnBrk="0" hangingPunct="1">
              <a:spcBef>
                <a:spcPts val="600"/>
              </a:spcBef>
              <a:buClr>
                <a:schemeClr val="accent1"/>
              </a:buClr>
              <a:buFont typeface="Lucida Grande"/>
              <a:buNone/>
              <a:defRPr sz="1200" b="0" i="0" kern="1200">
                <a:solidFill>
                  <a:srgbClr val="5D8298"/>
                </a:solidFill>
                <a:latin typeface="PT Sans Narrow"/>
                <a:ea typeface="+mn-ea"/>
                <a:cs typeface="PT Sans Narrow"/>
              </a:defRPr>
            </a:lvl2pPr>
            <a:lvl3pPr marL="914400" indent="0" algn="l" defTabSz="457200" rtl="0" eaLnBrk="1" latinLnBrk="0" hangingPunct="1">
              <a:spcBef>
                <a:spcPts val="400"/>
              </a:spcBef>
              <a:buClr>
                <a:schemeClr val="accent1"/>
              </a:buClr>
              <a:buFont typeface="Arial"/>
              <a:buNone/>
              <a:defRPr sz="1200" b="0" i="0" kern="1200">
                <a:solidFill>
                  <a:srgbClr val="5D8298"/>
                </a:solidFill>
                <a:latin typeface="PT Sans Narrow"/>
                <a:ea typeface="+mn-ea"/>
                <a:cs typeface="PT Sans Narrow"/>
              </a:defRPr>
            </a:lvl3pPr>
            <a:lvl4pPr marL="1371600" indent="0" algn="l" defTabSz="457200" rtl="0" eaLnBrk="1" latinLnBrk="0" hangingPunct="1">
              <a:spcBef>
                <a:spcPts val="0"/>
              </a:spcBef>
              <a:buClr>
                <a:schemeClr val="accent1"/>
              </a:buClr>
              <a:buFont typeface="Arial"/>
              <a:buNone/>
              <a:defRPr sz="1200" b="0" i="0" kern="1200">
                <a:solidFill>
                  <a:srgbClr val="5D8298"/>
                </a:solidFill>
                <a:latin typeface="PT Sans Narrow"/>
                <a:ea typeface="+mn-ea"/>
                <a:cs typeface="PT Sans Narrow"/>
              </a:defRPr>
            </a:lvl4pPr>
            <a:lvl5pPr marL="1828800" indent="0" algn="l" defTabSz="457200" rtl="0" eaLnBrk="1" latinLnBrk="0" hangingPunct="1">
              <a:spcBef>
                <a:spcPts val="0"/>
              </a:spcBef>
              <a:buClr>
                <a:schemeClr val="accent1"/>
              </a:buClr>
              <a:buFont typeface="Arial"/>
              <a:buNone/>
              <a:defRPr sz="1200" b="0" i="0" kern="1200">
                <a:solidFill>
                  <a:srgbClr val="5D8298"/>
                </a:solidFill>
                <a:latin typeface="PT Sans Narrow"/>
                <a:ea typeface="+mn-ea"/>
                <a:cs typeface="PT Sans Narrow"/>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GB" sz="1400" b="1" baseline="30000" dirty="0">
                <a:solidFill>
                  <a:schemeClr val="accent1"/>
                </a:solidFill>
              </a:rPr>
              <a:t>a</a:t>
            </a:r>
            <a:r>
              <a:rPr lang="en-GB" sz="1400" b="1" dirty="0">
                <a:solidFill>
                  <a:schemeClr val="accent1"/>
                </a:solidFill>
              </a:rPr>
              <a:t>Rucaparib has no current approval in prostate cancer in Europe</a:t>
            </a:r>
            <a:r>
              <a:rPr lang="en-GB" sz="1400" b="1" baseline="30000" dirty="0">
                <a:solidFill>
                  <a:schemeClr val="accent1"/>
                </a:solidFill>
              </a:rPr>
              <a:t> </a:t>
            </a:r>
          </a:p>
        </p:txBody>
      </p:sp>
      <p:sp>
        <p:nvSpPr>
          <p:cNvPr id="3" name="Rectangle: Diagonal Corners Rounded 2">
            <a:extLst>
              <a:ext uri="{FF2B5EF4-FFF2-40B4-BE49-F238E27FC236}">
                <a16:creationId xmlns:a16="http://schemas.microsoft.com/office/drawing/2014/main" id="{D2B669E9-5CBC-9F84-BE9E-CE568C17796A}"/>
              </a:ext>
            </a:extLst>
          </p:cNvPr>
          <p:cNvSpPr/>
          <p:nvPr/>
        </p:nvSpPr>
        <p:spPr bwMode="auto">
          <a:xfrm>
            <a:off x="6202963" y="3156631"/>
            <a:ext cx="5472335" cy="1322886"/>
          </a:xfrm>
          <a:prstGeom prst="round2DiagRect">
            <a:avLst/>
          </a:prstGeom>
          <a:solidFill>
            <a:schemeClr val="bg2">
              <a:lumMod val="50000"/>
            </a:schemeClr>
          </a:solidFill>
          <a:ln w="9525" cap="flat" cmpd="sng" algn="ctr">
            <a:noFill/>
            <a:prstDash val="solid"/>
            <a:round/>
            <a:headEnd type="none" w="med" len="med"/>
            <a:tailEnd type="none" w="med" len="med"/>
          </a:ln>
        </p:spPr>
        <p:txBody>
          <a:bodyPr rtlCol="0" anchor="ctr"/>
          <a:lstStyle/>
          <a:p>
            <a:pPr defTabSz="914400">
              <a:defRPr/>
            </a:pPr>
            <a:r>
              <a:rPr kumimoji="0" lang="en-GB" sz="1400" b="1" i="1" u="none" strike="noStrike" kern="0" cap="none" spc="0" normalizeH="0" baseline="0" dirty="0">
                <a:ln>
                  <a:noFill/>
                </a:ln>
                <a:solidFill>
                  <a:schemeClr val="bg1"/>
                </a:solidFill>
                <a:effectLst/>
                <a:uLnTx/>
                <a:uFillTx/>
                <a:latin typeface="Arial" panose="020B0604020202020204" pitchFamily="34" charset="0"/>
                <a:ea typeface="Calibri" panose="020F0502020204030204" pitchFamily="34" charset="0"/>
                <a:cs typeface="Arial" panose="020B0604020202020204" pitchFamily="34" charset="0"/>
              </a:rPr>
              <a:t>Niraparib EMA-approved indication</a:t>
            </a:r>
            <a:r>
              <a:rPr kumimoji="0" lang="en-GB" sz="1400" b="1" i="1" u="none" strike="noStrike" kern="0" cap="none" spc="0" normalizeH="0" baseline="30000" dirty="0">
                <a:ln>
                  <a:noFill/>
                </a:ln>
                <a:solidFill>
                  <a:schemeClr val="bg1"/>
                </a:solidFill>
                <a:effectLst/>
                <a:uLnTx/>
                <a:uFillTx/>
                <a:latin typeface="Arial" panose="020B0604020202020204" pitchFamily="34" charset="0"/>
                <a:ea typeface="Calibri" panose="020F0502020204030204" pitchFamily="34" charset="0"/>
                <a:cs typeface="Arial" panose="020B0604020202020204" pitchFamily="34" charset="0"/>
              </a:rPr>
              <a:t>4</a:t>
            </a:r>
            <a:endParaRPr kumimoji="0" lang="en-GB" sz="1400" b="1" i="1" u="none" strike="noStrike" kern="0" cap="none" spc="0" normalizeH="0" baseline="0" dirty="0">
              <a:ln>
                <a:noFill/>
              </a:ln>
              <a:solidFill>
                <a:schemeClr val="bg1"/>
              </a:solidFill>
              <a:effectLst/>
              <a:uLnTx/>
              <a:uFillTx/>
              <a:latin typeface="Arial" panose="020B0604020202020204" pitchFamily="34" charset="0"/>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400" b="0" i="0" dirty="0">
                <a:solidFill>
                  <a:schemeClr val="bg1"/>
                </a:solidFill>
                <a:effectLst/>
                <a:latin typeface="Roboto" panose="02000000000000000000" pitchFamily="2" charset="0"/>
              </a:rPr>
              <a:t>Indicated as </a:t>
            </a:r>
            <a:r>
              <a:rPr lang="en-GB" sz="1400" b="1" i="0" dirty="0">
                <a:solidFill>
                  <a:schemeClr val="bg1"/>
                </a:solidFill>
                <a:effectLst/>
                <a:latin typeface="Roboto" panose="02000000000000000000" pitchFamily="2" charset="0"/>
              </a:rPr>
              <a:t>a fixed-dose combination of niraparib/abiraterone acetate </a:t>
            </a:r>
            <a:r>
              <a:rPr lang="en-US" sz="1400" b="0" i="0" dirty="0">
                <a:solidFill>
                  <a:schemeClr val="bg1"/>
                </a:solidFill>
                <a:effectLst/>
                <a:latin typeface="Roboto" panose="02000000000000000000" pitchFamily="2" charset="0"/>
              </a:rPr>
              <a:t>with prednisone or prednisolone for the treatment of adult patients with </a:t>
            </a:r>
            <a:r>
              <a:rPr lang="en-US" sz="1400" b="1" i="0" dirty="0">
                <a:solidFill>
                  <a:schemeClr val="bg1"/>
                </a:solidFill>
                <a:effectLst/>
                <a:latin typeface="Roboto" panose="02000000000000000000" pitchFamily="2" charset="0"/>
              </a:rPr>
              <a:t>mCRPC and </a:t>
            </a:r>
            <a:r>
              <a:rPr lang="en-US" sz="1400" b="1" i="1" dirty="0">
                <a:solidFill>
                  <a:schemeClr val="bg1"/>
                </a:solidFill>
                <a:effectLst/>
                <a:latin typeface="Roboto" panose="02000000000000000000" pitchFamily="2" charset="0"/>
              </a:rPr>
              <a:t>BRCA1/2</a:t>
            </a:r>
            <a:r>
              <a:rPr lang="en-US" sz="1400" b="1" i="0" dirty="0">
                <a:solidFill>
                  <a:schemeClr val="bg1"/>
                </a:solidFill>
                <a:effectLst/>
                <a:latin typeface="Roboto" panose="02000000000000000000" pitchFamily="2" charset="0"/>
              </a:rPr>
              <a:t> gene mutations </a:t>
            </a:r>
            <a:r>
              <a:rPr lang="en-US" sz="1400" b="0" i="0" dirty="0">
                <a:solidFill>
                  <a:schemeClr val="bg1"/>
                </a:solidFill>
                <a:effectLst/>
                <a:latin typeface="Roboto" panose="02000000000000000000" pitchFamily="2" charset="0"/>
              </a:rPr>
              <a:t>(germline and/or somatic) </a:t>
            </a:r>
            <a:r>
              <a:rPr lang="en-US" sz="1400" b="1" i="0" dirty="0">
                <a:solidFill>
                  <a:schemeClr val="bg1"/>
                </a:solidFill>
                <a:effectLst/>
                <a:latin typeface="Roboto" panose="02000000000000000000" pitchFamily="2" charset="0"/>
              </a:rPr>
              <a:t>in whom chemotherapy is not clinically indicated</a:t>
            </a:r>
            <a:endParaRPr kumimoji="0" lang="en-GB" sz="1400" b="1" i="0" u="none" strike="noStrike" kern="0" cap="none" spc="0" normalizeH="0" baseline="30000" dirty="0">
              <a:ln>
                <a:noFill/>
              </a:ln>
              <a:solidFill>
                <a:schemeClr val="bg1"/>
              </a:solidFill>
              <a:effectLst/>
              <a:uLnTx/>
              <a:uFillTx/>
              <a:latin typeface="Arial" panose="020B0604020202020204" pitchFamily="34" charset="0"/>
              <a:cs typeface="Arial" panose="020B0604020202020204" pitchFamily="34" charset="0"/>
            </a:endParaRPr>
          </a:p>
        </p:txBody>
      </p:sp>
      <p:sp>
        <p:nvSpPr>
          <p:cNvPr id="9" name="Rectangle: Diagonal Corners Rounded 8">
            <a:extLst>
              <a:ext uri="{FF2B5EF4-FFF2-40B4-BE49-F238E27FC236}">
                <a16:creationId xmlns:a16="http://schemas.microsoft.com/office/drawing/2014/main" id="{EA7EA1B0-8D80-631E-7D57-901F232028C6}"/>
              </a:ext>
            </a:extLst>
          </p:cNvPr>
          <p:cNvSpPr/>
          <p:nvPr/>
        </p:nvSpPr>
        <p:spPr bwMode="auto">
          <a:xfrm>
            <a:off x="484457" y="3190104"/>
            <a:ext cx="5472335" cy="919193"/>
          </a:xfrm>
          <a:prstGeom prst="round2DiagRect">
            <a:avLst/>
          </a:prstGeom>
          <a:solidFill>
            <a:schemeClr val="bg2">
              <a:lumMod val="50000"/>
            </a:schemeClr>
          </a:solidFill>
          <a:ln w="9525" cap="flat" cmpd="sng" algn="ctr">
            <a:noFill/>
            <a:prstDash val="solid"/>
            <a:round/>
            <a:headEnd type="none" w="med" len="med"/>
            <a:tailEnd type="none" w="med" len="med"/>
          </a:ln>
        </p:spPr>
        <p:txBody>
          <a:bodyPr rtlCol="0" anchor="ctr"/>
          <a:lstStyle/>
          <a:p>
            <a:pPr defTabSz="914400">
              <a:defRPr/>
            </a:pPr>
            <a:r>
              <a:rPr kumimoji="0" lang="en-GB" sz="1400" b="1" i="1" u="none" strike="noStrike" kern="0" cap="none" spc="0" normalizeH="0" baseline="0" dirty="0">
                <a:ln>
                  <a:noFill/>
                </a:ln>
                <a:solidFill>
                  <a:schemeClr val="bg1"/>
                </a:solidFill>
                <a:effectLst/>
                <a:uLnTx/>
                <a:uFillTx/>
                <a:latin typeface="Arial" panose="020B0604020202020204" pitchFamily="34" charset="0"/>
                <a:ea typeface="Calibri" panose="020F0502020204030204" pitchFamily="34" charset="0"/>
                <a:cs typeface="Arial" panose="020B0604020202020204" pitchFamily="34" charset="0"/>
              </a:rPr>
              <a:t>Niraparib FDA-approved indication</a:t>
            </a:r>
            <a:r>
              <a:rPr kumimoji="0" lang="en-GB" sz="1400" b="1" i="1" u="none" strike="noStrike" kern="0" cap="none" spc="0" normalizeH="0" baseline="30000" dirty="0">
                <a:ln>
                  <a:noFill/>
                </a:ln>
                <a:solidFill>
                  <a:schemeClr val="bg1"/>
                </a:solidFill>
                <a:effectLst/>
                <a:uLnTx/>
                <a:uFillTx/>
                <a:latin typeface="Arial" panose="020B0604020202020204" pitchFamily="34" charset="0"/>
                <a:ea typeface="Calibri" panose="020F0502020204030204" pitchFamily="34" charset="0"/>
                <a:cs typeface="Arial" panose="020B0604020202020204" pitchFamily="34" charset="0"/>
              </a:rPr>
              <a:t>3</a:t>
            </a:r>
            <a:endParaRPr kumimoji="0" lang="en-GB" sz="1400" b="1" i="1" u="none" strike="noStrike" kern="0" cap="none" spc="0" normalizeH="0" baseline="0" dirty="0">
              <a:ln>
                <a:noFill/>
              </a:ln>
              <a:solidFill>
                <a:schemeClr val="bg1"/>
              </a:solidFill>
              <a:effectLst/>
              <a:uLnTx/>
              <a:uFillTx/>
              <a:latin typeface="Arial" panose="020B0604020202020204" pitchFamily="34" charset="0"/>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400" b="0" i="0" dirty="0">
                <a:solidFill>
                  <a:schemeClr val="bg1"/>
                </a:solidFill>
                <a:effectLst/>
                <a:latin typeface="Roboto" panose="02000000000000000000" pitchFamily="2" charset="0"/>
              </a:rPr>
              <a:t>Indicated as </a:t>
            </a:r>
            <a:r>
              <a:rPr lang="en-GB" sz="1400" b="1" i="0" dirty="0">
                <a:solidFill>
                  <a:schemeClr val="bg1"/>
                </a:solidFill>
                <a:effectLst/>
                <a:latin typeface="Roboto" panose="02000000000000000000" pitchFamily="2" charset="0"/>
              </a:rPr>
              <a:t>a fixed-dose combination of niraparib/abiraterone acetate </a:t>
            </a:r>
            <a:r>
              <a:rPr lang="en-US" sz="1400" b="0" i="0" dirty="0">
                <a:solidFill>
                  <a:schemeClr val="bg1"/>
                </a:solidFill>
                <a:effectLst/>
                <a:latin typeface="Roboto" panose="02000000000000000000" pitchFamily="2" charset="0"/>
              </a:rPr>
              <a:t>with prednisone for the treatment of adult patients with </a:t>
            </a:r>
            <a:r>
              <a:rPr lang="en-US" sz="1400" b="1" i="1" dirty="0" err="1">
                <a:solidFill>
                  <a:schemeClr val="bg1"/>
                </a:solidFill>
                <a:effectLst/>
                <a:latin typeface="Roboto" panose="02000000000000000000" pitchFamily="2" charset="0"/>
              </a:rPr>
              <a:t>BRCAm</a:t>
            </a:r>
            <a:r>
              <a:rPr lang="en-US" sz="1400" b="0" i="0" dirty="0">
                <a:solidFill>
                  <a:schemeClr val="bg1"/>
                </a:solidFill>
                <a:effectLst/>
                <a:latin typeface="Roboto" panose="02000000000000000000" pitchFamily="2" charset="0"/>
              </a:rPr>
              <a:t> </a:t>
            </a:r>
            <a:r>
              <a:rPr lang="en-US" sz="1400" b="1" i="0" dirty="0" err="1">
                <a:solidFill>
                  <a:schemeClr val="bg1"/>
                </a:solidFill>
                <a:effectLst/>
                <a:latin typeface="Roboto" panose="02000000000000000000" pitchFamily="2" charset="0"/>
              </a:rPr>
              <a:t>mCRPC</a:t>
            </a:r>
            <a:endParaRPr kumimoji="0" lang="en-GB" sz="1400" b="1" i="0" u="none" strike="noStrike" kern="0" cap="none" spc="0" normalizeH="0" baseline="30000" dirty="0">
              <a:ln>
                <a:noFill/>
              </a:ln>
              <a:solidFill>
                <a:schemeClr val="bg1"/>
              </a:solidFill>
              <a:effectLst/>
              <a:uLnTx/>
              <a:uFillTx/>
              <a:latin typeface="Arial" panose="020B0604020202020204" pitchFamily="34" charset="0"/>
              <a:cs typeface="Arial" panose="020B0604020202020204" pitchFamily="34" charset="0"/>
            </a:endParaRPr>
          </a:p>
        </p:txBody>
      </p:sp>
      <p:sp>
        <p:nvSpPr>
          <p:cNvPr id="10" name="Rectangle: Diagonal Corners Rounded 9">
            <a:extLst>
              <a:ext uri="{FF2B5EF4-FFF2-40B4-BE49-F238E27FC236}">
                <a16:creationId xmlns:a16="http://schemas.microsoft.com/office/drawing/2014/main" id="{07B9B37E-864C-01A1-EFDA-5F19B5F6FA5C}"/>
              </a:ext>
            </a:extLst>
          </p:cNvPr>
          <p:cNvSpPr/>
          <p:nvPr/>
        </p:nvSpPr>
        <p:spPr bwMode="auto">
          <a:xfrm>
            <a:off x="448626" y="5242380"/>
            <a:ext cx="5472335" cy="741419"/>
          </a:xfrm>
          <a:prstGeom prst="round2DiagRect">
            <a:avLst/>
          </a:prstGeom>
          <a:solidFill>
            <a:schemeClr val="accent6"/>
          </a:solidFill>
          <a:ln w="9525" cap="flat" cmpd="sng" algn="ctr">
            <a:noFill/>
            <a:prstDash val="solid"/>
            <a:round/>
            <a:headEnd type="none" w="med" len="med"/>
            <a:tailEnd type="none" w="med" len="med"/>
          </a:ln>
        </p:spPr>
        <p:txBody>
          <a:bodyPr rtlCol="0" anchor="ctr"/>
          <a:lstStyle/>
          <a:p>
            <a:pPr defTabSz="914400">
              <a:defRPr/>
            </a:pPr>
            <a:r>
              <a:rPr kumimoji="0" lang="en-GB" sz="1400" b="1" i="1" u="none" strike="noStrike" kern="0" cap="none" spc="0" normalizeH="0" baseline="0" dirty="0" err="1">
                <a:ln>
                  <a:noFill/>
                </a:ln>
                <a:solidFill>
                  <a:schemeClr val="bg1"/>
                </a:solidFill>
                <a:effectLst/>
                <a:uLnTx/>
                <a:uFillTx/>
                <a:latin typeface="Arial" panose="020B0604020202020204" pitchFamily="34" charset="0"/>
                <a:ea typeface="Calibri" panose="020F0502020204030204" pitchFamily="34" charset="0"/>
                <a:cs typeface="Arial" panose="020B0604020202020204" pitchFamily="34" charset="0"/>
              </a:rPr>
              <a:t>Talazoparib</a:t>
            </a:r>
            <a:r>
              <a:rPr kumimoji="0" lang="en-GB" sz="1400" b="1" i="1" u="none" strike="noStrike" kern="0" cap="none" spc="0" normalizeH="0" baseline="0" dirty="0">
                <a:ln>
                  <a:noFill/>
                </a:ln>
                <a:solidFill>
                  <a:schemeClr val="bg1"/>
                </a:solidFill>
                <a:effectLst/>
                <a:uLnTx/>
                <a:uFillTx/>
                <a:latin typeface="Arial" panose="020B0604020202020204" pitchFamily="34" charset="0"/>
                <a:ea typeface="Calibri" panose="020F0502020204030204" pitchFamily="34" charset="0"/>
                <a:cs typeface="Arial" panose="020B0604020202020204" pitchFamily="34" charset="0"/>
              </a:rPr>
              <a:t> FDA-approved indication</a:t>
            </a:r>
            <a:r>
              <a:rPr kumimoji="0" lang="en-GB" sz="1400" b="1" i="1" u="none" strike="noStrike" kern="0" cap="none" spc="0" normalizeH="0" baseline="30000" dirty="0">
                <a:ln>
                  <a:noFill/>
                </a:ln>
                <a:solidFill>
                  <a:schemeClr val="bg1"/>
                </a:solidFill>
                <a:effectLst/>
                <a:uLnTx/>
                <a:uFillTx/>
                <a:latin typeface="Arial" panose="020B0604020202020204" pitchFamily="34" charset="0"/>
                <a:ea typeface="Calibri" panose="020F0502020204030204" pitchFamily="34" charset="0"/>
                <a:cs typeface="Arial" panose="020B0604020202020204" pitchFamily="34" charset="0"/>
              </a:rPr>
              <a:t>6</a:t>
            </a:r>
            <a:endParaRPr kumimoji="0" lang="en-GB" sz="1400" b="1" i="1" u="none" strike="noStrike" kern="0" cap="none" spc="0" normalizeH="0" baseline="0" dirty="0">
              <a:ln>
                <a:noFill/>
              </a:ln>
              <a:solidFill>
                <a:schemeClr val="bg1"/>
              </a:solidFill>
              <a:effectLst/>
              <a:uLnTx/>
              <a:uFillTx/>
              <a:latin typeface="Arial" panose="020B0604020202020204" pitchFamily="34" charset="0"/>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dirty="0">
                <a:solidFill>
                  <a:schemeClr val="bg1"/>
                </a:solidFill>
                <a:latin typeface="Roboto" panose="02000000000000000000" pitchFamily="2" charset="0"/>
              </a:rPr>
              <a:t>In combination with enzalutamide for the treatment of adult patients with </a:t>
            </a:r>
            <a:r>
              <a:rPr lang="en-US" sz="1400" dirty="0" err="1">
                <a:solidFill>
                  <a:schemeClr val="bg1"/>
                </a:solidFill>
                <a:latin typeface="Roboto" panose="02000000000000000000" pitchFamily="2" charset="0"/>
              </a:rPr>
              <a:t>HRRm</a:t>
            </a:r>
            <a:r>
              <a:rPr lang="en-US" sz="1400" b="1" dirty="0">
                <a:solidFill>
                  <a:schemeClr val="bg1"/>
                </a:solidFill>
                <a:latin typeface="Roboto" panose="02000000000000000000" pitchFamily="2" charset="0"/>
              </a:rPr>
              <a:t> </a:t>
            </a:r>
            <a:r>
              <a:rPr lang="en-US" sz="1400" b="1" dirty="0" err="1">
                <a:solidFill>
                  <a:schemeClr val="bg1"/>
                </a:solidFill>
                <a:latin typeface="Roboto" panose="02000000000000000000" pitchFamily="2" charset="0"/>
              </a:rPr>
              <a:t>mCRPC</a:t>
            </a:r>
            <a:r>
              <a:rPr lang="en-US" sz="1400" b="1" baseline="30000" dirty="0" err="1">
                <a:solidFill>
                  <a:schemeClr val="bg1"/>
                </a:solidFill>
                <a:latin typeface="Roboto" panose="02000000000000000000" pitchFamily="2" charset="0"/>
              </a:rPr>
              <a:t>b</a:t>
            </a:r>
            <a:endParaRPr lang="en-GB" sz="1400" b="1" baseline="30000" dirty="0">
              <a:solidFill>
                <a:schemeClr val="bg1"/>
              </a:solidFill>
              <a:latin typeface="Roboto" panose="02000000000000000000" pitchFamily="2" charset="0"/>
            </a:endParaRPr>
          </a:p>
        </p:txBody>
      </p:sp>
      <p:sp>
        <p:nvSpPr>
          <p:cNvPr id="12" name="Content Placeholder 13">
            <a:extLst>
              <a:ext uri="{FF2B5EF4-FFF2-40B4-BE49-F238E27FC236}">
                <a16:creationId xmlns:a16="http://schemas.microsoft.com/office/drawing/2014/main" id="{D09A8461-E65B-429E-816C-094B66FBFE22}"/>
              </a:ext>
            </a:extLst>
          </p:cNvPr>
          <p:cNvSpPr txBox="1">
            <a:spLocks/>
          </p:cNvSpPr>
          <p:nvPr/>
        </p:nvSpPr>
        <p:spPr>
          <a:xfrm>
            <a:off x="6211666" y="5161000"/>
            <a:ext cx="5472334" cy="365125"/>
          </a:xfrm>
          <a:prstGeom prst="rect">
            <a:avLst/>
          </a:prstGeom>
        </p:spPr>
        <p:txBody>
          <a:bodyPr vert="horz" lIns="0" tIns="0" rIns="0" bIns="0" rtlCol="0" anchor="ctr" anchorCtr="0">
            <a:noAutofit/>
          </a:bodyPr>
          <a:lstStyle>
            <a:lvl1pPr marL="0" indent="0" algn="l" defTabSz="457200" rtl="0" eaLnBrk="1" latinLnBrk="0" hangingPunct="1">
              <a:spcBef>
                <a:spcPts val="300"/>
              </a:spcBef>
              <a:buClr>
                <a:schemeClr val="accent1"/>
              </a:buClr>
              <a:buFont typeface="Arial"/>
              <a:buNone/>
              <a:defRPr sz="1200" b="0" i="0" kern="1200" spc="-30" baseline="0">
                <a:solidFill>
                  <a:srgbClr val="5D8298"/>
                </a:solidFill>
                <a:latin typeface="Arial" panose="020B0604020202020204" pitchFamily="34" charset="0"/>
                <a:ea typeface="+mn-ea"/>
                <a:cs typeface="Arial" panose="020B0604020202020204" pitchFamily="34" charset="0"/>
              </a:defRPr>
            </a:lvl1pPr>
            <a:lvl2pPr marL="457200" indent="0" algn="l" defTabSz="457200" rtl="0" eaLnBrk="1" latinLnBrk="0" hangingPunct="1">
              <a:spcBef>
                <a:spcPts val="600"/>
              </a:spcBef>
              <a:buClr>
                <a:schemeClr val="accent1"/>
              </a:buClr>
              <a:buFont typeface="Lucida Grande"/>
              <a:buNone/>
              <a:defRPr sz="1200" b="0" i="0" kern="1200">
                <a:solidFill>
                  <a:srgbClr val="5D8298"/>
                </a:solidFill>
                <a:latin typeface="PT Sans Narrow"/>
                <a:ea typeface="+mn-ea"/>
                <a:cs typeface="PT Sans Narrow"/>
              </a:defRPr>
            </a:lvl2pPr>
            <a:lvl3pPr marL="914400" indent="0" algn="l" defTabSz="457200" rtl="0" eaLnBrk="1" latinLnBrk="0" hangingPunct="1">
              <a:spcBef>
                <a:spcPts val="400"/>
              </a:spcBef>
              <a:buClr>
                <a:schemeClr val="accent1"/>
              </a:buClr>
              <a:buFont typeface="Arial"/>
              <a:buNone/>
              <a:defRPr sz="1200" b="0" i="0" kern="1200">
                <a:solidFill>
                  <a:srgbClr val="5D8298"/>
                </a:solidFill>
                <a:latin typeface="PT Sans Narrow"/>
                <a:ea typeface="+mn-ea"/>
                <a:cs typeface="PT Sans Narrow"/>
              </a:defRPr>
            </a:lvl3pPr>
            <a:lvl4pPr marL="1371600" indent="0" algn="l" defTabSz="457200" rtl="0" eaLnBrk="1" latinLnBrk="0" hangingPunct="1">
              <a:spcBef>
                <a:spcPts val="0"/>
              </a:spcBef>
              <a:buClr>
                <a:schemeClr val="accent1"/>
              </a:buClr>
              <a:buFont typeface="Arial"/>
              <a:buNone/>
              <a:defRPr sz="1200" b="0" i="0" kern="1200">
                <a:solidFill>
                  <a:srgbClr val="5D8298"/>
                </a:solidFill>
                <a:latin typeface="PT Sans Narrow"/>
                <a:ea typeface="+mn-ea"/>
                <a:cs typeface="PT Sans Narrow"/>
              </a:defRPr>
            </a:lvl4pPr>
            <a:lvl5pPr marL="1828800" indent="0" algn="l" defTabSz="457200" rtl="0" eaLnBrk="1" latinLnBrk="0" hangingPunct="1">
              <a:spcBef>
                <a:spcPts val="0"/>
              </a:spcBef>
              <a:buClr>
                <a:schemeClr val="accent1"/>
              </a:buClr>
              <a:buFont typeface="Arial"/>
              <a:buNone/>
              <a:defRPr sz="1200" b="0" i="0" kern="1200">
                <a:solidFill>
                  <a:srgbClr val="5D8298"/>
                </a:solidFill>
                <a:latin typeface="PT Sans Narrow"/>
                <a:ea typeface="+mn-ea"/>
                <a:cs typeface="PT Sans Narrow"/>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GB" sz="1400" b="1" baseline="30000" dirty="0" err="1">
                <a:solidFill>
                  <a:schemeClr val="accent6"/>
                </a:solidFill>
              </a:rPr>
              <a:t>b</a:t>
            </a:r>
            <a:r>
              <a:rPr lang="en-GB" sz="1400" b="1" dirty="0" err="1">
                <a:solidFill>
                  <a:schemeClr val="accent6"/>
                </a:solidFill>
              </a:rPr>
              <a:t>Talazoparib</a:t>
            </a:r>
            <a:r>
              <a:rPr lang="en-GB" sz="1400" b="1" dirty="0">
                <a:solidFill>
                  <a:schemeClr val="accent6"/>
                </a:solidFill>
              </a:rPr>
              <a:t> has no current approval in prostate cancer in Europe</a:t>
            </a:r>
            <a:r>
              <a:rPr lang="en-GB" sz="1400" b="1" baseline="30000" dirty="0">
                <a:solidFill>
                  <a:schemeClr val="accent6"/>
                </a:solidFill>
              </a:rPr>
              <a:t> </a:t>
            </a:r>
          </a:p>
        </p:txBody>
      </p:sp>
    </p:spTree>
    <p:extLst>
      <p:ext uri="{BB962C8B-B14F-4D97-AF65-F5344CB8AC3E}">
        <p14:creationId xmlns:p14="http://schemas.microsoft.com/office/powerpoint/2010/main" val="24745783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CFE54E-740A-44CB-97CA-93E1D58CC2F6}"/>
              </a:ext>
            </a:extLst>
          </p:cNvPr>
          <p:cNvSpPr>
            <a:spLocks noGrp="1"/>
          </p:cNvSpPr>
          <p:nvPr>
            <p:ph type="title"/>
          </p:nvPr>
        </p:nvSpPr>
        <p:spPr>
          <a:xfrm>
            <a:off x="407988" y="201209"/>
            <a:ext cx="9429696" cy="820143"/>
          </a:xfrm>
        </p:spPr>
        <p:txBody>
          <a:bodyPr/>
          <a:lstStyle/>
          <a:p>
            <a:r>
              <a:rPr lang="en-GB" dirty="0"/>
              <a:t>There are multiple trials investigating the use of PARP inhibitors in prostate cancer</a:t>
            </a:r>
            <a:r>
              <a:rPr lang="en-GB" baseline="30000" dirty="0"/>
              <a:t>1-11</a:t>
            </a:r>
            <a:endParaRPr lang="en-GB" dirty="0"/>
          </a:p>
        </p:txBody>
      </p:sp>
      <p:grpSp>
        <p:nvGrpSpPr>
          <p:cNvPr id="114" name="Group 113">
            <a:extLst>
              <a:ext uri="{FF2B5EF4-FFF2-40B4-BE49-F238E27FC236}">
                <a16:creationId xmlns:a16="http://schemas.microsoft.com/office/drawing/2014/main" id="{3845B021-AFB1-48C8-9DF4-E46EB68097B3}"/>
              </a:ext>
            </a:extLst>
          </p:cNvPr>
          <p:cNvGrpSpPr/>
          <p:nvPr/>
        </p:nvGrpSpPr>
        <p:grpSpPr>
          <a:xfrm>
            <a:off x="977021" y="3403533"/>
            <a:ext cx="9690241" cy="1654787"/>
            <a:chOff x="1531126" y="3158418"/>
            <a:chExt cx="8888454" cy="1780987"/>
          </a:xfrm>
        </p:grpSpPr>
        <p:sp>
          <p:nvSpPr>
            <p:cNvPr id="115" name="AutoShape 2">
              <a:extLst>
                <a:ext uri="{FF2B5EF4-FFF2-40B4-BE49-F238E27FC236}">
                  <a16:creationId xmlns:a16="http://schemas.microsoft.com/office/drawing/2014/main" id="{98A3C11B-7883-4ECF-93A1-BF3AAE84FA52}"/>
                </a:ext>
              </a:extLst>
            </p:cNvPr>
            <p:cNvSpPr>
              <a:spLocks/>
            </p:cNvSpPr>
            <p:nvPr/>
          </p:nvSpPr>
          <p:spPr bwMode="auto">
            <a:xfrm>
              <a:off x="2778475" y="3158418"/>
              <a:ext cx="7641105" cy="1778341"/>
            </a:xfrm>
            <a:custGeom>
              <a:avLst/>
              <a:gdLst/>
              <a:ahLst/>
              <a:cxnLst/>
              <a:rect l="0" t="0" r="r" b="b"/>
              <a:pathLst>
                <a:path w="21600" h="21600">
                  <a:moveTo>
                    <a:pt x="0" y="21424"/>
                  </a:moveTo>
                  <a:lnTo>
                    <a:pt x="1040" y="21424"/>
                  </a:lnTo>
                  <a:cubicBezTo>
                    <a:pt x="1143" y="21424"/>
                    <a:pt x="1159" y="21600"/>
                    <a:pt x="1294" y="21600"/>
                  </a:cubicBezTo>
                  <a:cubicBezTo>
                    <a:pt x="1430" y="21600"/>
                    <a:pt x="1840" y="21600"/>
                    <a:pt x="1896" y="21600"/>
                  </a:cubicBezTo>
                  <a:cubicBezTo>
                    <a:pt x="1952" y="21600"/>
                    <a:pt x="1992" y="21333"/>
                    <a:pt x="2075" y="21128"/>
                  </a:cubicBezTo>
                  <a:cubicBezTo>
                    <a:pt x="2158" y="20923"/>
                    <a:pt x="2188" y="20849"/>
                    <a:pt x="2260" y="20670"/>
                  </a:cubicBezTo>
                  <a:cubicBezTo>
                    <a:pt x="2332" y="20490"/>
                    <a:pt x="2412" y="20472"/>
                    <a:pt x="2463" y="20346"/>
                  </a:cubicBezTo>
                  <a:cubicBezTo>
                    <a:pt x="2514" y="20220"/>
                    <a:pt x="2564" y="19920"/>
                    <a:pt x="2636" y="19920"/>
                  </a:cubicBezTo>
                  <a:cubicBezTo>
                    <a:pt x="2708" y="19920"/>
                    <a:pt x="2802" y="19832"/>
                    <a:pt x="2886" y="19623"/>
                  </a:cubicBezTo>
                  <a:cubicBezTo>
                    <a:pt x="2971" y="19414"/>
                    <a:pt x="2994" y="19131"/>
                    <a:pt x="3085" y="19131"/>
                  </a:cubicBezTo>
                  <a:cubicBezTo>
                    <a:pt x="3175" y="19131"/>
                    <a:pt x="3256" y="18930"/>
                    <a:pt x="3327" y="18755"/>
                  </a:cubicBezTo>
                  <a:cubicBezTo>
                    <a:pt x="3397" y="18581"/>
                    <a:pt x="3462" y="18598"/>
                    <a:pt x="3519" y="18457"/>
                  </a:cubicBezTo>
                  <a:cubicBezTo>
                    <a:pt x="3576" y="18316"/>
                    <a:pt x="3646" y="18132"/>
                    <a:pt x="3739" y="18132"/>
                  </a:cubicBezTo>
                  <a:cubicBezTo>
                    <a:pt x="3832" y="18132"/>
                    <a:pt x="4080" y="17939"/>
                    <a:pt x="4121" y="17837"/>
                  </a:cubicBezTo>
                  <a:cubicBezTo>
                    <a:pt x="4162" y="17735"/>
                    <a:pt x="4258" y="17586"/>
                    <a:pt x="4313" y="17586"/>
                  </a:cubicBezTo>
                  <a:cubicBezTo>
                    <a:pt x="4368" y="17586"/>
                    <a:pt x="4402" y="17275"/>
                    <a:pt x="4471" y="17217"/>
                  </a:cubicBezTo>
                  <a:cubicBezTo>
                    <a:pt x="4540" y="17159"/>
                    <a:pt x="4622" y="17116"/>
                    <a:pt x="4712" y="16892"/>
                  </a:cubicBezTo>
                  <a:cubicBezTo>
                    <a:pt x="4802" y="16669"/>
                    <a:pt x="5015" y="16490"/>
                    <a:pt x="5073" y="16346"/>
                  </a:cubicBezTo>
                  <a:cubicBezTo>
                    <a:pt x="5131" y="16203"/>
                    <a:pt x="5300" y="15889"/>
                    <a:pt x="5358" y="15889"/>
                  </a:cubicBezTo>
                  <a:cubicBezTo>
                    <a:pt x="5417" y="15889"/>
                    <a:pt x="5554" y="15583"/>
                    <a:pt x="5609" y="15446"/>
                  </a:cubicBezTo>
                  <a:cubicBezTo>
                    <a:pt x="5665" y="15309"/>
                    <a:pt x="5867" y="15033"/>
                    <a:pt x="5939" y="14959"/>
                  </a:cubicBezTo>
                  <a:cubicBezTo>
                    <a:pt x="6012" y="14885"/>
                    <a:pt x="6236" y="14447"/>
                    <a:pt x="6304" y="14280"/>
                  </a:cubicBezTo>
                  <a:cubicBezTo>
                    <a:pt x="6371" y="14113"/>
                    <a:pt x="6483" y="13926"/>
                    <a:pt x="6538" y="13926"/>
                  </a:cubicBezTo>
                  <a:cubicBezTo>
                    <a:pt x="6593" y="13926"/>
                    <a:pt x="6679" y="13716"/>
                    <a:pt x="6713" y="13631"/>
                  </a:cubicBezTo>
                  <a:cubicBezTo>
                    <a:pt x="6747" y="13545"/>
                    <a:pt x="6868" y="13335"/>
                    <a:pt x="6937" y="13335"/>
                  </a:cubicBezTo>
                  <a:cubicBezTo>
                    <a:pt x="7005" y="13335"/>
                    <a:pt x="7181" y="13203"/>
                    <a:pt x="7273" y="13335"/>
                  </a:cubicBezTo>
                  <a:cubicBezTo>
                    <a:pt x="7366" y="13468"/>
                    <a:pt x="7524" y="14162"/>
                    <a:pt x="7524" y="14693"/>
                  </a:cubicBezTo>
                  <a:cubicBezTo>
                    <a:pt x="7524" y="15225"/>
                    <a:pt x="7545" y="17247"/>
                    <a:pt x="7576" y="17822"/>
                  </a:cubicBezTo>
                  <a:cubicBezTo>
                    <a:pt x="7607" y="18398"/>
                    <a:pt x="7738" y="19785"/>
                    <a:pt x="7765" y="20095"/>
                  </a:cubicBezTo>
                  <a:cubicBezTo>
                    <a:pt x="7793" y="20405"/>
                    <a:pt x="7800" y="20833"/>
                    <a:pt x="7848" y="20951"/>
                  </a:cubicBezTo>
                  <a:cubicBezTo>
                    <a:pt x="7895" y="21069"/>
                    <a:pt x="7915" y="21119"/>
                    <a:pt x="7944" y="21191"/>
                  </a:cubicBezTo>
                  <a:cubicBezTo>
                    <a:pt x="7973" y="21262"/>
                    <a:pt x="7989" y="21453"/>
                    <a:pt x="7989" y="21453"/>
                  </a:cubicBezTo>
                  <a:lnTo>
                    <a:pt x="10316" y="21453"/>
                  </a:lnTo>
                  <a:cubicBezTo>
                    <a:pt x="10419" y="21453"/>
                    <a:pt x="10474" y="21217"/>
                    <a:pt x="10598" y="21217"/>
                  </a:cubicBezTo>
                  <a:cubicBezTo>
                    <a:pt x="10722" y="21217"/>
                    <a:pt x="10822" y="21114"/>
                    <a:pt x="10911" y="21114"/>
                  </a:cubicBezTo>
                  <a:cubicBezTo>
                    <a:pt x="11000" y="21114"/>
                    <a:pt x="11037" y="20830"/>
                    <a:pt x="11115" y="20830"/>
                  </a:cubicBezTo>
                  <a:cubicBezTo>
                    <a:pt x="11193" y="20830"/>
                    <a:pt x="11323" y="20682"/>
                    <a:pt x="11375" y="20553"/>
                  </a:cubicBezTo>
                  <a:cubicBezTo>
                    <a:pt x="11427" y="20424"/>
                    <a:pt x="11493" y="20324"/>
                    <a:pt x="11585" y="20095"/>
                  </a:cubicBezTo>
                  <a:cubicBezTo>
                    <a:pt x="11677" y="19866"/>
                    <a:pt x="11736" y="19844"/>
                    <a:pt x="11784" y="19638"/>
                  </a:cubicBezTo>
                  <a:cubicBezTo>
                    <a:pt x="11833" y="19431"/>
                    <a:pt x="11932" y="19261"/>
                    <a:pt x="11974" y="19081"/>
                  </a:cubicBezTo>
                  <a:cubicBezTo>
                    <a:pt x="12015" y="18902"/>
                    <a:pt x="12067" y="18558"/>
                    <a:pt x="12132" y="18398"/>
                  </a:cubicBezTo>
                  <a:cubicBezTo>
                    <a:pt x="12196" y="18238"/>
                    <a:pt x="12269" y="18265"/>
                    <a:pt x="12286" y="18044"/>
                  </a:cubicBezTo>
                  <a:cubicBezTo>
                    <a:pt x="12304" y="17822"/>
                    <a:pt x="12350" y="17746"/>
                    <a:pt x="12372" y="17653"/>
                  </a:cubicBezTo>
                  <a:cubicBezTo>
                    <a:pt x="12394" y="17560"/>
                    <a:pt x="12407" y="17415"/>
                    <a:pt x="12451" y="17306"/>
                  </a:cubicBezTo>
                  <a:cubicBezTo>
                    <a:pt x="12495" y="17196"/>
                    <a:pt x="12530" y="16878"/>
                    <a:pt x="12565" y="16730"/>
                  </a:cubicBezTo>
                  <a:cubicBezTo>
                    <a:pt x="12599" y="16582"/>
                    <a:pt x="12643" y="16579"/>
                    <a:pt x="12672" y="16455"/>
                  </a:cubicBezTo>
                  <a:cubicBezTo>
                    <a:pt x="12701" y="16330"/>
                    <a:pt x="12697" y="16090"/>
                    <a:pt x="12742" y="15898"/>
                  </a:cubicBezTo>
                  <a:cubicBezTo>
                    <a:pt x="12786" y="15707"/>
                    <a:pt x="12831" y="15410"/>
                    <a:pt x="12840" y="15222"/>
                  </a:cubicBezTo>
                  <a:cubicBezTo>
                    <a:pt x="12849" y="15034"/>
                    <a:pt x="12886" y="14766"/>
                    <a:pt x="12924" y="14673"/>
                  </a:cubicBezTo>
                  <a:cubicBezTo>
                    <a:pt x="12961" y="14580"/>
                    <a:pt x="13017" y="14237"/>
                    <a:pt x="13031" y="14064"/>
                  </a:cubicBezTo>
                  <a:cubicBezTo>
                    <a:pt x="13045" y="13891"/>
                    <a:pt x="13115" y="13636"/>
                    <a:pt x="13129" y="13486"/>
                  </a:cubicBezTo>
                  <a:cubicBezTo>
                    <a:pt x="13143" y="13335"/>
                    <a:pt x="13271" y="13001"/>
                    <a:pt x="13306" y="12854"/>
                  </a:cubicBezTo>
                  <a:cubicBezTo>
                    <a:pt x="13340" y="12708"/>
                    <a:pt x="13447" y="12336"/>
                    <a:pt x="13484" y="11922"/>
                  </a:cubicBezTo>
                  <a:cubicBezTo>
                    <a:pt x="13521" y="11509"/>
                    <a:pt x="13608" y="11163"/>
                    <a:pt x="13645" y="10908"/>
                  </a:cubicBezTo>
                  <a:cubicBezTo>
                    <a:pt x="13682" y="10652"/>
                    <a:pt x="13748" y="10269"/>
                    <a:pt x="13789" y="10096"/>
                  </a:cubicBezTo>
                  <a:cubicBezTo>
                    <a:pt x="13829" y="9923"/>
                    <a:pt x="13899" y="9510"/>
                    <a:pt x="13932" y="9367"/>
                  </a:cubicBezTo>
                  <a:cubicBezTo>
                    <a:pt x="13966" y="9224"/>
                    <a:pt x="14053" y="9104"/>
                    <a:pt x="14078" y="8893"/>
                  </a:cubicBezTo>
                  <a:cubicBezTo>
                    <a:pt x="14102" y="8683"/>
                    <a:pt x="14204" y="8202"/>
                    <a:pt x="14244" y="8029"/>
                  </a:cubicBezTo>
                  <a:cubicBezTo>
                    <a:pt x="14284" y="7856"/>
                    <a:pt x="14341" y="7715"/>
                    <a:pt x="14382" y="7613"/>
                  </a:cubicBezTo>
                  <a:cubicBezTo>
                    <a:pt x="14423" y="7511"/>
                    <a:pt x="14433" y="7300"/>
                    <a:pt x="14477" y="7285"/>
                  </a:cubicBezTo>
                  <a:cubicBezTo>
                    <a:pt x="14521" y="7270"/>
                    <a:pt x="14735" y="7192"/>
                    <a:pt x="14802" y="7360"/>
                  </a:cubicBezTo>
                  <a:cubicBezTo>
                    <a:pt x="14870" y="7528"/>
                    <a:pt x="15041" y="8272"/>
                    <a:pt x="15091" y="8397"/>
                  </a:cubicBezTo>
                  <a:cubicBezTo>
                    <a:pt x="15142" y="8523"/>
                    <a:pt x="15217" y="8683"/>
                    <a:pt x="15280" y="8841"/>
                  </a:cubicBezTo>
                  <a:cubicBezTo>
                    <a:pt x="15344" y="8999"/>
                    <a:pt x="15366" y="9132"/>
                    <a:pt x="15436" y="9227"/>
                  </a:cubicBezTo>
                  <a:cubicBezTo>
                    <a:pt x="15506" y="9322"/>
                    <a:pt x="15655" y="9510"/>
                    <a:pt x="15709" y="9510"/>
                  </a:cubicBezTo>
                  <a:cubicBezTo>
                    <a:pt x="15764" y="9510"/>
                    <a:pt x="16105" y="9495"/>
                    <a:pt x="16163" y="9420"/>
                  </a:cubicBezTo>
                  <a:cubicBezTo>
                    <a:pt x="16221" y="9344"/>
                    <a:pt x="16592" y="8570"/>
                    <a:pt x="16683" y="8345"/>
                  </a:cubicBezTo>
                  <a:cubicBezTo>
                    <a:pt x="16774" y="8119"/>
                    <a:pt x="16914" y="7713"/>
                    <a:pt x="16954" y="7541"/>
                  </a:cubicBezTo>
                  <a:cubicBezTo>
                    <a:pt x="16994" y="7368"/>
                    <a:pt x="17104" y="6896"/>
                    <a:pt x="17154" y="6774"/>
                  </a:cubicBezTo>
                  <a:cubicBezTo>
                    <a:pt x="17203" y="6651"/>
                    <a:pt x="17280" y="6458"/>
                    <a:pt x="17313" y="6158"/>
                  </a:cubicBezTo>
                  <a:cubicBezTo>
                    <a:pt x="17346" y="5857"/>
                    <a:pt x="17422" y="5624"/>
                    <a:pt x="17439" y="5414"/>
                  </a:cubicBezTo>
                  <a:cubicBezTo>
                    <a:pt x="17457" y="5203"/>
                    <a:pt x="17486" y="4955"/>
                    <a:pt x="17551" y="4677"/>
                  </a:cubicBezTo>
                  <a:cubicBezTo>
                    <a:pt x="17616" y="4399"/>
                    <a:pt x="17736" y="4175"/>
                    <a:pt x="17777" y="4001"/>
                  </a:cubicBezTo>
                  <a:cubicBezTo>
                    <a:pt x="17817" y="3827"/>
                    <a:pt x="17943" y="3527"/>
                    <a:pt x="18020" y="3429"/>
                  </a:cubicBezTo>
                  <a:cubicBezTo>
                    <a:pt x="18097" y="3332"/>
                    <a:pt x="18281" y="3241"/>
                    <a:pt x="18339" y="3489"/>
                  </a:cubicBezTo>
                  <a:cubicBezTo>
                    <a:pt x="18397" y="3737"/>
                    <a:pt x="18452" y="3929"/>
                    <a:pt x="18491" y="4098"/>
                  </a:cubicBezTo>
                  <a:cubicBezTo>
                    <a:pt x="18531" y="4267"/>
                    <a:pt x="18549" y="4587"/>
                    <a:pt x="18635" y="4692"/>
                  </a:cubicBezTo>
                  <a:cubicBezTo>
                    <a:pt x="18721" y="4797"/>
                    <a:pt x="19418" y="5233"/>
                    <a:pt x="19486" y="5233"/>
                  </a:cubicBezTo>
                  <a:cubicBezTo>
                    <a:pt x="19554" y="5233"/>
                    <a:pt x="19728" y="5198"/>
                    <a:pt x="19796" y="5030"/>
                  </a:cubicBezTo>
                  <a:cubicBezTo>
                    <a:pt x="19863" y="4862"/>
                    <a:pt x="20039" y="4630"/>
                    <a:pt x="20078" y="4534"/>
                  </a:cubicBezTo>
                  <a:cubicBezTo>
                    <a:pt x="20116" y="4438"/>
                    <a:pt x="20137" y="4037"/>
                    <a:pt x="20191" y="3903"/>
                  </a:cubicBezTo>
                  <a:cubicBezTo>
                    <a:pt x="20245" y="3769"/>
                    <a:pt x="20266" y="3433"/>
                    <a:pt x="20312" y="3234"/>
                  </a:cubicBezTo>
                  <a:cubicBezTo>
                    <a:pt x="20374" y="2971"/>
                    <a:pt x="20521" y="2505"/>
                    <a:pt x="20549" y="2227"/>
                  </a:cubicBezTo>
                  <a:cubicBezTo>
                    <a:pt x="20577" y="1949"/>
                    <a:pt x="20565" y="1749"/>
                    <a:pt x="20636" y="1573"/>
                  </a:cubicBezTo>
                  <a:cubicBezTo>
                    <a:pt x="20707" y="1397"/>
                    <a:pt x="20804" y="1009"/>
                    <a:pt x="20857" y="941"/>
                  </a:cubicBezTo>
                  <a:cubicBezTo>
                    <a:pt x="20909" y="874"/>
                    <a:pt x="21053" y="1077"/>
                    <a:pt x="21130" y="1235"/>
                  </a:cubicBezTo>
                  <a:cubicBezTo>
                    <a:pt x="21207" y="1392"/>
                    <a:pt x="21252" y="1410"/>
                    <a:pt x="21314" y="1355"/>
                  </a:cubicBezTo>
                  <a:cubicBezTo>
                    <a:pt x="21424" y="1257"/>
                    <a:pt x="21589" y="331"/>
                    <a:pt x="21600" y="0"/>
                  </a:cubicBezTo>
                </a:path>
              </a:pathLst>
            </a:custGeom>
            <a:noFill/>
            <a:ln w="28575" cap="flat" cmpd="sng">
              <a:solidFill>
                <a:srgbClr val="FFFFFF">
                  <a:lumMod val="50000"/>
                </a:srgbClr>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914354"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Arial"/>
                <a:ea typeface="+mn-ea"/>
                <a:cs typeface="+mn-cs"/>
              </a:endParaRPr>
            </a:p>
          </p:txBody>
        </p:sp>
        <p:sp>
          <p:nvSpPr>
            <p:cNvPr id="116" name="AutoShape 3">
              <a:extLst>
                <a:ext uri="{FF2B5EF4-FFF2-40B4-BE49-F238E27FC236}">
                  <a16:creationId xmlns:a16="http://schemas.microsoft.com/office/drawing/2014/main" id="{CB7D0EEF-6045-41F6-89E4-347D4206140A}"/>
                </a:ext>
              </a:extLst>
            </p:cNvPr>
            <p:cNvSpPr>
              <a:spLocks/>
            </p:cNvSpPr>
            <p:nvPr/>
          </p:nvSpPr>
          <p:spPr bwMode="auto">
            <a:xfrm>
              <a:off x="1531126" y="4658809"/>
              <a:ext cx="1077782" cy="280596"/>
            </a:xfrm>
            <a:custGeom>
              <a:avLst/>
              <a:gdLst/>
              <a:ahLst/>
              <a:cxnLst/>
              <a:rect l="0" t="0" r="r" b="b"/>
              <a:pathLst>
                <a:path w="21600" h="21600">
                  <a:moveTo>
                    <a:pt x="0" y="3086"/>
                  </a:moveTo>
                  <a:cubicBezTo>
                    <a:pt x="1766" y="3647"/>
                    <a:pt x="2374" y="2244"/>
                    <a:pt x="3567" y="2244"/>
                  </a:cubicBezTo>
                  <a:cubicBezTo>
                    <a:pt x="4760" y="2244"/>
                    <a:pt x="6878" y="0"/>
                    <a:pt x="7584" y="0"/>
                  </a:cubicBezTo>
                  <a:cubicBezTo>
                    <a:pt x="8290" y="0"/>
                    <a:pt x="9727" y="187"/>
                    <a:pt x="10506" y="4115"/>
                  </a:cubicBezTo>
                  <a:cubicBezTo>
                    <a:pt x="11285" y="8042"/>
                    <a:pt x="11942" y="9538"/>
                    <a:pt x="12064" y="11969"/>
                  </a:cubicBezTo>
                  <a:cubicBezTo>
                    <a:pt x="12186" y="14400"/>
                    <a:pt x="12527" y="21600"/>
                    <a:pt x="12527" y="21600"/>
                  </a:cubicBezTo>
                  <a:lnTo>
                    <a:pt x="21600" y="21600"/>
                  </a:lnTo>
                </a:path>
              </a:pathLst>
            </a:custGeom>
            <a:noFill/>
            <a:ln w="28575" cap="flat" cmpd="sng">
              <a:solidFill>
                <a:srgbClr val="FFFFFF">
                  <a:lumMod val="50000"/>
                </a:srgbClr>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914354"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Arial"/>
                <a:ea typeface="+mn-ea"/>
                <a:cs typeface="+mn-cs"/>
              </a:endParaRPr>
            </a:p>
          </p:txBody>
        </p:sp>
      </p:grpSp>
      <p:sp>
        <p:nvSpPr>
          <p:cNvPr id="117" name="Rectangle 116">
            <a:extLst>
              <a:ext uri="{FF2B5EF4-FFF2-40B4-BE49-F238E27FC236}">
                <a16:creationId xmlns:a16="http://schemas.microsoft.com/office/drawing/2014/main" id="{CCC25FA8-6A2E-4583-B7C7-937DEFA4FB94}"/>
              </a:ext>
            </a:extLst>
          </p:cNvPr>
          <p:cNvSpPr/>
          <p:nvPr/>
        </p:nvSpPr>
        <p:spPr>
          <a:xfrm>
            <a:off x="977023" y="5319743"/>
            <a:ext cx="9620853" cy="186261"/>
          </a:xfrm>
          <a:prstGeom prst="rect">
            <a:avLst/>
          </a:prstGeom>
          <a:gradFill flip="none" rotWithShape="1">
            <a:gsLst>
              <a:gs pos="0">
                <a:srgbClr val="FFFFFF"/>
              </a:gs>
              <a:gs pos="100000">
                <a:schemeClr val="accent1">
                  <a:lumMod val="40000"/>
                  <a:lumOff val="60000"/>
                </a:schemeClr>
              </a:gs>
            </a:gsLst>
            <a:lin ang="0" scaled="1"/>
            <a:tileRect/>
          </a:gradFill>
          <a:ln w="9525" cap="flat" cmpd="sng" algn="ctr">
            <a:noFill/>
            <a:prstDash val="solid"/>
          </a:ln>
          <a:effectLst>
            <a:outerShdw blurRad="50800" dist="38100" dir="2700000">
              <a:srgbClr val="000000">
                <a:alpha val="43000"/>
              </a:srgbClr>
            </a:outerShdw>
          </a:effectLst>
        </p:spPr>
        <p:txBody>
          <a:bodyPr rtlCol="0" anchor="ctr"/>
          <a:lstStyle/>
          <a:p>
            <a:pPr algn="ctr" defTabSz="914354"/>
            <a:endParaRPr lang="en-GB" kern="0">
              <a:solidFill>
                <a:srgbClr val="FFFFFF"/>
              </a:solidFill>
              <a:latin typeface="Arial"/>
            </a:endParaRPr>
          </a:p>
        </p:txBody>
      </p:sp>
      <p:sp>
        <p:nvSpPr>
          <p:cNvPr id="118" name="Rectangle 117">
            <a:extLst>
              <a:ext uri="{FF2B5EF4-FFF2-40B4-BE49-F238E27FC236}">
                <a16:creationId xmlns:a16="http://schemas.microsoft.com/office/drawing/2014/main" id="{AD9A02D5-6D22-44E5-BEA2-D1C2B8AEE95C}"/>
              </a:ext>
            </a:extLst>
          </p:cNvPr>
          <p:cNvSpPr/>
          <p:nvPr/>
        </p:nvSpPr>
        <p:spPr>
          <a:xfrm>
            <a:off x="977023" y="5575299"/>
            <a:ext cx="9620853" cy="186261"/>
          </a:xfrm>
          <a:prstGeom prst="rect">
            <a:avLst/>
          </a:prstGeom>
          <a:gradFill flip="none" rotWithShape="1">
            <a:gsLst>
              <a:gs pos="0">
                <a:srgbClr val="FFFFFF"/>
              </a:gs>
              <a:gs pos="100000">
                <a:schemeClr val="tx2">
                  <a:lumMod val="40000"/>
                  <a:lumOff val="60000"/>
                </a:schemeClr>
              </a:gs>
            </a:gsLst>
            <a:lin ang="0" scaled="1"/>
            <a:tileRect/>
          </a:gradFill>
          <a:ln w="9525" cap="flat" cmpd="sng" algn="ctr">
            <a:noFill/>
            <a:prstDash val="solid"/>
          </a:ln>
          <a:effectLst>
            <a:outerShdw blurRad="50800" dist="38100" dir="2700000">
              <a:srgbClr val="000000">
                <a:alpha val="43000"/>
              </a:srgbClr>
            </a:outerShdw>
          </a:effectLst>
        </p:spPr>
        <p:txBody>
          <a:bodyPr rtlCol="0" anchor="ctr"/>
          <a:lstStyle/>
          <a:p>
            <a:pPr algn="ctr" defTabSz="914354"/>
            <a:endParaRPr lang="en-GB" kern="0">
              <a:solidFill>
                <a:srgbClr val="FFFFFF"/>
              </a:solidFill>
              <a:latin typeface="Arial"/>
            </a:endParaRPr>
          </a:p>
        </p:txBody>
      </p:sp>
      <p:sp>
        <p:nvSpPr>
          <p:cNvPr id="119" name="Rectangle 118">
            <a:extLst>
              <a:ext uri="{FF2B5EF4-FFF2-40B4-BE49-F238E27FC236}">
                <a16:creationId xmlns:a16="http://schemas.microsoft.com/office/drawing/2014/main" id="{B8D1C82D-8D25-4F93-90A1-3CBD3A55F6CB}"/>
              </a:ext>
            </a:extLst>
          </p:cNvPr>
          <p:cNvSpPr/>
          <p:nvPr/>
        </p:nvSpPr>
        <p:spPr>
          <a:xfrm>
            <a:off x="977023" y="5830853"/>
            <a:ext cx="9620853" cy="186261"/>
          </a:xfrm>
          <a:prstGeom prst="rect">
            <a:avLst/>
          </a:prstGeom>
          <a:gradFill flip="none" rotWithShape="1">
            <a:gsLst>
              <a:gs pos="0">
                <a:srgbClr val="FFFFFF"/>
              </a:gs>
              <a:gs pos="100000">
                <a:schemeClr val="accent2">
                  <a:lumMod val="40000"/>
                  <a:lumOff val="60000"/>
                </a:schemeClr>
              </a:gs>
            </a:gsLst>
            <a:lin ang="0" scaled="1"/>
            <a:tileRect/>
          </a:gradFill>
          <a:ln w="9525" cap="flat" cmpd="sng" algn="ctr">
            <a:noFill/>
            <a:prstDash val="solid"/>
          </a:ln>
          <a:effectLst>
            <a:outerShdw blurRad="50800" dist="38100" dir="2700000">
              <a:srgbClr val="000000">
                <a:alpha val="43000"/>
              </a:srgbClr>
            </a:outerShdw>
          </a:effectLst>
        </p:spPr>
        <p:txBody>
          <a:bodyPr rtlCol="0" anchor="ctr"/>
          <a:lstStyle/>
          <a:p>
            <a:pPr algn="ctr" defTabSz="914354"/>
            <a:endParaRPr lang="en-GB" kern="0">
              <a:solidFill>
                <a:srgbClr val="FFFFFF"/>
              </a:solidFill>
              <a:latin typeface="Arial"/>
            </a:endParaRPr>
          </a:p>
        </p:txBody>
      </p:sp>
      <p:sp>
        <p:nvSpPr>
          <p:cNvPr id="120" name="TextBox 119">
            <a:extLst>
              <a:ext uri="{FF2B5EF4-FFF2-40B4-BE49-F238E27FC236}">
                <a16:creationId xmlns:a16="http://schemas.microsoft.com/office/drawing/2014/main" id="{E9DBEDFC-8DCE-4FAD-AC8E-E22CECC2B28C}"/>
              </a:ext>
            </a:extLst>
          </p:cNvPr>
          <p:cNvSpPr txBox="1"/>
          <p:nvPr/>
        </p:nvSpPr>
        <p:spPr>
          <a:xfrm>
            <a:off x="977023" y="5113357"/>
            <a:ext cx="9620853" cy="131892"/>
          </a:xfrm>
          <a:prstGeom prst="rect">
            <a:avLst/>
          </a:prstGeom>
          <a:noFill/>
        </p:spPr>
        <p:txBody>
          <a:bodyPr wrap="square" lIns="0" tIns="0" rIns="0" bIns="0" rtlCol="0">
            <a:noAutofit/>
          </a:bodyPr>
          <a:lstStyle/>
          <a:p>
            <a:pPr marL="0" marR="0" lvl="0" indent="0" algn="ctr" defTabSz="609555" rtl="0" eaLnBrk="1" fontAlgn="auto" latinLnBrk="0" hangingPunct="1">
              <a:lnSpc>
                <a:spcPct val="100000"/>
              </a:lnSpc>
              <a:spcBef>
                <a:spcPts val="0"/>
              </a:spcBef>
              <a:spcAft>
                <a:spcPts val="0"/>
              </a:spcAft>
              <a:buClrTx/>
              <a:buSzTx/>
              <a:buFontTx/>
              <a:buNone/>
              <a:tabLst/>
              <a:defRPr/>
            </a:pPr>
            <a:r>
              <a:rPr kumimoji="0" lang="en-GB" sz="1200" b="1" i="0" u="none" strike="noStrike" kern="0" cap="none" spc="0" normalizeH="0" baseline="0" noProof="0">
                <a:ln>
                  <a:noFill/>
                </a:ln>
                <a:solidFill>
                  <a:srgbClr val="000000"/>
                </a:solidFill>
                <a:effectLst/>
                <a:uLnTx/>
                <a:uFillTx/>
                <a:latin typeface="Arial"/>
                <a:ea typeface="+mn-ea"/>
                <a:cs typeface="+mn-cs"/>
              </a:rPr>
              <a:t>Time</a:t>
            </a:r>
          </a:p>
        </p:txBody>
      </p:sp>
      <p:sp>
        <p:nvSpPr>
          <p:cNvPr id="121" name="TextBox 120">
            <a:extLst>
              <a:ext uri="{FF2B5EF4-FFF2-40B4-BE49-F238E27FC236}">
                <a16:creationId xmlns:a16="http://schemas.microsoft.com/office/drawing/2014/main" id="{18264E08-017C-4E1D-AB6C-72289625D8B9}"/>
              </a:ext>
            </a:extLst>
          </p:cNvPr>
          <p:cNvSpPr txBox="1"/>
          <p:nvPr/>
        </p:nvSpPr>
        <p:spPr>
          <a:xfrm>
            <a:off x="977023" y="5335047"/>
            <a:ext cx="1416704" cy="188927"/>
          </a:xfrm>
          <a:prstGeom prst="rect">
            <a:avLst/>
          </a:prstGeom>
          <a:noFill/>
        </p:spPr>
        <p:txBody>
          <a:bodyPr wrap="square" lIns="0" tIns="0" rIns="0" bIns="0" rtlCol="0">
            <a:noAutofit/>
          </a:bodyPr>
          <a:lstStyle/>
          <a:p>
            <a:pPr marL="0" marR="0" lvl="0" indent="0" algn="l" defTabSz="609555" rtl="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rgbClr val="000000"/>
                </a:solidFill>
                <a:effectLst/>
                <a:uLnTx/>
                <a:uFillTx/>
                <a:latin typeface="Arial"/>
                <a:ea typeface="+mn-ea"/>
                <a:cs typeface="+mn-cs"/>
              </a:rPr>
              <a:t>Non-metastatic</a:t>
            </a:r>
          </a:p>
        </p:txBody>
      </p:sp>
      <p:sp>
        <p:nvSpPr>
          <p:cNvPr id="122" name="TextBox 121">
            <a:extLst>
              <a:ext uri="{FF2B5EF4-FFF2-40B4-BE49-F238E27FC236}">
                <a16:creationId xmlns:a16="http://schemas.microsoft.com/office/drawing/2014/main" id="{B32E6523-9CB3-4B91-8C40-E86B228268AA}"/>
              </a:ext>
            </a:extLst>
          </p:cNvPr>
          <p:cNvSpPr txBox="1"/>
          <p:nvPr/>
        </p:nvSpPr>
        <p:spPr>
          <a:xfrm>
            <a:off x="977023" y="5580109"/>
            <a:ext cx="1416704" cy="188927"/>
          </a:xfrm>
          <a:prstGeom prst="rect">
            <a:avLst/>
          </a:prstGeom>
          <a:noFill/>
        </p:spPr>
        <p:txBody>
          <a:bodyPr wrap="square" lIns="0" tIns="0" rIns="0" bIns="0" rtlCol="0">
            <a:noAutofit/>
          </a:bodyPr>
          <a:lstStyle/>
          <a:p>
            <a:pPr marL="0" marR="0" lvl="0" indent="0" algn="l" defTabSz="609555" rtl="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000000"/>
                </a:solidFill>
                <a:effectLst/>
                <a:uLnTx/>
                <a:uFillTx/>
                <a:latin typeface="Arial"/>
                <a:ea typeface="+mn-ea"/>
                <a:cs typeface="+mn-cs"/>
              </a:rPr>
              <a:t>Hormone-sensitive</a:t>
            </a:r>
          </a:p>
        </p:txBody>
      </p:sp>
      <p:sp>
        <p:nvSpPr>
          <p:cNvPr id="123" name="TextBox 122">
            <a:extLst>
              <a:ext uri="{FF2B5EF4-FFF2-40B4-BE49-F238E27FC236}">
                <a16:creationId xmlns:a16="http://schemas.microsoft.com/office/drawing/2014/main" id="{B5C0063B-E3C5-4E67-A1E7-7754222F23D0}"/>
              </a:ext>
            </a:extLst>
          </p:cNvPr>
          <p:cNvSpPr txBox="1"/>
          <p:nvPr/>
        </p:nvSpPr>
        <p:spPr>
          <a:xfrm>
            <a:off x="977023" y="5838420"/>
            <a:ext cx="1416704" cy="188927"/>
          </a:xfrm>
          <a:prstGeom prst="rect">
            <a:avLst/>
          </a:prstGeom>
          <a:noFill/>
        </p:spPr>
        <p:txBody>
          <a:bodyPr wrap="square" lIns="0" tIns="0" rIns="0" bIns="0" rtlCol="0">
            <a:noAutofit/>
          </a:bodyPr>
          <a:lstStyle/>
          <a:p>
            <a:pPr marL="0" marR="0" lvl="0" indent="0" algn="l" defTabSz="609555" rtl="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rgbClr val="000000"/>
                </a:solidFill>
                <a:effectLst/>
                <a:uLnTx/>
                <a:uFillTx/>
                <a:latin typeface="Arial"/>
                <a:ea typeface="+mn-ea"/>
                <a:cs typeface="+mn-cs"/>
              </a:rPr>
              <a:t>Asymptomatic</a:t>
            </a:r>
          </a:p>
        </p:txBody>
      </p:sp>
      <p:sp>
        <p:nvSpPr>
          <p:cNvPr id="124" name="TextBox 123">
            <a:extLst>
              <a:ext uri="{FF2B5EF4-FFF2-40B4-BE49-F238E27FC236}">
                <a16:creationId xmlns:a16="http://schemas.microsoft.com/office/drawing/2014/main" id="{20364C88-B550-43B5-882F-3D8B6E98DBD8}"/>
              </a:ext>
            </a:extLst>
          </p:cNvPr>
          <p:cNvSpPr txBox="1"/>
          <p:nvPr/>
        </p:nvSpPr>
        <p:spPr>
          <a:xfrm>
            <a:off x="9124137" y="5335047"/>
            <a:ext cx="1416704" cy="188927"/>
          </a:xfrm>
          <a:prstGeom prst="rect">
            <a:avLst/>
          </a:prstGeom>
          <a:noFill/>
        </p:spPr>
        <p:txBody>
          <a:bodyPr wrap="square" lIns="0" tIns="0" rIns="0" bIns="0" rtlCol="0">
            <a:noAutofit/>
          </a:bodyPr>
          <a:lstStyle/>
          <a:p>
            <a:pPr marL="0" marR="0" lvl="0" indent="0" algn="r" defTabSz="609555" rtl="0" eaLnBrk="1" fontAlgn="auto" latinLnBrk="0" hangingPunct="1">
              <a:lnSpc>
                <a:spcPct val="100000"/>
              </a:lnSpc>
              <a:spcBef>
                <a:spcPts val="0"/>
              </a:spcBef>
              <a:spcAft>
                <a:spcPts val="0"/>
              </a:spcAft>
              <a:buClrTx/>
              <a:buSzTx/>
              <a:buFontTx/>
              <a:buNone/>
              <a:tabLst/>
              <a:defRPr/>
            </a:pPr>
            <a:r>
              <a:rPr kumimoji="0" lang="en-GB" sz="1051" b="1" i="0" u="none" strike="noStrike" kern="0" cap="none" spc="0" normalizeH="0" baseline="0" noProof="0">
                <a:ln>
                  <a:noFill/>
                </a:ln>
                <a:solidFill>
                  <a:srgbClr val="000000"/>
                </a:solidFill>
                <a:effectLst/>
                <a:uLnTx/>
                <a:uFillTx/>
                <a:latin typeface="Arial"/>
                <a:ea typeface="+mn-ea"/>
                <a:cs typeface="+mn-cs"/>
              </a:rPr>
              <a:t>Metastatic</a:t>
            </a:r>
          </a:p>
        </p:txBody>
      </p:sp>
      <p:sp>
        <p:nvSpPr>
          <p:cNvPr id="125" name="TextBox 124">
            <a:extLst>
              <a:ext uri="{FF2B5EF4-FFF2-40B4-BE49-F238E27FC236}">
                <a16:creationId xmlns:a16="http://schemas.microsoft.com/office/drawing/2014/main" id="{072052EE-BCA7-4ED5-B450-2F74233C3727}"/>
              </a:ext>
            </a:extLst>
          </p:cNvPr>
          <p:cNvSpPr txBox="1"/>
          <p:nvPr/>
        </p:nvSpPr>
        <p:spPr>
          <a:xfrm>
            <a:off x="9124137" y="5580109"/>
            <a:ext cx="1416704" cy="188927"/>
          </a:xfrm>
          <a:prstGeom prst="rect">
            <a:avLst/>
          </a:prstGeom>
          <a:noFill/>
        </p:spPr>
        <p:txBody>
          <a:bodyPr wrap="square" lIns="0" tIns="0" rIns="0" bIns="0" rtlCol="0">
            <a:noAutofit/>
          </a:bodyPr>
          <a:lstStyle/>
          <a:p>
            <a:pPr marL="0" marR="0" lvl="0" indent="0" algn="r" defTabSz="609555" rtl="0" eaLnBrk="1" fontAlgn="auto" latinLnBrk="0" hangingPunct="1">
              <a:lnSpc>
                <a:spcPct val="100000"/>
              </a:lnSpc>
              <a:spcBef>
                <a:spcPts val="0"/>
              </a:spcBef>
              <a:spcAft>
                <a:spcPts val="0"/>
              </a:spcAft>
              <a:buClrTx/>
              <a:buSzTx/>
              <a:buFontTx/>
              <a:buNone/>
              <a:tabLst/>
              <a:defRPr/>
            </a:pPr>
            <a:r>
              <a:rPr kumimoji="0" lang="en-GB" sz="1051" b="1" i="0" u="none" strike="noStrike" kern="0" cap="none" spc="0" normalizeH="0" baseline="0" noProof="0">
                <a:ln>
                  <a:noFill/>
                </a:ln>
                <a:solidFill>
                  <a:srgbClr val="000000"/>
                </a:solidFill>
                <a:effectLst/>
                <a:uLnTx/>
                <a:uFillTx/>
                <a:latin typeface="Arial"/>
                <a:ea typeface="+mn-ea"/>
                <a:cs typeface="+mn-cs"/>
              </a:rPr>
              <a:t>Castration-resistant</a:t>
            </a:r>
          </a:p>
        </p:txBody>
      </p:sp>
      <p:sp>
        <p:nvSpPr>
          <p:cNvPr id="126" name="TextBox 125">
            <a:extLst>
              <a:ext uri="{FF2B5EF4-FFF2-40B4-BE49-F238E27FC236}">
                <a16:creationId xmlns:a16="http://schemas.microsoft.com/office/drawing/2014/main" id="{C0D50192-8A6C-4993-8D5D-3847B136D91D}"/>
              </a:ext>
            </a:extLst>
          </p:cNvPr>
          <p:cNvSpPr txBox="1"/>
          <p:nvPr/>
        </p:nvSpPr>
        <p:spPr>
          <a:xfrm>
            <a:off x="9124137" y="5838420"/>
            <a:ext cx="1416704" cy="188927"/>
          </a:xfrm>
          <a:prstGeom prst="rect">
            <a:avLst/>
          </a:prstGeom>
          <a:noFill/>
        </p:spPr>
        <p:txBody>
          <a:bodyPr wrap="square" lIns="0" tIns="0" rIns="0" bIns="0" rtlCol="0">
            <a:noAutofit/>
          </a:bodyPr>
          <a:lstStyle/>
          <a:p>
            <a:pPr marL="0" marR="0" lvl="0" indent="0" algn="r" defTabSz="609555" rtl="0" eaLnBrk="1" fontAlgn="auto" latinLnBrk="0" hangingPunct="1">
              <a:lnSpc>
                <a:spcPct val="100000"/>
              </a:lnSpc>
              <a:spcBef>
                <a:spcPts val="0"/>
              </a:spcBef>
              <a:spcAft>
                <a:spcPts val="0"/>
              </a:spcAft>
              <a:buClrTx/>
              <a:buSzTx/>
              <a:buFontTx/>
              <a:buNone/>
              <a:tabLst/>
              <a:defRPr/>
            </a:pPr>
            <a:r>
              <a:rPr kumimoji="0" lang="en-GB" sz="1051" b="1" i="0" u="none" strike="noStrike" kern="0" cap="none" spc="0" normalizeH="0" baseline="0" noProof="0">
                <a:ln>
                  <a:noFill/>
                </a:ln>
                <a:solidFill>
                  <a:srgbClr val="000000"/>
                </a:solidFill>
                <a:effectLst/>
                <a:uLnTx/>
                <a:uFillTx/>
                <a:latin typeface="Arial"/>
                <a:ea typeface="+mn-ea"/>
                <a:cs typeface="+mn-cs"/>
              </a:rPr>
              <a:t>Symptomatic</a:t>
            </a:r>
          </a:p>
        </p:txBody>
      </p:sp>
      <p:sp>
        <p:nvSpPr>
          <p:cNvPr id="127" name="Line 4">
            <a:extLst>
              <a:ext uri="{FF2B5EF4-FFF2-40B4-BE49-F238E27FC236}">
                <a16:creationId xmlns:a16="http://schemas.microsoft.com/office/drawing/2014/main" id="{D1C807B5-93BD-4EAD-9334-B1C3856150E3}"/>
              </a:ext>
            </a:extLst>
          </p:cNvPr>
          <p:cNvSpPr>
            <a:spLocks noChangeShapeType="1"/>
          </p:cNvSpPr>
          <p:nvPr/>
        </p:nvSpPr>
        <p:spPr bwMode="auto">
          <a:xfrm flipH="1">
            <a:off x="2097330" y="5041783"/>
            <a:ext cx="125603" cy="107048"/>
          </a:xfrm>
          <a:prstGeom prst="line">
            <a:avLst/>
          </a:prstGeom>
          <a:noFill/>
          <a:ln w="12700" cap="flat" cmpd="sng">
            <a:solidFill>
              <a:srgbClr val="000000"/>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914354"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Arial"/>
              <a:ea typeface="+mn-ea"/>
              <a:cs typeface="+mn-cs"/>
            </a:endParaRPr>
          </a:p>
        </p:txBody>
      </p:sp>
      <p:sp>
        <p:nvSpPr>
          <p:cNvPr id="128" name="Line 5">
            <a:extLst>
              <a:ext uri="{FF2B5EF4-FFF2-40B4-BE49-F238E27FC236}">
                <a16:creationId xmlns:a16="http://schemas.microsoft.com/office/drawing/2014/main" id="{68933B04-583A-47C3-A3EA-78010F844649}"/>
              </a:ext>
            </a:extLst>
          </p:cNvPr>
          <p:cNvSpPr>
            <a:spLocks noChangeShapeType="1"/>
          </p:cNvSpPr>
          <p:nvPr/>
        </p:nvSpPr>
        <p:spPr bwMode="auto">
          <a:xfrm flipH="1">
            <a:off x="2212804" y="5041783"/>
            <a:ext cx="125603" cy="107048"/>
          </a:xfrm>
          <a:prstGeom prst="line">
            <a:avLst/>
          </a:prstGeom>
          <a:noFill/>
          <a:ln w="12700" cap="flat" cmpd="sng">
            <a:solidFill>
              <a:srgbClr val="000000"/>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914354"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Arial"/>
              <a:ea typeface="+mn-ea"/>
              <a:cs typeface="+mn-cs"/>
            </a:endParaRPr>
          </a:p>
        </p:txBody>
      </p:sp>
      <p:sp>
        <p:nvSpPr>
          <p:cNvPr id="129" name="TextBox 128">
            <a:extLst>
              <a:ext uri="{FF2B5EF4-FFF2-40B4-BE49-F238E27FC236}">
                <a16:creationId xmlns:a16="http://schemas.microsoft.com/office/drawing/2014/main" id="{B49C070A-ED6A-482B-9F60-4AB32491F1AC}"/>
              </a:ext>
            </a:extLst>
          </p:cNvPr>
          <p:cNvSpPr txBox="1"/>
          <p:nvPr/>
        </p:nvSpPr>
        <p:spPr>
          <a:xfrm rot="16200000">
            <a:off x="-595963" y="3611358"/>
            <a:ext cx="2698823" cy="236915"/>
          </a:xfrm>
          <a:prstGeom prst="rect">
            <a:avLst/>
          </a:prstGeom>
          <a:noFill/>
        </p:spPr>
        <p:txBody>
          <a:bodyPr wrap="square" lIns="0" tIns="0" rIns="0" bIns="0" rtlCol="0">
            <a:noAutofit/>
          </a:bodyPr>
          <a:lstStyle/>
          <a:p>
            <a:pPr marL="0" marR="0" lvl="0" indent="0" algn="ctr" defTabSz="609555" rtl="0" eaLnBrk="1" fontAlgn="auto" latinLnBrk="0" hangingPunct="1">
              <a:lnSpc>
                <a:spcPct val="100000"/>
              </a:lnSpc>
              <a:spcBef>
                <a:spcPts val="0"/>
              </a:spcBef>
              <a:spcAft>
                <a:spcPts val="0"/>
              </a:spcAft>
              <a:buClrTx/>
              <a:buSzTx/>
              <a:buFontTx/>
              <a:buNone/>
              <a:tabLst/>
              <a:defRPr/>
            </a:pPr>
            <a:r>
              <a:rPr kumimoji="0" lang="en-GB" sz="1200" b="1" i="0" u="none" strike="noStrike" kern="0" cap="none" spc="0" normalizeH="0" baseline="0" noProof="0">
                <a:ln>
                  <a:noFill/>
                </a:ln>
                <a:solidFill>
                  <a:srgbClr val="000000"/>
                </a:solidFill>
                <a:effectLst/>
                <a:uLnTx/>
                <a:uFillTx/>
                <a:latin typeface="Arial"/>
                <a:ea typeface="+mn-ea"/>
                <a:cs typeface="+mn-cs"/>
              </a:rPr>
              <a:t>Prostate Specific Antigen</a:t>
            </a:r>
          </a:p>
        </p:txBody>
      </p:sp>
      <p:grpSp>
        <p:nvGrpSpPr>
          <p:cNvPr id="130" name="Group 129">
            <a:extLst>
              <a:ext uri="{FF2B5EF4-FFF2-40B4-BE49-F238E27FC236}">
                <a16:creationId xmlns:a16="http://schemas.microsoft.com/office/drawing/2014/main" id="{1B47F752-C2B9-4FBB-A1CB-DD55DFB3A2B8}"/>
              </a:ext>
            </a:extLst>
          </p:cNvPr>
          <p:cNvGrpSpPr/>
          <p:nvPr/>
        </p:nvGrpSpPr>
        <p:grpSpPr>
          <a:xfrm>
            <a:off x="2660073" y="1255603"/>
            <a:ext cx="7228095" cy="3813072"/>
            <a:chOff x="2306189" y="2057264"/>
            <a:chExt cx="4972523" cy="2893289"/>
          </a:xfrm>
        </p:grpSpPr>
        <p:cxnSp>
          <p:nvCxnSpPr>
            <p:cNvPr id="131" name="Straight Connector 130">
              <a:extLst>
                <a:ext uri="{FF2B5EF4-FFF2-40B4-BE49-F238E27FC236}">
                  <a16:creationId xmlns:a16="http://schemas.microsoft.com/office/drawing/2014/main" id="{753259AD-352D-4A9A-A130-AF230B829F42}"/>
                </a:ext>
              </a:extLst>
            </p:cNvPr>
            <p:cNvCxnSpPr/>
            <p:nvPr/>
          </p:nvCxnSpPr>
          <p:spPr>
            <a:xfrm flipV="1">
              <a:off x="2306189" y="2057264"/>
              <a:ext cx="0" cy="2893289"/>
            </a:xfrm>
            <a:prstGeom prst="line">
              <a:avLst/>
            </a:prstGeom>
            <a:noFill/>
            <a:ln w="9525" cap="flat" cmpd="sng" algn="ctr">
              <a:solidFill>
                <a:srgbClr val="A6A6A6"/>
              </a:solidFill>
              <a:prstDash val="sysDash"/>
            </a:ln>
            <a:effectLst/>
          </p:spPr>
        </p:cxnSp>
        <p:cxnSp>
          <p:nvCxnSpPr>
            <p:cNvPr id="132" name="Straight Connector 131">
              <a:extLst>
                <a:ext uri="{FF2B5EF4-FFF2-40B4-BE49-F238E27FC236}">
                  <a16:creationId xmlns:a16="http://schemas.microsoft.com/office/drawing/2014/main" id="{B0CEA1AA-2970-4502-8679-10BD1B79F41B}"/>
                </a:ext>
              </a:extLst>
            </p:cNvPr>
            <p:cNvCxnSpPr/>
            <p:nvPr/>
          </p:nvCxnSpPr>
          <p:spPr>
            <a:xfrm flipV="1">
              <a:off x="3373986" y="2057264"/>
              <a:ext cx="0" cy="2893289"/>
            </a:xfrm>
            <a:prstGeom prst="line">
              <a:avLst/>
            </a:prstGeom>
            <a:noFill/>
            <a:ln w="9525" cap="flat" cmpd="sng" algn="ctr">
              <a:solidFill>
                <a:srgbClr val="A6A6A6"/>
              </a:solidFill>
              <a:prstDash val="sysDash"/>
            </a:ln>
            <a:effectLst/>
          </p:spPr>
        </p:cxnSp>
        <p:cxnSp>
          <p:nvCxnSpPr>
            <p:cNvPr id="133" name="Straight Connector 132">
              <a:extLst>
                <a:ext uri="{FF2B5EF4-FFF2-40B4-BE49-F238E27FC236}">
                  <a16:creationId xmlns:a16="http://schemas.microsoft.com/office/drawing/2014/main" id="{063499FB-1C54-4123-B39A-359649000C09}"/>
                </a:ext>
              </a:extLst>
            </p:cNvPr>
            <p:cNvCxnSpPr/>
            <p:nvPr/>
          </p:nvCxnSpPr>
          <p:spPr>
            <a:xfrm flipV="1">
              <a:off x="4801928" y="2057264"/>
              <a:ext cx="0" cy="2893289"/>
            </a:xfrm>
            <a:prstGeom prst="line">
              <a:avLst/>
            </a:prstGeom>
            <a:noFill/>
            <a:ln w="9525" cap="flat" cmpd="sng" algn="ctr">
              <a:solidFill>
                <a:srgbClr val="A6A6A6"/>
              </a:solidFill>
              <a:prstDash val="sysDash"/>
            </a:ln>
            <a:effectLst/>
          </p:spPr>
        </p:cxnSp>
        <p:cxnSp>
          <p:nvCxnSpPr>
            <p:cNvPr id="134" name="Straight Connector 133">
              <a:extLst>
                <a:ext uri="{FF2B5EF4-FFF2-40B4-BE49-F238E27FC236}">
                  <a16:creationId xmlns:a16="http://schemas.microsoft.com/office/drawing/2014/main" id="{C5F6498E-ED3E-4173-A528-AF1F772DB6E3}"/>
                </a:ext>
              </a:extLst>
            </p:cNvPr>
            <p:cNvCxnSpPr/>
            <p:nvPr/>
          </p:nvCxnSpPr>
          <p:spPr>
            <a:xfrm flipV="1">
              <a:off x="5926590" y="2057264"/>
              <a:ext cx="0" cy="2893289"/>
            </a:xfrm>
            <a:prstGeom prst="line">
              <a:avLst/>
            </a:prstGeom>
            <a:noFill/>
            <a:ln w="9525" cap="flat" cmpd="sng" algn="ctr">
              <a:solidFill>
                <a:srgbClr val="A6A6A6"/>
              </a:solidFill>
              <a:prstDash val="sysDash"/>
            </a:ln>
            <a:effectLst/>
          </p:spPr>
        </p:cxnSp>
        <p:cxnSp>
          <p:nvCxnSpPr>
            <p:cNvPr id="135" name="Straight Connector 134">
              <a:extLst>
                <a:ext uri="{FF2B5EF4-FFF2-40B4-BE49-F238E27FC236}">
                  <a16:creationId xmlns:a16="http://schemas.microsoft.com/office/drawing/2014/main" id="{18ABECFE-39E8-4CA8-BC0F-D0DB3E3B5692}"/>
                </a:ext>
              </a:extLst>
            </p:cNvPr>
            <p:cNvCxnSpPr/>
            <p:nvPr/>
          </p:nvCxnSpPr>
          <p:spPr>
            <a:xfrm flipV="1">
              <a:off x="7278712" y="2057264"/>
              <a:ext cx="0" cy="2893289"/>
            </a:xfrm>
            <a:prstGeom prst="line">
              <a:avLst/>
            </a:prstGeom>
            <a:noFill/>
            <a:ln w="9525" cap="flat" cmpd="sng" algn="ctr">
              <a:solidFill>
                <a:srgbClr val="A6A6A6"/>
              </a:solidFill>
              <a:prstDash val="sysDash"/>
            </a:ln>
            <a:effectLst/>
          </p:spPr>
        </p:cxnSp>
      </p:grpSp>
      <p:sp>
        <p:nvSpPr>
          <p:cNvPr id="136" name="AutoShape 2">
            <a:extLst>
              <a:ext uri="{FF2B5EF4-FFF2-40B4-BE49-F238E27FC236}">
                <a16:creationId xmlns:a16="http://schemas.microsoft.com/office/drawing/2014/main" id="{896FAF95-4B4A-4BB8-A54A-089B19E3CE28}"/>
              </a:ext>
            </a:extLst>
          </p:cNvPr>
          <p:cNvSpPr>
            <a:spLocks/>
          </p:cNvSpPr>
          <p:nvPr/>
        </p:nvSpPr>
        <p:spPr bwMode="auto">
          <a:xfrm>
            <a:off x="3760432" y="4801273"/>
            <a:ext cx="1564910" cy="257682"/>
          </a:xfrm>
          <a:custGeom>
            <a:avLst/>
            <a:gdLst/>
            <a:ahLst/>
            <a:cxnLst/>
            <a:rect l="0" t="0" r="r" b="b"/>
            <a:pathLst>
              <a:path w="21600" h="21600">
                <a:moveTo>
                  <a:pt x="0" y="0"/>
                </a:moveTo>
                <a:cubicBezTo>
                  <a:pt x="1742" y="0"/>
                  <a:pt x="2443" y="8895"/>
                  <a:pt x="2443" y="21600"/>
                </a:cubicBezTo>
                <a:lnTo>
                  <a:pt x="21600" y="21600"/>
                </a:lnTo>
              </a:path>
            </a:pathLst>
          </a:custGeom>
          <a:noFill/>
          <a:ln w="28575" cap="flat" cmpd="sng">
            <a:solidFill>
              <a:srgbClr val="7F7F7F"/>
            </a:solidFill>
            <a:prstDash val="sysDash"/>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914354"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Arial"/>
              <a:ea typeface="+mn-ea"/>
              <a:cs typeface="+mn-cs"/>
            </a:endParaRPr>
          </a:p>
        </p:txBody>
      </p:sp>
      <p:sp>
        <p:nvSpPr>
          <p:cNvPr id="137" name="AutoShape 1">
            <a:extLst>
              <a:ext uri="{FF2B5EF4-FFF2-40B4-BE49-F238E27FC236}">
                <a16:creationId xmlns:a16="http://schemas.microsoft.com/office/drawing/2014/main" id="{BD171168-E52B-4F27-AEBD-501C731A8894}"/>
              </a:ext>
            </a:extLst>
          </p:cNvPr>
          <p:cNvSpPr>
            <a:spLocks/>
          </p:cNvSpPr>
          <p:nvPr/>
        </p:nvSpPr>
        <p:spPr bwMode="auto">
          <a:xfrm>
            <a:off x="977023" y="2380405"/>
            <a:ext cx="9620853" cy="2686544"/>
          </a:xfrm>
          <a:custGeom>
            <a:avLst/>
            <a:gdLst/>
            <a:ahLst/>
            <a:cxnLst/>
            <a:rect l="0" t="0" r="r" b="b"/>
            <a:pathLst>
              <a:path w="21600" h="21600">
                <a:moveTo>
                  <a:pt x="0" y="0"/>
                </a:moveTo>
                <a:lnTo>
                  <a:pt x="0" y="21600"/>
                </a:lnTo>
                <a:lnTo>
                  <a:pt x="21600" y="21600"/>
                </a:lnTo>
              </a:path>
            </a:pathLst>
          </a:custGeom>
          <a:noFill/>
          <a:ln w="19050" cap="flat" cmpd="sng">
            <a:solidFill>
              <a:srgbClr val="000000"/>
            </a:solidFill>
            <a:prstDash val="solid"/>
            <a:miter lim="800000"/>
            <a:headEnd type="triangle" w="med" len="med"/>
            <a:tailEnd type="triangl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914354"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Arial"/>
              <a:ea typeface="+mn-ea"/>
              <a:cs typeface="+mn-cs"/>
            </a:endParaRPr>
          </a:p>
        </p:txBody>
      </p:sp>
      <p:sp>
        <p:nvSpPr>
          <p:cNvPr id="138" name="Rectangle 137">
            <a:extLst>
              <a:ext uri="{FF2B5EF4-FFF2-40B4-BE49-F238E27FC236}">
                <a16:creationId xmlns:a16="http://schemas.microsoft.com/office/drawing/2014/main" id="{DC69A293-CEBC-4224-A3A2-8E293CC7522B}"/>
              </a:ext>
            </a:extLst>
          </p:cNvPr>
          <p:cNvSpPr/>
          <p:nvPr/>
        </p:nvSpPr>
        <p:spPr>
          <a:xfrm>
            <a:off x="1097217" y="1255603"/>
            <a:ext cx="625053" cy="369862"/>
          </a:xfrm>
          <a:prstGeom prst="rect">
            <a:avLst/>
          </a:prstGeom>
          <a:solidFill>
            <a:srgbClr val="FFFFFF"/>
          </a:solidFill>
          <a:ln w="19050" cap="flat" cmpd="sng" algn="ctr">
            <a:solidFill>
              <a:schemeClr val="tx1"/>
            </a:solidFill>
            <a:prstDash val="solid"/>
          </a:ln>
          <a:effectLst/>
        </p:spPr>
        <p:txBody>
          <a:bodyPr lIns="36000" rIns="36000"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rgbClr val="0D0D0D"/>
                </a:solidFill>
                <a:effectLst/>
                <a:uLnTx/>
                <a:uFillTx/>
                <a:latin typeface="Arial"/>
                <a:ea typeface="+mn-ea"/>
                <a:cs typeface="+mn-cs"/>
              </a:rPr>
              <a:t>Primary</a:t>
            </a:r>
          </a:p>
        </p:txBody>
      </p:sp>
      <p:sp>
        <p:nvSpPr>
          <p:cNvPr id="139" name="Rectangle 138">
            <a:extLst>
              <a:ext uri="{FF2B5EF4-FFF2-40B4-BE49-F238E27FC236}">
                <a16:creationId xmlns:a16="http://schemas.microsoft.com/office/drawing/2014/main" id="{DDF6416E-37D1-4F21-BAB4-3817D37DCEDA}"/>
              </a:ext>
            </a:extLst>
          </p:cNvPr>
          <p:cNvSpPr/>
          <p:nvPr/>
        </p:nvSpPr>
        <p:spPr>
          <a:xfrm>
            <a:off x="1942038" y="1255603"/>
            <a:ext cx="789701" cy="369862"/>
          </a:xfrm>
          <a:prstGeom prst="rect">
            <a:avLst/>
          </a:prstGeom>
          <a:solidFill>
            <a:srgbClr val="FFFFFF"/>
          </a:solidFill>
          <a:ln w="19050" cap="flat" cmpd="sng" algn="ctr">
            <a:solidFill>
              <a:schemeClr val="tx1"/>
            </a:solidFill>
            <a:prstDash val="solid"/>
          </a:ln>
          <a:effectLst/>
        </p:spPr>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rgbClr val="0D0D0D"/>
                </a:solidFill>
                <a:effectLst/>
                <a:uLnTx/>
                <a:uFillTx/>
                <a:latin typeface="Arial"/>
                <a:ea typeface="+mn-ea"/>
                <a:cs typeface="+mn-cs"/>
              </a:rPr>
              <a:t>Adjuvant</a:t>
            </a:r>
          </a:p>
        </p:txBody>
      </p:sp>
      <p:sp>
        <p:nvSpPr>
          <p:cNvPr id="140" name="Rectangle 139">
            <a:extLst>
              <a:ext uri="{FF2B5EF4-FFF2-40B4-BE49-F238E27FC236}">
                <a16:creationId xmlns:a16="http://schemas.microsoft.com/office/drawing/2014/main" id="{32453C52-DBB6-4EF8-BC04-F692B68AEFA3}"/>
              </a:ext>
            </a:extLst>
          </p:cNvPr>
          <p:cNvSpPr/>
          <p:nvPr/>
        </p:nvSpPr>
        <p:spPr>
          <a:xfrm>
            <a:off x="3117214" y="1255603"/>
            <a:ext cx="1360332" cy="369862"/>
          </a:xfrm>
          <a:prstGeom prst="rect">
            <a:avLst/>
          </a:prstGeom>
          <a:solidFill>
            <a:srgbClr val="FFFFFF"/>
          </a:solidFill>
          <a:ln w="19050" cap="flat" cmpd="sng" algn="ctr">
            <a:solidFill>
              <a:schemeClr val="tx1"/>
            </a:solidFill>
            <a:prstDash val="solid"/>
          </a:ln>
          <a:effectLst/>
        </p:spPr>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rgbClr val="0D0D0D"/>
                </a:solidFill>
                <a:effectLst/>
                <a:uLnTx/>
                <a:uFillTx/>
                <a:latin typeface="Arial"/>
                <a:ea typeface="+mn-ea"/>
                <a:cs typeface="+mn-cs"/>
              </a:rPr>
              <a:t>Biochemical Recurrence (BCR)</a:t>
            </a:r>
          </a:p>
        </p:txBody>
      </p:sp>
      <p:sp>
        <p:nvSpPr>
          <p:cNvPr id="141" name="Rectangle 140">
            <a:extLst>
              <a:ext uri="{FF2B5EF4-FFF2-40B4-BE49-F238E27FC236}">
                <a16:creationId xmlns:a16="http://schemas.microsoft.com/office/drawing/2014/main" id="{EF462ED6-B9B2-4D23-999A-9D8CA82DC2D9}"/>
              </a:ext>
            </a:extLst>
          </p:cNvPr>
          <p:cNvSpPr/>
          <p:nvPr/>
        </p:nvSpPr>
        <p:spPr>
          <a:xfrm>
            <a:off x="4654774" y="1255603"/>
            <a:ext cx="1052212" cy="369862"/>
          </a:xfrm>
          <a:prstGeom prst="rect">
            <a:avLst/>
          </a:prstGeom>
          <a:solidFill>
            <a:srgbClr val="FFFFFF"/>
          </a:solidFill>
          <a:ln w="19050" cap="flat" cmpd="sng" algn="ctr">
            <a:solidFill>
              <a:schemeClr val="tx1"/>
            </a:solidFill>
            <a:prstDash val="solid"/>
          </a:ln>
          <a:effectLst/>
        </p:spPr>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r>
              <a:rPr lang="en-GB" sz="1000" b="1" kern="0">
                <a:solidFill>
                  <a:srgbClr val="0D0D0D"/>
                </a:solidFill>
                <a:latin typeface="Arial"/>
              </a:rPr>
              <a:t>m</a:t>
            </a:r>
            <a:r>
              <a:rPr kumimoji="0" lang="en-GB" sz="1000" b="1" i="0" u="none" strike="noStrike" kern="0" cap="none" spc="0" normalizeH="0" baseline="0" noProof="0">
                <a:ln>
                  <a:noFill/>
                </a:ln>
                <a:solidFill>
                  <a:srgbClr val="0D0D0D"/>
                </a:solidFill>
                <a:effectLst/>
                <a:uLnTx/>
                <a:uFillTx/>
                <a:latin typeface="Arial"/>
                <a:ea typeface="+mn-ea"/>
                <a:cs typeface="+mn-cs"/>
              </a:rPr>
              <a:t>HSPC</a:t>
            </a:r>
          </a:p>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rgbClr val="0D0D0D"/>
                </a:solidFill>
                <a:effectLst/>
                <a:uLnTx/>
                <a:uFillTx/>
                <a:latin typeface="Arial"/>
                <a:ea typeface="+mn-ea"/>
                <a:cs typeface="+mn-cs"/>
              </a:rPr>
              <a:t>(incl de novo)</a:t>
            </a:r>
          </a:p>
        </p:txBody>
      </p:sp>
      <p:sp>
        <p:nvSpPr>
          <p:cNvPr id="142" name="Rectangle 141">
            <a:extLst>
              <a:ext uri="{FF2B5EF4-FFF2-40B4-BE49-F238E27FC236}">
                <a16:creationId xmlns:a16="http://schemas.microsoft.com/office/drawing/2014/main" id="{FE4AF69E-33C1-46EF-AEE7-D7BF037FDBF9}"/>
              </a:ext>
            </a:extLst>
          </p:cNvPr>
          <p:cNvSpPr/>
          <p:nvPr/>
        </p:nvSpPr>
        <p:spPr>
          <a:xfrm>
            <a:off x="5830790" y="1522211"/>
            <a:ext cx="1224418" cy="369862"/>
          </a:xfrm>
          <a:prstGeom prst="rect">
            <a:avLst/>
          </a:prstGeom>
          <a:solidFill>
            <a:srgbClr val="FFFFFF"/>
          </a:solidFill>
          <a:ln w="19050" cap="flat" cmpd="sng" algn="ctr">
            <a:solidFill>
              <a:schemeClr val="tx1"/>
            </a:solidFill>
            <a:prstDash val="sysDash"/>
          </a:ln>
          <a:effectLst/>
        </p:spPr>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rgbClr val="0D0D0D"/>
                </a:solidFill>
                <a:effectLst/>
                <a:uLnTx/>
                <a:uFillTx/>
                <a:latin typeface="Arial"/>
                <a:ea typeface="+mn-ea"/>
                <a:cs typeface="+mn-cs"/>
              </a:rPr>
              <a:t>nmCRPC</a:t>
            </a:r>
          </a:p>
        </p:txBody>
      </p:sp>
      <p:sp>
        <p:nvSpPr>
          <p:cNvPr id="143" name="Rectangle 142">
            <a:extLst>
              <a:ext uri="{FF2B5EF4-FFF2-40B4-BE49-F238E27FC236}">
                <a16:creationId xmlns:a16="http://schemas.microsoft.com/office/drawing/2014/main" id="{D6445995-9E0E-425B-9D68-C198E1A0A746}"/>
              </a:ext>
            </a:extLst>
          </p:cNvPr>
          <p:cNvSpPr/>
          <p:nvPr/>
        </p:nvSpPr>
        <p:spPr>
          <a:xfrm>
            <a:off x="7382532" y="1255603"/>
            <a:ext cx="1134227" cy="369862"/>
          </a:xfrm>
          <a:prstGeom prst="rect">
            <a:avLst/>
          </a:prstGeom>
          <a:solidFill>
            <a:srgbClr val="FFFFFF"/>
          </a:solidFill>
          <a:ln w="19050" cap="flat" cmpd="sng" algn="ctr">
            <a:solidFill>
              <a:schemeClr val="tx1"/>
            </a:solidFill>
            <a:prstDash val="solid"/>
          </a:ln>
          <a:effectLst/>
        </p:spPr>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rgbClr val="0D0D0D"/>
                </a:solidFill>
                <a:effectLst/>
                <a:uLnTx/>
                <a:uFillTx/>
                <a:latin typeface="Arial"/>
                <a:ea typeface="+mn-ea"/>
                <a:cs typeface="+mn-cs"/>
              </a:rPr>
              <a:t>1L mCRPC</a:t>
            </a:r>
          </a:p>
        </p:txBody>
      </p:sp>
      <p:sp>
        <p:nvSpPr>
          <p:cNvPr id="144" name="Rectangle 143">
            <a:extLst>
              <a:ext uri="{FF2B5EF4-FFF2-40B4-BE49-F238E27FC236}">
                <a16:creationId xmlns:a16="http://schemas.microsoft.com/office/drawing/2014/main" id="{88ED99DA-C9BD-4C69-B46E-50E622D55318}"/>
              </a:ext>
            </a:extLst>
          </p:cNvPr>
          <p:cNvSpPr/>
          <p:nvPr/>
        </p:nvSpPr>
        <p:spPr>
          <a:xfrm>
            <a:off x="8702113" y="1255603"/>
            <a:ext cx="1075843" cy="369862"/>
          </a:xfrm>
          <a:prstGeom prst="rect">
            <a:avLst/>
          </a:prstGeom>
          <a:solidFill>
            <a:srgbClr val="FFFFFF"/>
          </a:solidFill>
          <a:ln w="19050" cap="flat" cmpd="sng" algn="ctr">
            <a:solidFill>
              <a:schemeClr val="tx1"/>
            </a:solidFill>
            <a:prstDash val="solid"/>
          </a:ln>
          <a:effectLst/>
        </p:spPr>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rgbClr val="0D0D0D"/>
                </a:solidFill>
                <a:effectLst/>
                <a:uLnTx/>
                <a:uFillTx/>
                <a:latin typeface="Arial"/>
                <a:ea typeface="+mn-ea"/>
                <a:cs typeface="+mn-cs"/>
              </a:rPr>
              <a:t>2L mCRPC</a:t>
            </a:r>
          </a:p>
        </p:txBody>
      </p:sp>
      <p:sp>
        <p:nvSpPr>
          <p:cNvPr id="145" name="Rectangle 144">
            <a:extLst>
              <a:ext uri="{FF2B5EF4-FFF2-40B4-BE49-F238E27FC236}">
                <a16:creationId xmlns:a16="http://schemas.microsoft.com/office/drawing/2014/main" id="{E110C932-E9A1-4DD5-B6CE-B3B127541FDB}"/>
              </a:ext>
            </a:extLst>
          </p:cNvPr>
          <p:cNvSpPr/>
          <p:nvPr/>
        </p:nvSpPr>
        <p:spPr>
          <a:xfrm>
            <a:off x="9963300" y="1255603"/>
            <a:ext cx="1127343" cy="369862"/>
          </a:xfrm>
          <a:prstGeom prst="rect">
            <a:avLst/>
          </a:prstGeom>
          <a:solidFill>
            <a:srgbClr val="FFFFFF"/>
          </a:solidFill>
          <a:ln w="19050" cap="flat" cmpd="sng" algn="ctr">
            <a:solidFill>
              <a:schemeClr val="tx1"/>
            </a:solidFill>
            <a:prstDash val="solid"/>
          </a:ln>
          <a:effectLst/>
        </p:spPr>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rgbClr val="0D0D0D"/>
                </a:solidFill>
                <a:effectLst/>
                <a:uLnTx/>
                <a:uFillTx/>
                <a:latin typeface="Arial"/>
                <a:ea typeface="+mn-ea"/>
                <a:cs typeface="+mn-cs"/>
              </a:rPr>
              <a:t>3L mCRPC</a:t>
            </a:r>
          </a:p>
        </p:txBody>
      </p:sp>
      <p:sp>
        <p:nvSpPr>
          <p:cNvPr id="146" name="Rectangle 145">
            <a:extLst>
              <a:ext uri="{FF2B5EF4-FFF2-40B4-BE49-F238E27FC236}">
                <a16:creationId xmlns:a16="http://schemas.microsoft.com/office/drawing/2014/main" id="{8998DD81-F0C4-4637-BAD7-30DF9C77157F}"/>
              </a:ext>
            </a:extLst>
          </p:cNvPr>
          <p:cNvSpPr/>
          <p:nvPr/>
        </p:nvSpPr>
        <p:spPr>
          <a:xfrm>
            <a:off x="7310143" y="2281191"/>
            <a:ext cx="3866031" cy="386026"/>
          </a:xfrm>
          <a:prstGeom prst="rect">
            <a:avLst/>
          </a:prstGeom>
          <a:solidFill>
            <a:schemeClr val="accent5">
              <a:lumMod val="50000"/>
            </a:schemeClr>
          </a:solidFill>
          <a:ln w="6350" cap="flat" cmpd="sng" algn="ctr">
            <a:solidFill>
              <a:schemeClr val="bg1"/>
            </a:solidFill>
            <a:prstDash val="solid"/>
          </a:ln>
          <a:effectLst>
            <a:outerShdw blurRad="50800" dist="38100" dir="2700000" algn="tl" rotWithShape="0">
              <a:prstClr val="black">
                <a:alpha val="40000"/>
              </a:prstClr>
            </a:outerShdw>
          </a:effectLst>
        </p:spPr>
        <p:txBody>
          <a:bodyPr lIns="72000" rIns="72000" rtlCol="0" anchor="ctr">
            <a:noAutofit/>
          </a:bodyP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GB" sz="1100" b="1" i="0" u="none" strike="noStrike" kern="0" cap="none" spc="0" normalizeH="0" baseline="0" noProof="0">
                <a:ln>
                  <a:noFill/>
                </a:ln>
                <a:solidFill>
                  <a:schemeClr val="bg1"/>
                </a:solidFill>
                <a:effectLst/>
                <a:uLnTx/>
                <a:uFillTx/>
                <a:latin typeface="Arial" panose="020B0604020202020204" pitchFamily="34" charset="0"/>
                <a:cs typeface="Arial" panose="020B0604020202020204" pitchFamily="34" charset="0"/>
              </a:rPr>
              <a:t>PROfound</a:t>
            </a:r>
            <a:r>
              <a:rPr kumimoji="0" lang="en-GB" sz="1100" b="1" i="0" u="none" strike="noStrike" kern="0" cap="none" spc="0" normalizeH="0" baseline="30000" noProof="0">
                <a:ln>
                  <a:noFill/>
                </a:ln>
                <a:solidFill>
                  <a:schemeClr val="bg1"/>
                </a:solidFill>
                <a:effectLst/>
                <a:uLnTx/>
                <a:uFillTx/>
                <a:latin typeface="Arial" panose="020B0604020202020204" pitchFamily="34" charset="0"/>
                <a:cs typeface="Arial" panose="020B0604020202020204" pitchFamily="34" charset="0"/>
              </a:rPr>
              <a:t>2</a:t>
            </a:r>
            <a:r>
              <a:rPr kumimoji="0" lang="en-GB" sz="1100" b="1" i="0" u="none" strike="noStrike" kern="0" cap="none" spc="0" normalizeH="0" baseline="0" noProof="0">
                <a:ln>
                  <a:noFill/>
                </a:ln>
                <a:solidFill>
                  <a:schemeClr val="bg1"/>
                </a:solidFill>
                <a:effectLst/>
                <a:uLnTx/>
                <a:uFillTx/>
                <a:latin typeface="Arial" panose="020B0604020202020204" pitchFamily="34" charset="0"/>
                <a:cs typeface="Arial" panose="020B0604020202020204" pitchFamily="34" charset="0"/>
              </a:rPr>
              <a:t>*</a:t>
            </a:r>
          </a:p>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GB" sz="800" i="0" u="none" strike="noStrike" kern="0" cap="none" spc="0" normalizeH="0" baseline="0" noProof="0">
                <a:ln>
                  <a:noFill/>
                </a:ln>
                <a:solidFill>
                  <a:schemeClr val="bg1"/>
                </a:solidFill>
                <a:effectLst/>
                <a:uLnTx/>
                <a:uFillTx/>
                <a:latin typeface="Arial" panose="020B0604020202020204" pitchFamily="34" charset="0"/>
                <a:cs typeface="Arial" panose="020B0604020202020204" pitchFamily="34" charset="0"/>
              </a:rPr>
              <a:t>P3 Olaparib vs abi/enza</a:t>
            </a:r>
            <a:r>
              <a:rPr kumimoji="0" lang="en-GB" sz="800" u="none" strike="noStrike" kern="0" cap="none" spc="0" normalizeH="0" baseline="0" noProof="0">
                <a:ln>
                  <a:noFill/>
                </a:ln>
                <a:solidFill>
                  <a:schemeClr val="bg1"/>
                </a:solidFill>
                <a:effectLst/>
                <a:uLnTx/>
                <a:uFillTx/>
                <a:latin typeface="Arial" panose="020B0604020202020204" pitchFamily="34" charset="0"/>
                <a:cs typeface="Arial" panose="020B0604020202020204" pitchFamily="34" charset="0"/>
              </a:rPr>
              <a:t>, HRRm, </a:t>
            </a:r>
            <a:r>
              <a:rPr kumimoji="0" lang="en-GB" sz="800" i="0" u="none" strike="noStrike" kern="0" cap="none" spc="0" normalizeH="0" baseline="0" noProof="0">
                <a:ln>
                  <a:noFill/>
                </a:ln>
                <a:solidFill>
                  <a:schemeClr val="bg1"/>
                </a:solidFill>
                <a:effectLst/>
                <a:uLnTx/>
                <a:uFillTx/>
                <a:latin typeface="Arial" panose="020B0604020202020204" pitchFamily="34" charset="0"/>
                <a:cs typeface="Arial" panose="020B0604020202020204" pitchFamily="34" charset="0"/>
              </a:rPr>
              <a:t>post-NHA Primary endpoint: rPFS BRCA/ATMm</a:t>
            </a:r>
          </a:p>
        </p:txBody>
      </p:sp>
      <p:cxnSp>
        <p:nvCxnSpPr>
          <p:cNvPr id="147" name="Straight Arrow Connector 146">
            <a:extLst>
              <a:ext uri="{FF2B5EF4-FFF2-40B4-BE49-F238E27FC236}">
                <a16:creationId xmlns:a16="http://schemas.microsoft.com/office/drawing/2014/main" id="{3FCB56A0-0216-41E4-8278-912134D8CAC7}"/>
              </a:ext>
            </a:extLst>
          </p:cNvPr>
          <p:cNvCxnSpPr>
            <a:cxnSpLocks/>
            <a:stCxn id="138" idx="3"/>
            <a:endCxn id="139" idx="1"/>
          </p:cNvCxnSpPr>
          <p:nvPr/>
        </p:nvCxnSpPr>
        <p:spPr>
          <a:xfrm>
            <a:off x="1722270" y="1440533"/>
            <a:ext cx="219768" cy="0"/>
          </a:xfrm>
          <a:prstGeom prst="straightConnector1">
            <a:avLst/>
          </a:prstGeom>
          <a:noFill/>
          <a:ln w="12700" cap="flat" cmpd="sng" algn="ctr">
            <a:solidFill>
              <a:schemeClr val="tx1"/>
            </a:solidFill>
            <a:prstDash val="solid"/>
            <a:headEnd type="none"/>
            <a:tailEnd type="triangle" w="lg" len="med"/>
          </a:ln>
          <a:effectLst/>
        </p:spPr>
      </p:cxnSp>
      <p:cxnSp>
        <p:nvCxnSpPr>
          <p:cNvPr id="148" name="Straight Arrow Connector 147">
            <a:extLst>
              <a:ext uri="{FF2B5EF4-FFF2-40B4-BE49-F238E27FC236}">
                <a16:creationId xmlns:a16="http://schemas.microsoft.com/office/drawing/2014/main" id="{4AC5DFAB-A282-43D4-A1B3-B445A1AFBFB2}"/>
              </a:ext>
            </a:extLst>
          </p:cNvPr>
          <p:cNvCxnSpPr>
            <a:cxnSpLocks/>
            <a:stCxn id="139" idx="3"/>
            <a:endCxn id="140" idx="1"/>
          </p:cNvCxnSpPr>
          <p:nvPr/>
        </p:nvCxnSpPr>
        <p:spPr>
          <a:xfrm>
            <a:off x="2731739" y="1440533"/>
            <a:ext cx="385475" cy="0"/>
          </a:xfrm>
          <a:prstGeom prst="straightConnector1">
            <a:avLst/>
          </a:prstGeom>
          <a:noFill/>
          <a:ln w="12700" cap="flat" cmpd="sng" algn="ctr">
            <a:solidFill>
              <a:schemeClr val="tx1"/>
            </a:solidFill>
            <a:prstDash val="solid"/>
            <a:headEnd type="none"/>
            <a:tailEnd type="triangle" w="lg" len="med"/>
          </a:ln>
          <a:effectLst/>
        </p:spPr>
      </p:cxnSp>
      <p:cxnSp>
        <p:nvCxnSpPr>
          <p:cNvPr id="149" name="Straight Arrow Connector 148">
            <a:extLst>
              <a:ext uri="{FF2B5EF4-FFF2-40B4-BE49-F238E27FC236}">
                <a16:creationId xmlns:a16="http://schemas.microsoft.com/office/drawing/2014/main" id="{7688E390-9417-405C-AD86-8E8599EB0C54}"/>
              </a:ext>
            </a:extLst>
          </p:cNvPr>
          <p:cNvCxnSpPr>
            <a:cxnSpLocks/>
            <a:stCxn id="140" idx="3"/>
            <a:endCxn id="141" idx="1"/>
          </p:cNvCxnSpPr>
          <p:nvPr/>
        </p:nvCxnSpPr>
        <p:spPr>
          <a:xfrm>
            <a:off x="4477546" y="1440533"/>
            <a:ext cx="177230" cy="0"/>
          </a:xfrm>
          <a:prstGeom prst="straightConnector1">
            <a:avLst/>
          </a:prstGeom>
          <a:noFill/>
          <a:ln w="12700" cap="flat" cmpd="sng" algn="ctr">
            <a:solidFill>
              <a:schemeClr val="tx1"/>
            </a:solidFill>
            <a:prstDash val="solid"/>
            <a:headEnd type="none"/>
            <a:tailEnd type="triangle" w="lg" len="med"/>
          </a:ln>
          <a:effectLst/>
        </p:spPr>
      </p:cxnSp>
      <p:cxnSp>
        <p:nvCxnSpPr>
          <p:cNvPr id="150" name="Straight Arrow Connector 149">
            <a:extLst>
              <a:ext uri="{FF2B5EF4-FFF2-40B4-BE49-F238E27FC236}">
                <a16:creationId xmlns:a16="http://schemas.microsoft.com/office/drawing/2014/main" id="{F804C0FA-D257-42C0-BF37-91F0B8264503}"/>
              </a:ext>
            </a:extLst>
          </p:cNvPr>
          <p:cNvCxnSpPr>
            <a:cxnSpLocks/>
            <a:stCxn id="141" idx="3"/>
            <a:endCxn id="143" idx="1"/>
          </p:cNvCxnSpPr>
          <p:nvPr/>
        </p:nvCxnSpPr>
        <p:spPr>
          <a:xfrm>
            <a:off x="5706986" y="1440533"/>
            <a:ext cx="1675546" cy="0"/>
          </a:xfrm>
          <a:prstGeom prst="straightConnector1">
            <a:avLst/>
          </a:prstGeom>
          <a:noFill/>
          <a:ln w="12700" cap="flat" cmpd="sng" algn="ctr">
            <a:solidFill>
              <a:schemeClr val="tx1"/>
            </a:solidFill>
            <a:prstDash val="solid"/>
            <a:headEnd type="none"/>
            <a:tailEnd type="triangle" w="lg" len="med"/>
          </a:ln>
          <a:effectLst/>
        </p:spPr>
      </p:cxnSp>
      <p:cxnSp>
        <p:nvCxnSpPr>
          <p:cNvPr id="151" name="Straight Arrow Connector 150">
            <a:extLst>
              <a:ext uri="{FF2B5EF4-FFF2-40B4-BE49-F238E27FC236}">
                <a16:creationId xmlns:a16="http://schemas.microsoft.com/office/drawing/2014/main" id="{8075698F-EF75-4546-B128-12D1B60066DE}"/>
              </a:ext>
            </a:extLst>
          </p:cNvPr>
          <p:cNvCxnSpPr>
            <a:cxnSpLocks/>
            <a:stCxn id="140" idx="2"/>
            <a:endCxn id="142" idx="1"/>
          </p:cNvCxnSpPr>
          <p:nvPr/>
        </p:nvCxnSpPr>
        <p:spPr>
          <a:xfrm>
            <a:off x="3797380" y="1625465"/>
            <a:ext cx="2033410" cy="81677"/>
          </a:xfrm>
          <a:prstGeom prst="straightConnector1">
            <a:avLst/>
          </a:prstGeom>
          <a:noFill/>
          <a:ln w="12700" cap="flat" cmpd="sng" algn="ctr">
            <a:solidFill>
              <a:schemeClr val="tx1"/>
            </a:solidFill>
            <a:prstDash val="sysDash"/>
            <a:headEnd type="none"/>
            <a:tailEnd type="triangle" w="lg" len="med"/>
          </a:ln>
          <a:effectLst/>
        </p:spPr>
      </p:cxnSp>
      <p:cxnSp>
        <p:nvCxnSpPr>
          <p:cNvPr id="152" name="Straight Arrow Connector 151">
            <a:extLst>
              <a:ext uri="{FF2B5EF4-FFF2-40B4-BE49-F238E27FC236}">
                <a16:creationId xmlns:a16="http://schemas.microsoft.com/office/drawing/2014/main" id="{0DA453E8-FFCB-4B08-AF53-946B72FD9513}"/>
              </a:ext>
            </a:extLst>
          </p:cNvPr>
          <p:cNvCxnSpPr>
            <a:cxnSpLocks/>
            <a:stCxn id="143" idx="3"/>
            <a:endCxn id="144" idx="1"/>
          </p:cNvCxnSpPr>
          <p:nvPr/>
        </p:nvCxnSpPr>
        <p:spPr>
          <a:xfrm>
            <a:off x="8516759" y="1440533"/>
            <a:ext cx="185354" cy="0"/>
          </a:xfrm>
          <a:prstGeom prst="straightConnector1">
            <a:avLst/>
          </a:prstGeom>
          <a:noFill/>
          <a:ln w="12700" cap="flat" cmpd="sng" algn="ctr">
            <a:solidFill>
              <a:schemeClr val="tx1"/>
            </a:solidFill>
            <a:prstDash val="solid"/>
            <a:headEnd type="none"/>
            <a:tailEnd type="triangle" w="lg" len="med"/>
          </a:ln>
          <a:effectLst/>
        </p:spPr>
      </p:cxnSp>
      <p:cxnSp>
        <p:nvCxnSpPr>
          <p:cNvPr id="153" name="Straight Arrow Connector 152">
            <a:extLst>
              <a:ext uri="{FF2B5EF4-FFF2-40B4-BE49-F238E27FC236}">
                <a16:creationId xmlns:a16="http://schemas.microsoft.com/office/drawing/2014/main" id="{099A68E3-A263-40D7-905A-D388C80E8BF8}"/>
              </a:ext>
            </a:extLst>
          </p:cNvPr>
          <p:cNvCxnSpPr>
            <a:cxnSpLocks/>
            <a:stCxn id="144" idx="3"/>
            <a:endCxn id="145" idx="1"/>
          </p:cNvCxnSpPr>
          <p:nvPr/>
        </p:nvCxnSpPr>
        <p:spPr>
          <a:xfrm>
            <a:off x="9777956" y="1440533"/>
            <a:ext cx="185344" cy="0"/>
          </a:xfrm>
          <a:prstGeom prst="straightConnector1">
            <a:avLst/>
          </a:prstGeom>
          <a:noFill/>
          <a:ln w="12700" cap="flat" cmpd="sng" algn="ctr">
            <a:solidFill>
              <a:schemeClr val="tx1"/>
            </a:solidFill>
            <a:prstDash val="solid"/>
            <a:headEnd type="none"/>
            <a:tailEnd type="triangle" w="lg" len="med"/>
          </a:ln>
          <a:effectLst/>
        </p:spPr>
      </p:cxnSp>
      <p:cxnSp>
        <p:nvCxnSpPr>
          <p:cNvPr id="154" name="Straight Arrow Connector 153">
            <a:extLst>
              <a:ext uri="{FF2B5EF4-FFF2-40B4-BE49-F238E27FC236}">
                <a16:creationId xmlns:a16="http://schemas.microsoft.com/office/drawing/2014/main" id="{E6F3A598-50A8-46B6-8937-81EEE204B7FE}"/>
              </a:ext>
            </a:extLst>
          </p:cNvPr>
          <p:cNvCxnSpPr>
            <a:cxnSpLocks/>
            <a:stCxn id="142" idx="3"/>
            <a:endCxn id="143" idx="2"/>
          </p:cNvCxnSpPr>
          <p:nvPr/>
        </p:nvCxnSpPr>
        <p:spPr>
          <a:xfrm flipV="1">
            <a:off x="7055208" y="1625465"/>
            <a:ext cx="894438" cy="81677"/>
          </a:xfrm>
          <a:prstGeom prst="straightConnector1">
            <a:avLst/>
          </a:prstGeom>
          <a:noFill/>
          <a:ln w="12700" cap="flat" cmpd="sng" algn="ctr">
            <a:solidFill>
              <a:schemeClr val="tx1"/>
            </a:solidFill>
            <a:prstDash val="sysDash"/>
            <a:headEnd type="none"/>
            <a:tailEnd type="triangle" w="lg" len="med"/>
          </a:ln>
          <a:effectLst/>
        </p:spPr>
      </p:cxnSp>
      <p:sp>
        <p:nvSpPr>
          <p:cNvPr id="155" name="TextBox 154">
            <a:extLst>
              <a:ext uri="{FF2B5EF4-FFF2-40B4-BE49-F238E27FC236}">
                <a16:creationId xmlns:a16="http://schemas.microsoft.com/office/drawing/2014/main" id="{773294F9-FCD4-4E08-852B-CD7E30D4263E}"/>
              </a:ext>
            </a:extLst>
          </p:cNvPr>
          <p:cNvSpPr txBox="1"/>
          <p:nvPr/>
        </p:nvSpPr>
        <p:spPr>
          <a:xfrm>
            <a:off x="4734739" y="4500405"/>
            <a:ext cx="476976" cy="560537"/>
          </a:xfrm>
          <a:prstGeom prst="rect">
            <a:avLst/>
          </a:prstGeom>
          <a:noFill/>
        </p:spPr>
        <p:txBody>
          <a:bodyPr wrap="square" lIns="0" tIns="0" rIns="0" bIns="0" rtlCol="0" anchor="ctr">
            <a:noAutofit/>
          </a:bodyPr>
          <a:lstStyle/>
          <a:p>
            <a:pPr marL="0" marR="0" lvl="0" indent="0" algn="ctr" defTabSz="609555" rtl="0" eaLnBrk="1" fontAlgn="auto" latinLnBrk="0" hangingPunct="1">
              <a:lnSpc>
                <a:spcPct val="100000"/>
              </a:lnSpc>
              <a:spcBef>
                <a:spcPts val="0"/>
              </a:spcBef>
              <a:spcAft>
                <a:spcPts val="0"/>
              </a:spcAft>
              <a:buClrTx/>
              <a:buSzTx/>
              <a:buFontTx/>
              <a:buNone/>
              <a:tabLst/>
              <a:defRPr/>
            </a:pPr>
            <a:r>
              <a:rPr kumimoji="0" lang="en-GB" sz="9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rPr>
              <a:t>Met</a:t>
            </a:r>
          </a:p>
        </p:txBody>
      </p:sp>
      <p:sp>
        <p:nvSpPr>
          <p:cNvPr id="156" name="TextBox 155">
            <a:extLst>
              <a:ext uri="{FF2B5EF4-FFF2-40B4-BE49-F238E27FC236}">
                <a16:creationId xmlns:a16="http://schemas.microsoft.com/office/drawing/2014/main" id="{4A264EA2-05A0-4E64-9935-BD536DC7DAE6}"/>
              </a:ext>
            </a:extLst>
          </p:cNvPr>
          <p:cNvSpPr txBox="1"/>
          <p:nvPr/>
        </p:nvSpPr>
        <p:spPr>
          <a:xfrm>
            <a:off x="4604865" y="2669564"/>
            <a:ext cx="1127349" cy="560537"/>
          </a:xfrm>
          <a:prstGeom prst="rect">
            <a:avLst/>
          </a:prstGeom>
          <a:solidFill>
            <a:schemeClr val="accent1"/>
          </a:solidFill>
          <a:ln w="6350">
            <a:solidFill>
              <a:schemeClr val="bg1"/>
            </a:solidFill>
          </a:ln>
          <a:effectLst>
            <a:outerShdw blurRad="50800" dist="38100" dir="2700000" algn="tl" rotWithShape="0">
              <a:prstClr val="black">
                <a:alpha val="40000"/>
              </a:prstClr>
            </a:outerShdw>
          </a:effectLst>
        </p:spPr>
        <p:txBody>
          <a:bodyPr wrap="square" lIns="18288" tIns="18288" rIns="18288" bIns="18288" rtlCol="0" anchor="ctr">
            <a:noAutofit/>
          </a:bodyPr>
          <a:lstStyle/>
          <a:p>
            <a:pPr marL="0" marR="0" lvl="0" indent="0" algn="ctr" defTabSz="457178" rtl="0" eaLnBrk="1" fontAlgn="auto" latinLnBrk="0" hangingPunct="1">
              <a:lnSpc>
                <a:spcPct val="100000"/>
              </a:lnSpc>
              <a:spcBef>
                <a:spcPts val="0"/>
              </a:spcBef>
              <a:spcAft>
                <a:spcPts val="0"/>
              </a:spcAft>
              <a:buClrTx/>
              <a:buSzTx/>
              <a:buFontTx/>
              <a:buNone/>
              <a:tabLst/>
              <a:defRPr/>
            </a:pPr>
            <a:r>
              <a:rPr kumimoji="0" lang="en-GB" sz="1100" b="1" i="0" u="none" strike="noStrike" kern="0" cap="none" spc="0" normalizeH="0" baseline="0" noProof="0">
                <a:ln>
                  <a:noFill/>
                </a:ln>
                <a:solidFill>
                  <a:schemeClr val="bg1"/>
                </a:solidFill>
                <a:effectLst/>
                <a:uLnTx/>
                <a:uFillTx/>
                <a:latin typeface="Arial" panose="020B0604020202020204" pitchFamily="34" charset="0"/>
                <a:cs typeface="Arial" panose="020B0604020202020204" pitchFamily="34" charset="0"/>
              </a:rPr>
              <a:t>TALAPRO-</a:t>
            </a:r>
            <a:r>
              <a:rPr kumimoji="0" lang="en-GB" altLang="zh-CN" sz="1100" b="1" i="0" u="none" strike="noStrike" kern="0" cap="none" spc="0" normalizeH="0" baseline="0" noProof="0">
                <a:ln>
                  <a:noFill/>
                </a:ln>
                <a:solidFill>
                  <a:schemeClr val="bg1"/>
                </a:solidFill>
                <a:effectLst/>
                <a:uLnTx/>
                <a:uFillTx/>
                <a:latin typeface="Arial" panose="020B0604020202020204" pitchFamily="34" charset="0"/>
                <a:ea typeface="黑体" panose="02010609060101010101" pitchFamily="49" charset="-122"/>
                <a:cs typeface="Arial" panose="020B0604020202020204" pitchFamily="34" charset="0"/>
              </a:rPr>
              <a:t>3</a:t>
            </a:r>
            <a:r>
              <a:rPr kumimoji="0" lang="en-GB" altLang="zh-CN" sz="1100" b="1" i="0" u="none" strike="noStrike" kern="0" cap="none" spc="0" normalizeH="0" baseline="30000" noProof="0">
                <a:ln>
                  <a:noFill/>
                </a:ln>
                <a:solidFill>
                  <a:schemeClr val="bg1"/>
                </a:solidFill>
                <a:effectLst/>
                <a:uLnTx/>
                <a:uFillTx/>
                <a:latin typeface="Arial" panose="020B0604020202020204" pitchFamily="34" charset="0"/>
                <a:ea typeface="黑体" panose="02010609060101010101" pitchFamily="49" charset="-122"/>
                <a:cs typeface="Arial" panose="020B0604020202020204" pitchFamily="34" charset="0"/>
              </a:rPr>
              <a:t>3</a:t>
            </a:r>
          </a:p>
          <a:p>
            <a:pPr marL="0" marR="0" lvl="0" indent="0" algn="ctr" defTabSz="457178" rtl="0" eaLnBrk="1" fontAlgn="auto" latinLnBrk="0" hangingPunct="1">
              <a:lnSpc>
                <a:spcPct val="100000"/>
              </a:lnSpc>
              <a:spcBef>
                <a:spcPts val="0"/>
              </a:spcBef>
              <a:spcAft>
                <a:spcPts val="0"/>
              </a:spcAft>
              <a:buClrTx/>
              <a:buSzTx/>
              <a:buFontTx/>
              <a:buNone/>
              <a:tabLst/>
              <a:defRPr/>
            </a:pPr>
            <a:r>
              <a:rPr lang="en-GB" sz="800" kern="0">
                <a:solidFill>
                  <a:schemeClr val="bg1"/>
                </a:solidFill>
                <a:latin typeface="Arial" panose="020B0604020202020204" pitchFamily="34" charset="0"/>
                <a:cs typeface="Arial" panose="020B0604020202020204" pitchFamily="34" charset="0"/>
              </a:rPr>
              <a:t>P3 </a:t>
            </a:r>
            <a:r>
              <a:rPr lang="en-GB" sz="800" kern="0" err="1">
                <a:solidFill>
                  <a:schemeClr val="bg1"/>
                </a:solidFill>
                <a:latin typeface="Arial" panose="020B0604020202020204" pitchFamily="34" charset="0"/>
                <a:cs typeface="Arial" panose="020B0604020202020204" pitchFamily="34" charset="0"/>
              </a:rPr>
              <a:t>Talazoparib</a:t>
            </a:r>
            <a:r>
              <a:rPr lang="en-GB" sz="800" kern="0">
                <a:solidFill>
                  <a:schemeClr val="bg1"/>
                </a:solidFill>
                <a:latin typeface="Arial" panose="020B0604020202020204" pitchFamily="34" charset="0"/>
                <a:cs typeface="Arial" panose="020B0604020202020204" pitchFamily="34" charset="0"/>
              </a:rPr>
              <a:t> + </a:t>
            </a:r>
            <a:r>
              <a:rPr lang="en-GB" sz="800" kern="0" err="1">
                <a:solidFill>
                  <a:schemeClr val="bg1"/>
                </a:solidFill>
                <a:latin typeface="Arial" panose="020B0604020202020204" pitchFamily="34" charset="0"/>
                <a:cs typeface="Arial" panose="020B0604020202020204" pitchFamily="34" charset="0"/>
              </a:rPr>
              <a:t>enza</a:t>
            </a:r>
            <a:r>
              <a:rPr lang="en-GB" sz="800" kern="0">
                <a:solidFill>
                  <a:schemeClr val="bg1"/>
                </a:solidFill>
                <a:latin typeface="Arial" panose="020B0604020202020204" pitchFamily="34" charset="0"/>
                <a:cs typeface="Arial" panose="020B0604020202020204" pitchFamily="34" charset="0"/>
              </a:rPr>
              <a:t> </a:t>
            </a:r>
          </a:p>
          <a:p>
            <a:pPr marL="0" marR="0" lvl="0" indent="0" algn="ctr" defTabSz="457178" rtl="0" eaLnBrk="1" fontAlgn="auto" latinLnBrk="0" hangingPunct="1">
              <a:lnSpc>
                <a:spcPct val="100000"/>
              </a:lnSpc>
              <a:spcBef>
                <a:spcPts val="0"/>
              </a:spcBef>
              <a:spcAft>
                <a:spcPts val="0"/>
              </a:spcAft>
              <a:buClrTx/>
              <a:buSzTx/>
              <a:buFontTx/>
              <a:buNone/>
              <a:tabLst/>
              <a:defRPr/>
            </a:pPr>
            <a:r>
              <a:rPr lang="en-GB" sz="800" kern="0">
                <a:solidFill>
                  <a:schemeClr val="bg1"/>
                </a:solidFill>
                <a:latin typeface="Arial" panose="020B0604020202020204" pitchFamily="34" charset="0"/>
                <a:cs typeface="Arial" panose="020B0604020202020204" pitchFamily="34" charset="0"/>
              </a:rPr>
              <a:t>Primary endpoint: </a:t>
            </a:r>
            <a:r>
              <a:rPr lang="en-GB" sz="800" kern="0" err="1">
                <a:solidFill>
                  <a:schemeClr val="bg1"/>
                </a:solidFill>
                <a:latin typeface="Arial" panose="020B0604020202020204" pitchFamily="34" charset="0"/>
                <a:cs typeface="Arial" panose="020B0604020202020204" pitchFamily="34" charset="0"/>
              </a:rPr>
              <a:t>rPFS</a:t>
            </a:r>
            <a:r>
              <a:rPr lang="en-GB" sz="800" kern="0">
                <a:solidFill>
                  <a:schemeClr val="bg1"/>
                </a:solidFill>
                <a:latin typeface="Arial" panose="020B0604020202020204" pitchFamily="34" charset="0"/>
                <a:cs typeface="Arial" panose="020B0604020202020204" pitchFamily="34" charset="0"/>
              </a:rPr>
              <a:t> HRRm </a:t>
            </a:r>
            <a:endParaRPr kumimoji="0" lang="en-GB" sz="700" i="0" u="none" strike="noStrike" kern="0" cap="none" spc="0" normalizeH="0" baseline="0" noProof="0">
              <a:ln>
                <a:noFill/>
              </a:ln>
              <a:solidFill>
                <a:schemeClr val="bg1"/>
              </a:solidFill>
              <a:effectLst/>
              <a:uLnTx/>
              <a:uFillTx/>
              <a:latin typeface="Arial" panose="020B0604020202020204" pitchFamily="34" charset="0"/>
              <a:cs typeface="Arial" panose="020B0604020202020204" pitchFamily="34" charset="0"/>
            </a:endParaRPr>
          </a:p>
        </p:txBody>
      </p:sp>
      <p:sp>
        <p:nvSpPr>
          <p:cNvPr id="157" name="TextBox 156">
            <a:extLst>
              <a:ext uri="{FF2B5EF4-FFF2-40B4-BE49-F238E27FC236}">
                <a16:creationId xmlns:a16="http://schemas.microsoft.com/office/drawing/2014/main" id="{56544ECE-96C2-412F-8B78-7E32C86C3E22}"/>
              </a:ext>
            </a:extLst>
          </p:cNvPr>
          <p:cNvSpPr txBox="1"/>
          <p:nvPr/>
        </p:nvSpPr>
        <p:spPr>
          <a:xfrm>
            <a:off x="4585409" y="3312342"/>
            <a:ext cx="1127349" cy="560537"/>
          </a:xfrm>
          <a:prstGeom prst="rect">
            <a:avLst/>
          </a:prstGeom>
          <a:solidFill>
            <a:schemeClr val="tx2"/>
          </a:solidFill>
          <a:ln w="6350">
            <a:solidFill>
              <a:schemeClr val="bg1"/>
            </a:solidFill>
          </a:ln>
          <a:effectLst>
            <a:outerShdw blurRad="50800" dist="38100" dir="2700000" algn="tl" rotWithShape="0">
              <a:prstClr val="black">
                <a:alpha val="40000"/>
              </a:prstClr>
            </a:outerShdw>
          </a:effectLst>
        </p:spPr>
        <p:txBody>
          <a:bodyPr wrap="square" lIns="18288" tIns="18288" rIns="18288" bIns="18288" rtlCol="0" anchor="ctr">
            <a:noAutofit/>
          </a:bodyPr>
          <a:lstStyle/>
          <a:p>
            <a:pPr marL="0" marR="0" lvl="0" indent="0" algn="ctr" defTabSz="457178" rtl="0" eaLnBrk="1" fontAlgn="auto" latinLnBrk="0" hangingPunct="1">
              <a:lnSpc>
                <a:spcPct val="100000"/>
              </a:lnSpc>
              <a:spcBef>
                <a:spcPts val="0"/>
              </a:spcBef>
              <a:spcAft>
                <a:spcPts val="0"/>
              </a:spcAft>
              <a:buClrTx/>
              <a:buSzTx/>
              <a:buFontTx/>
              <a:buNone/>
              <a:tabLst/>
              <a:defRPr/>
            </a:pPr>
            <a:r>
              <a:rPr kumimoji="0" lang="en-GB" sz="1100" b="1" i="0" u="none" strike="noStrike" kern="0" cap="none" spc="0" normalizeH="0" baseline="0" noProof="0">
                <a:ln>
                  <a:noFill/>
                </a:ln>
                <a:solidFill>
                  <a:schemeClr val="bg1"/>
                </a:solidFill>
                <a:effectLst/>
                <a:uLnTx/>
                <a:uFillTx/>
                <a:latin typeface="Arial" panose="020B0604020202020204" pitchFamily="34" charset="0"/>
                <a:cs typeface="Arial" panose="020B0604020202020204" pitchFamily="34" charset="0"/>
              </a:rPr>
              <a:t>AMPLITUDE</a:t>
            </a:r>
            <a:r>
              <a:rPr kumimoji="0" lang="en-GB" sz="1100" b="1" i="0" u="none" strike="noStrike" kern="0" cap="none" spc="0" normalizeH="0" baseline="30000" noProof="0">
                <a:ln>
                  <a:noFill/>
                </a:ln>
                <a:solidFill>
                  <a:schemeClr val="bg1"/>
                </a:solidFill>
                <a:effectLst/>
                <a:uLnTx/>
                <a:uFillTx/>
                <a:latin typeface="Arial" panose="020B0604020202020204" pitchFamily="34" charset="0"/>
                <a:cs typeface="Arial" panose="020B0604020202020204" pitchFamily="34" charset="0"/>
              </a:rPr>
              <a:t>6</a:t>
            </a:r>
          </a:p>
          <a:p>
            <a:pPr marL="0" marR="0" lvl="0" indent="0" algn="ctr" defTabSz="457178" rtl="0" eaLnBrk="1" fontAlgn="auto" latinLnBrk="0" hangingPunct="1">
              <a:lnSpc>
                <a:spcPct val="100000"/>
              </a:lnSpc>
              <a:spcBef>
                <a:spcPts val="0"/>
              </a:spcBef>
              <a:spcAft>
                <a:spcPts val="0"/>
              </a:spcAft>
              <a:buClrTx/>
              <a:buSzTx/>
              <a:buFontTx/>
              <a:buNone/>
              <a:tabLst/>
              <a:defRPr/>
            </a:pPr>
            <a:r>
              <a:rPr lang="en-GB" sz="800" kern="0">
                <a:solidFill>
                  <a:schemeClr val="bg1"/>
                </a:solidFill>
                <a:latin typeface="Arial" panose="020B0604020202020204" pitchFamily="34" charset="0"/>
                <a:cs typeface="Arial" panose="020B0604020202020204" pitchFamily="34" charset="0"/>
              </a:rPr>
              <a:t>P3 Niraparib + abi</a:t>
            </a:r>
          </a:p>
          <a:p>
            <a:pPr marL="0" marR="0" lvl="0" indent="0" algn="ctr" defTabSz="457178" rtl="0" eaLnBrk="1" fontAlgn="auto" latinLnBrk="0" hangingPunct="1">
              <a:lnSpc>
                <a:spcPct val="100000"/>
              </a:lnSpc>
              <a:spcBef>
                <a:spcPts val="0"/>
              </a:spcBef>
              <a:spcAft>
                <a:spcPts val="0"/>
              </a:spcAft>
              <a:buClrTx/>
              <a:buSzTx/>
              <a:buFontTx/>
              <a:buNone/>
              <a:tabLst/>
              <a:defRPr/>
            </a:pPr>
            <a:r>
              <a:rPr lang="en-GB" sz="800" kern="0">
                <a:solidFill>
                  <a:schemeClr val="bg1"/>
                </a:solidFill>
                <a:latin typeface="Arial" panose="020B0604020202020204" pitchFamily="34" charset="0"/>
                <a:cs typeface="Arial" panose="020B0604020202020204" pitchFamily="34" charset="0"/>
              </a:rPr>
              <a:t>Primary endpoint: rPFS HRRm</a:t>
            </a:r>
          </a:p>
        </p:txBody>
      </p:sp>
      <p:sp>
        <p:nvSpPr>
          <p:cNvPr id="158" name="Rectangle 157">
            <a:extLst>
              <a:ext uri="{FF2B5EF4-FFF2-40B4-BE49-F238E27FC236}">
                <a16:creationId xmlns:a16="http://schemas.microsoft.com/office/drawing/2014/main" id="{EF73872A-FE4A-4D52-8C40-2021AD4D07C9}"/>
              </a:ext>
            </a:extLst>
          </p:cNvPr>
          <p:cNvSpPr/>
          <p:nvPr/>
        </p:nvSpPr>
        <p:spPr>
          <a:xfrm>
            <a:off x="7310143" y="1734243"/>
            <a:ext cx="1288003" cy="512621"/>
          </a:xfrm>
          <a:prstGeom prst="rect">
            <a:avLst/>
          </a:prstGeom>
          <a:solidFill>
            <a:schemeClr val="accent5">
              <a:lumMod val="50000"/>
            </a:schemeClr>
          </a:solidFill>
          <a:ln w="6350" cap="flat" cmpd="sng" algn="ctr">
            <a:solidFill>
              <a:schemeClr val="bg1"/>
            </a:solidFill>
            <a:prstDash val="solid"/>
          </a:ln>
          <a:effectLst>
            <a:outerShdw blurRad="50800" dist="38100" dir="2700000" algn="tl" rotWithShape="0">
              <a:prstClr val="black">
                <a:alpha val="40000"/>
              </a:prstClr>
            </a:outerShdw>
          </a:effectLst>
        </p:spPr>
        <p:txBody>
          <a:bodyPr rtlCol="0" anchor="ctr">
            <a:noAutofit/>
          </a:bodyP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GB" sz="1100" b="1" i="0" u="none" strike="noStrike" kern="0" cap="none" spc="0" normalizeH="0" baseline="0" noProof="0">
                <a:ln>
                  <a:noFill/>
                </a:ln>
                <a:solidFill>
                  <a:schemeClr val="bg1"/>
                </a:solidFill>
                <a:effectLst/>
                <a:uLnTx/>
                <a:uFillTx/>
                <a:latin typeface="Arial" panose="020B0604020202020204" pitchFamily="34" charset="0"/>
                <a:cs typeface="Arial" panose="020B0604020202020204" pitchFamily="34" charset="0"/>
              </a:rPr>
              <a:t>PROpel</a:t>
            </a:r>
            <a:r>
              <a:rPr kumimoji="0" lang="en-GB" sz="1100" b="1" i="0" u="none" strike="noStrike" kern="0" cap="none" spc="0" normalizeH="0" baseline="30000" noProof="0">
                <a:ln>
                  <a:noFill/>
                </a:ln>
                <a:solidFill>
                  <a:schemeClr val="bg1"/>
                </a:solidFill>
                <a:effectLst/>
                <a:uLnTx/>
                <a:uFillTx/>
                <a:latin typeface="Arial" panose="020B0604020202020204" pitchFamily="34" charset="0"/>
                <a:cs typeface="Arial" panose="020B0604020202020204" pitchFamily="34" charset="0"/>
              </a:rPr>
              <a:t>1</a:t>
            </a:r>
          </a:p>
          <a:p>
            <a:pPr marL="0" marR="0" lvl="0" indent="0" algn="ctr" defTabSz="914354" rtl="0" eaLnBrk="1" fontAlgn="auto" latinLnBrk="0" hangingPunct="1">
              <a:lnSpc>
                <a:spcPct val="100000"/>
              </a:lnSpc>
              <a:spcBef>
                <a:spcPts val="0"/>
              </a:spcBef>
              <a:spcAft>
                <a:spcPts val="0"/>
              </a:spcAft>
              <a:buClrTx/>
              <a:buSzTx/>
              <a:buFontTx/>
              <a:buNone/>
              <a:tabLst/>
              <a:defRPr/>
            </a:pPr>
            <a:r>
              <a:rPr lang="en-GB" sz="800" kern="0">
                <a:solidFill>
                  <a:schemeClr val="bg1"/>
                </a:solidFill>
                <a:latin typeface="Arial" panose="020B0604020202020204" pitchFamily="34" charset="0"/>
                <a:cs typeface="Arial" panose="020B0604020202020204" pitchFamily="34" charset="0"/>
              </a:rPr>
              <a:t>P3 Olaparib </a:t>
            </a:r>
            <a:r>
              <a:rPr kumimoji="0" lang="en-GB" sz="800" i="0" u="none" strike="noStrike" kern="0" cap="none" spc="0" normalizeH="0" baseline="0" noProof="0">
                <a:ln>
                  <a:noFill/>
                </a:ln>
                <a:solidFill>
                  <a:schemeClr val="bg1"/>
                </a:solidFill>
                <a:effectLst/>
                <a:uLnTx/>
                <a:uFillTx/>
                <a:latin typeface="Arial" panose="020B0604020202020204" pitchFamily="34" charset="0"/>
                <a:cs typeface="Arial" panose="020B0604020202020204" pitchFamily="34" charset="0"/>
              </a:rPr>
              <a:t>+ abi vs abi</a:t>
            </a:r>
          </a:p>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GB" sz="800" i="0" u="none" strike="noStrike" kern="0" cap="none" spc="0" normalizeH="0" baseline="0" noProof="0">
                <a:ln>
                  <a:noFill/>
                </a:ln>
                <a:solidFill>
                  <a:schemeClr val="bg1"/>
                </a:solidFill>
                <a:effectLst/>
                <a:uLnTx/>
                <a:uFillTx/>
                <a:latin typeface="Arial" panose="020B0604020202020204" pitchFamily="34" charset="0"/>
                <a:cs typeface="Arial" panose="020B0604020202020204" pitchFamily="34" charset="0"/>
              </a:rPr>
              <a:t>Primary endpoint: rPFS unselected pts</a:t>
            </a:r>
          </a:p>
        </p:txBody>
      </p:sp>
      <p:sp>
        <p:nvSpPr>
          <p:cNvPr id="159" name="TextBox 158">
            <a:extLst>
              <a:ext uri="{FF2B5EF4-FFF2-40B4-BE49-F238E27FC236}">
                <a16:creationId xmlns:a16="http://schemas.microsoft.com/office/drawing/2014/main" id="{17758A17-DD73-4B86-BB53-D08CAA7E4520}"/>
              </a:ext>
            </a:extLst>
          </p:cNvPr>
          <p:cNvSpPr txBox="1"/>
          <p:nvPr/>
        </p:nvSpPr>
        <p:spPr>
          <a:xfrm>
            <a:off x="7310142" y="2701371"/>
            <a:ext cx="1288001" cy="630698"/>
          </a:xfrm>
          <a:prstGeom prst="rect">
            <a:avLst/>
          </a:prstGeom>
          <a:solidFill>
            <a:schemeClr val="accent1"/>
          </a:solidFill>
          <a:ln w="6350">
            <a:solidFill>
              <a:schemeClr val="bg1"/>
            </a:solidFill>
          </a:ln>
          <a:effectLst>
            <a:outerShdw blurRad="50800" dist="38100" dir="2700000" algn="tl" rotWithShape="0">
              <a:prstClr val="black">
                <a:alpha val="40000"/>
              </a:prstClr>
            </a:outerShdw>
          </a:effectLst>
        </p:spPr>
        <p:txBody>
          <a:bodyPr wrap="square" lIns="18288" tIns="18288" rIns="18288" bIns="18288" rtlCol="0" anchor="ctr">
            <a:noAutofit/>
          </a:bodyPr>
          <a:lstStyle/>
          <a:p>
            <a:pPr marL="0" marR="0" lvl="0" indent="0" algn="ctr" defTabSz="457178" rtl="0" eaLnBrk="1" fontAlgn="auto" latinLnBrk="0" hangingPunct="1">
              <a:lnSpc>
                <a:spcPct val="100000"/>
              </a:lnSpc>
              <a:spcBef>
                <a:spcPts val="0"/>
              </a:spcBef>
              <a:spcAft>
                <a:spcPts val="0"/>
              </a:spcAft>
              <a:buClrTx/>
              <a:buSzTx/>
              <a:buFontTx/>
              <a:buNone/>
              <a:tabLst/>
              <a:defRPr/>
            </a:pPr>
            <a:r>
              <a:rPr kumimoji="0" lang="en-GB" sz="1100" b="1" i="0" u="none" strike="noStrike" kern="0" cap="none" spc="0" normalizeH="0" baseline="0" noProof="0">
                <a:ln>
                  <a:noFill/>
                </a:ln>
                <a:solidFill>
                  <a:schemeClr val="bg1"/>
                </a:solidFill>
                <a:effectLst/>
                <a:uLnTx/>
                <a:uFillTx/>
                <a:latin typeface="Arial" panose="020B0604020202020204" pitchFamily="34" charset="0"/>
                <a:cs typeface="Arial" panose="020B0604020202020204" pitchFamily="34" charset="0"/>
              </a:rPr>
              <a:t>TALAPRO-2</a:t>
            </a:r>
            <a:r>
              <a:rPr kumimoji="0" lang="en-GB" sz="1100" b="1" i="0" u="none" strike="noStrike" kern="0" cap="none" spc="0" normalizeH="0" baseline="30000" noProof="0">
                <a:ln>
                  <a:noFill/>
                </a:ln>
                <a:solidFill>
                  <a:schemeClr val="bg1"/>
                </a:solidFill>
                <a:effectLst/>
                <a:uLnTx/>
                <a:uFillTx/>
                <a:latin typeface="Arial" panose="020B0604020202020204" pitchFamily="34" charset="0"/>
                <a:cs typeface="Arial" panose="020B0604020202020204" pitchFamily="34" charset="0"/>
              </a:rPr>
              <a:t>4</a:t>
            </a:r>
          </a:p>
          <a:p>
            <a:pPr algn="ctr" defTabSz="457178">
              <a:defRPr/>
            </a:pPr>
            <a:r>
              <a:rPr lang="en-GB" sz="800" kern="0">
                <a:solidFill>
                  <a:schemeClr val="bg1"/>
                </a:solidFill>
                <a:latin typeface="Arial" panose="020B0604020202020204" pitchFamily="34" charset="0"/>
                <a:cs typeface="Arial" panose="020B0604020202020204" pitchFamily="34" charset="0"/>
              </a:rPr>
              <a:t>P3 </a:t>
            </a:r>
            <a:r>
              <a:rPr lang="en-GB" sz="800" kern="0" err="1">
                <a:solidFill>
                  <a:schemeClr val="bg1"/>
                </a:solidFill>
                <a:latin typeface="Arial" panose="020B0604020202020204" pitchFamily="34" charset="0"/>
                <a:cs typeface="Arial" panose="020B0604020202020204" pitchFamily="34" charset="0"/>
              </a:rPr>
              <a:t>Talazoparib</a:t>
            </a:r>
            <a:r>
              <a:rPr lang="en-GB" sz="800" kern="0">
                <a:solidFill>
                  <a:schemeClr val="bg1"/>
                </a:solidFill>
                <a:latin typeface="Arial" panose="020B0604020202020204" pitchFamily="34" charset="0"/>
                <a:cs typeface="Arial" panose="020B0604020202020204" pitchFamily="34" charset="0"/>
              </a:rPr>
              <a:t> + </a:t>
            </a:r>
            <a:r>
              <a:rPr lang="en-GB" sz="800" kern="0" err="1">
                <a:solidFill>
                  <a:schemeClr val="bg1"/>
                </a:solidFill>
                <a:latin typeface="Arial" panose="020B0604020202020204" pitchFamily="34" charset="0"/>
                <a:cs typeface="Arial" panose="020B0604020202020204" pitchFamily="34" charset="0"/>
              </a:rPr>
              <a:t>enza</a:t>
            </a:r>
            <a:r>
              <a:rPr lang="en-GB" sz="800" kern="0">
                <a:solidFill>
                  <a:schemeClr val="bg1"/>
                </a:solidFill>
                <a:latin typeface="Arial" panose="020B0604020202020204" pitchFamily="34" charset="0"/>
                <a:cs typeface="Arial" panose="020B0604020202020204" pitchFamily="34" charset="0"/>
              </a:rPr>
              <a:t> vs. </a:t>
            </a:r>
            <a:r>
              <a:rPr lang="en-GB" sz="800" kern="0" err="1">
                <a:solidFill>
                  <a:schemeClr val="bg1"/>
                </a:solidFill>
                <a:latin typeface="Arial" panose="020B0604020202020204" pitchFamily="34" charset="0"/>
                <a:cs typeface="Arial" panose="020B0604020202020204" pitchFamily="34" charset="0"/>
              </a:rPr>
              <a:t>enza</a:t>
            </a:r>
            <a:r>
              <a:rPr lang="en-GB" sz="800" kern="0">
                <a:solidFill>
                  <a:schemeClr val="bg1"/>
                </a:solidFill>
                <a:latin typeface="Arial" panose="020B0604020202020204" pitchFamily="34" charset="0"/>
                <a:cs typeface="Arial" panose="020B0604020202020204" pitchFamily="34" charset="0"/>
              </a:rPr>
              <a:t> </a:t>
            </a:r>
          </a:p>
          <a:p>
            <a:pPr algn="ctr" defTabSz="457178">
              <a:defRPr/>
            </a:pPr>
            <a:r>
              <a:rPr lang="en-GB" sz="800" kern="0">
                <a:solidFill>
                  <a:schemeClr val="bg1"/>
                </a:solidFill>
                <a:latin typeface="Arial" panose="020B0604020202020204" pitchFamily="34" charset="0"/>
                <a:cs typeface="Arial" panose="020B0604020202020204" pitchFamily="34" charset="0"/>
              </a:rPr>
              <a:t>Primary endpoint: </a:t>
            </a:r>
            <a:r>
              <a:rPr lang="en-GB" sz="800" kern="0" err="1">
                <a:solidFill>
                  <a:schemeClr val="bg1"/>
                </a:solidFill>
                <a:latin typeface="Arial" panose="020B0604020202020204" pitchFamily="34" charset="0"/>
                <a:cs typeface="Arial" panose="020B0604020202020204" pitchFamily="34" charset="0"/>
              </a:rPr>
              <a:t>rPFS</a:t>
            </a:r>
            <a:r>
              <a:rPr lang="en-GB" sz="800" kern="0">
                <a:solidFill>
                  <a:schemeClr val="bg1"/>
                </a:solidFill>
                <a:latin typeface="Arial" panose="020B0604020202020204" pitchFamily="34" charset="0"/>
                <a:cs typeface="Arial" panose="020B0604020202020204" pitchFamily="34" charset="0"/>
              </a:rPr>
              <a:t> unselected pts/HRRm</a:t>
            </a:r>
          </a:p>
        </p:txBody>
      </p:sp>
      <p:sp>
        <p:nvSpPr>
          <p:cNvPr id="160" name="TextBox 159">
            <a:extLst>
              <a:ext uri="{FF2B5EF4-FFF2-40B4-BE49-F238E27FC236}">
                <a16:creationId xmlns:a16="http://schemas.microsoft.com/office/drawing/2014/main" id="{1F8AC638-F185-4398-B378-CA3C88505AA2}"/>
              </a:ext>
            </a:extLst>
          </p:cNvPr>
          <p:cNvSpPr txBox="1"/>
          <p:nvPr/>
        </p:nvSpPr>
        <p:spPr>
          <a:xfrm>
            <a:off x="7310143" y="3380108"/>
            <a:ext cx="1287997" cy="576472"/>
          </a:xfrm>
          <a:prstGeom prst="rect">
            <a:avLst/>
          </a:prstGeom>
          <a:solidFill>
            <a:schemeClr val="tx2"/>
          </a:solidFill>
          <a:ln w="6350">
            <a:solidFill>
              <a:schemeClr val="bg1"/>
            </a:solidFill>
          </a:ln>
          <a:effectLst>
            <a:outerShdw blurRad="50800" dist="38100" dir="2700000" algn="tl" rotWithShape="0">
              <a:prstClr val="black">
                <a:alpha val="40000"/>
              </a:prstClr>
            </a:outerShdw>
          </a:effectLst>
        </p:spPr>
        <p:txBody>
          <a:bodyPr wrap="square" lIns="18288" tIns="18288" rIns="18288" bIns="18288" rtlCol="0" anchor="ctr">
            <a:noAutofit/>
          </a:bodyPr>
          <a:lstStyle/>
          <a:p>
            <a:pPr marL="0" marR="0" lvl="0" indent="0" algn="ctr" defTabSz="457178" rtl="0" eaLnBrk="1" fontAlgn="auto" latinLnBrk="0" hangingPunct="1">
              <a:lnSpc>
                <a:spcPct val="100000"/>
              </a:lnSpc>
              <a:spcBef>
                <a:spcPts val="0"/>
              </a:spcBef>
              <a:spcAft>
                <a:spcPts val="0"/>
              </a:spcAft>
              <a:buClrTx/>
              <a:buSzTx/>
              <a:buFontTx/>
              <a:buNone/>
              <a:tabLst/>
              <a:defRPr/>
            </a:pPr>
            <a:r>
              <a:rPr kumimoji="0" lang="en-GB" sz="1100" b="1" i="0" u="none" strike="noStrike" kern="0" cap="none" spc="0" normalizeH="0" baseline="0" noProof="0">
                <a:ln>
                  <a:noFill/>
                </a:ln>
                <a:solidFill>
                  <a:schemeClr val="bg1"/>
                </a:solidFill>
                <a:effectLst/>
                <a:uLnTx/>
                <a:uFillTx/>
                <a:latin typeface="Arial" panose="020B0604020202020204" pitchFamily="34" charset="0"/>
                <a:cs typeface="Arial" panose="020B0604020202020204" pitchFamily="34" charset="0"/>
              </a:rPr>
              <a:t>MAGNITUDE</a:t>
            </a:r>
            <a:r>
              <a:rPr kumimoji="0" lang="en-GB" sz="1100" b="1" i="0" u="none" strike="noStrike" kern="0" cap="none" spc="0" normalizeH="0" baseline="30000" noProof="0">
                <a:ln>
                  <a:noFill/>
                </a:ln>
                <a:solidFill>
                  <a:schemeClr val="bg1"/>
                </a:solidFill>
                <a:effectLst/>
                <a:uLnTx/>
                <a:uFillTx/>
                <a:latin typeface="Arial" panose="020B0604020202020204" pitchFamily="34" charset="0"/>
                <a:cs typeface="Arial" panose="020B0604020202020204" pitchFamily="34" charset="0"/>
              </a:rPr>
              <a:t>7</a:t>
            </a:r>
          </a:p>
          <a:p>
            <a:pPr algn="ctr" defTabSz="457178">
              <a:defRPr/>
            </a:pPr>
            <a:r>
              <a:rPr lang="en-GB" sz="800" kern="0">
                <a:solidFill>
                  <a:schemeClr val="bg1"/>
                </a:solidFill>
                <a:latin typeface="Arial" panose="020B0604020202020204" pitchFamily="34" charset="0"/>
                <a:cs typeface="Arial" panose="020B0604020202020204" pitchFamily="34" charset="0"/>
              </a:rPr>
              <a:t>P3 Niraparib + abi vs abi</a:t>
            </a:r>
          </a:p>
          <a:p>
            <a:pPr algn="ctr" defTabSz="457178">
              <a:defRPr/>
            </a:pPr>
            <a:r>
              <a:rPr lang="en-GB" sz="800" kern="0">
                <a:solidFill>
                  <a:schemeClr val="bg1"/>
                </a:solidFill>
                <a:latin typeface="Arial" panose="020B0604020202020204" pitchFamily="34" charset="0"/>
                <a:cs typeface="Arial" panose="020B0604020202020204" pitchFamily="34" charset="0"/>
              </a:rPr>
              <a:t>Primary endpoint: rPFS BRCAm/HRRm</a:t>
            </a:r>
          </a:p>
        </p:txBody>
      </p:sp>
      <p:sp>
        <p:nvSpPr>
          <p:cNvPr id="161" name="TextBox 160">
            <a:extLst>
              <a:ext uri="{FF2B5EF4-FFF2-40B4-BE49-F238E27FC236}">
                <a16:creationId xmlns:a16="http://schemas.microsoft.com/office/drawing/2014/main" id="{77520536-AFF0-4FB6-948B-7574439A932D}"/>
              </a:ext>
            </a:extLst>
          </p:cNvPr>
          <p:cNvSpPr txBox="1"/>
          <p:nvPr/>
        </p:nvSpPr>
        <p:spPr>
          <a:xfrm>
            <a:off x="9959621" y="4079684"/>
            <a:ext cx="1216244" cy="838150"/>
          </a:xfrm>
          <a:prstGeom prst="rect">
            <a:avLst/>
          </a:prstGeom>
          <a:solidFill>
            <a:schemeClr val="accent2"/>
          </a:solidFill>
          <a:ln w="6350">
            <a:solidFill>
              <a:schemeClr val="bg1"/>
            </a:solidFill>
          </a:ln>
          <a:effectLst>
            <a:outerShdw blurRad="50800" dist="38100" dir="2700000" algn="tl" rotWithShape="0">
              <a:prstClr val="black">
                <a:alpha val="40000"/>
              </a:prstClr>
            </a:outerShdw>
          </a:effectLst>
        </p:spPr>
        <p:txBody>
          <a:bodyPr wrap="square" lIns="18288" tIns="18288" rIns="18288" bIns="18288" rtlCol="0" anchor="ctr">
            <a:noAutofit/>
          </a:bodyPr>
          <a:lstStyle/>
          <a:p>
            <a:pPr marL="0" marR="0" lvl="0" indent="0" algn="ctr" defTabSz="457178"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TRITON-2</a:t>
            </a:r>
            <a:r>
              <a:rPr kumimoji="0" lang="en-GB" sz="1100" b="1" i="0" u="none" strike="noStrike" kern="1200" cap="none" spc="0" normalizeH="0" baseline="30000" noProof="0" dirty="0">
                <a:ln>
                  <a:noFill/>
                </a:ln>
                <a:solidFill>
                  <a:schemeClr val="bg1"/>
                </a:solidFill>
                <a:effectLst/>
                <a:uLnTx/>
                <a:uFillTx/>
                <a:latin typeface="Arial" panose="020B0604020202020204" pitchFamily="34" charset="0"/>
                <a:cs typeface="Arial" panose="020B0604020202020204" pitchFamily="34" charset="0"/>
              </a:rPr>
              <a:t>10</a:t>
            </a:r>
            <a:br>
              <a:rPr lang="en-GB" sz="1100" b="1" dirty="0">
                <a:solidFill>
                  <a:schemeClr val="bg1"/>
                </a:solidFill>
                <a:latin typeface="Arial" panose="020B0604020202020204" pitchFamily="34" charset="0"/>
                <a:cs typeface="Arial" panose="020B0604020202020204" pitchFamily="34" charset="0"/>
              </a:rPr>
            </a:br>
            <a:r>
              <a:rPr lang="en-GB" sz="800" kern="0" dirty="0">
                <a:solidFill>
                  <a:schemeClr val="bg1"/>
                </a:solidFill>
                <a:latin typeface="Arial" panose="020B0604020202020204" pitchFamily="34" charset="0"/>
                <a:cs typeface="Arial" panose="020B0604020202020204" pitchFamily="34" charset="0"/>
              </a:rPr>
              <a:t>P2 Rucaparib </a:t>
            </a:r>
            <a:r>
              <a:rPr lang="en-GB" sz="800" kern="0" dirty="0" err="1">
                <a:solidFill>
                  <a:schemeClr val="bg1"/>
                </a:solidFill>
                <a:latin typeface="Arial" panose="020B0604020202020204" pitchFamily="34" charset="0"/>
                <a:cs typeface="Arial" panose="020B0604020202020204" pitchFamily="34" charset="0"/>
              </a:rPr>
              <a:t>HRRm</a:t>
            </a:r>
            <a:r>
              <a:rPr lang="en-GB" sz="800" kern="0" dirty="0">
                <a:solidFill>
                  <a:schemeClr val="bg1"/>
                </a:solidFill>
                <a:latin typeface="Arial" panose="020B0604020202020204" pitchFamily="34" charset="0"/>
                <a:cs typeface="Arial" panose="020B0604020202020204" pitchFamily="34" charset="0"/>
              </a:rPr>
              <a:t>/</a:t>
            </a:r>
            <a:r>
              <a:rPr lang="en-GB" sz="800" kern="0" dirty="0" err="1">
                <a:solidFill>
                  <a:schemeClr val="bg1"/>
                </a:solidFill>
                <a:latin typeface="Arial" panose="020B0604020202020204" pitchFamily="34" charset="0"/>
                <a:cs typeface="Arial" panose="020B0604020202020204" pitchFamily="34" charset="0"/>
              </a:rPr>
              <a:t>BRCAm</a:t>
            </a:r>
            <a:r>
              <a:rPr lang="en-GB" sz="1000" b="1" kern="0" baseline="30000" dirty="0">
                <a:solidFill>
                  <a:schemeClr val="bg1"/>
                </a:solidFill>
                <a:latin typeface="Arial" panose="020B0604020202020204" pitchFamily="34" charset="0"/>
                <a:cs typeface="Arial" panose="020B0604020202020204" pitchFamily="34" charset="0"/>
              </a:rPr>
              <a:t>†</a:t>
            </a:r>
            <a:endParaRPr lang="en-GB" sz="800" b="1" kern="0" baseline="30000" dirty="0">
              <a:solidFill>
                <a:schemeClr val="bg1"/>
              </a:solidFill>
              <a:latin typeface="Arial" panose="020B0604020202020204" pitchFamily="34" charset="0"/>
              <a:cs typeface="Arial" panose="020B0604020202020204" pitchFamily="34" charset="0"/>
            </a:endParaRPr>
          </a:p>
          <a:p>
            <a:pPr algn="ctr" defTabSz="457178">
              <a:defRPr/>
            </a:pPr>
            <a:r>
              <a:rPr lang="en-GB" sz="800" kern="0" dirty="0">
                <a:solidFill>
                  <a:schemeClr val="bg1"/>
                </a:solidFill>
                <a:latin typeface="Arial" panose="020B0604020202020204" pitchFamily="34" charset="0"/>
                <a:cs typeface="Arial" panose="020B0604020202020204" pitchFamily="34" charset="0"/>
              </a:rPr>
              <a:t>Post-NHA, post-</a:t>
            </a:r>
            <a:r>
              <a:rPr lang="en-GB" sz="800" kern="0" dirty="0" err="1">
                <a:solidFill>
                  <a:schemeClr val="bg1"/>
                </a:solidFill>
                <a:latin typeface="Arial" panose="020B0604020202020204" pitchFamily="34" charset="0"/>
                <a:cs typeface="Arial" panose="020B0604020202020204" pitchFamily="34" charset="0"/>
              </a:rPr>
              <a:t>taxane</a:t>
            </a:r>
            <a:endParaRPr lang="en-GB" sz="800" kern="0" dirty="0">
              <a:solidFill>
                <a:schemeClr val="bg1"/>
              </a:solidFill>
              <a:latin typeface="Arial" panose="020B0604020202020204" pitchFamily="34" charset="0"/>
              <a:cs typeface="Arial" panose="020B0604020202020204" pitchFamily="34" charset="0"/>
            </a:endParaRPr>
          </a:p>
          <a:p>
            <a:pPr algn="ctr" defTabSz="457178">
              <a:defRPr/>
            </a:pPr>
            <a:r>
              <a:rPr lang="en-GB" sz="800" kern="0" dirty="0">
                <a:solidFill>
                  <a:schemeClr val="bg1"/>
                </a:solidFill>
                <a:latin typeface="Arial" panose="020B0604020202020204" pitchFamily="34" charset="0"/>
                <a:cs typeface="Arial" panose="020B0604020202020204" pitchFamily="34" charset="0"/>
              </a:rPr>
              <a:t>Primary endpoint: ORR and PSA </a:t>
            </a:r>
            <a:r>
              <a:rPr lang="en-GB" sz="800" kern="0" dirty="0" err="1">
                <a:solidFill>
                  <a:schemeClr val="bg1"/>
                </a:solidFill>
                <a:latin typeface="Arial" panose="020B0604020202020204" pitchFamily="34" charset="0"/>
                <a:cs typeface="Arial" panose="020B0604020202020204" pitchFamily="34" charset="0"/>
              </a:rPr>
              <a:t>HRRm</a:t>
            </a:r>
            <a:endParaRPr lang="en-GB" sz="800" kern="0" dirty="0">
              <a:solidFill>
                <a:schemeClr val="bg1"/>
              </a:solidFill>
              <a:latin typeface="Arial" panose="020B0604020202020204" pitchFamily="34" charset="0"/>
              <a:cs typeface="Arial" panose="020B0604020202020204" pitchFamily="34" charset="0"/>
            </a:endParaRPr>
          </a:p>
        </p:txBody>
      </p:sp>
      <p:sp>
        <p:nvSpPr>
          <p:cNvPr id="162" name="TextBox 161">
            <a:extLst>
              <a:ext uri="{FF2B5EF4-FFF2-40B4-BE49-F238E27FC236}">
                <a16:creationId xmlns:a16="http://schemas.microsoft.com/office/drawing/2014/main" id="{88BA785B-72B6-4BD0-AA9B-36AE5EB2F49D}"/>
              </a:ext>
            </a:extLst>
          </p:cNvPr>
          <p:cNvSpPr txBox="1"/>
          <p:nvPr/>
        </p:nvSpPr>
        <p:spPr>
          <a:xfrm>
            <a:off x="8702113" y="2689515"/>
            <a:ext cx="2473752" cy="630698"/>
          </a:xfrm>
          <a:prstGeom prst="rect">
            <a:avLst/>
          </a:prstGeom>
          <a:solidFill>
            <a:schemeClr val="accent1"/>
          </a:solidFill>
          <a:ln w="6350">
            <a:solidFill>
              <a:schemeClr val="bg1"/>
            </a:solidFill>
          </a:ln>
          <a:effectLst>
            <a:outerShdw blurRad="50800" dist="38100" dir="2700000" algn="tl" rotWithShape="0">
              <a:prstClr val="black">
                <a:alpha val="40000"/>
              </a:prstClr>
            </a:outerShdw>
          </a:effectLst>
        </p:spPr>
        <p:txBody>
          <a:bodyPr wrap="square" lIns="18288" tIns="18288" rIns="18288" bIns="18288" rtlCol="0" anchor="ctr">
            <a:noAutofit/>
          </a:bodyPr>
          <a:lstStyle/>
          <a:p>
            <a:pPr marL="0" marR="0" lvl="0" indent="0" algn="ctr" defTabSz="457178" rtl="0" eaLnBrk="1" fontAlgn="auto" latinLnBrk="0" hangingPunct="1">
              <a:lnSpc>
                <a:spcPct val="100000"/>
              </a:lnSpc>
              <a:spcBef>
                <a:spcPts val="0"/>
              </a:spcBef>
              <a:spcAft>
                <a:spcPts val="0"/>
              </a:spcAft>
              <a:buClrTx/>
              <a:buSzTx/>
              <a:buFontTx/>
              <a:buNone/>
              <a:tabLst/>
              <a:defRPr/>
            </a:pPr>
            <a:r>
              <a:rPr kumimoji="0" lang="en-GB" sz="1100" b="1" i="0" u="none" strike="noStrike" kern="0" cap="none" spc="0" normalizeH="0" baseline="0" noProof="0">
                <a:ln>
                  <a:noFill/>
                </a:ln>
                <a:solidFill>
                  <a:schemeClr val="bg1"/>
                </a:solidFill>
                <a:effectLst/>
                <a:uLnTx/>
                <a:uFillTx/>
                <a:latin typeface="Arial" panose="020B0604020202020204" pitchFamily="34" charset="0"/>
                <a:cs typeface="Arial" panose="020B0604020202020204" pitchFamily="34" charset="0"/>
              </a:rPr>
              <a:t>TALAPRO-1</a:t>
            </a:r>
            <a:r>
              <a:rPr kumimoji="0" lang="en-GB" sz="1100" b="1" i="0" u="none" strike="noStrike" kern="0" cap="none" spc="0" normalizeH="0" baseline="30000" noProof="0">
                <a:ln>
                  <a:noFill/>
                </a:ln>
                <a:solidFill>
                  <a:schemeClr val="bg1"/>
                </a:solidFill>
                <a:effectLst/>
                <a:uLnTx/>
                <a:uFillTx/>
                <a:latin typeface="Arial" panose="020B0604020202020204" pitchFamily="34" charset="0"/>
                <a:cs typeface="Arial" panose="020B0604020202020204" pitchFamily="34" charset="0"/>
              </a:rPr>
              <a:t>5</a:t>
            </a:r>
            <a:endParaRPr kumimoji="0" lang="en-GB" sz="1100" b="1" i="0" u="none" strike="noStrike" kern="0" cap="none" spc="0" normalizeH="0" baseline="0" noProof="0">
              <a:ln>
                <a:noFill/>
              </a:ln>
              <a:solidFill>
                <a:schemeClr val="bg1"/>
              </a:solidFill>
              <a:effectLst/>
              <a:uLnTx/>
              <a:uFillTx/>
              <a:latin typeface="Arial" panose="020B0604020202020204" pitchFamily="34" charset="0"/>
              <a:cs typeface="Arial" panose="020B0604020202020204" pitchFamily="34" charset="0"/>
            </a:endParaRPr>
          </a:p>
          <a:p>
            <a:pPr algn="ctr" defTabSz="457178">
              <a:defRPr/>
            </a:pPr>
            <a:r>
              <a:rPr lang="en-GB" sz="800" kern="0">
                <a:solidFill>
                  <a:schemeClr val="bg1"/>
                </a:solidFill>
                <a:latin typeface="Arial" panose="020B0604020202020204" pitchFamily="34" charset="0"/>
                <a:cs typeface="Arial" panose="020B0604020202020204" pitchFamily="34" charset="0"/>
              </a:rPr>
              <a:t> P2 </a:t>
            </a:r>
            <a:r>
              <a:rPr lang="en-GB" sz="800" kern="0" err="1">
                <a:solidFill>
                  <a:schemeClr val="bg1"/>
                </a:solidFill>
                <a:latin typeface="Arial" panose="020B0604020202020204" pitchFamily="34" charset="0"/>
                <a:cs typeface="Arial" panose="020B0604020202020204" pitchFamily="34" charset="0"/>
              </a:rPr>
              <a:t>Talazoparib</a:t>
            </a:r>
            <a:endParaRPr lang="en-GB" sz="800" kern="0">
              <a:solidFill>
                <a:schemeClr val="bg1"/>
              </a:solidFill>
              <a:latin typeface="Arial" panose="020B0604020202020204" pitchFamily="34" charset="0"/>
              <a:cs typeface="Arial" panose="020B0604020202020204" pitchFamily="34" charset="0"/>
            </a:endParaRPr>
          </a:p>
          <a:p>
            <a:pPr algn="ctr" defTabSz="457178">
              <a:defRPr/>
            </a:pPr>
            <a:r>
              <a:rPr lang="en-GB" sz="800" kern="0">
                <a:solidFill>
                  <a:schemeClr val="bg1"/>
                </a:solidFill>
                <a:latin typeface="Arial" panose="020B0604020202020204" pitchFamily="34" charset="0"/>
                <a:cs typeface="Arial" panose="020B0604020202020204" pitchFamily="34" charset="0"/>
              </a:rPr>
              <a:t>HRRm</a:t>
            </a:r>
          </a:p>
          <a:p>
            <a:pPr algn="ctr" defTabSz="457178">
              <a:defRPr/>
            </a:pPr>
            <a:r>
              <a:rPr lang="en-GB" sz="800" kern="0">
                <a:solidFill>
                  <a:schemeClr val="bg1"/>
                </a:solidFill>
                <a:latin typeface="Arial" panose="020B0604020202020204" pitchFamily="34" charset="0"/>
                <a:cs typeface="Arial" panose="020B0604020202020204" pitchFamily="34" charset="0"/>
              </a:rPr>
              <a:t>Post-NHA, post-taxane </a:t>
            </a:r>
          </a:p>
          <a:p>
            <a:pPr algn="ctr" defTabSz="457178">
              <a:defRPr/>
            </a:pPr>
            <a:r>
              <a:rPr lang="en-GB" sz="800" kern="0">
                <a:solidFill>
                  <a:schemeClr val="bg1"/>
                </a:solidFill>
                <a:latin typeface="Arial" panose="020B0604020202020204" pitchFamily="34" charset="0"/>
                <a:cs typeface="Arial" panose="020B0604020202020204" pitchFamily="34" charset="0"/>
              </a:rPr>
              <a:t>Primary endpoint: ORR HRRm </a:t>
            </a:r>
            <a:endParaRPr lang="en-GB" sz="800" kern="0">
              <a:solidFill>
                <a:schemeClr val="bg1"/>
              </a:solidFill>
              <a:highlight>
                <a:srgbClr val="FF0000"/>
              </a:highlight>
              <a:latin typeface="Arial" panose="020B0604020202020204" pitchFamily="34" charset="0"/>
              <a:cs typeface="Arial" panose="020B0604020202020204" pitchFamily="34" charset="0"/>
            </a:endParaRPr>
          </a:p>
        </p:txBody>
      </p:sp>
      <p:sp>
        <p:nvSpPr>
          <p:cNvPr id="163" name="TextBox 162">
            <a:extLst>
              <a:ext uri="{FF2B5EF4-FFF2-40B4-BE49-F238E27FC236}">
                <a16:creationId xmlns:a16="http://schemas.microsoft.com/office/drawing/2014/main" id="{83991DDD-50F8-442D-BFA5-7FFF676E1085}"/>
              </a:ext>
            </a:extLst>
          </p:cNvPr>
          <p:cNvSpPr txBox="1"/>
          <p:nvPr/>
        </p:nvSpPr>
        <p:spPr>
          <a:xfrm>
            <a:off x="8716772" y="3380108"/>
            <a:ext cx="2459094" cy="567834"/>
          </a:xfrm>
          <a:prstGeom prst="rect">
            <a:avLst/>
          </a:prstGeom>
          <a:solidFill>
            <a:schemeClr val="tx2"/>
          </a:solidFill>
          <a:ln w="6350">
            <a:solidFill>
              <a:schemeClr val="bg1"/>
            </a:solidFill>
          </a:ln>
          <a:effectLst>
            <a:outerShdw blurRad="50800" dist="38100" dir="2700000" algn="tl" rotWithShape="0">
              <a:prstClr val="black">
                <a:alpha val="40000"/>
              </a:prstClr>
            </a:outerShdw>
          </a:effectLst>
        </p:spPr>
        <p:txBody>
          <a:bodyPr wrap="square" lIns="18288" tIns="18288" rIns="18288" bIns="18288" rtlCol="0" anchor="ctr">
            <a:noAutofit/>
          </a:bodyPr>
          <a:lstStyle/>
          <a:p>
            <a:pPr marL="0" marR="0" lvl="0" indent="0" algn="ctr" defTabSz="457178" rtl="0" eaLnBrk="1" fontAlgn="auto" latinLnBrk="0" hangingPunct="1">
              <a:lnSpc>
                <a:spcPct val="100000"/>
              </a:lnSpc>
              <a:spcBef>
                <a:spcPts val="0"/>
              </a:spcBef>
              <a:spcAft>
                <a:spcPts val="0"/>
              </a:spcAft>
              <a:buClrTx/>
              <a:buSzTx/>
              <a:buFontTx/>
              <a:buNone/>
              <a:tabLst/>
              <a:defRPr/>
            </a:pPr>
            <a:r>
              <a:rPr lang="en-GB" sz="1100" b="1" kern="0">
                <a:solidFill>
                  <a:schemeClr val="bg1"/>
                </a:solidFill>
                <a:latin typeface="Arial" panose="020B0604020202020204" pitchFamily="34" charset="0"/>
                <a:cs typeface="Arial" panose="020B0604020202020204" pitchFamily="34" charset="0"/>
              </a:rPr>
              <a:t>GALAHAD</a:t>
            </a:r>
            <a:r>
              <a:rPr lang="en-GB" sz="1100" b="1" kern="0" baseline="30000">
                <a:solidFill>
                  <a:schemeClr val="bg1"/>
                </a:solidFill>
                <a:latin typeface="Arial" panose="020B0604020202020204" pitchFamily="34" charset="0"/>
                <a:cs typeface="Arial" panose="020B0604020202020204" pitchFamily="34" charset="0"/>
              </a:rPr>
              <a:t>8</a:t>
            </a:r>
            <a:endParaRPr kumimoji="0" lang="en-GB" sz="1100" b="1" i="0" u="none" strike="noStrike" kern="0" cap="none" spc="0" normalizeH="0" baseline="0" noProof="0">
              <a:ln>
                <a:noFill/>
              </a:ln>
              <a:solidFill>
                <a:schemeClr val="bg1"/>
              </a:solidFill>
              <a:effectLst/>
              <a:uLnTx/>
              <a:uFillTx/>
              <a:latin typeface="Arial" panose="020B0604020202020204" pitchFamily="34" charset="0"/>
              <a:cs typeface="Arial" panose="020B0604020202020204" pitchFamily="34" charset="0"/>
            </a:endParaRPr>
          </a:p>
          <a:p>
            <a:pPr algn="ctr" defTabSz="457178">
              <a:defRPr/>
            </a:pPr>
            <a:r>
              <a:rPr lang="en-GB" sz="800" kern="0">
                <a:solidFill>
                  <a:schemeClr val="bg1"/>
                </a:solidFill>
                <a:latin typeface="Arial" panose="020B0604020202020204" pitchFamily="34" charset="0"/>
                <a:cs typeface="Arial" panose="020B0604020202020204" pitchFamily="34" charset="0"/>
              </a:rPr>
              <a:t> P2 Niraparib, HRRm</a:t>
            </a:r>
          </a:p>
          <a:p>
            <a:pPr algn="ctr" defTabSz="457178">
              <a:defRPr/>
            </a:pPr>
            <a:r>
              <a:rPr lang="en-GB" sz="800" kern="0">
                <a:solidFill>
                  <a:schemeClr val="bg1"/>
                </a:solidFill>
                <a:latin typeface="Arial" panose="020B0604020202020204" pitchFamily="34" charset="0"/>
                <a:cs typeface="Arial" panose="020B0604020202020204" pitchFamily="34" charset="0"/>
              </a:rPr>
              <a:t>Post-NHA, post-taxane</a:t>
            </a:r>
          </a:p>
          <a:p>
            <a:pPr algn="ctr" defTabSz="457178">
              <a:defRPr/>
            </a:pPr>
            <a:r>
              <a:rPr lang="en-GB" sz="800" kern="0">
                <a:solidFill>
                  <a:schemeClr val="bg1"/>
                </a:solidFill>
                <a:latin typeface="Arial" panose="020B0604020202020204" pitchFamily="34" charset="0"/>
                <a:cs typeface="Arial" panose="020B0604020202020204" pitchFamily="34" charset="0"/>
              </a:rPr>
              <a:t> Primary endpoint: ORR BRCAm</a:t>
            </a:r>
            <a:endParaRPr lang="en-GB" sz="800" kern="0">
              <a:solidFill>
                <a:schemeClr val="bg1"/>
              </a:solidFill>
              <a:highlight>
                <a:srgbClr val="FF0000"/>
              </a:highlight>
              <a:latin typeface="Arial" panose="020B0604020202020204" pitchFamily="34" charset="0"/>
              <a:cs typeface="Arial" panose="020B0604020202020204" pitchFamily="34" charset="0"/>
            </a:endParaRPr>
          </a:p>
        </p:txBody>
      </p:sp>
      <p:sp>
        <p:nvSpPr>
          <p:cNvPr id="164" name="TextBox 163">
            <a:extLst>
              <a:ext uri="{FF2B5EF4-FFF2-40B4-BE49-F238E27FC236}">
                <a16:creationId xmlns:a16="http://schemas.microsoft.com/office/drawing/2014/main" id="{A44938A0-4084-4FCF-A990-0C2D8B9F6AFC}"/>
              </a:ext>
            </a:extLst>
          </p:cNvPr>
          <p:cNvSpPr txBox="1"/>
          <p:nvPr/>
        </p:nvSpPr>
        <p:spPr>
          <a:xfrm>
            <a:off x="7301427" y="4000330"/>
            <a:ext cx="2459093" cy="459082"/>
          </a:xfrm>
          <a:prstGeom prst="rect">
            <a:avLst/>
          </a:prstGeom>
          <a:solidFill>
            <a:schemeClr val="accent2"/>
          </a:solidFill>
          <a:ln w="6350">
            <a:solidFill>
              <a:schemeClr val="bg1"/>
            </a:solidFill>
          </a:ln>
          <a:effectLst>
            <a:outerShdw blurRad="50800" dist="38100" dir="2700000" algn="tl" rotWithShape="0">
              <a:prstClr val="black">
                <a:alpha val="40000"/>
              </a:prstClr>
            </a:outerShdw>
          </a:effectLst>
        </p:spPr>
        <p:txBody>
          <a:bodyPr wrap="square" lIns="18288" tIns="18288" rIns="18288" bIns="18288" rtlCol="0" anchor="ctr">
            <a:noAutofit/>
          </a:bodyPr>
          <a:lstStyle/>
          <a:p>
            <a:pPr marL="0" marR="0" lvl="0" indent="0" algn="ctr" defTabSz="457178"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a:ln>
                  <a:noFill/>
                </a:ln>
                <a:solidFill>
                  <a:schemeClr val="bg1"/>
                </a:solidFill>
                <a:effectLst/>
                <a:uLnTx/>
                <a:uFillTx/>
                <a:latin typeface="Arial" panose="020B0604020202020204" pitchFamily="34" charset="0"/>
                <a:cs typeface="Arial" panose="020B0604020202020204" pitchFamily="34" charset="0"/>
              </a:rPr>
              <a:t>TRITON-3</a:t>
            </a:r>
            <a:r>
              <a:rPr lang="en-GB" sz="1100" b="1" baseline="30000">
                <a:solidFill>
                  <a:schemeClr val="bg1"/>
                </a:solidFill>
                <a:latin typeface="Arial" panose="020B0604020202020204" pitchFamily="34" charset="0"/>
                <a:cs typeface="Arial" panose="020B0604020202020204" pitchFamily="34" charset="0"/>
              </a:rPr>
              <a:t>9</a:t>
            </a:r>
            <a:endParaRPr kumimoji="0" lang="en-GB" sz="1100" b="1" i="0" u="none" strike="noStrike" kern="1200" cap="none" spc="0" normalizeH="0" baseline="0" noProof="0">
              <a:ln>
                <a:noFill/>
              </a:ln>
              <a:solidFill>
                <a:schemeClr val="bg1"/>
              </a:solidFill>
              <a:effectLst/>
              <a:uLnTx/>
              <a:uFillTx/>
              <a:latin typeface="Arial" panose="020B0604020202020204" pitchFamily="34" charset="0"/>
              <a:cs typeface="Arial" panose="020B0604020202020204" pitchFamily="34" charset="0"/>
            </a:endParaRPr>
          </a:p>
          <a:p>
            <a:pPr algn="ctr" defTabSz="457178">
              <a:defRPr/>
            </a:pPr>
            <a:r>
              <a:rPr lang="en-GB" sz="800" kern="0">
                <a:solidFill>
                  <a:schemeClr val="bg1"/>
                </a:solidFill>
                <a:latin typeface="Arial" panose="020B0604020202020204" pitchFamily="34" charset="0"/>
                <a:cs typeface="Arial" panose="020B0604020202020204" pitchFamily="34" charset="0"/>
              </a:rPr>
              <a:t>P3 Rucaparib vs </a:t>
            </a:r>
            <a:r>
              <a:rPr lang="en-GB" sz="800" kern="0" err="1">
                <a:solidFill>
                  <a:schemeClr val="bg1"/>
                </a:solidFill>
                <a:latin typeface="Arial" panose="020B0604020202020204" pitchFamily="34" charset="0"/>
                <a:cs typeface="Arial" panose="020B0604020202020204" pitchFamily="34" charset="0"/>
              </a:rPr>
              <a:t>abi</a:t>
            </a:r>
            <a:r>
              <a:rPr lang="en-GB" sz="800" kern="0">
                <a:solidFill>
                  <a:schemeClr val="bg1"/>
                </a:solidFill>
                <a:latin typeface="Arial" panose="020B0604020202020204" pitchFamily="34" charset="0"/>
                <a:cs typeface="Arial" panose="020B0604020202020204" pitchFamily="34" charset="0"/>
              </a:rPr>
              <a:t>/</a:t>
            </a:r>
            <a:r>
              <a:rPr lang="en-GB" sz="800" kern="0" err="1">
                <a:solidFill>
                  <a:schemeClr val="bg1"/>
                </a:solidFill>
                <a:latin typeface="Arial" panose="020B0604020202020204" pitchFamily="34" charset="0"/>
                <a:cs typeface="Arial" panose="020B0604020202020204" pitchFamily="34" charset="0"/>
              </a:rPr>
              <a:t>enza</a:t>
            </a:r>
            <a:r>
              <a:rPr lang="en-GB" sz="800" kern="0">
                <a:solidFill>
                  <a:schemeClr val="bg1"/>
                </a:solidFill>
                <a:latin typeface="Arial" panose="020B0604020202020204" pitchFamily="34" charset="0"/>
                <a:cs typeface="Arial" panose="020B0604020202020204" pitchFamily="34" charset="0"/>
              </a:rPr>
              <a:t>/docetaxel </a:t>
            </a:r>
            <a:br>
              <a:rPr lang="en-GB" sz="800" kern="0">
                <a:solidFill>
                  <a:schemeClr val="bg1"/>
                </a:solidFill>
                <a:latin typeface="Arial" panose="020B0604020202020204" pitchFamily="34" charset="0"/>
                <a:cs typeface="Arial" panose="020B0604020202020204" pitchFamily="34" charset="0"/>
              </a:rPr>
            </a:br>
            <a:r>
              <a:rPr lang="en-GB" sz="800" kern="0">
                <a:solidFill>
                  <a:schemeClr val="bg1"/>
                </a:solidFill>
                <a:latin typeface="Arial" panose="020B0604020202020204" pitchFamily="34" charset="0"/>
                <a:cs typeface="Arial" panose="020B0604020202020204" pitchFamily="34" charset="0"/>
              </a:rPr>
              <a:t>BRCAm / ATM, post-NHA </a:t>
            </a:r>
            <a:endParaRPr lang="en-GB" sz="800" i="1" kern="0">
              <a:solidFill>
                <a:schemeClr val="bg1"/>
              </a:solidFill>
              <a:latin typeface="Arial" panose="020B0604020202020204" pitchFamily="34" charset="0"/>
              <a:cs typeface="Arial" panose="020B0604020202020204" pitchFamily="34" charset="0"/>
            </a:endParaRPr>
          </a:p>
        </p:txBody>
      </p:sp>
      <p:sp>
        <p:nvSpPr>
          <p:cNvPr id="55" name="TextBox 54">
            <a:extLst>
              <a:ext uri="{FF2B5EF4-FFF2-40B4-BE49-F238E27FC236}">
                <a16:creationId xmlns:a16="http://schemas.microsoft.com/office/drawing/2014/main" id="{7E19C4E0-06BF-48A6-B97C-BCAC70974370}"/>
              </a:ext>
            </a:extLst>
          </p:cNvPr>
          <p:cNvSpPr txBox="1"/>
          <p:nvPr/>
        </p:nvSpPr>
        <p:spPr>
          <a:xfrm>
            <a:off x="7308401" y="4487892"/>
            <a:ext cx="1408368" cy="522809"/>
          </a:xfrm>
          <a:prstGeom prst="rect">
            <a:avLst/>
          </a:prstGeom>
          <a:solidFill>
            <a:schemeClr val="accent2">
              <a:lumMod val="20000"/>
              <a:lumOff val="80000"/>
            </a:schemeClr>
          </a:solidFill>
          <a:ln w="6350">
            <a:solidFill>
              <a:schemeClr val="bg1"/>
            </a:solidFill>
          </a:ln>
          <a:effectLst>
            <a:outerShdw blurRad="50800" dist="38100" dir="2700000" algn="tl" rotWithShape="0">
              <a:prstClr val="black">
                <a:alpha val="40000"/>
              </a:prstClr>
            </a:outerShdw>
          </a:effectLst>
        </p:spPr>
        <p:txBody>
          <a:bodyPr wrap="square" lIns="18288" tIns="18288" rIns="18288" bIns="18288" rtlCol="0" anchor="ctr">
            <a:noAutofit/>
          </a:bodyPr>
          <a:lstStyle/>
          <a:p>
            <a:pPr algn="ctr" defTabSz="457178">
              <a:defRPr/>
            </a:pPr>
            <a:r>
              <a:rPr kumimoji="0" lang="en-GB" sz="11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CASPAR</a:t>
            </a:r>
            <a:r>
              <a:rPr kumimoji="0" lang="en-GB" sz="1100" b="1" i="0" u="none" strike="noStrike" kern="0" cap="none" spc="0" normalizeH="0" baseline="30000" noProof="0" dirty="0">
                <a:ln>
                  <a:noFill/>
                </a:ln>
                <a:solidFill>
                  <a:srgbClr val="000000"/>
                </a:solidFill>
                <a:effectLst/>
                <a:uLnTx/>
                <a:uFillTx/>
                <a:latin typeface="Arial" panose="020B0604020202020204" pitchFamily="34" charset="0"/>
                <a:cs typeface="Arial" panose="020B0604020202020204" pitchFamily="34" charset="0"/>
              </a:rPr>
              <a:t>11</a:t>
            </a:r>
            <a:endParaRPr kumimoji="0" lang="en-GB" sz="11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algn="ctr" defTabSz="457178">
              <a:defRPr/>
            </a:pPr>
            <a:r>
              <a:rPr lang="en-GB" sz="800" kern="0" dirty="0">
                <a:solidFill>
                  <a:srgbClr val="000000"/>
                </a:solidFill>
                <a:latin typeface="Arial" panose="020B0604020202020204" pitchFamily="34" charset="0"/>
                <a:cs typeface="Arial" panose="020B0604020202020204" pitchFamily="34" charset="0"/>
              </a:rPr>
              <a:t>P3 Rucaparib + </a:t>
            </a:r>
            <a:r>
              <a:rPr lang="en-GB" sz="800" kern="0" dirty="0" err="1">
                <a:solidFill>
                  <a:srgbClr val="000000"/>
                </a:solidFill>
                <a:latin typeface="Arial" panose="020B0604020202020204" pitchFamily="34" charset="0"/>
                <a:cs typeface="Arial" panose="020B0604020202020204" pitchFamily="34" charset="0"/>
              </a:rPr>
              <a:t>enza</a:t>
            </a:r>
            <a:r>
              <a:rPr lang="en-GB" sz="800" kern="0" dirty="0">
                <a:solidFill>
                  <a:srgbClr val="000000"/>
                </a:solidFill>
                <a:latin typeface="Arial" panose="020B0604020202020204" pitchFamily="34" charset="0"/>
                <a:cs typeface="Arial" panose="020B0604020202020204" pitchFamily="34" charset="0"/>
              </a:rPr>
              <a:t> vs. </a:t>
            </a:r>
            <a:r>
              <a:rPr lang="en-GB" sz="800" kern="0" dirty="0" err="1">
                <a:solidFill>
                  <a:srgbClr val="000000"/>
                </a:solidFill>
                <a:latin typeface="Arial" panose="020B0604020202020204" pitchFamily="34" charset="0"/>
                <a:cs typeface="Arial" panose="020B0604020202020204" pitchFamily="34" charset="0"/>
              </a:rPr>
              <a:t>enza</a:t>
            </a:r>
            <a:r>
              <a:rPr lang="en-GB" sz="800" kern="0" dirty="0">
                <a:solidFill>
                  <a:srgbClr val="000000"/>
                </a:solidFill>
                <a:latin typeface="Arial" panose="020B0604020202020204" pitchFamily="34" charset="0"/>
                <a:cs typeface="Arial" panose="020B0604020202020204" pitchFamily="34" charset="0"/>
              </a:rPr>
              <a:t> </a:t>
            </a:r>
            <a:br>
              <a:rPr lang="en-GB" sz="800" kern="0" dirty="0">
                <a:solidFill>
                  <a:srgbClr val="000000"/>
                </a:solidFill>
                <a:latin typeface="Arial" panose="020B0604020202020204" pitchFamily="34" charset="0"/>
                <a:cs typeface="Arial" panose="020B0604020202020204" pitchFamily="34" charset="0"/>
              </a:rPr>
            </a:br>
            <a:r>
              <a:rPr lang="en-GB" sz="800" kern="0" dirty="0">
                <a:solidFill>
                  <a:srgbClr val="000000"/>
                </a:solidFill>
                <a:latin typeface="Arial" panose="020B0604020202020204" pitchFamily="34" charset="0"/>
                <a:cs typeface="Arial" panose="020B0604020202020204" pitchFamily="34" charset="0"/>
              </a:rPr>
              <a:t>Primary endpoint </a:t>
            </a:r>
            <a:r>
              <a:rPr lang="en-GB" sz="800" kern="0" dirty="0" err="1">
                <a:solidFill>
                  <a:srgbClr val="000000"/>
                </a:solidFill>
                <a:latin typeface="Arial" panose="020B0604020202020204" pitchFamily="34" charset="0"/>
                <a:cs typeface="Arial" panose="020B0604020202020204" pitchFamily="34" charset="0"/>
              </a:rPr>
              <a:t>rPFS</a:t>
            </a:r>
            <a:r>
              <a:rPr lang="en-GB" sz="800" kern="0" dirty="0">
                <a:solidFill>
                  <a:srgbClr val="000000"/>
                </a:solidFill>
                <a:latin typeface="Arial" panose="020B0604020202020204" pitchFamily="34" charset="0"/>
                <a:cs typeface="Arial" panose="020B0604020202020204" pitchFamily="34" charset="0"/>
              </a:rPr>
              <a:t> &amp; OS</a:t>
            </a:r>
          </a:p>
          <a:p>
            <a:pPr algn="ctr" defTabSz="457178">
              <a:defRPr/>
            </a:pPr>
            <a:r>
              <a:rPr lang="en-GB" sz="800" kern="0" dirty="0">
                <a:solidFill>
                  <a:srgbClr val="000000"/>
                </a:solidFill>
                <a:latin typeface="Arial" panose="020B0604020202020204" pitchFamily="34" charset="0"/>
                <a:cs typeface="Arial" panose="020B0604020202020204" pitchFamily="34" charset="0"/>
              </a:rPr>
              <a:t>Unselected patients</a:t>
            </a:r>
          </a:p>
        </p:txBody>
      </p:sp>
      <p:sp>
        <p:nvSpPr>
          <p:cNvPr id="6" name="Content Placeholder 67">
            <a:extLst>
              <a:ext uri="{FF2B5EF4-FFF2-40B4-BE49-F238E27FC236}">
                <a16:creationId xmlns:a16="http://schemas.microsoft.com/office/drawing/2014/main" id="{80F83E39-9CEC-463B-4B63-F37D7B15631E}"/>
              </a:ext>
            </a:extLst>
          </p:cNvPr>
          <p:cNvSpPr txBox="1">
            <a:spLocks/>
          </p:cNvSpPr>
          <p:nvPr/>
        </p:nvSpPr>
        <p:spPr>
          <a:xfrm>
            <a:off x="614400" y="6134032"/>
            <a:ext cx="11279106" cy="653049"/>
          </a:xfrm>
          <a:prstGeom prst="rect">
            <a:avLst/>
          </a:prstGeom>
        </p:spPr>
        <p:txBody>
          <a:bodyPr/>
          <a:lstStyle>
            <a:lvl1pPr marL="288000" indent="-288000" algn="l" defTabSz="457200" rtl="0" eaLnBrk="1" latinLnBrk="0" hangingPunct="1">
              <a:spcBef>
                <a:spcPts val="1200"/>
              </a:spcBef>
              <a:buClr>
                <a:schemeClr val="accent1"/>
              </a:buClr>
              <a:buFont typeface="Arial"/>
              <a:buChar char="•"/>
              <a:defRPr sz="2000" b="0" i="0" kern="1200">
                <a:solidFill>
                  <a:srgbClr val="5D8298"/>
                </a:solidFill>
                <a:latin typeface="Arial" panose="020B0604020202020204" pitchFamily="34" charset="0"/>
                <a:ea typeface="+mn-ea"/>
                <a:cs typeface="Arial" panose="020B0604020202020204" pitchFamily="34" charset="0"/>
              </a:defRPr>
            </a:lvl1pPr>
            <a:lvl2pPr marL="576000" indent="-288000" algn="l" defTabSz="457200" rtl="0" eaLnBrk="1" latinLnBrk="0" hangingPunct="1">
              <a:spcBef>
                <a:spcPts val="600"/>
              </a:spcBef>
              <a:buClr>
                <a:schemeClr val="accent1"/>
              </a:buClr>
              <a:buFont typeface="Lucida Grande"/>
              <a:buChar char="–"/>
              <a:defRPr sz="1800" b="0" i="0" kern="1200">
                <a:solidFill>
                  <a:srgbClr val="5D8298"/>
                </a:solidFill>
                <a:latin typeface="Arial" panose="020B0604020202020204" pitchFamily="34" charset="0"/>
                <a:ea typeface="+mn-ea"/>
                <a:cs typeface="Arial" panose="020B0604020202020204" pitchFamily="34" charset="0"/>
              </a:defRPr>
            </a:lvl2pPr>
            <a:lvl3pPr marL="864000" indent="-288000" algn="l" defTabSz="457200" rtl="0" eaLnBrk="1" latinLnBrk="0" hangingPunct="1">
              <a:spcBef>
                <a:spcPts val="400"/>
              </a:spcBef>
              <a:buClr>
                <a:schemeClr val="accent1"/>
              </a:buClr>
              <a:buFont typeface="Arial"/>
              <a:buChar char="•"/>
              <a:defRPr sz="1600" b="0" i="0" kern="1200">
                <a:solidFill>
                  <a:srgbClr val="5D8298"/>
                </a:solidFill>
                <a:latin typeface="Arial" panose="020B0604020202020204" pitchFamily="34" charset="0"/>
                <a:ea typeface="+mn-ea"/>
                <a:cs typeface="Arial" panose="020B0604020202020204" pitchFamily="34" charset="0"/>
              </a:defRPr>
            </a:lvl3pPr>
            <a:lvl4pPr marL="1152000" indent="-288000" algn="l" defTabSz="457200" rtl="0" eaLnBrk="1" latinLnBrk="0" hangingPunct="1">
              <a:spcBef>
                <a:spcPts val="0"/>
              </a:spcBef>
              <a:buClr>
                <a:schemeClr val="accent1"/>
              </a:buClr>
              <a:buFont typeface="Arial"/>
              <a:buChar char="•"/>
              <a:defRPr sz="1600" b="0" i="0" kern="1200">
                <a:solidFill>
                  <a:srgbClr val="5D8298"/>
                </a:solidFill>
                <a:latin typeface="Arial" panose="020B0604020202020204" pitchFamily="34" charset="0"/>
                <a:ea typeface="+mn-ea"/>
                <a:cs typeface="Arial" panose="020B0604020202020204" pitchFamily="34" charset="0"/>
              </a:defRPr>
            </a:lvl4pPr>
            <a:lvl5pPr marL="1440000" indent="-288000" algn="l" defTabSz="457200" rtl="0" eaLnBrk="1" latinLnBrk="0" hangingPunct="1">
              <a:spcBef>
                <a:spcPts val="0"/>
              </a:spcBef>
              <a:buClr>
                <a:schemeClr val="accent1"/>
              </a:buClr>
              <a:buFont typeface="Arial"/>
              <a:buChar char="•"/>
              <a:defRPr sz="1600" b="0" i="0" kern="1200">
                <a:solidFill>
                  <a:srgbClr val="5D8298"/>
                </a:solidFill>
                <a:latin typeface="Arial" panose="020B0604020202020204" pitchFamily="34" charset="0"/>
                <a:ea typeface="+mn-ea"/>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Bef>
                <a:spcPts val="0"/>
              </a:spcBef>
              <a:buNone/>
            </a:pPr>
            <a:r>
              <a:rPr lang="en-GB" sz="800" dirty="0"/>
              <a:t>Please see slide notes for references. </a:t>
            </a:r>
            <a:r>
              <a:rPr lang="en-GB" sz="800" baseline="30000" dirty="0"/>
              <a:t>a</a:t>
            </a:r>
            <a:r>
              <a:rPr lang="en-GB" sz="800" dirty="0"/>
              <a:t> As a result of the data from </a:t>
            </a:r>
            <a:r>
              <a:rPr lang="en-GB" sz="800" dirty="0" err="1"/>
              <a:t>PROfound</a:t>
            </a:r>
            <a:r>
              <a:rPr lang="en-GB" sz="800" dirty="0"/>
              <a:t>, </a:t>
            </a:r>
            <a:r>
              <a:rPr lang="en-GB" sz="800" dirty="0" err="1"/>
              <a:t>olaparib</a:t>
            </a:r>
            <a:r>
              <a:rPr lang="en-GB" sz="800" dirty="0"/>
              <a:t> monotherapy was approved for treatment of </a:t>
            </a:r>
            <a:r>
              <a:rPr lang="en-GB" sz="800" dirty="0" err="1"/>
              <a:t>mCRPC</a:t>
            </a:r>
            <a:r>
              <a:rPr lang="en-GB" sz="800" dirty="0"/>
              <a:t> in patients with HRR mutations (FDA approval) or for patients with mutations in only </a:t>
            </a:r>
            <a:r>
              <a:rPr lang="en-GB" sz="800" i="1" dirty="0"/>
              <a:t>BRCA1/2</a:t>
            </a:r>
            <a:r>
              <a:rPr lang="en-GB" sz="800" dirty="0"/>
              <a:t> (EMA approval) after progression on a NHA </a:t>
            </a:r>
            <a:r>
              <a:rPr lang="en-GB" sz="800" baseline="30000" dirty="0"/>
              <a:t> b </a:t>
            </a:r>
            <a:r>
              <a:rPr lang="en-GB" sz="800" dirty="0"/>
              <a:t>As a result of the data from TRITON2, rucaparib monotherapy was approved by the FDA only for the treatment of </a:t>
            </a:r>
            <a:r>
              <a:rPr lang="en-GB" sz="800" dirty="0" err="1"/>
              <a:t>mCRPC</a:t>
            </a:r>
            <a:r>
              <a:rPr lang="en-GB" sz="800" dirty="0"/>
              <a:t> in patients with a </a:t>
            </a:r>
            <a:r>
              <a:rPr lang="en-GB" sz="800" i="1" dirty="0"/>
              <a:t>BRCA1/2</a:t>
            </a:r>
            <a:r>
              <a:rPr lang="en-GB" sz="800" dirty="0"/>
              <a:t>m who have disease progression after treatment with prior AR-directed therapy and prior </a:t>
            </a:r>
            <a:r>
              <a:rPr lang="en-GB" sz="800" dirty="0" err="1"/>
              <a:t>taxane</a:t>
            </a:r>
            <a:endParaRPr lang="en-GB" sz="800" baseline="30000" dirty="0"/>
          </a:p>
          <a:p>
            <a:pPr marL="0" indent="0">
              <a:spcBef>
                <a:spcPts val="0"/>
              </a:spcBef>
              <a:buNone/>
            </a:pPr>
            <a:r>
              <a:rPr lang="en-GB" sz="800" dirty="0"/>
              <a:t>Abi, abiraterone; BCR, biochemical recurrence; </a:t>
            </a:r>
            <a:r>
              <a:rPr lang="en-GB" sz="800" dirty="0" err="1"/>
              <a:t>Enza</a:t>
            </a:r>
            <a:r>
              <a:rPr lang="en-GB" sz="800" dirty="0"/>
              <a:t>, enzalutamide; FDA, US Food and Drug Administration; HRR, homologous recombination repair; </a:t>
            </a:r>
            <a:r>
              <a:rPr lang="en-GB" sz="800" dirty="0" err="1"/>
              <a:t>mCRPC</a:t>
            </a:r>
            <a:r>
              <a:rPr lang="en-GB" sz="800" dirty="0"/>
              <a:t>, metastatic castration-resistant prostate cancer; </a:t>
            </a:r>
            <a:br>
              <a:rPr lang="en-GB" sz="800" dirty="0"/>
            </a:br>
            <a:r>
              <a:rPr lang="en-GB" sz="800" dirty="0" err="1"/>
              <a:t>mHSPC</a:t>
            </a:r>
            <a:r>
              <a:rPr lang="en-GB" sz="800" dirty="0"/>
              <a:t>, metastatic hormone-sensitive prostate cancer; NHA, new hormonal agent; nmCRPC, non-metastatic castration-resistant prostate cancer; Ola, </a:t>
            </a:r>
            <a:r>
              <a:rPr lang="en-GB" sz="800" dirty="0" err="1"/>
              <a:t>olaparib</a:t>
            </a:r>
            <a:r>
              <a:rPr lang="en-GB" sz="800" dirty="0"/>
              <a:t>; P, phase; PSA, prostate-specific antigen</a:t>
            </a:r>
          </a:p>
        </p:txBody>
      </p:sp>
    </p:spTree>
    <p:extLst>
      <p:ext uri="{BB962C8B-B14F-4D97-AF65-F5344CB8AC3E}">
        <p14:creationId xmlns:p14="http://schemas.microsoft.com/office/powerpoint/2010/main" val="309736413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Object 11" hidden="1">
            <a:extLst>
              <a:ext uri="{FF2B5EF4-FFF2-40B4-BE49-F238E27FC236}">
                <a16:creationId xmlns:a16="http://schemas.microsoft.com/office/drawing/2014/main" id="{5C5F07AF-EEEE-4B5A-9B9F-C625F43BB2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73" imgH="473" progId="TCLayout.ActiveDocument.1">
                  <p:embed/>
                </p:oleObj>
              </mc:Choice>
              <mc:Fallback>
                <p:oleObj name="think-cell Slide" r:id="rId4" imgW="473" imgH="473" progId="TCLayout.ActiveDocument.1">
                  <p:embed/>
                  <p:pic>
                    <p:nvPicPr>
                      <p:cNvPr id="12" name="Object 11" hidden="1">
                        <a:extLst>
                          <a:ext uri="{FF2B5EF4-FFF2-40B4-BE49-F238E27FC236}">
                            <a16:creationId xmlns:a16="http://schemas.microsoft.com/office/drawing/2014/main" id="{5C5F07AF-EEEE-4B5A-9B9F-C625F43BB2DD}"/>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33CFA0EE-8128-4752-8FA3-0F6CD946B571}"/>
              </a:ext>
            </a:extLst>
          </p:cNvPr>
          <p:cNvSpPr>
            <a:spLocks noGrp="1"/>
          </p:cNvSpPr>
          <p:nvPr>
            <p:ph type="title"/>
          </p:nvPr>
        </p:nvSpPr>
        <p:spPr/>
        <p:txBody>
          <a:bodyPr/>
          <a:lstStyle/>
          <a:p>
            <a:r>
              <a:rPr lang="en-GB" dirty="0"/>
              <a:t>Available PARP inhibitors and their current tumour indications</a:t>
            </a:r>
          </a:p>
        </p:txBody>
      </p:sp>
      <p:sp>
        <p:nvSpPr>
          <p:cNvPr id="15" name="Content Placeholder 14">
            <a:extLst>
              <a:ext uri="{FF2B5EF4-FFF2-40B4-BE49-F238E27FC236}">
                <a16:creationId xmlns:a16="http://schemas.microsoft.com/office/drawing/2014/main" id="{58A533BC-8303-C94D-B760-A22E5D8CACEF}"/>
              </a:ext>
            </a:extLst>
          </p:cNvPr>
          <p:cNvSpPr>
            <a:spLocks noGrp="1"/>
          </p:cNvSpPr>
          <p:nvPr>
            <p:ph sz="quarter" idx="15"/>
          </p:nvPr>
        </p:nvSpPr>
        <p:spPr>
          <a:xfrm>
            <a:off x="609600" y="3415194"/>
            <a:ext cx="11098052" cy="3070071"/>
          </a:xfrm>
          <a:solidFill>
            <a:schemeClr val="bg1"/>
          </a:solidFill>
        </p:spPr>
        <p:txBody>
          <a:bodyPr wrap="square" anchor="b" anchorCtr="0">
            <a:spAutoFit/>
          </a:bodyPr>
          <a:lstStyle/>
          <a:p>
            <a:pPr marL="0" marR="0" lvl="0" indent="0" algn="l" defTabSz="914400" rtl="0" eaLnBrk="1" fontAlgn="auto" latinLnBrk="0" hangingPunct="1">
              <a:buClrTx/>
              <a:buSzTx/>
              <a:buFontTx/>
              <a:buNone/>
              <a:tabLst>
                <a:tab pos="87313" algn="l"/>
              </a:tabLst>
              <a:defRPr/>
            </a:pPr>
            <a:r>
              <a:rPr lang="en-GB" sz="1100" baseline="30000" dirty="0"/>
              <a:t>a</a:t>
            </a:r>
            <a:r>
              <a:rPr lang="en-GB" sz="1100" dirty="0"/>
              <a:t> Olaparib is FDA-approved for the treatment of adult patients with deleterious or suspected deleterious germline or somatic HRR mutation-positive mCRPC who have progressed following prior treatment with enzalutamide or abiraterone; and in combination with abiraterone and prednisone/prednisolone for the treatment of adult patients with </a:t>
            </a:r>
            <a:r>
              <a:rPr lang="en-GB" sz="1100" i="1" dirty="0" err="1"/>
              <a:t>BRCAm</a:t>
            </a:r>
            <a:r>
              <a:rPr lang="en-GB" sz="1100" dirty="0"/>
              <a:t> mCRPC</a:t>
            </a:r>
            <a:r>
              <a:rPr lang="en-GB" sz="1100" baseline="30000" dirty="0"/>
              <a:t>1</a:t>
            </a:r>
            <a:br>
              <a:rPr lang="en-GB" sz="1100" baseline="30000" dirty="0"/>
            </a:br>
            <a:r>
              <a:rPr lang="en-GB" sz="1100" baseline="30000" dirty="0"/>
              <a:t>b</a:t>
            </a:r>
            <a:r>
              <a:rPr lang="en-GB" sz="1100" dirty="0"/>
              <a:t> Olaparib is EMA-approved as monotherapy for the treatment of adult patients with mCRPC and </a:t>
            </a:r>
            <a:r>
              <a:rPr lang="en-GB" sz="1100" i="1" dirty="0"/>
              <a:t>BRCA1/2</a:t>
            </a:r>
            <a:r>
              <a:rPr lang="en-GB" sz="1100" dirty="0"/>
              <a:t> mutations (germline and/or somatic) who have progressed following prior therapy that included an NHA</a:t>
            </a:r>
            <a:r>
              <a:rPr lang="en-GB" sz="1100" baseline="30000" dirty="0"/>
              <a:t> </a:t>
            </a:r>
            <a:r>
              <a:rPr lang="en-GB" sz="1100" dirty="0"/>
              <a:t>and is approved by the EMA </a:t>
            </a:r>
            <a:r>
              <a:rPr lang="en-US" sz="1100" i="0" dirty="0">
                <a:solidFill>
                  <a:schemeClr val="tx2"/>
                </a:solidFill>
                <a:effectLst/>
              </a:rPr>
              <a:t>in combination with abiraterone and prednisone or prednisolone for the treatment of adult patients with </a:t>
            </a:r>
            <a:r>
              <a:rPr lang="en-US" sz="1100" i="0" dirty="0" err="1">
                <a:solidFill>
                  <a:schemeClr val="tx2"/>
                </a:solidFill>
                <a:effectLst/>
              </a:rPr>
              <a:t>mCRPC</a:t>
            </a:r>
            <a:r>
              <a:rPr lang="en-US" sz="1100" i="0" dirty="0">
                <a:solidFill>
                  <a:schemeClr val="tx2"/>
                </a:solidFill>
                <a:effectLst/>
              </a:rPr>
              <a:t> in whom chemotherapy is not clinically indicated</a:t>
            </a:r>
            <a:r>
              <a:rPr lang="en-US" sz="1100" i="0" baseline="30000" dirty="0">
                <a:solidFill>
                  <a:schemeClr val="tx2"/>
                </a:solidFill>
                <a:effectLst/>
              </a:rPr>
              <a:t>2</a:t>
            </a:r>
            <a:br>
              <a:rPr lang="en-GB" sz="1100" baseline="30000" dirty="0"/>
            </a:br>
            <a:r>
              <a:rPr lang="en-GB" sz="1100" baseline="30000" dirty="0"/>
              <a:t>c</a:t>
            </a:r>
            <a:r>
              <a:rPr lang="en-GB" sz="1100" dirty="0"/>
              <a:t> Rucaparib is FDA-approved for the treatment of adult patients with a deleterious </a:t>
            </a:r>
            <a:r>
              <a:rPr lang="en-GB" sz="1100" i="1" dirty="0"/>
              <a:t>BRCA</a:t>
            </a:r>
            <a:r>
              <a:rPr lang="en-GB" sz="1100" dirty="0"/>
              <a:t> mutation-associated mCRPC who have been treated with AR-directed therapy and a </a:t>
            </a:r>
            <a:r>
              <a:rPr lang="en-GB" sz="1100" dirty="0" err="1"/>
              <a:t>taxane</a:t>
            </a:r>
            <a:r>
              <a:rPr lang="en-GB" sz="1100" dirty="0"/>
              <a:t>-based chemotherapy	(no current approval in prostate cancer in Europe)</a:t>
            </a:r>
            <a:r>
              <a:rPr lang="en-GB" sz="1100" baseline="30000" dirty="0"/>
              <a:t>4</a:t>
            </a:r>
          </a:p>
          <a:p>
            <a:pPr marL="0" marR="0" lvl="0" indent="0" algn="l" defTabSz="914400" rtl="0" eaLnBrk="1" fontAlgn="auto" latinLnBrk="0" hangingPunct="1">
              <a:buClrTx/>
              <a:buSzTx/>
              <a:buFontTx/>
              <a:buNone/>
              <a:tabLst>
                <a:tab pos="87313" algn="l"/>
              </a:tabLst>
              <a:defRPr/>
            </a:pPr>
            <a:r>
              <a:rPr lang="en-GB" sz="1100" baseline="30000" dirty="0"/>
              <a:t>d </a:t>
            </a:r>
            <a:r>
              <a:rPr lang="en-GB" sz="1100" dirty="0"/>
              <a:t>Niraparib FDA-approved dose is 300 mg QD and EMA approved dose is either 200 or 300 mg QD depending on weight and other factors. </a:t>
            </a:r>
          </a:p>
          <a:p>
            <a:pPr marL="0" marR="0" lvl="0" indent="0" algn="l" defTabSz="914400" rtl="0" eaLnBrk="1" fontAlgn="auto" latinLnBrk="0" hangingPunct="1">
              <a:buClrTx/>
              <a:buSzTx/>
              <a:buFontTx/>
              <a:buNone/>
              <a:tabLst>
                <a:tab pos="87313" algn="l"/>
              </a:tabLst>
              <a:defRPr/>
            </a:pPr>
            <a:r>
              <a:rPr lang="en-GB" sz="1100" baseline="30000" dirty="0" err="1"/>
              <a:t>e</a:t>
            </a:r>
            <a:r>
              <a:rPr lang="en-GB" sz="1100" dirty="0" err="1"/>
              <a:t>Approved</a:t>
            </a:r>
            <a:r>
              <a:rPr lang="en-GB" sz="1100" dirty="0"/>
              <a:t> as a fixed dose combination of niraparib/abiraterone acetate with prednisone by the FDA for: the </a:t>
            </a:r>
            <a:r>
              <a:rPr lang="en-US" sz="1100" dirty="0"/>
              <a:t>treatment of adult patients with deleterious or suspected deleterious </a:t>
            </a:r>
            <a:r>
              <a:rPr lang="en-US" sz="1100" dirty="0" err="1"/>
              <a:t>BRCAmutated</a:t>
            </a:r>
            <a:r>
              <a:rPr lang="en-US" sz="1100" dirty="0"/>
              <a:t> (</a:t>
            </a:r>
            <a:r>
              <a:rPr lang="en-US" sz="1100" dirty="0" err="1"/>
              <a:t>BRCAm</a:t>
            </a:r>
            <a:r>
              <a:rPr lang="en-US" sz="1100" dirty="0"/>
              <a:t>) metastatic castration-resistant prostate cancer; and by the EMA for the treatment of adult patients with </a:t>
            </a:r>
            <a:r>
              <a:rPr lang="en-US" sz="1100" dirty="0" err="1"/>
              <a:t>mCRPC</a:t>
            </a:r>
            <a:r>
              <a:rPr lang="en-US" sz="1100" dirty="0"/>
              <a:t> and BRCA1/2 gene mutations (germline and/or somatic) in whom chemotherapy is not clinically indicated</a:t>
            </a:r>
          </a:p>
          <a:p>
            <a:pPr defTabSz="914400">
              <a:buClrTx/>
              <a:tabLst>
                <a:tab pos="87313" algn="l"/>
              </a:tabLst>
              <a:defRPr/>
            </a:pPr>
            <a:r>
              <a:rPr lang="en-US" sz="1100" baseline="30000" dirty="0"/>
              <a:t>f</a:t>
            </a:r>
            <a:r>
              <a:rPr lang="en-US" sz="1100" dirty="0"/>
              <a:t> </a:t>
            </a:r>
            <a:r>
              <a:rPr lang="en-US" sz="1100" dirty="0" err="1"/>
              <a:t>Talazoparib</a:t>
            </a:r>
            <a:r>
              <a:rPr lang="en-US" sz="1100" dirty="0"/>
              <a:t> is approved by the FDA i</a:t>
            </a:r>
            <a:r>
              <a:rPr lang="en-US" sz="1100" dirty="0">
                <a:solidFill>
                  <a:schemeClr val="tx2"/>
                </a:solidFill>
                <a:latin typeface="Roboto" panose="02000000000000000000" pitchFamily="2" charset="0"/>
              </a:rPr>
              <a:t>n combination with enzalutamide for the treatment of adult patients with </a:t>
            </a:r>
            <a:r>
              <a:rPr lang="en-US" sz="1100" dirty="0" err="1">
                <a:solidFill>
                  <a:schemeClr val="tx2"/>
                </a:solidFill>
                <a:latin typeface="Roboto" panose="02000000000000000000" pitchFamily="2" charset="0"/>
              </a:rPr>
              <a:t>HRRm</a:t>
            </a:r>
            <a:r>
              <a:rPr lang="en-US" sz="1100" b="1" dirty="0">
                <a:solidFill>
                  <a:schemeClr val="tx2"/>
                </a:solidFill>
                <a:latin typeface="Roboto" panose="02000000000000000000" pitchFamily="2" charset="0"/>
              </a:rPr>
              <a:t> </a:t>
            </a:r>
            <a:r>
              <a:rPr lang="en-US" sz="1100" dirty="0" err="1">
                <a:solidFill>
                  <a:schemeClr val="tx2"/>
                </a:solidFill>
                <a:latin typeface="Roboto" panose="02000000000000000000" pitchFamily="2" charset="0"/>
              </a:rPr>
              <a:t>mCRPC</a:t>
            </a:r>
            <a:r>
              <a:rPr lang="en-US" sz="1100" b="1" baseline="30000" dirty="0">
                <a:solidFill>
                  <a:schemeClr val="tx2"/>
                </a:solidFill>
                <a:latin typeface="Roboto" panose="02000000000000000000" pitchFamily="2" charset="0"/>
              </a:rPr>
              <a:t>  </a:t>
            </a:r>
            <a:r>
              <a:rPr lang="en-GB" sz="1100" dirty="0">
                <a:solidFill>
                  <a:schemeClr val="tx2"/>
                </a:solidFill>
              </a:rPr>
              <a:t>(no current approval in prostate cancer in Europe)</a:t>
            </a:r>
          </a:p>
          <a:p>
            <a:pPr lvl="0"/>
            <a:r>
              <a:rPr lang="en-GB" sz="1100" dirty="0"/>
              <a:t>AR, androgen receptor; BID, twice daily; CHMP, Committee for Medicinal Products for Human Use; EMA, European Medicines Agency; QD, once daily; EMA, European Medicines Agency; FDA, Food and Drug Administration; HRR, homologous recombination repair; mCRPC, metastatic castration-resistant prostate cancer; NHA, new hormonal agent; PARP, poly-ADP ribose polymerase</a:t>
            </a:r>
          </a:p>
          <a:p>
            <a:r>
              <a:rPr lang="en-GB" sz="1100" dirty="0"/>
              <a:t>1. Olaparib PI; 2. Olaparib SmPC; 3. Rucaparib SmPC; 4. Rucaparib PI; 5. Niraparib PI; 6. Niraparib SmPC; 7. </a:t>
            </a:r>
            <a:r>
              <a:rPr lang="en-GB" sz="1100" dirty="0" err="1"/>
              <a:t>Akeega</a:t>
            </a:r>
            <a:r>
              <a:rPr lang="en-GB" sz="1100" dirty="0"/>
              <a:t> PI; 8. </a:t>
            </a:r>
            <a:r>
              <a:rPr lang="en-GB" sz="1100" dirty="0" err="1"/>
              <a:t>Akeega</a:t>
            </a:r>
            <a:r>
              <a:rPr lang="en-GB" sz="1100" dirty="0"/>
              <a:t> SmPC; 9. </a:t>
            </a:r>
            <a:r>
              <a:rPr lang="en-GB" sz="1100" dirty="0" err="1"/>
              <a:t>Talazoparib</a:t>
            </a:r>
            <a:r>
              <a:rPr lang="en-GB" sz="1100" dirty="0"/>
              <a:t> SmPC; 10. </a:t>
            </a:r>
            <a:r>
              <a:rPr lang="en-GB" sz="1100" dirty="0" err="1"/>
              <a:t>Talazoparib</a:t>
            </a:r>
            <a:r>
              <a:rPr lang="en-GB" sz="1100" dirty="0"/>
              <a:t> PI.  All accessed November 2023.</a:t>
            </a:r>
          </a:p>
        </p:txBody>
      </p:sp>
      <p:graphicFrame>
        <p:nvGraphicFramePr>
          <p:cNvPr id="10" name="Table 9">
            <a:extLst>
              <a:ext uri="{FF2B5EF4-FFF2-40B4-BE49-F238E27FC236}">
                <a16:creationId xmlns:a16="http://schemas.microsoft.com/office/drawing/2014/main" id="{7CB62149-CC6E-4B1C-AF7D-465E4456F224}"/>
              </a:ext>
            </a:extLst>
          </p:cNvPr>
          <p:cNvGraphicFramePr>
            <a:graphicFrameLocks noGrp="1"/>
          </p:cNvGraphicFramePr>
          <p:nvPr/>
        </p:nvGraphicFramePr>
        <p:xfrm>
          <a:off x="623888" y="1316693"/>
          <a:ext cx="10955336" cy="2436931"/>
        </p:xfrm>
        <a:graphic>
          <a:graphicData uri="http://schemas.openxmlformats.org/drawingml/2006/table">
            <a:tbl>
              <a:tblPr firstRow="1" bandRow="1">
                <a:tableStyleId>{5C22544A-7EE6-4342-B048-85BDC9FD1C3A}</a:tableStyleId>
              </a:tblPr>
              <a:tblGrid>
                <a:gridCol w="3775392">
                  <a:extLst>
                    <a:ext uri="{9D8B030D-6E8A-4147-A177-3AD203B41FA5}">
                      <a16:colId xmlns:a16="http://schemas.microsoft.com/office/drawing/2014/main" val="20000"/>
                    </a:ext>
                  </a:extLst>
                </a:gridCol>
                <a:gridCol w="1794986">
                  <a:extLst>
                    <a:ext uri="{9D8B030D-6E8A-4147-A177-3AD203B41FA5}">
                      <a16:colId xmlns:a16="http://schemas.microsoft.com/office/drawing/2014/main" val="20001"/>
                    </a:ext>
                  </a:extLst>
                </a:gridCol>
                <a:gridCol w="1794986">
                  <a:extLst>
                    <a:ext uri="{9D8B030D-6E8A-4147-A177-3AD203B41FA5}">
                      <a16:colId xmlns:a16="http://schemas.microsoft.com/office/drawing/2014/main" val="805980590"/>
                    </a:ext>
                  </a:extLst>
                </a:gridCol>
                <a:gridCol w="1794986">
                  <a:extLst>
                    <a:ext uri="{9D8B030D-6E8A-4147-A177-3AD203B41FA5}">
                      <a16:colId xmlns:a16="http://schemas.microsoft.com/office/drawing/2014/main" val="20002"/>
                    </a:ext>
                  </a:extLst>
                </a:gridCol>
                <a:gridCol w="1794986">
                  <a:extLst>
                    <a:ext uri="{9D8B030D-6E8A-4147-A177-3AD203B41FA5}">
                      <a16:colId xmlns:a16="http://schemas.microsoft.com/office/drawing/2014/main" val="20003"/>
                    </a:ext>
                  </a:extLst>
                </a:gridCol>
              </a:tblGrid>
              <a:tr h="562589">
                <a:tc>
                  <a:txBody>
                    <a:bodyPr/>
                    <a:lstStyle>
                      <a:lvl1pPr marL="0" algn="l" defTabSz="914400" rtl="0" eaLnBrk="1" latinLnBrk="0" hangingPunct="1">
                        <a:defRPr sz="1800" b="1" kern="1200">
                          <a:solidFill>
                            <a:schemeClr val="dk1"/>
                          </a:solidFill>
                          <a:latin typeface="Calibri" panose="020F0502020204030204"/>
                        </a:defRPr>
                      </a:lvl1pPr>
                      <a:lvl2pPr marL="457200" algn="l" defTabSz="914400" rtl="0" eaLnBrk="1" latinLnBrk="0" hangingPunct="1">
                        <a:defRPr sz="1800" b="1" kern="1200">
                          <a:solidFill>
                            <a:schemeClr val="dk1"/>
                          </a:solidFill>
                          <a:latin typeface="Calibri" panose="020F0502020204030204"/>
                        </a:defRPr>
                      </a:lvl2pPr>
                      <a:lvl3pPr marL="914400" algn="l" defTabSz="914400" rtl="0" eaLnBrk="1" latinLnBrk="0" hangingPunct="1">
                        <a:defRPr sz="1800" b="1" kern="1200">
                          <a:solidFill>
                            <a:schemeClr val="dk1"/>
                          </a:solidFill>
                          <a:latin typeface="Calibri" panose="020F0502020204030204"/>
                        </a:defRPr>
                      </a:lvl3pPr>
                      <a:lvl4pPr marL="1371600" algn="l" defTabSz="914400" rtl="0" eaLnBrk="1" latinLnBrk="0" hangingPunct="1">
                        <a:defRPr sz="1800" b="1" kern="1200">
                          <a:solidFill>
                            <a:schemeClr val="dk1"/>
                          </a:solidFill>
                          <a:latin typeface="Calibri" panose="020F0502020204030204"/>
                        </a:defRPr>
                      </a:lvl4pPr>
                      <a:lvl5pPr marL="1828800" algn="l" defTabSz="914400" rtl="0" eaLnBrk="1" latinLnBrk="0" hangingPunct="1">
                        <a:defRPr sz="1800" b="1" kern="1200">
                          <a:solidFill>
                            <a:schemeClr val="dk1"/>
                          </a:solidFill>
                          <a:latin typeface="Calibri" panose="020F0502020204030204"/>
                        </a:defRPr>
                      </a:lvl5pPr>
                      <a:lvl6pPr marL="2286000" algn="l" defTabSz="914400" rtl="0" eaLnBrk="1" latinLnBrk="0" hangingPunct="1">
                        <a:defRPr sz="1800" b="1" kern="1200">
                          <a:solidFill>
                            <a:schemeClr val="dk1"/>
                          </a:solidFill>
                          <a:latin typeface="Calibri" panose="020F0502020204030204"/>
                        </a:defRPr>
                      </a:lvl6pPr>
                      <a:lvl7pPr marL="2743200" algn="l" defTabSz="914400" rtl="0" eaLnBrk="1" latinLnBrk="0" hangingPunct="1">
                        <a:defRPr sz="1800" b="1" kern="1200">
                          <a:solidFill>
                            <a:schemeClr val="dk1"/>
                          </a:solidFill>
                          <a:latin typeface="Calibri" panose="020F0502020204030204"/>
                        </a:defRPr>
                      </a:lvl7pPr>
                      <a:lvl8pPr marL="3200400" algn="l" defTabSz="914400" rtl="0" eaLnBrk="1" latinLnBrk="0" hangingPunct="1">
                        <a:defRPr sz="1800" b="1" kern="1200">
                          <a:solidFill>
                            <a:schemeClr val="dk1"/>
                          </a:solidFill>
                          <a:latin typeface="Calibri" panose="020F0502020204030204"/>
                        </a:defRPr>
                      </a:lvl8pPr>
                      <a:lvl9pPr marL="3657600" algn="l" defTabSz="914400" rtl="0" eaLnBrk="1" latinLnBrk="0" hangingPunct="1">
                        <a:defRPr sz="1800" b="1" kern="1200">
                          <a:solidFill>
                            <a:schemeClr val="dk1"/>
                          </a:solidFill>
                          <a:latin typeface="Calibri" panose="020F0502020204030204"/>
                        </a:defRPr>
                      </a:lvl9pPr>
                    </a:lstStyle>
                    <a:p>
                      <a:pPr algn="ctr" defTabSz="914400"/>
                      <a:endParaRPr lang="en-GB" sz="1400" noProof="0" dirty="0">
                        <a:latin typeface="Arial" panose="020B0604020202020204" pitchFamily="34" charset="0"/>
                        <a:cs typeface="Arial" panose="020B0604020202020204" pitchFamily="34" charset="0"/>
                      </a:endParaRPr>
                    </a:p>
                  </a:txBody>
                  <a:tcPr/>
                </a:tc>
                <a:tc>
                  <a:txBody>
                    <a:bodyPr/>
                    <a:lstStyle>
                      <a:lvl1pPr marL="0" algn="l" defTabSz="914400" rtl="0" eaLnBrk="1" latinLnBrk="0" hangingPunct="1">
                        <a:defRPr sz="1800" b="1" kern="1200">
                          <a:solidFill>
                            <a:schemeClr val="dk1"/>
                          </a:solidFill>
                          <a:latin typeface="Calibri" panose="020F0502020204030204"/>
                        </a:defRPr>
                      </a:lvl1pPr>
                      <a:lvl2pPr marL="457200" algn="l" defTabSz="914400" rtl="0" eaLnBrk="1" latinLnBrk="0" hangingPunct="1">
                        <a:defRPr sz="1800" b="1" kern="1200">
                          <a:solidFill>
                            <a:schemeClr val="dk1"/>
                          </a:solidFill>
                          <a:latin typeface="Calibri" panose="020F0502020204030204"/>
                        </a:defRPr>
                      </a:lvl2pPr>
                      <a:lvl3pPr marL="914400" algn="l" defTabSz="914400" rtl="0" eaLnBrk="1" latinLnBrk="0" hangingPunct="1">
                        <a:defRPr sz="1800" b="1" kern="1200">
                          <a:solidFill>
                            <a:schemeClr val="dk1"/>
                          </a:solidFill>
                          <a:latin typeface="Calibri" panose="020F0502020204030204"/>
                        </a:defRPr>
                      </a:lvl3pPr>
                      <a:lvl4pPr marL="1371600" algn="l" defTabSz="914400" rtl="0" eaLnBrk="1" latinLnBrk="0" hangingPunct="1">
                        <a:defRPr sz="1800" b="1" kern="1200">
                          <a:solidFill>
                            <a:schemeClr val="dk1"/>
                          </a:solidFill>
                          <a:latin typeface="Calibri" panose="020F0502020204030204"/>
                        </a:defRPr>
                      </a:lvl4pPr>
                      <a:lvl5pPr marL="1828800" algn="l" defTabSz="914400" rtl="0" eaLnBrk="1" latinLnBrk="0" hangingPunct="1">
                        <a:defRPr sz="1800" b="1" kern="1200">
                          <a:solidFill>
                            <a:schemeClr val="dk1"/>
                          </a:solidFill>
                          <a:latin typeface="Calibri" panose="020F0502020204030204"/>
                        </a:defRPr>
                      </a:lvl5pPr>
                      <a:lvl6pPr marL="2286000" algn="l" defTabSz="914400" rtl="0" eaLnBrk="1" latinLnBrk="0" hangingPunct="1">
                        <a:defRPr sz="1800" b="1" kern="1200">
                          <a:solidFill>
                            <a:schemeClr val="dk1"/>
                          </a:solidFill>
                          <a:latin typeface="Calibri" panose="020F0502020204030204"/>
                        </a:defRPr>
                      </a:lvl6pPr>
                      <a:lvl7pPr marL="2743200" algn="l" defTabSz="914400" rtl="0" eaLnBrk="1" latinLnBrk="0" hangingPunct="1">
                        <a:defRPr sz="1800" b="1" kern="1200">
                          <a:solidFill>
                            <a:schemeClr val="dk1"/>
                          </a:solidFill>
                          <a:latin typeface="Calibri" panose="020F0502020204030204"/>
                        </a:defRPr>
                      </a:lvl7pPr>
                      <a:lvl8pPr marL="3200400" algn="l" defTabSz="914400" rtl="0" eaLnBrk="1" latinLnBrk="0" hangingPunct="1">
                        <a:defRPr sz="1800" b="1" kern="1200">
                          <a:solidFill>
                            <a:schemeClr val="dk1"/>
                          </a:solidFill>
                          <a:latin typeface="Calibri" panose="020F0502020204030204"/>
                        </a:defRPr>
                      </a:lvl8pPr>
                      <a:lvl9pPr marL="3657600" algn="l" defTabSz="914400" rtl="0" eaLnBrk="1" latinLnBrk="0" hangingPunct="1">
                        <a:defRPr sz="1800" b="1" kern="1200">
                          <a:solidFill>
                            <a:schemeClr val="dk1"/>
                          </a:solidFill>
                          <a:latin typeface="Calibri" panose="020F0502020204030204"/>
                        </a:defRPr>
                      </a:lvl9pPr>
                    </a:lstStyle>
                    <a:p>
                      <a:pPr marL="0" marR="0" lvl="0" indent="0" algn="ctr" defTabSz="914400" rtl="0" eaLnBrk="1" fontAlgn="auto" hangingPunct="1">
                        <a:lnSpc>
                          <a:spcPct val="100000"/>
                        </a:lnSpc>
                        <a:spcBef>
                          <a:spcPts val="0"/>
                        </a:spcBef>
                        <a:spcAft>
                          <a:spcPts val="0"/>
                        </a:spcAft>
                        <a:buFontTx/>
                        <a:buNone/>
                      </a:pPr>
                      <a:r>
                        <a:rPr lang="en-GB" sz="1600" u="none" strike="noStrike" kern="1200" cap="none" spc="0" normalizeH="0" baseline="0" noProof="0" dirty="0">
                          <a:solidFill>
                            <a:schemeClr val="bg1"/>
                          </a:solidFill>
                          <a:latin typeface="Arial" panose="020B0604020202020204" pitchFamily="34" charset="0"/>
                          <a:cs typeface="Arial" panose="020B0604020202020204" pitchFamily="34" charset="0"/>
                          <a:sym typeface=""/>
                        </a:rPr>
                        <a:t>Olaparib</a:t>
                      </a:r>
                      <a:endParaRPr lang="en-GB" sz="1600" b="1" i="0" u="none" strike="noStrike" kern="1200" cap="none" spc="0" normalizeH="0" baseline="30000" noProof="0" dirty="0">
                        <a:solidFill>
                          <a:schemeClr val="bg1"/>
                        </a:solidFill>
                        <a:latin typeface="Arial" panose="020B0604020202020204" pitchFamily="34" charset="0"/>
                        <a:ea typeface="+mn-ea"/>
                        <a:cs typeface="Arial" panose="020B0604020202020204" pitchFamily="34" charset="0"/>
                        <a:sym typeface=""/>
                      </a:endParaRPr>
                    </a:p>
                  </a:txBody>
                  <a:tcPr anchor="ctr"/>
                </a:tc>
                <a:tc>
                  <a:txBody>
                    <a:bodyPr/>
                    <a:lstStyle>
                      <a:lvl1pPr marL="0" algn="l" defTabSz="914400" rtl="0" eaLnBrk="1" latinLnBrk="0" hangingPunct="1">
                        <a:defRPr sz="1800" b="1" kern="1200">
                          <a:solidFill>
                            <a:schemeClr val="dk1"/>
                          </a:solidFill>
                          <a:latin typeface="Calibri" panose="020F0502020204030204"/>
                        </a:defRPr>
                      </a:lvl1pPr>
                      <a:lvl2pPr marL="457200" algn="l" defTabSz="914400" rtl="0" eaLnBrk="1" latinLnBrk="0" hangingPunct="1">
                        <a:defRPr sz="1800" b="1" kern="1200">
                          <a:solidFill>
                            <a:schemeClr val="dk1"/>
                          </a:solidFill>
                          <a:latin typeface="Calibri" panose="020F0502020204030204"/>
                        </a:defRPr>
                      </a:lvl2pPr>
                      <a:lvl3pPr marL="914400" algn="l" defTabSz="914400" rtl="0" eaLnBrk="1" latinLnBrk="0" hangingPunct="1">
                        <a:defRPr sz="1800" b="1" kern="1200">
                          <a:solidFill>
                            <a:schemeClr val="dk1"/>
                          </a:solidFill>
                          <a:latin typeface="Calibri" panose="020F0502020204030204"/>
                        </a:defRPr>
                      </a:lvl3pPr>
                      <a:lvl4pPr marL="1371600" algn="l" defTabSz="914400" rtl="0" eaLnBrk="1" latinLnBrk="0" hangingPunct="1">
                        <a:defRPr sz="1800" b="1" kern="1200">
                          <a:solidFill>
                            <a:schemeClr val="dk1"/>
                          </a:solidFill>
                          <a:latin typeface="Calibri" panose="020F0502020204030204"/>
                        </a:defRPr>
                      </a:lvl4pPr>
                      <a:lvl5pPr marL="1828800" algn="l" defTabSz="914400" rtl="0" eaLnBrk="1" latinLnBrk="0" hangingPunct="1">
                        <a:defRPr sz="1800" b="1" kern="1200">
                          <a:solidFill>
                            <a:schemeClr val="dk1"/>
                          </a:solidFill>
                          <a:latin typeface="Calibri" panose="020F0502020204030204"/>
                        </a:defRPr>
                      </a:lvl5pPr>
                      <a:lvl6pPr marL="2286000" algn="l" defTabSz="914400" rtl="0" eaLnBrk="1" latinLnBrk="0" hangingPunct="1">
                        <a:defRPr sz="1800" b="1" kern="1200">
                          <a:solidFill>
                            <a:schemeClr val="dk1"/>
                          </a:solidFill>
                          <a:latin typeface="Calibri" panose="020F0502020204030204"/>
                        </a:defRPr>
                      </a:lvl6pPr>
                      <a:lvl7pPr marL="2743200" algn="l" defTabSz="914400" rtl="0" eaLnBrk="1" latinLnBrk="0" hangingPunct="1">
                        <a:defRPr sz="1800" b="1" kern="1200">
                          <a:solidFill>
                            <a:schemeClr val="dk1"/>
                          </a:solidFill>
                          <a:latin typeface="Calibri" panose="020F0502020204030204"/>
                        </a:defRPr>
                      </a:lvl7pPr>
                      <a:lvl8pPr marL="3200400" algn="l" defTabSz="914400" rtl="0" eaLnBrk="1" latinLnBrk="0" hangingPunct="1">
                        <a:defRPr sz="1800" b="1" kern="1200">
                          <a:solidFill>
                            <a:schemeClr val="dk1"/>
                          </a:solidFill>
                          <a:latin typeface="Calibri" panose="020F0502020204030204"/>
                        </a:defRPr>
                      </a:lvl8pPr>
                      <a:lvl9pPr marL="3657600" algn="l" defTabSz="914400" rtl="0" eaLnBrk="1" latinLnBrk="0" hangingPunct="1">
                        <a:defRPr sz="1800" b="1" kern="1200">
                          <a:solidFill>
                            <a:schemeClr val="dk1"/>
                          </a:solidFill>
                          <a:latin typeface="Calibri" panose="020F0502020204030204"/>
                        </a:defRPr>
                      </a:lvl9pPr>
                    </a:lstStyle>
                    <a:p>
                      <a:pPr marL="0" marR="0" lvl="0" indent="0" algn="ctr" defTabSz="914400" rtl="0" eaLnBrk="1" fontAlgn="auto" hangingPunct="1">
                        <a:lnSpc>
                          <a:spcPct val="100000"/>
                        </a:lnSpc>
                        <a:spcBef>
                          <a:spcPts val="0"/>
                        </a:spcBef>
                        <a:spcAft>
                          <a:spcPts val="0"/>
                        </a:spcAft>
                        <a:buFontTx/>
                        <a:buNone/>
                      </a:pPr>
                      <a:r>
                        <a:rPr lang="en-GB" sz="1600" u="none" strike="noStrike" kern="1200" cap="none" spc="0" normalizeH="0" baseline="0" noProof="0" dirty="0">
                          <a:solidFill>
                            <a:schemeClr val="bg1"/>
                          </a:solidFill>
                          <a:latin typeface="Arial" panose="020B0604020202020204" pitchFamily="34" charset="0"/>
                          <a:cs typeface="Arial" panose="020B0604020202020204" pitchFamily="34" charset="0"/>
                          <a:sym typeface=""/>
                        </a:rPr>
                        <a:t>Rucaparib</a:t>
                      </a:r>
                      <a:endParaRPr lang="en-GB" sz="1600" b="0" i="0" u="none" strike="noStrike" kern="1200" cap="none" spc="0" normalizeH="0" baseline="0" noProof="0" dirty="0">
                        <a:solidFill>
                          <a:schemeClr val="bg1"/>
                        </a:solidFill>
                        <a:latin typeface="Arial" panose="020B0604020202020204" pitchFamily="34" charset="0"/>
                        <a:ea typeface="+mn-ea"/>
                        <a:cs typeface="Arial" panose="020B0604020202020204" pitchFamily="34" charset="0"/>
                        <a:sym typeface=""/>
                      </a:endParaRPr>
                    </a:p>
                  </a:txBody>
                  <a:tcPr anchor="ctr"/>
                </a:tc>
                <a:tc>
                  <a:txBody>
                    <a:bodyPr/>
                    <a:lstStyle>
                      <a:lvl1pPr marL="0" algn="l" defTabSz="914400" rtl="0" eaLnBrk="1" latinLnBrk="0" hangingPunct="1">
                        <a:defRPr sz="1800" b="1" kern="1200">
                          <a:solidFill>
                            <a:schemeClr val="dk1"/>
                          </a:solidFill>
                          <a:latin typeface="Calibri" panose="020F0502020204030204"/>
                        </a:defRPr>
                      </a:lvl1pPr>
                      <a:lvl2pPr marL="457200" algn="l" defTabSz="914400" rtl="0" eaLnBrk="1" latinLnBrk="0" hangingPunct="1">
                        <a:defRPr sz="1800" b="1" kern="1200">
                          <a:solidFill>
                            <a:schemeClr val="dk1"/>
                          </a:solidFill>
                          <a:latin typeface="Calibri" panose="020F0502020204030204"/>
                        </a:defRPr>
                      </a:lvl2pPr>
                      <a:lvl3pPr marL="914400" algn="l" defTabSz="914400" rtl="0" eaLnBrk="1" latinLnBrk="0" hangingPunct="1">
                        <a:defRPr sz="1800" b="1" kern="1200">
                          <a:solidFill>
                            <a:schemeClr val="dk1"/>
                          </a:solidFill>
                          <a:latin typeface="Calibri" panose="020F0502020204030204"/>
                        </a:defRPr>
                      </a:lvl3pPr>
                      <a:lvl4pPr marL="1371600" algn="l" defTabSz="914400" rtl="0" eaLnBrk="1" latinLnBrk="0" hangingPunct="1">
                        <a:defRPr sz="1800" b="1" kern="1200">
                          <a:solidFill>
                            <a:schemeClr val="dk1"/>
                          </a:solidFill>
                          <a:latin typeface="Calibri" panose="020F0502020204030204"/>
                        </a:defRPr>
                      </a:lvl4pPr>
                      <a:lvl5pPr marL="1828800" algn="l" defTabSz="914400" rtl="0" eaLnBrk="1" latinLnBrk="0" hangingPunct="1">
                        <a:defRPr sz="1800" b="1" kern="1200">
                          <a:solidFill>
                            <a:schemeClr val="dk1"/>
                          </a:solidFill>
                          <a:latin typeface="Calibri" panose="020F0502020204030204"/>
                        </a:defRPr>
                      </a:lvl5pPr>
                      <a:lvl6pPr marL="2286000" algn="l" defTabSz="914400" rtl="0" eaLnBrk="1" latinLnBrk="0" hangingPunct="1">
                        <a:defRPr sz="1800" b="1" kern="1200">
                          <a:solidFill>
                            <a:schemeClr val="dk1"/>
                          </a:solidFill>
                          <a:latin typeface="Calibri" panose="020F0502020204030204"/>
                        </a:defRPr>
                      </a:lvl6pPr>
                      <a:lvl7pPr marL="2743200" algn="l" defTabSz="914400" rtl="0" eaLnBrk="1" latinLnBrk="0" hangingPunct="1">
                        <a:defRPr sz="1800" b="1" kern="1200">
                          <a:solidFill>
                            <a:schemeClr val="dk1"/>
                          </a:solidFill>
                          <a:latin typeface="Calibri" panose="020F0502020204030204"/>
                        </a:defRPr>
                      </a:lvl7pPr>
                      <a:lvl8pPr marL="3200400" algn="l" defTabSz="914400" rtl="0" eaLnBrk="1" latinLnBrk="0" hangingPunct="1">
                        <a:defRPr sz="1800" b="1" kern="1200">
                          <a:solidFill>
                            <a:schemeClr val="dk1"/>
                          </a:solidFill>
                          <a:latin typeface="Calibri" panose="020F0502020204030204"/>
                        </a:defRPr>
                      </a:lvl8pPr>
                      <a:lvl9pPr marL="3657600" algn="l" defTabSz="914400" rtl="0" eaLnBrk="1" latinLnBrk="0" hangingPunct="1">
                        <a:defRPr sz="1800" b="1" kern="1200">
                          <a:solidFill>
                            <a:schemeClr val="dk1"/>
                          </a:solidFill>
                          <a:latin typeface="Calibri" panose="020F0502020204030204"/>
                        </a:defRPr>
                      </a:lvl9pPr>
                    </a:lstStyle>
                    <a:p>
                      <a:pPr marL="0" marR="0" lvl="0" indent="0" algn="ctr" defTabSz="914400" rtl="0" eaLnBrk="1" fontAlgn="auto" hangingPunct="1">
                        <a:lnSpc>
                          <a:spcPct val="100000"/>
                        </a:lnSpc>
                        <a:spcBef>
                          <a:spcPts val="0"/>
                        </a:spcBef>
                        <a:spcAft>
                          <a:spcPts val="0"/>
                        </a:spcAft>
                        <a:buFontTx/>
                        <a:buNone/>
                      </a:pPr>
                      <a:r>
                        <a:rPr lang="en-GB" sz="1600" u="none" strike="noStrike" kern="1200" cap="none" spc="0" normalizeH="0" baseline="0" noProof="0" dirty="0">
                          <a:solidFill>
                            <a:schemeClr val="bg1"/>
                          </a:solidFill>
                          <a:latin typeface="Arial" panose="020B0604020202020204" pitchFamily="34" charset="0"/>
                          <a:cs typeface="Arial" panose="020B0604020202020204" pitchFamily="34" charset="0"/>
                          <a:sym typeface=""/>
                        </a:rPr>
                        <a:t>Niraparib</a:t>
                      </a:r>
                      <a:endParaRPr lang="en-GB" sz="1600" b="1" i="0" u="none" strike="noStrike" kern="1200" cap="none" spc="0" normalizeH="0" baseline="0" noProof="0" dirty="0">
                        <a:solidFill>
                          <a:schemeClr val="bg1"/>
                        </a:solidFill>
                        <a:latin typeface="Arial" panose="020B0604020202020204" pitchFamily="34" charset="0"/>
                        <a:ea typeface="+mn-ea"/>
                        <a:cs typeface="Arial" panose="020B0604020202020204" pitchFamily="34" charset="0"/>
                        <a:sym typeface=""/>
                      </a:endParaRPr>
                    </a:p>
                  </a:txBody>
                  <a:tcPr anchor="ctr"/>
                </a:tc>
                <a:tc>
                  <a:txBody>
                    <a:bodyPr/>
                    <a:lstStyle>
                      <a:lvl1pPr marL="0" algn="l" defTabSz="914400" rtl="0" eaLnBrk="1" latinLnBrk="0" hangingPunct="1">
                        <a:defRPr sz="1800" b="1" kern="1200">
                          <a:solidFill>
                            <a:schemeClr val="dk1"/>
                          </a:solidFill>
                          <a:latin typeface="Calibri" panose="020F0502020204030204"/>
                        </a:defRPr>
                      </a:lvl1pPr>
                      <a:lvl2pPr marL="457200" algn="l" defTabSz="914400" rtl="0" eaLnBrk="1" latinLnBrk="0" hangingPunct="1">
                        <a:defRPr sz="1800" b="1" kern="1200">
                          <a:solidFill>
                            <a:schemeClr val="dk1"/>
                          </a:solidFill>
                          <a:latin typeface="Calibri" panose="020F0502020204030204"/>
                        </a:defRPr>
                      </a:lvl2pPr>
                      <a:lvl3pPr marL="914400" algn="l" defTabSz="914400" rtl="0" eaLnBrk="1" latinLnBrk="0" hangingPunct="1">
                        <a:defRPr sz="1800" b="1" kern="1200">
                          <a:solidFill>
                            <a:schemeClr val="dk1"/>
                          </a:solidFill>
                          <a:latin typeface="Calibri" panose="020F0502020204030204"/>
                        </a:defRPr>
                      </a:lvl3pPr>
                      <a:lvl4pPr marL="1371600" algn="l" defTabSz="914400" rtl="0" eaLnBrk="1" latinLnBrk="0" hangingPunct="1">
                        <a:defRPr sz="1800" b="1" kern="1200">
                          <a:solidFill>
                            <a:schemeClr val="dk1"/>
                          </a:solidFill>
                          <a:latin typeface="Calibri" panose="020F0502020204030204"/>
                        </a:defRPr>
                      </a:lvl4pPr>
                      <a:lvl5pPr marL="1828800" algn="l" defTabSz="914400" rtl="0" eaLnBrk="1" latinLnBrk="0" hangingPunct="1">
                        <a:defRPr sz="1800" b="1" kern="1200">
                          <a:solidFill>
                            <a:schemeClr val="dk1"/>
                          </a:solidFill>
                          <a:latin typeface="Calibri" panose="020F0502020204030204"/>
                        </a:defRPr>
                      </a:lvl5pPr>
                      <a:lvl6pPr marL="2286000" algn="l" defTabSz="914400" rtl="0" eaLnBrk="1" latinLnBrk="0" hangingPunct="1">
                        <a:defRPr sz="1800" b="1" kern="1200">
                          <a:solidFill>
                            <a:schemeClr val="dk1"/>
                          </a:solidFill>
                          <a:latin typeface="Calibri" panose="020F0502020204030204"/>
                        </a:defRPr>
                      </a:lvl6pPr>
                      <a:lvl7pPr marL="2743200" algn="l" defTabSz="914400" rtl="0" eaLnBrk="1" latinLnBrk="0" hangingPunct="1">
                        <a:defRPr sz="1800" b="1" kern="1200">
                          <a:solidFill>
                            <a:schemeClr val="dk1"/>
                          </a:solidFill>
                          <a:latin typeface="Calibri" panose="020F0502020204030204"/>
                        </a:defRPr>
                      </a:lvl7pPr>
                      <a:lvl8pPr marL="3200400" algn="l" defTabSz="914400" rtl="0" eaLnBrk="1" latinLnBrk="0" hangingPunct="1">
                        <a:defRPr sz="1800" b="1" kern="1200">
                          <a:solidFill>
                            <a:schemeClr val="dk1"/>
                          </a:solidFill>
                          <a:latin typeface="Calibri" panose="020F0502020204030204"/>
                        </a:defRPr>
                      </a:lvl8pPr>
                      <a:lvl9pPr marL="3657600" algn="l" defTabSz="914400" rtl="0" eaLnBrk="1" latinLnBrk="0" hangingPunct="1">
                        <a:defRPr sz="1800" b="1" kern="1200">
                          <a:solidFill>
                            <a:schemeClr val="dk1"/>
                          </a:solidFill>
                          <a:latin typeface="Calibri" panose="020F0502020204030204"/>
                        </a:defRPr>
                      </a:lvl9pPr>
                    </a:lstStyle>
                    <a:p>
                      <a:pPr marL="0" marR="0" lvl="0" indent="0" algn="ctr" defTabSz="914400" rtl="0" eaLnBrk="1" fontAlgn="auto" hangingPunct="1">
                        <a:lnSpc>
                          <a:spcPct val="100000"/>
                        </a:lnSpc>
                        <a:spcBef>
                          <a:spcPts val="0"/>
                        </a:spcBef>
                        <a:spcAft>
                          <a:spcPts val="0"/>
                        </a:spcAft>
                        <a:buFontTx/>
                        <a:buNone/>
                      </a:pPr>
                      <a:r>
                        <a:rPr lang="en-GB" sz="1600" u="none" strike="noStrike" kern="1200" cap="none" spc="0" normalizeH="0" baseline="0" noProof="0" dirty="0">
                          <a:solidFill>
                            <a:schemeClr val="bg1"/>
                          </a:solidFill>
                          <a:latin typeface="Arial" panose="020B0604020202020204" pitchFamily="34" charset="0"/>
                          <a:cs typeface="Arial" panose="020B0604020202020204" pitchFamily="34" charset="0"/>
                          <a:sym typeface=""/>
                        </a:rPr>
                        <a:t>Talazoparib</a:t>
                      </a:r>
                      <a:endParaRPr lang="en-GB" sz="1600" b="1" i="0" u="none" strike="noStrike" kern="1200" cap="none" spc="0" normalizeH="0" baseline="0" noProof="0" dirty="0">
                        <a:solidFill>
                          <a:schemeClr val="bg1"/>
                        </a:solidFill>
                        <a:latin typeface="Arial" panose="020B0604020202020204" pitchFamily="34" charset="0"/>
                        <a:ea typeface="+mn-ea"/>
                        <a:cs typeface="Arial" panose="020B0604020202020204" pitchFamily="34" charset="0"/>
                        <a:sym typeface=""/>
                      </a:endParaRPr>
                    </a:p>
                  </a:txBody>
                  <a:tcPr anchor="ctr"/>
                </a:tc>
                <a:extLst>
                  <a:ext uri="{0D108BD9-81ED-4DB2-BD59-A6C34878D82A}">
                    <a16:rowId xmlns:a16="http://schemas.microsoft.com/office/drawing/2014/main" val="10000"/>
                  </a:ext>
                </a:extLst>
              </a:tr>
              <a:tr h="685622">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l" defTabSz="914400" rtl="0" eaLnBrk="1" fontAlgn="auto" latinLnBrk="0" hangingPunct="1">
                        <a:lnSpc>
                          <a:spcPct val="100000"/>
                        </a:lnSpc>
                        <a:spcBef>
                          <a:spcPts val="0"/>
                        </a:spcBef>
                        <a:spcAft>
                          <a:spcPts val="0"/>
                        </a:spcAft>
                        <a:buClrTx/>
                        <a:buSzPct val="100000"/>
                        <a:buFont typeface="Arial" panose="020B0604020202020204" pitchFamily="34" charset="0"/>
                        <a:buNone/>
                      </a:pPr>
                      <a:r>
                        <a:rPr lang="en-GB" sz="1400" b="1" u="none" strike="noStrike" kern="1200" cap="none" spc="0" normalizeH="0" baseline="0" noProof="0" dirty="0">
                          <a:latin typeface="Arial" panose="020B0604020202020204" pitchFamily="34" charset="0"/>
                          <a:cs typeface="Arial" panose="020B0604020202020204" pitchFamily="34" charset="0"/>
                          <a:sym typeface=""/>
                        </a:rPr>
                        <a:t>Single-agent dose</a:t>
                      </a:r>
                      <a:r>
                        <a:rPr lang="en-GB" sz="1400" b="1" u="none" strike="noStrike" kern="1200" cap="none" spc="0" normalizeH="0" baseline="30000" noProof="0" dirty="0">
                          <a:latin typeface="Arial" panose="020B0604020202020204" pitchFamily="34" charset="0"/>
                          <a:cs typeface="Arial" panose="020B0604020202020204" pitchFamily="34" charset="0"/>
                          <a:sym typeface=""/>
                        </a:rPr>
                        <a:t> </a:t>
                      </a:r>
                      <a:r>
                        <a:rPr lang="en-GB" sz="1400" b="1" u="none" strike="noStrike" kern="1200" cap="none" spc="0" normalizeH="0" baseline="0" noProof="0" dirty="0">
                          <a:latin typeface="Arial" panose="020B0604020202020204" pitchFamily="34" charset="0"/>
                          <a:cs typeface="Arial" panose="020B0604020202020204" pitchFamily="34" charset="0"/>
                          <a:sym typeface=""/>
                        </a:rPr>
                        <a:t>(a</a:t>
                      </a:r>
                      <a:r>
                        <a:rPr lang="en-GB" sz="1400" b="1" u="none" strike="noStrike" kern="1200" cap="none" spc="0" normalizeH="0" noProof="0" dirty="0">
                          <a:latin typeface="Arial" panose="020B0604020202020204" pitchFamily="34" charset="0"/>
                          <a:cs typeface="Arial" panose="020B0604020202020204" pitchFamily="34" charset="0"/>
                          <a:sym typeface=""/>
                        </a:rPr>
                        <a:t>pproved for olaparib, rucaparib, niraparib, and talazoparib)</a:t>
                      </a:r>
                      <a:endParaRPr lang="en-GB" sz="1400" b="1" i="0" u="none" strike="noStrike" kern="1200" cap="none" spc="0" normalizeH="0" baseline="30000" noProof="0" dirty="0">
                        <a:solidFill>
                          <a:schemeClr val="tx1"/>
                        </a:solidFill>
                        <a:latin typeface="Arial" panose="020B0604020202020204" pitchFamily="34" charset="0"/>
                        <a:ea typeface="+mn-ea"/>
                        <a:cs typeface="Arial" panose="020B0604020202020204" pitchFamily="34" charset="0"/>
                        <a:sym typeface=""/>
                      </a:endParaRPr>
                    </a:p>
                  </a:txBody>
                  <a:tcPr anchor="ct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ctr" defTabSz="914400" rtl="0" eaLnBrk="1" fontAlgn="auto" latinLnBrk="0" hangingPunct="1">
                        <a:lnSpc>
                          <a:spcPct val="100000"/>
                        </a:lnSpc>
                        <a:spcBef>
                          <a:spcPts val="0"/>
                        </a:spcBef>
                        <a:spcAft>
                          <a:spcPts val="0"/>
                        </a:spcAft>
                        <a:buClrTx/>
                        <a:buSzPct val="100000"/>
                        <a:buFont typeface="Arial" panose="020B0604020202020204" pitchFamily="34" charset="0"/>
                        <a:buNone/>
                      </a:pPr>
                      <a:r>
                        <a:rPr lang="en-GB" sz="1400" u="none" strike="noStrike" kern="1200" cap="none" spc="0" normalizeH="0" baseline="0" noProof="0" dirty="0">
                          <a:latin typeface="Arial" panose="020B0604020202020204" pitchFamily="34" charset="0"/>
                          <a:cs typeface="Arial" panose="020B0604020202020204" pitchFamily="34" charset="0"/>
                          <a:sym typeface=""/>
                        </a:rPr>
                        <a:t>300 mg BID</a:t>
                      </a:r>
                      <a:endParaRPr lang="en-GB" sz="1400" b="0" i="0" u="none" strike="noStrike" kern="1200" cap="none" spc="0" normalizeH="0" baseline="0" noProof="0" dirty="0">
                        <a:solidFill>
                          <a:schemeClr val="tx1"/>
                        </a:solidFill>
                        <a:latin typeface="Arial" panose="020B0604020202020204" pitchFamily="34" charset="0"/>
                        <a:ea typeface="+mn-ea"/>
                        <a:cs typeface="Arial" panose="020B0604020202020204" pitchFamily="34" charset="0"/>
                        <a:sym typeface=""/>
                      </a:endParaRPr>
                    </a:p>
                  </a:txBody>
                  <a:tcPr anchor="ct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ctr" defTabSz="914400" rtl="0" eaLnBrk="1" fontAlgn="auto" latinLnBrk="0" hangingPunct="1">
                        <a:lnSpc>
                          <a:spcPct val="100000"/>
                        </a:lnSpc>
                        <a:spcBef>
                          <a:spcPts val="0"/>
                        </a:spcBef>
                        <a:spcAft>
                          <a:spcPts val="0"/>
                        </a:spcAft>
                        <a:buClrTx/>
                        <a:buSzPct val="100000"/>
                        <a:buFont typeface="Arial" panose="020B0604020202020204" pitchFamily="34" charset="0"/>
                        <a:buNone/>
                      </a:pPr>
                      <a:r>
                        <a:rPr lang="en-GB" sz="1400" u="none" strike="noStrike" kern="1200" cap="none" spc="0" normalizeH="0" baseline="0" noProof="0" dirty="0">
                          <a:latin typeface="Arial" panose="020B0604020202020204" pitchFamily="34" charset="0"/>
                          <a:cs typeface="Arial" panose="020B0604020202020204" pitchFamily="34" charset="0"/>
                          <a:sym typeface=""/>
                        </a:rPr>
                        <a:t>600 mg BID</a:t>
                      </a:r>
                      <a:endParaRPr lang="en-GB" sz="1400" b="0" i="0" u="none" strike="noStrike" kern="1200" cap="none" spc="0" normalizeH="0" baseline="0" noProof="0" dirty="0">
                        <a:solidFill>
                          <a:schemeClr val="tx1"/>
                        </a:solidFill>
                        <a:latin typeface="Arial" panose="020B0604020202020204" pitchFamily="34" charset="0"/>
                        <a:ea typeface="+mn-ea"/>
                        <a:cs typeface="Arial" panose="020B0604020202020204" pitchFamily="34" charset="0"/>
                        <a:sym typeface=""/>
                      </a:endParaRPr>
                    </a:p>
                  </a:txBody>
                  <a:tcPr anchor="ct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ctr" defTabSz="914400" rtl="0" eaLnBrk="1" fontAlgn="auto" latinLnBrk="0" hangingPunct="1">
                        <a:lnSpc>
                          <a:spcPct val="100000"/>
                        </a:lnSpc>
                        <a:spcBef>
                          <a:spcPts val="0"/>
                        </a:spcBef>
                        <a:spcAft>
                          <a:spcPts val="0"/>
                        </a:spcAft>
                        <a:buClrTx/>
                        <a:buSzPct val="100000"/>
                        <a:buFont typeface="Arial" panose="020B0604020202020204" pitchFamily="34" charset="0"/>
                        <a:buNone/>
                      </a:pPr>
                      <a:r>
                        <a:rPr lang="en-GB" sz="1400" u="none" strike="noStrike" kern="1200" cap="none" spc="0" normalizeH="0" baseline="0" noProof="0" dirty="0">
                          <a:latin typeface="Arial" panose="020B0604020202020204" pitchFamily="34" charset="0"/>
                          <a:cs typeface="Arial" panose="020B0604020202020204" pitchFamily="34" charset="0"/>
                          <a:sym typeface=""/>
                        </a:rPr>
                        <a:t>200/300</a:t>
                      </a:r>
                      <a:r>
                        <a:rPr lang="en-GB" sz="1400" u="none" strike="noStrike" kern="1200" cap="none" spc="0" normalizeH="0" baseline="30000" noProof="0" dirty="0">
                          <a:latin typeface="Arial" panose="020B0604020202020204" pitchFamily="34" charset="0"/>
                          <a:cs typeface="Arial" panose="020B0604020202020204" pitchFamily="34" charset="0"/>
                          <a:sym typeface=""/>
                        </a:rPr>
                        <a:t>d</a:t>
                      </a:r>
                      <a:r>
                        <a:rPr lang="en-GB" sz="1400" u="none" strike="noStrike" kern="1200" cap="none" spc="0" normalizeH="0" baseline="0" noProof="0" dirty="0">
                          <a:latin typeface="Arial" panose="020B0604020202020204" pitchFamily="34" charset="0"/>
                          <a:cs typeface="Arial" panose="020B0604020202020204" pitchFamily="34" charset="0"/>
                          <a:sym typeface=""/>
                        </a:rPr>
                        <a:t> mg QD</a:t>
                      </a:r>
                      <a:endParaRPr lang="en-GB" sz="1400" b="0" i="0" u="none" strike="noStrike" kern="1200" cap="none" spc="0" normalizeH="0" baseline="0" noProof="0" dirty="0">
                        <a:solidFill>
                          <a:schemeClr val="tx1"/>
                        </a:solidFill>
                        <a:latin typeface="Arial" panose="020B0604020202020204" pitchFamily="34" charset="0"/>
                        <a:ea typeface="+mn-ea"/>
                        <a:cs typeface="Arial" panose="020B0604020202020204" pitchFamily="34" charset="0"/>
                        <a:sym typeface=""/>
                      </a:endParaRPr>
                    </a:p>
                  </a:txBody>
                  <a:tcPr anchor="ct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ctr" defTabSz="914400" rtl="0" eaLnBrk="1" fontAlgn="auto" latinLnBrk="0" hangingPunct="1">
                        <a:lnSpc>
                          <a:spcPct val="100000"/>
                        </a:lnSpc>
                        <a:spcBef>
                          <a:spcPts val="0"/>
                        </a:spcBef>
                        <a:spcAft>
                          <a:spcPts val="0"/>
                        </a:spcAft>
                        <a:buClrTx/>
                        <a:buSzPct val="100000"/>
                        <a:buFont typeface="Arial" panose="020B0604020202020204" pitchFamily="34" charset="0"/>
                        <a:buNone/>
                      </a:pPr>
                      <a:r>
                        <a:rPr lang="en-GB" sz="1400" u="none" strike="noStrike" kern="1200" cap="none" spc="0" normalizeH="0" baseline="0" noProof="0" dirty="0">
                          <a:latin typeface="Arial" panose="020B0604020202020204" pitchFamily="34" charset="0"/>
                          <a:cs typeface="Arial" panose="020B0604020202020204" pitchFamily="34" charset="0"/>
                          <a:sym typeface=""/>
                        </a:rPr>
                        <a:t>1 mg QD</a:t>
                      </a:r>
                      <a:endParaRPr lang="en-GB" sz="1400" b="0" i="0" u="none" strike="noStrike" kern="1200" cap="none" spc="0" normalizeH="0" baseline="0" noProof="0" dirty="0">
                        <a:solidFill>
                          <a:schemeClr val="tx1"/>
                        </a:solidFill>
                        <a:latin typeface="Arial" panose="020B0604020202020204" pitchFamily="34" charset="0"/>
                        <a:ea typeface="+mn-ea"/>
                        <a:cs typeface="Arial" panose="020B0604020202020204" pitchFamily="34" charset="0"/>
                        <a:sym typeface=""/>
                      </a:endParaRPr>
                    </a:p>
                  </a:txBody>
                  <a:tcPr anchor="ctr"/>
                </a:tc>
                <a:extLst>
                  <a:ext uri="{0D108BD9-81ED-4DB2-BD59-A6C34878D82A}">
                    <a16:rowId xmlns:a16="http://schemas.microsoft.com/office/drawing/2014/main" val="10001"/>
                  </a:ext>
                </a:extLst>
              </a:tr>
              <a:tr h="1188720">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l" defTabSz="914400" rtl="0" eaLnBrk="1" fontAlgn="auto" latinLnBrk="0" hangingPunct="1">
                        <a:lnSpc>
                          <a:spcPct val="100000"/>
                        </a:lnSpc>
                        <a:spcBef>
                          <a:spcPts val="0"/>
                        </a:spcBef>
                        <a:spcAft>
                          <a:spcPts val="0"/>
                        </a:spcAft>
                        <a:buClrTx/>
                        <a:buSzPct val="100000"/>
                        <a:buFont typeface="Arial" panose="020B0604020202020204" pitchFamily="34" charset="0"/>
                        <a:buNone/>
                      </a:pPr>
                      <a:r>
                        <a:rPr lang="en-GB" sz="1400" b="1" u="none" strike="noStrike" kern="1200" cap="none" spc="0" normalizeH="0" baseline="0" noProof="0" dirty="0">
                          <a:latin typeface="Arial" panose="020B0604020202020204" pitchFamily="34" charset="0"/>
                          <a:cs typeface="Arial" panose="020B0604020202020204" pitchFamily="34" charset="0"/>
                          <a:sym typeface=""/>
                        </a:rPr>
                        <a:t>Tumour indications</a:t>
                      </a:r>
                      <a:endParaRPr lang="en-GB" sz="1400" b="1" i="0" u="none" strike="noStrike" kern="1200" cap="none" spc="0" normalizeH="0" baseline="0" noProof="0" dirty="0">
                        <a:solidFill>
                          <a:schemeClr val="tx1"/>
                        </a:solidFill>
                        <a:latin typeface="Arial" panose="020B0604020202020204" pitchFamily="34" charset="0"/>
                        <a:ea typeface="+mn-ea"/>
                        <a:cs typeface="Arial" panose="020B0604020202020204" pitchFamily="34" charset="0"/>
                        <a:sym typeface=""/>
                      </a:endParaRPr>
                    </a:p>
                  </a:txBody>
                  <a:tcPr anchor="ct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ctr" defTabSz="914400" rtl="0" eaLnBrk="1" fontAlgn="auto" latinLnBrk="0" hangingPunct="1">
                        <a:lnSpc>
                          <a:spcPct val="100000"/>
                        </a:lnSpc>
                        <a:spcBef>
                          <a:spcPts val="0"/>
                        </a:spcBef>
                        <a:spcAft>
                          <a:spcPts val="0"/>
                        </a:spcAft>
                        <a:buClrTx/>
                        <a:buSzPct val="100000"/>
                        <a:buFont typeface="Arial" panose="020B0604020202020204" pitchFamily="34" charset="0"/>
                        <a:buNone/>
                      </a:pPr>
                      <a:r>
                        <a:rPr lang="en-GB" sz="1400" u="none" strike="noStrike" kern="1200" cap="none" spc="0" normalizeH="0" baseline="0" noProof="0" dirty="0">
                          <a:latin typeface="Arial" panose="020B0604020202020204" pitchFamily="34" charset="0"/>
                          <a:cs typeface="Arial" panose="020B0604020202020204" pitchFamily="34" charset="0"/>
                          <a:sym typeface=""/>
                        </a:rPr>
                        <a:t>Ovarian cancer, breast cancer, pancreatic cancer, prostate cancer</a:t>
                      </a:r>
                      <a:r>
                        <a:rPr lang="en-GB" sz="1400" u="none" strike="noStrike" kern="1200" cap="none" spc="0" normalizeH="0" baseline="30000" noProof="0" dirty="0">
                          <a:latin typeface="Arial" panose="020B0604020202020204" pitchFamily="34" charset="0"/>
                          <a:cs typeface="Arial" panose="020B0604020202020204" pitchFamily="34" charset="0"/>
                          <a:sym typeface=""/>
                        </a:rPr>
                        <a:t>1,2,a,b</a:t>
                      </a:r>
                      <a:endParaRPr lang="en-GB" sz="1400" b="0" i="0" u="none" strike="noStrike" kern="1200" cap="none" spc="0" normalizeH="0" baseline="30000" noProof="0" dirty="0">
                        <a:solidFill>
                          <a:schemeClr val="tx1"/>
                        </a:solidFill>
                        <a:latin typeface="Arial" panose="020B0604020202020204" pitchFamily="34" charset="0"/>
                        <a:ea typeface="+mn-ea"/>
                        <a:cs typeface="Arial" panose="020B0604020202020204" pitchFamily="34" charset="0"/>
                        <a:sym typeface=""/>
                      </a:endParaRPr>
                    </a:p>
                  </a:txBody>
                  <a:tcPr anchor="ct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ctr" defTabSz="914400" rtl="0" eaLnBrk="1" fontAlgn="auto" latinLnBrk="0" hangingPunct="1">
                        <a:lnSpc>
                          <a:spcPct val="100000"/>
                        </a:lnSpc>
                        <a:spcBef>
                          <a:spcPts val="0"/>
                        </a:spcBef>
                        <a:spcAft>
                          <a:spcPts val="0"/>
                        </a:spcAft>
                        <a:buClrTx/>
                        <a:buSzPct val="100000"/>
                        <a:buFont typeface="Arial" panose="020B0604020202020204" pitchFamily="34" charset="0"/>
                        <a:buNone/>
                      </a:pPr>
                      <a:r>
                        <a:rPr lang="en-GB" sz="1400" u="none" strike="noStrike" kern="1200" cap="none" spc="0" normalizeH="0" baseline="0" noProof="0" dirty="0">
                          <a:latin typeface="Arial" panose="020B0604020202020204" pitchFamily="34" charset="0"/>
                          <a:cs typeface="Arial" panose="020B0604020202020204" pitchFamily="34" charset="0"/>
                          <a:sym typeface=""/>
                        </a:rPr>
                        <a:t>Ovarian </a:t>
                      </a:r>
                      <a:r>
                        <a:rPr lang="en-GB" sz="1400" u="none" strike="noStrike" kern="1200" cap="none" spc="0" normalizeH="0" baseline="0" noProof="0" dirty="0">
                          <a:latin typeface="Arial" panose="020B0604020202020204" pitchFamily="34" charset="0"/>
                          <a:cs typeface="Arial" panose="020B0604020202020204" pitchFamily="34" charset="0"/>
                        </a:rPr>
                        <a:t>cancer,</a:t>
                      </a:r>
                      <a:r>
                        <a:rPr lang="en-GB" sz="1400" u="none" strike="noStrike" kern="1200" cap="none" spc="0" normalizeH="0" baseline="30000" noProof="0" dirty="0">
                          <a:latin typeface="Arial" panose="020B0604020202020204" pitchFamily="34" charset="0"/>
                          <a:cs typeface="Arial" panose="020B0604020202020204" pitchFamily="34" charset="0"/>
                        </a:rPr>
                        <a:t>3,4</a:t>
                      </a:r>
                      <a:r>
                        <a:rPr lang="en-GB" sz="1400" u="none" strike="noStrike" kern="1200" cap="none" spc="0" normalizeH="0" baseline="0" noProof="0" dirty="0">
                          <a:latin typeface="Arial" panose="020B0604020202020204" pitchFamily="34" charset="0"/>
                          <a:cs typeface="Arial" panose="020B0604020202020204" pitchFamily="34" charset="0"/>
                          <a:sym typeface=""/>
                        </a:rPr>
                        <a:t> </a:t>
                      </a:r>
                      <a:br>
                        <a:rPr lang="en-GB" sz="1400" u="none" strike="noStrike" kern="1200" cap="none" spc="0" normalizeH="0" baseline="0" noProof="0" dirty="0">
                          <a:latin typeface="Arial" panose="020B0604020202020204" pitchFamily="34" charset="0"/>
                          <a:cs typeface="Arial" panose="020B0604020202020204" pitchFamily="34" charset="0"/>
                          <a:sym typeface=""/>
                        </a:rPr>
                      </a:br>
                      <a:r>
                        <a:rPr lang="en-GB" sz="1400" u="none" strike="noStrike" kern="1200" cap="none" spc="0" normalizeH="0" baseline="0" noProof="0" dirty="0">
                          <a:latin typeface="Arial" panose="020B0604020202020204" pitchFamily="34" charset="0"/>
                          <a:cs typeface="Arial" panose="020B0604020202020204" pitchFamily="34" charset="0"/>
                          <a:sym typeface=""/>
                        </a:rPr>
                        <a:t>prostate </a:t>
                      </a:r>
                      <a:r>
                        <a:rPr lang="en-GB" sz="1400" u="none" strike="noStrike" kern="1200" cap="none" spc="0" normalizeH="0" baseline="0" noProof="0" dirty="0">
                          <a:latin typeface="Arial" panose="020B0604020202020204" pitchFamily="34" charset="0"/>
                          <a:cs typeface="Arial" panose="020B0604020202020204" pitchFamily="34" charset="0"/>
                        </a:rPr>
                        <a:t>cancer</a:t>
                      </a:r>
                      <a:r>
                        <a:rPr lang="en-GB" sz="1400" u="none" strike="noStrike" kern="1200" cap="none" spc="0" normalizeH="0" baseline="30000" noProof="0" dirty="0">
                          <a:latin typeface="Arial" panose="020B0604020202020204" pitchFamily="34" charset="0"/>
                          <a:cs typeface="Arial" panose="020B0604020202020204" pitchFamily="34" charset="0"/>
                        </a:rPr>
                        <a:t>4</a:t>
                      </a:r>
                      <a:r>
                        <a:rPr lang="en-GB" sz="1400" u="none" strike="noStrike" kern="1200" cap="none" spc="0" normalizeH="0" baseline="30000" noProof="0" dirty="0">
                          <a:latin typeface="Arial" panose="020B0604020202020204" pitchFamily="34" charset="0"/>
                          <a:cs typeface="Arial" panose="020B0604020202020204" pitchFamily="34" charset="0"/>
                          <a:sym typeface=""/>
                        </a:rPr>
                        <a:t>,c</a:t>
                      </a:r>
                      <a:endParaRPr lang="en-GB" sz="1400" b="0" i="0" u="none" strike="noStrike" kern="1200" cap="none" spc="0" normalizeH="0" baseline="30000" noProof="0" dirty="0">
                        <a:solidFill>
                          <a:schemeClr val="tx1"/>
                        </a:solidFill>
                        <a:latin typeface="Arial" panose="020B0604020202020204" pitchFamily="34" charset="0"/>
                        <a:ea typeface="+mn-ea"/>
                        <a:cs typeface="Arial" panose="020B0604020202020204" pitchFamily="34" charset="0"/>
                        <a:sym typeface=""/>
                      </a:endParaRPr>
                    </a:p>
                  </a:txBody>
                  <a:tcPr anchor="ct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ctr" defTabSz="914400" rtl="0" eaLnBrk="1" fontAlgn="auto" latinLnBrk="0" hangingPunct="1">
                        <a:lnSpc>
                          <a:spcPct val="100000"/>
                        </a:lnSpc>
                        <a:spcBef>
                          <a:spcPts val="0"/>
                        </a:spcBef>
                        <a:spcAft>
                          <a:spcPts val="0"/>
                        </a:spcAft>
                        <a:buClrTx/>
                        <a:buSzPct val="100000"/>
                        <a:buFont typeface="Arial" panose="020B0604020202020204" pitchFamily="34" charset="0"/>
                        <a:buNone/>
                      </a:pPr>
                      <a:r>
                        <a:rPr lang="en-GB" sz="1400" u="none" strike="noStrike" kern="1200" cap="none" spc="0" normalizeH="0" baseline="0" noProof="0" dirty="0">
                          <a:latin typeface="Arial" panose="020B0604020202020204" pitchFamily="34" charset="0"/>
                          <a:cs typeface="Arial" panose="020B0604020202020204" pitchFamily="34" charset="0"/>
                          <a:sym typeface=""/>
                        </a:rPr>
                        <a:t>Ovarian cancer,</a:t>
                      </a:r>
                      <a:r>
                        <a:rPr lang="en-GB" sz="1400" u="none" strike="noStrike" kern="1200" cap="none" spc="0" normalizeH="0" baseline="30000" noProof="0" dirty="0">
                          <a:latin typeface="Arial" panose="020B0604020202020204" pitchFamily="34" charset="0"/>
                          <a:cs typeface="Arial" panose="020B0604020202020204" pitchFamily="34" charset="0"/>
                          <a:sym typeface=""/>
                        </a:rPr>
                        <a:t>5,6</a:t>
                      </a:r>
                    </a:p>
                    <a:p>
                      <a:pPr marL="0" marR="0" lvl="0" indent="0" algn="ctr" defTabSz="914400" rtl="0" eaLnBrk="1" fontAlgn="auto" latinLnBrk="0" hangingPunct="1">
                        <a:lnSpc>
                          <a:spcPct val="100000"/>
                        </a:lnSpc>
                        <a:spcBef>
                          <a:spcPts val="0"/>
                        </a:spcBef>
                        <a:spcAft>
                          <a:spcPts val="0"/>
                        </a:spcAft>
                        <a:buClrTx/>
                        <a:buSzPct val="100000"/>
                        <a:buFont typeface="Arial" panose="020B0604020202020204" pitchFamily="34" charset="0"/>
                        <a:buNone/>
                      </a:pPr>
                      <a:r>
                        <a:rPr lang="en-GB" sz="1400" b="0" i="0" u="none" strike="noStrike" kern="1200" cap="none" spc="0" normalizeH="0" baseline="0" noProof="0" dirty="0">
                          <a:solidFill>
                            <a:schemeClr val="tx1"/>
                          </a:solidFill>
                          <a:latin typeface="Arial" panose="020B0604020202020204" pitchFamily="34" charset="0"/>
                          <a:ea typeface="+mn-ea"/>
                          <a:cs typeface="Arial" panose="020B0604020202020204" pitchFamily="34" charset="0"/>
                          <a:sym typeface=""/>
                        </a:rPr>
                        <a:t>prostate cancer</a:t>
                      </a:r>
                      <a:r>
                        <a:rPr lang="en-GB" sz="1400" b="0" i="0" u="none" strike="noStrike" kern="1200" cap="none" spc="0" normalizeH="0" baseline="30000" noProof="0" dirty="0">
                          <a:solidFill>
                            <a:schemeClr val="tx1"/>
                          </a:solidFill>
                          <a:latin typeface="Arial" panose="020B0604020202020204" pitchFamily="34" charset="0"/>
                          <a:ea typeface="+mn-ea"/>
                          <a:cs typeface="Arial" panose="020B0604020202020204" pitchFamily="34" charset="0"/>
                          <a:sym typeface=""/>
                        </a:rPr>
                        <a:t>7,8,e</a:t>
                      </a:r>
                    </a:p>
                  </a:txBody>
                  <a:tcPr anchor="ct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ctr" defTabSz="914400" rtl="0" eaLnBrk="1" fontAlgn="auto" latinLnBrk="0" hangingPunct="1">
                        <a:lnSpc>
                          <a:spcPct val="100000"/>
                        </a:lnSpc>
                        <a:spcBef>
                          <a:spcPts val="0"/>
                        </a:spcBef>
                        <a:spcAft>
                          <a:spcPts val="0"/>
                        </a:spcAft>
                        <a:buClrTx/>
                        <a:buSzPct val="100000"/>
                        <a:buFont typeface="Arial" panose="020B0604020202020204" pitchFamily="34" charset="0"/>
                        <a:buNone/>
                      </a:pPr>
                      <a:r>
                        <a:rPr lang="en-GB" sz="1400" u="none" strike="noStrike" kern="1200" cap="none" spc="0" normalizeH="0" baseline="0" noProof="0" dirty="0">
                          <a:latin typeface="Arial" panose="020B0604020202020204" pitchFamily="34" charset="0"/>
                          <a:cs typeface="Arial" panose="020B0604020202020204" pitchFamily="34" charset="0"/>
                          <a:sym typeface=""/>
                        </a:rPr>
                        <a:t>Breast cancer, prostate cancer</a:t>
                      </a:r>
                      <a:r>
                        <a:rPr lang="en-GB" sz="1400" u="none" strike="noStrike" kern="1200" cap="none" spc="0" normalizeH="0" baseline="30000" noProof="0" dirty="0">
                          <a:latin typeface="Arial" panose="020B0604020202020204" pitchFamily="34" charset="0"/>
                          <a:cs typeface="Arial" panose="020B0604020202020204" pitchFamily="34" charset="0"/>
                          <a:sym typeface=""/>
                        </a:rPr>
                        <a:t>9,10,f</a:t>
                      </a:r>
                      <a:endParaRPr lang="en-GB" sz="1400" b="0" i="0" u="none" strike="noStrike" kern="1200" cap="none" spc="0" normalizeH="0" baseline="30000" noProof="0" dirty="0">
                        <a:solidFill>
                          <a:schemeClr val="tx1"/>
                        </a:solidFill>
                        <a:latin typeface="Arial" panose="020B0604020202020204" pitchFamily="34" charset="0"/>
                        <a:ea typeface="+mn-ea"/>
                        <a:cs typeface="Arial" panose="020B0604020202020204" pitchFamily="34" charset="0"/>
                        <a:sym typeface=""/>
                      </a:endParaRPr>
                    </a:p>
                  </a:txBody>
                  <a:tcPr anchor="ctr"/>
                </a:tc>
                <a:extLst>
                  <a:ext uri="{0D108BD9-81ED-4DB2-BD59-A6C34878D82A}">
                    <a16:rowId xmlns:a16="http://schemas.microsoft.com/office/drawing/2014/main" val="10004"/>
                  </a:ext>
                </a:extLst>
              </a:tr>
            </a:tbl>
          </a:graphicData>
        </a:graphic>
      </p:graphicFrame>
      <p:sp>
        <p:nvSpPr>
          <p:cNvPr id="3" name="Slide Number Placeholder 2">
            <a:extLst>
              <a:ext uri="{FF2B5EF4-FFF2-40B4-BE49-F238E27FC236}">
                <a16:creationId xmlns:a16="http://schemas.microsoft.com/office/drawing/2014/main" id="{AF9AB5AA-3D37-C85C-E86B-408EB6865783}"/>
              </a:ext>
            </a:extLst>
          </p:cNvPr>
          <p:cNvSpPr>
            <a:spLocks noGrp="1"/>
          </p:cNvSpPr>
          <p:nvPr>
            <p:ph type="sldNum" sz="quarter" idx="4"/>
          </p:nvPr>
        </p:nvSpPr>
        <p:spPr/>
        <p:txBody>
          <a:bodyPr/>
          <a:lstStyle/>
          <a:p>
            <a:fld id="{18DA6CFC-1861-4C15-81E1-7D7871A33D94}" type="slidenum">
              <a:rPr lang="en-GB" smtClean="0"/>
              <a:pPr/>
              <a:t>44</a:t>
            </a:fld>
            <a:endParaRPr lang="en-GB" dirty="0"/>
          </a:p>
        </p:txBody>
      </p:sp>
    </p:spTree>
    <p:extLst>
      <p:ext uri="{BB962C8B-B14F-4D97-AF65-F5344CB8AC3E}">
        <p14:creationId xmlns:p14="http://schemas.microsoft.com/office/powerpoint/2010/main" val="248821299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C19671F-6D5F-104F-BC58-7D1CE1B71666}"/>
              </a:ext>
            </a:extLst>
          </p:cNvPr>
          <p:cNvSpPr>
            <a:spLocks noGrp="1"/>
          </p:cNvSpPr>
          <p:nvPr>
            <p:ph sz="quarter" idx="12"/>
          </p:nvPr>
        </p:nvSpPr>
        <p:spPr/>
        <p:txBody>
          <a:bodyPr>
            <a:normAutofit fontScale="92500" lnSpcReduction="10000"/>
          </a:bodyPr>
          <a:lstStyle/>
          <a:p>
            <a:pPr>
              <a:lnSpc>
                <a:spcPct val="100000"/>
              </a:lnSpc>
            </a:pPr>
            <a:r>
              <a:rPr lang="en-US" dirty="0"/>
              <a:t>Combination treatments of </a:t>
            </a:r>
            <a:r>
              <a:rPr lang="en-US" b="1" dirty="0">
                <a:solidFill>
                  <a:schemeClr val="accent1"/>
                </a:solidFill>
              </a:rPr>
              <a:t>NHAs and </a:t>
            </a:r>
            <a:r>
              <a:rPr lang="en-US" b="1" dirty="0" err="1">
                <a:solidFill>
                  <a:schemeClr val="accent1"/>
                </a:solidFill>
              </a:rPr>
              <a:t>PARPi</a:t>
            </a:r>
            <a:r>
              <a:rPr lang="en-US" b="1" dirty="0">
                <a:solidFill>
                  <a:schemeClr val="accent1"/>
                </a:solidFill>
              </a:rPr>
              <a:t> may provide combination benefit in </a:t>
            </a:r>
            <a:r>
              <a:rPr lang="en-US" b="1" dirty="0" err="1">
                <a:solidFill>
                  <a:schemeClr val="accent1"/>
                </a:solidFill>
              </a:rPr>
              <a:t>mCRPC</a:t>
            </a:r>
            <a:r>
              <a:rPr lang="en-US" b="1" dirty="0">
                <a:solidFill>
                  <a:schemeClr val="accent1"/>
                </a:solidFill>
              </a:rPr>
              <a:t> patients</a:t>
            </a:r>
          </a:p>
          <a:p>
            <a:pPr lvl="1"/>
            <a:r>
              <a:rPr lang="en-US" dirty="0"/>
              <a:t>Combinations appear effective in HRR selected patients and may be effective in all-comer populations</a:t>
            </a:r>
          </a:p>
          <a:p>
            <a:r>
              <a:rPr lang="en-US" dirty="0"/>
              <a:t>In first line </a:t>
            </a:r>
            <a:r>
              <a:rPr lang="en-US" dirty="0" err="1"/>
              <a:t>mCRPC</a:t>
            </a:r>
            <a:r>
              <a:rPr lang="en-US" dirty="0"/>
              <a:t>, treatment with:</a:t>
            </a:r>
          </a:p>
          <a:p>
            <a:pPr lvl="1"/>
            <a:r>
              <a:rPr lang="en-US" b="1" dirty="0" err="1">
                <a:solidFill>
                  <a:schemeClr val="accent1"/>
                </a:solidFill>
              </a:rPr>
              <a:t>olaparib</a:t>
            </a:r>
            <a:r>
              <a:rPr lang="en-US" b="1" dirty="0">
                <a:solidFill>
                  <a:schemeClr val="accent1"/>
                </a:solidFill>
              </a:rPr>
              <a:t> and abiraterone is associated with longer </a:t>
            </a:r>
            <a:r>
              <a:rPr lang="en-US" b="1" dirty="0" err="1">
                <a:solidFill>
                  <a:schemeClr val="accent1"/>
                </a:solidFill>
              </a:rPr>
              <a:t>rPFS</a:t>
            </a:r>
            <a:r>
              <a:rPr lang="en-US" b="1" dirty="0">
                <a:solidFill>
                  <a:schemeClr val="accent1"/>
                </a:solidFill>
              </a:rPr>
              <a:t> </a:t>
            </a:r>
            <a:r>
              <a:rPr lang="en-US" dirty="0"/>
              <a:t>than abiraterone alone. This occurred </a:t>
            </a:r>
            <a:r>
              <a:rPr lang="en-US" b="1" dirty="0">
                <a:solidFill>
                  <a:schemeClr val="accent1"/>
                </a:solidFill>
              </a:rPr>
              <a:t>in patients with and without HRR mutations </a:t>
            </a:r>
          </a:p>
          <a:p>
            <a:pPr lvl="1"/>
            <a:r>
              <a:rPr lang="en-US" b="1" dirty="0" err="1">
                <a:solidFill>
                  <a:schemeClr val="accent1"/>
                </a:solidFill>
              </a:rPr>
              <a:t>talazoparib</a:t>
            </a:r>
            <a:r>
              <a:rPr lang="en-US" b="1" dirty="0">
                <a:solidFill>
                  <a:schemeClr val="accent1"/>
                </a:solidFill>
              </a:rPr>
              <a:t> and </a:t>
            </a:r>
            <a:r>
              <a:rPr lang="en-US" b="1" dirty="0" err="1">
                <a:solidFill>
                  <a:schemeClr val="accent1"/>
                </a:solidFill>
              </a:rPr>
              <a:t>enzaluamide</a:t>
            </a:r>
            <a:r>
              <a:rPr lang="en-US" b="1" dirty="0">
                <a:solidFill>
                  <a:schemeClr val="accent1"/>
                </a:solidFill>
              </a:rPr>
              <a:t> is associated with longer </a:t>
            </a:r>
            <a:r>
              <a:rPr lang="en-US" b="1" dirty="0" err="1">
                <a:solidFill>
                  <a:schemeClr val="accent1"/>
                </a:solidFill>
              </a:rPr>
              <a:t>rPFS</a:t>
            </a:r>
            <a:r>
              <a:rPr lang="en-US" b="1" dirty="0">
                <a:solidFill>
                  <a:schemeClr val="accent1"/>
                </a:solidFill>
              </a:rPr>
              <a:t> </a:t>
            </a:r>
            <a:r>
              <a:rPr lang="en-US" dirty="0"/>
              <a:t>than enzalutamide alone. This occurred </a:t>
            </a:r>
            <a:r>
              <a:rPr lang="en-US" b="1" dirty="0">
                <a:solidFill>
                  <a:schemeClr val="accent1"/>
                </a:solidFill>
              </a:rPr>
              <a:t>in patients with and without HRR mutations </a:t>
            </a:r>
          </a:p>
          <a:p>
            <a:pPr lvl="1"/>
            <a:r>
              <a:rPr lang="en-US" b="1" dirty="0">
                <a:solidFill>
                  <a:schemeClr val="accent1"/>
                </a:solidFill>
              </a:rPr>
              <a:t>niraparib and abiraterone is also associated with longer </a:t>
            </a:r>
            <a:r>
              <a:rPr lang="en-US" b="1" dirty="0" err="1">
                <a:solidFill>
                  <a:schemeClr val="accent1"/>
                </a:solidFill>
              </a:rPr>
              <a:t>rPFS</a:t>
            </a:r>
            <a:r>
              <a:rPr lang="en-US" b="1" dirty="0">
                <a:solidFill>
                  <a:schemeClr val="accent1"/>
                </a:solidFill>
              </a:rPr>
              <a:t> </a:t>
            </a:r>
            <a:r>
              <a:rPr lang="en-US" dirty="0"/>
              <a:t>than abiraterone alone. This occurred </a:t>
            </a:r>
            <a:r>
              <a:rPr lang="en-US" b="1" dirty="0">
                <a:solidFill>
                  <a:schemeClr val="accent1"/>
                </a:solidFill>
              </a:rPr>
              <a:t>in patients with HRR mutations only </a:t>
            </a:r>
          </a:p>
          <a:p>
            <a:pPr>
              <a:lnSpc>
                <a:spcPct val="100000"/>
              </a:lnSpc>
            </a:pPr>
            <a:r>
              <a:rPr lang="en-US" dirty="0"/>
              <a:t>Ongoing trials will demonstrate whether other </a:t>
            </a:r>
            <a:r>
              <a:rPr lang="en-US" dirty="0" err="1"/>
              <a:t>PARPi</a:t>
            </a:r>
            <a:r>
              <a:rPr lang="en-US" dirty="0"/>
              <a:t>/NHA combinations will benefit patients with advanced prostate cancer</a:t>
            </a:r>
          </a:p>
          <a:p>
            <a:r>
              <a:rPr lang="en-GB" b="1" dirty="0">
                <a:solidFill>
                  <a:schemeClr val="accent1"/>
                </a:solidFill>
              </a:rPr>
              <a:t>Genetic testing is important</a:t>
            </a:r>
            <a:r>
              <a:rPr lang="en-GB" dirty="0">
                <a:solidFill>
                  <a:schemeClr val="tx2"/>
                </a:solidFill>
              </a:rPr>
              <a:t> to help with treatment decision making and for understanding inherited risk</a:t>
            </a:r>
          </a:p>
          <a:p>
            <a:pPr>
              <a:lnSpc>
                <a:spcPct val="100000"/>
              </a:lnSpc>
            </a:pPr>
            <a:endParaRPr lang="en-US" dirty="0"/>
          </a:p>
          <a:p>
            <a:pPr>
              <a:lnSpc>
                <a:spcPct val="100000"/>
              </a:lnSpc>
            </a:pPr>
            <a:endParaRPr lang="en-US" dirty="0"/>
          </a:p>
        </p:txBody>
      </p:sp>
      <p:sp>
        <p:nvSpPr>
          <p:cNvPr id="2" name="Title 1">
            <a:extLst>
              <a:ext uri="{FF2B5EF4-FFF2-40B4-BE49-F238E27FC236}">
                <a16:creationId xmlns:a16="http://schemas.microsoft.com/office/drawing/2014/main" id="{49F289D2-37B6-7344-BE3D-A044D180858A}"/>
              </a:ext>
            </a:extLst>
          </p:cNvPr>
          <p:cNvSpPr>
            <a:spLocks noGrp="1"/>
          </p:cNvSpPr>
          <p:nvPr>
            <p:ph type="title"/>
          </p:nvPr>
        </p:nvSpPr>
        <p:spPr/>
        <p:txBody>
          <a:bodyPr/>
          <a:lstStyle/>
          <a:p>
            <a:r>
              <a:rPr lang="en-US" dirty="0"/>
              <a:t>Conclusions</a:t>
            </a:r>
          </a:p>
        </p:txBody>
      </p:sp>
      <p:sp>
        <p:nvSpPr>
          <p:cNvPr id="5" name="Slide Number Placeholder 4">
            <a:extLst>
              <a:ext uri="{FF2B5EF4-FFF2-40B4-BE49-F238E27FC236}">
                <a16:creationId xmlns:a16="http://schemas.microsoft.com/office/drawing/2014/main" id="{476F3578-9ADE-C44F-BD97-4A7496FDFBC3}"/>
              </a:ext>
            </a:extLst>
          </p:cNvPr>
          <p:cNvSpPr>
            <a:spLocks noGrp="1"/>
          </p:cNvSpPr>
          <p:nvPr>
            <p:ph type="sldNum" sz="quarter" idx="4"/>
          </p:nvPr>
        </p:nvSpPr>
        <p:spPr/>
        <p:txBody>
          <a:bodyPr/>
          <a:lstStyle/>
          <a:p>
            <a:fld id="{FCE43C0F-8A7B-3A4B-9DB5-B3472E36E833}" type="slidenum">
              <a:rPr lang="en-GB" smtClean="0"/>
              <a:pPr/>
              <a:t>45</a:t>
            </a:fld>
            <a:endParaRPr lang="en-GB" dirty="0"/>
          </a:p>
        </p:txBody>
      </p:sp>
      <p:sp>
        <p:nvSpPr>
          <p:cNvPr id="4" name="TextBox 3">
            <a:extLst>
              <a:ext uri="{FF2B5EF4-FFF2-40B4-BE49-F238E27FC236}">
                <a16:creationId xmlns:a16="http://schemas.microsoft.com/office/drawing/2014/main" id="{BC458A78-E66F-D771-7D07-A8EBFC9A411B}"/>
              </a:ext>
            </a:extLst>
          </p:cNvPr>
          <p:cNvSpPr txBox="1"/>
          <p:nvPr/>
        </p:nvSpPr>
        <p:spPr>
          <a:xfrm>
            <a:off x="609600" y="6306617"/>
            <a:ext cx="10711218" cy="332399"/>
          </a:xfrm>
          <a:prstGeom prst="rect">
            <a:avLst/>
          </a:prstGeom>
          <a:noFill/>
        </p:spPr>
        <p:txBody>
          <a:bodyPr wrap="square" lIns="0" tIns="0" rIns="0" bIns="0" rtlCol="0">
            <a:spAutoFit/>
          </a:bodyPr>
          <a:lstStyle/>
          <a:p>
            <a:pPr>
              <a:lnSpc>
                <a:spcPct val="90000"/>
              </a:lnSpc>
            </a:pPr>
            <a:r>
              <a:rPr lang="en-GB" sz="1200" dirty="0">
                <a:solidFill>
                  <a:schemeClr val="tx2"/>
                </a:solidFill>
                <a:latin typeface="Arial" panose="020B0604020202020204" pitchFamily="34" charset="0"/>
                <a:ea typeface="Aileron" charset="0"/>
                <a:cs typeface="Arial" panose="020B0604020202020204" pitchFamily="34" charset="0"/>
              </a:rPr>
              <a:t>HRR, homologous recombination repair; </a:t>
            </a:r>
            <a:r>
              <a:rPr lang="en-GB" sz="1200" dirty="0" err="1">
                <a:solidFill>
                  <a:schemeClr val="tx2"/>
                </a:solidFill>
                <a:latin typeface="Arial" panose="020B0604020202020204" pitchFamily="34" charset="0"/>
                <a:ea typeface="Aileron" charset="0"/>
                <a:cs typeface="Arial" panose="020B0604020202020204" pitchFamily="34" charset="0"/>
              </a:rPr>
              <a:t>mCRPC</a:t>
            </a:r>
            <a:r>
              <a:rPr lang="en-GB" sz="1200" dirty="0">
                <a:solidFill>
                  <a:schemeClr val="tx2"/>
                </a:solidFill>
                <a:latin typeface="Arial" panose="020B0604020202020204" pitchFamily="34" charset="0"/>
                <a:ea typeface="Aileron" charset="0"/>
                <a:cs typeface="Arial" panose="020B0604020202020204" pitchFamily="34" charset="0"/>
              </a:rPr>
              <a:t>, metastatic castration resistant prostate cancer; NHA, novel hormonal agents; OS, overall survival; </a:t>
            </a:r>
            <a:r>
              <a:rPr lang="en-GB" sz="1200" dirty="0" err="1">
                <a:solidFill>
                  <a:schemeClr val="tx2"/>
                </a:solidFill>
                <a:latin typeface="Arial" panose="020B0604020202020204" pitchFamily="34" charset="0"/>
                <a:ea typeface="Aileron" charset="0"/>
                <a:cs typeface="Arial" panose="020B0604020202020204" pitchFamily="34" charset="0"/>
              </a:rPr>
              <a:t>PARPi</a:t>
            </a:r>
            <a:r>
              <a:rPr lang="en-GB" sz="1200" dirty="0">
                <a:solidFill>
                  <a:schemeClr val="tx2"/>
                </a:solidFill>
                <a:latin typeface="Arial" panose="020B0604020202020204" pitchFamily="34" charset="0"/>
                <a:ea typeface="Aileron" charset="0"/>
                <a:cs typeface="Arial" panose="020B0604020202020204" pitchFamily="34" charset="0"/>
              </a:rPr>
              <a:t>, </a:t>
            </a:r>
            <a:r>
              <a:rPr lang="en-GB" sz="1200" dirty="0">
                <a:solidFill>
                  <a:schemeClr val="tx2"/>
                </a:solidFill>
                <a:latin typeface="Arial" panose="020B0604020202020204" pitchFamily="34" charset="0"/>
                <a:cs typeface="Arial" panose="020B0604020202020204" pitchFamily="34" charset="0"/>
              </a:rPr>
              <a:t>poly-ADP ribose polymerase inhibitors; </a:t>
            </a:r>
            <a:r>
              <a:rPr lang="en-GB" sz="1200" dirty="0" err="1">
                <a:solidFill>
                  <a:schemeClr val="tx2"/>
                </a:solidFill>
                <a:latin typeface="Arial" panose="020B0604020202020204" pitchFamily="34" charset="0"/>
                <a:cs typeface="Arial" panose="020B0604020202020204" pitchFamily="34" charset="0"/>
              </a:rPr>
              <a:t>rPFS</a:t>
            </a:r>
            <a:r>
              <a:rPr lang="en-GB" sz="1200" dirty="0">
                <a:solidFill>
                  <a:schemeClr val="tx2"/>
                </a:solidFill>
                <a:latin typeface="Arial" panose="020B0604020202020204" pitchFamily="34" charset="0"/>
                <a:cs typeface="Arial" panose="020B0604020202020204" pitchFamily="34" charset="0"/>
              </a:rPr>
              <a:t>, radiographic progression-free survival</a:t>
            </a:r>
            <a:r>
              <a:rPr lang="en-GB" sz="1200" dirty="0">
                <a:solidFill>
                  <a:schemeClr val="tx2"/>
                </a:solidFill>
                <a:latin typeface="Arial" panose="020B0604020202020204" pitchFamily="34" charset="0"/>
                <a:ea typeface="Aileron" charset="0"/>
                <a:cs typeface="Arial" panose="020B0604020202020204" pitchFamily="34" charset="0"/>
              </a:rPr>
              <a:t> </a:t>
            </a:r>
          </a:p>
        </p:txBody>
      </p:sp>
    </p:spTree>
    <p:extLst>
      <p:ext uri="{BB962C8B-B14F-4D97-AF65-F5344CB8AC3E}">
        <p14:creationId xmlns:p14="http://schemas.microsoft.com/office/powerpoint/2010/main" val="10363536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p:cNvSpPr txBox="1"/>
          <p:nvPr/>
        </p:nvSpPr>
        <p:spPr>
          <a:xfrm>
            <a:off x="1884569" y="5336166"/>
            <a:ext cx="1812997" cy="553998"/>
          </a:xfrm>
          <a:prstGeom prst="rect">
            <a:avLst/>
          </a:prstGeom>
          <a:noFill/>
        </p:spPr>
        <p:txBody>
          <a:bodyPr wrap="none" rtlCol="0">
            <a:spAutoFit/>
          </a:bodyPr>
          <a:lstStyle/>
          <a:p>
            <a:pPr algn="ctr"/>
            <a:r>
              <a:rPr lang="en-GB" sz="1400" dirty="0">
                <a:solidFill>
                  <a:schemeClr val="tx2"/>
                </a:solidFill>
                <a:latin typeface="Arial" panose="020B0604020202020204" pitchFamily="34" charset="0"/>
                <a:ea typeface="Aileron" charset="0"/>
                <a:cs typeface="Arial" panose="020B0604020202020204" pitchFamily="34" charset="0"/>
              </a:rPr>
              <a:t>Follow us on Twitter </a:t>
            </a:r>
            <a:br>
              <a:rPr lang="en-GB" sz="1600" dirty="0">
                <a:solidFill>
                  <a:schemeClr val="tx2"/>
                </a:solidFill>
                <a:latin typeface="Arial" panose="020B0604020202020204" pitchFamily="34" charset="0"/>
                <a:ea typeface="Aileron" charset="0"/>
                <a:cs typeface="Arial" panose="020B0604020202020204" pitchFamily="34" charset="0"/>
              </a:rPr>
            </a:br>
            <a:r>
              <a:rPr lang="en-GB" sz="1600" b="1" u="sng" dirty="0">
                <a:solidFill>
                  <a:schemeClr val="accent1"/>
                </a:solidFill>
                <a:latin typeface="Arial" panose="020B0604020202020204" pitchFamily="34" charset="0"/>
                <a:ea typeface="Aileron" charset="0"/>
                <a:cs typeface="Arial" panose="020B0604020202020204" pitchFamily="34" charset="0"/>
                <a:hlinkClick r:id="rId3">
                  <a:extLst>
                    <a:ext uri="{A12FA001-AC4F-418D-AE19-62706E023703}">
                      <ahyp:hlinkClr xmlns:ahyp="http://schemas.microsoft.com/office/drawing/2018/hyperlinkcolor" val="tx"/>
                    </a:ext>
                  </a:extLst>
                </a:hlinkClick>
              </a:rPr>
              <a:t>@guconnectinfo</a:t>
            </a:r>
            <a:endParaRPr lang="en-GB" sz="1600" b="1" u="sng" dirty="0">
              <a:solidFill>
                <a:schemeClr val="accent1"/>
              </a:solidFill>
              <a:latin typeface="Arial" panose="020B0604020202020204" pitchFamily="34" charset="0"/>
              <a:ea typeface="Aileron" charset="0"/>
              <a:cs typeface="Arial" panose="020B0604020202020204" pitchFamily="34" charset="0"/>
            </a:endParaRPr>
          </a:p>
        </p:txBody>
      </p:sp>
      <p:sp>
        <p:nvSpPr>
          <p:cNvPr id="17" name="TextBox 16"/>
          <p:cNvSpPr txBox="1"/>
          <p:nvPr/>
        </p:nvSpPr>
        <p:spPr>
          <a:xfrm>
            <a:off x="3867170" y="5336167"/>
            <a:ext cx="2084815" cy="701731"/>
          </a:xfrm>
          <a:prstGeom prst="rect">
            <a:avLst/>
          </a:prstGeom>
          <a:noFill/>
        </p:spPr>
        <p:txBody>
          <a:bodyPr wrap="square" rtlCol="0">
            <a:spAutoFit/>
          </a:bodyPr>
          <a:lstStyle/>
          <a:p>
            <a:pPr algn="ctr">
              <a:lnSpc>
                <a:spcPct val="90000"/>
              </a:lnSpc>
            </a:pPr>
            <a:r>
              <a:rPr lang="en-GB" sz="1400" dirty="0">
                <a:solidFill>
                  <a:schemeClr val="tx2"/>
                </a:solidFill>
                <a:latin typeface="Arial" panose="020B0604020202020204" pitchFamily="34" charset="0"/>
                <a:ea typeface="Aileron" charset="0"/>
                <a:cs typeface="Arial" panose="020B0604020202020204" pitchFamily="34" charset="0"/>
              </a:rPr>
              <a:t>Follow the </a:t>
            </a:r>
            <a:br>
              <a:rPr lang="en-GB" sz="1600" dirty="0">
                <a:solidFill>
                  <a:schemeClr val="tx2"/>
                </a:solidFill>
                <a:latin typeface="Arial" panose="020B0604020202020204" pitchFamily="34" charset="0"/>
                <a:ea typeface="Aileron" charset="0"/>
                <a:cs typeface="Arial" panose="020B0604020202020204" pitchFamily="34" charset="0"/>
              </a:rPr>
            </a:br>
            <a:r>
              <a:rPr lang="en-GB" sz="1600" b="1" u="sng" dirty="0">
                <a:solidFill>
                  <a:schemeClr val="accent1"/>
                </a:solidFill>
                <a:latin typeface="Arial" panose="020B0604020202020204" pitchFamily="34" charset="0"/>
                <a:ea typeface="Aileron" charset="0"/>
                <a:cs typeface="Arial" panose="020B0604020202020204" pitchFamily="34" charset="0"/>
                <a:hlinkClick r:id="rId4"/>
              </a:rPr>
              <a:t>GU CONNECT</a:t>
            </a:r>
            <a:br>
              <a:rPr lang="en-GB" sz="1600" b="1" dirty="0">
                <a:solidFill>
                  <a:schemeClr val="tx2"/>
                </a:solidFill>
                <a:latin typeface="Arial" panose="020B0604020202020204" pitchFamily="34" charset="0"/>
                <a:ea typeface="Aileron" charset="0"/>
                <a:cs typeface="Arial" panose="020B0604020202020204" pitchFamily="34" charset="0"/>
              </a:rPr>
            </a:br>
            <a:r>
              <a:rPr lang="en-GB" sz="1400" dirty="0">
                <a:solidFill>
                  <a:schemeClr val="tx2"/>
                </a:solidFill>
                <a:latin typeface="Arial" panose="020B0604020202020204" pitchFamily="34" charset="0"/>
                <a:ea typeface="Aileron" charset="0"/>
                <a:cs typeface="Arial" panose="020B0604020202020204" pitchFamily="34" charset="0"/>
              </a:rPr>
              <a:t>group on LinkedIn</a:t>
            </a:r>
            <a:endParaRPr lang="en-GB" sz="1600" dirty="0">
              <a:solidFill>
                <a:schemeClr val="tx2"/>
              </a:solidFill>
              <a:latin typeface="Arial" panose="020B0604020202020204" pitchFamily="34" charset="0"/>
              <a:ea typeface="Aileron" charset="0"/>
              <a:cs typeface="Arial" panose="020B0604020202020204" pitchFamily="34" charset="0"/>
            </a:endParaRPr>
          </a:p>
        </p:txBody>
      </p:sp>
      <p:sp>
        <p:nvSpPr>
          <p:cNvPr id="18" name="TextBox 17"/>
          <p:cNvSpPr txBox="1"/>
          <p:nvPr/>
        </p:nvSpPr>
        <p:spPr>
          <a:xfrm>
            <a:off x="7824192" y="5336167"/>
            <a:ext cx="2664296" cy="507831"/>
          </a:xfrm>
          <a:prstGeom prst="rect">
            <a:avLst/>
          </a:prstGeom>
          <a:noFill/>
        </p:spPr>
        <p:txBody>
          <a:bodyPr wrap="square" rtlCol="0">
            <a:spAutoFit/>
          </a:bodyPr>
          <a:lstStyle/>
          <a:p>
            <a:pPr algn="ctr">
              <a:lnSpc>
                <a:spcPct val="90000"/>
              </a:lnSpc>
            </a:pPr>
            <a:r>
              <a:rPr lang="en-US" sz="1400" dirty="0">
                <a:solidFill>
                  <a:schemeClr val="tx2"/>
                </a:solidFill>
                <a:latin typeface="Arial" panose="020B0604020202020204" pitchFamily="34" charset="0"/>
                <a:cs typeface="Arial" panose="020B0604020202020204" pitchFamily="34" charset="0"/>
              </a:rPr>
              <a:t>Email</a:t>
            </a:r>
            <a:br>
              <a:rPr lang="en-US" sz="1600" dirty="0">
                <a:solidFill>
                  <a:schemeClr val="tx2"/>
                </a:solidFill>
                <a:latin typeface="Arial" panose="020B0604020202020204" pitchFamily="34" charset="0"/>
                <a:cs typeface="Arial" panose="020B0604020202020204" pitchFamily="34" charset="0"/>
              </a:rPr>
            </a:br>
            <a:r>
              <a:rPr lang="en-US" sz="1600" b="1" dirty="0">
                <a:solidFill>
                  <a:schemeClr val="accent1"/>
                </a:solidFill>
                <a:latin typeface="Arial" panose="020B0604020202020204" pitchFamily="34" charset="0"/>
                <a:cs typeface="Arial" panose="020B0604020202020204" pitchFamily="34" charset="0"/>
              </a:rPr>
              <a:t>info@</a:t>
            </a:r>
            <a:r>
              <a:rPr lang="en-US" sz="1600" b="1" dirty="0">
                <a:solidFill>
                  <a:schemeClr val="accent1"/>
                </a:solidFill>
                <a:latin typeface="Arial" panose="020B0604020202020204" pitchFamily="34" charset="0"/>
                <a:cs typeface="Arial" panose="020B0604020202020204" pitchFamily="34" charset="0"/>
                <a:hlinkClick r:id="rId5"/>
              </a:rPr>
              <a:t>cor2ed.com</a:t>
            </a:r>
            <a:endParaRPr lang="en-GB" sz="1600" b="1" dirty="0">
              <a:solidFill>
                <a:schemeClr val="accent1"/>
              </a:solidFill>
              <a:latin typeface="Arial" panose="020B0604020202020204" pitchFamily="34" charset="0"/>
              <a:ea typeface="Aileron" charset="0"/>
              <a:cs typeface="Arial" panose="020B0604020202020204" pitchFamily="34" charset="0"/>
            </a:endParaRPr>
          </a:p>
        </p:txBody>
      </p:sp>
      <p:sp>
        <p:nvSpPr>
          <p:cNvPr id="19" name="TextBox 18"/>
          <p:cNvSpPr txBox="1"/>
          <p:nvPr/>
        </p:nvSpPr>
        <p:spPr>
          <a:xfrm>
            <a:off x="5955402" y="5336166"/>
            <a:ext cx="2084815" cy="757130"/>
          </a:xfrm>
          <a:prstGeom prst="rect">
            <a:avLst/>
          </a:prstGeom>
          <a:noFill/>
        </p:spPr>
        <p:txBody>
          <a:bodyPr wrap="square" rtlCol="0">
            <a:spAutoFit/>
          </a:bodyPr>
          <a:lstStyle/>
          <a:p>
            <a:pPr algn="ctr">
              <a:lnSpc>
                <a:spcPct val="90000"/>
              </a:lnSpc>
            </a:pPr>
            <a:r>
              <a:rPr lang="en-GB" sz="1400" dirty="0">
                <a:solidFill>
                  <a:schemeClr val="tx2"/>
                </a:solidFill>
                <a:latin typeface="Arial" panose="020B0604020202020204" pitchFamily="34" charset="0"/>
                <a:ea typeface="Aileron" charset="0"/>
                <a:cs typeface="Arial" panose="020B0604020202020204" pitchFamily="34" charset="0"/>
              </a:rPr>
              <a:t>Watch us on the</a:t>
            </a:r>
            <a:br>
              <a:rPr lang="en-GB" sz="1400" dirty="0">
                <a:solidFill>
                  <a:schemeClr val="tx2"/>
                </a:solidFill>
                <a:latin typeface="Arial" panose="020B0604020202020204" pitchFamily="34" charset="0"/>
                <a:ea typeface="Aileron" charset="0"/>
                <a:cs typeface="Arial" panose="020B0604020202020204" pitchFamily="34" charset="0"/>
              </a:rPr>
            </a:br>
            <a:r>
              <a:rPr lang="en-GB" sz="1400" dirty="0">
                <a:solidFill>
                  <a:schemeClr val="tx2"/>
                </a:solidFill>
                <a:latin typeface="Arial" panose="020B0604020202020204" pitchFamily="34" charset="0"/>
                <a:ea typeface="Aileron" charset="0"/>
                <a:cs typeface="Arial" panose="020B0604020202020204" pitchFamily="34" charset="0"/>
              </a:rPr>
              <a:t>Vimeo Channe</a:t>
            </a:r>
            <a:r>
              <a:rPr lang="en-GB" sz="1600" dirty="0">
                <a:solidFill>
                  <a:schemeClr val="tx2"/>
                </a:solidFill>
                <a:latin typeface="Arial" panose="020B0604020202020204" pitchFamily="34" charset="0"/>
                <a:ea typeface="Aileron" charset="0"/>
                <a:cs typeface="Arial" panose="020B0604020202020204" pitchFamily="34" charset="0"/>
              </a:rPr>
              <a:t>l</a:t>
            </a:r>
            <a:br>
              <a:rPr lang="en-GB" sz="1600" dirty="0">
                <a:solidFill>
                  <a:schemeClr val="tx2"/>
                </a:solidFill>
                <a:latin typeface="Arial" panose="020B0604020202020204" pitchFamily="34" charset="0"/>
                <a:ea typeface="Aileron" charset="0"/>
                <a:cs typeface="Arial" panose="020B0604020202020204" pitchFamily="34" charset="0"/>
              </a:rPr>
            </a:br>
            <a:r>
              <a:rPr lang="en-GB" sz="1600" b="1" dirty="0">
                <a:solidFill>
                  <a:schemeClr val="accent1"/>
                </a:solidFill>
                <a:latin typeface="Arial" panose="020B0604020202020204" pitchFamily="34" charset="0"/>
                <a:ea typeface="Aileron" charset="0"/>
                <a:cs typeface="Arial" panose="020B0604020202020204" pitchFamily="34" charset="0"/>
                <a:hlinkClick r:id="rId6"/>
              </a:rPr>
              <a:t>GU CONNECT</a:t>
            </a:r>
            <a:endParaRPr lang="en-GB" sz="1600" b="1" dirty="0">
              <a:solidFill>
                <a:schemeClr val="accent1"/>
              </a:solidFill>
              <a:latin typeface="Arial" panose="020B0604020202020204" pitchFamily="34" charset="0"/>
              <a:ea typeface="Aileron" charset="0"/>
              <a:cs typeface="Arial" panose="020B0604020202020204" pitchFamily="34" charset="0"/>
            </a:endParaRPr>
          </a:p>
        </p:txBody>
      </p:sp>
      <p:sp>
        <p:nvSpPr>
          <p:cNvPr id="15" name="Title 8">
            <a:extLst>
              <a:ext uri="{FF2B5EF4-FFF2-40B4-BE49-F238E27FC236}">
                <a16:creationId xmlns:a16="http://schemas.microsoft.com/office/drawing/2014/main" id="{071CF435-729F-403B-B87A-421B2706800D}"/>
              </a:ext>
            </a:extLst>
          </p:cNvPr>
          <p:cNvSpPr>
            <a:spLocks noGrp="1"/>
          </p:cNvSpPr>
          <p:nvPr>
            <p:ph type="title"/>
          </p:nvPr>
        </p:nvSpPr>
        <p:spPr>
          <a:xfrm>
            <a:off x="1635656" y="274638"/>
            <a:ext cx="8924840" cy="3586410"/>
          </a:xfrm>
        </p:spPr>
        <p:txBody>
          <a:bodyPr>
            <a:normAutofit/>
          </a:bodyPr>
          <a:lstStyle/>
          <a:p>
            <a:pPr>
              <a:lnSpc>
                <a:spcPts val="3800"/>
              </a:lnSpc>
              <a:spcBef>
                <a:spcPts val="800"/>
              </a:spcBef>
            </a:pPr>
            <a:r>
              <a:rPr lang="en-US" sz="3600" cap="none" dirty="0">
                <a:solidFill>
                  <a:schemeClr val="tx2"/>
                </a:solidFill>
              </a:rPr>
              <a:t>REACH </a:t>
            </a:r>
            <a:r>
              <a:rPr lang="en-US" sz="3600" cap="none" dirty="0"/>
              <a:t>GU CONNECT </a:t>
            </a:r>
            <a:r>
              <a:rPr lang="en-US" sz="3600" cap="none" dirty="0">
                <a:solidFill>
                  <a:schemeClr val="tx2"/>
                </a:solidFill>
              </a:rPr>
              <a:t>VIA </a:t>
            </a:r>
            <a:br>
              <a:rPr lang="en-US" sz="3600" cap="none" dirty="0">
                <a:solidFill>
                  <a:schemeClr val="tx2"/>
                </a:solidFill>
              </a:rPr>
            </a:br>
            <a:r>
              <a:rPr lang="en-US" sz="3600" cap="none" spc="-50" dirty="0">
                <a:solidFill>
                  <a:schemeClr val="tx2"/>
                </a:solidFill>
              </a:rPr>
              <a:t>TWITTER, LINKEDIN, VIMEO &amp; EMAIL</a:t>
            </a:r>
            <a:br>
              <a:rPr lang="en-US" sz="3600" cap="none" dirty="0">
                <a:solidFill>
                  <a:schemeClr val="tx2"/>
                </a:solidFill>
              </a:rPr>
            </a:br>
            <a:r>
              <a:rPr lang="en-US" sz="3600" cap="none" dirty="0">
                <a:solidFill>
                  <a:schemeClr val="tx2"/>
                </a:solidFill>
              </a:rPr>
              <a:t>OR VISIT THE GROUP’S WEBSITE</a:t>
            </a:r>
            <a:br>
              <a:rPr lang="en-US" sz="3600" cap="none" dirty="0">
                <a:solidFill>
                  <a:schemeClr val="tx2"/>
                </a:solidFill>
              </a:rPr>
            </a:br>
            <a:r>
              <a:rPr lang="en-US" sz="3600" cap="none" dirty="0">
                <a:ea typeface="Calibri" panose="020F0502020204030204" pitchFamily="34" charset="0"/>
                <a:hlinkClick r:id="rId7"/>
              </a:rPr>
              <a:t>https://cor2ed.com/</a:t>
            </a:r>
            <a:br>
              <a:rPr lang="en-US" sz="3600" cap="none" dirty="0">
                <a:ea typeface="Calibri" panose="020F0502020204030204" pitchFamily="34" charset="0"/>
                <a:hlinkClick r:id="rId7"/>
              </a:rPr>
            </a:br>
            <a:r>
              <a:rPr lang="en-US" sz="3600" cap="none" dirty="0">
                <a:ea typeface="Calibri" panose="020F0502020204030204" pitchFamily="34" charset="0"/>
                <a:hlinkClick r:id="rId7"/>
              </a:rPr>
              <a:t>connects/gu-connect/</a:t>
            </a:r>
            <a:endParaRPr lang="en-US" sz="3600" cap="none" dirty="0"/>
          </a:p>
        </p:txBody>
      </p:sp>
      <p:pic>
        <p:nvPicPr>
          <p:cNvPr id="21" name="Picture 20">
            <a:hlinkClick r:id="rId8"/>
            <a:extLst>
              <a:ext uri="{FF2B5EF4-FFF2-40B4-BE49-F238E27FC236}">
                <a16:creationId xmlns:a16="http://schemas.microsoft.com/office/drawing/2014/main" id="{11F9DF4D-4057-453D-B0D6-F5A87905C6B4}"/>
              </a:ext>
            </a:extLst>
          </p:cNvPr>
          <p:cNvPicPr>
            <a:picLocks noChangeAspect="1"/>
          </p:cNvPicPr>
          <p:nvPr/>
        </p:nvPicPr>
        <p:blipFill rotWithShape="1">
          <a:blip r:embed="rId9">
            <a:extLst>
              <a:ext uri="{28A0092B-C50C-407E-A947-70E740481C1C}">
                <a14:useLocalDpi xmlns:a14="http://schemas.microsoft.com/office/drawing/2010/main" val="0"/>
              </a:ext>
            </a:extLst>
          </a:blip>
          <a:srcRect l="82615" r="-910"/>
          <a:stretch/>
        </p:blipFill>
        <p:spPr>
          <a:xfrm>
            <a:off x="8319300" y="3983179"/>
            <a:ext cx="1449108" cy="1282427"/>
          </a:xfrm>
          <a:prstGeom prst="rect">
            <a:avLst/>
          </a:prstGeom>
        </p:spPr>
      </p:pic>
      <p:pic>
        <p:nvPicPr>
          <p:cNvPr id="22" name="Picture 21">
            <a:hlinkClick r:id="rId6"/>
            <a:extLst>
              <a:ext uri="{FF2B5EF4-FFF2-40B4-BE49-F238E27FC236}">
                <a16:creationId xmlns:a16="http://schemas.microsoft.com/office/drawing/2014/main" id="{DA9C17CD-405F-47F4-A30F-9A803835ACF8}"/>
              </a:ext>
            </a:extLst>
          </p:cNvPr>
          <p:cNvPicPr>
            <a:picLocks noChangeAspect="1"/>
          </p:cNvPicPr>
          <p:nvPr/>
        </p:nvPicPr>
        <p:blipFill rotWithShape="1">
          <a:blip r:embed="rId9">
            <a:extLst>
              <a:ext uri="{28A0092B-C50C-407E-A947-70E740481C1C}">
                <a14:useLocalDpi xmlns:a14="http://schemas.microsoft.com/office/drawing/2010/main" val="0"/>
              </a:ext>
            </a:extLst>
          </a:blip>
          <a:srcRect l="53821" r="26470"/>
          <a:stretch/>
        </p:blipFill>
        <p:spPr>
          <a:xfrm>
            <a:off x="6168008" y="3983179"/>
            <a:ext cx="1561194" cy="1282427"/>
          </a:xfrm>
          <a:prstGeom prst="rect">
            <a:avLst/>
          </a:prstGeom>
        </p:spPr>
      </p:pic>
      <p:pic>
        <p:nvPicPr>
          <p:cNvPr id="24" name="Picture 23">
            <a:hlinkClick r:id="rId4"/>
            <a:extLst>
              <a:ext uri="{FF2B5EF4-FFF2-40B4-BE49-F238E27FC236}">
                <a16:creationId xmlns:a16="http://schemas.microsoft.com/office/drawing/2014/main" id="{6662B954-7662-4746-B326-DDF08DB98DD8}"/>
              </a:ext>
            </a:extLst>
          </p:cNvPr>
          <p:cNvPicPr>
            <a:picLocks noChangeAspect="1"/>
          </p:cNvPicPr>
          <p:nvPr/>
        </p:nvPicPr>
        <p:blipFill rotWithShape="1">
          <a:blip r:embed="rId9">
            <a:extLst>
              <a:ext uri="{28A0092B-C50C-407E-A947-70E740481C1C}">
                <a14:useLocalDpi xmlns:a14="http://schemas.microsoft.com/office/drawing/2010/main" val="0"/>
              </a:ext>
            </a:extLst>
          </a:blip>
          <a:srcRect l="25151" r="53403"/>
          <a:stretch/>
        </p:blipFill>
        <p:spPr>
          <a:xfrm>
            <a:off x="4045377" y="3983179"/>
            <a:ext cx="1698734" cy="1282427"/>
          </a:xfrm>
          <a:prstGeom prst="rect">
            <a:avLst/>
          </a:prstGeom>
        </p:spPr>
      </p:pic>
      <p:pic>
        <p:nvPicPr>
          <p:cNvPr id="26" name="Picture 25">
            <a:hlinkClick r:id="rId3"/>
            <a:extLst>
              <a:ext uri="{FF2B5EF4-FFF2-40B4-BE49-F238E27FC236}">
                <a16:creationId xmlns:a16="http://schemas.microsoft.com/office/drawing/2014/main" id="{2598BD12-CFFC-4FFD-B356-0AE659D06556}"/>
              </a:ext>
            </a:extLst>
          </p:cNvPr>
          <p:cNvPicPr>
            <a:picLocks noChangeAspect="1"/>
          </p:cNvPicPr>
          <p:nvPr/>
        </p:nvPicPr>
        <p:blipFill rotWithShape="1">
          <a:blip r:embed="rId9">
            <a:extLst>
              <a:ext uri="{28A0092B-C50C-407E-A947-70E740481C1C}">
                <a14:useLocalDpi xmlns:a14="http://schemas.microsoft.com/office/drawing/2010/main" val="0"/>
              </a:ext>
            </a:extLst>
          </a:blip>
          <a:srcRect l="-1923" t="-5872" r="82136" b="-5133"/>
          <a:stretch/>
        </p:blipFill>
        <p:spPr>
          <a:xfrm>
            <a:off x="1992531" y="3912616"/>
            <a:ext cx="1567408" cy="1423550"/>
          </a:xfrm>
          <a:prstGeom prst="rect">
            <a:avLst/>
          </a:prstGeom>
        </p:spPr>
      </p:pic>
      <p:sp>
        <p:nvSpPr>
          <p:cNvPr id="2" name="Slide Number Placeholder 1"/>
          <p:cNvSpPr>
            <a:spLocks noGrp="1"/>
          </p:cNvSpPr>
          <p:nvPr>
            <p:ph type="sldNum" sz="quarter" idx="4"/>
          </p:nvPr>
        </p:nvSpPr>
        <p:spPr/>
        <p:txBody>
          <a:bodyPr/>
          <a:lstStyle/>
          <a:p>
            <a:fld id="{FCE43C0F-8A7B-3A4B-9DB5-B3472E36E833}" type="slidenum">
              <a:rPr lang="en-GB" smtClean="0"/>
              <a:pPr/>
              <a:t>46</a:t>
            </a:fld>
            <a:endParaRPr lang="en-GB" dirty="0"/>
          </a:p>
        </p:txBody>
      </p:sp>
    </p:spTree>
    <p:extLst>
      <p:ext uri="{BB962C8B-B14F-4D97-AF65-F5344CB8AC3E}">
        <p14:creationId xmlns:p14="http://schemas.microsoft.com/office/powerpoint/2010/main" val="14684508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485054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D610F8C-B2D7-F145-B932-461A30393063}"/>
              </a:ext>
            </a:extLst>
          </p:cNvPr>
          <p:cNvSpPr>
            <a:spLocks noGrp="1"/>
          </p:cNvSpPr>
          <p:nvPr>
            <p:ph sz="quarter" idx="12"/>
          </p:nvPr>
        </p:nvSpPr>
        <p:spPr>
          <a:xfrm>
            <a:off x="614400" y="1579141"/>
            <a:ext cx="10963200" cy="4181584"/>
          </a:xfrm>
        </p:spPr>
        <p:txBody>
          <a:bodyPr/>
          <a:lstStyle/>
          <a:p>
            <a:pPr>
              <a:spcAft>
                <a:spcPts val="1200"/>
              </a:spcAft>
              <a:buFont typeface="Arial" panose="020B0604020202020204" pitchFamily="34" charset="0"/>
              <a:buChar char="•"/>
            </a:pPr>
            <a:r>
              <a:rPr lang="en-GB" sz="2400" dirty="0"/>
              <a:t>Understand the data of combination studies with PARP inhibitors</a:t>
            </a:r>
          </a:p>
          <a:p>
            <a:pPr>
              <a:spcAft>
                <a:spcPts val="1200"/>
              </a:spcAft>
              <a:buFont typeface="Arial" panose="020B0604020202020204" pitchFamily="34" charset="0"/>
              <a:buChar char="•"/>
            </a:pPr>
            <a:r>
              <a:rPr lang="en-GB" sz="2400" dirty="0"/>
              <a:t>Recognise the rationale and mechanism of action of the combination of </a:t>
            </a:r>
            <a:r>
              <a:rPr lang="en-GB" sz="2400" dirty="0" err="1"/>
              <a:t>PARPi</a:t>
            </a:r>
            <a:r>
              <a:rPr lang="en-GB" sz="2400" dirty="0"/>
              <a:t> and anti-androgen therapies</a:t>
            </a:r>
          </a:p>
          <a:p>
            <a:pPr>
              <a:spcAft>
                <a:spcPts val="1200"/>
              </a:spcAft>
              <a:buFont typeface="Arial" panose="020B0604020202020204" pitchFamily="34" charset="0"/>
              <a:buChar char="•"/>
            </a:pPr>
            <a:r>
              <a:rPr lang="en-GB" sz="2400" dirty="0"/>
              <a:t>Consider implementation of combination treatment in clinical practice</a:t>
            </a:r>
          </a:p>
          <a:p>
            <a:pPr marL="0" indent="0">
              <a:spcAft>
                <a:spcPts val="1200"/>
              </a:spcAft>
              <a:buNone/>
            </a:pPr>
            <a:endParaRPr lang="en-GB" sz="2400" dirty="0"/>
          </a:p>
        </p:txBody>
      </p:sp>
      <p:sp>
        <p:nvSpPr>
          <p:cNvPr id="3" name="Title 2">
            <a:extLst>
              <a:ext uri="{FF2B5EF4-FFF2-40B4-BE49-F238E27FC236}">
                <a16:creationId xmlns:a16="http://schemas.microsoft.com/office/drawing/2014/main" id="{4EA65A10-1011-5D49-AB5C-6B6CC0E03FE3}"/>
              </a:ext>
            </a:extLst>
          </p:cNvPr>
          <p:cNvSpPr>
            <a:spLocks noGrp="1"/>
          </p:cNvSpPr>
          <p:nvPr>
            <p:ph type="title"/>
          </p:nvPr>
        </p:nvSpPr>
        <p:spPr/>
        <p:txBody>
          <a:bodyPr/>
          <a:lstStyle/>
          <a:p>
            <a:r>
              <a:rPr lang="en-GB" dirty="0"/>
              <a:t>Educational objectives</a:t>
            </a:r>
          </a:p>
        </p:txBody>
      </p:sp>
      <p:sp>
        <p:nvSpPr>
          <p:cNvPr id="5" name="Slide Number Placeholder 4">
            <a:extLst>
              <a:ext uri="{FF2B5EF4-FFF2-40B4-BE49-F238E27FC236}">
                <a16:creationId xmlns:a16="http://schemas.microsoft.com/office/drawing/2014/main" id="{0A6D2E45-5C08-BB46-AAF3-D887059DFD20}"/>
              </a:ext>
            </a:extLst>
          </p:cNvPr>
          <p:cNvSpPr>
            <a:spLocks noGrp="1"/>
          </p:cNvSpPr>
          <p:nvPr>
            <p:ph type="sldNum" sz="quarter" idx="4"/>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CE43C0F-8A7B-3A4B-9DB5-B3472E36E833}" type="slidenum">
              <a:rPr kumimoji="0" lang="en-GB" sz="1100" b="0" i="0" u="none" strike="noStrike" kern="1200" cap="none" spc="0" normalizeH="0" baseline="0" noProof="0" smtClean="0">
                <a:ln>
                  <a:noFill/>
                </a:ln>
                <a:solidFill>
                  <a:srgbClr val="5D8298"/>
                </a:solidFill>
                <a:effectLst/>
                <a:uLnTx/>
                <a:uFillTx/>
                <a:latin typeface="Arial" panose="020B0604020202020204" pitchFamily="34" charset="0"/>
                <a:ea typeface="Verdana" panose="020B0604030504040204" pitchFamily="34" charset="0"/>
                <a:cs typeface="Arial" panose="020B060402020202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en-GB" sz="1100" b="0" i="0" u="none" strike="noStrike" kern="1200" cap="none" spc="0" normalizeH="0" baseline="0" noProof="0" dirty="0">
              <a:ln>
                <a:noFill/>
              </a:ln>
              <a:solidFill>
                <a:srgbClr val="5D8298"/>
              </a:solidFill>
              <a:effectLst/>
              <a:uLnTx/>
              <a:uFillTx/>
              <a:latin typeface="Arial" panose="020B0604020202020204" pitchFamily="34" charset="0"/>
              <a:ea typeface="Verdana" panose="020B0604030504040204" pitchFamily="34" charset="0"/>
              <a:cs typeface="Arial" panose="020B0604020202020204" pitchFamily="34" charset="0"/>
            </a:endParaRPr>
          </a:p>
        </p:txBody>
      </p:sp>
      <p:sp>
        <p:nvSpPr>
          <p:cNvPr id="4" name="Content Placeholder 9">
            <a:extLst>
              <a:ext uri="{FF2B5EF4-FFF2-40B4-BE49-F238E27FC236}">
                <a16:creationId xmlns:a16="http://schemas.microsoft.com/office/drawing/2014/main" id="{43E7B7C3-27BB-23F2-4B87-4DA659C44AAA}"/>
              </a:ext>
            </a:extLst>
          </p:cNvPr>
          <p:cNvSpPr>
            <a:spLocks noGrp="1"/>
          </p:cNvSpPr>
          <p:nvPr>
            <p:ph sz="quarter" idx="15"/>
          </p:nvPr>
        </p:nvSpPr>
        <p:spPr>
          <a:xfrm>
            <a:off x="620184" y="6356351"/>
            <a:ext cx="8116800" cy="365125"/>
          </a:xfrm>
        </p:spPr>
        <p:txBody>
          <a:bodyPr/>
          <a:lstStyle/>
          <a:p>
            <a:r>
              <a:rPr lang="en-GB" dirty="0"/>
              <a:t>PARP, poly-ADP ribose polymerase</a:t>
            </a:r>
          </a:p>
        </p:txBody>
      </p:sp>
    </p:spTree>
    <p:extLst>
      <p:ext uri="{BB962C8B-B14F-4D97-AF65-F5344CB8AC3E}">
        <p14:creationId xmlns:p14="http://schemas.microsoft.com/office/powerpoint/2010/main" val="9283020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3F047B4-B656-CDE6-C44D-9D0FA798A669}"/>
              </a:ext>
            </a:extLst>
          </p:cNvPr>
          <p:cNvSpPr>
            <a:spLocks noGrp="1"/>
          </p:cNvSpPr>
          <p:nvPr>
            <p:ph sz="quarter" idx="12"/>
          </p:nvPr>
        </p:nvSpPr>
        <p:spPr/>
        <p:txBody>
          <a:bodyPr/>
          <a:lstStyle/>
          <a:p>
            <a:pPr marL="342900" lvl="0" indent="-342900">
              <a:lnSpc>
                <a:spcPct val="107000"/>
              </a:lnSpc>
              <a:spcAft>
                <a:spcPts val="800"/>
              </a:spcAft>
              <a:buFont typeface="Arial" panose="020B0604020202020204" pitchFamily="34" charset="0"/>
              <a:buChar char="•"/>
              <a:tabLst>
                <a:tab pos="457200" algn="l"/>
              </a:tabLst>
            </a:pPr>
            <a:r>
              <a:rPr lang="en-GB" sz="1800" dirty="0">
                <a:effectLst/>
                <a:ea typeface="Calibri" panose="020F0502020204030204" pitchFamily="34" charset="0"/>
              </a:rPr>
              <a:t>PARP inhibitors are effective drugs as monotherapy in </a:t>
            </a:r>
            <a:r>
              <a:rPr lang="en-GB" sz="1800" dirty="0" err="1">
                <a:effectLst/>
                <a:ea typeface="Calibri" panose="020F0502020204030204" pitchFamily="34" charset="0"/>
              </a:rPr>
              <a:t>mCRPC</a:t>
            </a:r>
            <a:r>
              <a:rPr lang="en-GB" sz="1800" dirty="0">
                <a:effectLst/>
                <a:ea typeface="Calibri" panose="020F0502020204030204" pitchFamily="34" charset="0"/>
              </a:rPr>
              <a:t> patients with HRR alterations</a:t>
            </a:r>
          </a:p>
          <a:p>
            <a:pPr marL="342900" lvl="0" indent="-342900">
              <a:lnSpc>
                <a:spcPct val="107000"/>
              </a:lnSpc>
              <a:spcAft>
                <a:spcPts val="800"/>
              </a:spcAft>
              <a:buFont typeface="Arial" panose="020B0604020202020204" pitchFamily="34" charset="0"/>
              <a:buChar char="•"/>
              <a:tabLst>
                <a:tab pos="457200" algn="l"/>
              </a:tabLst>
            </a:pPr>
            <a:r>
              <a:rPr lang="en-GB" sz="1800" dirty="0">
                <a:effectLst/>
                <a:ea typeface="Calibri" panose="020F0502020204030204" pitchFamily="34" charset="0"/>
              </a:rPr>
              <a:t>Genetic testing is important to help with treatment decision making and for understanding inherited risk</a:t>
            </a:r>
          </a:p>
          <a:p>
            <a:pPr marL="342900" lvl="0" indent="-342900">
              <a:lnSpc>
                <a:spcPct val="107000"/>
              </a:lnSpc>
              <a:spcAft>
                <a:spcPts val="800"/>
              </a:spcAft>
              <a:buFont typeface="Arial" panose="020B0604020202020204" pitchFamily="34" charset="0"/>
              <a:buChar char="•"/>
              <a:tabLst>
                <a:tab pos="457200" algn="l"/>
              </a:tabLst>
            </a:pPr>
            <a:r>
              <a:rPr lang="en-GB" sz="1800" i="1" dirty="0">
                <a:effectLst/>
                <a:ea typeface="Calibri" panose="020F0502020204030204" pitchFamily="34" charset="0"/>
              </a:rPr>
              <a:t>BRCA</a:t>
            </a:r>
            <a:r>
              <a:rPr lang="en-GB" sz="1800" dirty="0">
                <a:effectLst/>
                <a:ea typeface="Calibri" panose="020F0502020204030204" pitchFamily="34" charset="0"/>
              </a:rPr>
              <a:t> mutations are associated with poor outcomes in </a:t>
            </a:r>
            <a:r>
              <a:rPr lang="en-GB" sz="1800" dirty="0" err="1">
                <a:effectLst/>
                <a:ea typeface="Calibri" panose="020F0502020204030204" pitchFamily="34" charset="0"/>
              </a:rPr>
              <a:t>mCRPC</a:t>
            </a:r>
            <a:r>
              <a:rPr lang="en-GB" sz="1800" dirty="0">
                <a:effectLst/>
                <a:ea typeface="Calibri" panose="020F0502020204030204" pitchFamily="34" charset="0"/>
              </a:rPr>
              <a:t> patients</a:t>
            </a:r>
          </a:p>
          <a:p>
            <a:pPr marL="342900" lvl="0" indent="-342900">
              <a:lnSpc>
                <a:spcPct val="107000"/>
              </a:lnSpc>
              <a:spcAft>
                <a:spcPts val="800"/>
              </a:spcAft>
              <a:buFont typeface="Arial" panose="020B0604020202020204" pitchFamily="34" charset="0"/>
              <a:buChar char="•"/>
              <a:tabLst>
                <a:tab pos="457200" algn="l"/>
              </a:tabLst>
            </a:pPr>
            <a:r>
              <a:rPr lang="en-GB" sz="1800" dirty="0">
                <a:effectLst/>
                <a:ea typeface="Calibri" panose="020F0502020204030204" pitchFamily="34" charset="0"/>
              </a:rPr>
              <a:t>Patients with tumours harbouring </a:t>
            </a:r>
            <a:r>
              <a:rPr lang="en-GB" sz="1800" i="1" dirty="0">
                <a:effectLst/>
                <a:ea typeface="Calibri" panose="020F0502020204030204" pitchFamily="34" charset="0"/>
              </a:rPr>
              <a:t>BRCA1/BRCA2</a:t>
            </a:r>
            <a:r>
              <a:rPr lang="en-GB" sz="1800" dirty="0">
                <a:effectLst/>
                <a:ea typeface="Calibri" panose="020F0502020204030204" pitchFamily="34" charset="0"/>
              </a:rPr>
              <a:t> alteration appear to derive the greatest clinical benefit from </a:t>
            </a:r>
            <a:r>
              <a:rPr lang="en-GB" sz="1800" dirty="0" err="1">
                <a:effectLst/>
                <a:ea typeface="Calibri" panose="020F0502020204030204" pitchFamily="34" charset="0"/>
              </a:rPr>
              <a:t>PARPi</a:t>
            </a:r>
            <a:r>
              <a:rPr lang="en-GB" sz="1800" dirty="0">
                <a:effectLst/>
                <a:ea typeface="Calibri" panose="020F0502020204030204" pitchFamily="34" charset="0"/>
              </a:rPr>
              <a:t>, but patients with other HRR alterations also derive benefit</a:t>
            </a:r>
          </a:p>
          <a:p>
            <a:pPr marL="342900" lvl="0" indent="-342900">
              <a:lnSpc>
                <a:spcPct val="107000"/>
              </a:lnSpc>
              <a:spcAft>
                <a:spcPts val="800"/>
              </a:spcAft>
              <a:buFont typeface="Arial" panose="020B0604020202020204" pitchFamily="34" charset="0"/>
              <a:buChar char="•"/>
              <a:tabLst>
                <a:tab pos="457200" algn="l"/>
              </a:tabLst>
            </a:pPr>
            <a:r>
              <a:rPr lang="en-GB" sz="1800" dirty="0">
                <a:effectLst/>
                <a:ea typeface="Calibri" panose="020F0502020204030204" pitchFamily="34" charset="0"/>
              </a:rPr>
              <a:t>PARP inhibitors combined with novel hormonal agents are effective as a first line treatment option for </a:t>
            </a:r>
            <a:r>
              <a:rPr lang="en-GB" sz="1800" dirty="0" err="1">
                <a:effectLst/>
                <a:ea typeface="Calibri" panose="020F0502020204030204" pitchFamily="34" charset="0"/>
              </a:rPr>
              <a:t>mCRPC</a:t>
            </a:r>
            <a:r>
              <a:rPr lang="en-GB" sz="1800" dirty="0">
                <a:effectLst/>
                <a:ea typeface="Calibri" panose="020F0502020204030204" pitchFamily="34" charset="0"/>
              </a:rPr>
              <a:t> patients with a HRR mutation. Certain combinations such as </a:t>
            </a:r>
            <a:r>
              <a:rPr lang="en-GB" sz="1800" dirty="0" err="1">
                <a:effectLst/>
                <a:ea typeface="Calibri" panose="020F0502020204030204" pitchFamily="34" charset="0"/>
              </a:rPr>
              <a:t>olaparib</a:t>
            </a:r>
            <a:r>
              <a:rPr lang="en-GB" sz="1800" dirty="0">
                <a:effectLst/>
                <a:ea typeface="Calibri" panose="020F0502020204030204" pitchFamily="34" charset="0"/>
              </a:rPr>
              <a:t> plus abiraterone and </a:t>
            </a:r>
            <a:r>
              <a:rPr lang="en-GB" sz="1800" dirty="0" err="1">
                <a:effectLst/>
                <a:ea typeface="Calibri" panose="020F0502020204030204" pitchFamily="34" charset="0"/>
              </a:rPr>
              <a:t>talazoparib</a:t>
            </a:r>
            <a:r>
              <a:rPr lang="en-GB" sz="1800" dirty="0">
                <a:effectLst/>
                <a:ea typeface="Calibri" panose="020F0502020204030204" pitchFamily="34" charset="0"/>
              </a:rPr>
              <a:t> plus enzalutamide have also shown benefit in patients regardless of their HRR status</a:t>
            </a:r>
          </a:p>
          <a:p>
            <a:endParaRPr lang="en-GB" dirty="0"/>
          </a:p>
        </p:txBody>
      </p:sp>
      <p:sp>
        <p:nvSpPr>
          <p:cNvPr id="3" name="Title 2">
            <a:extLst>
              <a:ext uri="{FF2B5EF4-FFF2-40B4-BE49-F238E27FC236}">
                <a16:creationId xmlns:a16="http://schemas.microsoft.com/office/drawing/2014/main" id="{5EFD1008-CAB4-9C0D-5810-09CAD930A69A}"/>
              </a:ext>
            </a:extLst>
          </p:cNvPr>
          <p:cNvSpPr>
            <a:spLocks noGrp="1"/>
          </p:cNvSpPr>
          <p:nvPr>
            <p:ph type="title"/>
          </p:nvPr>
        </p:nvSpPr>
        <p:spPr/>
        <p:txBody>
          <a:bodyPr/>
          <a:lstStyle/>
          <a:p>
            <a:r>
              <a:rPr lang="en-GB" dirty="0"/>
              <a:t>Clinical takeaways</a:t>
            </a:r>
          </a:p>
        </p:txBody>
      </p:sp>
      <p:sp>
        <p:nvSpPr>
          <p:cNvPr id="4" name="Slide Number Placeholder 3">
            <a:extLst>
              <a:ext uri="{FF2B5EF4-FFF2-40B4-BE49-F238E27FC236}">
                <a16:creationId xmlns:a16="http://schemas.microsoft.com/office/drawing/2014/main" id="{93F4F76C-B17A-F4E3-0611-D5C45E043815}"/>
              </a:ext>
            </a:extLst>
          </p:cNvPr>
          <p:cNvSpPr>
            <a:spLocks noGrp="1"/>
          </p:cNvSpPr>
          <p:nvPr>
            <p:ph type="sldNum" sz="quarter" idx="4"/>
          </p:nvPr>
        </p:nvSpPr>
        <p:spPr/>
        <p:txBody>
          <a:bodyPr/>
          <a:lstStyle/>
          <a:p>
            <a:fld id="{FCE43C0F-8A7B-3A4B-9DB5-B3472E36E833}" type="slidenum">
              <a:rPr lang="en-GB" smtClean="0"/>
              <a:pPr/>
              <a:t>6</a:t>
            </a:fld>
            <a:endParaRPr lang="en-GB" dirty="0"/>
          </a:p>
        </p:txBody>
      </p:sp>
    </p:spTree>
    <p:extLst>
      <p:ext uri="{BB962C8B-B14F-4D97-AF65-F5344CB8AC3E}">
        <p14:creationId xmlns:p14="http://schemas.microsoft.com/office/powerpoint/2010/main" val="2319708447"/>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53D1F6C4-35D5-84ED-C68D-CFFB9190EAD5}"/>
              </a:ext>
            </a:extLst>
          </p:cNvPr>
          <p:cNvSpPr>
            <a:spLocks noGrp="1"/>
          </p:cNvSpPr>
          <p:nvPr>
            <p:ph type="title"/>
          </p:nvPr>
        </p:nvSpPr>
        <p:spPr/>
        <p:txBody>
          <a:bodyPr/>
          <a:lstStyle/>
          <a:p>
            <a:r>
              <a:rPr lang="en-US" dirty="0"/>
              <a:t>rationale for combination </a:t>
            </a:r>
            <a:br>
              <a:rPr lang="en-US" dirty="0"/>
            </a:br>
            <a:r>
              <a:rPr lang="en-US" dirty="0"/>
              <a:t>of </a:t>
            </a:r>
            <a:r>
              <a:rPr lang="en-US" dirty="0" err="1"/>
              <a:t>PARP</a:t>
            </a:r>
            <a:r>
              <a:rPr lang="en-US" cap="none" dirty="0" err="1"/>
              <a:t>i</a:t>
            </a:r>
            <a:r>
              <a:rPr lang="en-US" cap="none" dirty="0"/>
              <a:t> </a:t>
            </a:r>
            <a:r>
              <a:rPr lang="en-US" dirty="0"/>
              <a:t>with </a:t>
            </a:r>
            <a:r>
              <a:rPr lang="en-US" dirty="0" err="1"/>
              <a:t>nht</a:t>
            </a:r>
            <a:endParaRPr lang="en-GB" dirty="0"/>
          </a:p>
        </p:txBody>
      </p:sp>
      <p:sp>
        <p:nvSpPr>
          <p:cNvPr id="4" name="Slide Number Placeholder 3">
            <a:extLst>
              <a:ext uri="{FF2B5EF4-FFF2-40B4-BE49-F238E27FC236}">
                <a16:creationId xmlns:a16="http://schemas.microsoft.com/office/drawing/2014/main" id="{879E91FE-0DE7-A349-F909-8C69FF26FF8A}"/>
              </a:ext>
            </a:extLst>
          </p:cNvPr>
          <p:cNvSpPr>
            <a:spLocks noGrp="1"/>
          </p:cNvSpPr>
          <p:nvPr>
            <p:ph type="sldNum" sz="quarter" idx="4"/>
          </p:nvPr>
        </p:nvSpPr>
        <p:spPr/>
        <p:txBody>
          <a:bodyPr/>
          <a:lstStyle/>
          <a:p>
            <a:fld id="{FCE43C0F-8A7B-3A4B-9DB5-B3472E36E833}" type="slidenum">
              <a:rPr lang="en-GB" smtClean="0"/>
              <a:pPr/>
              <a:t>7</a:t>
            </a:fld>
            <a:endParaRPr lang="en-GB" dirty="0"/>
          </a:p>
        </p:txBody>
      </p:sp>
      <p:sp>
        <p:nvSpPr>
          <p:cNvPr id="3" name="TextBox 2">
            <a:extLst>
              <a:ext uri="{FF2B5EF4-FFF2-40B4-BE49-F238E27FC236}">
                <a16:creationId xmlns:a16="http://schemas.microsoft.com/office/drawing/2014/main" id="{EF1C2AD8-0AD6-0FA8-1287-6187E9C673C0}"/>
              </a:ext>
            </a:extLst>
          </p:cNvPr>
          <p:cNvSpPr txBox="1"/>
          <p:nvPr/>
        </p:nvSpPr>
        <p:spPr>
          <a:xfrm>
            <a:off x="391885" y="6243693"/>
            <a:ext cx="6096000" cy="276999"/>
          </a:xfrm>
          <a:prstGeom prst="rect">
            <a:avLst/>
          </a:prstGeom>
          <a:noFill/>
        </p:spPr>
        <p:txBody>
          <a:bodyPr wrap="square">
            <a:spAutoFit/>
          </a:bodyPr>
          <a:lstStyle/>
          <a:p>
            <a:r>
              <a:rPr lang="en-GB" sz="1200" dirty="0">
                <a:solidFill>
                  <a:schemeClr val="bg1"/>
                </a:solidFill>
                <a:latin typeface="Arial" panose="020B0604020202020204" pitchFamily="34" charset="0"/>
                <a:cs typeface="Arial" panose="020B0604020202020204" pitchFamily="34" charset="0"/>
              </a:rPr>
              <a:t>NHT, novel hormonal therapy; </a:t>
            </a:r>
            <a:r>
              <a:rPr lang="en-GB" sz="1200" dirty="0" err="1">
                <a:solidFill>
                  <a:schemeClr val="bg1"/>
                </a:solidFill>
                <a:latin typeface="Arial" panose="020B0604020202020204" pitchFamily="34" charset="0"/>
                <a:cs typeface="Arial" panose="020B0604020202020204" pitchFamily="34" charset="0"/>
              </a:rPr>
              <a:t>PARPi</a:t>
            </a:r>
            <a:r>
              <a:rPr lang="en-GB" sz="1200" dirty="0">
                <a:solidFill>
                  <a:schemeClr val="bg1"/>
                </a:solidFill>
                <a:latin typeface="Arial" panose="020B0604020202020204" pitchFamily="34" charset="0"/>
                <a:cs typeface="Arial" panose="020B0604020202020204" pitchFamily="34" charset="0"/>
              </a:rPr>
              <a:t>, poly (ADP-ribose) polymerase inhibitor</a:t>
            </a:r>
          </a:p>
        </p:txBody>
      </p:sp>
    </p:spTree>
    <p:extLst>
      <p:ext uri="{BB962C8B-B14F-4D97-AF65-F5344CB8AC3E}">
        <p14:creationId xmlns:p14="http://schemas.microsoft.com/office/powerpoint/2010/main" val="4211964759"/>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82F6AC25-155B-4F8D-B67F-FE8BDCBA175E}"/>
              </a:ext>
            </a:extLst>
          </p:cNvPr>
          <p:cNvSpPr>
            <a:spLocks noGrp="1"/>
          </p:cNvSpPr>
          <p:nvPr>
            <p:ph type="title"/>
          </p:nvPr>
        </p:nvSpPr>
        <p:spPr/>
        <p:txBody>
          <a:bodyPr/>
          <a:lstStyle/>
          <a:p>
            <a:r>
              <a:rPr lang="en-GB"/>
              <a:t>Metastatic prostate cancer is biologically heterogeneous</a:t>
            </a:r>
            <a:endParaRPr lang="en-GB" dirty="0"/>
          </a:p>
        </p:txBody>
      </p:sp>
      <p:sp>
        <p:nvSpPr>
          <p:cNvPr id="3" name="Slide Number Placeholder 2">
            <a:extLst>
              <a:ext uri="{FF2B5EF4-FFF2-40B4-BE49-F238E27FC236}">
                <a16:creationId xmlns:a16="http://schemas.microsoft.com/office/drawing/2014/main" id="{D6BF6728-5F4C-A04F-9F20-3E2772B0D9AF}"/>
              </a:ext>
            </a:extLst>
          </p:cNvPr>
          <p:cNvSpPr>
            <a:spLocks noGrp="1"/>
          </p:cNvSpPr>
          <p:nvPr>
            <p:ph type="sldNum" sz="quarter" idx="4"/>
          </p:nvPr>
        </p:nvSpPr>
        <p:spPr/>
        <p:txBody>
          <a:bodyPr/>
          <a:lstStyle/>
          <a:p>
            <a:fld id="{4FF61421-0D1F-374C-A6EF-D3B8E531EC5C}" type="slidenum">
              <a:rPr lang="en-US" smtClean="0"/>
              <a:pPr/>
              <a:t>8</a:t>
            </a:fld>
            <a:endParaRPr lang="en-US"/>
          </a:p>
        </p:txBody>
      </p:sp>
      <p:sp>
        <p:nvSpPr>
          <p:cNvPr id="14" name="Content Placeholder 13">
            <a:extLst>
              <a:ext uri="{FF2B5EF4-FFF2-40B4-BE49-F238E27FC236}">
                <a16:creationId xmlns:a16="http://schemas.microsoft.com/office/drawing/2014/main" id="{719F524B-DF50-E14B-9651-7024508348B9}"/>
              </a:ext>
            </a:extLst>
          </p:cNvPr>
          <p:cNvSpPr>
            <a:spLocks noGrp="1"/>
          </p:cNvSpPr>
          <p:nvPr>
            <p:ph sz="quarter" idx="15"/>
          </p:nvPr>
        </p:nvSpPr>
        <p:spPr>
          <a:xfrm>
            <a:off x="620183" y="6356351"/>
            <a:ext cx="10915289" cy="365125"/>
          </a:xfrm>
        </p:spPr>
        <p:txBody>
          <a:bodyPr/>
          <a:lstStyle/>
          <a:p>
            <a:pPr>
              <a:spcBef>
                <a:spcPts val="0"/>
              </a:spcBef>
            </a:pPr>
            <a:r>
              <a:rPr lang="en-GB" sz="1000" baseline="30000" dirty="0"/>
              <a:t>a </a:t>
            </a:r>
            <a:r>
              <a:rPr lang="en-GB" sz="1000" dirty="0" err="1"/>
              <a:t>A</a:t>
            </a:r>
            <a:r>
              <a:rPr lang="en-GB" sz="1000" dirty="0"/>
              <a:t> multi-institutional study profiling 444 tumours from 429 </a:t>
            </a:r>
            <a:r>
              <a:rPr lang="en-GB" sz="1000" dirty="0" err="1"/>
              <a:t>mCRPC</a:t>
            </a:r>
            <a:r>
              <a:rPr lang="en-GB" sz="1000" dirty="0"/>
              <a:t> patients</a:t>
            </a:r>
          </a:p>
          <a:p>
            <a:pPr>
              <a:spcBef>
                <a:spcPts val="0"/>
              </a:spcBef>
            </a:pPr>
            <a:r>
              <a:rPr lang="en-GB" sz="1000" dirty="0"/>
              <a:t>AR, androgen receptor; ATM, ataxia telangiectasia mutated; BRCA1/2, breast cancer gene 1/2; </a:t>
            </a:r>
            <a:r>
              <a:rPr lang="fr-FR" sz="1000" dirty="0" err="1"/>
              <a:t>mCRPC</a:t>
            </a:r>
            <a:r>
              <a:rPr lang="fr-FR" sz="1000" dirty="0"/>
              <a:t>, </a:t>
            </a:r>
            <a:r>
              <a:rPr lang="fr-FR" sz="1000" dirty="0" err="1"/>
              <a:t>metastatic</a:t>
            </a:r>
            <a:r>
              <a:rPr lang="fr-FR" sz="1000" dirty="0"/>
              <a:t> castration-</a:t>
            </a:r>
            <a:r>
              <a:rPr lang="fr-FR" sz="1000" dirty="0" err="1"/>
              <a:t>resistant</a:t>
            </a:r>
            <a:r>
              <a:rPr lang="fr-FR" sz="1000" dirty="0"/>
              <a:t> prostate cancer; </a:t>
            </a:r>
            <a:r>
              <a:rPr lang="en-GB" sz="1000" dirty="0"/>
              <a:t>PI3K, phosphoinositide 3-kinase</a:t>
            </a:r>
            <a:r>
              <a:rPr lang="fr-FR" sz="1000" dirty="0"/>
              <a:t>; WNT, </a:t>
            </a:r>
            <a:r>
              <a:rPr lang="fr-FR" sz="1000" dirty="0" err="1"/>
              <a:t>wingless</a:t>
            </a:r>
            <a:r>
              <a:rPr lang="fr-FR" sz="1000" dirty="0"/>
              <a:t> </a:t>
            </a:r>
            <a:r>
              <a:rPr lang="fr-FR" sz="1000" dirty="0" err="1"/>
              <a:t>integration</a:t>
            </a:r>
            <a:endParaRPr lang="fr-FR" sz="1000" dirty="0"/>
          </a:p>
          <a:p>
            <a:pPr>
              <a:spcBef>
                <a:spcPts val="0"/>
              </a:spcBef>
            </a:pPr>
            <a:r>
              <a:rPr lang="fr-FR" sz="1000" dirty="0"/>
              <a:t>1. Robinson D, et al. </a:t>
            </a:r>
            <a:r>
              <a:rPr lang="fr-FR" sz="1000" dirty="0" err="1"/>
              <a:t>Cell</a:t>
            </a:r>
            <a:r>
              <a:rPr lang="fr-FR" sz="1000" dirty="0"/>
              <a:t>. 2015;161:1215-28; 2</a:t>
            </a:r>
            <a:r>
              <a:rPr lang="en-GB" sz="1000" dirty="0"/>
              <a:t>. </a:t>
            </a:r>
            <a:r>
              <a:rPr lang="fr-FR" sz="1000" dirty="0" err="1"/>
              <a:t>Abida</a:t>
            </a:r>
            <a:r>
              <a:rPr lang="fr-FR" sz="1000" dirty="0"/>
              <a:t> W, et al.</a:t>
            </a:r>
            <a:r>
              <a:rPr lang="pl-PL" sz="1000" dirty="0"/>
              <a:t> Proc Natl Acad Sci U S A</a:t>
            </a:r>
            <a:r>
              <a:rPr lang="fr-FR" sz="1000" dirty="0"/>
              <a:t>. 2019;116:11428-36; 3. </a:t>
            </a:r>
            <a:r>
              <a:rPr lang="en-GB" sz="1000" dirty="0"/>
              <a:t>Lord CJ and Ashworth A. Nature. 2012;481:287-93; 4. O’Connor MJ. </a:t>
            </a:r>
            <a:r>
              <a:rPr lang="en-GB" sz="1000" dirty="0" err="1"/>
              <a:t>Mol</a:t>
            </a:r>
            <a:r>
              <a:rPr lang="en-GB" sz="1000" dirty="0"/>
              <a:t> Cell. 2015;60:547-60 </a:t>
            </a:r>
          </a:p>
        </p:txBody>
      </p:sp>
      <p:sp>
        <p:nvSpPr>
          <p:cNvPr id="10" name="Rectangle 9">
            <a:extLst>
              <a:ext uri="{FF2B5EF4-FFF2-40B4-BE49-F238E27FC236}">
                <a16:creationId xmlns:a16="http://schemas.microsoft.com/office/drawing/2014/main" id="{348A272C-E12C-4B29-B2E3-48E883DDED53}"/>
              </a:ext>
            </a:extLst>
          </p:cNvPr>
          <p:cNvSpPr/>
          <p:nvPr/>
        </p:nvSpPr>
        <p:spPr>
          <a:xfrm>
            <a:off x="833830" y="1079777"/>
            <a:ext cx="3867151" cy="738664"/>
          </a:xfrm>
          <a:prstGeom prst="rect">
            <a:avLst/>
          </a:prstGeom>
          <a:noFill/>
        </p:spPr>
        <p:txBody>
          <a:bodyPr wrap="square" rtlCol="0">
            <a:spAutoFit/>
          </a:bodyPr>
          <a:lstStyle/>
          <a:p>
            <a:pPr algn="ctr"/>
            <a:r>
              <a:rPr lang="en-GB" sz="1400" b="1" dirty="0">
                <a:latin typeface="Arial" panose="020B0604020202020204" pitchFamily="34" charset="0"/>
                <a:cs typeface="Arial" panose="020B0604020202020204" pitchFamily="34" charset="0"/>
              </a:rPr>
              <a:t>Multiple pathways have been identified with genomic alterations in association with advanced prostate cancer</a:t>
            </a:r>
            <a:r>
              <a:rPr lang="en-GB" sz="1400" b="1" baseline="30000" dirty="0">
                <a:latin typeface="Arial" panose="020B0604020202020204" pitchFamily="34" charset="0"/>
                <a:cs typeface="Arial" panose="020B0604020202020204" pitchFamily="34" charset="0"/>
              </a:rPr>
              <a:t>1</a:t>
            </a:r>
          </a:p>
        </p:txBody>
      </p:sp>
      <p:grpSp>
        <p:nvGrpSpPr>
          <p:cNvPr id="5" name="Group 4">
            <a:extLst>
              <a:ext uri="{FF2B5EF4-FFF2-40B4-BE49-F238E27FC236}">
                <a16:creationId xmlns:a16="http://schemas.microsoft.com/office/drawing/2014/main" id="{97AED158-9A43-8F4A-95F1-C8634EF3E7E4}"/>
              </a:ext>
            </a:extLst>
          </p:cNvPr>
          <p:cNvGrpSpPr/>
          <p:nvPr/>
        </p:nvGrpSpPr>
        <p:grpSpPr>
          <a:xfrm>
            <a:off x="504820" y="2036941"/>
            <a:ext cx="4509620" cy="2656250"/>
            <a:chOff x="502320" y="1855272"/>
            <a:chExt cx="5465567" cy="3147456"/>
          </a:xfrm>
        </p:grpSpPr>
        <p:pic>
          <p:nvPicPr>
            <p:cNvPr id="38" name="Picture 37">
              <a:extLst>
                <a:ext uri="{FF2B5EF4-FFF2-40B4-BE49-F238E27FC236}">
                  <a16:creationId xmlns:a16="http://schemas.microsoft.com/office/drawing/2014/main" id="{F1E7F0D3-A566-4AE0-9F48-F7D0D261A573}"/>
                </a:ext>
              </a:extLst>
            </p:cNvPr>
            <p:cNvPicPr>
              <a:picLocks noChangeAspect="1"/>
            </p:cNvPicPr>
            <p:nvPr/>
          </p:nvPicPr>
          <p:blipFill rotWithShape="1">
            <a:blip r:embed="rId3">
              <a:extLst>
                <a:ext uri="{28A0092B-C50C-407E-A947-70E740481C1C}">
                  <a14:useLocalDpi xmlns:a14="http://schemas.microsoft.com/office/drawing/2010/main" val="0"/>
                </a:ext>
              </a:extLst>
            </a:blip>
            <a:srcRect b="32033"/>
            <a:stretch/>
          </p:blipFill>
          <p:spPr>
            <a:xfrm>
              <a:off x="502320" y="1855272"/>
              <a:ext cx="5465567" cy="3147456"/>
            </a:xfrm>
            <a:prstGeom prst="rect">
              <a:avLst/>
            </a:prstGeom>
          </p:spPr>
        </p:pic>
        <p:sp>
          <p:nvSpPr>
            <p:cNvPr id="33" name="TextBox 32">
              <a:extLst>
                <a:ext uri="{FF2B5EF4-FFF2-40B4-BE49-F238E27FC236}">
                  <a16:creationId xmlns:a16="http://schemas.microsoft.com/office/drawing/2014/main" id="{2C1EFF7E-BDB7-4AE1-AB1D-321D4512457C}"/>
                </a:ext>
              </a:extLst>
            </p:cNvPr>
            <p:cNvSpPr txBox="1"/>
            <p:nvPr/>
          </p:nvSpPr>
          <p:spPr>
            <a:xfrm>
              <a:off x="1866414" y="3664802"/>
              <a:ext cx="966765" cy="656446"/>
            </a:xfrm>
            <a:prstGeom prst="rect">
              <a:avLst/>
            </a:prstGeom>
            <a:noFill/>
          </p:spPr>
          <p:txBody>
            <a:bodyPr wrap="square" rtlCol="0">
              <a:spAutoFit/>
            </a:bodyPr>
            <a:lstStyle/>
            <a:p>
              <a:pPr algn="ctr" defTabSz="914332">
                <a:defRPr/>
              </a:pPr>
              <a:r>
                <a:rPr lang="en-GB" sz="1000">
                  <a:solidFill>
                    <a:srgbClr val="000000">
                      <a:lumMod val="75000"/>
                      <a:lumOff val="25000"/>
                    </a:srgbClr>
                  </a:solidFill>
                  <a:latin typeface="Arial"/>
                </a:rPr>
                <a:t>Tumour/</a:t>
              </a:r>
              <a:br>
                <a:rPr lang="en-GB" sz="1000">
                  <a:solidFill>
                    <a:srgbClr val="000000">
                      <a:lumMod val="75000"/>
                      <a:lumOff val="25000"/>
                    </a:srgbClr>
                  </a:solidFill>
                  <a:latin typeface="Arial"/>
                </a:rPr>
              </a:br>
              <a:r>
                <a:rPr lang="en-GB" sz="1000">
                  <a:solidFill>
                    <a:srgbClr val="000000">
                      <a:lumMod val="75000"/>
                      <a:lumOff val="25000"/>
                    </a:srgbClr>
                  </a:solidFill>
                  <a:latin typeface="Arial"/>
                </a:rPr>
                <a:t>germline</a:t>
              </a:r>
              <a:br>
                <a:rPr lang="en-GB" sz="1000">
                  <a:solidFill>
                    <a:srgbClr val="000000">
                      <a:lumMod val="75000"/>
                      <a:lumOff val="25000"/>
                    </a:srgbClr>
                  </a:solidFill>
                  <a:latin typeface="Arial"/>
                </a:rPr>
              </a:br>
              <a:r>
                <a:rPr lang="en-GB" sz="1000">
                  <a:solidFill>
                    <a:srgbClr val="000000">
                      <a:lumMod val="75000"/>
                      <a:lumOff val="25000"/>
                    </a:srgbClr>
                  </a:solidFill>
                  <a:latin typeface="Arial"/>
                </a:rPr>
                <a:t>exomes</a:t>
              </a:r>
            </a:p>
          </p:txBody>
        </p:sp>
        <p:sp>
          <p:nvSpPr>
            <p:cNvPr id="4" name="Rectangle 3">
              <a:extLst>
                <a:ext uri="{FF2B5EF4-FFF2-40B4-BE49-F238E27FC236}">
                  <a16:creationId xmlns:a16="http://schemas.microsoft.com/office/drawing/2014/main" id="{A0B2197B-87F7-3345-9DE6-B1524D399ECE}"/>
                </a:ext>
              </a:extLst>
            </p:cNvPr>
            <p:cNvSpPr/>
            <p:nvPr/>
          </p:nvSpPr>
          <p:spPr bwMode="auto">
            <a:xfrm>
              <a:off x="1993926" y="3447304"/>
              <a:ext cx="2433961" cy="1555423"/>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377" fontAlgn="base">
                <a:spcBef>
                  <a:spcPct val="0"/>
                </a:spcBef>
                <a:spcAft>
                  <a:spcPct val="0"/>
                </a:spcAft>
              </a:pPr>
              <a:endParaRPr lang="en-US" b="1">
                <a:latin typeface="Arial" charset="0"/>
              </a:endParaRPr>
            </a:p>
          </p:txBody>
        </p:sp>
      </p:grpSp>
      <p:sp>
        <p:nvSpPr>
          <p:cNvPr id="23" name="Oval 22">
            <a:extLst>
              <a:ext uri="{FF2B5EF4-FFF2-40B4-BE49-F238E27FC236}">
                <a16:creationId xmlns:a16="http://schemas.microsoft.com/office/drawing/2014/main" id="{0C705A7C-EA1D-5F45-AB1A-40DA66747B26}"/>
              </a:ext>
            </a:extLst>
          </p:cNvPr>
          <p:cNvSpPr/>
          <p:nvPr/>
        </p:nvSpPr>
        <p:spPr bwMode="auto">
          <a:xfrm>
            <a:off x="7817923" y="1664807"/>
            <a:ext cx="310896" cy="384048"/>
          </a:xfrm>
          <a:prstGeom prst="ellipse">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377" fontAlgn="base">
              <a:spcBef>
                <a:spcPct val="0"/>
              </a:spcBef>
              <a:spcAft>
                <a:spcPct val="0"/>
              </a:spcAft>
            </a:pPr>
            <a:endParaRPr lang="en-US" b="1">
              <a:latin typeface="Arial" charset="0"/>
            </a:endParaRPr>
          </a:p>
        </p:txBody>
      </p:sp>
      <p:sp>
        <p:nvSpPr>
          <p:cNvPr id="25" name="Oval 24">
            <a:extLst>
              <a:ext uri="{FF2B5EF4-FFF2-40B4-BE49-F238E27FC236}">
                <a16:creationId xmlns:a16="http://schemas.microsoft.com/office/drawing/2014/main" id="{E5AC6B20-7DD1-3341-B8EB-D5B3EF55443B}"/>
              </a:ext>
            </a:extLst>
          </p:cNvPr>
          <p:cNvSpPr/>
          <p:nvPr/>
        </p:nvSpPr>
        <p:spPr bwMode="auto">
          <a:xfrm>
            <a:off x="10773184" y="1681391"/>
            <a:ext cx="310896" cy="384048"/>
          </a:xfrm>
          <a:prstGeom prst="ellipse">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377" fontAlgn="base">
              <a:spcBef>
                <a:spcPct val="0"/>
              </a:spcBef>
              <a:spcAft>
                <a:spcPct val="0"/>
              </a:spcAft>
            </a:pPr>
            <a:endParaRPr lang="en-US" b="1">
              <a:latin typeface="Arial" charset="0"/>
            </a:endParaRPr>
          </a:p>
        </p:txBody>
      </p:sp>
      <p:sp>
        <p:nvSpPr>
          <p:cNvPr id="41" name="Rectangle 40">
            <a:extLst>
              <a:ext uri="{FF2B5EF4-FFF2-40B4-BE49-F238E27FC236}">
                <a16:creationId xmlns:a16="http://schemas.microsoft.com/office/drawing/2014/main" id="{4AD2E999-E347-0A46-A9DB-D5696CCD874A}"/>
              </a:ext>
            </a:extLst>
          </p:cNvPr>
          <p:cNvSpPr/>
          <p:nvPr/>
        </p:nvSpPr>
        <p:spPr bwMode="auto">
          <a:xfrm>
            <a:off x="8901144" y="1765671"/>
            <a:ext cx="387731" cy="3298693"/>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377" fontAlgn="base">
              <a:spcBef>
                <a:spcPct val="0"/>
              </a:spcBef>
              <a:spcAft>
                <a:spcPct val="0"/>
              </a:spcAft>
            </a:pPr>
            <a:endParaRPr lang="en-US" b="1">
              <a:latin typeface="Arial" charset="0"/>
            </a:endParaRPr>
          </a:p>
        </p:txBody>
      </p:sp>
      <p:sp>
        <p:nvSpPr>
          <p:cNvPr id="46" name="Rectangle: Single Corner Rounded 94">
            <a:extLst>
              <a:ext uri="{FF2B5EF4-FFF2-40B4-BE49-F238E27FC236}">
                <a16:creationId xmlns:a16="http://schemas.microsoft.com/office/drawing/2014/main" id="{34287185-1694-AE4A-8BEB-49CA3C720216}"/>
              </a:ext>
            </a:extLst>
          </p:cNvPr>
          <p:cNvSpPr/>
          <p:nvPr/>
        </p:nvSpPr>
        <p:spPr>
          <a:xfrm>
            <a:off x="9772616" y="3410833"/>
            <a:ext cx="2096579" cy="1293971"/>
          </a:xfrm>
          <a:prstGeom prst="round2DiagRect">
            <a:avLst/>
          </a:prstGeom>
          <a:solidFill>
            <a:schemeClr val="bg1">
              <a:lumMod val="85000"/>
              <a:alpha val="79000"/>
            </a:schemeClr>
          </a:solidFill>
        </p:spPr>
        <p:txBody>
          <a:bodyPr wrap="square" anchor="ctr">
            <a:spAutoFit/>
          </a:bodyPr>
          <a:lstStyle/>
          <a:p>
            <a:pPr marL="7938" indent="-7938" algn="ctr" defTabSz="914309">
              <a:defRPr/>
            </a:pPr>
            <a:r>
              <a:rPr lang="en-GB" sz="1400" b="1" dirty="0">
                <a:solidFill>
                  <a:srgbClr val="7030A0"/>
                </a:solidFill>
                <a:latin typeface="Arial"/>
              </a:rPr>
              <a:t>Homologous recombination repair (HRR) </a:t>
            </a:r>
            <a:r>
              <a:rPr lang="en-GB" sz="1400" b="1" dirty="0">
                <a:solidFill>
                  <a:schemeClr val="accent6">
                    <a:lumMod val="75000"/>
                  </a:schemeClr>
                </a:solidFill>
                <a:latin typeface="Arial"/>
              </a:rPr>
              <a:t>is a </a:t>
            </a:r>
            <a:br>
              <a:rPr lang="en-GB" sz="1400" b="1" dirty="0">
                <a:solidFill>
                  <a:schemeClr val="accent6">
                    <a:lumMod val="75000"/>
                  </a:schemeClr>
                </a:solidFill>
                <a:latin typeface="Arial"/>
              </a:rPr>
            </a:br>
            <a:r>
              <a:rPr lang="en-GB" sz="1400" b="1" dirty="0">
                <a:solidFill>
                  <a:schemeClr val="accent6">
                    <a:lumMod val="75000"/>
                  </a:schemeClr>
                </a:solidFill>
                <a:latin typeface="Arial"/>
              </a:rPr>
              <a:t>key mechanism </a:t>
            </a:r>
            <a:br>
              <a:rPr lang="en-GB" sz="1400" b="1" dirty="0">
                <a:solidFill>
                  <a:schemeClr val="accent6">
                    <a:lumMod val="75000"/>
                  </a:schemeClr>
                </a:solidFill>
                <a:latin typeface="Arial"/>
              </a:rPr>
            </a:br>
            <a:r>
              <a:rPr lang="en-GB" sz="1400" b="1" dirty="0">
                <a:solidFill>
                  <a:schemeClr val="accent6">
                    <a:lumMod val="75000"/>
                  </a:schemeClr>
                </a:solidFill>
                <a:latin typeface="Arial"/>
              </a:rPr>
              <a:t>for DNA repair</a:t>
            </a:r>
            <a:r>
              <a:rPr lang="en-GB" sz="1400" b="1" baseline="30000" dirty="0">
                <a:solidFill>
                  <a:schemeClr val="accent6">
                    <a:lumMod val="75000"/>
                  </a:schemeClr>
                </a:solidFill>
                <a:latin typeface="Arial"/>
              </a:rPr>
              <a:t>3,4</a:t>
            </a:r>
          </a:p>
        </p:txBody>
      </p:sp>
      <p:sp>
        <p:nvSpPr>
          <p:cNvPr id="133" name="Rectangle 132">
            <a:extLst>
              <a:ext uri="{FF2B5EF4-FFF2-40B4-BE49-F238E27FC236}">
                <a16:creationId xmlns:a16="http://schemas.microsoft.com/office/drawing/2014/main" id="{703720CA-2E5E-41FD-A5BE-6BB4B12746AF}"/>
              </a:ext>
            </a:extLst>
          </p:cNvPr>
          <p:cNvSpPr/>
          <p:nvPr/>
        </p:nvSpPr>
        <p:spPr bwMode="auto">
          <a:xfrm>
            <a:off x="9445679" y="4482910"/>
            <a:ext cx="60325" cy="105445"/>
          </a:xfrm>
          <a:prstGeom prst="rect">
            <a:avLst/>
          </a:prstGeom>
          <a:solidFill>
            <a:schemeClr val="accent1"/>
          </a:solidFill>
          <a:ln w="9525"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377" fontAlgn="base">
              <a:spcBef>
                <a:spcPct val="0"/>
              </a:spcBef>
              <a:spcAft>
                <a:spcPct val="0"/>
              </a:spcAft>
            </a:pPr>
            <a:endParaRPr lang="en-US" b="1">
              <a:latin typeface="Arial" panose="020B0604020202020204" pitchFamily="34" charset="0"/>
              <a:cs typeface="Arial" panose="020B0604020202020204" pitchFamily="34" charset="0"/>
            </a:endParaRPr>
          </a:p>
        </p:txBody>
      </p:sp>
      <p:sp>
        <p:nvSpPr>
          <p:cNvPr id="134" name="TextBox 133">
            <a:extLst>
              <a:ext uri="{FF2B5EF4-FFF2-40B4-BE49-F238E27FC236}">
                <a16:creationId xmlns:a16="http://schemas.microsoft.com/office/drawing/2014/main" id="{ED428FE4-E9D2-4DEF-BD48-DBDF29506F38}"/>
              </a:ext>
            </a:extLst>
          </p:cNvPr>
          <p:cNvSpPr txBox="1"/>
          <p:nvPr/>
        </p:nvSpPr>
        <p:spPr>
          <a:xfrm>
            <a:off x="5799211" y="1007015"/>
            <a:ext cx="5682634" cy="523220"/>
          </a:xfrm>
          <a:prstGeom prst="rect">
            <a:avLst/>
          </a:prstGeom>
          <a:noFill/>
        </p:spPr>
        <p:txBody>
          <a:bodyPr wrap="square" rtlCol="0">
            <a:spAutoFit/>
          </a:bodyPr>
          <a:lstStyle/>
          <a:p>
            <a:pPr algn="ctr"/>
            <a:r>
              <a:rPr lang="en-US" sz="1400" b="1" dirty="0">
                <a:latin typeface="Arial" panose="020B0604020202020204" pitchFamily="34" charset="0"/>
                <a:cs typeface="Arial" panose="020B0604020202020204" pitchFamily="34" charset="0"/>
              </a:rPr>
              <a:t>Approximately 25% of patients with </a:t>
            </a:r>
            <a:r>
              <a:rPr lang="en-US" sz="1400" b="1" dirty="0" err="1">
                <a:latin typeface="Arial" panose="020B0604020202020204" pitchFamily="34" charset="0"/>
                <a:cs typeface="Arial" panose="020B0604020202020204" pitchFamily="34" charset="0"/>
              </a:rPr>
              <a:t>mCRPC</a:t>
            </a:r>
            <a:r>
              <a:rPr lang="en-US" sz="1400" b="1" dirty="0">
                <a:latin typeface="Arial" panose="020B0604020202020204" pitchFamily="34" charset="0"/>
                <a:cs typeface="Arial" panose="020B0604020202020204" pitchFamily="34" charset="0"/>
              </a:rPr>
              <a:t> have alterations associated with DNA repair pathways</a:t>
            </a:r>
            <a:r>
              <a:rPr lang="en-US" sz="1400" b="1" baseline="30000" dirty="0">
                <a:latin typeface="Arial" panose="020B0604020202020204" pitchFamily="34" charset="0"/>
                <a:cs typeface="Arial" panose="020B0604020202020204" pitchFamily="34" charset="0"/>
              </a:rPr>
              <a:t>a,2</a:t>
            </a:r>
            <a:r>
              <a:rPr lang="en-US" sz="1400" b="1" dirty="0">
                <a:latin typeface="Arial" panose="020B0604020202020204" pitchFamily="34" charset="0"/>
                <a:cs typeface="Arial" panose="020B0604020202020204" pitchFamily="34" charset="0"/>
              </a:rPr>
              <a:t> </a:t>
            </a:r>
            <a:endParaRPr lang="en-US" sz="1400" b="1" baseline="30000" dirty="0">
              <a:latin typeface="Arial" panose="020B0604020202020204" pitchFamily="34" charset="0"/>
              <a:cs typeface="Arial" panose="020B0604020202020204" pitchFamily="34" charset="0"/>
            </a:endParaRPr>
          </a:p>
        </p:txBody>
      </p:sp>
      <p:sp>
        <p:nvSpPr>
          <p:cNvPr id="136" name="Rectangle 135">
            <a:extLst>
              <a:ext uri="{FF2B5EF4-FFF2-40B4-BE49-F238E27FC236}">
                <a16:creationId xmlns:a16="http://schemas.microsoft.com/office/drawing/2014/main" id="{04D4D3A3-E9B5-4D9A-A467-9E5D8BD9C592}"/>
              </a:ext>
            </a:extLst>
          </p:cNvPr>
          <p:cNvSpPr/>
          <p:nvPr/>
        </p:nvSpPr>
        <p:spPr bwMode="auto">
          <a:xfrm>
            <a:off x="6692453" y="2982002"/>
            <a:ext cx="362441" cy="275381"/>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377" fontAlgn="base">
              <a:spcBef>
                <a:spcPct val="0"/>
              </a:spcBef>
              <a:spcAft>
                <a:spcPct val="0"/>
              </a:spcAft>
            </a:pPr>
            <a:endParaRPr lang="en-US" b="1">
              <a:latin typeface="Arial" panose="020B0604020202020204" pitchFamily="34" charset="0"/>
              <a:cs typeface="Arial" panose="020B0604020202020204" pitchFamily="34" charset="0"/>
            </a:endParaRPr>
          </a:p>
        </p:txBody>
      </p:sp>
      <p:sp>
        <p:nvSpPr>
          <p:cNvPr id="137" name="Oval 136">
            <a:extLst>
              <a:ext uri="{FF2B5EF4-FFF2-40B4-BE49-F238E27FC236}">
                <a16:creationId xmlns:a16="http://schemas.microsoft.com/office/drawing/2014/main" id="{C45E8E1A-FA2F-4163-8FD5-8DEAF950AAA3}"/>
              </a:ext>
            </a:extLst>
          </p:cNvPr>
          <p:cNvSpPr/>
          <p:nvPr/>
        </p:nvSpPr>
        <p:spPr bwMode="auto">
          <a:xfrm>
            <a:off x="6406955" y="1661738"/>
            <a:ext cx="197292" cy="471398"/>
          </a:xfrm>
          <a:prstGeom prst="ellipse">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377" fontAlgn="base">
              <a:spcBef>
                <a:spcPct val="0"/>
              </a:spcBef>
              <a:spcAft>
                <a:spcPct val="0"/>
              </a:spcAft>
            </a:pPr>
            <a:endParaRPr lang="en-US" b="1">
              <a:latin typeface="Arial" panose="020B0604020202020204" pitchFamily="34" charset="0"/>
              <a:cs typeface="Arial" panose="020B0604020202020204" pitchFamily="34" charset="0"/>
            </a:endParaRPr>
          </a:p>
        </p:txBody>
      </p:sp>
      <p:sp>
        <p:nvSpPr>
          <p:cNvPr id="138" name="TextBox 137">
            <a:extLst>
              <a:ext uri="{FF2B5EF4-FFF2-40B4-BE49-F238E27FC236}">
                <a16:creationId xmlns:a16="http://schemas.microsoft.com/office/drawing/2014/main" id="{707D0033-7192-4265-8F05-E59E8F29AE8E}"/>
              </a:ext>
            </a:extLst>
          </p:cNvPr>
          <p:cNvSpPr txBox="1"/>
          <p:nvPr/>
        </p:nvSpPr>
        <p:spPr>
          <a:xfrm>
            <a:off x="5488050" y="1523521"/>
            <a:ext cx="1221809" cy="1378006"/>
          </a:xfrm>
          <a:prstGeom prst="rect">
            <a:avLst/>
          </a:prstGeom>
          <a:noFill/>
        </p:spPr>
        <p:txBody>
          <a:bodyPr wrap="none" rtlCol="0">
            <a:spAutoFit/>
          </a:bodyPr>
          <a:lstStyle/>
          <a:p>
            <a:pPr algn="r">
              <a:lnSpc>
                <a:spcPts val="1720"/>
              </a:lnSpc>
            </a:pPr>
            <a:r>
              <a:rPr lang="en-US" sz="1100" dirty="0">
                <a:latin typeface="Arial" panose="020B0604020202020204" pitchFamily="34" charset="0"/>
                <a:cs typeface="Arial" panose="020B0604020202020204" pitchFamily="34" charset="0"/>
              </a:rPr>
              <a:t>PTEN/PI3K/AKT</a:t>
            </a:r>
          </a:p>
          <a:p>
            <a:pPr algn="r">
              <a:lnSpc>
                <a:spcPts val="1720"/>
              </a:lnSpc>
            </a:pPr>
            <a:r>
              <a:rPr lang="en-US" sz="1100" dirty="0">
                <a:latin typeface="Arial" panose="020B0604020202020204" pitchFamily="34" charset="0"/>
                <a:cs typeface="Arial" panose="020B0604020202020204" pitchFamily="34" charset="0"/>
              </a:rPr>
              <a:t>Cell cycle</a:t>
            </a:r>
          </a:p>
          <a:p>
            <a:pPr algn="r">
              <a:lnSpc>
                <a:spcPts val="1720"/>
              </a:lnSpc>
            </a:pPr>
            <a:r>
              <a:rPr lang="en-US" sz="1100" dirty="0">
                <a:latin typeface="Arial" panose="020B0604020202020204" pitchFamily="34" charset="0"/>
                <a:cs typeface="Arial" panose="020B0604020202020204" pitchFamily="34" charset="0"/>
              </a:rPr>
              <a:t>Epigenetic</a:t>
            </a:r>
          </a:p>
          <a:p>
            <a:pPr algn="r">
              <a:lnSpc>
                <a:spcPts val="1720"/>
              </a:lnSpc>
            </a:pPr>
            <a:r>
              <a:rPr lang="en-US" sz="1100" dirty="0">
                <a:latin typeface="Arial" panose="020B0604020202020204" pitchFamily="34" charset="0"/>
                <a:cs typeface="Arial" panose="020B0604020202020204" pitchFamily="34" charset="0"/>
              </a:rPr>
              <a:t>DNA repair</a:t>
            </a:r>
          </a:p>
          <a:p>
            <a:pPr algn="r">
              <a:lnSpc>
                <a:spcPts val="1720"/>
              </a:lnSpc>
            </a:pPr>
            <a:r>
              <a:rPr lang="en-US" sz="1100" dirty="0">
                <a:latin typeface="Arial" panose="020B0604020202020204" pitchFamily="34" charset="0"/>
                <a:cs typeface="Arial" panose="020B0604020202020204" pitchFamily="34" charset="0"/>
              </a:rPr>
              <a:t>WNT</a:t>
            </a:r>
          </a:p>
          <a:p>
            <a:pPr algn="r">
              <a:lnSpc>
                <a:spcPts val="1720"/>
              </a:lnSpc>
            </a:pPr>
            <a:r>
              <a:rPr lang="en-US" sz="1100" dirty="0">
                <a:latin typeface="Arial" panose="020B0604020202020204" pitchFamily="34" charset="0"/>
                <a:cs typeface="Arial" panose="020B0604020202020204" pitchFamily="34" charset="0"/>
              </a:rPr>
              <a:t>MAP kinase</a:t>
            </a:r>
          </a:p>
        </p:txBody>
      </p:sp>
      <p:sp>
        <p:nvSpPr>
          <p:cNvPr id="139" name="TextBox 138">
            <a:extLst>
              <a:ext uri="{FF2B5EF4-FFF2-40B4-BE49-F238E27FC236}">
                <a16:creationId xmlns:a16="http://schemas.microsoft.com/office/drawing/2014/main" id="{664D3086-0AB3-467E-9BAF-729B0399F264}"/>
              </a:ext>
            </a:extLst>
          </p:cNvPr>
          <p:cNvSpPr txBox="1"/>
          <p:nvPr/>
        </p:nvSpPr>
        <p:spPr>
          <a:xfrm>
            <a:off x="6765218" y="2912734"/>
            <a:ext cx="341761" cy="261610"/>
          </a:xfrm>
          <a:prstGeom prst="rect">
            <a:avLst/>
          </a:prstGeom>
          <a:noFill/>
        </p:spPr>
        <p:txBody>
          <a:bodyPr wrap="none" rtlCol="0">
            <a:spAutoFit/>
          </a:bodyPr>
          <a:lstStyle/>
          <a:p>
            <a:pPr algn="ctr"/>
            <a:r>
              <a:rPr lang="en-US" sz="1100">
                <a:latin typeface="Arial" panose="020B0604020202020204" pitchFamily="34" charset="0"/>
                <a:cs typeface="Arial" panose="020B0604020202020204" pitchFamily="34" charset="0"/>
              </a:rPr>
              <a:t>10</a:t>
            </a:r>
          </a:p>
        </p:txBody>
      </p:sp>
      <p:sp>
        <p:nvSpPr>
          <p:cNvPr id="140" name="TextBox 139">
            <a:extLst>
              <a:ext uri="{FF2B5EF4-FFF2-40B4-BE49-F238E27FC236}">
                <a16:creationId xmlns:a16="http://schemas.microsoft.com/office/drawing/2014/main" id="{6767F7E4-C110-4426-AD44-374607821BCF}"/>
              </a:ext>
            </a:extLst>
          </p:cNvPr>
          <p:cNvSpPr txBox="1"/>
          <p:nvPr/>
        </p:nvSpPr>
        <p:spPr>
          <a:xfrm>
            <a:off x="6547383" y="2912734"/>
            <a:ext cx="263214" cy="261610"/>
          </a:xfrm>
          <a:prstGeom prst="rect">
            <a:avLst/>
          </a:prstGeom>
          <a:noFill/>
        </p:spPr>
        <p:txBody>
          <a:bodyPr wrap="none" rtlCol="0">
            <a:spAutoFit/>
          </a:bodyPr>
          <a:lstStyle/>
          <a:p>
            <a:pPr algn="ctr"/>
            <a:r>
              <a:rPr lang="en-US" sz="1100">
                <a:latin typeface="Arial" panose="020B0604020202020204" pitchFamily="34" charset="0"/>
                <a:cs typeface="Arial" panose="020B0604020202020204" pitchFamily="34" charset="0"/>
              </a:rPr>
              <a:t>0</a:t>
            </a:r>
          </a:p>
        </p:txBody>
      </p:sp>
      <p:sp>
        <p:nvSpPr>
          <p:cNvPr id="141" name="TextBox 140">
            <a:extLst>
              <a:ext uri="{FF2B5EF4-FFF2-40B4-BE49-F238E27FC236}">
                <a16:creationId xmlns:a16="http://schemas.microsoft.com/office/drawing/2014/main" id="{7DCD55C0-3D4F-403F-B9EA-C97D2F9F9DF0}"/>
              </a:ext>
            </a:extLst>
          </p:cNvPr>
          <p:cNvSpPr txBox="1"/>
          <p:nvPr/>
        </p:nvSpPr>
        <p:spPr>
          <a:xfrm>
            <a:off x="7019111" y="2912734"/>
            <a:ext cx="341761" cy="261610"/>
          </a:xfrm>
          <a:prstGeom prst="rect">
            <a:avLst/>
          </a:prstGeom>
          <a:noFill/>
        </p:spPr>
        <p:txBody>
          <a:bodyPr wrap="none" rtlCol="0">
            <a:spAutoFit/>
          </a:bodyPr>
          <a:lstStyle/>
          <a:p>
            <a:pPr algn="ctr"/>
            <a:r>
              <a:rPr lang="en-US" sz="1100">
                <a:latin typeface="Arial" panose="020B0604020202020204" pitchFamily="34" charset="0"/>
                <a:cs typeface="Arial" panose="020B0604020202020204" pitchFamily="34" charset="0"/>
              </a:rPr>
              <a:t>20</a:t>
            </a:r>
          </a:p>
        </p:txBody>
      </p:sp>
      <p:sp>
        <p:nvSpPr>
          <p:cNvPr id="142" name="TextBox 141">
            <a:extLst>
              <a:ext uri="{FF2B5EF4-FFF2-40B4-BE49-F238E27FC236}">
                <a16:creationId xmlns:a16="http://schemas.microsoft.com/office/drawing/2014/main" id="{C5AB575B-4CBF-4CD8-A674-CC7F9DFE7A54}"/>
              </a:ext>
            </a:extLst>
          </p:cNvPr>
          <p:cNvSpPr txBox="1"/>
          <p:nvPr/>
        </p:nvSpPr>
        <p:spPr>
          <a:xfrm>
            <a:off x="7272413" y="2912734"/>
            <a:ext cx="341761" cy="261610"/>
          </a:xfrm>
          <a:prstGeom prst="rect">
            <a:avLst/>
          </a:prstGeom>
          <a:noFill/>
        </p:spPr>
        <p:txBody>
          <a:bodyPr wrap="none" rtlCol="0">
            <a:spAutoFit/>
          </a:bodyPr>
          <a:lstStyle/>
          <a:p>
            <a:pPr algn="ctr"/>
            <a:r>
              <a:rPr lang="en-US" sz="1100">
                <a:latin typeface="Arial" panose="020B0604020202020204" pitchFamily="34" charset="0"/>
                <a:cs typeface="Arial" panose="020B0604020202020204" pitchFamily="34" charset="0"/>
              </a:rPr>
              <a:t>30</a:t>
            </a:r>
          </a:p>
        </p:txBody>
      </p:sp>
      <p:sp>
        <p:nvSpPr>
          <p:cNvPr id="143" name="TextBox 142">
            <a:extLst>
              <a:ext uri="{FF2B5EF4-FFF2-40B4-BE49-F238E27FC236}">
                <a16:creationId xmlns:a16="http://schemas.microsoft.com/office/drawing/2014/main" id="{FC3F5505-CC92-4F19-B416-9FD5A211DBE0}"/>
              </a:ext>
            </a:extLst>
          </p:cNvPr>
          <p:cNvSpPr txBox="1"/>
          <p:nvPr/>
        </p:nvSpPr>
        <p:spPr>
          <a:xfrm>
            <a:off x="7525938" y="2912734"/>
            <a:ext cx="341761" cy="261610"/>
          </a:xfrm>
          <a:prstGeom prst="rect">
            <a:avLst/>
          </a:prstGeom>
          <a:noFill/>
        </p:spPr>
        <p:txBody>
          <a:bodyPr wrap="none" rtlCol="0">
            <a:spAutoFit/>
          </a:bodyPr>
          <a:lstStyle/>
          <a:p>
            <a:pPr algn="ctr"/>
            <a:r>
              <a:rPr lang="en-US" sz="1100">
                <a:latin typeface="Arial" panose="020B0604020202020204" pitchFamily="34" charset="0"/>
                <a:cs typeface="Arial" panose="020B0604020202020204" pitchFamily="34" charset="0"/>
              </a:rPr>
              <a:t>40</a:t>
            </a:r>
          </a:p>
        </p:txBody>
      </p:sp>
      <p:sp>
        <p:nvSpPr>
          <p:cNvPr id="144" name="TextBox 143">
            <a:extLst>
              <a:ext uri="{FF2B5EF4-FFF2-40B4-BE49-F238E27FC236}">
                <a16:creationId xmlns:a16="http://schemas.microsoft.com/office/drawing/2014/main" id="{C6B89531-4CF2-41DD-954C-9214623ED42E}"/>
              </a:ext>
            </a:extLst>
          </p:cNvPr>
          <p:cNvSpPr txBox="1"/>
          <p:nvPr/>
        </p:nvSpPr>
        <p:spPr>
          <a:xfrm>
            <a:off x="7775067" y="2912734"/>
            <a:ext cx="341761" cy="261610"/>
          </a:xfrm>
          <a:prstGeom prst="rect">
            <a:avLst/>
          </a:prstGeom>
          <a:noFill/>
        </p:spPr>
        <p:txBody>
          <a:bodyPr wrap="none" rtlCol="0">
            <a:spAutoFit/>
          </a:bodyPr>
          <a:lstStyle/>
          <a:p>
            <a:pPr algn="ctr"/>
            <a:r>
              <a:rPr lang="en-US" sz="1100">
                <a:latin typeface="Arial" panose="020B0604020202020204" pitchFamily="34" charset="0"/>
                <a:cs typeface="Arial" panose="020B0604020202020204" pitchFamily="34" charset="0"/>
              </a:rPr>
              <a:t>50</a:t>
            </a:r>
          </a:p>
        </p:txBody>
      </p:sp>
      <p:sp>
        <p:nvSpPr>
          <p:cNvPr id="145" name="TextBox 144">
            <a:extLst>
              <a:ext uri="{FF2B5EF4-FFF2-40B4-BE49-F238E27FC236}">
                <a16:creationId xmlns:a16="http://schemas.microsoft.com/office/drawing/2014/main" id="{EDDF9C21-FF07-4774-87AC-84123D30B138}"/>
              </a:ext>
            </a:extLst>
          </p:cNvPr>
          <p:cNvSpPr txBox="1"/>
          <p:nvPr/>
        </p:nvSpPr>
        <p:spPr>
          <a:xfrm>
            <a:off x="8032545" y="2912734"/>
            <a:ext cx="341761" cy="261610"/>
          </a:xfrm>
          <a:prstGeom prst="rect">
            <a:avLst/>
          </a:prstGeom>
          <a:noFill/>
        </p:spPr>
        <p:txBody>
          <a:bodyPr wrap="none" rtlCol="0">
            <a:spAutoFit/>
          </a:bodyPr>
          <a:lstStyle/>
          <a:p>
            <a:pPr algn="ctr"/>
            <a:r>
              <a:rPr lang="en-US" sz="1100">
                <a:latin typeface="Arial" panose="020B0604020202020204" pitchFamily="34" charset="0"/>
                <a:cs typeface="Arial" panose="020B0604020202020204" pitchFamily="34" charset="0"/>
              </a:rPr>
              <a:t>60</a:t>
            </a:r>
          </a:p>
        </p:txBody>
      </p:sp>
      <p:sp>
        <p:nvSpPr>
          <p:cNvPr id="146" name="TextBox 145">
            <a:extLst>
              <a:ext uri="{FF2B5EF4-FFF2-40B4-BE49-F238E27FC236}">
                <a16:creationId xmlns:a16="http://schemas.microsoft.com/office/drawing/2014/main" id="{F5793946-303C-4A53-9242-1E7E05DABE55}"/>
              </a:ext>
            </a:extLst>
          </p:cNvPr>
          <p:cNvSpPr txBox="1"/>
          <p:nvPr/>
        </p:nvSpPr>
        <p:spPr>
          <a:xfrm>
            <a:off x="6724192" y="3125566"/>
            <a:ext cx="1438215" cy="261610"/>
          </a:xfrm>
          <a:prstGeom prst="rect">
            <a:avLst/>
          </a:prstGeom>
          <a:noFill/>
        </p:spPr>
        <p:txBody>
          <a:bodyPr wrap="none" rtlCol="0">
            <a:spAutoFit/>
          </a:bodyPr>
          <a:lstStyle/>
          <a:p>
            <a:pPr algn="ctr"/>
            <a:r>
              <a:rPr lang="en-US" sz="1100">
                <a:latin typeface="Arial" panose="020B0604020202020204" pitchFamily="34" charset="0"/>
                <a:cs typeface="Arial" panose="020B0604020202020204" pitchFamily="34" charset="0"/>
              </a:rPr>
              <a:t>Alteration frequency</a:t>
            </a:r>
          </a:p>
        </p:txBody>
      </p:sp>
      <p:sp>
        <p:nvSpPr>
          <p:cNvPr id="147" name="Rectangle 146">
            <a:extLst>
              <a:ext uri="{FF2B5EF4-FFF2-40B4-BE49-F238E27FC236}">
                <a16:creationId xmlns:a16="http://schemas.microsoft.com/office/drawing/2014/main" id="{4A00760A-020E-44B8-8E5A-333C43C3F20E}"/>
              </a:ext>
            </a:extLst>
          </p:cNvPr>
          <p:cNvSpPr/>
          <p:nvPr/>
        </p:nvSpPr>
        <p:spPr bwMode="auto">
          <a:xfrm>
            <a:off x="6682833" y="2694721"/>
            <a:ext cx="175334" cy="145343"/>
          </a:xfrm>
          <a:prstGeom prst="rect">
            <a:avLst/>
          </a:prstGeom>
          <a:solidFill>
            <a:schemeClr val="accent1"/>
          </a:solidFill>
          <a:ln w="9525"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377" fontAlgn="base">
              <a:spcBef>
                <a:spcPct val="0"/>
              </a:spcBef>
              <a:spcAft>
                <a:spcPct val="0"/>
              </a:spcAft>
            </a:pPr>
            <a:endParaRPr lang="en-US" b="1">
              <a:latin typeface="Arial" panose="020B0604020202020204" pitchFamily="34" charset="0"/>
              <a:cs typeface="Arial" panose="020B0604020202020204" pitchFamily="34" charset="0"/>
            </a:endParaRPr>
          </a:p>
        </p:txBody>
      </p:sp>
      <p:sp>
        <p:nvSpPr>
          <p:cNvPr id="148" name="Rectangle 147">
            <a:extLst>
              <a:ext uri="{FF2B5EF4-FFF2-40B4-BE49-F238E27FC236}">
                <a16:creationId xmlns:a16="http://schemas.microsoft.com/office/drawing/2014/main" id="{8265DBE1-B077-4D50-8715-4CA513A1D271}"/>
              </a:ext>
            </a:extLst>
          </p:cNvPr>
          <p:cNvSpPr/>
          <p:nvPr/>
        </p:nvSpPr>
        <p:spPr bwMode="auto">
          <a:xfrm>
            <a:off x="6682833" y="2478150"/>
            <a:ext cx="409417" cy="145343"/>
          </a:xfrm>
          <a:prstGeom prst="rect">
            <a:avLst/>
          </a:prstGeom>
          <a:solidFill>
            <a:schemeClr val="accent1"/>
          </a:solidFill>
          <a:ln w="9525"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377" fontAlgn="base">
              <a:spcBef>
                <a:spcPct val="0"/>
              </a:spcBef>
              <a:spcAft>
                <a:spcPct val="0"/>
              </a:spcAft>
            </a:pPr>
            <a:endParaRPr lang="en-US" b="1">
              <a:latin typeface="Arial" panose="020B0604020202020204" pitchFamily="34" charset="0"/>
              <a:cs typeface="Arial" panose="020B0604020202020204" pitchFamily="34" charset="0"/>
            </a:endParaRPr>
          </a:p>
        </p:txBody>
      </p:sp>
      <p:sp>
        <p:nvSpPr>
          <p:cNvPr id="149" name="Rectangle 148">
            <a:extLst>
              <a:ext uri="{FF2B5EF4-FFF2-40B4-BE49-F238E27FC236}">
                <a16:creationId xmlns:a16="http://schemas.microsoft.com/office/drawing/2014/main" id="{F294058A-48D6-4F8B-8214-9F9332B724EB}"/>
              </a:ext>
            </a:extLst>
          </p:cNvPr>
          <p:cNvSpPr/>
          <p:nvPr/>
        </p:nvSpPr>
        <p:spPr bwMode="auto">
          <a:xfrm>
            <a:off x="6682833" y="2261578"/>
            <a:ext cx="558515" cy="145343"/>
          </a:xfrm>
          <a:prstGeom prst="rect">
            <a:avLst/>
          </a:prstGeom>
          <a:solidFill>
            <a:schemeClr val="accent1"/>
          </a:solidFill>
          <a:ln w="9525"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377" fontAlgn="base">
              <a:spcBef>
                <a:spcPct val="0"/>
              </a:spcBef>
              <a:spcAft>
                <a:spcPct val="0"/>
              </a:spcAft>
            </a:pPr>
            <a:endParaRPr lang="en-US" b="1">
              <a:latin typeface="Arial" panose="020B0604020202020204" pitchFamily="34" charset="0"/>
              <a:cs typeface="Arial" panose="020B0604020202020204" pitchFamily="34" charset="0"/>
            </a:endParaRPr>
          </a:p>
        </p:txBody>
      </p:sp>
      <p:sp>
        <p:nvSpPr>
          <p:cNvPr id="150" name="Rectangle 149">
            <a:extLst>
              <a:ext uri="{FF2B5EF4-FFF2-40B4-BE49-F238E27FC236}">
                <a16:creationId xmlns:a16="http://schemas.microsoft.com/office/drawing/2014/main" id="{963283A7-00DC-4CBB-9E01-2A07CE74104F}"/>
              </a:ext>
            </a:extLst>
          </p:cNvPr>
          <p:cNvSpPr/>
          <p:nvPr/>
        </p:nvSpPr>
        <p:spPr bwMode="auto">
          <a:xfrm>
            <a:off x="6682832" y="2045007"/>
            <a:ext cx="600827" cy="145343"/>
          </a:xfrm>
          <a:prstGeom prst="rect">
            <a:avLst/>
          </a:prstGeom>
          <a:solidFill>
            <a:schemeClr val="accent1"/>
          </a:solidFill>
          <a:ln w="9525"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377" fontAlgn="base">
              <a:spcBef>
                <a:spcPct val="0"/>
              </a:spcBef>
              <a:spcAft>
                <a:spcPct val="0"/>
              </a:spcAft>
            </a:pPr>
            <a:endParaRPr lang="en-US" b="1">
              <a:latin typeface="Arial" panose="020B0604020202020204" pitchFamily="34" charset="0"/>
              <a:cs typeface="Arial" panose="020B0604020202020204" pitchFamily="34" charset="0"/>
            </a:endParaRPr>
          </a:p>
        </p:txBody>
      </p:sp>
      <p:sp>
        <p:nvSpPr>
          <p:cNvPr id="151" name="Rectangle 150">
            <a:extLst>
              <a:ext uri="{FF2B5EF4-FFF2-40B4-BE49-F238E27FC236}">
                <a16:creationId xmlns:a16="http://schemas.microsoft.com/office/drawing/2014/main" id="{5665BBDF-A86D-46A0-ABA1-707C9CEBF23A}"/>
              </a:ext>
            </a:extLst>
          </p:cNvPr>
          <p:cNvSpPr/>
          <p:nvPr/>
        </p:nvSpPr>
        <p:spPr bwMode="auto">
          <a:xfrm>
            <a:off x="6682832" y="1828436"/>
            <a:ext cx="782162" cy="145343"/>
          </a:xfrm>
          <a:prstGeom prst="rect">
            <a:avLst/>
          </a:prstGeom>
          <a:solidFill>
            <a:schemeClr val="accent1"/>
          </a:solidFill>
          <a:ln w="9525"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377" fontAlgn="base">
              <a:spcBef>
                <a:spcPct val="0"/>
              </a:spcBef>
              <a:spcAft>
                <a:spcPct val="0"/>
              </a:spcAft>
            </a:pPr>
            <a:endParaRPr lang="en-US" b="1">
              <a:latin typeface="Arial" panose="020B0604020202020204" pitchFamily="34" charset="0"/>
              <a:cs typeface="Arial" panose="020B0604020202020204" pitchFamily="34" charset="0"/>
            </a:endParaRPr>
          </a:p>
        </p:txBody>
      </p:sp>
      <p:sp>
        <p:nvSpPr>
          <p:cNvPr id="152" name="Rectangle 151">
            <a:extLst>
              <a:ext uri="{FF2B5EF4-FFF2-40B4-BE49-F238E27FC236}">
                <a16:creationId xmlns:a16="http://schemas.microsoft.com/office/drawing/2014/main" id="{DCFE86C8-9B07-4855-8791-5B9A965640D3}"/>
              </a:ext>
            </a:extLst>
          </p:cNvPr>
          <p:cNvSpPr/>
          <p:nvPr/>
        </p:nvSpPr>
        <p:spPr bwMode="auto">
          <a:xfrm>
            <a:off x="6682832" y="1611865"/>
            <a:ext cx="1122668" cy="145343"/>
          </a:xfrm>
          <a:prstGeom prst="rect">
            <a:avLst/>
          </a:prstGeom>
          <a:solidFill>
            <a:schemeClr val="accent1"/>
          </a:solidFill>
          <a:ln w="9525"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377" fontAlgn="base">
              <a:spcBef>
                <a:spcPct val="0"/>
              </a:spcBef>
              <a:spcAft>
                <a:spcPct val="0"/>
              </a:spcAft>
            </a:pPr>
            <a:endParaRPr lang="en-US" b="1">
              <a:latin typeface="Arial" panose="020B0604020202020204" pitchFamily="34" charset="0"/>
              <a:cs typeface="Arial" panose="020B0604020202020204" pitchFamily="34" charset="0"/>
            </a:endParaRPr>
          </a:p>
        </p:txBody>
      </p:sp>
      <p:cxnSp>
        <p:nvCxnSpPr>
          <p:cNvPr id="153" name="Straight Connector 152">
            <a:extLst>
              <a:ext uri="{FF2B5EF4-FFF2-40B4-BE49-F238E27FC236}">
                <a16:creationId xmlns:a16="http://schemas.microsoft.com/office/drawing/2014/main" id="{8C3D8313-984A-4001-9504-A0A5732D5B03}"/>
              </a:ext>
            </a:extLst>
          </p:cNvPr>
          <p:cNvCxnSpPr>
            <a:cxnSpLocks/>
          </p:cNvCxnSpPr>
          <p:nvPr/>
        </p:nvCxnSpPr>
        <p:spPr bwMode="auto">
          <a:xfrm>
            <a:off x="6682833" y="1532359"/>
            <a:ext cx="0" cy="1420748"/>
          </a:xfrm>
          <a:prstGeom prst="line">
            <a:avLst/>
          </a:prstGeom>
          <a:solidFill>
            <a:schemeClr val="accent1"/>
          </a:solidFill>
          <a:ln w="12700" cap="flat" cmpd="sng" algn="ctr">
            <a:solidFill>
              <a:schemeClr val="tx1"/>
            </a:solidFill>
            <a:prstDash val="solid"/>
            <a:round/>
            <a:headEnd type="none" w="med" len="med"/>
            <a:tailEnd type="none" w="med" len="med"/>
          </a:ln>
          <a:effectLst/>
        </p:spPr>
      </p:cxnSp>
      <p:cxnSp>
        <p:nvCxnSpPr>
          <p:cNvPr id="154" name="Straight Connector 153">
            <a:extLst>
              <a:ext uri="{FF2B5EF4-FFF2-40B4-BE49-F238E27FC236}">
                <a16:creationId xmlns:a16="http://schemas.microsoft.com/office/drawing/2014/main" id="{ED8EF6DF-FEDE-470D-90D8-2944F838B2F3}"/>
              </a:ext>
            </a:extLst>
          </p:cNvPr>
          <p:cNvCxnSpPr/>
          <p:nvPr/>
        </p:nvCxnSpPr>
        <p:spPr bwMode="auto">
          <a:xfrm>
            <a:off x="6682833" y="2888513"/>
            <a:ext cx="1523735" cy="0"/>
          </a:xfrm>
          <a:prstGeom prst="line">
            <a:avLst/>
          </a:prstGeom>
          <a:solidFill>
            <a:schemeClr val="accent1"/>
          </a:solidFill>
          <a:ln w="12700" cap="flat" cmpd="sng" algn="ctr">
            <a:solidFill>
              <a:schemeClr val="tx1"/>
            </a:solidFill>
            <a:prstDash val="solid"/>
            <a:round/>
            <a:headEnd type="none" w="med" len="med"/>
            <a:tailEnd type="none" w="med" len="med"/>
          </a:ln>
          <a:effectLst/>
        </p:spPr>
      </p:cxnSp>
      <p:grpSp>
        <p:nvGrpSpPr>
          <p:cNvPr id="155" name="Group 154">
            <a:extLst>
              <a:ext uri="{FF2B5EF4-FFF2-40B4-BE49-F238E27FC236}">
                <a16:creationId xmlns:a16="http://schemas.microsoft.com/office/drawing/2014/main" id="{C7B2538F-9746-497A-AC96-A0B44EE4797B}"/>
              </a:ext>
            </a:extLst>
          </p:cNvPr>
          <p:cNvGrpSpPr/>
          <p:nvPr/>
        </p:nvGrpSpPr>
        <p:grpSpPr>
          <a:xfrm>
            <a:off x="6936167" y="2888513"/>
            <a:ext cx="1266665" cy="72668"/>
            <a:chOff x="8793266" y="1795905"/>
            <a:chExt cx="1996028" cy="920979"/>
          </a:xfrm>
        </p:grpSpPr>
        <p:cxnSp>
          <p:nvCxnSpPr>
            <p:cNvPr id="210" name="Straight Connector 209">
              <a:extLst>
                <a:ext uri="{FF2B5EF4-FFF2-40B4-BE49-F238E27FC236}">
                  <a16:creationId xmlns:a16="http://schemas.microsoft.com/office/drawing/2014/main" id="{31891492-D35B-46A7-8935-A9DCABBC06FD}"/>
                </a:ext>
              </a:extLst>
            </p:cNvPr>
            <p:cNvCxnSpPr/>
            <p:nvPr/>
          </p:nvCxnSpPr>
          <p:spPr bwMode="auto">
            <a:xfrm>
              <a:off x="8793266" y="1795905"/>
              <a:ext cx="0" cy="920979"/>
            </a:xfrm>
            <a:prstGeom prst="line">
              <a:avLst/>
            </a:prstGeom>
            <a:solidFill>
              <a:schemeClr val="accent1"/>
            </a:solidFill>
            <a:ln w="12700" cap="flat" cmpd="sng" algn="ctr">
              <a:solidFill>
                <a:schemeClr val="tx1"/>
              </a:solidFill>
              <a:prstDash val="solid"/>
              <a:round/>
              <a:headEnd type="none" w="med" len="med"/>
              <a:tailEnd type="none" w="med" len="med"/>
            </a:ln>
            <a:effectLst/>
          </p:spPr>
        </p:cxnSp>
        <p:cxnSp>
          <p:nvCxnSpPr>
            <p:cNvPr id="211" name="Straight Connector 210">
              <a:extLst>
                <a:ext uri="{FF2B5EF4-FFF2-40B4-BE49-F238E27FC236}">
                  <a16:creationId xmlns:a16="http://schemas.microsoft.com/office/drawing/2014/main" id="{17767BED-90B1-4841-BA3F-B55A5771E584}"/>
                </a:ext>
              </a:extLst>
            </p:cNvPr>
            <p:cNvCxnSpPr/>
            <p:nvPr/>
          </p:nvCxnSpPr>
          <p:spPr bwMode="auto">
            <a:xfrm>
              <a:off x="9192472" y="1795905"/>
              <a:ext cx="0" cy="920979"/>
            </a:xfrm>
            <a:prstGeom prst="line">
              <a:avLst/>
            </a:prstGeom>
            <a:solidFill>
              <a:schemeClr val="accent1"/>
            </a:solidFill>
            <a:ln w="12700" cap="flat" cmpd="sng" algn="ctr">
              <a:solidFill>
                <a:schemeClr val="tx1"/>
              </a:solidFill>
              <a:prstDash val="solid"/>
              <a:round/>
              <a:headEnd type="none" w="med" len="med"/>
              <a:tailEnd type="none" w="med" len="med"/>
            </a:ln>
            <a:effectLst/>
          </p:spPr>
        </p:cxnSp>
        <p:cxnSp>
          <p:nvCxnSpPr>
            <p:cNvPr id="212" name="Straight Connector 211">
              <a:extLst>
                <a:ext uri="{FF2B5EF4-FFF2-40B4-BE49-F238E27FC236}">
                  <a16:creationId xmlns:a16="http://schemas.microsoft.com/office/drawing/2014/main" id="{B778513A-AE09-4848-9F9A-3DEEE8CDD634}"/>
                </a:ext>
              </a:extLst>
            </p:cNvPr>
            <p:cNvCxnSpPr/>
            <p:nvPr/>
          </p:nvCxnSpPr>
          <p:spPr bwMode="auto">
            <a:xfrm>
              <a:off x="9591678" y="1795905"/>
              <a:ext cx="0" cy="920979"/>
            </a:xfrm>
            <a:prstGeom prst="line">
              <a:avLst/>
            </a:prstGeom>
            <a:solidFill>
              <a:schemeClr val="accent1"/>
            </a:solidFill>
            <a:ln w="12700" cap="flat" cmpd="sng" algn="ctr">
              <a:solidFill>
                <a:schemeClr val="tx1"/>
              </a:solidFill>
              <a:prstDash val="solid"/>
              <a:round/>
              <a:headEnd type="none" w="med" len="med"/>
              <a:tailEnd type="none" w="med" len="med"/>
            </a:ln>
            <a:effectLst/>
          </p:spPr>
        </p:cxnSp>
        <p:cxnSp>
          <p:nvCxnSpPr>
            <p:cNvPr id="213" name="Straight Connector 212">
              <a:extLst>
                <a:ext uri="{FF2B5EF4-FFF2-40B4-BE49-F238E27FC236}">
                  <a16:creationId xmlns:a16="http://schemas.microsoft.com/office/drawing/2014/main" id="{515662BA-BA17-47D6-BE7F-C83367B9DD3B}"/>
                </a:ext>
              </a:extLst>
            </p:cNvPr>
            <p:cNvCxnSpPr/>
            <p:nvPr/>
          </p:nvCxnSpPr>
          <p:spPr bwMode="auto">
            <a:xfrm>
              <a:off x="9990884" y="1795905"/>
              <a:ext cx="0" cy="920979"/>
            </a:xfrm>
            <a:prstGeom prst="line">
              <a:avLst/>
            </a:prstGeom>
            <a:solidFill>
              <a:schemeClr val="accent1"/>
            </a:solidFill>
            <a:ln w="12700" cap="flat" cmpd="sng" algn="ctr">
              <a:solidFill>
                <a:schemeClr val="tx1"/>
              </a:solidFill>
              <a:prstDash val="solid"/>
              <a:round/>
              <a:headEnd type="none" w="med" len="med"/>
              <a:tailEnd type="none" w="med" len="med"/>
            </a:ln>
            <a:effectLst/>
          </p:spPr>
        </p:cxnSp>
        <p:cxnSp>
          <p:nvCxnSpPr>
            <p:cNvPr id="214" name="Straight Connector 213">
              <a:extLst>
                <a:ext uri="{FF2B5EF4-FFF2-40B4-BE49-F238E27FC236}">
                  <a16:creationId xmlns:a16="http://schemas.microsoft.com/office/drawing/2014/main" id="{C604B8EF-6228-494D-9BE4-198EAE3B889B}"/>
                </a:ext>
              </a:extLst>
            </p:cNvPr>
            <p:cNvCxnSpPr/>
            <p:nvPr/>
          </p:nvCxnSpPr>
          <p:spPr bwMode="auto">
            <a:xfrm>
              <a:off x="10390090" y="1795905"/>
              <a:ext cx="0" cy="920979"/>
            </a:xfrm>
            <a:prstGeom prst="line">
              <a:avLst/>
            </a:prstGeom>
            <a:solidFill>
              <a:schemeClr val="accent1"/>
            </a:solidFill>
            <a:ln w="12700" cap="flat" cmpd="sng" algn="ctr">
              <a:solidFill>
                <a:schemeClr val="tx1"/>
              </a:solidFill>
              <a:prstDash val="solid"/>
              <a:round/>
              <a:headEnd type="none" w="med" len="med"/>
              <a:tailEnd type="none" w="med" len="med"/>
            </a:ln>
            <a:effectLst/>
          </p:spPr>
        </p:cxnSp>
        <p:cxnSp>
          <p:nvCxnSpPr>
            <p:cNvPr id="215" name="Straight Connector 214">
              <a:extLst>
                <a:ext uri="{FF2B5EF4-FFF2-40B4-BE49-F238E27FC236}">
                  <a16:creationId xmlns:a16="http://schemas.microsoft.com/office/drawing/2014/main" id="{F1802810-FFC9-494D-9405-6A42BFC6A6D4}"/>
                </a:ext>
              </a:extLst>
            </p:cNvPr>
            <p:cNvCxnSpPr/>
            <p:nvPr/>
          </p:nvCxnSpPr>
          <p:spPr bwMode="auto">
            <a:xfrm>
              <a:off x="10789294" y="1795905"/>
              <a:ext cx="0" cy="920979"/>
            </a:xfrm>
            <a:prstGeom prst="line">
              <a:avLst/>
            </a:prstGeom>
            <a:solidFill>
              <a:schemeClr val="accent1"/>
            </a:solidFill>
            <a:ln w="12700" cap="flat" cmpd="sng" algn="ctr">
              <a:solidFill>
                <a:schemeClr val="tx1"/>
              </a:solidFill>
              <a:prstDash val="solid"/>
              <a:round/>
              <a:headEnd type="none" w="med" len="med"/>
              <a:tailEnd type="none" w="med" len="med"/>
            </a:ln>
            <a:effectLst/>
          </p:spPr>
        </p:cxnSp>
      </p:grpSp>
      <p:sp>
        <p:nvSpPr>
          <p:cNvPr id="156" name="TextBox 155">
            <a:extLst>
              <a:ext uri="{FF2B5EF4-FFF2-40B4-BE49-F238E27FC236}">
                <a16:creationId xmlns:a16="http://schemas.microsoft.com/office/drawing/2014/main" id="{864B5027-DB27-421F-A2E6-C7D32D55C3EB}"/>
              </a:ext>
            </a:extLst>
          </p:cNvPr>
          <p:cNvSpPr txBox="1"/>
          <p:nvPr/>
        </p:nvSpPr>
        <p:spPr>
          <a:xfrm>
            <a:off x="8735484" y="1523523"/>
            <a:ext cx="732893" cy="4555093"/>
          </a:xfrm>
          <a:prstGeom prst="rect">
            <a:avLst/>
          </a:prstGeom>
          <a:noFill/>
        </p:spPr>
        <p:txBody>
          <a:bodyPr wrap="none" rtlCol="0">
            <a:spAutoFit/>
          </a:bodyPr>
          <a:lstStyle/>
          <a:p>
            <a:pPr algn="r">
              <a:lnSpc>
                <a:spcPts val="1160"/>
              </a:lnSpc>
            </a:pPr>
            <a:r>
              <a:rPr lang="en-US" sz="1051" dirty="0">
                <a:latin typeface="Arial" panose="020B0604020202020204" pitchFamily="34" charset="0"/>
                <a:cs typeface="Arial" panose="020B0604020202020204" pitchFamily="34" charset="0"/>
              </a:rPr>
              <a:t>AR</a:t>
            </a:r>
          </a:p>
          <a:p>
            <a:pPr algn="r">
              <a:lnSpc>
                <a:spcPts val="1160"/>
              </a:lnSpc>
            </a:pPr>
            <a:r>
              <a:rPr lang="en-US" sz="1051" dirty="0">
                <a:latin typeface="Arial" panose="020B0604020202020204" pitchFamily="34" charset="0"/>
                <a:cs typeface="Arial" panose="020B0604020202020204" pitchFamily="34" charset="0"/>
              </a:rPr>
              <a:t>ETS</a:t>
            </a:r>
          </a:p>
          <a:p>
            <a:pPr algn="r">
              <a:lnSpc>
                <a:spcPts val="1160"/>
              </a:lnSpc>
            </a:pPr>
            <a:r>
              <a:rPr lang="en-US" sz="1051" dirty="0">
                <a:latin typeface="Arial" panose="020B0604020202020204" pitchFamily="34" charset="0"/>
                <a:cs typeface="Arial" panose="020B0604020202020204" pitchFamily="34" charset="0"/>
              </a:rPr>
              <a:t>TP53</a:t>
            </a:r>
          </a:p>
          <a:p>
            <a:pPr algn="r">
              <a:lnSpc>
                <a:spcPts val="1160"/>
              </a:lnSpc>
            </a:pPr>
            <a:r>
              <a:rPr lang="en-US" sz="1051" dirty="0">
                <a:latin typeface="Arial" panose="020B0604020202020204" pitchFamily="34" charset="0"/>
                <a:cs typeface="Arial" panose="020B0604020202020204" pitchFamily="34" charset="0"/>
              </a:rPr>
              <a:t>PTEN</a:t>
            </a:r>
          </a:p>
          <a:p>
            <a:pPr algn="r">
              <a:lnSpc>
                <a:spcPts val="1160"/>
              </a:lnSpc>
            </a:pPr>
            <a:r>
              <a:rPr lang="en-US" sz="1051" dirty="0">
                <a:latin typeface="Arial" panose="020B0604020202020204" pitchFamily="34" charset="0"/>
                <a:cs typeface="Arial" panose="020B0604020202020204" pitchFamily="34" charset="0"/>
              </a:rPr>
              <a:t>RB1</a:t>
            </a:r>
          </a:p>
          <a:p>
            <a:pPr algn="r">
              <a:lnSpc>
                <a:spcPts val="1160"/>
              </a:lnSpc>
            </a:pPr>
            <a:r>
              <a:rPr lang="en-US" sz="1051" dirty="0">
                <a:latin typeface="Arial" panose="020B0604020202020204" pitchFamily="34" charset="0"/>
                <a:cs typeface="Arial" panose="020B0604020202020204" pitchFamily="34" charset="0"/>
              </a:rPr>
              <a:t>PIK3CA</a:t>
            </a:r>
          </a:p>
          <a:p>
            <a:pPr algn="r">
              <a:lnSpc>
                <a:spcPts val="1160"/>
              </a:lnSpc>
            </a:pPr>
            <a:r>
              <a:rPr lang="en-US" sz="1051" dirty="0">
                <a:latin typeface="Arial" panose="020B0604020202020204" pitchFamily="34" charset="0"/>
                <a:cs typeface="Arial" panose="020B0604020202020204" pitchFamily="34" charset="0"/>
              </a:rPr>
              <a:t>KMT2C</a:t>
            </a:r>
          </a:p>
          <a:p>
            <a:pPr algn="r">
              <a:lnSpc>
                <a:spcPts val="1160"/>
              </a:lnSpc>
            </a:pPr>
            <a:r>
              <a:rPr lang="en-US" sz="1051" dirty="0">
                <a:latin typeface="Arial" panose="020B0604020202020204" pitchFamily="34" charset="0"/>
                <a:cs typeface="Arial" panose="020B0604020202020204" pitchFamily="34" charset="0"/>
              </a:rPr>
              <a:t>FOXA1</a:t>
            </a:r>
          </a:p>
          <a:p>
            <a:pPr algn="r">
              <a:lnSpc>
                <a:spcPts val="1160"/>
              </a:lnSpc>
            </a:pPr>
            <a:r>
              <a:rPr lang="en-US" sz="1051" dirty="0">
                <a:latin typeface="Arial" panose="020B0604020202020204" pitchFamily="34" charset="0"/>
                <a:cs typeface="Arial" panose="020B0604020202020204" pitchFamily="34" charset="0"/>
              </a:rPr>
              <a:t>KMT2D</a:t>
            </a:r>
          </a:p>
          <a:p>
            <a:pPr algn="r">
              <a:lnSpc>
                <a:spcPts val="1160"/>
              </a:lnSpc>
            </a:pPr>
            <a:r>
              <a:rPr lang="en-US" sz="1051" dirty="0">
                <a:latin typeface="Arial" panose="020B0604020202020204" pitchFamily="34" charset="0"/>
                <a:cs typeface="Arial" panose="020B0604020202020204" pitchFamily="34" charset="0"/>
              </a:rPr>
              <a:t>BRCA2</a:t>
            </a:r>
          </a:p>
          <a:p>
            <a:pPr algn="r">
              <a:lnSpc>
                <a:spcPts val="1160"/>
              </a:lnSpc>
            </a:pPr>
            <a:r>
              <a:rPr lang="en-US" sz="1051" dirty="0">
                <a:latin typeface="Arial" panose="020B0604020202020204" pitchFamily="34" charset="0"/>
                <a:cs typeface="Arial" panose="020B0604020202020204" pitchFamily="34" charset="0"/>
              </a:rPr>
              <a:t>APC</a:t>
            </a:r>
          </a:p>
          <a:p>
            <a:pPr algn="r">
              <a:lnSpc>
                <a:spcPts val="1160"/>
              </a:lnSpc>
            </a:pPr>
            <a:r>
              <a:rPr lang="en-US" sz="1051" dirty="0">
                <a:latin typeface="Arial" panose="020B0604020202020204" pitchFamily="34" charset="0"/>
                <a:cs typeface="Arial" panose="020B0604020202020204" pitchFamily="34" charset="0"/>
              </a:rPr>
              <a:t>CDK12</a:t>
            </a:r>
          </a:p>
          <a:p>
            <a:pPr algn="r">
              <a:lnSpc>
                <a:spcPts val="1160"/>
              </a:lnSpc>
            </a:pPr>
            <a:r>
              <a:rPr lang="en-US" sz="1051" dirty="0">
                <a:latin typeface="Arial" panose="020B0604020202020204" pitchFamily="34" charset="0"/>
                <a:cs typeface="Arial" panose="020B0604020202020204" pitchFamily="34" charset="0"/>
              </a:rPr>
              <a:t>ATM</a:t>
            </a:r>
          </a:p>
          <a:p>
            <a:pPr algn="r">
              <a:lnSpc>
                <a:spcPts val="1160"/>
              </a:lnSpc>
            </a:pPr>
            <a:r>
              <a:rPr lang="en-US" sz="1051" dirty="0">
                <a:latin typeface="Arial" panose="020B0604020202020204" pitchFamily="34" charset="0"/>
                <a:cs typeface="Arial" panose="020B0604020202020204" pitchFamily="34" charset="0"/>
              </a:rPr>
              <a:t>SPOP</a:t>
            </a:r>
          </a:p>
          <a:p>
            <a:pPr algn="r">
              <a:lnSpc>
                <a:spcPts val="1160"/>
              </a:lnSpc>
            </a:pPr>
            <a:r>
              <a:rPr lang="en-US" sz="1051" dirty="0">
                <a:latin typeface="Arial" panose="020B0604020202020204" pitchFamily="34" charset="0"/>
                <a:cs typeface="Arial" panose="020B0604020202020204" pitchFamily="34" charset="0"/>
              </a:rPr>
              <a:t>CDKN1B</a:t>
            </a:r>
          </a:p>
          <a:p>
            <a:pPr algn="r">
              <a:lnSpc>
                <a:spcPts val="1160"/>
              </a:lnSpc>
            </a:pPr>
            <a:r>
              <a:rPr lang="en-US" sz="1051" dirty="0">
                <a:latin typeface="Arial" panose="020B0604020202020204" pitchFamily="34" charset="0"/>
                <a:cs typeface="Arial" panose="020B0604020202020204" pitchFamily="34" charset="0"/>
              </a:rPr>
              <a:t>CTNNB1</a:t>
            </a:r>
          </a:p>
          <a:p>
            <a:pPr algn="r">
              <a:lnSpc>
                <a:spcPts val="1160"/>
              </a:lnSpc>
            </a:pPr>
            <a:r>
              <a:rPr lang="en-US" sz="1051" dirty="0">
                <a:latin typeface="Arial" panose="020B0604020202020204" pitchFamily="34" charset="0"/>
                <a:cs typeface="Arial" panose="020B0604020202020204" pitchFamily="34" charset="0"/>
              </a:rPr>
              <a:t>ZBTB16</a:t>
            </a:r>
          </a:p>
          <a:p>
            <a:pPr algn="r">
              <a:lnSpc>
                <a:spcPts val="1160"/>
              </a:lnSpc>
            </a:pPr>
            <a:r>
              <a:rPr lang="en-US" sz="1051" dirty="0">
                <a:latin typeface="Arial" panose="020B0604020202020204" pitchFamily="34" charset="0"/>
                <a:cs typeface="Arial" panose="020B0604020202020204" pitchFamily="34" charset="0"/>
              </a:rPr>
              <a:t>RNF43</a:t>
            </a:r>
          </a:p>
          <a:p>
            <a:pPr algn="r">
              <a:lnSpc>
                <a:spcPts val="1160"/>
              </a:lnSpc>
            </a:pPr>
            <a:r>
              <a:rPr lang="en-US" sz="1051" dirty="0">
                <a:latin typeface="Arial" panose="020B0604020202020204" pitchFamily="34" charset="0"/>
                <a:cs typeface="Arial" panose="020B0604020202020204" pitchFamily="34" charset="0"/>
              </a:rPr>
              <a:t>CDKN2A</a:t>
            </a:r>
          </a:p>
          <a:p>
            <a:pPr algn="r">
              <a:lnSpc>
                <a:spcPts val="1160"/>
              </a:lnSpc>
            </a:pPr>
            <a:r>
              <a:rPr lang="en-US" sz="1051" dirty="0">
                <a:latin typeface="Arial" panose="020B0604020202020204" pitchFamily="34" charset="0"/>
                <a:cs typeface="Arial" panose="020B0604020202020204" pitchFamily="34" charset="0"/>
              </a:rPr>
              <a:t>PIK3R1</a:t>
            </a:r>
          </a:p>
          <a:p>
            <a:pPr algn="r">
              <a:lnSpc>
                <a:spcPts val="1160"/>
              </a:lnSpc>
            </a:pPr>
            <a:r>
              <a:rPr lang="en-US" sz="1051" dirty="0">
                <a:latin typeface="Arial" panose="020B0604020202020204" pitchFamily="34" charset="0"/>
                <a:cs typeface="Arial" panose="020B0604020202020204" pitchFamily="34" charset="0"/>
              </a:rPr>
              <a:t>KMT2A</a:t>
            </a:r>
          </a:p>
          <a:p>
            <a:pPr algn="r">
              <a:lnSpc>
                <a:spcPts val="1160"/>
              </a:lnSpc>
            </a:pPr>
            <a:r>
              <a:rPr lang="en-US" sz="1051" dirty="0">
                <a:latin typeface="Arial" panose="020B0604020202020204" pitchFamily="34" charset="0"/>
                <a:cs typeface="Arial" panose="020B0604020202020204" pitchFamily="34" charset="0"/>
              </a:rPr>
              <a:t>KDM6A</a:t>
            </a:r>
          </a:p>
          <a:p>
            <a:pPr algn="r">
              <a:lnSpc>
                <a:spcPts val="1160"/>
              </a:lnSpc>
            </a:pPr>
            <a:r>
              <a:rPr lang="en-US" sz="1051" dirty="0">
                <a:latin typeface="Arial" panose="020B0604020202020204" pitchFamily="34" charset="0"/>
                <a:cs typeface="Arial" panose="020B0604020202020204" pitchFamily="34" charset="0"/>
              </a:rPr>
              <a:t>PIK3CB</a:t>
            </a:r>
          </a:p>
          <a:p>
            <a:pPr algn="r">
              <a:lnSpc>
                <a:spcPts val="1160"/>
              </a:lnSpc>
            </a:pPr>
            <a:r>
              <a:rPr lang="en-US" sz="1051" dirty="0">
                <a:latin typeface="Arial" panose="020B0604020202020204" pitchFamily="34" charset="0"/>
                <a:cs typeface="Arial" panose="020B0604020202020204" pitchFamily="34" charset="0"/>
              </a:rPr>
              <a:t>FANCA</a:t>
            </a:r>
          </a:p>
          <a:p>
            <a:pPr algn="r">
              <a:lnSpc>
                <a:spcPts val="1160"/>
              </a:lnSpc>
            </a:pPr>
            <a:r>
              <a:rPr lang="en-US" sz="1051" dirty="0">
                <a:latin typeface="Arial" panose="020B0604020202020204" pitchFamily="34" charset="0"/>
                <a:cs typeface="Arial" panose="020B0604020202020204" pitchFamily="34" charset="0"/>
              </a:rPr>
              <a:t>BRAF</a:t>
            </a:r>
          </a:p>
          <a:p>
            <a:pPr algn="r">
              <a:lnSpc>
                <a:spcPts val="1160"/>
              </a:lnSpc>
            </a:pPr>
            <a:r>
              <a:rPr lang="en-US" sz="1051" dirty="0">
                <a:latin typeface="Arial" panose="020B0604020202020204" pitchFamily="34" charset="0"/>
                <a:cs typeface="Arial" panose="020B0604020202020204" pitchFamily="34" charset="0"/>
              </a:rPr>
              <a:t>BRCA1</a:t>
            </a:r>
          </a:p>
          <a:p>
            <a:pPr algn="r">
              <a:lnSpc>
                <a:spcPts val="1160"/>
              </a:lnSpc>
            </a:pPr>
            <a:r>
              <a:rPr lang="en-US" sz="1051" dirty="0">
                <a:latin typeface="Arial" panose="020B0604020202020204" pitchFamily="34" charset="0"/>
                <a:cs typeface="Arial" panose="020B0604020202020204" pitchFamily="34" charset="0"/>
              </a:rPr>
              <a:t>AKT1</a:t>
            </a:r>
          </a:p>
          <a:p>
            <a:pPr algn="r">
              <a:lnSpc>
                <a:spcPts val="1160"/>
              </a:lnSpc>
            </a:pPr>
            <a:r>
              <a:rPr lang="en-US" sz="1051" dirty="0">
                <a:latin typeface="Arial" panose="020B0604020202020204" pitchFamily="34" charset="0"/>
                <a:cs typeface="Arial" panose="020B0604020202020204" pitchFamily="34" charset="0"/>
              </a:rPr>
              <a:t>KRAS</a:t>
            </a:r>
          </a:p>
          <a:p>
            <a:pPr algn="r">
              <a:lnSpc>
                <a:spcPts val="1160"/>
              </a:lnSpc>
            </a:pPr>
            <a:r>
              <a:rPr lang="en-US" sz="1051" dirty="0">
                <a:latin typeface="Arial" panose="020B0604020202020204" pitchFamily="34" charset="0"/>
                <a:cs typeface="Arial" panose="020B0604020202020204" pitchFamily="34" charset="0"/>
              </a:rPr>
              <a:t>HRAS</a:t>
            </a:r>
          </a:p>
        </p:txBody>
      </p:sp>
      <p:sp>
        <p:nvSpPr>
          <p:cNvPr id="157" name="Right Arrow 53">
            <a:extLst>
              <a:ext uri="{FF2B5EF4-FFF2-40B4-BE49-F238E27FC236}">
                <a16:creationId xmlns:a16="http://schemas.microsoft.com/office/drawing/2014/main" id="{F6D5827E-A261-43CA-A051-6A3BEA38ADA1}"/>
              </a:ext>
            </a:extLst>
          </p:cNvPr>
          <p:cNvSpPr/>
          <p:nvPr/>
        </p:nvSpPr>
        <p:spPr bwMode="auto">
          <a:xfrm>
            <a:off x="5721803" y="2228552"/>
            <a:ext cx="156673" cy="190804"/>
          </a:xfrm>
          <a:prstGeom prst="rightArrow">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377" fontAlgn="base">
              <a:spcBef>
                <a:spcPct val="0"/>
              </a:spcBef>
              <a:spcAft>
                <a:spcPct val="0"/>
              </a:spcAft>
            </a:pPr>
            <a:endParaRPr lang="en-US" b="1">
              <a:latin typeface="Arial" panose="020B0604020202020204" pitchFamily="34" charset="0"/>
              <a:cs typeface="Arial" panose="020B0604020202020204" pitchFamily="34" charset="0"/>
            </a:endParaRPr>
          </a:p>
        </p:txBody>
      </p:sp>
      <p:sp>
        <p:nvSpPr>
          <p:cNvPr id="158" name="Rectangle 157">
            <a:extLst>
              <a:ext uri="{FF2B5EF4-FFF2-40B4-BE49-F238E27FC236}">
                <a16:creationId xmlns:a16="http://schemas.microsoft.com/office/drawing/2014/main" id="{29CD03DB-427B-44FE-8808-B4F9199296DB}"/>
              </a:ext>
            </a:extLst>
          </p:cNvPr>
          <p:cNvSpPr/>
          <p:nvPr/>
        </p:nvSpPr>
        <p:spPr bwMode="auto">
          <a:xfrm>
            <a:off x="9428738" y="5846771"/>
            <a:ext cx="18000" cy="105445"/>
          </a:xfrm>
          <a:prstGeom prst="rect">
            <a:avLst/>
          </a:prstGeom>
          <a:solidFill>
            <a:schemeClr val="accent1"/>
          </a:solidFill>
          <a:ln w="9525"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377" fontAlgn="base">
              <a:spcBef>
                <a:spcPct val="0"/>
              </a:spcBef>
              <a:spcAft>
                <a:spcPct val="0"/>
              </a:spcAft>
            </a:pPr>
            <a:endParaRPr lang="en-US" b="1">
              <a:latin typeface="Arial" panose="020B0604020202020204" pitchFamily="34" charset="0"/>
              <a:cs typeface="Arial" panose="020B0604020202020204" pitchFamily="34" charset="0"/>
            </a:endParaRPr>
          </a:p>
        </p:txBody>
      </p:sp>
      <p:sp>
        <p:nvSpPr>
          <p:cNvPr id="159" name="Rectangle 158">
            <a:extLst>
              <a:ext uri="{FF2B5EF4-FFF2-40B4-BE49-F238E27FC236}">
                <a16:creationId xmlns:a16="http://schemas.microsoft.com/office/drawing/2014/main" id="{C2B675AA-DF09-4A13-B636-212F6D4AA7E8}"/>
              </a:ext>
            </a:extLst>
          </p:cNvPr>
          <p:cNvSpPr/>
          <p:nvPr/>
        </p:nvSpPr>
        <p:spPr bwMode="auto">
          <a:xfrm>
            <a:off x="9428738" y="5695239"/>
            <a:ext cx="18000" cy="105445"/>
          </a:xfrm>
          <a:prstGeom prst="rect">
            <a:avLst/>
          </a:prstGeom>
          <a:solidFill>
            <a:schemeClr val="accent1"/>
          </a:solidFill>
          <a:ln w="9525"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377" fontAlgn="base">
              <a:spcBef>
                <a:spcPct val="0"/>
              </a:spcBef>
              <a:spcAft>
                <a:spcPct val="0"/>
              </a:spcAft>
            </a:pPr>
            <a:endParaRPr lang="en-US" b="1">
              <a:latin typeface="Arial" panose="020B0604020202020204" pitchFamily="34" charset="0"/>
              <a:cs typeface="Arial" panose="020B0604020202020204" pitchFamily="34" charset="0"/>
            </a:endParaRPr>
          </a:p>
        </p:txBody>
      </p:sp>
      <p:sp>
        <p:nvSpPr>
          <p:cNvPr id="160" name="Rectangle 159">
            <a:extLst>
              <a:ext uri="{FF2B5EF4-FFF2-40B4-BE49-F238E27FC236}">
                <a16:creationId xmlns:a16="http://schemas.microsoft.com/office/drawing/2014/main" id="{865A40F5-69CA-4B40-B30E-D3F8B32E4CE0}"/>
              </a:ext>
            </a:extLst>
          </p:cNvPr>
          <p:cNvSpPr/>
          <p:nvPr/>
        </p:nvSpPr>
        <p:spPr bwMode="auto">
          <a:xfrm flipH="1">
            <a:off x="9430862" y="5543698"/>
            <a:ext cx="36000" cy="105445"/>
          </a:xfrm>
          <a:prstGeom prst="rect">
            <a:avLst/>
          </a:prstGeom>
          <a:solidFill>
            <a:schemeClr val="accent1"/>
          </a:solidFill>
          <a:ln w="9525"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377" fontAlgn="base">
              <a:spcBef>
                <a:spcPct val="0"/>
              </a:spcBef>
              <a:spcAft>
                <a:spcPct val="0"/>
              </a:spcAft>
            </a:pPr>
            <a:endParaRPr lang="en-US" b="1">
              <a:latin typeface="Arial" panose="020B0604020202020204" pitchFamily="34" charset="0"/>
              <a:cs typeface="Arial" panose="020B0604020202020204" pitchFamily="34" charset="0"/>
            </a:endParaRPr>
          </a:p>
        </p:txBody>
      </p:sp>
      <p:sp>
        <p:nvSpPr>
          <p:cNvPr id="161" name="Rectangle 160">
            <a:extLst>
              <a:ext uri="{FF2B5EF4-FFF2-40B4-BE49-F238E27FC236}">
                <a16:creationId xmlns:a16="http://schemas.microsoft.com/office/drawing/2014/main" id="{C4B4E0BF-613C-4D7A-A1B7-55AE8A6AD961}"/>
              </a:ext>
            </a:extLst>
          </p:cNvPr>
          <p:cNvSpPr/>
          <p:nvPr/>
        </p:nvSpPr>
        <p:spPr bwMode="auto">
          <a:xfrm flipH="1">
            <a:off x="9430862" y="5392157"/>
            <a:ext cx="36000" cy="105445"/>
          </a:xfrm>
          <a:prstGeom prst="rect">
            <a:avLst/>
          </a:prstGeom>
          <a:solidFill>
            <a:schemeClr val="accent1"/>
          </a:solidFill>
          <a:ln w="9525"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377" fontAlgn="base">
              <a:spcBef>
                <a:spcPct val="0"/>
              </a:spcBef>
              <a:spcAft>
                <a:spcPct val="0"/>
              </a:spcAft>
            </a:pPr>
            <a:endParaRPr lang="en-US" b="1">
              <a:latin typeface="Arial" panose="020B0604020202020204" pitchFamily="34" charset="0"/>
              <a:cs typeface="Arial" panose="020B0604020202020204" pitchFamily="34" charset="0"/>
            </a:endParaRPr>
          </a:p>
        </p:txBody>
      </p:sp>
      <p:sp>
        <p:nvSpPr>
          <p:cNvPr id="162" name="Rectangle 161">
            <a:extLst>
              <a:ext uri="{FF2B5EF4-FFF2-40B4-BE49-F238E27FC236}">
                <a16:creationId xmlns:a16="http://schemas.microsoft.com/office/drawing/2014/main" id="{163756B0-0704-4FB3-9ED3-19C93DE15109}"/>
              </a:ext>
            </a:extLst>
          </p:cNvPr>
          <p:cNvSpPr/>
          <p:nvPr/>
        </p:nvSpPr>
        <p:spPr bwMode="auto">
          <a:xfrm flipH="1">
            <a:off x="9430862" y="5240616"/>
            <a:ext cx="36000" cy="105445"/>
          </a:xfrm>
          <a:prstGeom prst="rect">
            <a:avLst/>
          </a:prstGeom>
          <a:solidFill>
            <a:schemeClr val="accent1"/>
          </a:solidFill>
          <a:ln w="9525"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377" fontAlgn="base">
              <a:spcBef>
                <a:spcPct val="0"/>
              </a:spcBef>
              <a:spcAft>
                <a:spcPct val="0"/>
              </a:spcAft>
            </a:pPr>
            <a:endParaRPr lang="en-US" b="1">
              <a:latin typeface="Arial" panose="020B0604020202020204" pitchFamily="34" charset="0"/>
              <a:cs typeface="Arial" panose="020B0604020202020204" pitchFamily="34" charset="0"/>
            </a:endParaRPr>
          </a:p>
        </p:txBody>
      </p:sp>
      <p:sp>
        <p:nvSpPr>
          <p:cNvPr id="163" name="Rectangle 162">
            <a:extLst>
              <a:ext uri="{FF2B5EF4-FFF2-40B4-BE49-F238E27FC236}">
                <a16:creationId xmlns:a16="http://schemas.microsoft.com/office/drawing/2014/main" id="{F9C50253-7491-499E-9587-D663BF2F8ED9}"/>
              </a:ext>
            </a:extLst>
          </p:cNvPr>
          <p:cNvSpPr/>
          <p:nvPr/>
        </p:nvSpPr>
        <p:spPr bwMode="auto">
          <a:xfrm flipH="1">
            <a:off x="9430862" y="5089075"/>
            <a:ext cx="36000" cy="105445"/>
          </a:xfrm>
          <a:prstGeom prst="rect">
            <a:avLst/>
          </a:prstGeom>
          <a:solidFill>
            <a:schemeClr val="accent1"/>
          </a:solidFill>
          <a:ln w="9525"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377" fontAlgn="base">
              <a:spcBef>
                <a:spcPct val="0"/>
              </a:spcBef>
              <a:spcAft>
                <a:spcPct val="0"/>
              </a:spcAft>
            </a:pPr>
            <a:endParaRPr lang="en-US" b="1">
              <a:latin typeface="Arial" panose="020B0604020202020204" pitchFamily="34" charset="0"/>
              <a:cs typeface="Arial" panose="020B0604020202020204" pitchFamily="34" charset="0"/>
            </a:endParaRPr>
          </a:p>
        </p:txBody>
      </p:sp>
      <p:sp>
        <p:nvSpPr>
          <p:cNvPr id="164" name="Rectangle 163">
            <a:extLst>
              <a:ext uri="{FF2B5EF4-FFF2-40B4-BE49-F238E27FC236}">
                <a16:creationId xmlns:a16="http://schemas.microsoft.com/office/drawing/2014/main" id="{048E4C11-6A82-42D5-8570-970676CEA80C}"/>
              </a:ext>
            </a:extLst>
          </p:cNvPr>
          <p:cNvSpPr/>
          <p:nvPr/>
        </p:nvSpPr>
        <p:spPr bwMode="auto">
          <a:xfrm flipH="1">
            <a:off x="9430861" y="4937534"/>
            <a:ext cx="62443" cy="105445"/>
          </a:xfrm>
          <a:prstGeom prst="rect">
            <a:avLst/>
          </a:prstGeom>
          <a:solidFill>
            <a:schemeClr val="accent1"/>
          </a:solidFill>
          <a:ln w="9525"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377" fontAlgn="base">
              <a:spcBef>
                <a:spcPct val="0"/>
              </a:spcBef>
              <a:spcAft>
                <a:spcPct val="0"/>
              </a:spcAft>
            </a:pPr>
            <a:endParaRPr lang="en-US" b="1">
              <a:latin typeface="Arial" panose="020B0604020202020204" pitchFamily="34" charset="0"/>
              <a:cs typeface="Arial" panose="020B0604020202020204" pitchFamily="34" charset="0"/>
            </a:endParaRPr>
          </a:p>
        </p:txBody>
      </p:sp>
      <p:sp>
        <p:nvSpPr>
          <p:cNvPr id="165" name="Rectangle 164">
            <a:extLst>
              <a:ext uri="{FF2B5EF4-FFF2-40B4-BE49-F238E27FC236}">
                <a16:creationId xmlns:a16="http://schemas.microsoft.com/office/drawing/2014/main" id="{2CC85099-1279-48B4-9FE2-F9CAB4BC12EF}"/>
              </a:ext>
            </a:extLst>
          </p:cNvPr>
          <p:cNvSpPr/>
          <p:nvPr/>
        </p:nvSpPr>
        <p:spPr bwMode="auto">
          <a:xfrm flipH="1">
            <a:off x="9430860" y="4785992"/>
            <a:ext cx="78319" cy="105445"/>
          </a:xfrm>
          <a:prstGeom prst="rect">
            <a:avLst/>
          </a:prstGeom>
          <a:solidFill>
            <a:schemeClr val="accent1"/>
          </a:solidFill>
          <a:ln w="9525"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377" fontAlgn="base">
              <a:spcBef>
                <a:spcPct val="0"/>
              </a:spcBef>
              <a:spcAft>
                <a:spcPct val="0"/>
              </a:spcAft>
            </a:pPr>
            <a:endParaRPr lang="en-US" b="1">
              <a:latin typeface="Arial" panose="020B0604020202020204" pitchFamily="34" charset="0"/>
              <a:cs typeface="Arial" panose="020B0604020202020204" pitchFamily="34" charset="0"/>
            </a:endParaRPr>
          </a:p>
        </p:txBody>
      </p:sp>
      <p:sp>
        <p:nvSpPr>
          <p:cNvPr id="166" name="Rectangle 165">
            <a:extLst>
              <a:ext uri="{FF2B5EF4-FFF2-40B4-BE49-F238E27FC236}">
                <a16:creationId xmlns:a16="http://schemas.microsoft.com/office/drawing/2014/main" id="{42CCD4EF-4A5C-4272-87FC-5E36B8FCD482}"/>
              </a:ext>
            </a:extLst>
          </p:cNvPr>
          <p:cNvSpPr/>
          <p:nvPr/>
        </p:nvSpPr>
        <p:spPr bwMode="auto">
          <a:xfrm flipH="1">
            <a:off x="9430860" y="4634451"/>
            <a:ext cx="78319" cy="105445"/>
          </a:xfrm>
          <a:prstGeom prst="rect">
            <a:avLst/>
          </a:prstGeom>
          <a:solidFill>
            <a:schemeClr val="accent1"/>
          </a:solidFill>
          <a:ln w="9525"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377" fontAlgn="base">
              <a:spcBef>
                <a:spcPct val="0"/>
              </a:spcBef>
              <a:spcAft>
                <a:spcPct val="0"/>
              </a:spcAft>
            </a:pPr>
            <a:endParaRPr lang="en-US" b="1">
              <a:latin typeface="Arial" panose="020B0604020202020204" pitchFamily="34" charset="0"/>
              <a:cs typeface="Arial" panose="020B0604020202020204" pitchFamily="34" charset="0"/>
            </a:endParaRPr>
          </a:p>
        </p:txBody>
      </p:sp>
      <p:sp>
        <p:nvSpPr>
          <p:cNvPr id="167" name="Rectangle 166">
            <a:extLst>
              <a:ext uri="{FF2B5EF4-FFF2-40B4-BE49-F238E27FC236}">
                <a16:creationId xmlns:a16="http://schemas.microsoft.com/office/drawing/2014/main" id="{3EBD5403-7C1C-4115-B720-3C3E8D829706}"/>
              </a:ext>
            </a:extLst>
          </p:cNvPr>
          <p:cNvSpPr/>
          <p:nvPr/>
        </p:nvSpPr>
        <p:spPr bwMode="auto">
          <a:xfrm>
            <a:off x="9428738" y="4482910"/>
            <a:ext cx="18000" cy="105445"/>
          </a:xfrm>
          <a:prstGeom prst="rect">
            <a:avLst/>
          </a:prstGeom>
          <a:solidFill>
            <a:schemeClr val="tx2"/>
          </a:solidFill>
          <a:ln w="9525" cap="flat" cmpd="sng" algn="ctr">
            <a:solidFill>
              <a:schemeClr val="tx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377" fontAlgn="base">
              <a:spcBef>
                <a:spcPct val="0"/>
              </a:spcBef>
              <a:spcAft>
                <a:spcPct val="0"/>
              </a:spcAft>
            </a:pPr>
            <a:endParaRPr lang="en-US" b="1">
              <a:latin typeface="Arial" panose="020B0604020202020204" pitchFamily="34" charset="0"/>
              <a:cs typeface="Arial" panose="020B0604020202020204" pitchFamily="34" charset="0"/>
            </a:endParaRPr>
          </a:p>
        </p:txBody>
      </p:sp>
      <p:sp>
        <p:nvSpPr>
          <p:cNvPr id="168" name="Rectangle 167">
            <a:extLst>
              <a:ext uri="{FF2B5EF4-FFF2-40B4-BE49-F238E27FC236}">
                <a16:creationId xmlns:a16="http://schemas.microsoft.com/office/drawing/2014/main" id="{C1007AC3-FE86-4D1B-881C-51B703CDF2C3}"/>
              </a:ext>
            </a:extLst>
          </p:cNvPr>
          <p:cNvSpPr/>
          <p:nvPr/>
        </p:nvSpPr>
        <p:spPr bwMode="auto">
          <a:xfrm>
            <a:off x="9445679" y="4331369"/>
            <a:ext cx="60325" cy="105445"/>
          </a:xfrm>
          <a:prstGeom prst="rect">
            <a:avLst/>
          </a:prstGeom>
          <a:solidFill>
            <a:schemeClr val="accent1"/>
          </a:solidFill>
          <a:ln w="9525"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377" fontAlgn="base">
              <a:spcBef>
                <a:spcPct val="0"/>
              </a:spcBef>
              <a:spcAft>
                <a:spcPct val="0"/>
              </a:spcAft>
            </a:pPr>
            <a:endParaRPr lang="en-US" b="1">
              <a:latin typeface="Arial" panose="020B0604020202020204" pitchFamily="34" charset="0"/>
              <a:cs typeface="Arial" panose="020B0604020202020204" pitchFamily="34" charset="0"/>
            </a:endParaRPr>
          </a:p>
        </p:txBody>
      </p:sp>
      <p:sp>
        <p:nvSpPr>
          <p:cNvPr id="169" name="Rectangle 168">
            <a:extLst>
              <a:ext uri="{FF2B5EF4-FFF2-40B4-BE49-F238E27FC236}">
                <a16:creationId xmlns:a16="http://schemas.microsoft.com/office/drawing/2014/main" id="{F882ABBB-CCBB-4CCC-91E2-C919B257482A}"/>
              </a:ext>
            </a:extLst>
          </p:cNvPr>
          <p:cNvSpPr/>
          <p:nvPr/>
        </p:nvSpPr>
        <p:spPr bwMode="auto">
          <a:xfrm>
            <a:off x="9428737" y="4331369"/>
            <a:ext cx="58217" cy="105445"/>
          </a:xfrm>
          <a:prstGeom prst="rect">
            <a:avLst/>
          </a:prstGeom>
          <a:solidFill>
            <a:schemeClr val="tx2"/>
          </a:solidFill>
          <a:ln w="9525" cap="flat" cmpd="sng" algn="ctr">
            <a:solidFill>
              <a:schemeClr val="tx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377" fontAlgn="base">
              <a:spcBef>
                <a:spcPct val="0"/>
              </a:spcBef>
              <a:spcAft>
                <a:spcPct val="0"/>
              </a:spcAft>
            </a:pPr>
            <a:endParaRPr lang="en-US" b="1">
              <a:latin typeface="Arial" panose="020B0604020202020204" pitchFamily="34" charset="0"/>
              <a:cs typeface="Arial" panose="020B0604020202020204" pitchFamily="34" charset="0"/>
            </a:endParaRPr>
          </a:p>
        </p:txBody>
      </p:sp>
      <p:sp>
        <p:nvSpPr>
          <p:cNvPr id="170" name="Rectangle 169">
            <a:extLst>
              <a:ext uri="{FF2B5EF4-FFF2-40B4-BE49-F238E27FC236}">
                <a16:creationId xmlns:a16="http://schemas.microsoft.com/office/drawing/2014/main" id="{EC2F0064-C988-4412-B8F5-DCDB153798EB}"/>
              </a:ext>
            </a:extLst>
          </p:cNvPr>
          <p:cNvSpPr/>
          <p:nvPr/>
        </p:nvSpPr>
        <p:spPr bwMode="auto">
          <a:xfrm>
            <a:off x="9445679" y="4179828"/>
            <a:ext cx="79376" cy="105445"/>
          </a:xfrm>
          <a:prstGeom prst="rect">
            <a:avLst/>
          </a:prstGeom>
          <a:solidFill>
            <a:schemeClr val="accent1"/>
          </a:solidFill>
          <a:ln w="9525"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377" fontAlgn="base">
              <a:spcBef>
                <a:spcPct val="0"/>
              </a:spcBef>
              <a:spcAft>
                <a:spcPct val="0"/>
              </a:spcAft>
            </a:pPr>
            <a:endParaRPr lang="en-US" b="1">
              <a:latin typeface="Arial" panose="020B0604020202020204" pitchFamily="34" charset="0"/>
              <a:cs typeface="Arial" panose="020B0604020202020204" pitchFamily="34" charset="0"/>
            </a:endParaRPr>
          </a:p>
        </p:txBody>
      </p:sp>
      <p:sp>
        <p:nvSpPr>
          <p:cNvPr id="171" name="Rectangle 170">
            <a:extLst>
              <a:ext uri="{FF2B5EF4-FFF2-40B4-BE49-F238E27FC236}">
                <a16:creationId xmlns:a16="http://schemas.microsoft.com/office/drawing/2014/main" id="{48945DE9-B160-46B6-8108-F2287CCFB52D}"/>
              </a:ext>
            </a:extLst>
          </p:cNvPr>
          <p:cNvSpPr/>
          <p:nvPr/>
        </p:nvSpPr>
        <p:spPr bwMode="auto">
          <a:xfrm>
            <a:off x="9428738" y="4179828"/>
            <a:ext cx="18000" cy="105445"/>
          </a:xfrm>
          <a:prstGeom prst="rect">
            <a:avLst/>
          </a:prstGeom>
          <a:solidFill>
            <a:schemeClr val="tx2"/>
          </a:solidFill>
          <a:ln w="9525" cap="flat" cmpd="sng" algn="ctr">
            <a:solidFill>
              <a:schemeClr val="tx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377" fontAlgn="base">
              <a:spcBef>
                <a:spcPct val="0"/>
              </a:spcBef>
              <a:spcAft>
                <a:spcPct val="0"/>
              </a:spcAft>
            </a:pPr>
            <a:endParaRPr lang="en-US" b="1">
              <a:latin typeface="Arial" panose="020B0604020202020204" pitchFamily="34" charset="0"/>
              <a:cs typeface="Arial" panose="020B0604020202020204" pitchFamily="34" charset="0"/>
            </a:endParaRPr>
          </a:p>
        </p:txBody>
      </p:sp>
      <p:sp>
        <p:nvSpPr>
          <p:cNvPr id="172" name="Rectangle 171">
            <a:extLst>
              <a:ext uri="{FF2B5EF4-FFF2-40B4-BE49-F238E27FC236}">
                <a16:creationId xmlns:a16="http://schemas.microsoft.com/office/drawing/2014/main" id="{6BA3AC99-B846-45E0-B36B-35DE2F1B54C2}"/>
              </a:ext>
            </a:extLst>
          </p:cNvPr>
          <p:cNvSpPr/>
          <p:nvPr/>
        </p:nvSpPr>
        <p:spPr bwMode="auto">
          <a:xfrm>
            <a:off x="9445679" y="4028287"/>
            <a:ext cx="98426" cy="105445"/>
          </a:xfrm>
          <a:prstGeom prst="rect">
            <a:avLst/>
          </a:prstGeom>
          <a:solidFill>
            <a:schemeClr val="accent1"/>
          </a:solidFill>
          <a:ln w="9525"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377" fontAlgn="base">
              <a:spcBef>
                <a:spcPct val="0"/>
              </a:spcBef>
              <a:spcAft>
                <a:spcPct val="0"/>
              </a:spcAft>
            </a:pPr>
            <a:endParaRPr lang="en-US" b="1">
              <a:latin typeface="Arial" panose="020B0604020202020204" pitchFamily="34" charset="0"/>
              <a:cs typeface="Arial" panose="020B0604020202020204" pitchFamily="34" charset="0"/>
            </a:endParaRPr>
          </a:p>
        </p:txBody>
      </p:sp>
      <p:sp>
        <p:nvSpPr>
          <p:cNvPr id="173" name="Rectangle 172">
            <a:extLst>
              <a:ext uri="{FF2B5EF4-FFF2-40B4-BE49-F238E27FC236}">
                <a16:creationId xmlns:a16="http://schemas.microsoft.com/office/drawing/2014/main" id="{24DC6AFC-4C24-4029-B459-5A0A45745162}"/>
              </a:ext>
            </a:extLst>
          </p:cNvPr>
          <p:cNvSpPr/>
          <p:nvPr/>
        </p:nvSpPr>
        <p:spPr bwMode="auto">
          <a:xfrm flipH="1">
            <a:off x="9426630" y="4028287"/>
            <a:ext cx="66674" cy="105445"/>
          </a:xfrm>
          <a:prstGeom prst="rect">
            <a:avLst/>
          </a:prstGeom>
          <a:solidFill>
            <a:schemeClr val="tx2"/>
          </a:solidFill>
          <a:ln w="9525" cap="flat" cmpd="sng" algn="ctr">
            <a:solidFill>
              <a:schemeClr val="tx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377" fontAlgn="base">
              <a:spcBef>
                <a:spcPct val="0"/>
              </a:spcBef>
              <a:spcAft>
                <a:spcPct val="0"/>
              </a:spcAft>
            </a:pPr>
            <a:endParaRPr lang="en-US" b="1">
              <a:latin typeface="Arial" panose="020B0604020202020204" pitchFamily="34" charset="0"/>
              <a:cs typeface="Arial" panose="020B0604020202020204" pitchFamily="34" charset="0"/>
            </a:endParaRPr>
          </a:p>
        </p:txBody>
      </p:sp>
      <p:sp>
        <p:nvSpPr>
          <p:cNvPr id="174" name="Rectangle 173">
            <a:extLst>
              <a:ext uri="{FF2B5EF4-FFF2-40B4-BE49-F238E27FC236}">
                <a16:creationId xmlns:a16="http://schemas.microsoft.com/office/drawing/2014/main" id="{BA2D5C5C-FBB6-4FE2-96E8-2FC1FD5AAAFE}"/>
              </a:ext>
            </a:extLst>
          </p:cNvPr>
          <p:cNvSpPr/>
          <p:nvPr/>
        </p:nvSpPr>
        <p:spPr bwMode="auto">
          <a:xfrm flipH="1">
            <a:off x="9430859" y="3876746"/>
            <a:ext cx="129120" cy="105445"/>
          </a:xfrm>
          <a:prstGeom prst="rect">
            <a:avLst/>
          </a:prstGeom>
          <a:solidFill>
            <a:schemeClr val="accent1"/>
          </a:solidFill>
          <a:ln w="9525"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377" fontAlgn="base">
              <a:spcBef>
                <a:spcPct val="0"/>
              </a:spcBef>
              <a:spcAft>
                <a:spcPct val="0"/>
              </a:spcAft>
            </a:pPr>
            <a:endParaRPr lang="en-US" b="1">
              <a:latin typeface="Arial" panose="020B0604020202020204" pitchFamily="34" charset="0"/>
              <a:cs typeface="Arial" panose="020B0604020202020204" pitchFamily="34" charset="0"/>
            </a:endParaRPr>
          </a:p>
        </p:txBody>
      </p:sp>
      <p:sp>
        <p:nvSpPr>
          <p:cNvPr id="175" name="Rectangle 174">
            <a:extLst>
              <a:ext uri="{FF2B5EF4-FFF2-40B4-BE49-F238E27FC236}">
                <a16:creationId xmlns:a16="http://schemas.microsoft.com/office/drawing/2014/main" id="{6DE7C447-B3A0-42E7-BA64-462769ECA315}"/>
              </a:ext>
            </a:extLst>
          </p:cNvPr>
          <p:cNvSpPr/>
          <p:nvPr/>
        </p:nvSpPr>
        <p:spPr bwMode="auto">
          <a:xfrm>
            <a:off x="9445678" y="3725205"/>
            <a:ext cx="114301" cy="105445"/>
          </a:xfrm>
          <a:prstGeom prst="rect">
            <a:avLst/>
          </a:prstGeom>
          <a:solidFill>
            <a:schemeClr val="accent1"/>
          </a:solidFill>
          <a:ln w="9525"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377" fontAlgn="base">
              <a:spcBef>
                <a:spcPct val="0"/>
              </a:spcBef>
              <a:spcAft>
                <a:spcPct val="0"/>
              </a:spcAft>
            </a:pPr>
            <a:endParaRPr lang="en-US" b="1">
              <a:latin typeface="Arial" panose="020B0604020202020204" pitchFamily="34" charset="0"/>
              <a:cs typeface="Arial" panose="020B0604020202020204" pitchFamily="34" charset="0"/>
            </a:endParaRPr>
          </a:p>
        </p:txBody>
      </p:sp>
      <p:sp>
        <p:nvSpPr>
          <p:cNvPr id="176" name="Rectangle 175">
            <a:extLst>
              <a:ext uri="{FF2B5EF4-FFF2-40B4-BE49-F238E27FC236}">
                <a16:creationId xmlns:a16="http://schemas.microsoft.com/office/drawing/2014/main" id="{A1E1F7D6-84CA-438A-A110-0E12EE0E5386}"/>
              </a:ext>
            </a:extLst>
          </p:cNvPr>
          <p:cNvSpPr/>
          <p:nvPr/>
        </p:nvSpPr>
        <p:spPr bwMode="auto">
          <a:xfrm flipH="1">
            <a:off x="9426629" y="3725205"/>
            <a:ext cx="79375" cy="105445"/>
          </a:xfrm>
          <a:prstGeom prst="rect">
            <a:avLst/>
          </a:prstGeom>
          <a:solidFill>
            <a:schemeClr val="tx2"/>
          </a:solidFill>
          <a:ln w="9525" cap="flat" cmpd="sng" algn="ctr">
            <a:solidFill>
              <a:schemeClr val="tx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377" fontAlgn="base">
              <a:spcBef>
                <a:spcPct val="0"/>
              </a:spcBef>
              <a:spcAft>
                <a:spcPct val="0"/>
              </a:spcAft>
            </a:pPr>
            <a:endParaRPr lang="en-US" b="1">
              <a:latin typeface="Arial" panose="020B0604020202020204" pitchFamily="34" charset="0"/>
              <a:cs typeface="Arial" panose="020B0604020202020204" pitchFamily="34" charset="0"/>
            </a:endParaRPr>
          </a:p>
        </p:txBody>
      </p:sp>
      <p:sp>
        <p:nvSpPr>
          <p:cNvPr id="177" name="Rectangle 176">
            <a:extLst>
              <a:ext uri="{FF2B5EF4-FFF2-40B4-BE49-F238E27FC236}">
                <a16:creationId xmlns:a16="http://schemas.microsoft.com/office/drawing/2014/main" id="{CDC165CE-7344-4403-ADCC-CE5BF039C39B}"/>
              </a:ext>
            </a:extLst>
          </p:cNvPr>
          <p:cNvSpPr/>
          <p:nvPr/>
        </p:nvSpPr>
        <p:spPr bwMode="auto">
          <a:xfrm flipH="1">
            <a:off x="9430858" y="3573664"/>
            <a:ext cx="160871" cy="105445"/>
          </a:xfrm>
          <a:prstGeom prst="rect">
            <a:avLst/>
          </a:prstGeom>
          <a:solidFill>
            <a:schemeClr val="accent1"/>
          </a:solidFill>
          <a:ln w="9525"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377" fontAlgn="base">
              <a:spcBef>
                <a:spcPct val="0"/>
              </a:spcBef>
              <a:spcAft>
                <a:spcPct val="0"/>
              </a:spcAft>
            </a:pPr>
            <a:endParaRPr lang="en-US" b="1">
              <a:latin typeface="Arial" panose="020B0604020202020204" pitchFamily="34" charset="0"/>
              <a:cs typeface="Arial" panose="020B0604020202020204" pitchFamily="34" charset="0"/>
            </a:endParaRPr>
          </a:p>
        </p:txBody>
      </p:sp>
      <p:sp>
        <p:nvSpPr>
          <p:cNvPr id="178" name="Rectangle 177">
            <a:extLst>
              <a:ext uri="{FF2B5EF4-FFF2-40B4-BE49-F238E27FC236}">
                <a16:creationId xmlns:a16="http://schemas.microsoft.com/office/drawing/2014/main" id="{83E63E11-E564-453F-AD70-962AFC06DEA1}"/>
              </a:ext>
            </a:extLst>
          </p:cNvPr>
          <p:cNvSpPr/>
          <p:nvPr/>
        </p:nvSpPr>
        <p:spPr bwMode="auto">
          <a:xfrm>
            <a:off x="9445678" y="3422123"/>
            <a:ext cx="146051" cy="105445"/>
          </a:xfrm>
          <a:prstGeom prst="rect">
            <a:avLst/>
          </a:prstGeom>
          <a:solidFill>
            <a:schemeClr val="accent1"/>
          </a:solidFill>
          <a:ln w="9525"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377" fontAlgn="base">
              <a:spcBef>
                <a:spcPct val="0"/>
              </a:spcBef>
              <a:spcAft>
                <a:spcPct val="0"/>
              </a:spcAft>
            </a:pPr>
            <a:endParaRPr lang="en-US" b="1">
              <a:latin typeface="Arial" panose="020B0604020202020204" pitchFamily="34" charset="0"/>
              <a:cs typeface="Arial" panose="020B0604020202020204" pitchFamily="34" charset="0"/>
            </a:endParaRPr>
          </a:p>
        </p:txBody>
      </p:sp>
      <p:sp>
        <p:nvSpPr>
          <p:cNvPr id="179" name="Rectangle 178">
            <a:extLst>
              <a:ext uri="{FF2B5EF4-FFF2-40B4-BE49-F238E27FC236}">
                <a16:creationId xmlns:a16="http://schemas.microsoft.com/office/drawing/2014/main" id="{DE254B0F-5550-48E2-BE6C-5C887BFDAD9A}"/>
              </a:ext>
            </a:extLst>
          </p:cNvPr>
          <p:cNvSpPr/>
          <p:nvPr/>
        </p:nvSpPr>
        <p:spPr bwMode="auto">
          <a:xfrm>
            <a:off x="9428738" y="3422123"/>
            <a:ext cx="18000" cy="105445"/>
          </a:xfrm>
          <a:prstGeom prst="rect">
            <a:avLst/>
          </a:prstGeom>
          <a:solidFill>
            <a:schemeClr val="tx2"/>
          </a:solidFill>
          <a:ln w="9525" cap="flat" cmpd="sng" algn="ctr">
            <a:solidFill>
              <a:schemeClr val="tx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377" fontAlgn="base">
              <a:spcBef>
                <a:spcPct val="0"/>
              </a:spcBef>
              <a:spcAft>
                <a:spcPct val="0"/>
              </a:spcAft>
            </a:pPr>
            <a:endParaRPr lang="en-US" b="1">
              <a:latin typeface="Arial" panose="020B0604020202020204" pitchFamily="34" charset="0"/>
              <a:cs typeface="Arial" panose="020B0604020202020204" pitchFamily="34" charset="0"/>
            </a:endParaRPr>
          </a:p>
        </p:txBody>
      </p:sp>
      <p:sp>
        <p:nvSpPr>
          <p:cNvPr id="180" name="Rectangle 179">
            <a:extLst>
              <a:ext uri="{FF2B5EF4-FFF2-40B4-BE49-F238E27FC236}">
                <a16:creationId xmlns:a16="http://schemas.microsoft.com/office/drawing/2014/main" id="{607E0BC0-6EAC-4F56-A0DF-1B2171CB6190}"/>
              </a:ext>
            </a:extLst>
          </p:cNvPr>
          <p:cNvSpPr/>
          <p:nvPr/>
        </p:nvSpPr>
        <p:spPr bwMode="auto">
          <a:xfrm flipH="1">
            <a:off x="9430858" y="3270582"/>
            <a:ext cx="160871" cy="105445"/>
          </a:xfrm>
          <a:prstGeom prst="rect">
            <a:avLst/>
          </a:prstGeom>
          <a:solidFill>
            <a:schemeClr val="accent1"/>
          </a:solidFill>
          <a:ln w="9525"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377" fontAlgn="base">
              <a:spcBef>
                <a:spcPct val="0"/>
              </a:spcBef>
              <a:spcAft>
                <a:spcPct val="0"/>
              </a:spcAft>
            </a:pPr>
            <a:endParaRPr lang="en-US" b="1">
              <a:latin typeface="Arial" panose="020B0604020202020204" pitchFamily="34" charset="0"/>
              <a:cs typeface="Arial" panose="020B0604020202020204" pitchFamily="34" charset="0"/>
            </a:endParaRPr>
          </a:p>
        </p:txBody>
      </p:sp>
      <p:sp>
        <p:nvSpPr>
          <p:cNvPr id="181" name="Rectangle 180">
            <a:extLst>
              <a:ext uri="{FF2B5EF4-FFF2-40B4-BE49-F238E27FC236}">
                <a16:creationId xmlns:a16="http://schemas.microsoft.com/office/drawing/2014/main" id="{3167A196-4BC5-4A76-8415-F2EC97CDA65D}"/>
              </a:ext>
            </a:extLst>
          </p:cNvPr>
          <p:cNvSpPr/>
          <p:nvPr/>
        </p:nvSpPr>
        <p:spPr bwMode="auto">
          <a:xfrm>
            <a:off x="9445678" y="3119041"/>
            <a:ext cx="193677" cy="105445"/>
          </a:xfrm>
          <a:prstGeom prst="rect">
            <a:avLst/>
          </a:prstGeom>
          <a:solidFill>
            <a:schemeClr val="accent1"/>
          </a:solidFill>
          <a:ln w="9525"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377" fontAlgn="base">
              <a:spcBef>
                <a:spcPct val="0"/>
              </a:spcBef>
              <a:spcAft>
                <a:spcPct val="0"/>
              </a:spcAft>
            </a:pPr>
            <a:endParaRPr lang="en-US" b="1">
              <a:latin typeface="Arial" panose="020B0604020202020204" pitchFamily="34" charset="0"/>
              <a:cs typeface="Arial" panose="020B0604020202020204" pitchFamily="34" charset="0"/>
            </a:endParaRPr>
          </a:p>
        </p:txBody>
      </p:sp>
      <p:sp>
        <p:nvSpPr>
          <p:cNvPr id="182" name="Rectangle 181">
            <a:extLst>
              <a:ext uri="{FF2B5EF4-FFF2-40B4-BE49-F238E27FC236}">
                <a16:creationId xmlns:a16="http://schemas.microsoft.com/office/drawing/2014/main" id="{EAFC8737-3CD2-40EC-94BC-30F047093FB6}"/>
              </a:ext>
            </a:extLst>
          </p:cNvPr>
          <p:cNvSpPr/>
          <p:nvPr/>
        </p:nvSpPr>
        <p:spPr bwMode="auto">
          <a:xfrm>
            <a:off x="9428738" y="3119041"/>
            <a:ext cx="18000" cy="105445"/>
          </a:xfrm>
          <a:prstGeom prst="rect">
            <a:avLst/>
          </a:prstGeom>
          <a:solidFill>
            <a:schemeClr val="tx2"/>
          </a:solidFill>
          <a:ln w="9525" cap="flat" cmpd="sng" algn="ctr">
            <a:solidFill>
              <a:schemeClr val="tx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377" fontAlgn="base">
              <a:spcBef>
                <a:spcPct val="0"/>
              </a:spcBef>
              <a:spcAft>
                <a:spcPct val="0"/>
              </a:spcAft>
            </a:pPr>
            <a:endParaRPr lang="en-US" b="1">
              <a:latin typeface="Arial" panose="020B0604020202020204" pitchFamily="34" charset="0"/>
              <a:cs typeface="Arial" panose="020B0604020202020204" pitchFamily="34" charset="0"/>
            </a:endParaRPr>
          </a:p>
        </p:txBody>
      </p:sp>
      <p:sp>
        <p:nvSpPr>
          <p:cNvPr id="183" name="Rectangle 182">
            <a:extLst>
              <a:ext uri="{FF2B5EF4-FFF2-40B4-BE49-F238E27FC236}">
                <a16:creationId xmlns:a16="http://schemas.microsoft.com/office/drawing/2014/main" id="{BFEF8D88-4B95-479A-9229-483BBB5A860D}"/>
              </a:ext>
            </a:extLst>
          </p:cNvPr>
          <p:cNvSpPr/>
          <p:nvPr/>
        </p:nvSpPr>
        <p:spPr bwMode="auto">
          <a:xfrm>
            <a:off x="9445678" y="2967500"/>
            <a:ext cx="193677" cy="105445"/>
          </a:xfrm>
          <a:prstGeom prst="rect">
            <a:avLst/>
          </a:prstGeom>
          <a:solidFill>
            <a:schemeClr val="accent1"/>
          </a:solidFill>
          <a:ln w="9525"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377" fontAlgn="base">
              <a:spcBef>
                <a:spcPct val="0"/>
              </a:spcBef>
              <a:spcAft>
                <a:spcPct val="0"/>
              </a:spcAft>
            </a:pPr>
            <a:endParaRPr lang="en-US" b="1">
              <a:latin typeface="Arial" panose="020B0604020202020204" pitchFamily="34" charset="0"/>
              <a:cs typeface="Arial" panose="020B0604020202020204" pitchFamily="34" charset="0"/>
            </a:endParaRPr>
          </a:p>
        </p:txBody>
      </p:sp>
      <p:sp>
        <p:nvSpPr>
          <p:cNvPr id="184" name="Rectangle 183">
            <a:extLst>
              <a:ext uri="{FF2B5EF4-FFF2-40B4-BE49-F238E27FC236}">
                <a16:creationId xmlns:a16="http://schemas.microsoft.com/office/drawing/2014/main" id="{A2D7BEF9-12F5-456E-8988-C0B628FC76FB}"/>
              </a:ext>
            </a:extLst>
          </p:cNvPr>
          <p:cNvSpPr/>
          <p:nvPr/>
        </p:nvSpPr>
        <p:spPr bwMode="auto">
          <a:xfrm flipH="1">
            <a:off x="9430861" y="2967500"/>
            <a:ext cx="59268" cy="105445"/>
          </a:xfrm>
          <a:prstGeom prst="rect">
            <a:avLst/>
          </a:prstGeom>
          <a:solidFill>
            <a:schemeClr val="tx2"/>
          </a:solidFill>
          <a:ln w="9525" cap="flat" cmpd="sng" algn="ctr">
            <a:solidFill>
              <a:schemeClr val="tx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377" fontAlgn="base">
              <a:spcBef>
                <a:spcPct val="0"/>
              </a:spcBef>
              <a:spcAft>
                <a:spcPct val="0"/>
              </a:spcAft>
            </a:pPr>
            <a:endParaRPr lang="en-US" b="1">
              <a:latin typeface="Arial" panose="020B0604020202020204" pitchFamily="34" charset="0"/>
              <a:cs typeface="Arial" panose="020B0604020202020204" pitchFamily="34" charset="0"/>
            </a:endParaRPr>
          </a:p>
        </p:txBody>
      </p:sp>
      <p:sp>
        <p:nvSpPr>
          <p:cNvPr id="185" name="Rectangle 184">
            <a:extLst>
              <a:ext uri="{FF2B5EF4-FFF2-40B4-BE49-F238E27FC236}">
                <a16:creationId xmlns:a16="http://schemas.microsoft.com/office/drawing/2014/main" id="{9303F798-5D48-46EA-90C8-63A62582634D}"/>
              </a:ext>
            </a:extLst>
          </p:cNvPr>
          <p:cNvSpPr/>
          <p:nvPr/>
        </p:nvSpPr>
        <p:spPr bwMode="auto">
          <a:xfrm>
            <a:off x="9429805" y="2815959"/>
            <a:ext cx="228599" cy="105445"/>
          </a:xfrm>
          <a:prstGeom prst="rect">
            <a:avLst/>
          </a:prstGeom>
          <a:solidFill>
            <a:schemeClr val="accent1"/>
          </a:solidFill>
          <a:ln w="9525"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377" fontAlgn="base">
              <a:spcBef>
                <a:spcPct val="0"/>
              </a:spcBef>
              <a:spcAft>
                <a:spcPct val="0"/>
              </a:spcAft>
            </a:pPr>
            <a:endParaRPr lang="en-US" b="1">
              <a:latin typeface="Arial" panose="020B0604020202020204" pitchFamily="34" charset="0"/>
              <a:cs typeface="Arial" panose="020B0604020202020204" pitchFamily="34" charset="0"/>
            </a:endParaRPr>
          </a:p>
        </p:txBody>
      </p:sp>
      <p:sp>
        <p:nvSpPr>
          <p:cNvPr id="186" name="Rectangle 185">
            <a:extLst>
              <a:ext uri="{FF2B5EF4-FFF2-40B4-BE49-F238E27FC236}">
                <a16:creationId xmlns:a16="http://schemas.microsoft.com/office/drawing/2014/main" id="{C6F37104-FE13-496E-8167-0E6DF1C9DD74}"/>
              </a:ext>
            </a:extLst>
          </p:cNvPr>
          <p:cNvSpPr/>
          <p:nvPr/>
        </p:nvSpPr>
        <p:spPr bwMode="auto">
          <a:xfrm>
            <a:off x="9429805" y="2664418"/>
            <a:ext cx="228599" cy="105445"/>
          </a:xfrm>
          <a:prstGeom prst="rect">
            <a:avLst/>
          </a:prstGeom>
          <a:solidFill>
            <a:schemeClr val="accent1"/>
          </a:solidFill>
          <a:ln w="9525"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377" fontAlgn="base">
              <a:spcBef>
                <a:spcPct val="0"/>
              </a:spcBef>
              <a:spcAft>
                <a:spcPct val="0"/>
              </a:spcAft>
            </a:pPr>
            <a:endParaRPr lang="en-US" b="1">
              <a:latin typeface="Arial" panose="020B0604020202020204" pitchFamily="34" charset="0"/>
              <a:cs typeface="Arial" panose="020B0604020202020204" pitchFamily="34" charset="0"/>
            </a:endParaRPr>
          </a:p>
        </p:txBody>
      </p:sp>
      <p:sp>
        <p:nvSpPr>
          <p:cNvPr id="187" name="Rectangle 186">
            <a:extLst>
              <a:ext uri="{FF2B5EF4-FFF2-40B4-BE49-F238E27FC236}">
                <a16:creationId xmlns:a16="http://schemas.microsoft.com/office/drawing/2014/main" id="{A4007322-A772-40C1-9227-FB0DBEF0CFE7}"/>
              </a:ext>
            </a:extLst>
          </p:cNvPr>
          <p:cNvSpPr/>
          <p:nvPr/>
        </p:nvSpPr>
        <p:spPr bwMode="auto">
          <a:xfrm>
            <a:off x="9429805" y="2512877"/>
            <a:ext cx="228599" cy="105445"/>
          </a:xfrm>
          <a:prstGeom prst="rect">
            <a:avLst/>
          </a:prstGeom>
          <a:solidFill>
            <a:schemeClr val="accent1"/>
          </a:solidFill>
          <a:ln w="9525"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377" fontAlgn="base">
              <a:spcBef>
                <a:spcPct val="0"/>
              </a:spcBef>
              <a:spcAft>
                <a:spcPct val="0"/>
              </a:spcAft>
            </a:pPr>
            <a:endParaRPr lang="en-US" b="1">
              <a:latin typeface="Arial" panose="020B0604020202020204" pitchFamily="34" charset="0"/>
              <a:cs typeface="Arial" panose="020B0604020202020204" pitchFamily="34" charset="0"/>
            </a:endParaRPr>
          </a:p>
        </p:txBody>
      </p:sp>
      <p:sp>
        <p:nvSpPr>
          <p:cNvPr id="188" name="Rectangle 187">
            <a:extLst>
              <a:ext uri="{FF2B5EF4-FFF2-40B4-BE49-F238E27FC236}">
                <a16:creationId xmlns:a16="http://schemas.microsoft.com/office/drawing/2014/main" id="{890E4002-9229-4EB0-B92D-C3E7E68E5DB1}"/>
              </a:ext>
            </a:extLst>
          </p:cNvPr>
          <p:cNvSpPr/>
          <p:nvPr/>
        </p:nvSpPr>
        <p:spPr bwMode="auto">
          <a:xfrm>
            <a:off x="9445678" y="2361336"/>
            <a:ext cx="330202" cy="105445"/>
          </a:xfrm>
          <a:prstGeom prst="rect">
            <a:avLst/>
          </a:prstGeom>
          <a:solidFill>
            <a:schemeClr val="accent1"/>
          </a:solidFill>
          <a:ln w="9525"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377" fontAlgn="base">
              <a:spcBef>
                <a:spcPct val="0"/>
              </a:spcBef>
              <a:spcAft>
                <a:spcPct val="0"/>
              </a:spcAft>
            </a:pPr>
            <a:endParaRPr lang="en-US" b="1">
              <a:latin typeface="Arial" panose="020B0604020202020204" pitchFamily="34" charset="0"/>
              <a:cs typeface="Arial" panose="020B0604020202020204" pitchFamily="34" charset="0"/>
            </a:endParaRPr>
          </a:p>
        </p:txBody>
      </p:sp>
      <p:sp>
        <p:nvSpPr>
          <p:cNvPr id="189" name="Rectangle 188">
            <a:extLst>
              <a:ext uri="{FF2B5EF4-FFF2-40B4-BE49-F238E27FC236}">
                <a16:creationId xmlns:a16="http://schemas.microsoft.com/office/drawing/2014/main" id="{FA3A2673-E181-4AD1-81DF-1B2C9ACD27BB}"/>
              </a:ext>
            </a:extLst>
          </p:cNvPr>
          <p:cNvSpPr/>
          <p:nvPr/>
        </p:nvSpPr>
        <p:spPr bwMode="auto">
          <a:xfrm flipH="1">
            <a:off x="9430860" y="2361336"/>
            <a:ext cx="243419" cy="105445"/>
          </a:xfrm>
          <a:prstGeom prst="rect">
            <a:avLst/>
          </a:prstGeom>
          <a:solidFill>
            <a:schemeClr val="accent2"/>
          </a:solidFill>
          <a:ln w="9525" cap="flat" cmpd="sng" algn="ctr">
            <a:solidFill>
              <a:schemeClr val="accent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377" fontAlgn="base">
              <a:spcBef>
                <a:spcPct val="0"/>
              </a:spcBef>
              <a:spcAft>
                <a:spcPct val="0"/>
              </a:spcAft>
            </a:pPr>
            <a:endParaRPr lang="en-US" b="1">
              <a:latin typeface="Arial" panose="020B0604020202020204" pitchFamily="34" charset="0"/>
              <a:cs typeface="Arial" panose="020B0604020202020204" pitchFamily="34" charset="0"/>
            </a:endParaRPr>
          </a:p>
        </p:txBody>
      </p:sp>
      <p:sp>
        <p:nvSpPr>
          <p:cNvPr id="190" name="Rectangle 189">
            <a:extLst>
              <a:ext uri="{FF2B5EF4-FFF2-40B4-BE49-F238E27FC236}">
                <a16:creationId xmlns:a16="http://schemas.microsoft.com/office/drawing/2014/main" id="{70D7B95F-51A2-455F-A2AB-B19AA5B2C39A}"/>
              </a:ext>
            </a:extLst>
          </p:cNvPr>
          <p:cNvSpPr/>
          <p:nvPr/>
        </p:nvSpPr>
        <p:spPr bwMode="auto">
          <a:xfrm>
            <a:off x="10661703" y="1603630"/>
            <a:ext cx="444502" cy="105445"/>
          </a:xfrm>
          <a:prstGeom prst="rect">
            <a:avLst/>
          </a:prstGeom>
          <a:solidFill>
            <a:schemeClr val="accent1"/>
          </a:solidFill>
          <a:ln w="9525"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377" fontAlgn="base">
              <a:spcBef>
                <a:spcPct val="0"/>
              </a:spcBef>
              <a:spcAft>
                <a:spcPct val="0"/>
              </a:spcAft>
            </a:pPr>
            <a:endParaRPr lang="en-US" b="1">
              <a:latin typeface="Arial" panose="020B0604020202020204" pitchFamily="34" charset="0"/>
              <a:cs typeface="Arial" panose="020B0604020202020204" pitchFamily="34" charset="0"/>
            </a:endParaRPr>
          </a:p>
        </p:txBody>
      </p:sp>
      <p:sp>
        <p:nvSpPr>
          <p:cNvPr id="191" name="Rectangle 190">
            <a:extLst>
              <a:ext uri="{FF2B5EF4-FFF2-40B4-BE49-F238E27FC236}">
                <a16:creationId xmlns:a16="http://schemas.microsoft.com/office/drawing/2014/main" id="{68F2F154-377A-4A14-A6CB-D2F7CD19E970}"/>
              </a:ext>
            </a:extLst>
          </p:cNvPr>
          <p:cNvSpPr/>
          <p:nvPr/>
        </p:nvSpPr>
        <p:spPr bwMode="auto">
          <a:xfrm flipH="1">
            <a:off x="9430859" y="1603630"/>
            <a:ext cx="1272120" cy="105445"/>
          </a:xfrm>
          <a:prstGeom prst="rect">
            <a:avLst/>
          </a:prstGeom>
          <a:solidFill>
            <a:schemeClr val="accent2"/>
          </a:solidFill>
          <a:ln w="9525" cap="flat" cmpd="sng" algn="ctr">
            <a:solidFill>
              <a:schemeClr val="accent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377" fontAlgn="base">
              <a:spcBef>
                <a:spcPct val="0"/>
              </a:spcBef>
              <a:spcAft>
                <a:spcPct val="0"/>
              </a:spcAft>
            </a:pPr>
            <a:endParaRPr lang="en-US" b="1">
              <a:latin typeface="Arial" panose="020B0604020202020204" pitchFamily="34" charset="0"/>
              <a:cs typeface="Arial" panose="020B0604020202020204" pitchFamily="34" charset="0"/>
            </a:endParaRPr>
          </a:p>
        </p:txBody>
      </p:sp>
      <p:sp>
        <p:nvSpPr>
          <p:cNvPr id="192" name="Rectangle 191">
            <a:extLst>
              <a:ext uri="{FF2B5EF4-FFF2-40B4-BE49-F238E27FC236}">
                <a16:creationId xmlns:a16="http://schemas.microsoft.com/office/drawing/2014/main" id="{19C1A1FE-B989-4A64-8829-BEDA7DCD2D92}"/>
              </a:ext>
            </a:extLst>
          </p:cNvPr>
          <p:cNvSpPr/>
          <p:nvPr/>
        </p:nvSpPr>
        <p:spPr bwMode="auto">
          <a:xfrm>
            <a:off x="9429805" y="1755171"/>
            <a:ext cx="1485900" cy="105445"/>
          </a:xfrm>
          <a:prstGeom prst="rect">
            <a:avLst/>
          </a:prstGeom>
          <a:solidFill>
            <a:schemeClr val="accent6"/>
          </a:solidFill>
          <a:ln w="9525" cap="flat" cmpd="sng" algn="ctr">
            <a:solidFill>
              <a:schemeClr val="accent6"/>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377" fontAlgn="base">
              <a:spcBef>
                <a:spcPct val="0"/>
              </a:spcBef>
              <a:spcAft>
                <a:spcPct val="0"/>
              </a:spcAft>
            </a:pPr>
            <a:endParaRPr lang="en-US" b="1">
              <a:latin typeface="Arial" panose="020B0604020202020204" pitchFamily="34" charset="0"/>
              <a:cs typeface="Arial" panose="020B0604020202020204" pitchFamily="34" charset="0"/>
            </a:endParaRPr>
          </a:p>
        </p:txBody>
      </p:sp>
      <p:sp>
        <p:nvSpPr>
          <p:cNvPr id="193" name="Rectangle 192">
            <a:extLst>
              <a:ext uri="{FF2B5EF4-FFF2-40B4-BE49-F238E27FC236}">
                <a16:creationId xmlns:a16="http://schemas.microsoft.com/office/drawing/2014/main" id="{382A60D1-8E6B-469E-BDD8-6425E9439190}"/>
              </a:ext>
            </a:extLst>
          </p:cNvPr>
          <p:cNvSpPr/>
          <p:nvPr/>
        </p:nvSpPr>
        <p:spPr bwMode="auto">
          <a:xfrm>
            <a:off x="9445678" y="2209794"/>
            <a:ext cx="346077" cy="105445"/>
          </a:xfrm>
          <a:prstGeom prst="rect">
            <a:avLst/>
          </a:prstGeom>
          <a:solidFill>
            <a:schemeClr val="accent1"/>
          </a:solidFill>
          <a:ln w="9525"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377" fontAlgn="base">
              <a:spcBef>
                <a:spcPct val="0"/>
              </a:spcBef>
              <a:spcAft>
                <a:spcPct val="0"/>
              </a:spcAft>
            </a:pPr>
            <a:endParaRPr lang="en-US" b="1">
              <a:latin typeface="Arial" panose="020B0604020202020204" pitchFamily="34" charset="0"/>
              <a:cs typeface="Arial" panose="020B0604020202020204" pitchFamily="34" charset="0"/>
            </a:endParaRPr>
          </a:p>
        </p:txBody>
      </p:sp>
      <p:sp>
        <p:nvSpPr>
          <p:cNvPr id="194" name="Rectangle 193">
            <a:extLst>
              <a:ext uri="{FF2B5EF4-FFF2-40B4-BE49-F238E27FC236}">
                <a16:creationId xmlns:a16="http://schemas.microsoft.com/office/drawing/2014/main" id="{A414DBDA-7774-402C-85F9-8662407EF282}"/>
              </a:ext>
            </a:extLst>
          </p:cNvPr>
          <p:cNvSpPr/>
          <p:nvPr/>
        </p:nvSpPr>
        <p:spPr bwMode="auto">
          <a:xfrm flipH="1">
            <a:off x="9430860" y="2209794"/>
            <a:ext cx="243419" cy="105445"/>
          </a:xfrm>
          <a:prstGeom prst="rect">
            <a:avLst/>
          </a:prstGeom>
          <a:solidFill>
            <a:schemeClr val="tx2"/>
          </a:solidFill>
          <a:ln w="9525" cap="flat" cmpd="sng" algn="ctr">
            <a:solidFill>
              <a:schemeClr val="tx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377" fontAlgn="base">
              <a:spcBef>
                <a:spcPct val="0"/>
              </a:spcBef>
              <a:spcAft>
                <a:spcPct val="0"/>
              </a:spcAft>
            </a:pPr>
            <a:endParaRPr lang="en-US" b="1">
              <a:latin typeface="Arial" panose="020B0604020202020204" pitchFamily="34" charset="0"/>
              <a:cs typeface="Arial" panose="020B0604020202020204" pitchFamily="34" charset="0"/>
            </a:endParaRPr>
          </a:p>
        </p:txBody>
      </p:sp>
      <p:sp>
        <p:nvSpPr>
          <p:cNvPr id="195" name="Rectangle 194">
            <a:extLst>
              <a:ext uri="{FF2B5EF4-FFF2-40B4-BE49-F238E27FC236}">
                <a16:creationId xmlns:a16="http://schemas.microsoft.com/office/drawing/2014/main" id="{8068BCDD-650A-44B5-A41B-EA511BE28F76}"/>
              </a:ext>
            </a:extLst>
          </p:cNvPr>
          <p:cNvSpPr/>
          <p:nvPr/>
        </p:nvSpPr>
        <p:spPr bwMode="auto">
          <a:xfrm>
            <a:off x="9445678" y="2058253"/>
            <a:ext cx="882652" cy="105445"/>
          </a:xfrm>
          <a:prstGeom prst="rect">
            <a:avLst/>
          </a:prstGeom>
          <a:solidFill>
            <a:schemeClr val="accent1"/>
          </a:solidFill>
          <a:ln w="9525"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377" fontAlgn="base">
              <a:spcBef>
                <a:spcPct val="0"/>
              </a:spcBef>
              <a:spcAft>
                <a:spcPct val="0"/>
              </a:spcAft>
            </a:pPr>
            <a:endParaRPr lang="en-US" b="1">
              <a:latin typeface="Arial" panose="020B0604020202020204" pitchFamily="34" charset="0"/>
              <a:cs typeface="Arial" panose="020B0604020202020204" pitchFamily="34" charset="0"/>
            </a:endParaRPr>
          </a:p>
        </p:txBody>
      </p:sp>
      <p:sp>
        <p:nvSpPr>
          <p:cNvPr id="196" name="Rectangle 195">
            <a:extLst>
              <a:ext uri="{FF2B5EF4-FFF2-40B4-BE49-F238E27FC236}">
                <a16:creationId xmlns:a16="http://schemas.microsoft.com/office/drawing/2014/main" id="{9CC70266-25D4-47F0-9E80-7E1A2F4AE2F8}"/>
              </a:ext>
            </a:extLst>
          </p:cNvPr>
          <p:cNvSpPr/>
          <p:nvPr/>
        </p:nvSpPr>
        <p:spPr bwMode="auto">
          <a:xfrm flipH="1">
            <a:off x="9430860" y="2058253"/>
            <a:ext cx="719669" cy="105445"/>
          </a:xfrm>
          <a:prstGeom prst="rect">
            <a:avLst/>
          </a:prstGeom>
          <a:solidFill>
            <a:schemeClr val="tx2"/>
          </a:solidFill>
          <a:ln w="9525" cap="flat" cmpd="sng" algn="ctr">
            <a:solidFill>
              <a:schemeClr val="tx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377" fontAlgn="base">
              <a:spcBef>
                <a:spcPct val="0"/>
              </a:spcBef>
              <a:spcAft>
                <a:spcPct val="0"/>
              </a:spcAft>
            </a:pPr>
            <a:endParaRPr lang="en-US" b="1">
              <a:latin typeface="Arial" panose="020B0604020202020204" pitchFamily="34" charset="0"/>
              <a:cs typeface="Arial" panose="020B0604020202020204" pitchFamily="34" charset="0"/>
            </a:endParaRPr>
          </a:p>
        </p:txBody>
      </p:sp>
      <p:sp>
        <p:nvSpPr>
          <p:cNvPr id="197" name="Rectangle 196">
            <a:extLst>
              <a:ext uri="{FF2B5EF4-FFF2-40B4-BE49-F238E27FC236}">
                <a16:creationId xmlns:a16="http://schemas.microsoft.com/office/drawing/2014/main" id="{F35A0D7A-87A2-47AF-B1E9-5AACC35E6D68}"/>
              </a:ext>
            </a:extLst>
          </p:cNvPr>
          <p:cNvSpPr/>
          <p:nvPr/>
        </p:nvSpPr>
        <p:spPr bwMode="auto">
          <a:xfrm>
            <a:off x="9445678" y="1906712"/>
            <a:ext cx="1120777" cy="105445"/>
          </a:xfrm>
          <a:prstGeom prst="rect">
            <a:avLst/>
          </a:prstGeom>
          <a:solidFill>
            <a:schemeClr val="accent1"/>
          </a:solidFill>
          <a:ln w="9525"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377" fontAlgn="base">
              <a:spcBef>
                <a:spcPct val="0"/>
              </a:spcBef>
              <a:spcAft>
                <a:spcPct val="0"/>
              </a:spcAft>
            </a:pPr>
            <a:endParaRPr lang="en-US" b="1">
              <a:latin typeface="Arial" panose="020B0604020202020204" pitchFamily="34" charset="0"/>
              <a:cs typeface="Arial" panose="020B0604020202020204" pitchFamily="34" charset="0"/>
            </a:endParaRPr>
          </a:p>
        </p:txBody>
      </p:sp>
      <p:sp>
        <p:nvSpPr>
          <p:cNvPr id="198" name="Rectangle 197">
            <a:extLst>
              <a:ext uri="{FF2B5EF4-FFF2-40B4-BE49-F238E27FC236}">
                <a16:creationId xmlns:a16="http://schemas.microsoft.com/office/drawing/2014/main" id="{188B0E36-3277-4F63-9257-52661D0F1FB4}"/>
              </a:ext>
            </a:extLst>
          </p:cNvPr>
          <p:cNvSpPr/>
          <p:nvPr/>
        </p:nvSpPr>
        <p:spPr bwMode="auto">
          <a:xfrm flipH="1">
            <a:off x="9430861" y="1906712"/>
            <a:ext cx="75144" cy="105445"/>
          </a:xfrm>
          <a:prstGeom prst="rect">
            <a:avLst/>
          </a:prstGeom>
          <a:solidFill>
            <a:schemeClr val="tx2"/>
          </a:solidFill>
          <a:ln w="9525" cap="flat" cmpd="sng" algn="ctr">
            <a:solidFill>
              <a:schemeClr val="tx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377" fontAlgn="base">
              <a:spcBef>
                <a:spcPct val="0"/>
              </a:spcBef>
              <a:spcAft>
                <a:spcPct val="0"/>
              </a:spcAft>
            </a:pPr>
            <a:endParaRPr lang="en-US" b="1">
              <a:latin typeface="Arial" panose="020B0604020202020204" pitchFamily="34" charset="0"/>
              <a:cs typeface="Arial" panose="020B0604020202020204" pitchFamily="34" charset="0"/>
            </a:endParaRPr>
          </a:p>
        </p:txBody>
      </p:sp>
      <p:cxnSp>
        <p:nvCxnSpPr>
          <p:cNvPr id="199" name="Straight Connector 198">
            <a:extLst>
              <a:ext uri="{FF2B5EF4-FFF2-40B4-BE49-F238E27FC236}">
                <a16:creationId xmlns:a16="http://schemas.microsoft.com/office/drawing/2014/main" id="{A9B89A52-6474-4EB8-AC3D-ABAE5F3F37D8}"/>
              </a:ext>
            </a:extLst>
          </p:cNvPr>
          <p:cNvCxnSpPr>
            <a:cxnSpLocks/>
          </p:cNvCxnSpPr>
          <p:nvPr/>
        </p:nvCxnSpPr>
        <p:spPr bwMode="auto">
          <a:xfrm>
            <a:off x="9423615" y="1534716"/>
            <a:ext cx="0" cy="4478734"/>
          </a:xfrm>
          <a:prstGeom prst="line">
            <a:avLst/>
          </a:prstGeom>
          <a:solidFill>
            <a:schemeClr val="accent1"/>
          </a:solidFill>
          <a:ln w="12700" cap="flat" cmpd="sng" algn="ctr">
            <a:solidFill>
              <a:schemeClr val="tx1"/>
            </a:solidFill>
            <a:prstDash val="solid"/>
            <a:round/>
            <a:headEnd type="none" w="med" len="med"/>
            <a:tailEnd type="none" w="med" len="med"/>
          </a:ln>
          <a:effectLst/>
        </p:spPr>
      </p:cxnSp>
      <p:sp>
        <p:nvSpPr>
          <p:cNvPr id="200" name="TextBox 199">
            <a:extLst>
              <a:ext uri="{FF2B5EF4-FFF2-40B4-BE49-F238E27FC236}">
                <a16:creationId xmlns:a16="http://schemas.microsoft.com/office/drawing/2014/main" id="{70F5DD96-B3C6-460C-8777-706EB3A80C20}"/>
              </a:ext>
            </a:extLst>
          </p:cNvPr>
          <p:cNvSpPr txBox="1"/>
          <p:nvPr/>
        </p:nvSpPr>
        <p:spPr>
          <a:xfrm>
            <a:off x="10196490" y="5040424"/>
            <a:ext cx="1128835" cy="830997"/>
          </a:xfrm>
          <a:prstGeom prst="rect">
            <a:avLst/>
          </a:prstGeom>
          <a:noFill/>
        </p:spPr>
        <p:txBody>
          <a:bodyPr wrap="none" rtlCol="0">
            <a:spAutoFit/>
          </a:bodyPr>
          <a:lstStyle/>
          <a:p>
            <a:r>
              <a:rPr lang="en-US" sz="1200">
                <a:latin typeface="Arial" panose="020B0604020202020204" pitchFamily="34" charset="0"/>
                <a:cs typeface="Arial" panose="020B0604020202020204" pitchFamily="34" charset="0"/>
              </a:rPr>
              <a:t>Mutation</a:t>
            </a:r>
          </a:p>
          <a:p>
            <a:r>
              <a:rPr lang="en-US" sz="1200">
                <a:latin typeface="Arial" panose="020B0604020202020204" pitchFamily="34" charset="0"/>
                <a:cs typeface="Arial" panose="020B0604020202020204" pitchFamily="34" charset="0"/>
              </a:rPr>
              <a:t>Deep deletion</a:t>
            </a:r>
          </a:p>
          <a:p>
            <a:r>
              <a:rPr lang="en-US" sz="1200">
                <a:latin typeface="Arial" panose="020B0604020202020204" pitchFamily="34" charset="0"/>
                <a:cs typeface="Arial" panose="020B0604020202020204" pitchFamily="34" charset="0"/>
              </a:rPr>
              <a:t>Amplification</a:t>
            </a:r>
          </a:p>
          <a:p>
            <a:r>
              <a:rPr lang="en-US" sz="1200">
                <a:latin typeface="Arial" panose="020B0604020202020204" pitchFamily="34" charset="0"/>
                <a:cs typeface="Arial" panose="020B0604020202020204" pitchFamily="34" charset="0"/>
              </a:rPr>
              <a:t>Fusion</a:t>
            </a:r>
          </a:p>
        </p:txBody>
      </p:sp>
      <p:sp>
        <p:nvSpPr>
          <p:cNvPr id="201" name="Rectangle 200">
            <a:extLst>
              <a:ext uri="{FF2B5EF4-FFF2-40B4-BE49-F238E27FC236}">
                <a16:creationId xmlns:a16="http://schemas.microsoft.com/office/drawing/2014/main" id="{3FF66593-95B6-4248-AD53-00F661635E5C}"/>
              </a:ext>
            </a:extLst>
          </p:cNvPr>
          <p:cNvSpPr/>
          <p:nvPr/>
        </p:nvSpPr>
        <p:spPr bwMode="auto">
          <a:xfrm>
            <a:off x="10094614" y="5120716"/>
            <a:ext cx="118412" cy="118412"/>
          </a:xfrm>
          <a:prstGeom prst="rect">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377" fontAlgn="base">
              <a:spcBef>
                <a:spcPct val="0"/>
              </a:spcBef>
              <a:spcAft>
                <a:spcPct val="0"/>
              </a:spcAft>
            </a:pPr>
            <a:endParaRPr lang="en-US" b="1">
              <a:latin typeface="Arial" panose="020B0604020202020204" pitchFamily="34" charset="0"/>
              <a:cs typeface="Arial" panose="020B0604020202020204" pitchFamily="34" charset="0"/>
            </a:endParaRPr>
          </a:p>
        </p:txBody>
      </p:sp>
      <p:sp>
        <p:nvSpPr>
          <p:cNvPr id="202" name="Rectangle 201">
            <a:extLst>
              <a:ext uri="{FF2B5EF4-FFF2-40B4-BE49-F238E27FC236}">
                <a16:creationId xmlns:a16="http://schemas.microsoft.com/office/drawing/2014/main" id="{F023FFB2-8324-4714-AE44-2259B2F6E353}"/>
              </a:ext>
            </a:extLst>
          </p:cNvPr>
          <p:cNvSpPr/>
          <p:nvPr/>
        </p:nvSpPr>
        <p:spPr bwMode="auto">
          <a:xfrm>
            <a:off x="10094614" y="5302829"/>
            <a:ext cx="118412" cy="118412"/>
          </a:xfrm>
          <a:prstGeom prst="rect">
            <a:avLst/>
          </a:prstGeom>
          <a:solidFill>
            <a:schemeClr val="tx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377" fontAlgn="base">
              <a:spcBef>
                <a:spcPct val="0"/>
              </a:spcBef>
              <a:spcAft>
                <a:spcPct val="0"/>
              </a:spcAft>
            </a:pPr>
            <a:endParaRPr lang="en-US" b="1">
              <a:latin typeface="Arial" panose="020B0604020202020204" pitchFamily="34" charset="0"/>
              <a:cs typeface="Arial" panose="020B0604020202020204" pitchFamily="34" charset="0"/>
            </a:endParaRPr>
          </a:p>
        </p:txBody>
      </p:sp>
      <p:sp>
        <p:nvSpPr>
          <p:cNvPr id="203" name="Rectangle 202">
            <a:extLst>
              <a:ext uri="{FF2B5EF4-FFF2-40B4-BE49-F238E27FC236}">
                <a16:creationId xmlns:a16="http://schemas.microsoft.com/office/drawing/2014/main" id="{DB7EF8C6-D574-4773-9807-3C812A8396A2}"/>
              </a:ext>
            </a:extLst>
          </p:cNvPr>
          <p:cNvSpPr/>
          <p:nvPr/>
        </p:nvSpPr>
        <p:spPr bwMode="auto">
          <a:xfrm>
            <a:off x="10094614" y="5484942"/>
            <a:ext cx="118412" cy="118412"/>
          </a:xfrm>
          <a:prstGeom prst="rect">
            <a:avLst/>
          </a:prstGeom>
          <a:solidFill>
            <a:schemeClr val="accent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377" fontAlgn="base">
              <a:spcBef>
                <a:spcPct val="0"/>
              </a:spcBef>
              <a:spcAft>
                <a:spcPct val="0"/>
              </a:spcAft>
            </a:pPr>
            <a:endParaRPr lang="en-US" b="1">
              <a:latin typeface="Arial" panose="020B0604020202020204" pitchFamily="34" charset="0"/>
              <a:cs typeface="Arial" panose="020B0604020202020204" pitchFamily="34" charset="0"/>
            </a:endParaRPr>
          </a:p>
        </p:txBody>
      </p:sp>
      <p:sp>
        <p:nvSpPr>
          <p:cNvPr id="204" name="Rectangle 203">
            <a:extLst>
              <a:ext uri="{FF2B5EF4-FFF2-40B4-BE49-F238E27FC236}">
                <a16:creationId xmlns:a16="http://schemas.microsoft.com/office/drawing/2014/main" id="{A826948B-A472-4E14-9049-11EB39C36AD7}"/>
              </a:ext>
            </a:extLst>
          </p:cNvPr>
          <p:cNvSpPr/>
          <p:nvPr/>
        </p:nvSpPr>
        <p:spPr bwMode="auto">
          <a:xfrm>
            <a:off x="10094614" y="5667056"/>
            <a:ext cx="118412" cy="118412"/>
          </a:xfrm>
          <a:prstGeom prst="rect">
            <a:avLst/>
          </a:prstGeom>
          <a:solidFill>
            <a:schemeClr val="accent6"/>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377" fontAlgn="base">
              <a:spcBef>
                <a:spcPct val="0"/>
              </a:spcBef>
              <a:spcAft>
                <a:spcPct val="0"/>
              </a:spcAft>
            </a:pPr>
            <a:endParaRPr lang="en-US" b="1">
              <a:latin typeface="Arial" panose="020B0604020202020204" pitchFamily="34" charset="0"/>
              <a:cs typeface="Arial" panose="020B0604020202020204" pitchFamily="34" charset="0"/>
            </a:endParaRPr>
          </a:p>
        </p:txBody>
      </p:sp>
      <p:sp>
        <p:nvSpPr>
          <p:cNvPr id="205" name="Right Arrow 117">
            <a:extLst>
              <a:ext uri="{FF2B5EF4-FFF2-40B4-BE49-F238E27FC236}">
                <a16:creationId xmlns:a16="http://schemas.microsoft.com/office/drawing/2014/main" id="{133005DF-CB47-4E83-89F1-49C592B6EE52}"/>
              </a:ext>
            </a:extLst>
          </p:cNvPr>
          <p:cNvSpPr/>
          <p:nvPr/>
        </p:nvSpPr>
        <p:spPr bwMode="auto">
          <a:xfrm>
            <a:off x="8736947" y="2917249"/>
            <a:ext cx="156673" cy="190804"/>
          </a:xfrm>
          <a:prstGeom prst="rightArrow">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377" fontAlgn="base">
              <a:spcBef>
                <a:spcPct val="0"/>
              </a:spcBef>
              <a:spcAft>
                <a:spcPct val="0"/>
              </a:spcAft>
            </a:pPr>
            <a:endParaRPr lang="en-US" b="1">
              <a:latin typeface="Arial" panose="020B0604020202020204" pitchFamily="34" charset="0"/>
              <a:cs typeface="Arial" panose="020B0604020202020204" pitchFamily="34" charset="0"/>
            </a:endParaRPr>
          </a:p>
        </p:txBody>
      </p:sp>
      <p:sp>
        <p:nvSpPr>
          <p:cNvPr id="206" name="Right Arrow 118">
            <a:extLst>
              <a:ext uri="{FF2B5EF4-FFF2-40B4-BE49-F238E27FC236}">
                <a16:creationId xmlns:a16="http://schemas.microsoft.com/office/drawing/2014/main" id="{83307E85-005B-4ABE-B014-7E9D7200EE36}"/>
              </a:ext>
            </a:extLst>
          </p:cNvPr>
          <p:cNvSpPr/>
          <p:nvPr/>
        </p:nvSpPr>
        <p:spPr bwMode="auto">
          <a:xfrm>
            <a:off x="8736947" y="3218437"/>
            <a:ext cx="156673" cy="190804"/>
          </a:xfrm>
          <a:prstGeom prst="rightArrow">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377" fontAlgn="base">
              <a:spcBef>
                <a:spcPct val="0"/>
              </a:spcBef>
              <a:spcAft>
                <a:spcPct val="0"/>
              </a:spcAft>
            </a:pPr>
            <a:endParaRPr lang="en-US" b="1">
              <a:latin typeface="Arial" panose="020B0604020202020204" pitchFamily="34" charset="0"/>
              <a:cs typeface="Arial" panose="020B0604020202020204" pitchFamily="34" charset="0"/>
            </a:endParaRPr>
          </a:p>
        </p:txBody>
      </p:sp>
      <p:sp>
        <p:nvSpPr>
          <p:cNvPr id="207" name="Right Arrow 119">
            <a:extLst>
              <a:ext uri="{FF2B5EF4-FFF2-40B4-BE49-F238E27FC236}">
                <a16:creationId xmlns:a16="http://schemas.microsoft.com/office/drawing/2014/main" id="{15CE0936-3EC3-46BD-B320-8CC4D754A628}"/>
              </a:ext>
            </a:extLst>
          </p:cNvPr>
          <p:cNvSpPr/>
          <p:nvPr/>
        </p:nvSpPr>
        <p:spPr bwMode="auto">
          <a:xfrm>
            <a:off x="8736947" y="3369031"/>
            <a:ext cx="156673" cy="190804"/>
          </a:xfrm>
          <a:prstGeom prst="rightArrow">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377" fontAlgn="base">
              <a:spcBef>
                <a:spcPct val="0"/>
              </a:spcBef>
              <a:spcAft>
                <a:spcPct val="0"/>
              </a:spcAft>
            </a:pPr>
            <a:endParaRPr lang="en-US" b="1">
              <a:latin typeface="Arial" panose="020B0604020202020204" pitchFamily="34" charset="0"/>
              <a:cs typeface="Arial" panose="020B0604020202020204" pitchFamily="34" charset="0"/>
            </a:endParaRPr>
          </a:p>
        </p:txBody>
      </p:sp>
      <p:sp>
        <p:nvSpPr>
          <p:cNvPr id="208" name="Right Arrow 120">
            <a:extLst>
              <a:ext uri="{FF2B5EF4-FFF2-40B4-BE49-F238E27FC236}">
                <a16:creationId xmlns:a16="http://schemas.microsoft.com/office/drawing/2014/main" id="{22EC7B92-4067-40D6-9B25-153F6A55EA80}"/>
              </a:ext>
            </a:extLst>
          </p:cNvPr>
          <p:cNvSpPr/>
          <p:nvPr/>
        </p:nvSpPr>
        <p:spPr bwMode="auto">
          <a:xfrm>
            <a:off x="8736947" y="5044950"/>
            <a:ext cx="156673" cy="190804"/>
          </a:xfrm>
          <a:prstGeom prst="rightArrow">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377" fontAlgn="base">
              <a:spcBef>
                <a:spcPct val="0"/>
              </a:spcBef>
              <a:spcAft>
                <a:spcPct val="0"/>
              </a:spcAft>
            </a:pPr>
            <a:endParaRPr lang="en-US" b="1">
              <a:latin typeface="Arial" panose="020B0604020202020204" pitchFamily="34" charset="0"/>
              <a:cs typeface="Arial" panose="020B0604020202020204" pitchFamily="34" charset="0"/>
            </a:endParaRPr>
          </a:p>
        </p:txBody>
      </p:sp>
      <p:sp>
        <p:nvSpPr>
          <p:cNvPr id="209" name="Right Arrow 121">
            <a:extLst>
              <a:ext uri="{FF2B5EF4-FFF2-40B4-BE49-F238E27FC236}">
                <a16:creationId xmlns:a16="http://schemas.microsoft.com/office/drawing/2014/main" id="{AE09DE34-0832-4A3A-9B5A-3F1DA272755E}"/>
              </a:ext>
            </a:extLst>
          </p:cNvPr>
          <p:cNvSpPr/>
          <p:nvPr/>
        </p:nvSpPr>
        <p:spPr bwMode="auto">
          <a:xfrm>
            <a:off x="8736947" y="5358944"/>
            <a:ext cx="156673" cy="190804"/>
          </a:xfrm>
          <a:prstGeom prst="rightArrow">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377" fontAlgn="base">
              <a:spcBef>
                <a:spcPct val="0"/>
              </a:spcBef>
              <a:spcAft>
                <a:spcPct val="0"/>
              </a:spcAft>
            </a:pPr>
            <a:endParaRPr lang="en-US" b="1">
              <a:latin typeface="Arial" panose="020B0604020202020204" pitchFamily="34" charset="0"/>
              <a:cs typeface="Arial" panose="020B0604020202020204" pitchFamily="34" charset="0"/>
            </a:endParaRPr>
          </a:p>
        </p:txBody>
      </p:sp>
      <p:sp>
        <p:nvSpPr>
          <p:cNvPr id="97" name="Rectangle: Single Corner Rounded 8">
            <a:extLst>
              <a:ext uri="{FF2B5EF4-FFF2-40B4-BE49-F238E27FC236}">
                <a16:creationId xmlns:a16="http://schemas.microsoft.com/office/drawing/2014/main" id="{5145A34C-067E-D745-A87E-C9D0CF233A5D}"/>
              </a:ext>
            </a:extLst>
          </p:cNvPr>
          <p:cNvSpPr/>
          <p:nvPr/>
        </p:nvSpPr>
        <p:spPr>
          <a:xfrm>
            <a:off x="978814" y="4604257"/>
            <a:ext cx="3521701" cy="707886"/>
          </a:xfrm>
          <a:prstGeom prst="round1Rect">
            <a:avLst/>
          </a:prstGeom>
          <a:solidFill>
            <a:schemeClr val="accent5"/>
          </a:solidFill>
        </p:spPr>
        <p:txBody>
          <a:bodyPr wrap="square">
            <a:spAutoFit/>
          </a:bodyPr>
          <a:lstStyle/>
          <a:p>
            <a:pPr algn="ctr" defTabSz="914354">
              <a:defRPr/>
            </a:pPr>
            <a:r>
              <a:rPr lang="en-GB" sz="2000" b="1" kern="0" dirty="0">
                <a:solidFill>
                  <a:srgbClr val="000000"/>
                </a:solidFill>
                <a:latin typeface="Arial"/>
              </a:rPr>
              <a:t>~23% of </a:t>
            </a:r>
            <a:r>
              <a:rPr lang="en-US" sz="2000" dirty="0">
                <a:latin typeface="Arial" panose="020B0604020202020204" pitchFamily="34" charset="0"/>
                <a:cs typeface="Arial" panose="020B0604020202020204" pitchFamily="34" charset="0"/>
              </a:rPr>
              <a:t>of </a:t>
            </a:r>
            <a:r>
              <a:rPr lang="en-US" sz="2000" dirty="0" err="1">
                <a:latin typeface="Arial" panose="020B0604020202020204" pitchFamily="34" charset="0"/>
                <a:cs typeface="Arial" panose="020B0604020202020204" pitchFamily="34" charset="0"/>
              </a:rPr>
              <a:t>mCRPC</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harbour</a:t>
            </a:r>
            <a:endParaRPr lang="en-GB" sz="2000" b="1" kern="0" dirty="0">
              <a:solidFill>
                <a:srgbClr val="000000"/>
              </a:solidFill>
              <a:latin typeface="Arial" panose="020B0604020202020204" pitchFamily="34" charset="0"/>
              <a:cs typeface="Arial" panose="020B0604020202020204" pitchFamily="34" charset="0"/>
            </a:endParaRPr>
          </a:p>
          <a:p>
            <a:pPr algn="ctr" defTabSz="914354">
              <a:defRPr/>
            </a:pPr>
            <a:r>
              <a:rPr lang="en-GB" sz="2000" b="1" kern="0" dirty="0">
                <a:solidFill>
                  <a:srgbClr val="7030A0"/>
                </a:solidFill>
                <a:latin typeface="Arial"/>
              </a:rPr>
              <a:t>DNA repair </a:t>
            </a:r>
            <a:r>
              <a:rPr lang="en-GB" sz="2000" b="1" kern="0" dirty="0">
                <a:solidFill>
                  <a:srgbClr val="000000"/>
                </a:solidFill>
                <a:latin typeface="Arial"/>
              </a:rPr>
              <a:t>aberrations</a:t>
            </a:r>
            <a:r>
              <a:rPr lang="en-GB" sz="2000" b="1" kern="0" baseline="30000" dirty="0">
                <a:solidFill>
                  <a:srgbClr val="000000"/>
                </a:solidFill>
                <a:latin typeface="Arial"/>
              </a:rPr>
              <a:t>1</a:t>
            </a:r>
            <a:r>
              <a:rPr lang="en-GB" sz="2000" b="1" kern="0" dirty="0">
                <a:solidFill>
                  <a:srgbClr val="000000"/>
                </a:solidFill>
                <a:latin typeface="Arial"/>
              </a:rPr>
              <a:t> </a:t>
            </a:r>
            <a:endParaRPr lang="en-GB" sz="2000" b="1" kern="0" baseline="30000" dirty="0">
              <a:solidFill>
                <a:srgbClr val="000000"/>
              </a:solidFill>
              <a:latin typeface="Arial"/>
            </a:endParaRPr>
          </a:p>
        </p:txBody>
      </p:sp>
      <p:sp>
        <p:nvSpPr>
          <p:cNvPr id="28" name="Rectangle 27">
            <a:extLst>
              <a:ext uri="{FF2B5EF4-FFF2-40B4-BE49-F238E27FC236}">
                <a16:creationId xmlns:a16="http://schemas.microsoft.com/office/drawing/2014/main" id="{B6D44C94-CAFB-E340-F62D-8A73FF713D1D}"/>
              </a:ext>
            </a:extLst>
          </p:cNvPr>
          <p:cNvSpPr/>
          <p:nvPr/>
        </p:nvSpPr>
        <p:spPr bwMode="auto">
          <a:xfrm>
            <a:off x="9421482" y="3271441"/>
            <a:ext cx="18000" cy="105445"/>
          </a:xfrm>
          <a:prstGeom prst="rect">
            <a:avLst/>
          </a:prstGeom>
          <a:solidFill>
            <a:schemeClr val="tx2"/>
          </a:solidFill>
          <a:ln w="9525" cap="flat" cmpd="sng" algn="ctr">
            <a:solidFill>
              <a:schemeClr val="tx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377" fontAlgn="base">
              <a:spcBef>
                <a:spcPct val="0"/>
              </a:spcBef>
              <a:spcAft>
                <a:spcPct val="0"/>
              </a:spcAft>
            </a:pPr>
            <a:endParaRPr lang="en-US" b="1">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995718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8E27DC-D7A6-2A46-86E4-54FB093410BA}"/>
              </a:ext>
            </a:extLst>
          </p:cNvPr>
          <p:cNvSpPr>
            <a:spLocks noGrp="1"/>
          </p:cNvSpPr>
          <p:nvPr>
            <p:ph type="title"/>
          </p:nvPr>
        </p:nvSpPr>
        <p:spPr/>
        <p:txBody>
          <a:bodyPr/>
          <a:lstStyle/>
          <a:p>
            <a:r>
              <a:rPr lang="en-GB" dirty="0"/>
              <a:t>Rationale for combining PARP inhibitors and NHA</a:t>
            </a:r>
            <a:r>
              <a:rPr lang="en-GB" cap="none" dirty="0"/>
              <a:t>s</a:t>
            </a:r>
          </a:p>
        </p:txBody>
      </p:sp>
      <p:sp>
        <p:nvSpPr>
          <p:cNvPr id="27" name="Content Placeholder 26">
            <a:extLst>
              <a:ext uri="{FF2B5EF4-FFF2-40B4-BE49-F238E27FC236}">
                <a16:creationId xmlns:a16="http://schemas.microsoft.com/office/drawing/2014/main" id="{62FCB5E0-AA0F-F84C-935B-AE9DB9E769B1}"/>
              </a:ext>
            </a:extLst>
          </p:cNvPr>
          <p:cNvSpPr>
            <a:spLocks noGrp="1"/>
          </p:cNvSpPr>
          <p:nvPr>
            <p:ph sz="quarter" idx="15"/>
          </p:nvPr>
        </p:nvSpPr>
        <p:spPr>
          <a:xfrm>
            <a:off x="620184" y="6330341"/>
            <a:ext cx="11020432" cy="365125"/>
          </a:xfrm>
        </p:spPr>
        <p:txBody>
          <a:bodyPr/>
          <a:lstStyle/>
          <a:p>
            <a:r>
              <a:rPr lang="en-GB" sz="900" dirty="0"/>
              <a:t>AR</a:t>
            </a:r>
            <a:r>
              <a:rPr lang="en-GB" sz="900" dirty="0">
                <a:solidFill>
                  <a:schemeClr val="tx2"/>
                </a:solidFill>
              </a:rPr>
              <a:t>, androgen receptor; HRR, homologous recombination repair; NHA, novel hormonal agent; PARP, poly-ADP ribose polymerase</a:t>
            </a:r>
          </a:p>
          <a:p>
            <a:r>
              <a:rPr lang="en-GB" sz="900" dirty="0"/>
              <a:t>1. Schiewer MJ, et al. Cancer Discov. 2012;2:1134-49; 2. Polkinghorn WR, et al. Cancer Discov. 2013;3:1245-53; 3. Asim M, et al. Nat Commun. 2017;8:374;</a:t>
            </a:r>
          </a:p>
          <a:p>
            <a:r>
              <a:rPr lang="en-GB" sz="900" dirty="0"/>
              <a:t>Adapted from </a:t>
            </a:r>
            <a:r>
              <a:rPr lang="en-GB" sz="900" dirty="0">
                <a:solidFill>
                  <a:schemeClr val="tx2"/>
                </a:solidFill>
              </a:rPr>
              <a:t>Saad F, et al. J Clin Oncol. 2022;40 Suppl: Abstract 11 (</a:t>
            </a:r>
            <a:r>
              <a:rPr lang="it-IT" sz="900" dirty="0"/>
              <a:t>ASCO GU 2022 oral presentation)</a:t>
            </a:r>
            <a:endParaRPr lang="en-GB" sz="900" dirty="0"/>
          </a:p>
        </p:txBody>
      </p:sp>
      <p:graphicFrame>
        <p:nvGraphicFramePr>
          <p:cNvPr id="5" name="Object 4" hidden="1">
            <a:extLst>
              <a:ext uri="{FF2B5EF4-FFF2-40B4-BE49-F238E27FC236}">
                <a16:creationId xmlns:a16="http://schemas.microsoft.com/office/drawing/2014/main" id="{810C4448-4F0E-4013-8439-E0F6D6F3E961}"/>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73" imgH="473" progId="TCLayout.ActiveDocument.1">
                  <p:embed/>
                </p:oleObj>
              </mc:Choice>
              <mc:Fallback>
                <p:oleObj name="think-cell Slide" r:id="rId4" imgW="473" imgH="473" progId="TCLayout.ActiveDocument.1">
                  <p:embed/>
                  <p:pic>
                    <p:nvPicPr>
                      <p:cNvPr id="5" name="Object 4" hidden="1">
                        <a:extLst>
                          <a:ext uri="{FF2B5EF4-FFF2-40B4-BE49-F238E27FC236}">
                            <a16:creationId xmlns:a16="http://schemas.microsoft.com/office/drawing/2014/main" id="{810C4448-4F0E-4013-8439-E0F6D6F3E961}"/>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7" name="TextBox 6">
            <a:extLst>
              <a:ext uri="{FF2B5EF4-FFF2-40B4-BE49-F238E27FC236}">
                <a16:creationId xmlns:a16="http://schemas.microsoft.com/office/drawing/2014/main" id="{5CB08A89-3474-4108-B3D0-5D423DA9F065}"/>
              </a:ext>
            </a:extLst>
          </p:cNvPr>
          <p:cNvSpPr txBox="1"/>
          <p:nvPr/>
        </p:nvSpPr>
        <p:spPr>
          <a:xfrm>
            <a:off x="1141186" y="1137864"/>
            <a:ext cx="10083801" cy="707886"/>
          </a:xfrm>
          <a:prstGeom prst="rect">
            <a:avLst/>
          </a:prstGeom>
          <a:noFill/>
        </p:spPr>
        <p:txBody>
          <a:bodyPr wrap="square" rtlCol="0">
            <a:spAutoFit/>
          </a:bodyPr>
          <a:lstStyle>
            <a:defPPr>
              <a:defRPr lang="en-US"/>
            </a:defPPr>
            <a:lvl1pPr algn="ctr">
              <a:defRPr sz="2000" b="1"/>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3C74F"/>
                </a:solidFill>
                <a:effectLst/>
                <a:uLnTx/>
                <a:uFillTx/>
                <a:latin typeface="Arial" panose="020B0604020202020204" pitchFamily="34" charset="0"/>
                <a:ea typeface="+mn-ea"/>
                <a:cs typeface="Arial" panose="020B0604020202020204" pitchFamily="34" charset="0"/>
              </a:rPr>
              <a:t>Interaction between PARP signalling and AR signalling pathways may explain the combined effect of agents observed in preclinical models</a:t>
            </a:r>
          </a:p>
        </p:txBody>
      </p:sp>
      <p:grpSp>
        <p:nvGrpSpPr>
          <p:cNvPr id="8" name="Group 7">
            <a:extLst>
              <a:ext uri="{FF2B5EF4-FFF2-40B4-BE49-F238E27FC236}">
                <a16:creationId xmlns:a16="http://schemas.microsoft.com/office/drawing/2014/main" id="{9895183C-D0B8-4275-8CDF-3C17FC4E7704}"/>
              </a:ext>
            </a:extLst>
          </p:cNvPr>
          <p:cNvGrpSpPr/>
          <p:nvPr/>
        </p:nvGrpSpPr>
        <p:grpSpPr>
          <a:xfrm>
            <a:off x="-2112912" y="1892059"/>
            <a:ext cx="11727129" cy="4069472"/>
            <a:chOff x="471947" y="2112927"/>
            <a:chExt cx="11513294" cy="4069472"/>
          </a:xfrm>
        </p:grpSpPr>
        <p:sp>
          <p:nvSpPr>
            <p:cNvPr id="9" name="Text Placeholder 3">
              <a:extLst>
                <a:ext uri="{FF2B5EF4-FFF2-40B4-BE49-F238E27FC236}">
                  <a16:creationId xmlns:a16="http://schemas.microsoft.com/office/drawing/2014/main" id="{82D112A7-AF1F-46D2-A513-BE92CC243F13}"/>
                </a:ext>
              </a:extLst>
            </p:cNvPr>
            <p:cNvSpPr txBox="1">
              <a:spLocks/>
            </p:cNvSpPr>
            <p:nvPr/>
          </p:nvSpPr>
          <p:spPr>
            <a:xfrm>
              <a:off x="471947" y="3281744"/>
              <a:ext cx="10927200" cy="701273"/>
            </a:xfrm>
            <a:prstGeom prst="rect">
              <a:avLst/>
            </a:prstGeom>
            <a:noFill/>
            <a:ln>
              <a:noFill/>
            </a:ln>
          </p:spPr>
          <p:txBody>
            <a:bodyPr vert="horz" lIns="121920" tIns="60960" rIns="121920" bIns="60960" rtlCol="0" anchor="t">
              <a:noAutofit/>
            </a:bodyPr>
            <a:lstStyle>
              <a:defPPr>
                <a:defRPr lang="en-US"/>
              </a:defPPr>
              <a:lvl1pPr marR="0" lvl="0" indent="0" defTabSz="914354" fontAlgn="auto">
                <a:lnSpc>
                  <a:spcPct val="100000"/>
                </a:lnSpc>
                <a:spcBef>
                  <a:spcPts val="1600"/>
                </a:spcBef>
                <a:spcAft>
                  <a:spcPts val="0"/>
                </a:spcAft>
                <a:buClr>
                  <a:srgbClr val="000000"/>
                </a:buClr>
                <a:buSzTx/>
                <a:buFontTx/>
                <a:buNone/>
                <a:tabLst/>
                <a:defRPr kumimoji="0" sz="1733" b="0" i="1" u="none" strike="noStrike" cap="none" spc="0" normalizeH="0" baseline="30000">
                  <a:ln>
                    <a:noFill/>
                  </a:ln>
                  <a:solidFill>
                    <a:srgbClr val="3C0F53"/>
                  </a:solidFill>
                  <a:effectLst/>
                  <a:uLnTx/>
                  <a:uFillTx/>
                  <a:ea typeface="Arial" charset="0"/>
                  <a:cs typeface="Arial" pitchFamily="34" charset="0"/>
                </a:defRPr>
              </a:lvl1pPr>
              <a:lvl2pPr marL="534988" indent="-242888" defTabSz="685800">
                <a:lnSpc>
                  <a:spcPct val="100000"/>
                </a:lnSpc>
                <a:spcBef>
                  <a:spcPts val="1200"/>
                </a:spcBef>
                <a:buClr>
                  <a:schemeClr val="tx2"/>
                </a:buClr>
                <a:buSzPct val="120000"/>
                <a:buFont typeface="Arial" panose="020B0604020202020204" pitchFamily="34" charset="0"/>
                <a:buNone/>
                <a:defRPr sz="1600">
                  <a:solidFill>
                    <a:srgbClr val="8C144D"/>
                  </a:solidFill>
                  <a:latin typeface="Arial" charset="0"/>
                  <a:ea typeface="Arial" charset="0"/>
                  <a:cs typeface="Arial" charset="0"/>
                </a:defRPr>
              </a:lvl2pPr>
              <a:lvl3pPr marL="717550" indent="-171450" defTabSz="685800">
                <a:lnSpc>
                  <a:spcPct val="100000"/>
                </a:lnSpc>
                <a:spcBef>
                  <a:spcPts val="1200"/>
                </a:spcBef>
                <a:buClr>
                  <a:schemeClr val="tx2"/>
                </a:buClr>
                <a:buFont typeface="Arial" panose="020B0604020202020204" pitchFamily="34" charset="0"/>
                <a:buChar char="-"/>
                <a:tabLst/>
                <a:defRPr sz="1400">
                  <a:solidFill>
                    <a:srgbClr val="8C144D"/>
                  </a:solidFill>
                  <a:latin typeface="Arial" charset="0"/>
                  <a:ea typeface="Arial" charset="0"/>
                  <a:cs typeface="Arial" charset="0"/>
                </a:defRPr>
              </a:lvl3pPr>
              <a:lvl4pPr marL="893763" indent="-161925" defTabSz="685800">
                <a:lnSpc>
                  <a:spcPct val="100000"/>
                </a:lnSpc>
                <a:spcBef>
                  <a:spcPts val="1200"/>
                </a:spcBef>
                <a:buClr>
                  <a:schemeClr val="bg2"/>
                </a:buClr>
                <a:buFont typeface="Arial" panose="020B0604020202020204" pitchFamily="34" charset="0"/>
                <a:buChar char="•"/>
                <a:defRPr sz="1200">
                  <a:solidFill>
                    <a:srgbClr val="8C144D"/>
                  </a:solidFill>
                  <a:latin typeface="Arial" charset="0"/>
                  <a:ea typeface="Arial" charset="0"/>
                  <a:cs typeface="Arial" charset="0"/>
                </a:defRPr>
              </a:lvl4pPr>
              <a:lvl5pPr marL="1076325" indent="-171450" defTabSz="685800">
                <a:lnSpc>
                  <a:spcPct val="100000"/>
                </a:lnSpc>
                <a:spcBef>
                  <a:spcPts val="1200"/>
                </a:spcBef>
                <a:buClr>
                  <a:schemeClr val="tx2"/>
                </a:buClr>
                <a:buFont typeface="Arial" panose="020B0604020202020204" pitchFamily="34" charset="0"/>
                <a:buChar char="•"/>
                <a:defRPr sz="1200">
                  <a:solidFill>
                    <a:srgbClr val="8C144D"/>
                  </a:solidFill>
                  <a:latin typeface="Arial" charset="0"/>
                  <a:ea typeface="Arial" charset="0"/>
                  <a:cs typeface="Arial" charset="0"/>
                </a:defRPr>
              </a:lvl5pPr>
              <a:lvl6pPr marL="1885950" indent="-171450" defTabSz="685800">
                <a:lnSpc>
                  <a:spcPct val="90000"/>
                </a:lnSpc>
                <a:spcBef>
                  <a:spcPts val="375"/>
                </a:spcBef>
                <a:buFont typeface="Arial" panose="020B0604020202020204" pitchFamily="34" charset="0"/>
                <a:buChar char="•"/>
                <a:defRPr sz="1350"/>
              </a:lvl6pPr>
              <a:lvl7pPr marL="2228850" indent="-171450" defTabSz="685800">
                <a:lnSpc>
                  <a:spcPct val="90000"/>
                </a:lnSpc>
                <a:spcBef>
                  <a:spcPts val="375"/>
                </a:spcBef>
                <a:buFont typeface="Arial" panose="020B0604020202020204" pitchFamily="34" charset="0"/>
                <a:buChar char="•"/>
                <a:defRPr sz="1350"/>
              </a:lvl7pPr>
              <a:lvl8pPr marL="2571750" indent="-171450" defTabSz="685800">
                <a:lnSpc>
                  <a:spcPct val="90000"/>
                </a:lnSpc>
                <a:spcBef>
                  <a:spcPts val="375"/>
                </a:spcBef>
                <a:buFont typeface="Arial" panose="020B0604020202020204" pitchFamily="34" charset="0"/>
                <a:buChar char="•"/>
                <a:defRPr sz="1350"/>
              </a:lvl8pPr>
              <a:lvl9pPr marL="2914650" indent="-171450" defTabSz="685800">
                <a:lnSpc>
                  <a:spcPct val="90000"/>
                </a:lnSpc>
                <a:spcBef>
                  <a:spcPts val="375"/>
                </a:spcBef>
                <a:buFont typeface="Arial" panose="020B0604020202020204" pitchFamily="34" charset="0"/>
                <a:buChar char="•"/>
                <a:defRPr sz="1350"/>
              </a:lvl9pPr>
            </a:lstStyle>
            <a:p>
              <a:pPr marL="0" marR="0" lvl="0" indent="0" algn="l" defTabSz="914354" rtl="0" eaLnBrk="1" fontAlgn="auto" latinLnBrk="0" hangingPunct="1">
                <a:lnSpc>
                  <a:spcPct val="100000"/>
                </a:lnSpc>
                <a:spcBef>
                  <a:spcPts val="1600"/>
                </a:spcBef>
                <a:spcAft>
                  <a:spcPts val="0"/>
                </a:spcAft>
                <a:buClr>
                  <a:srgbClr val="000000"/>
                </a:buClr>
                <a:buSzTx/>
                <a:buFontTx/>
                <a:buNone/>
                <a:tabLst/>
                <a:defRPr/>
              </a:pPr>
              <a:endParaRPr kumimoji="0" lang="en-GB" sz="1733" b="0" i="1" u="none" strike="noStrike" kern="1200" cap="none" spc="0" normalizeH="0" baseline="30000" noProof="0" dirty="0">
                <a:ln>
                  <a:noFill/>
                </a:ln>
                <a:solidFill>
                  <a:srgbClr val="3C0F53"/>
                </a:solidFill>
                <a:effectLst/>
                <a:uLnTx/>
                <a:uFillTx/>
                <a:latin typeface="Arial" panose="020B0604020202020204" pitchFamily="34" charset="0"/>
                <a:cs typeface="Arial" pitchFamily="34" charset="0"/>
              </a:endParaRPr>
            </a:p>
          </p:txBody>
        </p:sp>
        <p:sp>
          <p:nvSpPr>
            <p:cNvPr id="11" name="Rectangle: Rounded Corners 10">
              <a:extLst>
                <a:ext uri="{FF2B5EF4-FFF2-40B4-BE49-F238E27FC236}">
                  <a16:creationId xmlns:a16="http://schemas.microsoft.com/office/drawing/2014/main" id="{829D0CF3-641E-4E74-8906-FF612D372F6B}"/>
                </a:ext>
              </a:extLst>
            </p:cNvPr>
            <p:cNvSpPr/>
            <p:nvPr/>
          </p:nvSpPr>
          <p:spPr>
            <a:xfrm>
              <a:off x="8621480" y="3409207"/>
              <a:ext cx="3363761" cy="906831"/>
            </a:xfrm>
            <a:prstGeom prst="roundRect">
              <a:avLst/>
            </a:prstGeom>
            <a:solidFill>
              <a:schemeClr val="accent6">
                <a:lumMod val="40000"/>
                <a:lumOff val="60000"/>
              </a:schemeClr>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309" rtl="0" eaLnBrk="1" fontAlgn="auto" latinLnBrk="0" hangingPunct="1">
                <a:lnSpc>
                  <a:spcPct val="100000"/>
                </a:lnSpc>
                <a:spcBef>
                  <a:spcPts val="0"/>
                </a:spcBef>
                <a:spcAft>
                  <a:spcPts val="0"/>
                </a:spcAft>
                <a:buClrTx/>
                <a:buSzTx/>
                <a:buFontTx/>
                <a:buNone/>
                <a:tabLst/>
                <a:defRPr/>
              </a:pPr>
              <a:r>
                <a:rPr kumimoji="0" lang="en-GB" sz="1467"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NHA-induced HRR deficiency </a:t>
              </a:r>
              <a:r>
                <a:rPr kumimoji="0" lang="en-GB" sz="1467"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increasing susceptibility to </a:t>
              </a:r>
              <a:br>
                <a:rPr kumimoji="0" lang="en-GB" sz="1467"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br>
              <a:r>
                <a:rPr kumimoji="0" lang="en-GB" sz="1467"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PARP inhibition</a:t>
              </a:r>
              <a:r>
                <a:rPr kumimoji="0" lang="en-GB" sz="1467" b="0" i="0" u="none" strike="noStrike" kern="1200" cap="none" spc="0" normalizeH="0" baseline="30000" noProof="0" dirty="0">
                  <a:ln>
                    <a:noFill/>
                  </a:ln>
                  <a:solidFill>
                    <a:srgbClr val="000000"/>
                  </a:solidFill>
                  <a:effectLst/>
                  <a:uLnTx/>
                  <a:uFillTx/>
                  <a:latin typeface="Arial" panose="020B0604020202020204" pitchFamily="34" charset="0"/>
                  <a:ea typeface="+mn-ea"/>
                  <a:cs typeface="Arial" panose="020B0604020202020204" pitchFamily="34" charset="0"/>
                </a:rPr>
                <a:t>2,3</a:t>
              </a:r>
            </a:p>
          </p:txBody>
        </p:sp>
        <p:sp>
          <p:nvSpPr>
            <p:cNvPr id="12" name="Rectangle: Rounded Corners 11">
              <a:extLst>
                <a:ext uri="{FF2B5EF4-FFF2-40B4-BE49-F238E27FC236}">
                  <a16:creationId xmlns:a16="http://schemas.microsoft.com/office/drawing/2014/main" id="{21716886-AE91-41A1-8F33-148E48821901}"/>
                </a:ext>
              </a:extLst>
            </p:cNvPr>
            <p:cNvSpPr/>
            <p:nvPr/>
          </p:nvSpPr>
          <p:spPr>
            <a:xfrm>
              <a:off x="7433458" y="4691128"/>
              <a:ext cx="1991512" cy="431361"/>
            </a:xfrm>
            <a:prstGeom prst="roundRect">
              <a:avLst/>
            </a:prstGeom>
            <a:solidFill>
              <a:schemeClr val="tx2"/>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309"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Combined effect</a:t>
              </a:r>
            </a:p>
          </p:txBody>
        </p:sp>
        <p:cxnSp>
          <p:nvCxnSpPr>
            <p:cNvPr id="13" name="Straight Arrow Connector 12">
              <a:extLst>
                <a:ext uri="{FF2B5EF4-FFF2-40B4-BE49-F238E27FC236}">
                  <a16:creationId xmlns:a16="http://schemas.microsoft.com/office/drawing/2014/main" id="{C4029F55-9D69-42A0-99C0-C93E0D469ED8}"/>
                </a:ext>
              </a:extLst>
            </p:cNvPr>
            <p:cNvCxnSpPr>
              <a:cxnSpLocks/>
              <a:stCxn id="12" idx="2"/>
            </p:cNvCxnSpPr>
            <p:nvPr/>
          </p:nvCxnSpPr>
          <p:spPr>
            <a:xfrm>
              <a:off x="8429214" y="5122485"/>
              <a:ext cx="0" cy="314464"/>
            </a:xfrm>
            <a:prstGeom prst="straightConnector1">
              <a:avLst/>
            </a:prstGeom>
            <a:ln w="38100">
              <a:solidFill>
                <a:srgbClr val="8C8F8F"/>
              </a:solidFill>
              <a:tailEnd type="triangle"/>
            </a:ln>
          </p:spPr>
          <p:style>
            <a:lnRef idx="1">
              <a:schemeClr val="accent1"/>
            </a:lnRef>
            <a:fillRef idx="0">
              <a:schemeClr val="accent1"/>
            </a:fillRef>
            <a:effectRef idx="0">
              <a:schemeClr val="accent1"/>
            </a:effectRef>
            <a:fontRef idx="minor">
              <a:schemeClr val="tx1"/>
            </a:fontRef>
          </p:style>
        </p:cxnSp>
        <p:cxnSp>
          <p:nvCxnSpPr>
            <p:cNvPr id="14" name="Connector: Elbow 13">
              <a:extLst>
                <a:ext uri="{FF2B5EF4-FFF2-40B4-BE49-F238E27FC236}">
                  <a16:creationId xmlns:a16="http://schemas.microsoft.com/office/drawing/2014/main" id="{AF57DA0E-158B-435E-B088-1EF04BFFAF6B}"/>
                </a:ext>
              </a:extLst>
            </p:cNvPr>
            <p:cNvCxnSpPr>
              <a:cxnSpLocks/>
              <a:stCxn id="22" idx="2"/>
              <a:endCxn id="12" idx="0"/>
            </p:cNvCxnSpPr>
            <p:nvPr/>
          </p:nvCxnSpPr>
          <p:spPr>
            <a:xfrm rot="16200000" flipH="1">
              <a:off x="7316782" y="3578696"/>
              <a:ext cx="370144" cy="1854719"/>
            </a:xfrm>
            <a:prstGeom prst="bentConnector3">
              <a:avLst/>
            </a:prstGeom>
            <a:ln w="38100">
              <a:solidFill>
                <a:srgbClr val="8C8F8F"/>
              </a:solidFill>
              <a:tailEnd type="triangle"/>
            </a:ln>
          </p:spPr>
          <p:style>
            <a:lnRef idx="1">
              <a:schemeClr val="accent1"/>
            </a:lnRef>
            <a:fillRef idx="0">
              <a:schemeClr val="accent1"/>
            </a:fillRef>
            <a:effectRef idx="0">
              <a:schemeClr val="accent1"/>
            </a:effectRef>
            <a:fontRef idx="minor">
              <a:schemeClr val="tx1"/>
            </a:fontRef>
          </p:style>
        </p:cxnSp>
        <p:cxnSp>
          <p:nvCxnSpPr>
            <p:cNvPr id="15" name="Connector: Elbow 14">
              <a:extLst>
                <a:ext uri="{FF2B5EF4-FFF2-40B4-BE49-F238E27FC236}">
                  <a16:creationId xmlns:a16="http://schemas.microsoft.com/office/drawing/2014/main" id="{1EEF0EC2-7820-4DD2-BF59-7A79B7952650}"/>
                </a:ext>
              </a:extLst>
            </p:cNvPr>
            <p:cNvCxnSpPr>
              <a:cxnSpLocks/>
              <a:stCxn id="11" idx="2"/>
              <a:endCxn id="12" idx="0"/>
            </p:cNvCxnSpPr>
            <p:nvPr/>
          </p:nvCxnSpPr>
          <p:spPr>
            <a:xfrm rot="5400000">
              <a:off x="9178743" y="3566510"/>
              <a:ext cx="375091" cy="1874145"/>
            </a:xfrm>
            <a:prstGeom prst="bentConnector3">
              <a:avLst>
                <a:gd name="adj1" fmla="val 50000"/>
              </a:avLst>
            </a:prstGeom>
            <a:ln w="38100">
              <a:solidFill>
                <a:srgbClr val="8C8F8F"/>
              </a:solidFill>
              <a:tailEnd type="triangle"/>
            </a:ln>
          </p:spPr>
          <p:style>
            <a:lnRef idx="1">
              <a:schemeClr val="accent1"/>
            </a:lnRef>
            <a:fillRef idx="0">
              <a:schemeClr val="accent1"/>
            </a:fillRef>
            <a:effectRef idx="0">
              <a:schemeClr val="accent1"/>
            </a:effectRef>
            <a:fontRef idx="minor">
              <a:schemeClr val="tx1"/>
            </a:fontRef>
          </p:style>
        </p:cxnSp>
        <p:sp>
          <p:nvSpPr>
            <p:cNvPr id="18" name="Rectangle: Rounded Corners 17">
              <a:extLst>
                <a:ext uri="{FF2B5EF4-FFF2-40B4-BE49-F238E27FC236}">
                  <a16:creationId xmlns:a16="http://schemas.microsoft.com/office/drawing/2014/main" id="{16791F18-0CCD-4C41-B259-5F1995664869}"/>
                </a:ext>
              </a:extLst>
            </p:cNvPr>
            <p:cNvSpPr/>
            <p:nvPr/>
          </p:nvSpPr>
          <p:spPr>
            <a:xfrm>
              <a:off x="6436264" y="2112927"/>
              <a:ext cx="3854027" cy="605041"/>
            </a:xfrm>
            <a:prstGeom prst="roundRect">
              <a:avLst/>
            </a:prstGeom>
            <a:solidFill>
              <a:schemeClr val="accent2"/>
            </a:solidFill>
            <a:ln>
              <a:noFill/>
            </a:ln>
          </p:spPr>
          <p:style>
            <a:lnRef idx="2">
              <a:schemeClr val="accent3">
                <a:shade val="50000"/>
              </a:schemeClr>
            </a:lnRef>
            <a:fillRef idx="1">
              <a:schemeClr val="accent3"/>
            </a:fillRef>
            <a:effectRef idx="0">
              <a:schemeClr val="accent3"/>
            </a:effectRef>
            <a:fontRef idx="minor">
              <a:schemeClr val="lt1"/>
            </a:fontRef>
          </p:style>
          <p:txBody>
            <a:bodyPr lIns="45720" rIns="45720" rtlCol="0" anchor="ctr"/>
            <a:lstStyle/>
            <a:p>
              <a:pPr marL="0" marR="0" lvl="0" indent="0" algn="ctr" defTabSz="914309" rtl="0" eaLnBrk="1" fontAlgn="auto" latinLnBrk="0" hangingPunct="1">
                <a:lnSpc>
                  <a:spcPct val="100000"/>
                </a:lnSpc>
                <a:spcBef>
                  <a:spcPts val="0"/>
                </a:spcBef>
                <a:spcAft>
                  <a:spcPts val="600"/>
                </a:spcAft>
                <a:buClrTx/>
                <a:buSzTx/>
                <a:buFontTx/>
                <a:buNone/>
                <a:tabLst/>
                <a:defRPr/>
              </a:pPr>
              <a:r>
                <a:rPr kumimoji="0" lang="en-GB" sz="16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PARP inhibitor + NHA</a:t>
              </a:r>
              <a:r>
                <a:rPr kumimoji="0" lang="en-GB" sz="1600" b="1" i="0" u="none" strike="noStrike" kern="1200" cap="none" spc="0" normalizeH="0" baseline="30000" noProof="0" dirty="0">
                  <a:ln>
                    <a:noFill/>
                  </a:ln>
                  <a:solidFill>
                    <a:srgbClr val="FFFFFF"/>
                  </a:solidFill>
                  <a:effectLst/>
                  <a:uLnTx/>
                  <a:uFillTx/>
                  <a:latin typeface="Arial" panose="020B0604020202020204" pitchFamily="34" charset="0"/>
                  <a:ea typeface="+mn-ea"/>
                  <a:cs typeface="Arial" panose="020B0604020202020204" pitchFamily="34" charset="0"/>
                </a:rPr>
                <a:t>1-3</a:t>
              </a:r>
            </a:p>
          </p:txBody>
        </p:sp>
        <p:cxnSp>
          <p:nvCxnSpPr>
            <p:cNvPr id="19" name="Connector: Elbow 18">
              <a:extLst>
                <a:ext uri="{FF2B5EF4-FFF2-40B4-BE49-F238E27FC236}">
                  <a16:creationId xmlns:a16="http://schemas.microsoft.com/office/drawing/2014/main" id="{8794A6CD-8EC8-458F-B64C-1AF43BF44616}"/>
                </a:ext>
              </a:extLst>
            </p:cNvPr>
            <p:cNvCxnSpPr>
              <a:cxnSpLocks/>
              <a:stCxn id="18" idx="2"/>
              <a:endCxn id="22" idx="0"/>
            </p:cNvCxnSpPr>
            <p:nvPr/>
          </p:nvCxnSpPr>
          <p:spPr>
            <a:xfrm rot="5400000">
              <a:off x="7120795" y="2171669"/>
              <a:ext cx="696185" cy="1788783"/>
            </a:xfrm>
            <a:prstGeom prst="bentConnector3">
              <a:avLst/>
            </a:prstGeom>
            <a:ln w="38100">
              <a:solidFill>
                <a:srgbClr val="8C8F8F"/>
              </a:solidFill>
              <a:tailEnd type="triangle"/>
            </a:ln>
          </p:spPr>
          <p:style>
            <a:lnRef idx="1">
              <a:schemeClr val="accent1"/>
            </a:lnRef>
            <a:fillRef idx="0">
              <a:schemeClr val="accent1"/>
            </a:fillRef>
            <a:effectRef idx="0">
              <a:schemeClr val="accent1"/>
            </a:effectRef>
            <a:fontRef idx="minor">
              <a:schemeClr val="tx1"/>
            </a:fontRef>
          </p:style>
        </p:cxnSp>
        <p:cxnSp>
          <p:nvCxnSpPr>
            <p:cNvPr id="20" name="Connector: Elbow 19">
              <a:extLst>
                <a:ext uri="{FF2B5EF4-FFF2-40B4-BE49-F238E27FC236}">
                  <a16:creationId xmlns:a16="http://schemas.microsoft.com/office/drawing/2014/main" id="{70B22EFF-9A66-41D5-A189-6F64BE21042C}"/>
                </a:ext>
              </a:extLst>
            </p:cNvPr>
            <p:cNvCxnSpPr>
              <a:cxnSpLocks/>
              <a:stCxn id="18" idx="2"/>
              <a:endCxn id="11" idx="0"/>
            </p:cNvCxnSpPr>
            <p:nvPr/>
          </p:nvCxnSpPr>
          <p:spPr>
            <a:xfrm rot="16200000" flipH="1">
              <a:off x="8987701" y="2093545"/>
              <a:ext cx="691239" cy="1940083"/>
            </a:xfrm>
            <a:prstGeom prst="bentConnector3">
              <a:avLst/>
            </a:prstGeom>
            <a:ln w="38100">
              <a:solidFill>
                <a:srgbClr val="8C8F8F"/>
              </a:solidFill>
              <a:tailEnd type="triangle"/>
            </a:ln>
          </p:spPr>
          <p:style>
            <a:lnRef idx="1">
              <a:schemeClr val="accent1"/>
            </a:lnRef>
            <a:fillRef idx="0">
              <a:schemeClr val="accent1"/>
            </a:fillRef>
            <a:effectRef idx="0">
              <a:schemeClr val="accent1"/>
            </a:effectRef>
            <a:fontRef idx="minor">
              <a:schemeClr val="tx1"/>
            </a:fontRef>
          </p:style>
        </p:cxnSp>
        <p:sp>
          <p:nvSpPr>
            <p:cNvPr id="22" name="Rectangle: Rounded Corners 21">
              <a:extLst>
                <a:ext uri="{FF2B5EF4-FFF2-40B4-BE49-F238E27FC236}">
                  <a16:creationId xmlns:a16="http://schemas.microsoft.com/office/drawing/2014/main" id="{A876C130-2529-4984-A375-9AD0D0A9A8D9}"/>
                </a:ext>
              </a:extLst>
            </p:cNvPr>
            <p:cNvSpPr/>
            <p:nvPr/>
          </p:nvSpPr>
          <p:spPr>
            <a:xfrm>
              <a:off x="4719781" y="3414153"/>
              <a:ext cx="3709426" cy="906831"/>
            </a:xfrm>
            <a:prstGeom prst="roundRect">
              <a:avLst/>
            </a:prstGeom>
            <a:solidFill>
              <a:schemeClr val="accent6">
                <a:lumMod val="40000"/>
                <a:lumOff val="60000"/>
              </a:schemeClr>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309" rtl="0" eaLnBrk="1" fontAlgn="auto" latinLnBrk="0" hangingPunct="1">
                <a:lnSpc>
                  <a:spcPct val="100000"/>
                </a:lnSpc>
                <a:spcBef>
                  <a:spcPts val="0"/>
                </a:spcBef>
                <a:spcAft>
                  <a:spcPts val="600"/>
                </a:spcAft>
                <a:buClrTx/>
                <a:buSzTx/>
                <a:buFontTx/>
                <a:buNone/>
                <a:tabLst/>
                <a:defRPr/>
              </a:pPr>
              <a:r>
                <a:rPr kumimoji="0" lang="en-GB" sz="1467"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PARP involved in AR-dependent transcription; </a:t>
              </a:r>
              <a:r>
                <a:rPr kumimoji="0" lang="en-GB" sz="1467"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PARP inhibition may increase activity of NHAs</a:t>
              </a:r>
              <a:r>
                <a:rPr kumimoji="0" lang="en-GB" sz="1467" b="0" i="0" u="none" strike="noStrike" kern="1200" cap="none" spc="0" normalizeH="0" baseline="30000" noProof="0" dirty="0">
                  <a:ln>
                    <a:noFill/>
                  </a:ln>
                  <a:solidFill>
                    <a:srgbClr val="000000"/>
                  </a:solidFill>
                  <a:effectLst/>
                  <a:uLnTx/>
                  <a:uFillTx/>
                  <a:latin typeface="Arial" panose="020B0604020202020204" pitchFamily="34" charset="0"/>
                  <a:ea typeface="+mn-ea"/>
                  <a:cs typeface="Arial" panose="020B0604020202020204" pitchFamily="34" charset="0"/>
                </a:rPr>
                <a:t>1</a:t>
              </a:r>
            </a:p>
          </p:txBody>
        </p:sp>
        <p:sp>
          <p:nvSpPr>
            <p:cNvPr id="24" name="Rectangle: Rounded Corners 23">
              <a:extLst>
                <a:ext uri="{FF2B5EF4-FFF2-40B4-BE49-F238E27FC236}">
                  <a16:creationId xmlns:a16="http://schemas.microsoft.com/office/drawing/2014/main" id="{8A10FDAC-4539-4394-AD22-F46DC5E2EDA9}"/>
                </a:ext>
              </a:extLst>
            </p:cNvPr>
            <p:cNvSpPr/>
            <p:nvPr/>
          </p:nvSpPr>
          <p:spPr>
            <a:xfrm>
              <a:off x="6989891" y="5401406"/>
              <a:ext cx="2878629" cy="780993"/>
            </a:xfrm>
            <a:prstGeom prst="roundRect">
              <a:avLst/>
            </a:prstGeom>
            <a:solidFill>
              <a:schemeClr val="tx2">
                <a:lumMod val="75000"/>
              </a:schemeClr>
            </a:solidFill>
            <a:ln>
              <a:solidFill>
                <a:srgbClr val="336084"/>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309"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Antitumour activity in </a:t>
              </a:r>
              <a:r>
                <a:rPr kumimoji="0" lang="en-GB" sz="1400" b="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HRR mutation and non HRR mutation prostate cancer</a:t>
              </a:r>
              <a:r>
                <a:rPr kumimoji="0" lang="en-GB" sz="1400" b="1" u="none" strike="noStrike" kern="1200" cap="none" spc="0" normalizeH="0" baseline="30000" noProof="0" dirty="0">
                  <a:ln>
                    <a:noFill/>
                  </a:ln>
                  <a:solidFill>
                    <a:srgbClr val="FFFFFF"/>
                  </a:solidFill>
                  <a:effectLst/>
                  <a:uLnTx/>
                  <a:uFillTx/>
                  <a:latin typeface="Arial" panose="020B0604020202020204" pitchFamily="34" charset="0"/>
                  <a:ea typeface="+mn-ea"/>
                  <a:cs typeface="Arial" panose="020B0604020202020204" pitchFamily="34" charset="0"/>
                </a:rPr>
                <a:t>1-3</a:t>
              </a:r>
            </a:p>
          </p:txBody>
        </p:sp>
      </p:grpSp>
      <p:sp>
        <p:nvSpPr>
          <p:cNvPr id="33" name="Slide Number Placeholder 32">
            <a:extLst>
              <a:ext uri="{FF2B5EF4-FFF2-40B4-BE49-F238E27FC236}">
                <a16:creationId xmlns:a16="http://schemas.microsoft.com/office/drawing/2014/main" id="{9E71D61A-4005-FF4B-A3F6-E0EE35AA2978}"/>
              </a:ext>
            </a:extLst>
          </p:cNvPr>
          <p:cNvSpPr>
            <a:spLocks noGrp="1"/>
          </p:cNvSpPr>
          <p:nvPr>
            <p:ph type="sldNum" sz="quarter" idx="4"/>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srgbClr val="5D8298"/>
                </a:solidFill>
                <a:effectLst/>
                <a:uLnTx/>
                <a:uFillTx/>
                <a:latin typeface="Arial" panose="020B0604020202020204" pitchFamily="34" charset="0"/>
                <a:ea typeface="Verdana" panose="020B0604030504040204" pitchFamily="34" charset="0"/>
                <a:cs typeface="Arial" panose="020B0604020202020204" pitchFamily="34" charset="0"/>
              </a:rPr>
              <a:t>a</a:t>
            </a:r>
            <a:fld id="{FCE43C0F-8A7B-3A4B-9DB5-B3472E36E833}" type="slidenum">
              <a:rPr kumimoji="0" lang="en-GB" sz="1100" b="0" i="0" u="none" strike="noStrike" kern="1200" cap="none" spc="0" normalizeH="0" baseline="0" noProof="0" smtClean="0">
                <a:ln>
                  <a:noFill/>
                </a:ln>
                <a:solidFill>
                  <a:srgbClr val="5D8298"/>
                </a:solidFill>
                <a:effectLst/>
                <a:uLnTx/>
                <a:uFillTx/>
                <a:latin typeface="Arial" panose="020B0604020202020204" pitchFamily="34" charset="0"/>
                <a:ea typeface="Verdana" panose="020B0604030504040204" pitchFamily="34" charset="0"/>
                <a:cs typeface="Arial" panose="020B060402020202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en-GB" sz="1100" b="0" i="0" u="none" strike="noStrike" kern="1200" cap="none" spc="0" normalizeH="0" baseline="0" noProof="0" dirty="0">
              <a:ln>
                <a:noFill/>
              </a:ln>
              <a:solidFill>
                <a:srgbClr val="5D8298"/>
              </a:solidFill>
              <a:effectLst/>
              <a:uLnTx/>
              <a:uFillTx/>
              <a:latin typeface="Arial" panose="020B0604020202020204" pitchFamily="34" charset="0"/>
              <a:ea typeface="Verdana" panose="020B0604030504040204" pitchFamily="34" charset="0"/>
              <a:cs typeface="Arial" panose="020B0604020202020204" pitchFamily="34" charset="0"/>
            </a:endParaRPr>
          </a:p>
        </p:txBody>
      </p:sp>
    </p:spTree>
    <p:extLst>
      <p:ext uri="{BB962C8B-B14F-4D97-AF65-F5344CB8AC3E}">
        <p14:creationId xmlns:p14="http://schemas.microsoft.com/office/powerpoint/2010/main" val="2428228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Thème Office">
  <a:themeElements>
    <a:clrScheme name="Cor2Ed - GU Connect Palette">
      <a:dk1>
        <a:srgbClr val="000000"/>
      </a:dk1>
      <a:lt1>
        <a:srgbClr val="FFFFFF"/>
      </a:lt1>
      <a:dk2>
        <a:srgbClr val="5D8298"/>
      </a:dk2>
      <a:lt2>
        <a:srgbClr val="EEECE1"/>
      </a:lt2>
      <a:accent1>
        <a:srgbClr val="03C74F"/>
      </a:accent1>
      <a:accent2>
        <a:srgbClr val="C0504D"/>
      </a:accent2>
      <a:accent3>
        <a:srgbClr val="E9D0CD"/>
      </a:accent3>
      <a:accent4>
        <a:srgbClr val="F4EAE7"/>
      </a:accent4>
      <a:accent5>
        <a:srgbClr val="ECE6ED"/>
      </a:accent5>
      <a:accent6>
        <a:srgbClr val="8B878B"/>
      </a:accent6>
      <a:hlink>
        <a:srgbClr val="03C74F"/>
      </a:hlink>
      <a:folHlink>
        <a:srgbClr val="03C74F"/>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w="19050">
          <a:solidFill>
            <a:schemeClr val="accent1"/>
          </a:solidFill>
        </a:ln>
      </a:spPr>
      <a:bodyPr wrap="square" lIns="0" tIns="0" rIns="0" bIns="0" rtlCol="0"/>
      <a:lstStyle>
        <a:defPPr algn="l">
          <a:defRPr sz="2400"/>
        </a:defPPr>
      </a:lstStyle>
    </a:spDef>
    <a:lnDef>
      <a:spPr>
        <a:ln w="28575">
          <a:solidFill>
            <a:schemeClr val="tx2"/>
          </a:solidFill>
        </a:ln>
        <a:effectLst/>
      </a:spPr>
      <a:bodyPr/>
      <a:lstStyle/>
      <a:style>
        <a:lnRef idx="2">
          <a:schemeClr val="accent1"/>
        </a:lnRef>
        <a:fillRef idx="0">
          <a:schemeClr val="accent1"/>
        </a:fillRef>
        <a:effectRef idx="1">
          <a:schemeClr val="accent1"/>
        </a:effectRef>
        <a:fontRef idx="minor">
          <a:schemeClr val="tx1"/>
        </a:fontRef>
      </a:style>
    </a:lnDef>
    <a:txDef>
      <a:spPr>
        <a:noFill/>
      </a:spPr>
      <a:bodyPr wrap="none" lIns="0" tIns="0" rIns="0" bIns="0" rtlCol="0">
        <a:spAutoFit/>
      </a:bodyPr>
      <a:lstStyle>
        <a:defPPr algn="ctr">
          <a:lnSpc>
            <a:spcPct val="90000"/>
          </a:lnSpc>
          <a:defRPr sz="1000" dirty="0" smtClean="0">
            <a:solidFill>
              <a:srgbClr val="505050"/>
            </a:solidFill>
            <a:latin typeface="Arial" panose="020B0604020202020204" pitchFamily="34" charset="0"/>
            <a:ea typeface="Aileron" charset="0"/>
            <a:cs typeface="Arial" panose="020B0604020202020204" pitchFamily="34" charset="0"/>
          </a:defRPr>
        </a:defPPr>
      </a:lstStyle>
    </a:txDef>
  </a:objectDefaults>
  <a:extraClrSchemeLst/>
  <a:extLst>
    <a:ext uri="{05A4C25C-085E-4340-85A3-A5531E510DB2}">
      <thm15:themeFamily xmlns:thm15="http://schemas.microsoft.com/office/thememl/2012/main" name="test1" id="{6EE5619C-8EAA-A44B-80F2-E23E4FCA5203}" vid="{AB7894ED-5683-8E4A-9ED0-7D17E9D41A6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62D61854EB7BCC41ADDA2B74FCD91CF5" ma:contentTypeVersion="3" ma:contentTypeDescription="Create a new document." ma:contentTypeScope="" ma:versionID="799f804008acfe55905acd2cafc7ece2">
  <xsd:schema xmlns:xsd="http://www.w3.org/2001/XMLSchema" xmlns:xs="http://www.w3.org/2001/XMLSchema" xmlns:p="http://schemas.microsoft.com/office/2006/metadata/properties" xmlns:ns2="6ff2e11f-b4de-4e4d-a435-7c3e5c2935fd" targetNamespace="http://schemas.microsoft.com/office/2006/metadata/properties" ma:root="true" ma:fieldsID="b0a6ec985163c9d463516eaa1d1d6f8d" ns2:_="">
    <xsd:import namespace="6ff2e11f-b4de-4e4d-a435-7c3e5c2935fd"/>
    <xsd:element name="properties">
      <xsd:complexType>
        <xsd:sequence>
          <xsd:element name="documentManagement">
            <xsd:complexType>
              <xsd:all>
                <xsd:element ref="ns2:_spia_rule" minOccurs="0"/>
                <xsd:element ref="ns2:_spia_type" minOccurs="0"/>
                <xsd:element ref="ns2:_spia_result"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ff2e11f-b4de-4e4d-a435-7c3e5c2935fd" elementFormDefault="qualified">
    <xsd:import namespace="http://schemas.microsoft.com/office/2006/documentManagement/types"/>
    <xsd:import namespace="http://schemas.microsoft.com/office/infopath/2007/PartnerControls"/>
    <xsd:element name="_spia_rule" ma:index="8" nillable="true" ma:displayName="_spia_rule" ma:hidden="true" ma:internalName="_spia_rule">
      <xsd:simpleType>
        <xsd:restriction base="dms:Text"/>
      </xsd:simpleType>
    </xsd:element>
    <xsd:element name="_spia_type" ma:index="9" nillable="true" ma:displayName="_spia_type" ma:hidden="true" ma:internalName="_spia_type">
      <xsd:simpleType>
        <xsd:restriction base="dms:Text"/>
      </xsd:simpleType>
    </xsd:element>
    <xsd:element name="_spia_result" ma:index="10" nillable="true" ma:displayName="_spia_result" ma:hidden="true" ma:internalName="_spia_result">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_spia_result xmlns="6ff2e11f-b4de-4e4d-a435-7c3e5c2935fd" xsi:nil="true"/>
    <_spia_type xmlns="6ff2e11f-b4de-4e4d-a435-7c3e5c2935fd" xsi:nil="true"/>
    <_spia_rule xmlns="6ff2e11f-b4de-4e4d-a435-7c3e5c2935fd"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C4A088BF-1E24-473F-B7FA-3B089ACEBDB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ff2e11f-b4de-4e4d-a435-7c3e5c2935f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E59C78D7-CD1B-4D55-8849-404EC73EAEB2}">
  <ds:schemaRefs>
    <ds:schemaRef ds:uri="http://purl.org/dc/terms/"/>
    <ds:schemaRef ds:uri="http://schemas.openxmlformats.org/package/2006/metadata/core-properties"/>
    <ds:schemaRef ds:uri="http://schemas.microsoft.com/office/2006/documentManagement/types"/>
    <ds:schemaRef ds:uri="http://purl.org/dc/dcmitype/"/>
    <ds:schemaRef ds:uri="http://schemas.microsoft.com/office/infopath/2007/PartnerControls"/>
    <ds:schemaRef ds:uri="6ff2e11f-b4de-4e4d-a435-7c3e5c2935fd"/>
    <ds:schemaRef ds:uri="http://purl.org/dc/elements/1.1/"/>
    <ds:schemaRef ds:uri="http://schemas.microsoft.com/office/2006/metadata/properties"/>
    <ds:schemaRef ds:uri="http://www.w3.org/XML/1998/namespace"/>
  </ds:schemaRefs>
</ds:datastoreItem>
</file>

<file path=customXml/itemProps3.xml><?xml version="1.0" encoding="utf-8"?>
<ds:datastoreItem xmlns:ds="http://schemas.openxmlformats.org/officeDocument/2006/customXml" ds:itemID="{A5824FAE-46C8-4F36-8079-7E509EB8DB46}">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0</TotalTime>
  <Words>11596</Words>
  <Application>Microsoft Office PowerPoint</Application>
  <PresentationFormat>Widescreen</PresentationFormat>
  <Paragraphs>2681</Paragraphs>
  <Slides>47</Slides>
  <Notes>29</Notes>
  <HiddenSlides>0</HiddenSlides>
  <MMClips>0</MMClips>
  <ScaleCrop>false</ScaleCrop>
  <HeadingPairs>
    <vt:vector size="8" baseType="variant">
      <vt:variant>
        <vt:lpstr>Fonts Used</vt:lpstr>
      </vt:variant>
      <vt:variant>
        <vt:i4>12</vt:i4>
      </vt:variant>
      <vt:variant>
        <vt:lpstr>Theme</vt:lpstr>
      </vt:variant>
      <vt:variant>
        <vt:i4>1</vt:i4>
      </vt:variant>
      <vt:variant>
        <vt:lpstr>Embedded OLE Servers</vt:lpstr>
      </vt:variant>
      <vt:variant>
        <vt:i4>1</vt:i4>
      </vt:variant>
      <vt:variant>
        <vt:lpstr>Slide Titles</vt:lpstr>
      </vt:variant>
      <vt:variant>
        <vt:i4>47</vt:i4>
      </vt:variant>
    </vt:vector>
  </HeadingPairs>
  <TitlesOfParts>
    <vt:vector size="61" baseType="lpstr">
      <vt:lpstr>Arial</vt:lpstr>
      <vt:lpstr>Arial Narrow</vt:lpstr>
      <vt:lpstr>Calibri</vt:lpstr>
      <vt:lpstr>Lucida Grande</vt:lpstr>
      <vt:lpstr>PT Sans</vt:lpstr>
      <vt:lpstr>PT Sans Narrow</vt:lpstr>
      <vt:lpstr>Roboto</vt:lpstr>
      <vt:lpstr>Source Sans Pro</vt:lpstr>
      <vt:lpstr>Symbol</vt:lpstr>
      <vt:lpstr>System Font Regular</vt:lpstr>
      <vt:lpstr>Verdana</vt:lpstr>
      <vt:lpstr>Wingdings</vt:lpstr>
      <vt:lpstr>Thème Office</vt:lpstr>
      <vt:lpstr>think-cell Slide</vt:lpstr>
      <vt:lpstr>GU CONNECT  MICRO Learning  The use of PARP inhibitors in prostate cancer treatment and the rationale behind combination treatment  module two   UPDATED DECEMBER 2023</vt:lpstr>
      <vt:lpstr>module two  evolving landscape  of parpi in mcrpc:  combination with anti-androgens</vt:lpstr>
      <vt:lpstr>This module has been developed by two international experts</vt:lpstr>
      <vt:lpstr>Disclaimer and disclosures</vt:lpstr>
      <vt:lpstr>Educational objectives</vt:lpstr>
      <vt:lpstr>Clinical takeaways</vt:lpstr>
      <vt:lpstr>rationale for combination  of PARPi with nht</vt:lpstr>
      <vt:lpstr>Metastatic prostate cancer is biologically heterogeneous</vt:lpstr>
      <vt:lpstr>Rationale for combining PARP inhibitors and NHAs</vt:lpstr>
      <vt:lpstr>Study 8: A phase II study of Olaparib and abiraterone</vt:lpstr>
      <vt:lpstr>Key parpi combination trials  in 1L mCRPC</vt:lpstr>
      <vt:lpstr>PROpel: Study Design</vt:lpstr>
      <vt:lpstr>PROpel: primary rPFS results (DCO1)1</vt:lpstr>
      <vt:lpstr>PROpel: rPFS for HRRm and non-HRRm subgroups</vt:lpstr>
      <vt:lpstr>PROpel: rPFS for BRCAm and non-BRCAm subgroups</vt:lpstr>
      <vt:lpstr>PROpel: subgroup analysis of rPFS</vt:lpstr>
      <vt:lpstr>PROpel: OS at final analysis (DCO3)</vt:lpstr>
      <vt:lpstr>PROpel: OS in subgroups (DCO3) </vt:lpstr>
      <vt:lpstr>PROpel: most common AEs (&gt;10% patients; DCO3)</vt:lpstr>
      <vt:lpstr>PROpel: FACT-P quality of life over time</vt:lpstr>
      <vt:lpstr>MAGNITUDE: Randomised, Double-Blind, Placebo-Controlled Study</vt:lpstr>
      <vt:lpstr>MAGNITUDE HRR BM–: Prespecified Early Futility Analysis </vt:lpstr>
      <vt:lpstr>MAGNITUDE: Primary Endpoint rPFS (BICR)</vt:lpstr>
      <vt:lpstr>MAGNITUDE All HRR BM+: Subgroup Analysis of rPFS</vt:lpstr>
      <vt:lpstr>Magnitude: final os analysis (BRCA+ pts)</vt:lpstr>
      <vt:lpstr>MAGNITUDE: overall response rate</vt:lpstr>
      <vt:lpstr>MAGNITUDE: Time to Cytotoxic Chemotherapy</vt:lpstr>
      <vt:lpstr>MAGNITUDE: HRR BM+ TEAEs occurring at &gt;15% in NIRA arm or of clinical interest (IA2) </vt:lpstr>
      <vt:lpstr>MAGNITUDE All HRR BM+: FACT-P QUALITY OF LIFE OVER TIME</vt:lpstr>
      <vt:lpstr>Design and Baseline Comparison of PROpel and MAGNITUDE trials</vt:lpstr>
      <vt:lpstr>TALAPRO-2: A Randomised, Double-blind, Placebo‑Controlled Study</vt:lpstr>
      <vt:lpstr>TALAPRO-2 Primary Endpoint: rPFS by BICR</vt:lpstr>
      <vt:lpstr>TALAPRO-2: Subgroup Analysis of rPFS by BICR</vt:lpstr>
      <vt:lpstr>TALAPRO-2: rPFS by BICR by HRR Status</vt:lpstr>
      <vt:lpstr>TALAPRO-2: rPFS by BICR in HRR-nondeficient by Prospective TumoUr Tissue Testing</vt:lpstr>
      <vt:lpstr>Talapro-2: interim overall survival</vt:lpstr>
      <vt:lpstr>Talapro-2: Most common all-cause teaes</vt:lpstr>
      <vt:lpstr>Other parpi  and anti-androgen combination trials</vt:lpstr>
      <vt:lpstr>CASPAR: First-line Rucaparib + Enzalutamide in mCRPC</vt:lpstr>
      <vt:lpstr>Select PARPi Combination Trials in  mCRPC and mCSPC</vt:lpstr>
      <vt:lpstr>Implementing parpi combination treatment in clinical practice</vt:lpstr>
      <vt:lpstr>PARP inhibitors are approved in prostate cancer</vt:lpstr>
      <vt:lpstr>There are multiple trials investigating the use of PARP inhibitors in prostate cancer1-11</vt:lpstr>
      <vt:lpstr>Available PARP inhibitors and their current tumour indications</vt:lpstr>
      <vt:lpstr>Conclusions</vt:lpstr>
      <vt:lpstr>REACH GU CONNECT VIA  TWITTER, LINKEDIN, VIMEO &amp; EMAIL OR VISIT THE GROUP’S WEBSITE https://cor2ed.com/ connects/gu-connect/</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Jon Moore</dc:creator>
  <cp:lastModifiedBy>Samantha Brightwell</cp:lastModifiedBy>
  <cp:revision>775</cp:revision>
  <cp:lastPrinted>2022-12-22T11:04:09Z</cp:lastPrinted>
  <dcterms:created xsi:type="dcterms:W3CDTF">2017-08-31T13:24:19Z</dcterms:created>
  <dcterms:modified xsi:type="dcterms:W3CDTF">2023-12-18T16:25:29Z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0x01010062D61854EB7BCC41ADDA2B74FCD91CF5</vt:lpwstr>
  </property>
  <property fmtid="{D5CDD505-2E9C-101B-9397-08002B2CF9AE}" pid="3" name="_NewReviewCycle">
    <vt:lpwstr/>
  </property>
</Properties>
</file>