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3"/>
  </p:notesMasterIdLst>
  <p:handoutMasterIdLst>
    <p:handoutMasterId r:id="rId44"/>
  </p:handoutMasterIdLst>
  <p:sldIdLst>
    <p:sldId id="256" r:id="rId2"/>
    <p:sldId id="275" r:id="rId3"/>
    <p:sldId id="2147470820" r:id="rId4"/>
    <p:sldId id="2147470778" r:id="rId5"/>
    <p:sldId id="2147470779" r:id="rId6"/>
    <p:sldId id="2147470801" r:id="rId7"/>
    <p:sldId id="569" r:id="rId8"/>
    <p:sldId id="2147470818" r:id="rId9"/>
    <p:sldId id="2147470799" r:id="rId10"/>
    <p:sldId id="715" r:id="rId11"/>
    <p:sldId id="716" r:id="rId12"/>
    <p:sldId id="2147470786" r:id="rId13"/>
    <p:sldId id="722" r:id="rId14"/>
    <p:sldId id="2147470750" r:id="rId15"/>
    <p:sldId id="2147470772" r:id="rId16"/>
    <p:sldId id="2147470775" r:id="rId17"/>
    <p:sldId id="2147470795" r:id="rId18"/>
    <p:sldId id="2147470796" r:id="rId19"/>
    <p:sldId id="2147470800" r:id="rId20"/>
    <p:sldId id="2147470794" r:id="rId21"/>
    <p:sldId id="391" r:id="rId22"/>
    <p:sldId id="2147470802" r:id="rId23"/>
    <p:sldId id="2147470822" r:id="rId24"/>
    <p:sldId id="2147470821" r:id="rId25"/>
    <p:sldId id="2147470810" r:id="rId26"/>
    <p:sldId id="2147470811" r:id="rId27"/>
    <p:sldId id="2147470812" r:id="rId28"/>
    <p:sldId id="2147470813" r:id="rId29"/>
    <p:sldId id="2147470814" r:id="rId30"/>
    <p:sldId id="2147470815" r:id="rId31"/>
    <p:sldId id="2147470816" r:id="rId32"/>
    <p:sldId id="2147470817" r:id="rId33"/>
    <p:sldId id="321" r:id="rId34"/>
    <p:sldId id="2147470823" r:id="rId35"/>
    <p:sldId id="2147470824" r:id="rId36"/>
    <p:sldId id="2147470789" r:id="rId37"/>
    <p:sldId id="721" r:id="rId38"/>
    <p:sldId id="719" r:id="rId39"/>
    <p:sldId id="2147470804" r:id="rId40"/>
    <p:sldId id="278" r:id="rId41"/>
    <p:sldId id="12539" r:id="rId42"/>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1906" userDrawn="1">
          <p15:clr>
            <a:srgbClr val="A4A3A4"/>
          </p15:clr>
        </p15:guide>
        <p15:guide id="4" orient="horz" pos="3471" userDrawn="1">
          <p15:clr>
            <a:srgbClr val="A4A3A4"/>
          </p15:clr>
        </p15:guide>
        <p15:guide id="5" orient="horz" pos="3706" userDrawn="1">
          <p15:clr>
            <a:srgbClr val="A4A3A4"/>
          </p15:clr>
        </p15:guide>
        <p15:guide id="6" orient="horz" pos="4215" userDrawn="1">
          <p15:clr>
            <a:srgbClr val="A4A3A4"/>
          </p15:clr>
        </p15:guide>
        <p15:guide id="7" pos="393" userDrawn="1">
          <p15:clr>
            <a:srgbClr val="A4A3A4"/>
          </p15:clr>
        </p15:guide>
        <p15:guide id="8" pos="2605" userDrawn="1">
          <p15:clr>
            <a:srgbClr val="A4A3A4"/>
          </p15:clr>
        </p15:guide>
        <p15:guide id="9" pos="5217" userDrawn="1">
          <p15:clr>
            <a:srgbClr val="A4A3A4"/>
          </p15:clr>
        </p15:guide>
        <p15:guide id="10" orient="horz" pos="2525"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RON Michal" initials="YM" lastIdx="36" clrIdx="0">
    <p:extLst>
      <p:ext uri="{19B8F6BF-5375-455C-9EA6-DF929625EA0E}">
        <p15:presenceInfo xmlns:p15="http://schemas.microsoft.com/office/powerpoint/2012/main" userId="S-1-5-21-1292428093-1123561945-1801674531-38465" providerId="AD"/>
      </p:ext>
    </p:extLst>
  </p:cmAuthor>
  <p:cmAuthor id="2" name="Patty Cason" initials="PC" lastIdx="23" clrIdx="1">
    <p:extLst>
      <p:ext uri="{19B8F6BF-5375-455C-9EA6-DF929625EA0E}">
        <p15:presenceInfo xmlns:p15="http://schemas.microsoft.com/office/powerpoint/2012/main" userId="24469888d1861777" providerId="Windows Live"/>
      </p:ext>
    </p:extLst>
  </p:cmAuthor>
  <p:cmAuthor id="3" name="Kim Grootscholten" initials="KG" lastIdx="1" clrIdx="2">
    <p:extLst>
      <p:ext uri="{19B8F6BF-5375-455C-9EA6-DF929625EA0E}">
        <p15:presenceInfo xmlns:p15="http://schemas.microsoft.com/office/powerpoint/2012/main" userId="e7084306cf78657d" providerId="Windows Live"/>
      </p:ext>
    </p:extLst>
  </p:cmAuthor>
  <p:cmAuthor id="4" name="Howard Donohue" initials="HD" lastIdx="41" clrIdx="3">
    <p:extLst>
      <p:ext uri="{19B8F6BF-5375-455C-9EA6-DF929625EA0E}">
        <p15:presenceInfo xmlns:p15="http://schemas.microsoft.com/office/powerpoint/2012/main" userId="4648ce945642090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50"/>
    <a:srgbClr val="0000FF"/>
    <a:srgbClr val="595959"/>
    <a:srgbClr val="C7583B"/>
    <a:srgbClr val="C6573B"/>
    <a:srgbClr val="03C750"/>
    <a:srgbClr val="FF85FF"/>
    <a:srgbClr val="5D8298"/>
    <a:srgbClr val="C7573C"/>
    <a:srgbClr val="FFA4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40" autoAdjust="0"/>
    <p:restoredTop sz="95578" autoAdjust="0"/>
  </p:normalViewPr>
  <p:slideViewPr>
    <p:cSldViewPr snapToObjects="1">
      <p:cViewPr varScale="1">
        <p:scale>
          <a:sx n="103" d="100"/>
          <a:sy n="103" d="100"/>
        </p:scale>
        <p:origin x="92" y="64"/>
      </p:cViewPr>
      <p:guideLst>
        <p:guide orient="horz" pos="2160"/>
        <p:guide pos="3840"/>
        <p:guide pos="1906"/>
        <p:guide orient="horz" pos="3471"/>
        <p:guide orient="horz" pos="3706"/>
        <p:guide orient="horz" pos="4215"/>
        <p:guide pos="393"/>
        <p:guide pos="2605"/>
        <p:guide pos="5217"/>
        <p:guide orient="horz" pos="2525"/>
      </p:guideLst>
    </p:cSldViewPr>
  </p:slideViewPr>
  <p:outlineViewPr>
    <p:cViewPr>
      <p:scale>
        <a:sx n="33" d="100"/>
        <a:sy n="33" d="100"/>
      </p:scale>
      <p:origin x="0" y="-13976"/>
    </p:cViewPr>
  </p:outlineViewPr>
  <p:notesTextViewPr>
    <p:cViewPr>
      <p:scale>
        <a:sx n="3" d="2"/>
        <a:sy n="3" d="2"/>
      </p:scale>
      <p:origin x="0" y="0"/>
    </p:cViewPr>
  </p:notesTextViewPr>
  <p:sorterViewPr>
    <p:cViewPr varScale="1">
      <p:scale>
        <a:sx n="1" d="1"/>
        <a:sy n="1" d="1"/>
      </p:scale>
      <p:origin x="0" y="-4116"/>
    </p:cViewPr>
  </p:sorterViewPr>
  <p:notesViewPr>
    <p:cSldViewPr snapToObjects="1" showGuides="1">
      <p:cViewPr varScale="1">
        <p:scale>
          <a:sx n="120" d="100"/>
          <a:sy n="120" d="100"/>
        </p:scale>
        <p:origin x="3896" y="19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chemeClr val="tx2"/>
              </a:solidFill>
              <a:effectLst/>
            </c:spPr>
            <c:extLst>
              <c:ext xmlns:c16="http://schemas.microsoft.com/office/drawing/2014/chart" uri="{C3380CC4-5D6E-409C-BE32-E72D297353CC}">
                <c16:uniqueId val="{00000001-46C5-4D51-9E36-82EA95E81F6C}"/>
              </c:ext>
            </c:extLst>
          </c:dPt>
          <c:dPt>
            <c:idx val="1"/>
            <c:invertIfNegative val="0"/>
            <c:bubble3D val="0"/>
            <c:spPr>
              <a:solidFill>
                <a:schemeClr val="accent1"/>
              </a:solidFill>
              <a:effectLst/>
            </c:spPr>
            <c:extLst>
              <c:ext xmlns:c16="http://schemas.microsoft.com/office/drawing/2014/chart" uri="{C3380CC4-5D6E-409C-BE32-E72D297353CC}">
                <c16:uniqueId val="{00000003-46C5-4D51-9E36-82EA95E81F6C}"/>
              </c:ext>
            </c:extLst>
          </c:dPt>
          <c:dLbls>
            <c:dLbl>
              <c:idx val="1"/>
              <c:tx>
                <c:rich>
                  <a:bodyPr/>
                  <a:lstStyle/>
                  <a:p>
                    <a:r>
                      <a:rPr lang="en-US" dirty="0"/>
                      <a:t>26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6C5-4D51-9E36-82EA95E81F6C}"/>
                </c:ext>
              </c:extLst>
            </c:dLbl>
            <c:spPr>
              <a:noFill/>
              <a:ln>
                <a:noFill/>
              </a:ln>
              <a:effectLst/>
            </c:spPr>
            <c:txPr>
              <a:bodyPr/>
              <a:lstStyle/>
              <a:p>
                <a:pPr>
                  <a:defRPr sz="16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Dose escalation N=54</c:v>
                </c:pt>
                <c:pt idx="1">
                  <c:v>Standard dose   N=62</c:v>
                </c:pt>
              </c:strCache>
            </c:strRef>
          </c:cat>
          <c:val>
            <c:numRef>
              <c:f>Sheet1!$B$2:$B$3</c:f>
              <c:numCache>
                <c:formatCode>General</c:formatCode>
                <c:ptCount val="2"/>
                <c:pt idx="0">
                  <c:v>43</c:v>
                </c:pt>
                <c:pt idx="1">
                  <c:v>24</c:v>
                </c:pt>
              </c:numCache>
            </c:numRef>
          </c:val>
          <c:extLst>
            <c:ext xmlns:c16="http://schemas.microsoft.com/office/drawing/2014/chart" uri="{C3380CC4-5D6E-409C-BE32-E72D297353CC}">
              <c16:uniqueId val="{00000004-46C5-4D51-9E36-82EA95E81F6C}"/>
            </c:ext>
          </c:extLst>
        </c:ser>
        <c:dLbls>
          <c:dLblPos val="outEnd"/>
          <c:showLegendKey val="0"/>
          <c:showVal val="1"/>
          <c:showCatName val="0"/>
          <c:showSerName val="0"/>
          <c:showPercent val="0"/>
          <c:showBubbleSize val="0"/>
        </c:dLbls>
        <c:gapWidth val="150"/>
        <c:axId val="495649496"/>
        <c:axId val="495660864"/>
      </c:barChart>
      <c:catAx>
        <c:axId val="495649496"/>
        <c:scaling>
          <c:orientation val="minMax"/>
        </c:scaling>
        <c:delete val="0"/>
        <c:axPos val="b"/>
        <c:numFmt formatCode="General" sourceLinked="0"/>
        <c:majorTickMark val="out"/>
        <c:minorTickMark val="none"/>
        <c:tickLblPos val="nextTo"/>
        <c:spPr>
          <a:ln>
            <a:solidFill>
              <a:schemeClr val="tx1"/>
            </a:solidFill>
          </a:ln>
        </c:spPr>
        <c:txPr>
          <a:bodyPr/>
          <a:lstStyle/>
          <a:p>
            <a:pPr>
              <a:defRPr sz="1600" b="1"/>
            </a:pPr>
            <a:endParaRPr lang="en-US"/>
          </a:p>
        </c:txPr>
        <c:crossAx val="495660864"/>
        <c:crosses val="autoZero"/>
        <c:auto val="1"/>
        <c:lblAlgn val="ctr"/>
        <c:lblOffset val="100"/>
        <c:noMultiLvlLbl val="0"/>
      </c:catAx>
      <c:valAx>
        <c:axId val="495660864"/>
        <c:scaling>
          <c:orientation val="minMax"/>
          <c:max val="50"/>
        </c:scaling>
        <c:delete val="0"/>
        <c:axPos val="l"/>
        <c:title>
          <c:tx>
            <c:rich>
              <a:bodyPr rot="-5400000" vert="horz"/>
              <a:lstStyle/>
              <a:p>
                <a:pPr>
                  <a:defRPr sz="1600"/>
                </a:pPr>
                <a:r>
                  <a:rPr lang="en-US" sz="1600" dirty="0"/>
                  <a:t>Percentage of patients</a:t>
                </a:r>
              </a:p>
            </c:rich>
          </c:tx>
          <c:layout>
            <c:manualLayout>
              <c:xMode val="edge"/>
              <c:yMode val="edge"/>
              <c:x val="0"/>
              <c:y val="4.352073064749401E-2"/>
            </c:manualLayout>
          </c:layout>
          <c:overlay val="0"/>
        </c:title>
        <c:numFmt formatCode="General" sourceLinked="1"/>
        <c:majorTickMark val="out"/>
        <c:minorTickMark val="none"/>
        <c:tickLblPos val="nextTo"/>
        <c:spPr>
          <a:ln>
            <a:solidFill>
              <a:srgbClr val="000000"/>
            </a:solidFill>
          </a:ln>
        </c:spPr>
        <c:txPr>
          <a:bodyPr/>
          <a:lstStyle/>
          <a:p>
            <a:pPr>
              <a:defRPr sz="1400"/>
            </a:pPr>
            <a:endParaRPr lang="en-US"/>
          </a:p>
        </c:txPr>
        <c:crossAx val="495649496"/>
        <c:crosses val="autoZero"/>
        <c:crossBetween val="between"/>
      </c:valAx>
    </c:plotArea>
    <c:plotVisOnly val="1"/>
    <c:dispBlanksAs val="gap"/>
    <c:showDLblsOverMax val="0"/>
  </c:chart>
  <c:spPr>
    <a:ln>
      <a:noFill/>
    </a:ln>
  </c:spPr>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04895-A7AF-EB49-BC80-D77792D61F32}" type="datetime1">
              <a:rPr lang="en-US" smtClean="0"/>
              <a:pPr/>
              <a:t>3/26/2024</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pPr/>
              <a:t>‹#›</a:t>
            </a:fld>
            <a:endParaRPr lang="fr-FR"/>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2D364-CD50-1942-A8D0-558BD1BC24CC}" type="datetime1">
              <a:rPr lang="en-US" smtClean="0"/>
              <a:pPr/>
              <a:t>3/26/2024</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626E-BC0F-674C-9570-A9D62C09EB52}" type="slidenum">
              <a:rPr lang="fr-FR" smtClean="0"/>
              <a:pPr/>
              <a:t>‹#›</a:t>
            </a:fld>
            <a:endParaRPr lang="fr-FR"/>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endParaRPr lang="fr-FR" dirty="0"/>
          </a:p>
        </p:txBody>
      </p:sp>
      <p:sp>
        <p:nvSpPr>
          <p:cNvPr id="5" name="Slide Number Placeholder 4"/>
          <p:cNvSpPr>
            <a:spLocks noGrp="1"/>
          </p:cNvSpPr>
          <p:nvPr>
            <p:ph type="sldNum" sz="quarter" idx="11"/>
          </p:nvPr>
        </p:nvSpPr>
        <p:spPr/>
        <p:txBody>
          <a:bodyPr/>
          <a:lstStyle/>
          <a:p>
            <a:fld id="{3C53626E-BC0F-674C-9570-A9D62C09EB52}" type="slidenum">
              <a:rPr lang="fr-FR" smtClean="0"/>
              <a:pPr/>
              <a:t>1</a:t>
            </a:fld>
            <a:endParaRPr lang="fr-FR" dirty="0"/>
          </a:p>
        </p:txBody>
      </p:sp>
    </p:spTree>
    <p:extLst>
      <p:ext uri="{BB962C8B-B14F-4D97-AF65-F5344CB8AC3E}">
        <p14:creationId xmlns:p14="http://schemas.microsoft.com/office/powerpoint/2010/main" val="3660829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endParaRPr lang="fr-FR" dirty="0"/>
          </a:p>
        </p:txBody>
      </p:sp>
      <p:sp>
        <p:nvSpPr>
          <p:cNvPr id="5" name="Slide Number Placeholder 4"/>
          <p:cNvSpPr>
            <a:spLocks noGrp="1"/>
          </p:cNvSpPr>
          <p:nvPr>
            <p:ph type="sldNum" sz="quarter" idx="11"/>
          </p:nvPr>
        </p:nvSpPr>
        <p:spPr/>
        <p:txBody>
          <a:bodyPr/>
          <a:lstStyle/>
          <a:p>
            <a:fld id="{3C53626E-BC0F-674C-9570-A9D62C09EB52}" type="slidenum">
              <a:rPr lang="fr-FR" smtClean="0"/>
              <a:pPr/>
              <a:t>20</a:t>
            </a:fld>
            <a:endParaRPr lang="fr-FR" dirty="0"/>
          </a:p>
        </p:txBody>
      </p:sp>
    </p:spTree>
    <p:extLst>
      <p:ext uri="{BB962C8B-B14F-4D97-AF65-F5344CB8AC3E}">
        <p14:creationId xmlns:p14="http://schemas.microsoft.com/office/powerpoint/2010/main" val="2299519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21</a:t>
            </a:fld>
            <a:endParaRPr lang="fr-FR" dirty="0"/>
          </a:p>
        </p:txBody>
      </p:sp>
    </p:spTree>
    <p:extLst>
      <p:ext uri="{BB962C8B-B14F-4D97-AF65-F5344CB8AC3E}">
        <p14:creationId xmlns:p14="http://schemas.microsoft.com/office/powerpoint/2010/main" val="4292258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36</a:t>
            </a:fld>
            <a:endParaRPr lang="fr-FR"/>
          </a:p>
        </p:txBody>
      </p:sp>
    </p:spTree>
    <p:extLst>
      <p:ext uri="{BB962C8B-B14F-4D97-AF65-F5344CB8AC3E}">
        <p14:creationId xmlns:p14="http://schemas.microsoft.com/office/powerpoint/2010/main" val="2537248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37</a:t>
            </a:fld>
            <a:endParaRPr lang="fr-FR"/>
          </a:p>
        </p:txBody>
      </p:sp>
    </p:spTree>
    <p:extLst>
      <p:ext uri="{BB962C8B-B14F-4D97-AF65-F5344CB8AC3E}">
        <p14:creationId xmlns:p14="http://schemas.microsoft.com/office/powerpoint/2010/main" val="3721904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38</a:t>
            </a:fld>
            <a:endParaRPr lang="fr-FR" dirty="0"/>
          </a:p>
        </p:txBody>
      </p:sp>
    </p:spTree>
    <p:extLst>
      <p:ext uri="{BB962C8B-B14F-4D97-AF65-F5344CB8AC3E}">
        <p14:creationId xmlns:p14="http://schemas.microsoft.com/office/powerpoint/2010/main" val="1103841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40</a:t>
            </a:fld>
            <a:endParaRPr lang="fr-FR"/>
          </a:p>
        </p:txBody>
      </p:sp>
    </p:spTree>
    <p:extLst>
      <p:ext uri="{BB962C8B-B14F-4D97-AF65-F5344CB8AC3E}">
        <p14:creationId xmlns:p14="http://schemas.microsoft.com/office/powerpoint/2010/main" val="4023432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63CDFBB4-5FEF-3B47-9ED7-4017F3E180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id="{D317C09D-DCEC-144D-8A18-2039C1DB81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67587" name="Footer Placeholder 3">
            <a:extLst>
              <a:ext uri="{FF2B5EF4-FFF2-40B4-BE49-F238E27FC236}">
                <a16:creationId xmlns:a16="http://schemas.microsoft.com/office/drawing/2014/main" id="{110BC07E-7F54-0145-8965-1F344066FA59}"/>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GB" altLang="en-US" sz="1200"/>
          </a:p>
        </p:txBody>
      </p:sp>
      <p:sp>
        <p:nvSpPr>
          <p:cNvPr id="67588" name="Slide Number Placeholder 4">
            <a:extLst>
              <a:ext uri="{FF2B5EF4-FFF2-40B4-BE49-F238E27FC236}">
                <a16:creationId xmlns:a16="http://schemas.microsoft.com/office/drawing/2014/main" id="{CC97B9F2-7B6A-B442-8581-6E3644EA9D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597EBF8-C25E-5747-B608-611B37692F4F}" type="slidenum">
              <a:rPr lang="fr-FR" altLang="en-US" sz="1200"/>
              <a:pPr/>
              <a:t>41</a:t>
            </a:fld>
            <a:endParaRPr lang="fr-FR" altLang="en-US" sz="1200"/>
          </a:p>
        </p:txBody>
      </p:sp>
    </p:spTree>
    <p:extLst>
      <p:ext uri="{BB962C8B-B14F-4D97-AF65-F5344CB8AC3E}">
        <p14:creationId xmlns:p14="http://schemas.microsoft.com/office/powerpoint/2010/main" val="2352381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3</a:t>
            </a:fld>
            <a:endParaRPr lang="fr-FR" dirty="0"/>
          </a:p>
        </p:txBody>
      </p:sp>
    </p:spTree>
    <p:extLst>
      <p:ext uri="{BB962C8B-B14F-4D97-AF65-F5344CB8AC3E}">
        <p14:creationId xmlns:p14="http://schemas.microsoft.com/office/powerpoint/2010/main" val="2203949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endParaRPr lang="fr-FR" dirty="0"/>
          </a:p>
        </p:txBody>
      </p:sp>
      <p:sp>
        <p:nvSpPr>
          <p:cNvPr id="5" name="Slide Number Placeholder 4"/>
          <p:cNvSpPr>
            <a:spLocks noGrp="1"/>
          </p:cNvSpPr>
          <p:nvPr>
            <p:ph type="sldNum" sz="quarter" idx="11"/>
          </p:nvPr>
        </p:nvSpPr>
        <p:spPr/>
        <p:txBody>
          <a:bodyPr/>
          <a:lstStyle/>
          <a:p>
            <a:fld id="{3C53626E-BC0F-674C-9570-A9D62C09EB52}" type="slidenum">
              <a:rPr lang="fr-FR" smtClean="0"/>
              <a:pPr/>
              <a:t>7</a:t>
            </a:fld>
            <a:endParaRPr lang="fr-FR" dirty="0"/>
          </a:p>
        </p:txBody>
      </p:sp>
    </p:spTree>
    <p:extLst>
      <p:ext uri="{BB962C8B-B14F-4D97-AF65-F5344CB8AC3E}">
        <p14:creationId xmlns:p14="http://schemas.microsoft.com/office/powerpoint/2010/main" val="16443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10</a:t>
            </a:fld>
            <a:endParaRPr lang="fr-FR"/>
          </a:p>
        </p:txBody>
      </p:sp>
    </p:spTree>
    <p:extLst>
      <p:ext uri="{BB962C8B-B14F-4D97-AF65-F5344CB8AC3E}">
        <p14:creationId xmlns:p14="http://schemas.microsoft.com/office/powerpoint/2010/main" val="3935753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11</a:t>
            </a:fld>
            <a:endParaRPr lang="fr-FR" dirty="0"/>
          </a:p>
        </p:txBody>
      </p:sp>
    </p:spTree>
    <p:extLst>
      <p:ext uri="{BB962C8B-B14F-4D97-AF65-F5344CB8AC3E}">
        <p14:creationId xmlns:p14="http://schemas.microsoft.com/office/powerpoint/2010/main" val="1728551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endParaRPr lang="fr-FR" dirty="0"/>
          </a:p>
        </p:txBody>
      </p:sp>
      <p:sp>
        <p:nvSpPr>
          <p:cNvPr id="5" name="Slide Number Placeholder 4"/>
          <p:cNvSpPr>
            <a:spLocks noGrp="1"/>
          </p:cNvSpPr>
          <p:nvPr>
            <p:ph type="sldNum" sz="quarter" idx="11"/>
          </p:nvPr>
        </p:nvSpPr>
        <p:spPr/>
        <p:txBody>
          <a:bodyPr/>
          <a:lstStyle/>
          <a:p>
            <a:fld id="{3C53626E-BC0F-674C-9570-A9D62C09EB52}" type="slidenum">
              <a:rPr lang="fr-FR" smtClean="0"/>
              <a:pPr/>
              <a:t>12</a:t>
            </a:fld>
            <a:endParaRPr lang="fr-FR" dirty="0"/>
          </a:p>
        </p:txBody>
      </p:sp>
    </p:spTree>
    <p:extLst>
      <p:ext uri="{BB962C8B-B14F-4D97-AF65-F5344CB8AC3E}">
        <p14:creationId xmlns:p14="http://schemas.microsoft.com/office/powerpoint/2010/main" val="2850477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13</a:t>
            </a:fld>
            <a:endParaRPr lang="fr-FR"/>
          </a:p>
        </p:txBody>
      </p:sp>
    </p:spTree>
    <p:extLst>
      <p:ext uri="{BB962C8B-B14F-4D97-AF65-F5344CB8AC3E}">
        <p14:creationId xmlns:p14="http://schemas.microsoft.com/office/powerpoint/2010/main" val="741154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defTabSz="465887">
              <a:defRPr/>
            </a:pPr>
            <a:endParaRPr lang="fr-FR" dirty="0">
              <a:solidFill>
                <a:prstClr val="black"/>
              </a:solidFill>
              <a:latin typeface="Calibri"/>
            </a:endParaRPr>
          </a:p>
        </p:txBody>
      </p:sp>
      <p:sp>
        <p:nvSpPr>
          <p:cNvPr id="5" name="Slide Number Placeholder 4"/>
          <p:cNvSpPr>
            <a:spLocks noGrp="1"/>
          </p:cNvSpPr>
          <p:nvPr>
            <p:ph type="sldNum" sz="quarter" idx="11"/>
          </p:nvPr>
        </p:nvSpPr>
        <p:spPr/>
        <p:txBody>
          <a:bodyPr/>
          <a:lstStyle/>
          <a:p>
            <a:pPr defTabSz="465887">
              <a:defRPr/>
            </a:pPr>
            <a:fld id="{3C53626E-BC0F-674C-9570-A9D62C09EB52}" type="slidenum">
              <a:rPr lang="fr-FR">
                <a:solidFill>
                  <a:prstClr val="black"/>
                </a:solidFill>
                <a:latin typeface="Calibri"/>
              </a:rPr>
              <a:pPr defTabSz="465887">
                <a:defRPr/>
              </a:pPr>
              <a:t>17</a:t>
            </a:fld>
            <a:endParaRPr lang="fr-FR" dirty="0">
              <a:solidFill>
                <a:prstClr val="black"/>
              </a:solidFill>
              <a:latin typeface="Calibri"/>
            </a:endParaRPr>
          </a:p>
        </p:txBody>
      </p:sp>
    </p:spTree>
    <p:extLst>
      <p:ext uri="{BB962C8B-B14F-4D97-AF65-F5344CB8AC3E}">
        <p14:creationId xmlns:p14="http://schemas.microsoft.com/office/powerpoint/2010/main" val="1106682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defTabSz="465887">
              <a:defRPr/>
            </a:pPr>
            <a:endParaRPr lang="fr-FR" dirty="0">
              <a:solidFill>
                <a:prstClr val="black"/>
              </a:solidFill>
              <a:latin typeface="Calibri"/>
            </a:endParaRPr>
          </a:p>
        </p:txBody>
      </p:sp>
      <p:sp>
        <p:nvSpPr>
          <p:cNvPr id="5" name="Slide Number Placeholder 4"/>
          <p:cNvSpPr>
            <a:spLocks noGrp="1"/>
          </p:cNvSpPr>
          <p:nvPr>
            <p:ph type="sldNum" sz="quarter" idx="11"/>
          </p:nvPr>
        </p:nvSpPr>
        <p:spPr/>
        <p:txBody>
          <a:bodyPr/>
          <a:lstStyle/>
          <a:p>
            <a:pPr defTabSz="465887">
              <a:defRPr/>
            </a:pPr>
            <a:fld id="{3C53626E-BC0F-674C-9570-A9D62C09EB52}" type="slidenum">
              <a:rPr lang="fr-FR">
                <a:solidFill>
                  <a:prstClr val="black"/>
                </a:solidFill>
                <a:latin typeface="Calibri"/>
              </a:rPr>
              <a:pPr defTabSz="465887">
                <a:defRPr/>
              </a:pPr>
              <a:t>18</a:t>
            </a:fld>
            <a:endParaRPr lang="fr-FR" dirty="0">
              <a:solidFill>
                <a:prstClr val="black"/>
              </a:solidFill>
              <a:latin typeface="Calibri"/>
            </a:endParaRPr>
          </a:p>
        </p:txBody>
      </p:sp>
    </p:spTree>
    <p:extLst>
      <p:ext uri="{BB962C8B-B14F-4D97-AF65-F5344CB8AC3E}">
        <p14:creationId xmlns:p14="http://schemas.microsoft.com/office/powerpoint/2010/main" val="377042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0.png"/><Relationship Id="rId18" Type="http://schemas.openxmlformats.org/officeDocument/2006/relationships/image" Target="../media/image14.jpg"/><Relationship Id="rId26" Type="http://schemas.openxmlformats.org/officeDocument/2006/relationships/image" Target="../media/image20.svg"/><Relationship Id="rId3" Type="http://schemas.openxmlformats.org/officeDocument/2006/relationships/image" Target="../media/image4.svg"/><Relationship Id="rId21" Type="http://schemas.openxmlformats.org/officeDocument/2006/relationships/image" Target="../media/image15.png"/><Relationship Id="rId7" Type="http://schemas.openxmlformats.org/officeDocument/2006/relationships/image" Target="../media/image8.svg"/><Relationship Id="rId12" Type="http://schemas.openxmlformats.org/officeDocument/2006/relationships/hyperlink" Target="https://cor2ed.com/" TargetMode="External"/><Relationship Id="rId17" Type="http://schemas.openxmlformats.org/officeDocument/2006/relationships/image" Target="../media/image13.svg"/><Relationship Id="rId25" Type="http://schemas.openxmlformats.org/officeDocument/2006/relationships/image" Target="../media/image19.png"/><Relationship Id="rId2" Type="http://schemas.openxmlformats.org/officeDocument/2006/relationships/image" Target="../media/image3.png"/><Relationship Id="rId16" Type="http://schemas.openxmlformats.org/officeDocument/2006/relationships/image" Target="../media/image12.png"/><Relationship Id="rId20" Type="http://schemas.openxmlformats.org/officeDocument/2006/relationships/hyperlink" Target="https://cor2ed.com/connects/gi-connect/?section=meet-the-experts" TargetMode="External"/><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hyperlink" Target="https://youtu.be/-frXH01_UXY" TargetMode="External"/><Relationship Id="rId24" Type="http://schemas.openxmlformats.org/officeDocument/2006/relationships/image" Target="../media/image18.svg"/><Relationship Id="rId5" Type="http://schemas.openxmlformats.org/officeDocument/2006/relationships/image" Target="../media/image6.svg"/><Relationship Id="rId15" Type="http://schemas.openxmlformats.org/officeDocument/2006/relationships/hyperlink" Target="https://twitter.com/giconnectinfo" TargetMode="External"/><Relationship Id="rId23" Type="http://schemas.openxmlformats.org/officeDocument/2006/relationships/image" Target="../media/image17.png"/><Relationship Id="rId28" Type="http://schemas.openxmlformats.org/officeDocument/2006/relationships/image" Target="../media/image22.svg"/><Relationship Id="rId10" Type="http://schemas.openxmlformats.org/officeDocument/2006/relationships/hyperlink" Target="https://www.linkedin.com/company/giconnect/" TargetMode="External"/><Relationship Id="rId19" Type="http://schemas.openxmlformats.org/officeDocument/2006/relationships/hyperlink" Target="mailto:info@cor2ed" TargetMode="External"/><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image" Target="../media/image11.svg"/><Relationship Id="rId22" Type="http://schemas.openxmlformats.org/officeDocument/2006/relationships/image" Target="../media/image16.svg"/><Relationship Id="rId27" Type="http://schemas.openxmlformats.org/officeDocument/2006/relationships/image" Target="../media/image2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pic>
        <p:nvPicPr>
          <p:cNvPr id="7" name="Picture 6">
            <a:extLst>
              <a:ext uri="{FF2B5EF4-FFF2-40B4-BE49-F238E27FC236}">
                <a16:creationId xmlns:a16="http://schemas.microsoft.com/office/drawing/2014/main" id="{7857E139-C270-754F-B59D-15903DDAF379}"/>
              </a:ext>
            </a:extLst>
          </p:cNvPr>
          <p:cNvPicPr>
            <a:picLocks noChangeAspect="1"/>
          </p:cNvPicPr>
          <p:nvPr userDrawn="1"/>
        </p:nvPicPr>
        <p:blipFill>
          <a:blip r:embed="rId2"/>
          <a:stretch>
            <a:fillRect/>
          </a:stretch>
        </p:blipFill>
        <p:spPr>
          <a:xfrm>
            <a:off x="3574661" y="2758363"/>
            <a:ext cx="5042678" cy="1341275"/>
          </a:xfrm>
          <a:prstGeom prst="rect">
            <a:avLst/>
          </a:prstGeom>
        </p:spPr>
      </p:pic>
      <p:pic>
        <p:nvPicPr>
          <p:cNvPr id="2" name="Image 4">
            <a:extLst>
              <a:ext uri="{FF2B5EF4-FFF2-40B4-BE49-F238E27FC236}">
                <a16:creationId xmlns:a16="http://schemas.microsoft.com/office/drawing/2014/main" id="{050BAA54-D98F-46A3-F096-2079758CC60C}"/>
              </a:ext>
            </a:extLst>
          </p:cNvPr>
          <p:cNvPicPr>
            <a:picLocks noChangeAspect="1" noChangeArrowheads="1"/>
          </p:cNvPicPr>
          <p:nvPr userDrawn="1"/>
        </p:nvPicPr>
        <p:blipFill>
          <a:blip r:embed="rId3">
            <a:alphaModFix amt="36000"/>
            <a:extLst>
              <a:ext uri="{28A0092B-C50C-407E-A947-70E740481C1C}">
                <a14:useLocalDpi xmlns:a14="http://schemas.microsoft.com/office/drawing/2010/main"/>
              </a:ext>
            </a:extLst>
          </a:blip>
          <a:srcRect/>
          <a:stretch>
            <a:fillRect/>
          </a:stretch>
        </p:blipFill>
        <p:spPr bwMode="auto">
          <a:xfrm rot="9573297">
            <a:off x="9834907" y="-1012042"/>
            <a:ext cx="4833937" cy="7770813"/>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lstStyle>
            <a:lvl1pPr marL="0" indent="0">
              <a:buNone/>
              <a:defRPr sz="3200" baseline="0">
                <a:latin typeface="Arial" panose="020B0604020202020204" pitchFamily="34" charset="0"/>
                <a:ea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2000" b="0" i="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7" name="Content Placeholder 5">
            <a:extLst>
              <a:ext uri="{FF2B5EF4-FFF2-40B4-BE49-F238E27FC236}">
                <a16:creationId xmlns:a16="http://schemas.microsoft.com/office/drawing/2014/main" id="{48F82FB2-1400-8B4D-AF68-7358C7D763C7}"/>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43D98FA9-A210-7264-8C81-F5DD8D972BD8}"/>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3" name="Espace réservé pour une image  2"/>
          <p:cNvSpPr>
            <a:spLocks noGrp="1"/>
          </p:cNvSpPr>
          <p:nvPr>
            <p:ph type="pic" idx="1" hasCustomPrompt="1"/>
          </p:nvPr>
        </p:nvSpPr>
        <p:spPr>
          <a:xfrm>
            <a:off x="609600" y="1228609"/>
            <a:ext cx="5181600" cy="4657047"/>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10" name="Espace réservé du texte 4"/>
          <p:cNvSpPr>
            <a:spLocks noGrp="1"/>
          </p:cNvSpPr>
          <p:nvPr>
            <p:ph type="body" sz="half" idx="12" hasCustomPrompt="1"/>
          </p:nvPr>
        </p:nvSpPr>
        <p:spPr>
          <a:xfrm>
            <a:off x="6158414" y="1270567"/>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ea typeface="Calibri" charset="0"/>
                <a:cs typeface="Calibri" charset="0"/>
              </a:defRPr>
            </a:lvl2pPr>
            <a:lvl3pPr marL="1257300" indent="-342900">
              <a:buFont typeface="Arial" charset="0"/>
              <a:buChar char="•"/>
              <a:defRPr sz="2000" baseline="0">
                <a:solidFill>
                  <a:srgbClr val="5D8298"/>
                </a:solidFill>
                <a:latin typeface="+mj-lt"/>
                <a:ea typeface="Calibri" charset="0"/>
                <a:cs typeface="Calibri" charset="0"/>
              </a:defRPr>
            </a:lvl3pPr>
            <a:lvl4pPr marL="1714500" indent="-342900">
              <a:buFont typeface="Arial" charset="0"/>
              <a:buChar char="•"/>
              <a:defRPr sz="2000">
                <a:latin typeface="+mj-lt"/>
                <a:ea typeface="Calibri" charset="0"/>
                <a:cs typeface="Calibri" charset="0"/>
              </a:defRPr>
            </a:lvl4pPr>
            <a:lvl5pPr marL="2171700" indent="-342900">
              <a:buFont typeface="Arial" charset="0"/>
              <a:buChar char="•"/>
              <a:defRPr>
                <a:latin typeface="+mj-lt"/>
                <a:ea typeface="Calibri" charset="0"/>
                <a:cs typeface="Calibri" charset="0"/>
              </a:defRPr>
            </a:lvl5pPr>
          </a:lstStyle>
          <a:p>
            <a:r>
              <a:rPr lang="en-GB" noProof="0" dirty="0"/>
              <a:t>Add text</a:t>
            </a:r>
          </a:p>
        </p:txBody>
      </p:sp>
      <p:sp>
        <p:nvSpPr>
          <p:cNvPr id="8" name="Content Placeholder 5">
            <a:extLst>
              <a:ext uri="{FF2B5EF4-FFF2-40B4-BE49-F238E27FC236}">
                <a16:creationId xmlns:a16="http://schemas.microsoft.com/office/drawing/2014/main" id="{4A6F5460-BA6D-C940-BFC5-F19A378019C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4" name="Espace réservé du numéro de diapositive 6">
            <a:extLst>
              <a:ext uri="{FF2B5EF4-FFF2-40B4-BE49-F238E27FC236}">
                <a16:creationId xmlns:a16="http://schemas.microsoft.com/office/drawing/2014/main" id="{3A6CEEAD-9C50-739A-C5BA-80BCB9117337}"/>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9" name="Espace réservé du texte 4"/>
          <p:cNvSpPr>
            <a:spLocks noGrp="1"/>
          </p:cNvSpPr>
          <p:nvPr>
            <p:ph type="body" sz="half" idx="12" hasCustomPrompt="1"/>
          </p:nvPr>
        </p:nvSpPr>
        <p:spPr>
          <a:xfrm>
            <a:off x="6158414" y="1270566"/>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n-lt"/>
                <a:ea typeface="Calibri" charset="0"/>
                <a:cs typeface="Calibri" charset="0"/>
              </a:defRPr>
            </a:lvl2pPr>
            <a:lvl3pPr marL="1257300" indent="-342900">
              <a:buFont typeface="Arial" charset="0"/>
              <a:buChar char="•"/>
              <a:defRPr sz="2000" baseline="0">
                <a:solidFill>
                  <a:srgbClr val="5D8298"/>
                </a:solidFill>
                <a:latin typeface="+mn-lt"/>
                <a:ea typeface="Calibri" charset="0"/>
                <a:cs typeface="Calibri" charset="0"/>
              </a:defRPr>
            </a:lvl3pPr>
            <a:lvl4pPr marL="1714500" indent="-342900">
              <a:buFont typeface="Arial" charset="0"/>
              <a:buChar char="•"/>
              <a:defRPr sz="2000">
                <a:latin typeface="+mn-lt"/>
                <a:ea typeface="Calibri" charset="0"/>
                <a:cs typeface="Calibri" charset="0"/>
              </a:defRPr>
            </a:lvl4pPr>
            <a:lvl5pPr marL="2171700" indent="-342900">
              <a:buFont typeface="Arial" charset="0"/>
              <a:buChar char="•"/>
              <a:defRPr>
                <a:latin typeface="+mn-lt"/>
                <a:ea typeface="Calibri" charset="0"/>
                <a:cs typeface="Calibri" charset="0"/>
              </a:defRPr>
            </a:lvl5pPr>
          </a:lstStyle>
          <a:p>
            <a:r>
              <a:rPr lang="en-GB" noProof="0" dirty="0"/>
              <a:t>Add text</a:t>
            </a:r>
          </a:p>
        </p:txBody>
      </p:sp>
      <p:sp>
        <p:nvSpPr>
          <p:cNvPr id="15" name="Espace réservé du texte 4"/>
          <p:cNvSpPr>
            <a:spLocks noGrp="1"/>
          </p:cNvSpPr>
          <p:nvPr>
            <p:ph type="body" sz="half" idx="13" hasCustomPrompt="1"/>
          </p:nvPr>
        </p:nvSpPr>
        <p:spPr>
          <a:xfrm>
            <a:off x="621213" y="1270565"/>
            <a:ext cx="518675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defRPr>
            </a:lvl2pPr>
            <a:lvl3pPr marL="1257300" indent="-342900">
              <a:buFont typeface="Arial" charset="0"/>
              <a:buChar char="•"/>
              <a:defRPr sz="2000" baseline="0">
                <a:solidFill>
                  <a:srgbClr val="5D8298"/>
                </a:solidFill>
                <a:latin typeface="+mj-lt"/>
              </a:defRPr>
            </a:lvl3pPr>
            <a:lvl4pPr marL="1714500" indent="-342900">
              <a:buFont typeface="Arial" charset="0"/>
              <a:buChar char="•"/>
              <a:defRPr sz="2000">
                <a:latin typeface="+mj-lt"/>
              </a:defRPr>
            </a:lvl4pPr>
            <a:lvl5pPr marL="2171700" indent="-342900">
              <a:buFont typeface="Arial" charset="0"/>
              <a:buChar char="•"/>
              <a:defRPr>
                <a:latin typeface="+mj-lt"/>
              </a:defRPr>
            </a:lvl5pPr>
          </a:lstStyle>
          <a:p>
            <a:r>
              <a:rPr lang="en-GB" noProof="0" dirty="0"/>
              <a:t>Add text</a:t>
            </a:r>
          </a:p>
        </p:txBody>
      </p:sp>
      <p:sp>
        <p:nvSpPr>
          <p:cNvPr id="20"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8" name="Content Placeholder 5">
            <a:extLst>
              <a:ext uri="{FF2B5EF4-FFF2-40B4-BE49-F238E27FC236}">
                <a16:creationId xmlns:a16="http://schemas.microsoft.com/office/drawing/2014/main" id="{24C57E3B-0ABB-774B-B376-C8D0F23077FF}"/>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907E508D-6494-87C6-1BB6-38045FE2F515}"/>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4" y="1403491"/>
            <a:ext cx="5186755" cy="715202"/>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9" name="Espace réservé du texte 4"/>
          <p:cNvSpPr>
            <a:spLocks noGrp="1"/>
          </p:cNvSpPr>
          <p:nvPr>
            <p:ph type="body" sz="half" idx="12" hasCustomPrompt="1"/>
          </p:nvPr>
        </p:nvSpPr>
        <p:spPr>
          <a:xfrm>
            <a:off x="6158414" y="2348880"/>
            <a:ext cx="542398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Calibri" charset="0"/>
                <a:ea typeface="Calibri" charset="0"/>
                <a:cs typeface="Calibri" charset="0"/>
              </a:defRPr>
            </a:lvl2pPr>
            <a:lvl3pPr marL="1257300" indent="-342900">
              <a:buFont typeface="Arial" charset="0"/>
              <a:buChar char="•"/>
              <a:defRPr sz="2000" baseline="0">
                <a:solidFill>
                  <a:srgbClr val="5D8298"/>
                </a:solidFill>
                <a:latin typeface="Calibri" charset="0"/>
                <a:ea typeface="Calibri" charset="0"/>
                <a:cs typeface="Calibri" charset="0"/>
              </a:defRPr>
            </a:lvl3pPr>
            <a:lvl4pPr marL="1714500" indent="-342900">
              <a:buFont typeface="Arial" charset="0"/>
              <a:buChar char="•"/>
              <a:defRPr sz="2000">
                <a:latin typeface="Calibri" charset="0"/>
                <a:ea typeface="Calibri" charset="0"/>
                <a:cs typeface="Calibri" charset="0"/>
              </a:defRPr>
            </a:lvl4pPr>
            <a:lvl5pPr marL="2171700" indent="-342900">
              <a:buFont typeface="Arial" charset="0"/>
              <a:buChar char="•"/>
              <a:defRPr>
                <a:latin typeface="Calibri" charset="0"/>
                <a:ea typeface="Calibri" charset="0"/>
                <a:cs typeface="Calibri" charset="0"/>
              </a:defRPr>
            </a:lvl5pPr>
          </a:lstStyle>
          <a:p>
            <a:r>
              <a:rPr lang="en-GB" noProof="0" dirty="0"/>
              <a:t>Add text</a:t>
            </a:r>
          </a:p>
          <a:p>
            <a:endParaRPr lang="en-GB" noProof="0" dirty="0"/>
          </a:p>
        </p:txBody>
      </p:sp>
      <p:sp>
        <p:nvSpPr>
          <p:cNvPr id="15" name="Espace réservé du texte 4"/>
          <p:cNvSpPr>
            <a:spLocks noGrp="1"/>
          </p:cNvSpPr>
          <p:nvPr>
            <p:ph type="body" sz="half" idx="13" hasCustomPrompt="1"/>
          </p:nvPr>
        </p:nvSpPr>
        <p:spPr>
          <a:xfrm>
            <a:off x="621213" y="2348880"/>
            <a:ext cx="518675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dirty="0"/>
              <a:t>Add text</a:t>
            </a:r>
          </a:p>
        </p:txBody>
      </p:sp>
      <p:sp>
        <p:nvSpPr>
          <p:cNvPr id="12" name="Espace réservé du texte 16"/>
          <p:cNvSpPr>
            <a:spLocks noGrp="1"/>
          </p:cNvSpPr>
          <p:nvPr>
            <p:ph type="body" sz="quarter" idx="11" hasCustomPrompt="1"/>
          </p:nvPr>
        </p:nvSpPr>
        <p:spPr>
          <a:xfrm>
            <a:off x="621215" y="260350"/>
            <a:ext cx="10961184" cy="865188"/>
          </a:xfrm>
          <a:prstGeom prst="rect">
            <a:avLst/>
          </a:prstGeom>
        </p:spPr>
        <p:txBody>
          <a:bodyPr lIns="0" tIns="0" rIns="0" bIns="0"/>
          <a:lstStyle>
            <a:lvl1pPr marL="0" indent="0">
              <a:buNone/>
              <a:defRPr sz="3200" b="1" cap="all" spc="1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21" name="Espace réservé du texte 16"/>
          <p:cNvSpPr>
            <a:spLocks noGrp="1"/>
          </p:cNvSpPr>
          <p:nvPr>
            <p:ph type="body" sz="quarter" idx="14" hasCustomPrompt="1"/>
          </p:nvPr>
        </p:nvSpPr>
        <p:spPr>
          <a:xfrm>
            <a:off x="6158414" y="1408029"/>
            <a:ext cx="5423985" cy="710664"/>
          </a:xfrm>
          <a:prstGeom prst="rect">
            <a:avLst/>
          </a:prstGeom>
        </p:spPr>
        <p:txBody>
          <a:bodyPr lIns="0" tIns="0" rIns="0" bIns="0"/>
          <a:lstStyle>
            <a:lvl1pPr marL="0" indent="0">
              <a:buNone/>
              <a:defRPr sz="2000" b="1"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11" name="Content Placeholder 5">
            <a:extLst>
              <a:ext uri="{FF2B5EF4-FFF2-40B4-BE49-F238E27FC236}">
                <a16:creationId xmlns:a16="http://schemas.microsoft.com/office/drawing/2014/main" id="{CE3E2C06-97AD-9943-860F-21FF17408A81}"/>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7D7BC558-6187-342F-405B-13B074656745}"/>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36935662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pic>
        <p:nvPicPr>
          <p:cNvPr id="146" name="Graphic 145">
            <a:extLst>
              <a:ext uri="{FF2B5EF4-FFF2-40B4-BE49-F238E27FC236}">
                <a16:creationId xmlns:a16="http://schemas.microsoft.com/office/drawing/2014/main" id="{0BA6C29F-1EC0-F449-9240-F2836B2693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37204" y="810930"/>
            <a:ext cx="9306370" cy="4471395"/>
          </a:xfrm>
          <a:prstGeom prst="rect">
            <a:avLst/>
          </a:prstGeom>
        </p:spPr>
      </p:pic>
      <p:sp>
        <p:nvSpPr>
          <p:cNvPr id="39" name="Titre 1">
            <a:extLst>
              <a:ext uri="{FF2B5EF4-FFF2-40B4-BE49-F238E27FC236}">
                <a16:creationId xmlns:a16="http://schemas.microsoft.com/office/drawing/2014/main" id="{F09C896A-B4EB-0F4C-96F4-8F31B99B4C0A}"/>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rgbClr val="C6573B"/>
                </a:solidFill>
                <a:latin typeface="Arial" panose="020B0604020202020204" pitchFamily="34" charset="0"/>
                <a:ea typeface="Calibri" charset="0"/>
                <a:cs typeface="Arial" panose="020B0604020202020204" pitchFamily="34" charset="0"/>
              </a:rPr>
              <a:t>Dr.</a:t>
            </a:r>
            <a:r>
              <a:rPr lang="en-GB" sz="1400" b="1" noProof="0" dirty="0">
                <a:solidFill>
                  <a:srgbClr val="C6573B"/>
                </a:solidFill>
                <a:latin typeface="Arial" panose="020B0604020202020204" pitchFamily="34" charset="0"/>
                <a:ea typeface="Calibri" charset="0"/>
                <a:cs typeface="Arial" panose="020B0604020202020204" pitchFamily="34" charset="0"/>
              </a:rPr>
              <a:t> Antoine Lacombe </a:t>
            </a:r>
            <a:r>
              <a:rPr lang="en-GB" sz="1100" b="1" noProof="0" dirty="0">
                <a:solidFill>
                  <a:srgbClr val="C6573B"/>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0" name="Titre 1">
            <a:extLst>
              <a:ext uri="{FF2B5EF4-FFF2-40B4-BE49-F238E27FC236}">
                <a16:creationId xmlns:a16="http://schemas.microsoft.com/office/drawing/2014/main" id="{A8E7D5AF-6FD1-7040-B008-F83A2A24EA4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41" name="Titre 1">
            <a:extLst>
              <a:ext uri="{FF2B5EF4-FFF2-40B4-BE49-F238E27FC236}">
                <a16:creationId xmlns:a16="http://schemas.microsoft.com/office/drawing/2014/main" id="{73745878-0F7C-304D-845D-4B21028F25EB}"/>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err="1">
                <a:ln>
                  <a:noFill/>
                </a:ln>
                <a:solidFill>
                  <a:srgbClr val="5D8298"/>
                </a:solidFill>
                <a:effectLst/>
                <a:uLnTx/>
                <a:uFillTx/>
                <a:latin typeface="Arial" panose="020B0604020202020204" pitchFamily="34" charset="0"/>
                <a:ea typeface="Calibri" charset="0"/>
                <a:cs typeface="Arial" panose="020B0604020202020204" pitchFamily="34" charset="0"/>
              </a:rPr>
              <a:t>Bodenackerstrasse</a:t>
            </a: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44" name="Titre 1">
            <a:extLst>
              <a:ext uri="{FF2B5EF4-FFF2-40B4-BE49-F238E27FC236}">
                <a16:creationId xmlns:a16="http://schemas.microsoft.com/office/drawing/2014/main" id="{F7C54033-9E09-284F-8683-746A9AA872EC}"/>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rgbClr val="C6573B"/>
                </a:solidFill>
                <a:latin typeface="Arial" panose="020B0604020202020204" pitchFamily="34" charset="0"/>
                <a:ea typeface="Calibri" charset="0"/>
                <a:cs typeface="Arial" panose="020B0604020202020204" pitchFamily="34" charset="0"/>
              </a:rPr>
              <a:t>Dr.</a:t>
            </a:r>
            <a:r>
              <a:rPr lang="en-GB" sz="1400" b="1" noProof="0" dirty="0">
                <a:solidFill>
                  <a:srgbClr val="C6573B"/>
                </a:solidFill>
                <a:latin typeface="Arial" panose="020B0604020202020204" pitchFamily="34" charset="0"/>
                <a:ea typeface="Calibri" charset="0"/>
                <a:cs typeface="Arial" panose="020B0604020202020204" pitchFamily="34" charset="0"/>
              </a:rPr>
              <a:t> </a:t>
            </a:r>
            <a:r>
              <a:rPr lang="en-GB" sz="1400" b="1" noProof="0" dirty="0" err="1">
                <a:solidFill>
                  <a:srgbClr val="C6573B"/>
                </a:solidFill>
                <a:latin typeface="Arial" panose="020B0604020202020204" pitchFamily="34" charset="0"/>
                <a:ea typeface="Calibri" charset="0"/>
                <a:cs typeface="Arial" panose="020B0604020202020204" pitchFamily="34" charset="0"/>
              </a:rPr>
              <a:t>Froukje</a:t>
            </a:r>
            <a:r>
              <a:rPr lang="en-GB" sz="1400" b="1" noProof="0" dirty="0">
                <a:solidFill>
                  <a:srgbClr val="C6573B"/>
                </a:solidFill>
                <a:latin typeface="Arial" panose="020B0604020202020204" pitchFamily="34" charset="0"/>
                <a:ea typeface="Calibri" charset="0"/>
                <a:cs typeface="Arial" panose="020B0604020202020204" pitchFamily="34" charset="0"/>
              </a:rPr>
              <a:t> </a:t>
            </a:r>
            <a:r>
              <a:rPr lang="en-GB" sz="1400" b="1" noProof="0" dirty="0" err="1">
                <a:solidFill>
                  <a:srgbClr val="C6573B"/>
                </a:solidFill>
                <a:latin typeface="Arial" panose="020B0604020202020204" pitchFamily="34" charset="0"/>
                <a:ea typeface="Calibri" charset="0"/>
                <a:cs typeface="Arial" panose="020B0604020202020204" pitchFamily="34" charset="0"/>
              </a:rPr>
              <a:t>Sosef</a:t>
            </a:r>
            <a:r>
              <a:rPr lang="en-GB" sz="1400" b="1" noProof="0" dirty="0">
                <a:solidFill>
                  <a:srgbClr val="C6573B"/>
                </a:solidFill>
                <a:latin typeface="Arial" panose="020B0604020202020204" pitchFamily="34" charset="0"/>
                <a:ea typeface="Calibri" charset="0"/>
                <a:cs typeface="Arial" panose="020B0604020202020204" pitchFamily="34" charset="0"/>
              </a:rPr>
              <a:t> </a:t>
            </a:r>
            <a:r>
              <a:rPr lang="en-GB" sz="1100" b="1" noProof="0" dirty="0">
                <a:solidFill>
                  <a:srgbClr val="C6573B"/>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46" name="Group 45">
            <a:extLst>
              <a:ext uri="{FF2B5EF4-FFF2-40B4-BE49-F238E27FC236}">
                <a16:creationId xmlns:a16="http://schemas.microsoft.com/office/drawing/2014/main" id="{D79F12A3-F14C-5840-B136-EC73E318C109}"/>
              </a:ext>
            </a:extLst>
          </p:cNvPr>
          <p:cNvGrpSpPr/>
          <p:nvPr userDrawn="1"/>
        </p:nvGrpSpPr>
        <p:grpSpPr>
          <a:xfrm>
            <a:off x="418902" y="3063588"/>
            <a:ext cx="356400" cy="356400"/>
            <a:chOff x="761970" y="3386221"/>
            <a:chExt cx="356400" cy="356400"/>
          </a:xfrm>
        </p:grpSpPr>
        <p:sp>
          <p:nvSpPr>
            <p:cNvPr id="47" name="Oval 46">
              <a:extLst>
                <a:ext uri="{FF2B5EF4-FFF2-40B4-BE49-F238E27FC236}">
                  <a16:creationId xmlns:a16="http://schemas.microsoft.com/office/drawing/2014/main" id="{FE4F17C8-19D7-C040-A304-FDDCE818C189}"/>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48" name="Graphic 47" descr="Speaker Phone">
              <a:extLst>
                <a:ext uri="{FF2B5EF4-FFF2-40B4-BE49-F238E27FC236}">
                  <a16:creationId xmlns:a16="http://schemas.microsoft.com/office/drawing/2014/main" id="{751B5200-FBC9-5C4E-8A34-90C2075D5CC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49" name="Oval 48">
            <a:extLst>
              <a:ext uri="{FF2B5EF4-FFF2-40B4-BE49-F238E27FC236}">
                <a16:creationId xmlns:a16="http://schemas.microsoft.com/office/drawing/2014/main" id="{FE71A723-9BA9-F044-A53D-ADF05AFC5AA2}"/>
              </a:ext>
            </a:extLst>
          </p:cNvPr>
          <p:cNvSpPr/>
          <p:nvPr userDrawn="1"/>
        </p:nvSpPr>
        <p:spPr>
          <a:xfrm>
            <a:off x="417732" y="3496009"/>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50" name="Graphic 49" descr="Envelope">
            <a:extLst>
              <a:ext uri="{FF2B5EF4-FFF2-40B4-BE49-F238E27FC236}">
                <a16:creationId xmlns:a16="http://schemas.microsoft.com/office/drawing/2014/main" id="{F8C200D7-7974-0049-910F-515EB075DEE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5066" y="3552712"/>
            <a:ext cx="239704" cy="239704"/>
          </a:xfrm>
          <a:prstGeom prst="rect">
            <a:avLst/>
          </a:prstGeom>
        </p:spPr>
      </p:pic>
      <p:grpSp>
        <p:nvGrpSpPr>
          <p:cNvPr id="51" name="Group 50">
            <a:extLst>
              <a:ext uri="{FF2B5EF4-FFF2-40B4-BE49-F238E27FC236}">
                <a16:creationId xmlns:a16="http://schemas.microsoft.com/office/drawing/2014/main" id="{3A2C2405-5B2D-6F40-8BBF-34FEF76A5D69}"/>
              </a:ext>
            </a:extLst>
          </p:cNvPr>
          <p:cNvGrpSpPr/>
          <p:nvPr userDrawn="1"/>
        </p:nvGrpSpPr>
        <p:grpSpPr>
          <a:xfrm>
            <a:off x="423995" y="4414481"/>
            <a:ext cx="356400" cy="356400"/>
            <a:chOff x="761970" y="3386221"/>
            <a:chExt cx="356400" cy="356400"/>
          </a:xfrm>
        </p:grpSpPr>
        <p:sp>
          <p:nvSpPr>
            <p:cNvPr id="52" name="Oval 51">
              <a:extLst>
                <a:ext uri="{FF2B5EF4-FFF2-40B4-BE49-F238E27FC236}">
                  <a16:creationId xmlns:a16="http://schemas.microsoft.com/office/drawing/2014/main" id="{D89D4FEE-DF12-7C4D-B567-B229BFAFD4AE}"/>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53" name="Graphic 52" descr="Speaker Phone">
              <a:extLst>
                <a:ext uri="{FF2B5EF4-FFF2-40B4-BE49-F238E27FC236}">
                  <a16:creationId xmlns:a16="http://schemas.microsoft.com/office/drawing/2014/main" id="{650C6CBF-1D07-FD40-84AC-64417780DC1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54" name="Oval 53">
            <a:extLst>
              <a:ext uri="{FF2B5EF4-FFF2-40B4-BE49-F238E27FC236}">
                <a16:creationId xmlns:a16="http://schemas.microsoft.com/office/drawing/2014/main" id="{64B298E5-A30A-CC47-9E10-2137C71F83BA}"/>
              </a:ext>
            </a:extLst>
          </p:cNvPr>
          <p:cNvSpPr/>
          <p:nvPr userDrawn="1"/>
        </p:nvSpPr>
        <p:spPr>
          <a:xfrm>
            <a:off x="481892" y="4846902"/>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55" name="Graphic 54" descr="Envelope">
            <a:extLst>
              <a:ext uri="{FF2B5EF4-FFF2-40B4-BE49-F238E27FC236}">
                <a16:creationId xmlns:a16="http://schemas.microsoft.com/office/drawing/2014/main" id="{DBF0C6DA-DD89-E246-9F87-ECB01B87D414}"/>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41410" y="4902641"/>
            <a:ext cx="239704" cy="239704"/>
          </a:xfrm>
          <a:prstGeom prst="rect">
            <a:avLst/>
          </a:prstGeom>
        </p:spPr>
      </p:pic>
      <p:sp>
        <p:nvSpPr>
          <p:cNvPr id="56" name="Titre 1">
            <a:extLst>
              <a:ext uri="{FF2B5EF4-FFF2-40B4-BE49-F238E27FC236}">
                <a16:creationId xmlns:a16="http://schemas.microsoft.com/office/drawing/2014/main" id="{C9664B77-FEC8-A64D-9402-16DF0F5288C1}"/>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antoine.lacombe@cor2ed.com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57" name="Titre 1">
            <a:extLst>
              <a:ext uri="{FF2B5EF4-FFF2-40B4-BE49-F238E27FC236}">
                <a16:creationId xmlns:a16="http://schemas.microsoft.com/office/drawing/2014/main" id="{C72A4E22-E601-2041-8DFB-7B91BDD401E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3" name="Picture 2">
            <a:extLst>
              <a:ext uri="{FF2B5EF4-FFF2-40B4-BE49-F238E27FC236}">
                <a16:creationId xmlns:a16="http://schemas.microsoft.com/office/drawing/2014/main" id="{D3F2175B-6FCA-AB4B-BB07-12AFD9A7158E}"/>
              </a:ext>
            </a:extLst>
          </p:cNvPr>
          <p:cNvPicPr>
            <a:picLocks noChangeAspect="1"/>
          </p:cNvPicPr>
          <p:nvPr userDrawn="1"/>
        </p:nvPicPr>
        <p:blipFill>
          <a:blip r:embed="rId8"/>
          <a:stretch>
            <a:fillRect/>
          </a:stretch>
        </p:blipFill>
        <p:spPr>
          <a:xfrm>
            <a:off x="429164" y="951062"/>
            <a:ext cx="1914541" cy="509238"/>
          </a:xfrm>
          <a:prstGeom prst="rect">
            <a:avLst/>
          </a:prstGeom>
        </p:spPr>
      </p:pic>
      <p:sp>
        <p:nvSpPr>
          <p:cNvPr id="23" name="Titre 1">
            <a:extLst>
              <a:ext uri="{FF2B5EF4-FFF2-40B4-BE49-F238E27FC236}">
                <a16:creationId xmlns:a16="http://schemas.microsoft.com/office/drawing/2014/main" id="{C320DC0B-ABBC-0A49-B4AE-127E4E3B626C}"/>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1" spc="-30" baseline="0" noProof="0" dirty="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pic>
        <p:nvPicPr>
          <p:cNvPr id="22" name="Picture 21">
            <a:extLst>
              <a:ext uri="{FF2B5EF4-FFF2-40B4-BE49-F238E27FC236}">
                <a16:creationId xmlns:a16="http://schemas.microsoft.com/office/drawing/2014/main" id="{2F79982A-8AC7-B74E-9EA1-C749F4937718}"/>
              </a:ext>
            </a:extLst>
          </p:cNvPr>
          <p:cNvPicPr>
            <a:picLocks noChangeAspect="1"/>
          </p:cNvPicPr>
          <p:nvPr userDrawn="1"/>
        </p:nvPicPr>
        <p:blipFill rotWithShape="1">
          <a:blip r:embed="rId9"/>
          <a:srcRect r="65695"/>
          <a:stretch/>
        </p:blipFill>
        <p:spPr>
          <a:xfrm>
            <a:off x="300854" y="1562275"/>
            <a:ext cx="3012116" cy="3756787"/>
          </a:xfrm>
          <a:prstGeom prst="rect">
            <a:avLst/>
          </a:prstGeom>
        </p:spPr>
      </p:pic>
      <p:sp>
        <p:nvSpPr>
          <p:cNvPr id="24" name="TextBox 23">
            <a:extLst>
              <a:ext uri="{FF2B5EF4-FFF2-40B4-BE49-F238E27FC236}">
                <a16:creationId xmlns:a16="http://schemas.microsoft.com/office/drawing/2014/main" id="{427872BE-4EBB-BA49-A46A-FC3A5E900913}"/>
              </a:ext>
            </a:extLst>
          </p:cNvPr>
          <p:cNvSpPr txBox="1"/>
          <p:nvPr userDrawn="1"/>
        </p:nvSpPr>
        <p:spPr>
          <a:xfrm>
            <a:off x="787050" y="5497848"/>
            <a:ext cx="2251262"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Connect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LinkedIn </a:t>
            </a:r>
            <a:r>
              <a:rPr lang="en-GB" sz="1400" dirty="0">
                <a:solidFill>
                  <a:schemeClr val="tx2"/>
                </a:solidFill>
                <a:latin typeface="Arial" panose="020B0604020202020204" pitchFamily="34" charset="0"/>
                <a:ea typeface="Aileron" charset="0"/>
                <a:cs typeface="Arial" panose="020B0604020202020204" pitchFamily="34" charset="0"/>
                <a:hlinkClick r:id="rId10"/>
              </a:rPr>
              <a:t>@GI CONNECT</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5" name="TextBox 24">
            <a:extLst>
              <a:ext uri="{FF2B5EF4-FFF2-40B4-BE49-F238E27FC236}">
                <a16:creationId xmlns:a16="http://schemas.microsoft.com/office/drawing/2014/main" id="{EA444874-C0B0-C74D-BD78-708C15438149}"/>
              </a:ext>
            </a:extLst>
          </p:cNvPr>
          <p:cNvSpPr txBox="1"/>
          <p:nvPr userDrawn="1"/>
        </p:nvSpPr>
        <p:spPr>
          <a:xfrm>
            <a:off x="3491564" y="5497848"/>
            <a:ext cx="1862964"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Watch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YouTube </a:t>
            </a:r>
            <a:r>
              <a:rPr lang="en-GB" sz="1400" dirty="0">
                <a:solidFill>
                  <a:schemeClr val="tx2"/>
                </a:solidFill>
                <a:latin typeface="Arial" panose="020B0604020202020204" pitchFamily="34" charset="0"/>
                <a:ea typeface="Aileron" charset="0"/>
                <a:cs typeface="Arial" panose="020B0604020202020204" pitchFamily="34" charset="0"/>
                <a:hlinkClick r:id="rId11"/>
              </a:rPr>
              <a:t>@COR2ED</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6" name="Rounded Rectangle 25">
            <a:extLst>
              <a:ext uri="{FF2B5EF4-FFF2-40B4-BE49-F238E27FC236}">
                <a16:creationId xmlns:a16="http://schemas.microsoft.com/office/drawing/2014/main" id="{A99807B1-5B76-A64B-B52A-94C02C13D7AB}"/>
              </a:ext>
            </a:extLst>
          </p:cNvPr>
          <p:cNvSpPr/>
          <p:nvPr userDrawn="1"/>
        </p:nvSpPr>
        <p:spPr>
          <a:xfrm>
            <a:off x="416331" y="6033094"/>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F8A156A-6630-CA4A-B512-E1F50F476DD1}"/>
              </a:ext>
            </a:extLst>
          </p:cNvPr>
          <p:cNvSpPr txBox="1"/>
          <p:nvPr userDrawn="1"/>
        </p:nvSpPr>
        <p:spPr>
          <a:xfrm>
            <a:off x="805458" y="6013567"/>
            <a:ext cx="1756693" cy="446276"/>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Visit us at</a:t>
            </a:r>
          </a:p>
          <a:p>
            <a:r>
              <a:rPr lang="en-US" sz="1400" dirty="0">
                <a:solidFill>
                  <a:schemeClr val="tx2"/>
                </a:solidFill>
                <a:latin typeface="Arial" panose="020B0604020202020204" pitchFamily="34" charset="0"/>
                <a:cs typeface="Arial" panose="020B0604020202020204" pitchFamily="34" charset="0"/>
                <a:hlinkClick r:id="rId12"/>
              </a:rPr>
              <a:t>https://cor2ed.com/</a:t>
            </a:r>
            <a:endParaRPr lang="en-GB" sz="1400" dirty="0">
              <a:solidFill>
                <a:schemeClr val="tx2"/>
              </a:solidFill>
              <a:latin typeface="Arial" panose="020B0604020202020204" pitchFamily="34" charset="0"/>
              <a:cs typeface="Arial" panose="020B0604020202020204" pitchFamily="34" charset="0"/>
            </a:endParaRPr>
          </a:p>
        </p:txBody>
      </p:sp>
      <p:sp>
        <p:nvSpPr>
          <p:cNvPr id="28" name="Rectangle 27">
            <a:hlinkClick r:id="rId12"/>
            <a:extLst>
              <a:ext uri="{FF2B5EF4-FFF2-40B4-BE49-F238E27FC236}">
                <a16:creationId xmlns:a16="http://schemas.microsoft.com/office/drawing/2014/main" id="{F02AE768-D7AB-A94B-80FA-A6650544CC9B}"/>
              </a:ext>
            </a:extLst>
          </p:cNvPr>
          <p:cNvSpPr/>
          <p:nvPr userDrawn="1"/>
        </p:nvSpPr>
        <p:spPr>
          <a:xfrm>
            <a:off x="391317" y="6016204"/>
            <a:ext cx="217083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29" name="Graphic 28" descr="World">
            <a:extLst>
              <a:ext uri="{FF2B5EF4-FFF2-40B4-BE49-F238E27FC236}">
                <a16:creationId xmlns:a16="http://schemas.microsoft.com/office/drawing/2014/main" id="{06F46356-6D1C-1A49-AFB9-876266891BA3}"/>
              </a:ext>
            </a:extLst>
          </p:cNvPr>
          <p:cNvPicPr>
            <a:picLocks noChangeAspect="1"/>
          </p:cNvPicPr>
          <p:nvPr userDrawn="1"/>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47989" y="6070903"/>
            <a:ext cx="306593" cy="306593"/>
          </a:xfrm>
          <a:prstGeom prst="rect">
            <a:avLst/>
          </a:prstGeom>
        </p:spPr>
      </p:pic>
      <p:sp>
        <p:nvSpPr>
          <p:cNvPr id="30" name="TextBox 29">
            <a:extLst>
              <a:ext uri="{FF2B5EF4-FFF2-40B4-BE49-F238E27FC236}">
                <a16:creationId xmlns:a16="http://schemas.microsoft.com/office/drawing/2014/main" id="{65C03111-CAAB-3D43-A9E6-ADA046B67BBD}"/>
              </a:ext>
            </a:extLst>
          </p:cNvPr>
          <p:cNvSpPr txBox="1"/>
          <p:nvPr userDrawn="1"/>
        </p:nvSpPr>
        <p:spPr>
          <a:xfrm>
            <a:off x="3501522" y="6033094"/>
            <a:ext cx="1983453"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Follow us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Twitter </a:t>
            </a:r>
            <a:r>
              <a:rPr lang="en-GB" sz="1400" u="sng" dirty="0">
                <a:solidFill>
                  <a:schemeClr val="accent1"/>
                </a:solidFill>
                <a:latin typeface="Arial" panose="020B0604020202020204" pitchFamily="34" charset="0"/>
                <a:ea typeface="Aileron" charset="0"/>
                <a:cs typeface="Arial" panose="020B0604020202020204" pitchFamily="34" charset="0"/>
                <a:hlinkClick r:id="rId15">
                  <a:extLst>
                    <a:ext uri="{A12FA001-AC4F-418D-AE19-62706E023703}">
                      <ahyp:hlinkClr xmlns:ahyp="http://schemas.microsoft.com/office/drawing/2018/hyperlinkcolor" val="tx"/>
                    </a:ext>
                  </a:extLst>
                </a:hlinkClick>
              </a:rPr>
              <a:t>@giconnectinfo</a:t>
            </a:r>
            <a:endParaRPr lang="en-GB" sz="1400" u="sng" dirty="0">
              <a:solidFill>
                <a:schemeClr val="accent1"/>
              </a:solidFill>
              <a:latin typeface="Arial" panose="020B0604020202020204" pitchFamily="34" charset="0"/>
              <a:ea typeface="Aileron" charset="0"/>
              <a:cs typeface="Arial" panose="020B0604020202020204" pitchFamily="34" charset="0"/>
            </a:endParaRPr>
          </a:p>
        </p:txBody>
      </p:sp>
      <p:sp>
        <p:nvSpPr>
          <p:cNvPr id="31" name="Rectangle 30">
            <a:hlinkClick r:id="rId15"/>
            <a:extLst>
              <a:ext uri="{FF2B5EF4-FFF2-40B4-BE49-F238E27FC236}">
                <a16:creationId xmlns:a16="http://schemas.microsoft.com/office/drawing/2014/main" id="{9A0346C0-EC87-3C4C-A17B-08C8B6C59587}"/>
              </a:ext>
            </a:extLst>
          </p:cNvPr>
          <p:cNvSpPr/>
          <p:nvPr userDrawn="1"/>
        </p:nvSpPr>
        <p:spPr>
          <a:xfrm>
            <a:off x="3083140" y="6004897"/>
            <a:ext cx="2475809"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33" name="Graphic 32" descr="Marker with solid fill">
            <a:extLst>
              <a:ext uri="{FF2B5EF4-FFF2-40B4-BE49-F238E27FC236}">
                <a16:creationId xmlns:a16="http://schemas.microsoft.com/office/drawing/2014/main" id="{53807611-342D-8C4A-A14C-80E0271B440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89006" y="1949574"/>
            <a:ext cx="313184" cy="313184"/>
          </a:xfrm>
          <a:prstGeom prst="rect">
            <a:avLst/>
          </a:prstGeom>
        </p:spPr>
      </p:pic>
      <p:pic>
        <p:nvPicPr>
          <p:cNvPr id="34" name="Graphic 33" descr="Marker with solid fill">
            <a:extLst>
              <a:ext uri="{FF2B5EF4-FFF2-40B4-BE49-F238E27FC236}">
                <a16:creationId xmlns:a16="http://schemas.microsoft.com/office/drawing/2014/main" id="{6FBCB460-E274-5A4F-BEBD-A1EDEA7DDE7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49789" y="2084249"/>
            <a:ext cx="313184" cy="313184"/>
          </a:xfrm>
          <a:prstGeom prst="rect">
            <a:avLst/>
          </a:prstGeom>
        </p:spPr>
      </p:pic>
      <p:pic>
        <p:nvPicPr>
          <p:cNvPr id="35" name="Graphic 34" descr="Marker with solid fill">
            <a:extLst>
              <a:ext uri="{FF2B5EF4-FFF2-40B4-BE49-F238E27FC236}">
                <a16:creationId xmlns:a16="http://schemas.microsoft.com/office/drawing/2014/main" id="{BE7BD657-C4E9-D14E-9C9B-7066503C4FA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787336" y="1753300"/>
            <a:ext cx="313184" cy="313184"/>
          </a:xfrm>
          <a:prstGeom prst="rect">
            <a:avLst/>
          </a:prstGeom>
        </p:spPr>
      </p:pic>
      <p:pic>
        <p:nvPicPr>
          <p:cNvPr id="36" name="Graphic 35" descr="Marker with solid fill">
            <a:extLst>
              <a:ext uri="{FF2B5EF4-FFF2-40B4-BE49-F238E27FC236}">
                <a16:creationId xmlns:a16="http://schemas.microsoft.com/office/drawing/2014/main" id="{BDEFE239-A452-7F45-96CC-738EA07C4E2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900460" y="1561745"/>
            <a:ext cx="313184" cy="313184"/>
          </a:xfrm>
          <a:prstGeom prst="rect">
            <a:avLst/>
          </a:prstGeom>
        </p:spPr>
      </p:pic>
      <p:pic>
        <p:nvPicPr>
          <p:cNvPr id="37" name="Graphic 36" descr="Marker with solid fill">
            <a:extLst>
              <a:ext uri="{FF2B5EF4-FFF2-40B4-BE49-F238E27FC236}">
                <a16:creationId xmlns:a16="http://schemas.microsoft.com/office/drawing/2014/main" id="{70D4C4DD-9DED-FD4E-9EC5-1439CD310DD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65606" y="1405153"/>
            <a:ext cx="313184" cy="313184"/>
          </a:xfrm>
          <a:prstGeom prst="rect">
            <a:avLst/>
          </a:prstGeom>
        </p:spPr>
      </p:pic>
      <p:pic>
        <p:nvPicPr>
          <p:cNvPr id="38" name="Graphic 37" descr="Marker with solid fill">
            <a:extLst>
              <a:ext uri="{FF2B5EF4-FFF2-40B4-BE49-F238E27FC236}">
                <a16:creationId xmlns:a16="http://schemas.microsoft.com/office/drawing/2014/main" id="{C70E79C7-0DD0-0649-B7D7-16788D73085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88933" y="1753300"/>
            <a:ext cx="313184" cy="313184"/>
          </a:xfrm>
          <a:prstGeom prst="rect">
            <a:avLst/>
          </a:prstGeom>
        </p:spPr>
      </p:pic>
      <p:pic>
        <p:nvPicPr>
          <p:cNvPr id="42" name="Graphic 41" descr="Marker with solid fill">
            <a:extLst>
              <a:ext uri="{FF2B5EF4-FFF2-40B4-BE49-F238E27FC236}">
                <a16:creationId xmlns:a16="http://schemas.microsoft.com/office/drawing/2014/main" id="{5F338712-0256-3043-9E4D-B5213DEBD34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535322" y="1877944"/>
            <a:ext cx="313184" cy="313184"/>
          </a:xfrm>
          <a:prstGeom prst="rect">
            <a:avLst/>
          </a:prstGeom>
        </p:spPr>
      </p:pic>
      <p:pic>
        <p:nvPicPr>
          <p:cNvPr id="43" name="Graphic 42" descr="Marker with solid fill">
            <a:extLst>
              <a:ext uri="{FF2B5EF4-FFF2-40B4-BE49-F238E27FC236}">
                <a16:creationId xmlns:a16="http://schemas.microsoft.com/office/drawing/2014/main" id="{4C8C9780-47C8-6444-9F3C-9763F8B6A4B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662927" y="1796720"/>
            <a:ext cx="313184" cy="313184"/>
          </a:xfrm>
          <a:prstGeom prst="rect">
            <a:avLst/>
          </a:prstGeom>
        </p:spPr>
      </p:pic>
      <p:pic>
        <p:nvPicPr>
          <p:cNvPr id="58" name="Graphic 57" descr="Marker with solid fill">
            <a:extLst>
              <a:ext uri="{FF2B5EF4-FFF2-40B4-BE49-F238E27FC236}">
                <a16:creationId xmlns:a16="http://schemas.microsoft.com/office/drawing/2014/main" id="{5A7CCE59-0164-7446-8E77-FB9851A146F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10495" y="1154147"/>
            <a:ext cx="313184" cy="313184"/>
          </a:xfrm>
          <a:prstGeom prst="rect">
            <a:avLst/>
          </a:prstGeom>
        </p:spPr>
      </p:pic>
      <p:pic>
        <p:nvPicPr>
          <p:cNvPr id="59" name="Graphic 58" descr="Marker with solid fill">
            <a:extLst>
              <a:ext uri="{FF2B5EF4-FFF2-40B4-BE49-F238E27FC236}">
                <a16:creationId xmlns:a16="http://schemas.microsoft.com/office/drawing/2014/main" id="{CFF3714E-FE18-FC41-A7DE-211879EBE7B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275599" y="1962644"/>
            <a:ext cx="313184" cy="313184"/>
          </a:xfrm>
          <a:prstGeom prst="rect">
            <a:avLst/>
          </a:prstGeom>
        </p:spPr>
      </p:pic>
      <p:pic>
        <p:nvPicPr>
          <p:cNvPr id="60" name="Graphic 59" descr="Marker with solid fill">
            <a:extLst>
              <a:ext uri="{FF2B5EF4-FFF2-40B4-BE49-F238E27FC236}">
                <a16:creationId xmlns:a16="http://schemas.microsoft.com/office/drawing/2014/main" id="{EFAC734C-8D96-0F4A-ACC0-45B8EFDEE938}"/>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147911" y="1824071"/>
            <a:ext cx="313184" cy="313184"/>
          </a:xfrm>
          <a:prstGeom prst="rect">
            <a:avLst/>
          </a:prstGeom>
        </p:spPr>
      </p:pic>
      <p:pic>
        <p:nvPicPr>
          <p:cNvPr id="61" name="Graphic 60" descr="Marker with solid fill">
            <a:extLst>
              <a:ext uri="{FF2B5EF4-FFF2-40B4-BE49-F238E27FC236}">
                <a16:creationId xmlns:a16="http://schemas.microsoft.com/office/drawing/2014/main" id="{DCC46285-97AF-2C41-A4D0-0F4EBC8FFEE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723932" y="3054706"/>
            <a:ext cx="313184" cy="313184"/>
          </a:xfrm>
          <a:prstGeom prst="rect">
            <a:avLst/>
          </a:prstGeom>
        </p:spPr>
      </p:pic>
      <p:sp>
        <p:nvSpPr>
          <p:cNvPr id="62" name="TextBox 61">
            <a:extLst>
              <a:ext uri="{FF2B5EF4-FFF2-40B4-BE49-F238E27FC236}">
                <a16:creationId xmlns:a16="http://schemas.microsoft.com/office/drawing/2014/main" id="{C00B0601-CB6B-5749-B122-5A714818F535}"/>
              </a:ext>
            </a:extLst>
          </p:cNvPr>
          <p:cNvSpPr txBox="1"/>
          <p:nvPr userDrawn="1"/>
        </p:nvSpPr>
        <p:spPr>
          <a:xfrm>
            <a:off x="318294" y="4275367"/>
            <a:ext cx="2351584" cy="307777"/>
          </a:xfrm>
          <a:prstGeom prst="rect">
            <a:avLst/>
          </a:prstGeom>
          <a:noFill/>
        </p:spPr>
        <p:txBody>
          <a:bodyPr wrap="square" rtlCol="0">
            <a:spAutoFit/>
          </a:bodyPr>
          <a:lstStyle/>
          <a:p>
            <a:r>
              <a:rPr lang="en-GB" sz="1400" dirty="0">
                <a:solidFill>
                  <a:schemeClr val="tx2"/>
                </a:solidFill>
                <a:latin typeface="Arial" panose="020B0604020202020204" pitchFamily="34" charset="0"/>
                <a:ea typeface="Aileron" charset="0"/>
                <a:cs typeface="Arial" panose="020B0604020202020204" pitchFamily="34" charset="0"/>
              </a:rPr>
              <a:t>For more information visit</a:t>
            </a:r>
          </a:p>
        </p:txBody>
      </p:sp>
      <p:pic>
        <p:nvPicPr>
          <p:cNvPr id="63" name="Content Placeholder 7" descr="A picture containing graphical user interface">
            <a:extLst>
              <a:ext uri="{FF2B5EF4-FFF2-40B4-BE49-F238E27FC236}">
                <a16:creationId xmlns:a16="http://schemas.microsoft.com/office/drawing/2014/main" id="{E9D25961-5EB4-FE4F-A800-91FA8C1C9C24}"/>
              </a:ext>
            </a:extLst>
          </p:cNvPr>
          <p:cNvPicPr>
            <a:picLocks noChangeAspect="1"/>
          </p:cNvPicPr>
          <p:nvPr userDrawn="1"/>
        </p:nvPicPr>
        <p:blipFill>
          <a:blip r:embed="rId18"/>
          <a:stretch>
            <a:fillRect/>
          </a:stretch>
        </p:blipFill>
        <p:spPr>
          <a:xfrm>
            <a:off x="380335" y="4670512"/>
            <a:ext cx="1870625" cy="724585"/>
          </a:xfrm>
          <a:prstGeom prst="rect">
            <a:avLst/>
          </a:prstGeom>
        </p:spPr>
      </p:pic>
      <p:sp>
        <p:nvSpPr>
          <p:cNvPr id="64" name="TextBox 63">
            <a:extLst>
              <a:ext uri="{FF2B5EF4-FFF2-40B4-BE49-F238E27FC236}">
                <a16:creationId xmlns:a16="http://schemas.microsoft.com/office/drawing/2014/main" id="{5D6AD5DF-CDEC-4D4F-96AF-0D0CB3B81506}"/>
              </a:ext>
            </a:extLst>
          </p:cNvPr>
          <p:cNvSpPr txBox="1"/>
          <p:nvPr userDrawn="1"/>
        </p:nvSpPr>
        <p:spPr>
          <a:xfrm>
            <a:off x="5953126" y="5495567"/>
            <a:ext cx="1388522" cy="446276"/>
          </a:xfrm>
          <a:prstGeom prst="rect">
            <a:avLst/>
          </a:prstGeom>
          <a:noFill/>
        </p:spPr>
        <p:txBody>
          <a:bodyPr wrap="none" rtlCol="0">
            <a:spAutoFit/>
          </a:bodyPr>
          <a:lstStyle/>
          <a:p>
            <a:r>
              <a:rPr lang="en-GB" sz="1100" b="1" dirty="0">
                <a:solidFill>
                  <a:schemeClr val="tx2"/>
                </a:solidFill>
                <a:latin typeface="Arial" panose="020B0604020202020204" pitchFamily="34" charset="0"/>
                <a:ea typeface="Aileron" charset="0"/>
                <a:cs typeface="Arial" panose="020B0604020202020204" pitchFamily="34" charset="0"/>
              </a:rPr>
              <a:t>Email</a:t>
            </a:r>
          </a:p>
          <a:p>
            <a:r>
              <a:rPr lang="en-GB" sz="1200" dirty="0">
                <a:solidFill>
                  <a:schemeClr val="accent1"/>
                </a:solidFill>
                <a:latin typeface="Arial" panose="020B0604020202020204" pitchFamily="34" charset="0"/>
                <a:ea typeface="Aileron" charset="0"/>
                <a:cs typeface="Arial" panose="020B0604020202020204" pitchFamily="34" charset="0"/>
                <a:hlinkClick r:id="rId19"/>
              </a:rPr>
              <a:t>info@cor2ed</a:t>
            </a:r>
            <a:r>
              <a:rPr lang="en-GB" sz="1200" u="sng" dirty="0">
                <a:solidFill>
                  <a:schemeClr val="accent1"/>
                </a:solidFill>
                <a:latin typeface="Arial" panose="020B0604020202020204" pitchFamily="34" charset="0"/>
                <a:ea typeface="Aileron" charset="0"/>
                <a:cs typeface="Arial" panose="020B0604020202020204" pitchFamily="34" charset="0"/>
              </a:rPr>
              <a:t>.com</a:t>
            </a:r>
          </a:p>
        </p:txBody>
      </p:sp>
      <p:sp>
        <p:nvSpPr>
          <p:cNvPr id="65" name="Rectangle 64">
            <a:hlinkClick r:id="rId20"/>
            <a:extLst>
              <a:ext uri="{FF2B5EF4-FFF2-40B4-BE49-F238E27FC236}">
                <a16:creationId xmlns:a16="http://schemas.microsoft.com/office/drawing/2014/main" id="{F9DB6C86-81E0-3642-B710-A574DD91EFCC}"/>
              </a:ext>
            </a:extLst>
          </p:cNvPr>
          <p:cNvSpPr/>
          <p:nvPr userDrawn="1"/>
        </p:nvSpPr>
        <p:spPr>
          <a:xfrm>
            <a:off x="318294" y="4593938"/>
            <a:ext cx="2195918" cy="83099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6" name="Graphic 65">
            <a:extLst>
              <a:ext uri="{FF2B5EF4-FFF2-40B4-BE49-F238E27FC236}">
                <a16:creationId xmlns:a16="http://schemas.microsoft.com/office/drawing/2014/main" id="{9DA24A0E-A7B5-0F43-9CEB-3AB37F65AB39}"/>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5583571" y="5510213"/>
            <a:ext cx="371377" cy="371377"/>
          </a:xfrm>
          <a:prstGeom prst="rect">
            <a:avLst/>
          </a:prstGeom>
        </p:spPr>
      </p:pic>
      <p:pic>
        <p:nvPicPr>
          <p:cNvPr id="67" name="Graphic 66">
            <a:extLst>
              <a:ext uri="{FF2B5EF4-FFF2-40B4-BE49-F238E27FC236}">
                <a16:creationId xmlns:a16="http://schemas.microsoft.com/office/drawing/2014/main" id="{7AC80E8D-BB58-544E-93AC-E1DD6BDB2718}"/>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3143403" y="6035310"/>
            <a:ext cx="373380" cy="373380"/>
          </a:xfrm>
          <a:prstGeom prst="rect">
            <a:avLst/>
          </a:prstGeom>
        </p:spPr>
      </p:pic>
      <p:pic>
        <p:nvPicPr>
          <p:cNvPr id="68" name="Graphic 67">
            <a:extLst>
              <a:ext uri="{FF2B5EF4-FFF2-40B4-BE49-F238E27FC236}">
                <a16:creationId xmlns:a16="http://schemas.microsoft.com/office/drawing/2014/main" id="{199899B4-83C2-3F41-8722-47C88C99BFC3}"/>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3143403" y="5510213"/>
            <a:ext cx="373380" cy="373380"/>
          </a:xfrm>
          <a:prstGeom prst="rect">
            <a:avLst/>
          </a:prstGeom>
        </p:spPr>
      </p:pic>
      <p:pic>
        <p:nvPicPr>
          <p:cNvPr id="69" name="Graphic 68">
            <a:extLst>
              <a:ext uri="{FF2B5EF4-FFF2-40B4-BE49-F238E27FC236}">
                <a16:creationId xmlns:a16="http://schemas.microsoft.com/office/drawing/2014/main" id="{21E4A76C-336D-8543-93D3-D9B76F4C2087}"/>
              </a:ext>
            </a:extLst>
          </p:cNvPr>
          <p:cNvPicPr>
            <a:picLocks noChangeAspect="1"/>
          </p:cNvPicPr>
          <p:nvPr userDrawn="1"/>
        </p:nvPicPr>
        <p:blipFill>
          <a:blip r:embed="rId27">
            <a:extLst>
              <a:ext uri="{96DAC541-7B7A-43D3-8B79-37D633B846F1}">
                <asvg:svgBlip xmlns:asvg="http://schemas.microsoft.com/office/drawing/2016/SVG/main" r:embed="rId28"/>
              </a:ext>
            </a:extLst>
          </a:blip>
          <a:stretch>
            <a:fillRect/>
          </a:stretch>
        </p:blipFill>
        <p:spPr>
          <a:xfrm>
            <a:off x="416331" y="5510213"/>
            <a:ext cx="373380" cy="373380"/>
          </a:xfrm>
          <a:prstGeom prst="rect">
            <a:avLst/>
          </a:prstGeom>
        </p:spPr>
      </p:pic>
      <p:sp>
        <p:nvSpPr>
          <p:cNvPr id="70" name="Rectangle 69">
            <a:hlinkClick r:id="rId10"/>
            <a:extLst>
              <a:ext uri="{FF2B5EF4-FFF2-40B4-BE49-F238E27FC236}">
                <a16:creationId xmlns:a16="http://schemas.microsoft.com/office/drawing/2014/main" id="{2853F7ED-6F00-D041-BE97-084133C301FF}"/>
              </a:ext>
            </a:extLst>
          </p:cNvPr>
          <p:cNvSpPr/>
          <p:nvPr userDrawn="1"/>
        </p:nvSpPr>
        <p:spPr>
          <a:xfrm>
            <a:off x="393420" y="5495567"/>
            <a:ext cx="253422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71" name="Graphic 70" descr="Marker with solid fill">
            <a:extLst>
              <a:ext uri="{FF2B5EF4-FFF2-40B4-BE49-F238E27FC236}">
                <a16:creationId xmlns:a16="http://schemas.microsoft.com/office/drawing/2014/main" id="{8B0E120F-318A-8F48-A635-416307D2FCC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966693" y="2391159"/>
            <a:ext cx="313184" cy="313184"/>
          </a:xfrm>
          <a:prstGeom prst="rect">
            <a:avLst/>
          </a:prstGeom>
        </p:spPr>
      </p:pic>
      <p:pic>
        <p:nvPicPr>
          <p:cNvPr id="72" name="Graphic 71" descr="Marker with solid fill">
            <a:extLst>
              <a:ext uri="{FF2B5EF4-FFF2-40B4-BE49-F238E27FC236}">
                <a16:creationId xmlns:a16="http://schemas.microsoft.com/office/drawing/2014/main" id="{F77A31C7-37D0-4C4E-8D6D-8858270DD3E0}"/>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960009" y="1792711"/>
            <a:ext cx="313184" cy="313184"/>
          </a:xfrm>
          <a:prstGeom prst="rect">
            <a:avLst/>
          </a:prstGeom>
        </p:spPr>
      </p:pic>
      <p:pic>
        <p:nvPicPr>
          <p:cNvPr id="73" name="Graphic 72" descr="Marker with solid fill">
            <a:extLst>
              <a:ext uri="{FF2B5EF4-FFF2-40B4-BE49-F238E27FC236}">
                <a16:creationId xmlns:a16="http://schemas.microsoft.com/office/drawing/2014/main" id="{FA88A190-D239-A34C-9D1C-33E408F399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575004" y="1970736"/>
            <a:ext cx="313184" cy="313184"/>
          </a:xfrm>
          <a:prstGeom prst="rect">
            <a:avLst/>
          </a:prstGeom>
        </p:spPr>
      </p:pic>
      <p:pic>
        <p:nvPicPr>
          <p:cNvPr id="74" name="Graphic 73" descr="Marker with solid fill">
            <a:extLst>
              <a:ext uri="{FF2B5EF4-FFF2-40B4-BE49-F238E27FC236}">
                <a16:creationId xmlns:a16="http://schemas.microsoft.com/office/drawing/2014/main" id="{762A8524-C9D8-4044-B5CF-732D93973EB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676647" y="2164582"/>
            <a:ext cx="313184" cy="313184"/>
          </a:xfrm>
          <a:prstGeom prst="rect">
            <a:avLst/>
          </a:prstGeom>
        </p:spPr>
      </p:pic>
      <p:pic>
        <p:nvPicPr>
          <p:cNvPr id="75" name="Graphic 74" descr="Marker with solid fill">
            <a:extLst>
              <a:ext uri="{FF2B5EF4-FFF2-40B4-BE49-F238E27FC236}">
                <a16:creationId xmlns:a16="http://schemas.microsoft.com/office/drawing/2014/main" id="{47185421-2870-3548-A12E-0BDC8DA4BC7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961794" y="1306180"/>
            <a:ext cx="313184" cy="313184"/>
          </a:xfrm>
          <a:prstGeom prst="rect">
            <a:avLst/>
          </a:prstGeom>
        </p:spPr>
      </p:pic>
      <p:pic>
        <p:nvPicPr>
          <p:cNvPr id="76" name="Graphic 75" descr="Marker with solid fill">
            <a:extLst>
              <a:ext uri="{FF2B5EF4-FFF2-40B4-BE49-F238E27FC236}">
                <a16:creationId xmlns:a16="http://schemas.microsoft.com/office/drawing/2014/main" id="{313D09C2-EF20-2145-B8BE-FB08ACB1F36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98622" y="1897545"/>
            <a:ext cx="313184" cy="313184"/>
          </a:xfrm>
          <a:prstGeom prst="rect">
            <a:avLst/>
          </a:prstGeom>
        </p:spPr>
      </p:pic>
      <p:pic>
        <p:nvPicPr>
          <p:cNvPr id="77" name="Graphic 76" descr="Marker with solid fill">
            <a:extLst>
              <a:ext uri="{FF2B5EF4-FFF2-40B4-BE49-F238E27FC236}">
                <a16:creationId xmlns:a16="http://schemas.microsoft.com/office/drawing/2014/main" id="{F0A2E466-2A1B-144F-AE56-4946394E7FF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484975" y="3540815"/>
            <a:ext cx="313184" cy="313184"/>
          </a:xfrm>
          <a:prstGeom prst="rect">
            <a:avLst/>
          </a:prstGeom>
        </p:spPr>
      </p:pic>
      <p:pic>
        <p:nvPicPr>
          <p:cNvPr id="78" name="Graphic 77" descr="Marker with solid fill">
            <a:extLst>
              <a:ext uri="{FF2B5EF4-FFF2-40B4-BE49-F238E27FC236}">
                <a16:creationId xmlns:a16="http://schemas.microsoft.com/office/drawing/2014/main" id="{CCA7587C-5F96-3B41-A33E-7EE2DD0033A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289497" y="3912462"/>
            <a:ext cx="313184" cy="313184"/>
          </a:xfrm>
          <a:prstGeom prst="rect">
            <a:avLst/>
          </a:prstGeom>
        </p:spPr>
      </p:pic>
      <p:pic>
        <p:nvPicPr>
          <p:cNvPr id="79" name="Graphic 78" descr="Marker with solid fill">
            <a:extLst>
              <a:ext uri="{FF2B5EF4-FFF2-40B4-BE49-F238E27FC236}">
                <a16:creationId xmlns:a16="http://schemas.microsoft.com/office/drawing/2014/main" id="{48E62363-E642-804D-9BEF-D71E76830B3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982000" y="4300880"/>
            <a:ext cx="313184" cy="313184"/>
          </a:xfrm>
          <a:prstGeom prst="rect">
            <a:avLst/>
          </a:prstGeom>
        </p:spPr>
      </p:pic>
      <p:pic>
        <p:nvPicPr>
          <p:cNvPr id="80" name="Graphic 79" descr="Marker with solid fill">
            <a:extLst>
              <a:ext uri="{FF2B5EF4-FFF2-40B4-BE49-F238E27FC236}">
                <a16:creationId xmlns:a16="http://schemas.microsoft.com/office/drawing/2014/main" id="{3006D2C4-8855-514E-AD29-8CFB220EE88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545030" y="3200363"/>
            <a:ext cx="313184" cy="313184"/>
          </a:xfrm>
          <a:prstGeom prst="rect">
            <a:avLst/>
          </a:prstGeom>
        </p:spPr>
      </p:pic>
      <p:pic>
        <p:nvPicPr>
          <p:cNvPr id="81" name="Graphic 80" descr="Marker with solid fill">
            <a:extLst>
              <a:ext uri="{FF2B5EF4-FFF2-40B4-BE49-F238E27FC236}">
                <a16:creationId xmlns:a16="http://schemas.microsoft.com/office/drawing/2014/main" id="{D75F734C-D443-4B46-93DA-AF0CF31FBF3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687274" y="2439712"/>
            <a:ext cx="313184" cy="313184"/>
          </a:xfrm>
          <a:prstGeom prst="rect">
            <a:avLst/>
          </a:prstGeom>
        </p:spPr>
      </p:pic>
      <p:pic>
        <p:nvPicPr>
          <p:cNvPr id="82" name="Graphic 81" descr="Marker with solid fill">
            <a:extLst>
              <a:ext uri="{FF2B5EF4-FFF2-40B4-BE49-F238E27FC236}">
                <a16:creationId xmlns:a16="http://schemas.microsoft.com/office/drawing/2014/main" id="{C7AE84ED-8422-DC4E-B175-CC5C8F704B8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319722" y="2262274"/>
            <a:ext cx="313184" cy="313184"/>
          </a:xfrm>
          <a:prstGeom prst="rect">
            <a:avLst/>
          </a:prstGeom>
        </p:spPr>
      </p:pic>
      <p:pic>
        <p:nvPicPr>
          <p:cNvPr id="83" name="Graphic 82" descr="Marker with solid fill">
            <a:extLst>
              <a:ext uri="{FF2B5EF4-FFF2-40B4-BE49-F238E27FC236}">
                <a16:creationId xmlns:a16="http://schemas.microsoft.com/office/drawing/2014/main" id="{2532B885-263B-9047-A78D-9A81683C9B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58162" y="1573864"/>
            <a:ext cx="313184" cy="313184"/>
          </a:xfrm>
          <a:prstGeom prst="rect">
            <a:avLst/>
          </a:prstGeom>
        </p:spPr>
      </p:pic>
      <p:pic>
        <p:nvPicPr>
          <p:cNvPr id="84" name="Graphic 83" descr="Marker with solid fill">
            <a:extLst>
              <a:ext uri="{FF2B5EF4-FFF2-40B4-BE49-F238E27FC236}">
                <a16:creationId xmlns:a16="http://schemas.microsoft.com/office/drawing/2014/main" id="{34D460A1-4807-2542-A643-4A069172EFB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328690" y="1598140"/>
            <a:ext cx="313184" cy="313184"/>
          </a:xfrm>
          <a:prstGeom prst="rect">
            <a:avLst/>
          </a:prstGeom>
        </p:spPr>
      </p:pic>
      <p:pic>
        <p:nvPicPr>
          <p:cNvPr id="85" name="Graphic 84" descr="Marker with solid fill">
            <a:extLst>
              <a:ext uri="{FF2B5EF4-FFF2-40B4-BE49-F238E27FC236}">
                <a16:creationId xmlns:a16="http://schemas.microsoft.com/office/drawing/2014/main" id="{A74ED9DC-6688-634F-A250-243C66A93ED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385334" y="1679060"/>
            <a:ext cx="313184" cy="313184"/>
          </a:xfrm>
          <a:prstGeom prst="rect">
            <a:avLst/>
          </a:prstGeom>
        </p:spPr>
      </p:pic>
      <p:pic>
        <p:nvPicPr>
          <p:cNvPr id="86" name="Graphic 85" descr="Marker with solid fill">
            <a:extLst>
              <a:ext uri="{FF2B5EF4-FFF2-40B4-BE49-F238E27FC236}">
                <a16:creationId xmlns:a16="http://schemas.microsoft.com/office/drawing/2014/main" id="{AEE635D7-DEC7-0148-A210-028FEA359B3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875536" y="1670968"/>
            <a:ext cx="313184" cy="313184"/>
          </a:xfrm>
          <a:prstGeom prst="rect">
            <a:avLst/>
          </a:prstGeom>
        </p:spPr>
      </p:pic>
      <p:pic>
        <p:nvPicPr>
          <p:cNvPr id="87" name="Graphic 86" descr="Marker with solid fill">
            <a:extLst>
              <a:ext uri="{FF2B5EF4-FFF2-40B4-BE49-F238E27FC236}">
                <a16:creationId xmlns:a16="http://schemas.microsoft.com/office/drawing/2014/main" id="{7554E447-FE87-C54B-8B21-57EF933B125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94021" y="1565772"/>
            <a:ext cx="313184" cy="313184"/>
          </a:xfrm>
          <a:prstGeom prst="rect">
            <a:avLst/>
          </a:prstGeom>
        </p:spPr>
      </p:pic>
      <p:pic>
        <p:nvPicPr>
          <p:cNvPr id="88" name="Graphic 87" descr="Marker with solid fill">
            <a:extLst>
              <a:ext uri="{FF2B5EF4-FFF2-40B4-BE49-F238E27FC236}">
                <a16:creationId xmlns:a16="http://schemas.microsoft.com/office/drawing/2014/main" id="{443C4B3F-A327-814A-838B-1304A4D2BD7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215401" y="1598140"/>
            <a:ext cx="313184" cy="313184"/>
          </a:xfrm>
          <a:prstGeom prst="rect">
            <a:avLst/>
          </a:prstGeom>
        </p:spPr>
      </p:pic>
      <p:pic>
        <p:nvPicPr>
          <p:cNvPr id="89" name="Graphic 88" descr="Marker with solid fill">
            <a:extLst>
              <a:ext uri="{FF2B5EF4-FFF2-40B4-BE49-F238E27FC236}">
                <a16:creationId xmlns:a16="http://schemas.microsoft.com/office/drawing/2014/main" id="{0DC73A53-C4DE-4445-B167-0D121CD5272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481562" y="1987144"/>
            <a:ext cx="313184" cy="313184"/>
          </a:xfrm>
          <a:prstGeom prst="rect">
            <a:avLst/>
          </a:prstGeom>
        </p:spPr>
      </p:pic>
      <p:pic>
        <p:nvPicPr>
          <p:cNvPr id="90" name="Graphic 89" descr="Marker with solid fill">
            <a:extLst>
              <a:ext uri="{FF2B5EF4-FFF2-40B4-BE49-F238E27FC236}">
                <a16:creationId xmlns:a16="http://schemas.microsoft.com/office/drawing/2014/main" id="{AF39396C-6A5A-FA42-986E-C13F19F631D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376366" y="1946684"/>
            <a:ext cx="313184" cy="313184"/>
          </a:xfrm>
          <a:prstGeom prst="rect">
            <a:avLst/>
          </a:prstGeom>
        </p:spPr>
      </p:pic>
      <p:pic>
        <p:nvPicPr>
          <p:cNvPr id="91" name="Graphic 90" descr="Marker with solid fill">
            <a:extLst>
              <a:ext uri="{FF2B5EF4-FFF2-40B4-BE49-F238E27FC236}">
                <a16:creationId xmlns:a16="http://schemas.microsoft.com/office/drawing/2014/main" id="{ADA742A8-F8A3-C34A-B42B-1DC158290AF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085053" y="1623003"/>
            <a:ext cx="313184" cy="313184"/>
          </a:xfrm>
          <a:prstGeom prst="rect">
            <a:avLst/>
          </a:prstGeom>
        </p:spPr>
      </p:pic>
      <p:pic>
        <p:nvPicPr>
          <p:cNvPr id="92" name="Graphic 91" descr="Marker with solid fill">
            <a:extLst>
              <a:ext uri="{FF2B5EF4-FFF2-40B4-BE49-F238E27FC236}">
                <a16:creationId xmlns:a16="http://schemas.microsoft.com/office/drawing/2014/main" id="{461D264F-BF20-1F41-8FCE-E4D7FA9A13E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82157" y="1720107"/>
            <a:ext cx="313184" cy="313184"/>
          </a:xfrm>
          <a:prstGeom prst="rect">
            <a:avLst/>
          </a:prstGeom>
        </p:spPr>
      </p:pic>
      <p:pic>
        <p:nvPicPr>
          <p:cNvPr id="93" name="Graphic 92" descr="Marker with solid fill">
            <a:extLst>
              <a:ext uri="{FF2B5EF4-FFF2-40B4-BE49-F238E27FC236}">
                <a16:creationId xmlns:a16="http://schemas.microsoft.com/office/drawing/2014/main" id="{01505620-15B1-1A4D-A195-EB87809CBA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65973" y="1792935"/>
            <a:ext cx="313184" cy="313184"/>
          </a:xfrm>
          <a:prstGeom prst="rect">
            <a:avLst/>
          </a:prstGeom>
        </p:spPr>
      </p:pic>
      <p:pic>
        <p:nvPicPr>
          <p:cNvPr id="94" name="Graphic 93" descr="Marker with solid fill">
            <a:extLst>
              <a:ext uri="{FF2B5EF4-FFF2-40B4-BE49-F238E27FC236}">
                <a16:creationId xmlns:a16="http://schemas.microsoft.com/office/drawing/2014/main" id="{BD6E3A08-1566-B845-979E-76E658A5C7D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712820" y="1703922"/>
            <a:ext cx="313184" cy="313184"/>
          </a:xfrm>
          <a:prstGeom prst="rect">
            <a:avLst/>
          </a:prstGeom>
        </p:spPr>
      </p:pic>
      <p:pic>
        <p:nvPicPr>
          <p:cNvPr id="95" name="Graphic 94" descr="Marker with solid fill">
            <a:extLst>
              <a:ext uri="{FF2B5EF4-FFF2-40B4-BE49-F238E27FC236}">
                <a16:creationId xmlns:a16="http://schemas.microsoft.com/office/drawing/2014/main" id="{A2C3FACD-9BE7-DD4C-8D35-EB2BEAD9FBD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777555" y="1970961"/>
            <a:ext cx="313184" cy="313184"/>
          </a:xfrm>
          <a:prstGeom prst="rect">
            <a:avLst/>
          </a:prstGeom>
        </p:spPr>
      </p:pic>
      <p:pic>
        <p:nvPicPr>
          <p:cNvPr id="96" name="Graphic 95" descr="Marker with solid fill">
            <a:extLst>
              <a:ext uri="{FF2B5EF4-FFF2-40B4-BE49-F238E27FC236}">
                <a16:creationId xmlns:a16="http://schemas.microsoft.com/office/drawing/2014/main" id="{46E87B89-E78F-A14C-99F2-0421570F16BC}"/>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842291" y="2084249"/>
            <a:ext cx="313184" cy="313184"/>
          </a:xfrm>
          <a:prstGeom prst="rect">
            <a:avLst/>
          </a:prstGeom>
        </p:spPr>
      </p:pic>
      <p:pic>
        <p:nvPicPr>
          <p:cNvPr id="97" name="Graphic 96" descr="Marker with solid fill">
            <a:extLst>
              <a:ext uri="{FF2B5EF4-FFF2-40B4-BE49-F238E27FC236}">
                <a16:creationId xmlns:a16="http://schemas.microsoft.com/office/drawing/2014/main" id="{21971F66-27DB-C94C-A121-37F50845B81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89137" y="2148985"/>
            <a:ext cx="313184" cy="313184"/>
          </a:xfrm>
          <a:prstGeom prst="rect">
            <a:avLst/>
          </a:prstGeom>
        </p:spPr>
      </p:pic>
      <p:pic>
        <p:nvPicPr>
          <p:cNvPr id="98" name="Graphic 97" descr="Marker with solid fill">
            <a:extLst>
              <a:ext uri="{FF2B5EF4-FFF2-40B4-BE49-F238E27FC236}">
                <a16:creationId xmlns:a16="http://schemas.microsoft.com/office/drawing/2014/main" id="{F9EF303E-5F8A-5841-B5FB-7215092D719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24401" y="1987144"/>
            <a:ext cx="313184" cy="313184"/>
          </a:xfrm>
          <a:prstGeom prst="rect">
            <a:avLst/>
          </a:prstGeom>
        </p:spPr>
      </p:pic>
      <p:sp>
        <p:nvSpPr>
          <p:cNvPr id="99" name="Rectangle 98">
            <a:hlinkClick r:id="rId19"/>
            <a:extLst>
              <a:ext uri="{FF2B5EF4-FFF2-40B4-BE49-F238E27FC236}">
                <a16:creationId xmlns:a16="http://schemas.microsoft.com/office/drawing/2014/main" id="{2A6480F3-532C-6543-85E7-0BC80B7701C0}"/>
              </a:ext>
            </a:extLst>
          </p:cNvPr>
          <p:cNvSpPr/>
          <p:nvPr userDrawn="1"/>
        </p:nvSpPr>
        <p:spPr>
          <a:xfrm>
            <a:off x="5558949" y="5464311"/>
            <a:ext cx="1862964" cy="45292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0" name="Rectangle 99">
            <a:hlinkClick r:id="rId20"/>
            <a:extLst>
              <a:ext uri="{FF2B5EF4-FFF2-40B4-BE49-F238E27FC236}">
                <a16:creationId xmlns:a16="http://schemas.microsoft.com/office/drawing/2014/main" id="{F5C80912-2641-E044-BBBF-A961CFE265A8}"/>
              </a:ext>
            </a:extLst>
          </p:cNvPr>
          <p:cNvSpPr/>
          <p:nvPr userDrawn="1"/>
        </p:nvSpPr>
        <p:spPr>
          <a:xfrm>
            <a:off x="397300" y="4581128"/>
            <a:ext cx="2195918" cy="83099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ectangle 100">
            <a:hlinkClick r:id="rId10"/>
            <a:extLst>
              <a:ext uri="{FF2B5EF4-FFF2-40B4-BE49-F238E27FC236}">
                <a16:creationId xmlns:a16="http://schemas.microsoft.com/office/drawing/2014/main" id="{271C9EA2-037E-9447-9A8A-CC48EEAF6E57}"/>
              </a:ext>
            </a:extLst>
          </p:cNvPr>
          <p:cNvSpPr/>
          <p:nvPr userDrawn="1"/>
        </p:nvSpPr>
        <p:spPr>
          <a:xfrm>
            <a:off x="358738" y="5485781"/>
            <a:ext cx="253422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3" name="Rectangle 102">
            <a:hlinkClick r:id="rId11"/>
            <a:extLst>
              <a:ext uri="{FF2B5EF4-FFF2-40B4-BE49-F238E27FC236}">
                <a16:creationId xmlns:a16="http://schemas.microsoft.com/office/drawing/2014/main" id="{F9B80F2A-9AF6-7C46-83DC-D13BDFBA94F0}"/>
              </a:ext>
            </a:extLst>
          </p:cNvPr>
          <p:cNvSpPr/>
          <p:nvPr userDrawn="1"/>
        </p:nvSpPr>
        <p:spPr>
          <a:xfrm>
            <a:off x="3083141" y="5480236"/>
            <a:ext cx="227138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Tree>
  </p:cSld>
  <p:clrMapOvr>
    <a:masterClrMapping/>
  </p:clrMapOvr>
  <p:transition>
    <p:fade/>
  </p:transition>
  <p:extLst>
    <p:ext uri="{DCECCB84-F9BA-43D5-87BE-67443E8EF086}">
      <p15:sldGuideLst xmlns:p15="http://schemas.microsoft.com/office/powerpoint/2012/main">
        <p15:guide id="1" pos="274" userDrawn="1">
          <p15:clr>
            <a:srgbClr val="FBAE40"/>
          </p15:clr>
        </p15:guide>
        <p15:guide id="2" orient="horz" pos="548" userDrawn="1">
          <p15:clr>
            <a:srgbClr val="FBAE40"/>
          </p15:clr>
        </p15:guide>
        <p15:guide id="3" pos="147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371778731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NO LOGO">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Rectangle 1">
            <a:extLst>
              <a:ext uri="{FF2B5EF4-FFF2-40B4-BE49-F238E27FC236}">
                <a16:creationId xmlns:a16="http://schemas.microsoft.com/office/drawing/2014/main" id="{E95B24BC-BC56-FD4E-B9E0-A07C7B8EBB54}"/>
              </a:ext>
            </a:extLst>
          </p:cNvPr>
          <p:cNvSpPr/>
          <p:nvPr userDrawn="1"/>
        </p:nvSpPr>
        <p:spPr>
          <a:xfrm>
            <a:off x="9984432" y="259200"/>
            <a:ext cx="1872208" cy="649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879610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itle &amp; sub separator pale">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D83161B-39C5-AE43-83DB-C0B2FF0A3E8B}"/>
              </a:ext>
            </a:extLst>
          </p:cNvPr>
          <p:cNvPicPr>
            <a:picLocks noChangeAspect="1"/>
          </p:cNvPicPr>
          <p:nvPr userDrawn="1"/>
        </p:nvPicPr>
        <p:blipFill>
          <a:blip r:embed="rId2"/>
          <a:stretch>
            <a:fillRect/>
          </a:stretch>
        </p:blipFill>
        <p:spPr>
          <a:xfrm>
            <a:off x="3500439" y="1772816"/>
            <a:ext cx="5191122" cy="3744416"/>
          </a:xfrm>
          <a:prstGeom prst="rect">
            <a:avLst/>
          </a:prstGeom>
        </p:spPr>
      </p:pic>
      <p:sp>
        <p:nvSpPr>
          <p:cNvPr id="5" name="Titre 1"/>
          <p:cNvSpPr>
            <a:spLocks noGrp="1"/>
          </p:cNvSpPr>
          <p:nvPr>
            <p:ph type="title" hasCustomPrompt="1"/>
          </p:nvPr>
        </p:nvSpPr>
        <p:spPr>
          <a:xfrm>
            <a:off x="609600" y="274641"/>
            <a:ext cx="10972800" cy="4162475"/>
          </a:xfrm>
          <a:prstGeom prst="rect">
            <a:avLst/>
          </a:prstGeom>
        </p:spPr>
        <p:txBody>
          <a:bodyPr anchor="ctr">
            <a:normAutofit/>
          </a:bodyPr>
          <a:lstStyle>
            <a:lvl1pPr algn="ctr">
              <a:defRPr sz="400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r>
              <a:rPr lang="en-GB" dirty="0"/>
              <a:t>Click and </a:t>
            </a:r>
            <a:r>
              <a:rPr lang="en-GB" noProof="0" dirty="0"/>
              <a:t>Modify</a:t>
            </a:r>
            <a:r>
              <a:rPr lang="en-GB" dirty="0"/>
              <a:t> the text</a:t>
            </a:r>
          </a:p>
        </p:txBody>
      </p:sp>
      <p:sp>
        <p:nvSpPr>
          <p:cNvPr id="6" name="Sous-titre 2"/>
          <p:cNvSpPr>
            <a:spLocks noGrp="1"/>
          </p:cNvSpPr>
          <p:nvPr>
            <p:ph type="subTitle" idx="1"/>
          </p:nvPr>
        </p:nvSpPr>
        <p:spPr>
          <a:xfrm>
            <a:off x="609600" y="4653141"/>
            <a:ext cx="10972800" cy="1655763"/>
          </a:xfrm>
          <a:prstGeom prst="rect">
            <a:avLst/>
          </a:prstGeom>
        </p:spPr>
        <p:txBody>
          <a:bodyPr>
            <a:normAutofit/>
          </a:bodyPr>
          <a:lstStyle>
            <a:lvl1pPr marL="0" indent="0" algn="ctr">
              <a:buNone/>
              <a:defRPr sz="3200">
                <a:solidFill>
                  <a:schemeClr val="accent1"/>
                </a:solidFill>
                <a:latin typeface="Arial" panose="020B0604020202020204" pitchFamily="34" charset="0"/>
                <a:cs typeface="Arial" panose="020B0604020202020204" pitchFamily="34" charset="0"/>
              </a:defRPr>
            </a:lvl1pPr>
          </a:lstStyle>
          <a:p>
            <a:endParaRPr lang="en-GB" dirty="0"/>
          </a:p>
        </p:txBody>
      </p:sp>
      <p:sp>
        <p:nvSpPr>
          <p:cNvPr id="7"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4" y="6428364"/>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36355270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Title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41"/>
            <a:ext cx="10972800" cy="5821363"/>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3"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4" y="6428364"/>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400956326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subtitle content">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430391"/>
            <a:ext cx="10972800" cy="702471"/>
          </a:xfrm>
          <a:prstGeom prst="rect">
            <a:avLst/>
          </a:prstGeom>
        </p:spPr>
        <p:txBody>
          <a:bodyPr wrap="square" lIns="0" tIns="0" rIns="0" bIns="0" anchor="t"/>
          <a:lstStyle>
            <a:lvl1pPr marL="0" indent="0" algn="l">
              <a:buNone/>
              <a:defRPr sz="2000" b="1" i="0" cap="all" spc="100" baseline="0">
                <a:solidFill>
                  <a:schemeClr val="accent1"/>
                </a:solidFill>
                <a:latin typeface="Arial" panose="020B0604020202020204" pitchFamily="34" charset="0"/>
                <a:ea typeface="Verdana" panose="020B060403050404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dirty="0"/>
              <a:t>CLICK AND ADD TEXT</a:t>
            </a:r>
          </a:p>
        </p:txBody>
      </p:sp>
      <p:sp>
        <p:nvSpPr>
          <p:cNvPr id="3" name="Content Placeholder 2"/>
          <p:cNvSpPr>
            <a:spLocks noGrp="1"/>
          </p:cNvSpPr>
          <p:nvPr>
            <p:ph sz="quarter" idx="12"/>
          </p:nvPr>
        </p:nvSpPr>
        <p:spPr>
          <a:xfrm>
            <a:off x="620184" y="2132856"/>
            <a:ext cx="10963200" cy="3816424"/>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E7BED270-F252-40E9-B649-31059F163421}"/>
              </a:ext>
            </a:extLst>
          </p:cNvPr>
          <p:cNvSpPr>
            <a:spLocks noGrp="1"/>
          </p:cNvSpPr>
          <p:nvPr>
            <p:ph type="title"/>
          </p:nvPr>
        </p:nvSpPr>
        <p:spPr>
          <a:xfrm>
            <a:off x="619200" y="246572"/>
            <a:ext cx="8740800" cy="807285"/>
          </a:xfrm>
        </p:spPr>
        <p:txBody>
          <a:bodyPr anchor="t"/>
          <a:lstStyle>
            <a:lvl1pPr>
              <a:lnSpc>
                <a:spcPts val="3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2C97B588-8F7E-484F-9C45-CC6F089B2D56}"/>
              </a:ext>
            </a:extLst>
          </p:cNvPr>
          <p:cNvSpPr>
            <a:spLocks noGrp="1"/>
          </p:cNvSpPr>
          <p:nvPr>
            <p:ph type="sldNum" sz="quarter" idx="4"/>
          </p:nvPr>
        </p:nvSpPr>
        <p:spPr>
          <a:xfrm>
            <a:off x="10800524" y="6428364"/>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EE24256E-4036-AF47-887A-CFEBCB3FBA85}"/>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48894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Disposition personnalisée">
    <p:bg>
      <p:bgPr>
        <a:solidFill>
          <a:srgbClr val="5D8298"/>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9350C55E-6C2B-68D0-9FFE-AA24A0A78825}"/>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Espace réservé du numéro de diapositive 6">
            <a:extLst>
              <a:ext uri="{FF2B5EF4-FFF2-40B4-BE49-F238E27FC236}">
                <a16:creationId xmlns:a16="http://schemas.microsoft.com/office/drawing/2014/main" id="{F046E0A4-E965-4C18-8444-05C49D8DD6B9}"/>
              </a:ext>
            </a:extLst>
          </p:cNvPr>
          <p:cNvSpPr>
            <a:spLocks noGrp="1"/>
          </p:cNvSpPr>
          <p:nvPr>
            <p:ph type="sldNum" sz="quarter" idx="4"/>
          </p:nvPr>
        </p:nvSpPr>
        <p:spPr>
          <a:xfrm>
            <a:off x="10800524" y="6428364"/>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Title 4">
            <a:extLst>
              <a:ext uri="{FF2B5EF4-FFF2-40B4-BE49-F238E27FC236}">
                <a16:creationId xmlns:a16="http://schemas.microsoft.com/office/drawing/2014/main" id="{DE0BFF55-A527-48E6-AAD6-78DF86EF1158}"/>
              </a:ext>
            </a:extLst>
          </p:cNvPr>
          <p:cNvSpPr>
            <a:spLocks noGrp="1"/>
          </p:cNvSpPr>
          <p:nvPr>
            <p:ph type="title"/>
          </p:nvPr>
        </p:nvSpPr>
        <p:spPr>
          <a:xfrm>
            <a:off x="619200" y="246572"/>
            <a:ext cx="8740800" cy="807285"/>
          </a:xfrm>
        </p:spPr>
        <p:txBody>
          <a:bodyPr anchor="t"/>
          <a:lstStyle>
            <a:lvl1pPr>
              <a:lnSpc>
                <a:spcPts val="3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Content Placeholder 5">
            <a:extLst>
              <a:ext uri="{FF2B5EF4-FFF2-40B4-BE49-F238E27FC236}">
                <a16:creationId xmlns:a16="http://schemas.microsoft.com/office/drawing/2014/main" id="{8F9640F8-1FD3-3541-875E-9076AB502E63}"/>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30190862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Espace réservé du numéro de diapositive 6"/>
          <p:cNvSpPr>
            <a:spLocks noGrp="1"/>
          </p:cNvSpPr>
          <p:nvPr>
            <p:ph type="sldNum" sz="quarter" idx="4"/>
          </p:nvPr>
        </p:nvSpPr>
        <p:spPr>
          <a:xfrm>
            <a:off x="10704512" y="6356351"/>
            <a:ext cx="877888" cy="365125"/>
          </a:xfrm>
          <a:prstGeom prst="rect">
            <a:avLst/>
          </a:prstGeom>
        </p:spPr>
        <p:txBody>
          <a:bodyPr vert="horz" lIns="0" tIns="0" rIns="0" bIns="0" rtlCol="0" anchor="ctr"/>
          <a:lstStyle>
            <a:lvl1pPr algn="r">
              <a:defRPr sz="1200">
                <a:solidFill>
                  <a:srgbClr val="5D8298"/>
                </a:solidFill>
                <a:latin typeface="PT Sans Narrow" charset="-52"/>
                <a:ea typeface="PT Sans Narrow" charset="-52"/>
                <a:cs typeface="PT Sans Narrow" charset="-52"/>
              </a:defRPr>
            </a:lvl1pPr>
          </a:lstStyle>
          <a:p>
            <a:fld id="{FCE43C0F-8A7B-3A4B-9DB5-B3472E36E833}" type="slidenum">
              <a:rPr lang="en-GB" smtClean="0"/>
              <a:pPr/>
              <a:t>‹#›</a:t>
            </a:fld>
            <a:endParaRPr lang="en-GB" dirty="0"/>
          </a:p>
        </p:txBody>
      </p:sp>
      <p:sp>
        <p:nvSpPr>
          <p:cNvPr id="4" name="Content Placeholder 5"/>
          <p:cNvSpPr>
            <a:spLocks noGrp="1"/>
          </p:cNvSpPr>
          <p:nvPr>
            <p:ph sz="quarter" idx="13"/>
          </p:nvPr>
        </p:nvSpPr>
        <p:spPr>
          <a:xfrm>
            <a:off x="620184" y="6356351"/>
            <a:ext cx="8116800" cy="365125"/>
          </a:xfrm>
        </p:spPr>
        <p:txBody>
          <a:bodyPr anchor="ctr" anchorCtr="0">
            <a:noAutofit/>
          </a:bodyPr>
          <a:lstStyle>
            <a:lvl1pPr marL="0" indent="0">
              <a:buNone/>
              <a:defRPr sz="1200">
                <a:latin typeface="PT Sans Narrow"/>
                <a:cs typeface="PT Sans Narrow"/>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27320537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Title only Separator Pale">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989F61-B860-AA41-A8B9-6C82D4D458EF}"/>
              </a:ext>
            </a:extLst>
          </p:cNvPr>
          <p:cNvPicPr>
            <a:picLocks noChangeAspect="1"/>
          </p:cNvPicPr>
          <p:nvPr userDrawn="1"/>
        </p:nvPicPr>
        <p:blipFill>
          <a:blip r:embed="rId2"/>
          <a:stretch>
            <a:fillRect/>
          </a:stretch>
        </p:blipFill>
        <p:spPr>
          <a:xfrm>
            <a:off x="3500439" y="1772816"/>
            <a:ext cx="5191122" cy="3744416"/>
          </a:xfrm>
          <a:prstGeom prst="rect">
            <a:avLst/>
          </a:prstGeom>
        </p:spPr>
      </p:pic>
      <p:sp>
        <p:nvSpPr>
          <p:cNvPr id="8" name="Titre 1"/>
          <p:cNvSpPr>
            <a:spLocks noGrp="1"/>
          </p:cNvSpPr>
          <p:nvPr>
            <p:ph type="title" hasCustomPrompt="1"/>
          </p:nvPr>
        </p:nvSpPr>
        <p:spPr>
          <a:xfrm>
            <a:off x="609600" y="274641"/>
            <a:ext cx="10972800" cy="5821363"/>
          </a:xfrm>
          <a:prstGeom prst="rect">
            <a:avLst/>
          </a:prstGeom>
        </p:spPr>
        <p:txBody>
          <a:bodyPr anchor="ctr">
            <a:normAutofit/>
          </a:bodyPr>
          <a:lstStyle>
            <a:lvl1pPr algn="ctr">
              <a:defRPr sz="4000" b="1" i="0">
                <a:solidFill>
                  <a:schemeClr val="accent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a:t>
            </a:r>
            <a:br>
              <a:rPr lang="en-GB" noProof="0" dirty="0"/>
            </a:br>
            <a:r>
              <a:rPr lang="en-GB" noProof="0" dirty="0"/>
              <a:t>the text</a:t>
            </a:r>
          </a:p>
        </p:txBody>
      </p:sp>
      <p:sp>
        <p:nvSpPr>
          <p:cNvPr id="4"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4" y="6428364"/>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311347161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7_Disposition personnalisée">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9350C55E-6C2B-68D0-9FFE-AA24A0A78825}"/>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80515495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spc="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r>
              <a:rPr lang="fr-FR" dirty="0"/>
              <a:t>Click and </a:t>
            </a:r>
            <a:r>
              <a:rPr lang="fr-FR" dirty="0" err="1"/>
              <a:t>Modify</a:t>
            </a:r>
            <a:r>
              <a:rPr lang="fr-FR" dirty="0"/>
              <a:t> </a:t>
            </a:r>
            <a:br>
              <a:rPr lang="fr-FR" dirty="0"/>
            </a:br>
            <a:r>
              <a:rPr lang="fr-FR" dirty="0"/>
              <a:t>the </a:t>
            </a:r>
            <a:r>
              <a:rPr lang="fr-FR" dirty="0" err="1"/>
              <a:t>text</a:t>
            </a:r>
            <a:endParaRPr lang="fr-FR" dirty="0"/>
          </a:p>
        </p:txBody>
      </p:sp>
      <p:sp>
        <p:nvSpPr>
          <p:cNvPr id="10" name="Rectangle 9"/>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3" name="Espace réservé du numéro de diapositive 6">
            <a:extLst>
              <a:ext uri="{FF2B5EF4-FFF2-40B4-BE49-F238E27FC236}">
                <a16:creationId xmlns:a16="http://schemas.microsoft.com/office/drawing/2014/main" id="{CB8CA187-4134-2B1F-77BF-440903E7452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98747505-8BD4-4759-D8C7-2E89433B8475}"/>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6_Disposition personnalisée">
    <p:bg>
      <p:bgPr>
        <a:solidFill>
          <a:srgbClr val="5D8298"/>
        </a:solidFill>
        <a:effectLst/>
      </p:bgPr>
    </p:bg>
    <p:spTree>
      <p:nvGrpSpPr>
        <p:cNvPr id="1" name=""/>
        <p:cNvGrpSpPr/>
        <p:nvPr/>
      </p:nvGrpSpPr>
      <p:grpSpPr>
        <a:xfrm>
          <a:off x="0" y="0"/>
          <a:ext cx="0" cy="0"/>
          <a:chOff x="0" y="0"/>
          <a:chExt cx="0" cy="0"/>
        </a:xfrm>
      </p:grpSpPr>
      <p:sp>
        <p:nvSpPr>
          <p:cNvPr id="3"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4"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dirty="0"/>
          </a:p>
        </p:txBody>
      </p:sp>
      <p:sp>
        <p:nvSpPr>
          <p:cNvPr id="5" name="Content Placeholder 5">
            <a:extLst>
              <a:ext uri="{FF2B5EF4-FFF2-40B4-BE49-F238E27FC236}">
                <a16:creationId xmlns:a16="http://schemas.microsoft.com/office/drawing/2014/main" id="{CB0892A3-AA32-4643-922B-907261114EE2}"/>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chemeClr val="bg1"/>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6" name="Espace réservé du numéro de diapositive 6">
            <a:extLst>
              <a:ext uri="{FF2B5EF4-FFF2-40B4-BE49-F238E27FC236}">
                <a16:creationId xmlns:a16="http://schemas.microsoft.com/office/drawing/2014/main" id="{646ECA4D-A9A5-5C0C-863E-18B7E637066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noProof="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C886629B-70FD-5844-A852-AA84E9AB03FD}"/>
              </a:ext>
            </a:extLst>
          </p:cNvPr>
          <p:cNvSpPr>
            <a:spLocks noGrp="1"/>
          </p:cNvSpPr>
          <p:nvPr>
            <p:ph type="title" hasCustomPrompt="1"/>
          </p:nvPr>
        </p:nvSpPr>
        <p:spPr>
          <a:xfrm>
            <a:off x="431371" y="1052832"/>
            <a:ext cx="11247039" cy="647976"/>
          </a:xfrm>
        </p:spPr>
        <p:txBody>
          <a:bodyPr>
            <a:noAutofit/>
          </a:bodyPr>
          <a:lstStyle>
            <a:lvl1pPr algn="ctr">
              <a:defRPr sz="4000" spc="0">
                <a:latin typeface="Arial" panose="020B0604020202020204" pitchFamily="34" charset="0"/>
                <a:cs typeface="Arial" panose="020B0604020202020204" pitchFamily="34" charset="0"/>
              </a:defRPr>
            </a:lvl1pPr>
          </a:lstStyle>
          <a:p>
            <a:r>
              <a:rPr lang="en-GB" dirty="0"/>
              <a:t>Click AND MODIFY THE TEXT</a:t>
            </a:r>
            <a:endParaRPr lang="en-US" dirty="0"/>
          </a:p>
        </p:txBody>
      </p:sp>
      <p:sp>
        <p:nvSpPr>
          <p:cNvPr id="17" name="Text Placeholder 16">
            <a:extLst>
              <a:ext uri="{FF2B5EF4-FFF2-40B4-BE49-F238E27FC236}">
                <a16:creationId xmlns:a16="http://schemas.microsoft.com/office/drawing/2014/main" id="{29E1BEE5-34CE-E34C-BCFB-D7083C34B8C5}"/>
              </a:ext>
            </a:extLst>
          </p:cNvPr>
          <p:cNvSpPr>
            <a:spLocks noGrp="1"/>
          </p:cNvSpPr>
          <p:nvPr>
            <p:ph type="body" sz="quarter" idx="10" hasCustomPrompt="1"/>
          </p:nvPr>
        </p:nvSpPr>
        <p:spPr>
          <a:xfrm>
            <a:off x="1968499" y="2580900"/>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8" name="Text Placeholder 16">
            <a:extLst>
              <a:ext uri="{FF2B5EF4-FFF2-40B4-BE49-F238E27FC236}">
                <a16:creationId xmlns:a16="http://schemas.microsoft.com/office/drawing/2014/main" id="{5E89AE6E-09E9-A04C-9CFE-768FC4130566}"/>
              </a:ext>
            </a:extLst>
          </p:cNvPr>
          <p:cNvSpPr>
            <a:spLocks noGrp="1"/>
          </p:cNvSpPr>
          <p:nvPr>
            <p:ph type="body" sz="quarter" idx="11" hasCustomPrompt="1"/>
          </p:nvPr>
        </p:nvSpPr>
        <p:spPr>
          <a:xfrm>
            <a:off x="1967542" y="3877044"/>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9" name="Text Placeholder 16">
            <a:extLst>
              <a:ext uri="{FF2B5EF4-FFF2-40B4-BE49-F238E27FC236}">
                <a16:creationId xmlns:a16="http://schemas.microsoft.com/office/drawing/2014/main" id="{FEC0F67F-0294-3044-9A92-E4F9BE84511E}"/>
              </a:ext>
            </a:extLst>
          </p:cNvPr>
          <p:cNvSpPr>
            <a:spLocks noGrp="1"/>
          </p:cNvSpPr>
          <p:nvPr>
            <p:ph type="body" sz="quarter" idx="12" hasCustomPrompt="1"/>
          </p:nvPr>
        </p:nvSpPr>
        <p:spPr>
          <a:xfrm>
            <a:off x="1967542" y="5125192"/>
            <a:ext cx="8255959" cy="536057"/>
          </a:xfrm>
        </p:spPr>
        <p:txBody>
          <a:bodyPr>
            <a:noAutofit/>
          </a:bodyPr>
          <a:lstStyle>
            <a:lvl1pPr marL="0" indent="0" algn="ctr">
              <a:buNone/>
              <a:defRPr sz="32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8" name="Content Placeholder 5">
            <a:extLst>
              <a:ext uri="{FF2B5EF4-FFF2-40B4-BE49-F238E27FC236}">
                <a16:creationId xmlns:a16="http://schemas.microsoft.com/office/drawing/2014/main" id="{9DAE90F2-0D99-4E4A-B2F6-79682983F674}"/>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5" name="Espace réservé du numéro de diapositive 6">
            <a:extLst>
              <a:ext uri="{FF2B5EF4-FFF2-40B4-BE49-F238E27FC236}">
                <a16:creationId xmlns:a16="http://schemas.microsoft.com/office/drawing/2014/main" id="{539CD63E-A7DC-76C6-7FE4-D8B254D34E3F}"/>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3CDA54E2-009C-2A3B-0499-74746AB84E5C}"/>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3306AF63-3D41-F154-86F9-64F38551946D}"/>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No spir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Rectangle 1">
            <a:extLst>
              <a:ext uri="{FF2B5EF4-FFF2-40B4-BE49-F238E27FC236}">
                <a16:creationId xmlns:a16="http://schemas.microsoft.com/office/drawing/2014/main" id="{707B1C4B-188C-4571-3002-C526C866A751}"/>
              </a:ext>
            </a:extLst>
          </p:cNvPr>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3" name="Espace réservé du numéro de diapositive 6">
            <a:extLst>
              <a:ext uri="{FF2B5EF4-FFF2-40B4-BE49-F238E27FC236}">
                <a16:creationId xmlns:a16="http://schemas.microsoft.com/office/drawing/2014/main" id="{44B08ADA-11C8-FE1F-BC48-B99F25286877}"/>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60795915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4" name="Content Placeholder 3"/>
          <p:cNvSpPr>
            <a:spLocks noGrp="1"/>
          </p:cNvSpPr>
          <p:nvPr>
            <p:ph sz="quarter" idx="14"/>
          </p:nvPr>
        </p:nvSpPr>
        <p:spPr>
          <a:xfrm>
            <a:off x="619200" y="1987200"/>
            <a:ext cx="10963200" cy="3960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5">
            <a:extLst>
              <a:ext uri="{FF2B5EF4-FFF2-40B4-BE49-F238E27FC236}">
                <a16:creationId xmlns:a16="http://schemas.microsoft.com/office/drawing/2014/main" id="{8E9715FD-800D-EC4B-B5EC-4EF7DCBD08D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055D394C-56EC-7203-8DF4-30C1451CB724}"/>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145174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19201" y="259200"/>
            <a:ext cx="10963199" cy="86400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6"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Image 4">
            <a:extLst>
              <a:ext uri="{FF2B5EF4-FFF2-40B4-BE49-F238E27FC236}">
                <a16:creationId xmlns:a16="http://schemas.microsoft.com/office/drawing/2014/main" id="{7BCF5494-1CB1-B2B4-55AE-B4CA44300078}"/>
              </a:ext>
            </a:extLst>
          </p:cNvPr>
          <p:cNvPicPr>
            <a:picLocks noChangeAspect="1" noChangeArrowheads="1"/>
          </p:cNvPicPr>
          <p:nvPr userDrawn="1"/>
        </p:nvPicPr>
        <p:blipFill>
          <a:blip r:embed="rId24">
            <a:alphaModFix amt="36000"/>
            <a:extLst>
              <a:ext uri="{28A0092B-C50C-407E-A947-70E740481C1C}">
                <a14:useLocalDpi xmlns:a14="http://schemas.microsoft.com/office/drawing/2010/main"/>
              </a:ext>
            </a:extLst>
          </a:blip>
          <a:srcRect/>
          <a:stretch>
            <a:fillRect/>
          </a:stretch>
        </p:blipFill>
        <p:spPr bwMode="auto">
          <a:xfrm rot="9573297">
            <a:off x="10198888" y="1234248"/>
            <a:ext cx="6445249" cy="7770813"/>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81" r:id="rId3"/>
    <p:sldLayoutId id="2147483662" r:id="rId4"/>
    <p:sldLayoutId id="2147483661" r:id="rId5"/>
    <p:sldLayoutId id="2147483658" r:id="rId6"/>
    <p:sldLayoutId id="2147483652" r:id="rId7"/>
    <p:sldLayoutId id="2147483680" r:id="rId8"/>
    <p:sldLayoutId id="2147483657" r:id="rId9"/>
    <p:sldLayoutId id="2147483654" r:id="rId10"/>
    <p:sldLayoutId id="2147483655" r:id="rId11"/>
    <p:sldLayoutId id="2147483675" r:id="rId12"/>
    <p:sldLayoutId id="2147483676" r:id="rId13"/>
    <p:sldLayoutId id="2147483656" r:id="rId14"/>
    <p:sldLayoutId id="2147483678" r:id="rId15"/>
    <p:sldLayoutId id="2147483679" r:id="rId16"/>
    <p:sldLayoutId id="2147483682" r:id="rId17"/>
    <p:sldLayoutId id="2147483683" r:id="rId18"/>
    <p:sldLayoutId id="2147483684" r:id="rId19"/>
    <p:sldLayoutId id="2147483685" r:id="rId20"/>
    <p:sldLayoutId id="2147483686" r:id="rId21"/>
    <p:sldLayoutId id="2147483687" r:id="rId22"/>
  </p:sldLayoutIdLst>
  <p:hf hdr="0" ftr="0" dt="0"/>
  <p:txStyles>
    <p:titleStyle>
      <a:lvl1pPr algn="l" defTabSz="457200" rtl="0" eaLnBrk="1" latinLnBrk="0" hangingPunct="1">
        <a:spcBef>
          <a:spcPct val="0"/>
        </a:spcBef>
        <a:buNone/>
        <a:defRPr sz="2800" b="1" i="0" kern="1200" cap="all" spc="0" baseline="0">
          <a:solidFill>
            <a:srgbClr val="5D8298"/>
          </a:solidFill>
          <a:latin typeface="Arial" panose="020B0604020202020204" pitchFamily="34" charset="0"/>
          <a:ea typeface="Arial" panose="020B0604020202020204" pitchFamily="34" charset="0"/>
          <a:cs typeface="Arial" panose="020B0604020202020204" pitchFamily="34" charset="0"/>
        </a:defRPr>
      </a:lvl1pPr>
    </p:titleStyle>
    <p:body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15.xml"/><Relationship Id="rId5" Type="http://schemas.openxmlformats.org/officeDocument/2006/relationships/image" Target="../media/image33.sv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39.svg"/></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cor2ed.com/connects/gi-connect/?section=meet-the-experts"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45.sv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8" Type="http://schemas.openxmlformats.org/officeDocument/2006/relationships/hyperlink" Target="mailto:antoine.lacombe@cor2ed.com" TargetMode="External"/><Relationship Id="rId3" Type="http://schemas.openxmlformats.org/officeDocument/2006/relationships/hyperlink" Target="https://twitter.com/giconnectinfo" TargetMode="External"/><Relationship Id="rId7" Type="http://schemas.openxmlformats.org/officeDocument/2006/relationships/hyperlink" Target="https://giconnect.cor2ed.com/" TargetMode="External"/><Relationship Id="rId12"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22.xml"/><Relationship Id="rId6" Type="http://schemas.openxmlformats.org/officeDocument/2006/relationships/hyperlink" Target="https://vimeo.com/channels/giconnect" TargetMode="External"/><Relationship Id="rId11" Type="http://schemas.openxmlformats.org/officeDocument/2006/relationships/image" Target="../media/image48.png"/><Relationship Id="rId5" Type="http://schemas.openxmlformats.org/officeDocument/2006/relationships/hyperlink" Target="mailto:louise.handbury@cor2ed.com" TargetMode="External"/><Relationship Id="rId10" Type="http://schemas.openxmlformats.org/officeDocument/2006/relationships/image" Target="../media/image47.png"/><Relationship Id="rId4" Type="http://schemas.openxmlformats.org/officeDocument/2006/relationships/hyperlink" Target="https://www.linkedin.com/company/23701925" TargetMode="External"/><Relationship Id="rId9" Type="http://schemas.openxmlformats.org/officeDocument/2006/relationships/image" Target="../media/image46.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hyperlink" Target="https://www.esmo.org/living-guidelines/esmo-metastatic-colorectal-cancer-living-guideline"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nccn.org/professionals/physician_gls/pdf/colon.pdf" TargetMode="Externa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84546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noProof="0" dirty="0"/>
              <a:t>CORRECT Study: Regorafenib vs placebo PROLONGED PFS AND OS in refractory </a:t>
            </a:r>
            <a:r>
              <a:rPr lang="en-GB" cap="none" noProof="0" dirty="0"/>
              <a:t>m</a:t>
            </a:r>
            <a:r>
              <a:rPr lang="en-GB" noProof="0" dirty="0"/>
              <a:t>CRC patients</a:t>
            </a:r>
          </a:p>
        </p:txBody>
      </p:sp>
      <p:sp>
        <p:nvSpPr>
          <p:cNvPr id="339" name="Slide Number Placeholder 338">
            <a:extLst>
              <a:ext uri="{FF2B5EF4-FFF2-40B4-BE49-F238E27FC236}">
                <a16:creationId xmlns:a16="http://schemas.microsoft.com/office/drawing/2014/main" id="{4BF1E52B-4FA7-7644-A454-DC3C87BDF9B0}"/>
              </a:ext>
            </a:extLst>
          </p:cNvPr>
          <p:cNvSpPr>
            <a:spLocks noGrp="1"/>
          </p:cNvSpPr>
          <p:nvPr>
            <p:ph type="sldNum" sz="quarter" idx="4"/>
          </p:nvPr>
        </p:nvSpPr>
        <p:spPr/>
        <p:txBody>
          <a:bodyPr/>
          <a:lstStyle/>
          <a:p>
            <a:fld id="{FCE43C0F-8A7B-3A4B-9DB5-B3472E36E833}" type="slidenum">
              <a:rPr lang="en-GB" smtClean="0"/>
              <a:pPr/>
              <a:t>10</a:t>
            </a:fld>
            <a:endParaRPr lang="en-GB" dirty="0"/>
          </a:p>
        </p:txBody>
      </p:sp>
      <p:sp>
        <p:nvSpPr>
          <p:cNvPr id="11" name="Content Placeholder 10">
            <a:extLst>
              <a:ext uri="{FF2B5EF4-FFF2-40B4-BE49-F238E27FC236}">
                <a16:creationId xmlns:a16="http://schemas.microsoft.com/office/drawing/2014/main" id="{868B5C96-F40E-481A-0C12-F256E673F406}"/>
              </a:ext>
            </a:extLst>
          </p:cNvPr>
          <p:cNvSpPr>
            <a:spLocks noGrp="1"/>
          </p:cNvSpPr>
          <p:nvPr>
            <p:ph sz="quarter" idx="15"/>
          </p:nvPr>
        </p:nvSpPr>
        <p:spPr/>
        <p:txBody>
          <a:bodyPr anchor="b" anchorCtr="0"/>
          <a:lstStyle/>
          <a:p>
            <a:r>
              <a:rPr lang="en-GB" noProof="0" dirty="0"/>
              <a:t>CI, confidence interval; DCR, disease control rate; HR, hazard ratio; mCRC, metastatic colorectal cancer; mo, months; ORR, objective response rate; OS, overall survival; PFS, progression free survival</a:t>
            </a:r>
          </a:p>
          <a:p>
            <a:r>
              <a:rPr lang="en-GB" noProof="0" dirty="0"/>
              <a:t>Grothey A, et al. Lancet. 2013;381:303-12</a:t>
            </a:r>
          </a:p>
        </p:txBody>
      </p:sp>
      <p:sp>
        <p:nvSpPr>
          <p:cNvPr id="6" name="Textfeld 5"/>
          <p:cNvSpPr txBox="1"/>
          <p:nvPr/>
        </p:nvSpPr>
        <p:spPr>
          <a:xfrm>
            <a:off x="7432648" y="4960628"/>
            <a:ext cx="3876382" cy="318100"/>
          </a:xfrm>
          <a:prstGeom prst="rect">
            <a:avLst/>
          </a:prstGeom>
          <a:noFill/>
        </p:spPr>
        <p:txBody>
          <a:bodyPr wrap="none" rtlCol="0">
            <a:spAutoFit/>
          </a:bodyPr>
          <a:lstStyle/>
          <a:p>
            <a:pPr algn="ctr"/>
            <a:r>
              <a:rPr lang="en-GB" sz="1467" dirty="0">
                <a:latin typeface="Arial" panose="020B0604020202020204" pitchFamily="34" charset="0"/>
                <a:cs typeface="Arial" panose="020B0604020202020204" pitchFamily="34" charset="0"/>
              </a:rPr>
              <a:t>OS: 6.4 mo vs. 5.0 mo (HR 0.77; p= 0.0052)</a:t>
            </a:r>
          </a:p>
        </p:txBody>
      </p:sp>
      <p:sp>
        <p:nvSpPr>
          <p:cNvPr id="7" name="Textfeld 6"/>
          <p:cNvSpPr txBox="1"/>
          <p:nvPr/>
        </p:nvSpPr>
        <p:spPr>
          <a:xfrm>
            <a:off x="1446826" y="4945241"/>
            <a:ext cx="3918060" cy="318100"/>
          </a:xfrm>
          <a:prstGeom prst="rect">
            <a:avLst/>
          </a:prstGeom>
          <a:noFill/>
        </p:spPr>
        <p:txBody>
          <a:bodyPr wrap="none" rtlCol="0">
            <a:spAutoFit/>
          </a:bodyPr>
          <a:lstStyle/>
          <a:p>
            <a:pPr algn="ctr"/>
            <a:r>
              <a:rPr lang="en-GB" sz="1467" dirty="0">
                <a:latin typeface="Arial" panose="020B0604020202020204" pitchFamily="34" charset="0"/>
                <a:cs typeface="Arial" panose="020B0604020202020204" pitchFamily="34" charset="0"/>
              </a:rPr>
              <a:t>PFS: 1.9 mo vs. 1.7 mo (HR 0.49; p&lt;0.0001)</a:t>
            </a:r>
          </a:p>
        </p:txBody>
      </p:sp>
      <p:sp>
        <p:nvSpPr>
          <p:cNvPr id="8" name="Textfeld 7"/>
          <p:cNvSpPr txBox="1"/>
          <p:nvPr/>
        </p:nvSpPr>
        <p:spPr>
          <a:xfrm>
            <a:off x="619200" y="5295145"/>
            <a:ext cx="2843727" cy="677301"/>
          </a:xfrm>
          <a:prstGeom prst="rect">
            <a:avLst/>
          </a:prstGeom>
          <a:noFill/>
        </p:spPr>
        <p:txBody>
          <a:bodyPr wrap="none" lIns="0" tIns="0" rIns="0" bIns="0" rtlCol="0">
            <a:spAutoFit/>
          </a:bodyPr>
          <a:lstStyle/>
          <a:p>
            <a:pPr>
              <a:tabLst>
                <a:tab pos="594769" algn="l"/>
                <a:tab pos="1911303" algn="l"/>
              </a:tabLst>
            </a:pPr>
            <a:r>
              <a:rPr lang="en-GB" sz="1467" u="sng" dirty="0">
                <a:latin typeface="Arial" panose="020B0604020202020204" pitchFamily="34" charset="0"/>
                <a:cs typeface="Arial" panose="020B0604020202020204" pitchFamily="34" charset="0"/>
              </a:rPr>
              <a:t>Tumour response:</a:t>
            </a:r>
          </a:p>
          <a:p>
            <a:pPr>
              <a:tabLst>
                <a:tab pos="594769" algn="l"/>
                <a:tab pos="1911303" algn="l"/>
              </a:tabLst>
            </a:pPr>
            <a:r>
              <a:rPr lang="en-GB" sz="1467" dirty="0">
                <a:latin typeface="Arial" panose="020B0604020202020204" pitchFamily="34" charset="0"/>
                <a:cs typeface="Arial" panose="020B0604020202020204" pitchFamily="34" charset="0"/>
              </a:rPr>
              <a:t>ORR: 	1.0% vs. 0.4% 	(p=0.19)</a:t>
            </a:r>
          </a:p>
          <a:p>
            <a:pPr>
              <a:tabLst>
                <a:tab pos="594769" algn="l"/>
                <a:tab pos="1911303" algn="l"/>
              </a:tabLst>
            </a:pPr>
            <a:r>
              <a:rPr lang="en-GB" sz="1467" dirty="0">
                <a:latin typeface="Arial" panose="020B0604020202020204" pitchFamily="34" charset="0"/>
                <a:cs typeface="Arial" panose="020B0604020202020204" pitchFamily="34" charset="0"/>
              </a:rPr>
              <a:t>DCR: 	41% vs. 15% 	(p&lt;0.0001)</a:t>
            </a:r>
          </a:p>
        </p:txBody>
      </p:sp>
      <p:sp>
        <p:nvSpPr>
          <p:cNvPr id="9" name="TextBox 8">
            <a:extLst>
              <a:ext uri="{FF2B5EF4-FFF2-40B4-BE49-F238E27FC236}">
                <a16:creationId xmlns:a16="http://schemas.microsoft.com/office/drawing/2014/main" id="{84E5909D-471D-4E60-C66A-92D49F30DA06}"/>
              </a:ext>
            </a:extLst>
          </p:cNvPr>
          <p:cNvSpPr txBox="1"/>
          <p:nvPr/>
        </p:nvSpPr>
        <p:spPr>
          <a:xfrm>
            <a:off x="619200" y="1633735"/>
            <a:ext cx="3941335" cy="276999"/>
          </a:xfrm>
          <a:prstGeom prst="rect">
            <a:avLst/>
          </a:prstGeom>
          <a:noFill/>
        </p:spPr>
        <p:txBody>
          <a:bodyPr wrap="none" lIns="0" tIns="0" rIns="0" bIns="0" rtlCol="0">
            <a:spAutoFit/>
          </a:bodyPr>
          <a:lstStyle/>
          <a:p>
            <a:r>
              <a:rPr lang="en-GB" b="1" spc="100" dirty="0">
                <a:solidFill>
                  <a:schemeClr val="accent1"/>
                </a:solidFill>
                <a:latin typeface="Arial" panose="020B0604020202020204" pitchFamily="34" charset="0"/>
                <a:ea typeface="Aileron" charset="0"/>
                <a:cs typeface="Arial" panose="020B0604020202020204" pitchFamily="34" charset="0"/>
              </a:rPr>
              <a:t>PROGRESSION-FREE SURVIVAL</a:t>
            </a:r>
          </a:p>
        </p:txBody>
      </p:sp>
      <p:sp>
        <p:nvSpPr>
          <p:cNvPr id="10" name="TextBox 9">
            <a:extLst>
              <a:ext uri="{FF2B5EF4-FFF2-40B4-BE49-F238E27FC236}">
                <a16:creationId xmlns:a16="http://schemas.microsoft.com/office/drawing/2014/main" id="{343F4A7A-4676-0F21-94BA-B5DBFC5DFF0F}"/>
              </a:ext>
            </a:extLst>
          </p:cNvPr>
          <p:cNvSpPr txBox="1"/>
          <p:nvPr/>
        </p:nvSpPr>
        <p:spPr>
          <a:xfrm>
            <a:off x="6264390" y="1628800"/>
            <a:ext cx="2513701" cy="276999"/>
          </a:xfrm>
          <a:prstGeom prst="rect">
            <a:avLst/>
          </a:prstGeom>
          <a:noFill/>
        </p:spPr>
        <p:txBody>
          <a:bodyPr wrap="none" lIns="0" tIns="0" rIns="0" bIns="0" rtlCol="0">
            <a:spAutoFit/>
          </a:bodyPr>
          <a:lstStyle/>
          <a:p>
            <a:r>
              <a:rPr lang="en-GB" b="1" spc="100" dirty="0">
                <a:solidFill>
                  <a:schemeClr val="accent1"/>
                </a:solidFill>
                <a:latin typeface="Arial" panose="020B0604020202020204" pitchFamily="34" charset="0"/>
                <a:ea typeface="Aileron" charset="0"/>
                <a:cs typeface="Arial" panose="020B0604020202020204" pitchFamily="34" charset="0"/>
              </a:rPr>
              <a:t>OVERALL SURVIVAL</a:t>
            </a:r>
          </a:p>
        </p:txBody>
      </p:sp>
      <p:sp>
        <p:nvSpPr>
          <p:cNvPr id="17" name="TextBox 16">
            <a:extLst>
              <a:ext uri="{FF2B5EF4-FFF2-40B4-BE49-F238E27FC236}">
                <a16:creationId xmlns:a16="http://schemas.microsoft.com/office/drawing/2014/main" id="{827D1528-A094-5A4A-91F9-9E0A4B12BCCA}"/>
              </a:ext>
            </a:extLst>
          </p:cNvPr>
          <p:cNvSpPr txBox="1"/>
          <p:nvPr/>
        </p:nvSpPr>
        <p:spPr>
          <a:xfrm>
            <a:off x="855121" y="2289944"/>
            <a:ext cx="211596"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100</a:t>
            </a:r>
          </a:p>
        </p:txBody>
      </p:sp>
      <p:sp>
        <p:nvSpPr>
          <p:cNvPr id="18" name="TextBox 17">
            <a:extLst>
              <a:ext uri="{FF2B5EF4-FFF2-40B4-BE49-F238E27FC236}">
                <a16:creationId xmlns:a16="http://schemas.microsoft.com/office/drawing/2014/main" id="{D0268C90-BEEA-C047-BC5E-83B1FFBC02B5}"/>
              </a:ext>
            </a:extLst>
          </p:cNvPr>
          <p:cNvSpPr txBox="1"/>
          <p:nvPr/>
        </p:nvSpPr>
        <p:spPr>
          <a:xfrm rot="16200000">
            <a:off x="-204640" y="3237749"/>
            <a:ext cx="1774525" cy="153888"/>
          </a:xfrm>
          <a:prstGeom prst="rect">
            <a:avLst/>
          </a:prstGeom>
          <a:noFill/>
        </p:spPr>
        <p:txBody>
          <a:bodyPr wrap="none" lIns="0" tIns="0" rIns="0" bIns="0" rtlCol="0">
            <a:spAutoFit/>
          </a:bodyPr>
          <a:lstStyle/>
          <a:p>
            <a:pPr algn="r"/>
            <a:r>
              <a:rPr lang="en-GB" sz="1000" b="1" dirty="0">
                <a:latin typeface="Arial" panose="020B0604020202020204" pitchFamily="34" charset="0"/>
                <a:ea typeface="Aileron" charset="0"/>
                <a:cs typeface="Arial" panose="020B0604020202020204" pitchFamily="34" charset="0"/>
              </a:rPr>
              <a:t>Progression-free survival (%)</a:t>
            </a:r>
          </a:p>
        </p:txBody>
      </p:sp>
      <p:cxnSp>
        <p:nvCxnSpPr>
          <p:cNvPr id="20" name="Straight Connector 19">
            <a:extLst>
              <a:ext uri="{FF2B5EF4-FFF2-40B4-BE49-F238E27FC236}">
                <a16:creationId xmlns:a16="http://schemas.microsoft.com/office/drawing/2014/main" id="{36072AD0-2113-2F41-A893-5E8E9C779ED5}"/>
              </a:ext>
            </a:extLst>
          </p:cNvPr>
          <p:cNvCxnSpPr>
            <a:cxnSpLocks/>
          </p:cNvCxnSpPr>
          <p:nvPr/>
        </p:nvCxnSpPr>
        <p:spPr>
          <a:xfrm>
            <a:off x="1136973" y="2372866"/>
            <a:ext cx="0" cy="18669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83D7DB74-2253-1E4A-986B-28CCEE39CBE4}"/>
              </a:ext>
            </a:extLst>
          </p:cNvPr>
          <p:cNvCxnSpPr>
            <a:cxnSpLocks/>
          </p:cNvCxnSpPr>
          <p:nvPr/>
        </p:nvCxnSpPr>
        <p:spPr>
          <a:xfrm flipH="1">
            <a:off x="1134505" y="4237298"/>
            <a:ext cx="463764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4F9D70F1-5C4D-014F-A7D4-41E31692A3F0}"/>
              </a:ext>
            </a:extLst>
          </p:cNvPr>
          <p:cNvCxnSpPr>
            <a:cxnSpLocks/>
          </p:cNvCxnSpPr>
          <p:nvPr/>
        </p:nvCxnSpPr>
        <p:spPr>
          <a:xfrm>
            <a:off x="1136973" y="4234830"/>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954B642B-C04E-D348-B126-652EA45C9F48}"/>
              </a:ext>
            </a:extLst>
          </p:cNvPr>
          <p:cNvCxnSpPr>
            <a:cxnSpLocks/>
          </p:cNvCxnSpPr>
          <p:nvPr/>
        </p:nvCxnSpPr>
        <p:spPr>
          <a:xfrm>
            <a:off x="1911673" y="4234830"/>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3BA90B12-BB6B-F949-B08E-6B5C327C6E00}"/>
              </a:ext>
            </a:extLst>
          </p:cNvPr>
          <p:cNvSpPr txBox="1"/>
          <p:nvPr/>
        </p:nvSpPr>
        <p:spPr>
          <a:xfrm>
            <a:off x="1874978" y="4287019"/>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a:t>
            </a:r>
          </a:p>
        </p:txBody>
      </p:sp>
      <p:sp>
        <p:nvSpPr>
          <p:cNvPr id="30" name="TextBox 29">
            <a:extLst>
              <a:ext uri="{FF2B5EF4-FFF2-40B4-BE49-F238E27FC236}">
                <a16:creationId xmlns:a16="http://schemas.microsoft.com/office/drawing/2014/main" id="{0FF84B31-BFE2-B148-A759-723BEBA0C0A1}"/>
              </a:ext>
            </a:extLst>
          </p:cNvPr>
          <p:cNvSpPr txBox="1"/>
          <p:nvPr/>
        </p:nvSpPr>
        <p:spPr>
          <a:xfrm>
            <a:off x="1106628" y="4287019"/>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p>
        </p:txBody>
      </p:sp>
      <p:cxnSp>
        <p:nvCxnSpPr>
          <p:cNvPr id="31" name="Straight Connector 30">
            <a:extLst>
              <a:ext uri="{FF2B5EF4-FFF2-40B4-BE49-F238E27FC236}">
                <a16:creationId xmlns:a16="http://schemas.microsoft.com/office/drawing/2014/main" id="{E9F45051-D512-5F4D-AD5D-F5071227DB29}"/>
              </a:ext>
            </a:extLst>
          </p:cNvPr>
          <p:cNvCxnSpPr>
            <a:cxnSpLocks/>
          </p:cNvCxnSpPr>
          <p:nvPr/>
        </p:nvCxnSpPr>
        <p:spPr>
          <a:xfrm>
            <a:off x="2683198" y="4234830"/>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6B51BA46-4EEF-BE49-BA49-E8C8E98BCA05}"/>
              </a:ext>
            </a:extLst>
          </p:cNvPr>
          <p:cNvSpPr txBox="1"/>
          <p:nvPr/>
        </p:nvSpPr>
        <p:spPr>
          <a:xfrm>
            <a:off x="2646503" y="4287019"/>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a:t>
            </a:r>
          </a:p>
        </p:txBody>
      </p:sp>
      <p:cxnSp>
        <p:nvCxnSpPr>
          <p:cNvPr id="33" name="Straight Connector 32">
            <a:extLst>
              <a:ext uri="{FF2B5EF4-FFF2-40B4-BE49-F238E27FC236}">
                <a16:creationId xmlns:a16="http://schemas.microsoft.com/office/drawing/2014/main" id="{8E987668-0942-4746-80B4-0B25D55A22C9}"/>
              </a:ext>
            </a:extLst>
          </p:cNvPr>
          <p:cNvCxnSpPr>
            <a:cxnSpLocks/>
          </p:cNvCxnSpPr>
          <p:nvPr/>
        </p:nvCxnSpPr>
        <p:spPr>
          <a:xfrm rot="5400000">
            <a:off x="1105223" y="4211017"/>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29573A91-69C1-014F-8337-AB28A3B29A82}"/>
              </a:ext>
            </a:extLst>
          </p:cNvPr>
          <p:cNvCxnSpPr>
            <a:cxnSpLocks/>
          </p:cNvCxnSpPr>
          <p:nvPr/>
        </p:nvCxnSpPr>
        <p:spPr>
          <a:xfrm rot="5400000">
            <a:off x="1105223" y="2344116"/>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EB2104FF-50E3-EF4D-AD6C-5A8A8663175F}"/>
              </a:ext>
            </a:extLst>
          </p:cNvPr>
          <p:cNvSpPr txBox="1"/>
          <p:nvPr/>
        </p:nvSpPr>
        <p:spPr>
          <a:xfrm>
            <a:off x="925653" y="2756669"/>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75</a:t>
            </a:r>
          </a:p>
        </p:txBody>
      </p:sp>
      <p:cxnSp>
        <p:nvCxnSpPr>
          <p:cNvPr id="37" name="Straight Connector 36">
            <a:extLst>
              <a:ext uri="{FF2B5EF4-FFF2-40B4-BE49-F238E27FC236}">
                <a16:creationId xmlns:a16="http://schemas.microsoft.com/office/drawing/2014/main" id="{E85CEC11-7288-2846-9A3D-D62910DD3528}"/>
              </a:ext>
            </a:extLst>
          </p:cNvPr>
          <p:cNvCxnSpPr>
            <a:cxnSpLocks/>
          </p:cNvCxnSpPr>
          <p:nvPr/>
        </p:nvCxnSpPr>
        <p:spPr>
          <a:xfrm rot="5400000">
            <a:off x="1105223" y="2810841"/>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2E3B0B53-256B-234F-BC1B-DEADB2BB2FC6}"/>
              </a:ext>
            </a:extLst>
          </p:cNvPr>
          <p:cNvSpPr txBox="1"/>
          <p:nvPr/>
        </p:nvSpPr>
        <p:spPr>
          <a:xfrm>
            <a:off x="925653" y="3223394"/>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50</a:t>
            </a:r>
          </a:p>
        </p:txBody>
      </p:sp>
      <p:cxnSp>
        <p:nvCxnSpPr>
          <p:cNvPr id="39" name="Straight Connector 38">
            <a:extLst>
              <a:ext uri="{FF2B5EF4-FFF2-40B4-BE49-F238E27FC236}">
                <a16:creationId xmlns:a16="http://schemas.microsoft.com/office/drawing/2014/main" id="{2FB97438-5BAA-A745-ADB2-F04004C7D3E7}"/>
              </a:ext>
            </a:extLst>
          </p:cNvPr>
          <p:cNvCxnSpPr>
            <a:cxnSpLocks/>
          </p:cNvCxnSpPr>
          <p:nvPr/>
        </p:nvCxnSpPr>
        <p:spPr>
          <a:xfrm rot="5400000">
            <a:off x="1105223" y="3277566"/>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0F7C8B77-CC42-7044-ADF6-C5B68E08D29A}"/>
              </a:ext>
            </a:extLst>
          </p:cNvPr>
          <p:cNvSpPr txBox="1"/>
          <p:nvPr/>
        </p:nvSpPr>
        <p:spPr>
          <a:xfrm>
            <a:off x="925653" y="3693294"/>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25</a:t>
            </a:r>
          </a:p>
        </p:txBody>
      </p:sp>
      <p:cxnSp>
        <p:nvCxnSpPr>
          <p:cNvPr id="41" name="Straight Connector 40">
            <a:extLst>
              <a:ext uri="{FF2B5EF4-FFF2-40B4-BE49-F238E27FC236}">
                <a16:creationId xmlns:a16="http://schemas.microsoft.com/office/drawing/2014/main" id="{A6494F8A-A561-C748-9EFC-0952ECAE5A97}"/>
              </a:ext>
            </a:extLst>
          </p:cNvPr>
          <p:cNvCxnSpPr>
            <a:cxnSpLocks/>
          </p:cNvCxnSpPr>
          <p:nvPr/>
        </p:nvCxnSpPr>
        <p:spPr>
          <a:xfrm rot="5400000">
            <a:off x="1105223" y="3747466"/>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D7666F6B-36D5-504B-9943-C3C5CAB1AC11}"/>
              </a:ext>
            </a:extLst>
          </p:cNvPr>
          <p:cNvSpPr txBox="1"/>
          <p:nvPr/>
        </p:nvSpPr>
        <p:spPr>
          <a:xfrm>
            <a:off x="996185" y="4160019"/>
            <a:ext cx="70532"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a:t>
            </a:r>
          </a:p>
        </p:txBody>
      </p:sp>
      <p:cxnSp>
        <p:nvCxnSpPr>
          <p:cNvPr id="43" name="Straight Connector 42">
            <a:extLst>
              <a:ext uri="{FF2B5EF4-FFF2-40B4-BE49-F238E27FC236}">
                <a16:creationId xmlns:a16="http://schemas.microsoft.com/office/drawing/2014/main" id="{AC20AF6C-F775-1C44-BD2F-260C91F8F498}"/>
              </a:ext>
            </a:extLst>
          </p:cNvPr>
          <p:cNvCxnSpPr>
            <a:cxnSpLocks/>
          </p:cNvCxnSpPr>
          <p:nvPr/>
        </p:nvCxnSpPr>
        <p:spPr>
          <a:xfrm>
            <a:off x="5769298" y="4234830"/>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21CA3F87-6822-8F49-A6A8-34F52B283F6D}"/>
              </a:ext>
            </a:extLst>
          </p:cNvPr>
          <p:cNvSpPr txBox="1"/>
          <p:nvPr/>
        </p:nvSpPr>
        <p:spPr>
          <a:xfrm>
            <a:off x="5697337" y="4287019"/>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12</a:t>
            </a:r>
          </a:p>
        </p:txBody>
      </p:sp>
      <p:cxnSp>
        <p:nvCxnSpPr>
          <p:cNvPr id="45" name="Straight Connector 44">
            <a:extLst>
              <a:ext uri="{FF2B5EF4-FFF2-40B4-BE49-F238E27FC236}">
                <a16:creationId xmlns:a16="http://schemas.microsoft.com/office/drawing/2014/main" id="{EDA782DD-79A5-E148-A49F-A6CD86A632F1}"/>
              </a:ext>
            </a:extLst>
          </p:cNvPr>
          <p:cNvCxnSpPr>
            <a:cxnSpLocks/>
          </p:cNvCxnSpPr>
          <p:nvPr/>
        </p:nvCxnSpPr>
        <p:spPr>
          <a:xfrm>
            <a:off x="5000948" y="4234830"/>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059739B4-7417-FB49-9A2C-FBB0EDA19243}"/>
              </a:ext>
            </a:extLst>
          </p:cNvPr>
          <p:cNvSpPr txBox="1"/>
          <p:nvPr/>
        </p:nvSpPr>
        <p:spPr>
          <a:xfrm>
            <a:off x="4928987" y="4287019"/>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10</a:t>
            </a:r>
          </a:p>
        </p:txBody>
      </p:sp>
      <p:cxnSp>
        <p:nvCxnSpPr>
          <p:cNvPr id="47" name="Straight Connector 46">
            <a:extLst>
              <a:ext uri="{FF2B5EF4-FFF2-40B4-BE49-F238E27FC236}">
                <a16:creationId xmlns:a16="http://schemas.microsoft.com/office/drawing/2014/main" id="{858F6C06-375E-F445-8AA9-05A29C39C48A}"/>
              </a:ext>
            </a:extLst>
          </p:cNvPr>
          <p:cNvCxnSpPr>
            <a:cxnSpLocks/>
          </p:cNvCxnSpPr>
          <p:nvPr/>
        </p:nvCxnSpPr>
        <p:spPr>
          <a:xfrm>
            <a:off x="4226248" y="4234830"/>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2C897987-AEBD-974C-AA71-93D44BF9E97C}"/>
              </a:ext>
            </a:extLst>
          </p:cNvPr>
          <p:cNvSpPr txBox="1"/>
          <p:nvPr/>
        </p:nvSpPr>
        <p:spPr>
          <a:xfrm>
            <a:off x="4189553" y="4287019"/>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8</a:t>
            </a:r>
          </a:p>
        </p:txBody>
      </p:sp>
      <p:cxnSp>
        <p:nvCxnSpPr>
          <p:cNvPr id="49" name="Straight Connector 48">
            <a:extLst>
              <a:ext uri="{FF2B5EF4-FFF2-40B4-BE49-F238E27FC236}">
                <a16:creationId xmlns:a16="http://schemas.microsoft.com/office/drawing/2014/main" id="{B95301E1-4C3C-174F-88AE-45A61A715572}"/>
              </a:ext>
            </a:extLst>
          </p:cNvPr>
          <p:cNvCxnSpPr>
            <a:cxnSpLocks/>
          </p:cNvCxnSpPr>
          <p:nvPr/>
        </p:nvCxnSpPr>
        <p:spPr>
          <a:xfrm>
            <a:off x="3454723" y="4234830"/>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5FF111D9-E2C0-DD43-89D1-5B913B1D13F4}"/>
              </a:ext>
            </a:extLst>
          </p:cNvPr>
          <p:cNvSpPr txBox="1"/>
          <p:nvPr/>
        </p:nvSpPr>
        <p:spPr>
          <a:xfrm>
            <a:off x="3418028" y="4287019"/>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6</a:t>
            </a:r>
          </a:p>
        </p:txBody>
      </p:sp>
      <p:sp>
        <p:nvSpPr>
          <p:cNvPr id="51" name="TextBox 50">
            <a:extLst>
              <a:ext uri="{FF2B5EF4-FFF2-40B4-BE49-F238E27FC236}">
                <a16:creationId xmlns:a16="http://schemas.microsoft.com/office/drawing/2014/main" id="{27E56757-1DB2-C94A-B29A-858214F2AF54}"/>
              </a:ext>
            </a:extLst>
          </p:cNvPr>
          <p:cNvSpPr txBox="1"/>
          <p:nvPr/>
        </p:nvSpPr>
        <p:spPr>
          <a:xfrm>
            <a:off x="1804446" y="4601344"/>
            <a:ext cx="211596"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238</a:t>
            </a:r>
          </a:p>
          <a:p>
            <a:pPr algn="ctr">
              <a:lnSpc>
                <a:spcPct val="90000"/>
              </a:lnSpc>
            </a:pPr>
            <a:r>
              <a:rPr lang="en-GB" sz="1000" dirty="0">
                <a:latin typeface="Arial" panose="020B0604020202020204" pitchFamily="34" charset="0"/>
                <a:ea typeface="Aileron" charset="0"/>
                <a:cs typeface="Arial" panose="020B0604020202020204" pitchFamily="34" charset="0"/>
              </a:rPr>
              <a:t>51</a:t>
            </a:r>
          </a:p>
        </p:txBody>
      </p:sp>
      <p:sp>
        <p:nvSpPr>
          <p:cNvPr id="52" name="TextBox 51">
            <a:extLst>
              <a:ext uri="{FF2B5EF4-FFF2-40B4-BE49-F238E27FC236}">
                <a16:creationId xmlns:a16="http://schemas.microsoft.com/office/drawing/2014/main" id="{F1BC4280-F5E5-AA46-81CA-FD7C805460FE}"/>
              </a:ext>
            </a:extLst>
          </p:cNvPr>
          <p:cNvSpPr txBox="1"/>
          <p:nvPr/>
        </p:nvSpPr>
        <p:spPr>
          <a:xfrm>
            <a:off x="280262" y="4462845"/>
            <a:ext cx="894476" cy="415498"/>
          </a:xfrm>
          <a:prstGeom prst="rect">
            <a:avLst/>
          </a:prstGeom>
          <a:noFill/>
        </p:spPr>
        <p:txBody>
          <a:bodyPr wrap="none" lIns="0" tIns="0" rIns="0" bIns="0" rtlCol="0">
            <a:spAutoFit/>
          </a:bodyPr>
          <a:lstStyle/>
          <a:p>
            <a:pPr algn="r">
              <a:lnSpc>
                <a:spcPct val="90000"/>
              </a:lnSpc>
            </a:pPr>
            <a:r>
              <a:rPr lang="en-GB" sz="1000" b="1" dirty="0">
                <a:latin typeface="Arial" panose="020B0604020202020204" pitchFamily="34" charset="0"/>
                <a:ea typeface="Aileron" charset="0"/>
                <a:cs typeface="Arial" panose="020B0604020202020204" pitchFamily="34" charset="0"/>
              </a:rPr>
              <a:t>Number at risk</a:t>
            </a:r>
          </a:p>
          <a:p>
            <a:pPr algn="r">
              <a:lnSpc>
                <a:spcPct val="90000"/>
              </a:lnSpc>
            </a:pPr>
            <a:r>
              <a:rPr lang="en-GB" sz="1000" b="1" dirty="0">
                <a:solidFill>
                  <a:schemeClr val="accent1"/>
                </a:solidFill>
                <a:latin typeface="Arial" panose="020B0604020202020204" pitchFamily="34" charset="0"/>
                <a:ea typeface="Aileron" charset="0"/>
                <a:cs typeface="Arial" panose="020B0604020202020204" pitchFamily="34" charset="0"/>
              </a:rPr>
              <a:t>Regorafenib</a:t>
            </a:r>
          </a:p>
          <a:p>
            <a:pPr algn="r">
              <a:lnSpc>
                <a:spcPct val="90000"/>
              </a:lnSpc>
            </a:pPr>
            <a:r>
              <a:rPr lang="en-GB" sz="1000" b="1" dirty="0">
                <a:solidFill>
                  <a:schemeClr val="accent6"/>
                </a:solidFill>
                <a:latin typeface="Arial" panose="020B0604020202020204" pitchFamily="34" charset="0"/>
                <a:ea typeface="Aileron" charset="0"/>
                <a:cs typeface="Arial" panose="020B0604020202020204" pitchFamily="34" charset="0"/>
              </a:rPr>
              <a:t>Placebo</a:t>
            </a:r>
          </a:p>
        </p:txBody>
      </p:sp>
      <p:sp>
        <p:nvSpPr>
          <p:cNvPr id="53" name="TextBox 52">
            <a:extLst>
              <a:ext uri="{FF2B5EF4-FFF2-40B4-BE49-F238E27FC236}">
                <a16:creationId xmlns:a16="http://schemas.microsoft.com/office/drawing/2014/main" id="{13E110F4-CD46-544B-BE6D-78A023DEAD80}"/>
              </a:ext>
            </a:extLst>
          </p:cNvPr>
          <p:cNvSpPr txBox="1"/>
          <p:nvPr/>
        </p:nvSpPr>
        <p:spPr>
          <a:xfrm>
            <a:off x="2611237" y="4601344"/>
            <a:ext cx="141064"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98</a:t>
            </a:r>
          </a:p>
          <a:p>
            <a:pPr algn="ctr">
              <a:lnSpc>
                <a:spcPct val="90000"/>
              </a:lnSpc>
            </a:pPr>
            <a:r>
              <a:rPr lang="en-GB" sz="1000" dirty="0">
                <a:latin typeface="Arial" panose="020B0604020202020204" pitchFamily="34" charset="0"/>
                <a:ea typeface="Aileron" charset="0"/>
                <a:cs typeface="Arial" panose="020B0604020202020204" pitchFamily="34" charset="0"/>
              </a:rPr>
              <a:t>9</a:t>
            </a:r>
          </a:p>
        </p:txBody>
      </p:sp>
      <p:sp>
        <p:nvSpPr>
          <p:cNvPr id="55" name="TextBox 54">
            <a:extLst>
              <a:ext uri="{FF2B5EF4-FFF2-40B4-BE49-F238E27FC236}">
                <a16:creationId xmlns:a16="http://schemas.microsoft.com/office/drawing/2014/main" id="{614D61D8-F03D-0243-BE8C-7DA4470F99A6}"/>
              </a:ext>
            </a:extLst>
          </p:cNvPr>
          <p:cNvSpPr txBox="1"/>
          <p:nvPr/>
        </p:nvSpPr>
        <p:spPr>
          <a:xfrm>
            <a:off x="4964253" y="4601344"/>
            <a:ext cx="70532"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3</a:t>
            </a:r>
          </a:p>
          <a:p>
            <a:pPr algn="ctr">
              <a:lnSpc>
                <a:spcPct val="90000"/>
              </a:lnSpc>
            </a:pPr>
            <a:r>
              <a:rPr lang="en-GB" sz="1000" dirty="0">
                <a:latin typeface="Arial" panose="020B0604020202020204" pitchFamily="34" charset="0"/>
                <a:ea typeface="Aileron" charset="0"/>
                <a:cs typeface="Arial" panose="020B0604020202020204" pitchFamily="34" charset="0"/>
              </a:rPr>
              <a:t>0</a:t>
            </a:r>
          </a:p>
        </p:txBody>
      </p:sp>
      <p:sp>
        <p:nvSpPr>
          <p:cNvPr id="56" name="TextBox 55">
            <a:extLst>
              <a:ext uri="{FF2B5EF4-FFF2-40B4-BE49-F238E27FC236}">
                <a16:creationId xmlns:a16="http://schemas.microsoft.com/office/drawing/2014/main" id="{3D66D990-34AC-BE4B-BE76-6F09D3085B82}"/>
              </a:ext>
            </a:extLst>
          </p:cNvPr>
          <p:cNvSpPr txBox="1"/>
          <p:nvPr/>
        </p:nvSpPr>
        <p:spPr>
          <a:xfrm>
            <a:off x="4154287" y="4601344"/>
            <a:ext cx="141064"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12</a:t>
            </a:r>
          </a:p>
          <a:p>
            <a:pPr algn="ctr">
              <a:lnSpc>
                <a:spcPct val="90000"/>
              </a:lnSpc>
            </a:pPr>
            <a:r>
              <a:rPr lang="en-GB" sz="1000" dirty="0">
                <a:latin typeface="Arial" panose="020B0604020202020204" pitchFamily="34" charset="0"/>
                <a:ea typeface="Aileron" charset="0"/>
                <a:cs typeface="Arial" panose="020B0604020202020204" pitchFamily="34" charset="0"/>
              </a:rPr>
              <a:t>2</a:t>
            </a:r>
          </a:p>
        </p:txBody>
      </p:sp>
      <p:sp>
        <p:nvSpPr>
          <p:cNvPr id="57" name="TextBox 56">
            <a:extLst>
              <a:ext uri="{FF2B5EF4-FFF2-40B4-BE49-F238E27FC236}">
                <a16:creationId xmlns:a16="http://schemas.microsoft.com/office/drawing/2014/main" id="{07CB6F95-17E8-ED48-A856-92DB8342EE23}"/>
              </a:ext>
            </a:extLst>
          </p:cNvPr>
          <p:cNvSpPr txBox="1"/>
          <p:nvPr/>
        </p:nvSpPr>
        <p:spPr>
          <a:xfrm>
            <a:off x="3382762" y="4601344"/>
            <a:ext cx="141064"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42</a:t>
            </a:r>
          </a:p>
          <a:p>
            <a:pPr algn="ctr">
              <a:lnSpc>
                <a:spcPct val="90000"/>
              </a:lnSpc>
            </a:pPr>
            <a:r>
              <a:rPr lang="en-GB" sz="1000" dirty="0">
                <a:latin typeface="Arial" panose="020B0604020202020204" pitchFamily="34" charset="0"/>
                <a:ea typeface="Aileron" charset="0"/>
                <a:cs typeface="Arial" panose="020B0604020202020204" pitchFamily="34" charset="0"/>
              </a:rPr>
              <a:t>2</a:t>
            </a:r>
          </a:p>
        </p:txBody>
      </p:sp>
      <p:sp>
        <p:nvSpPr>
          <p:cNvPr id="58" name="TextBox 57">
            <a:extLst>
              <a:ext uri="{FF2B5EF4-FFF2-40B4-BE49-F238E27FC236}">
                <a16:creationId xmlns:a16="http://schemas.microsoft.com/office/drawing/2014/main" id="{883C4DEE-F89E-E248-8721-0F89C7D81233}"/>
              </a:ext>
            </a:extLst>
          </p:cNvPr>
          <p:cNvSpPr txBox="1"/>
          <p:nvPr/>
        </p:nvSpPr>
        <p:spPr>
          <a:xfrm>
            <a:off x="2623741" y="4414897"/>
            <a:ext cx="1686359" cy="153888"/>
          </a:xfrm>
          <a:prstGeom prst="rect">
            <a:avLst/>
          </a:prstGeom>
          <a:noFill/>
        </p:spPr>
        <p:txBody>
          <a:bodyPr wrap="none" lIns="0" tIns="0" rIns="0" bIns="0" rtlCol="0">
            <a:spAutoFit/>
          </a:bodyPr>
          <a:lstStyle/>
          <a:p>
            <a:pPr algn="r"/>
            <a:r>
              <a:rPr lang="en-GB" sz="1000" b="1" dirty="0">
                <a:latin typeface="Arial" panose="020B0604020202020204" pitchFamily="34" charset="0"/>
                <a:ea typeface="Aileron" charset="0"/>
                <a:cs typeface="Arial" panose="020B0604020202020204" pitchFamily="34" charset="0"/>
              </a:rPr>
              <a:t>Months after randomisation</a:t>
            </a:r>
          </a:p>
        </p:txBody>
      </p:sp>
      <p:sp>
        <p:nvSpPr>
          <p:cNvPr id="59" name="TextBox 58">
            <a:extLst>
              <a:ext uri="{FF2B5EF4-FFF2-40B4-BE49-F238E27FC236}">
                <a16:creationId xmlns:a16="http://schemas.microsoft.com/office/drawing/2014/main" id="{00297BA8-D662-6A48-BAA3-393E10DC2E95}"/>
              </a:ext>
            </a:extLst>
          </p:cNvPr>
          <p:cNvSpPr txBox="1"/>
          <p:nvPr/>
        </p:nvSpPr>
        <p:spPr>
          <a:xfrm>
            <a:off x="3582144" y="3234770"/>
            <a:ext cx="214802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HR 0.49, 95% CI 0.42-0.58, P&lt;0.0001</a:t>
            </a:r>
          </a:p>
        </p:txBody>
      </p:sp>
      <p:sp>
        <p:nvSpPr>
          <p:cNvPr id="60" name="TextBox 59">
            <a:extLst>
              <a:ext uri="{FF2B5EF4-FFF2-40B4-BE49-F238E27FC236}">
                <a16:creationId xmlns:a16="http://schemas.microsoft.com/office/drawing/2014/main" id="{34C00AFA-45E6-634E-9D54-8DC8561EFF1A}"/>
              </a:ext>
            </a:extLst>
          </p:cNvPr>
          <p:cNvSpPr txBox="1"/>
          <p:nvPr/>
        </p:nvSpPr>
        <p:spPr>
          <a:xfrm>
            <a:off x="4702919" y="2291795"/>
            <a:ext cx="694101" cy="307777"/>
          </a:xfrm>
          <a:prstGeom prst="rect">
            <a:avLst/>
          </a:prstGeom>
          <a:noFill/>
        </p:spPr>
        <p:txBody>
          <a:bodyPr wrap="none" lIns="0" tIns="0" rIns="0" bIns="0" rtlCol="0">
            <a:spAutoFit/>
          </a:bodyPr>
          <a:lstStyle/>
          <a:p>
            <a:r>
              <a:rPr lang="en-GB" sz="1000" dirty="0">
                <a:latin typeface="Arial" panose="020B0604020202020204" pitchFamily="34" charset="0"/>
                <a:ea typeface="Aileron" charset="0"/>
                <a:cs typeface="Arial" panose="020B0604020202020204" pitchFamily="34" charset="0"/>
              </a:rPr>
              <a:t>Regorafenib</a:t>
            </a:r>
          </a:p>
          <a:p>
            <a:r>
              <a:rPr lang="en-GB" sz="1000" dirty="0">
                <a:latin typeface="Arial" panose="020B0604020202020204" pitchFamily="34" charset="0"/>
                <a:ea typeface="Aileron" charset="0"/>
                <a:cs typeface="Arial" panose="020B0604020202020204" pitchFamily="34" charset="0"/>
              </a:rPr>
              <a:t>Placebo</a:t>
            </a:r>
          </a:p>
        </p:txBody>
      </p:sp>
      <p:cxnSp>
        <p:nvCxnSpPr>
          <p:cNvPr id="61" name="Straight Connector 60">
            <a:extLst>
              <a:ext uri="{FF2B5EF4-FFF2-40B4-BE49-F238E27FC236}">
                <a16:creationId xmlns:a16="http://schemas.microsoft.com/office/drawing/2014/main" id="{48EA924F-FAB6-7142-9BE0-BCDDE1B5F206}"/>
              </a:ext>
            </a:extLst>
          </p:cNvPr>
          <p:cNvCxnSpPr>
            <a:cxnSpLocks/>
          </p:cNvCxnSpPr>
          <p:nvPr/>
        </p:nvCxnSpPr>
        <p:spPr>
          <a:xfrm flipH="1">
            <a:off x="4406343" y="2374639"/>
            <a:ext cx="213282"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2EA112A1-1999-A540-8D0F-FC4FE334E306}"/>
              </a:ext>
            </a:extLst>
          </p:cNvPr>
          <p:cNvCxnSpPr>
            <a:cxnSpLocks/>
          </p:cNvCxnSpPr>
          <p:nvPr/>
        </p:nvCxnSpPr>
        <p:spPr>
          <a:xfrm flipH="1">
            <a:off x="4406343" y="2520689"/>
            <a:ext cx="213282" cy="0"/>
          </a:xfrm>
          <a:prstGeom prst="line">
            <a:avLst/>
          </a:prstGeom>
          <a:ln w="19050">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64" name="Oval 63">
            <a:extLst>
              <a:ext uri="{FF2B5EF4-FFF2-40B4-BE49-F238E27FC236}">
                <a16:creationId xmlns:a16="http://schemas.microsoft.com/office/drawing/2014/main" id="{A075ADE6-957D-BF48-9122-694E47A42214}"/>
              </a:ext>
            </a:extLst>
          </p:cNvPr>
          <p:cNvSpPr/>
          <p:nvPr/>
        </p:nvSpPr>
        <p:spPr>
          <a:xfrm>
            <a:off x="4476658" y="2338313"/>
            <a:ext cx="72653" cy="72653"/>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5" name="Oval 64">
            <a:extLst>
              <a:ext uri="{FF2B5EF4-FFF2-40B4-BE49-F238E27FC236}">
                <a16:creationId xmlns:a16="http://schemas.microsoft.com/office/drawing/2014/main" id="{709208C5-8F3B-B942-9A66-82B0C28D0662}"/>
              </a:ext>
            </a:extLst>
          </p:cNvPr>
          <p:cNvSpPr/>
          <p:nvPr/>
        </p:nvSpPr>
        <p:spPr>
          <a:xfrm>
            <a:off x="4476658" y="2484363"/>
            <a:ext cx="72653" cy="72653"/>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7" name="TextBox 66">
            <a:extLst>
              <a:ext uri="{FF2B5EF4-FFF2-40B4-BE49-F238E27FC236}">
                <a16:creationId xmlns:a16="http://schemas.microsoft.com/office/drawing/2014/main" id="{1BBC047C-181D-8D45-B7D5-4EA92AF31135}"/>
              </a:ext>
            </a:extLst>
          </p:cNvPr>
          <p:cNvSpPr txBox="1"/>
          <p:nvPr/>
        </p:nvSpPr>
        <p:spPr>
          <a:xfrm rot="16200000">
            <a:off x="5838772" y="3237749"/>
            <a:ext cx="1183016" cy="153888"/>
          </a:xfrm>
          <a:prstGeom prst="rect">
            <a:avLst/>
          </a:prstGeom>
          <a:noFill/>
        </p:spPr>
        <p:txBody>
          <a:bodyPr wrap="none" lIns="0" tIns="0" rIns="0" bIns="0" rtlCol="0">
            <a:spAutoFit/>
          </a:bodyPr>
          <a:lstStyle/>
          <a:p>
            <a:pPr algn="r"/>
            <a:r>
              <a:rPr lang="en-GB" sz="1000" b="1" dirty="0">
                <a:latin typeface="Arial" panose="020B0604020202020204" pitchFamily="34" charset="0"/>
                <a:ea typeface="Aileron" charset="0"/>
                <a:cs typeface="Arial" panose="020B0604020202020204" pitchFamily="34" charset="0"/>
              </a:rPr>
              <a:t>Overall survival (%)</a:t>
            </a:r>
          </a:p>
        </p:txBody>
      </p:sp>
      <p:cxnSp>
        <p:nvCxnSpPr>
          <p:cNvPr id="69" name="Straight Connector 68">
            <a:extLst>
              <a:ext uri="{FF2B5EF4-FFF2-40B4-BE49-F238E27FC236}">
                <a16:creationId xmlns:a16="http://schemas.microsoft.com/office/drawing/2014/main" id="{AB2C45DB-88CE-8A49-AC9C-5A24AF58894A}"/>
              </a:ext>
            </a:extLst>
          </p:cNvPr>
          <p:cNvCxnSpPr>
            <a:cxnSpLocks/>
          </p:cNvCxnSpPr>
          <p:nvPr/>
        </p:nvCxnSpPr>
        <p:spPr>
          <a:xfrm flipH="1">
            <a:off x="6882163" y="4237298"/>
            <a:ext cx="482456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E827141B-0316-9846-933D-6C6F6D8F1E88}"/>
              </a:ext>
            </a:extLst>
          </p:cNvPr>
          <p:cNvCxnSpPr>
            <a:cxnSpLocks/>
          </p:cNvCxnSpPr>
          <p:nvPr/>
        </p:nvCxnSpPr>
        <p:spPr>
          <a:xfrm>
            <a:off x="7571098" y="4234830"/>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2" name="TextBox 71">
            <a:extLst>
              <a:ext uri="{FF2B5EF4-FFF2-40B4-BE49-F238E27FC236}">
                <a16:creationId xmlns:a16="http://schemas.microsoft.com/office/drawing/2014/main" id="{561C0319-7C0F-5943-A145-C13843396F8C}"/>
              </a:ext>
            </a:extLst>
          </p:cNvPr>
          <p:cNvSpPr txBox="1"/>
          <p:nvPr/>
        </p:nvSpPr>
        <p:spPr>
          <a:xfrm>
            <a:off x="7534403" y="4287019"/>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a:t>
            </a:r>
          </a:p>
        </p:txBody>
      </p:sp>
      <p:cxnSp>
        <p:nvCxnSpPr>
          <p:cNvPr id="74" name="Straight Connector 73">
            <a:extLst>
              <a:ext uri="{FF2B5EF4-FFF2-40B4-BE49-F238E27FC236}">
                <a16:creationId xmlns:a16="http://schemas.microsoft.com/office/drawing/2014/main" id="{FDFCA368-0958-E249-B0FC-FBB37E84DDD4}"/>
              </a:ext>
            </a:extLst>
          </p:cNvPr>
          <p:cNvCxnSpPr>
            <a:cxnSpLocks/>
          </p:cNvCxnSpPr>
          <p:nvPr/>
        </p:nvCxnSpPr>
        <p:spPr>
          <a:xfrm>
            <a:off x="8262412" y="4234830"/>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5" name="TextBox 74">
            <a:extLst>
              <a:ext uri="{FF2B5EF4-FFF2-40B4-BE49-F238E27FC236}">
                <a16:creationId xmlns:a16="http://schemas.microsoft.com/office/drawing/2014/main" id="{6A4F3E0E-4CE4-B74E-8FD4-A553E66C3E8D}"/>
              </a:ext>
            </a:extLst>
          </p:cNvPr>
          <p:cNvSpPr txBox="1"/>
          <p:nvPr/>
        </p:nvSpPr>
        <p:spPr>
          <a:xfrm>
            <a:off x="8225717" y="4287019"/>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a:t>
            </a:r>
          </a:p>
        </p:txBody>
      </p:sp>
      <p:cxnSp>
        <p:nvCxnSpPr>
          <p:cNvPr id="85" name="Straight Connector 84">
            <a:extLst>
              <a:ext uri="{FF2B5EF4-FFF2-40B4-BE49-F238E27FC236}">
                <a16:creationId xmlns:a16="http://schemas.microsoft.com/office/drawing/2014/main" id="{5E689004-64EA-3945-8463-966170764C62}"/>
              </a:ext>
            </a:extLst>
          </p:cNvPr>
          <p:cNvCxnSpPr>
            <a:cxnSpLocks/>
          </p:cNvCxnSpPr>
          <p:nvPr/>
        </p:nvCxnSpPr>
        <p:spPr>
          <a:xfrm>
            <a:off x="11011629" y="4234830"/>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6" name="TextBox 85">
            <a:extLst>
              <a:ext uri="{FF2B5EF4-FFF2-40B4-BE49-F238E27FC236}">
                <a16:creationId xmlns:a16="http://schemas.microsoft.com/office/drawing/2014/main" id="{EF22AF28-C1AB-584C-B197-A985F1E5B295}"/>
              </a:ext>
            </a:extLst>
          </p:cNvPr>
          <p:cNvSpPr txBox="1"/>
          <p:nvPr/>
        </p:nvSpPr>
        <p:spPr>
          <a:xfrm>
            <a:off x="10939668" y="4287019"/>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12</a:t>
            </a:r>
          </a:p>
        </p:txBody>
      </p:sp>
      <p:cxnSp>
        <p:nvCxnSpPr>
          <p:cNvPr id="87" name="Straight Connector 86">
            <a:extLst>
              <a:ext uri="{FF2B5EF4-FFF2-40B4-BE49-F238E27FC236}">
                <a16:creationId xmlns:a16="http://schemas.microsoft.com/office/drawing/2014/main" id="{CE09311B-CDA1-E745-89B9-8BC841850AAA}"/>
              </a:ext>
            </a:extLst>
          </p:cNvPr>
          <p:cNvCxnSpPr>
            <a:cxnSpLocks/>
          </p:cNvCxnSpPr>
          <p:nvPr/>
        </p:nvCxnSpPr>
        <p:spPr>
          <a:xfrm>
            <a:off x="10323489" y="4234830"/>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8" name="TextBox 87">
            <a:extLst>
              <a:ext uri="{FF2B5EF4-FFF2-40B4-BE49-F238E27FC236}">
                <a16:creationId xmlns:a16="http://schemas.microsoft.com/office/drawing/2014/main" id="{69421C3C-4ADF-FF40-B37E-B52F3F514E9C}"/>
              </a:ext>
            </a:extLst>
          </p:cNvPr>
          <p:cNvSpPr txBox="1"/>
          <p:nvPr/>
        </p:nvSpPr>
        <p:spPr>
          <a:xfrm>
            <a:off x="10251528" y="4287019"/>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10</a:t>
            </a:r>
          </a:p>
        </p:txBody>
      </p:sp>
      <p:cxnSp>
        <p:nvCxnSpPr>
          <p:cNvPr id="89" name="Straight Connector 88">
            <a:extLst>
              <a:ext uri="{FF2B5EF4-FFF2-40B4-BE49-F238E27FC236}">
                <a16:creationId xmlns:a16="http://schemas.microsoft.com/office/drawing/2014/main" id="{1843499B-4393-CA4A-901B-1514340871D6}"/>
              </a:ext>
            </a:extLst>
          </p:cNvPr>
          <p:cNvCxnSpPr>
            <a:cxnSpLocks/>
          </p:cNvCxnSpPr>
          <p:nvPr/>
        </p:nvCxnSpPr>
        <p:spPr>
          <a:xfrm>
            <a:off x="9637021" y="4234830"/>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0" name="TextBox 89">
            <a:extLst>
              <a:ext uri="{FF2B5EF4-FFF2-40B4-BE49-F238E27FC236}">
                <a16:creationId xmlns:a16="http://schemas.microsoft.com/office/drawing/2014/main" id="{2AE60F30-89A6-CB48-BB89-B48DE8C961CC}"/>
              </a:ext>
            </a:extLst>
          </p:cNvPr>
          <p:cNvSpPr txBox="1"/>
          <p:nvPr/>
        </p:nvSpPr>
        <p:spPr>
          <a:xfrm>
            <a:off x="9600326" y="4287019"/>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8</a:t>
            </a:r>
          </a:p>
        </p:txBody>
      </p:sp>
      <p:cxnSp>
        <p:nvCxnSpPr>
          <p:cNvPr id="91" name="Straight Connector 90">
            <a:extLst>
              <a:ext uri="{FF2B5EF4-FFF2-40B4-BE49-F238E27FC236}">
                <a16:creationId xmlns:a16="http://schemas.microsoft.com/office/drawing/2014/main" id="{713FE3B4-5928-D04E-A0DA-D53DBA630EFC}"/>
              </a:ext>
            </a:extLst>
          </p:cNvPr>
          <p:cNvCxnSpPr>
            <a:cxnSpLocks/>
          </p:cNvCxnSpPr>
          <p:nvPr/>
        </p:nvCxnSpPr>
        <p:spPr>
          <a:xfrm>
            <a:off x="8945706" y="4234830"/>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2" name="TextBox 91">
            <a:extLst>
              <a:ext uri="{FF2B5EF4-FFF2-40B4-BE49-F238E27FC236}">
                <a16:creationId xmlns:a16="http://schemas.microsoft.com/office/drawing/2014/main" id="{BB5BD197-6B31-3741-BE0B-56805EFBAC9D}"/>
              </a:ext>
            </a:extLst>
          </p:cNvPr>
          <p:cNvSpPr txBox="1"/>
          <p:nvPr/>
        </p:nvSpPr>
        <p:spPr>
          <a:xfrm>
            <a:off x="8909011" y="4287019"/>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6</a:t>
            </a:r>
          </a:p>
        </p:txBody>
      </p:sp>
      <p:sp>
        <p:nvSpPr>
          <p:cNvPr id="93" name="TextBox 92">
            <a:extLst>
              <a:ext uri="{FF2B5EF4-FFF2-40B4-BE49-F238E27FC236}">
                <a16:creationId xmlns:a16="http://schemas.microsoft.com/office/drawing/2014/main" id="{857B4876-B86C-F14B-AB7B-72A3BC9A0445}"/>
              </a:ext>
            </a:extLst>
          </p:cNvPr>
          <p:cNvSpPr txBox="1"/>
          <p:nvPr/>
        </p:nvSpPr>
        <p:spPr>
          <a:xfrm>
            <a:off x="7442478" y="4601344"/>
            <a:ext cx="211596"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452</a:t>
            </a:r>
          </a:p>
          <a:p>
            <a:pPr algn="ctr">
              <a:lnSpc>
                <a:spcPct val="90000"/>
              </a:lnSpc>
            </a:pPr>
            <a:r>
              <a:rPr lang="en-GB" sz="1000" dirty="0">
                <a:latin typeface="Arial" panose="020B0604020202020204" pitchFamily="34" charset="0"/>
                <a:ea typeface="Aileron" charset="0"/>
                <a:cs typeface="Arial" panose="020B0604020202020204" pitchFamily="34" charset="0"/>
              </a:rPr>
              <a:t>221</a:t>
            </a:r>
          </a:p>
        </p:txBody>
      </p:sp>
      <p:sp>
        <p:nvSpPr>
          <p:cNvPr id="94" name="TextBox 93">
            <a:extLst>
              <a:ext uri="{FF2B5EF4-FFF2-40B4-BE49-F238E27FC236}">
                <a16:creationId xmlns:a16="http://schemas.microsoft.com/office/drawing/2014/main" id="{2C95145E-A269-2C47-AC3D-C4598F1C40D8}"/>
              </a:ext>
            </a:extLst>
          </p:cNvPr>
          <p:cNvSpPr txBox="1"/>
          <p:nvPr/>
        </p:nvSpPr>
        <p:spPr>
          <a:xfrm>
            <a:off x="6027919" y="4462845"/>
            <a:ext cx="894476" cy="415498"/>
          </a:xfrm>
          <a:prstGeom prst="rect">
            <a:avLst/>
          </a:prstGeom>
          <a:noFill/>
        </p:spPr>
        <p:txBody>
          <a:bodyPr wrap="none" lIns="0" tIns="0" rIns="0" bIns="0" rtlCol="0">
            <a:spAutoFit/>
          </a:bodyPr>
          <a:lstStyle/>
          <a:p>
            <a:pPr algn="r">
              <a:lnSpc>
                <a:spcPct val="90000"/>
              </a:lnSpc>
            </a:pPr>
            <a:r>
              <a:rPr lang="en-GB" sz="1000" b="1" dirty="0">
                <a:latin typeface="Arial" panose="020B0604020202020204" pitchFamily="34" charset="0"/>
                <a:ea typeface="Aileron" charset="0"/>
                <a:cs typeface="Arial" panose="020B0604020202020204" pitchFamily="34" charset="0"/>
              </a:rPr>
              <a:t>Number at risk</a:t>
            </a:r>
          </a:p>
          <a:p>
            <a:pPr algn="r">
              <a:lnSpc>
                <a:spcPct val="90000"/>
              </a:lnSpc>
            </a:pPr>
            <a:r>
              <a:rPr lang="en-GB" sz="1000" b="1" dirty="0">
                <a:solidFill>
                  <a:schemeClr val="accent1"/>
                </a:solidFill>
                <a:latin typeface="Arial" panose="020B0604020202020204" pitchFamily="34" charset="0"/>
                <a:ea typeface="Aileron" charset="0"/>
                <a:cs typeface="Arial" panose="020B0604020202020204" pitchFamily="34" charset="0"/>
              </a:rPr>
              <a:t>Regorafenib</a:t>
            </a:r>
          </a:p>
          <a:p>
            <a:pPr algn="r">
              <a:lnSpc>
                <a:spcPct val="90000"/>
              </a:lnSpc>
            </a:pPr>
            <a:r>
              <a:rPr lang="en-GB" sz="1000" b="1" dirty="0">
                <a:solidFill>
                  <a:schemeClr val="accent6"/>
                </a:solidFill>
                <a:latin typeface="Arial" panose="020B0604020202020204" pitchFamily="34" charset="0"/>
                <a:ea typeface="Aileron" charset="0"/>
                <a:cs typeface="Arial" panose="020B0604020202020204" pitchFamily="34" charset="0"/>
              </a:rPr>
              <a:t>Placebo</a:t>
            </a:r>
          </a:p>
        </p:txBody>
      </p:sp>
      <p:sp>
        <p:nvSpPr>
          <p:cNvPr id="95" name="TextBox 94">
            <a:extLst>
              <a:ext uri="{FF2B5EF4-FFF2-40B4-BE49-F238E27FC236}">
                <a16:creationId xmlns:a16="http://schemas.microsoft.com/office/drawing/2014/main" id="{A38C43C9-9E55-5047-B4DC-B3417B024CB5}"/>
              </a:ext>
            </a:extLst>
          </p:cNvPr>
          <p:cNvSpPr txBox="1"/>
          <p:nvPr/>
        </p:nvSpPr>
        <p:spPr>
          <a:xfrm>
            <a:off x="8155185" y="4601344"/>
            <a:ext cx="211596"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352</a:t>
            </a:r>
          </a:p>
          <a:p>
            <a:pPr algn="ctr">
              <a:lnSpc>
                <a:spcPct val="90000"/>
              </a:lnSpc>
            </a:pPr>
            <a:r>
              <a:rPr lang="en-GB" sz="1000" dirty="0">
                <a:latin typeface="Arial" panose="020B0604020202020204" pitchFamily="34" charset="0"/>
                <a:ea typeface="Aileron" charset="0"/>
                <a:cs typeface="Arial" panose="020B0604020202020204" pitchFamily="34" charset="0"/>
              </a:rPr>
              <a:t>150</a:t>
            </a:r>
          </a:p>
        </p:txBody>
      </p:sp>
      <p:sp>
        <p:nvSpPr>
          <p:cNvPr id="96" name="TextBox 95">
            <a:extLst>
              <a:ext uri="{FF2B5EF4-FFF2-40B4-BE49-F238E27FC236}">
                <a16:creationId xmlns:a16="http://schemas.microsoft.com/office/drawing/2014/main" id="{B5B5D1D9-7D42-8F43-B881-566D48A52876}"/>
              </a:ext>
            </a:extLst>
          </p:cNvPr>
          <p:cNvSpPr txBox="1"/>
          <p:nvPr/>
        </p:nvSpPr>
        <p:spPr>
          <a:xfrm>
            <a:off x="10251528" y="4601344"/>
            <a:ext cx="141064"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33</a:t>
            </a:r>
          </a:p>
          <a:p>
            <a:pPr algn="ctr">
              <a:lnSpc>
                <a:spcPct val="90000"/>
              </a:lnSpc>
            </a:pPr>
            <a:r>
              <a:rPr lang="en-GB" sz="1000" dirty="0">
                <a:latin typeface="Arial" panose="020B0604020202020204" pitchFamily="34" charset="0"/>
                <a:ea typeface="Aileron" charset="0"/>
                <a:cs typeface="Arial" panose="020B0604020202020204" pitchFamily="34" charset="0"/>
              </a:rPr>
              <a:t>9</a:t>
            </a:r>
          </a:p>
        </p:txBody>
      </p:sp>
      <p:sp>
        <p:nvSpPr>
          <p:cNvPr id="97" name="TextBox 96">
            <a:extLst>
              <a:ext uri="{FF2B5EF4-FFF2-40B4-BE49-F238E27FC236}">
                <a16:creationId xmlns:a16="http://schemas.microsoft.com/office/drawing/2014/main" id="{0CFCF9B0-F8D4-D541-87E8-799DC959307C}"/>
              </a:ext>
            </a:extLst>
          </p:cNvPr>
          <p:cNvSpPr txBox="1"/>
          <p:nvPr/>
        </p:nvSpPr>
        <p:spPr>
          <a:xfrm>
            <a:off x="9565060" y="4601344"/>
            <a:ext cx="141064"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93</a:t>
            </a:r>
          </a:p>
          <a:p>
            <a:pPr algn="ctr">
              <a:lnSpc>
                <a:spcPct val="90000"/>
              </a:lnSpc>
            </a:pPr>
            <a:r>
              <a:rPr lang="en-GB" sz="1000" dirty="0">
                <a:latin typeface="Arial" panose="020B0604020202020204" pitchFamily="34" charset="0"/>
                <a:ea typeface="Aileron" charset="0"/>
                <a:cs typeface="Arial" panose="020B0604020202020204" pitchFamily="34" charset="0"/>
              </a:rPr>
              <a:t>32</a:t>
            </a:r>
          </a:p>
        </p:txBody>
      </p:sp>
      <p:sp>
        <p:nvSpPr>
          <p:cNvPr id="98" name="TextBox 97">
            <a:extLst>
              <a:ext uri="{FF2B5EF4-FFF2-40B4-BE49-F238E27FC236}">
                <a16:creationId xmlns:a16="http://schemas.microsoft.com/office/drawing/2014/main" id="{912A20EB-A18D-E944-9CD4-15EEC3030054}"/>
              </a:ext>
            </a:extLst>
          </p:cNvPr>
          <p:cNvSpPr txBox="1"/>
          <p:nvPr/>
        </p:nvSpPr>
        <p:spPr>
          <a:xfrm>
            <a:off x="8838479" y="4601344"/>
            <a:ext cx="211596"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187</a:t>
            </a:r>
          </a:p>
          <a:p>
            <a:pPr algn="ctr">
              <a:lnSpc>
                <a:spcPct val="90000"/>
              </a:lnSpc>
            </a:pPr>
            <a:r>
              <a:rPr lang="en-GB" sz="1000" dirty="0">
                <a:latin typeface="Arial" panose="020B0604020202020204" pitchFamily="34" charset="0"/>
                <a:ea typeface="Aileron" charset="0"/>
                <a:cs typeface="Arial" panose="020B0604020202020204" pitchFamily="34" charset="0"/>
              </a:rPr>
              <a:t>75</a:t>
            </a:r>
          </a:p>
        </p:txBody>
      </p:sp>
      <p:sp>
        <p:nvSpPr>
          <p:cNvPr id="99" name="TextBox 98">
            <a:extLst>
              <a:ext uri="{FF2B5EF4-FFF2-40B4-BE49-F238E27FC236}">
                <a16:creationId xmlns:a16="http://schemas.microsoft.com/office/drawing/2014/main" id="{71F1858C-C84E-2E41-A230-7B53A8C6C07F}"/>
              </a:ext>
            </a:extLst>
          </p:cNvPr>
          <p:cNvSpPr txBox="1"/>
          <p:nvPr/>
        </p:nvSpPr>
        <p:spPr>
          <a:xfrm>
            <a:off x="8371398" y="4414897"/>
            <a:ext cx="1686359" cy="153888"/>
          </a:xfrm>
          <a:prstGeom prst="rect">
            <a:avLst/>
          </a:prstGeom>
          <a:noFill/>
        </p:spPr>
        <p:txBody>
          <a:bodyPr wrap="none" lIns="0" tIns="0" rIns="0" bIns="0" rtlCol="0">
            <a:spAutoFit/>
          </a:bodyPr>
          <a:lstStyle/>
          <a:p>
            <a:pPr algn="r"/>
            <a:r>
              <a:rPr lang="en-GB" sz="1000" b="1" dirty="0">
                <a:latin typeface="Arial" panose="020B0604020202020204" pitchFamily="34" charset="0"/>
                <a:ea typeface="Aileron" charset="0"/>
                <a:cs typeface="Arial" panose="020B0604020202020204" pitchFamily="34" charset="0"/>
              </a:rPr>
              <a:t>Months after randomisation</a:t>
            </a:r>
          </a:p>
        </p:txBody>
      </p:sp>
      <p:cxnSp>
        <p:nvCxnSpPr>
          <p:cNvPr id="108" name="Straight Connector 107">
            <a:extLst>
              <a:ext uri="{FF2B5EF4-FFF2-40B4-BE49-F238E27FC236}">
                <a16:creationId xmlns:a16="http://schemas.microsoft.com/office/drawing/2014/main" id="{109C8B2D-B6D5-6642-8AE0-7028AFAB1CC5}"/>
              </a:ext>
            </a:extLst>
          </p:cNvPr>
          <p:cNvCxnSpPr>
            <a:cxnSpLocks/>
          </p:cNvCxnSpPr>
          <p:nvPr/>
        </p:nvCxnSpPr>
        <p:spPr>
          <a:xfrm>
            <a:off x="11701440" y="4234830"/>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9" name="TextBox 108">
            <a:extLst>
              <a:ext uri="{FF2B5EF4-FFF2-40B4-BE49-F238E27FC236}">
                <a16:creationId xmlns:a16="http://schemas.microsoft.com/office/drawing/2014/main" id="{3F15DB51-CEC3-8F49-B091-51B2AAC386E5}"/>
              </a:ext>
            </a:extLst>
          </p:cNvPr>
          <p:cNvSpPr txBox="1"/>
          <p:nvPr/>
        </p:nvSpPr>
        <p:spPr>
          <a:xfrm>
            <a:off x="11629479" y="4287019"/>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14</a:t>
            </a:r>
          </a:p>
        </p:txBody>
      </p:sp>
      <p:sp>
        <p:nvSpPr>
          <p:cNvPr id="111" name="TextBox 110">
            <a:extLst>
              <a:ext uri="{FF2B5EF4-FFF2-40B4-BE49-F238E27FC236}">
                <a16:creationId xmlns:a16="http://schemas.microsoft.com/office/drawing/2014/main" id="{9EF24CFE-6D83-0A4E-ABA7-907037EFF1D7}"/>
              </a:ext>
            </a:extLst>
          </p:cNvPr>
          <p:cNvSpPr txBox="1"/>
          <p:nvPr/>
        </p:nvSpPr>
        <p:spPr>
          <a:xfrm>
            <a:off x="10984626" y="4601344"/>
            <a:ext cx="70532"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7</a:t>
            </a:r>
          </a:p>
          <a:p>
            <a:pPr algn="ctr">
              <a:lnSpc>
                <a:spcPct val="90000"/>
              </a:lnSpc>
            </a:pPr>
            <a:r>
              <a:rPr lang="en-GB" sz="1000" dirty="0">
                <a:latin typeface="Arial" panose="020B0604020202020204" pitchFamily="34" charset="0"/>
                <a:ea typeface="Aileron" charset="0"/>
                <a:cs typeface="Arial" panose="020B0604020202020204" pitchFamily="34" charset="0"/>
              </a:rPr>
              <a:t>3</a:t>
            </a:r>
          </a:p>
        </p:txBody>
      </p:sp>
      <p:sp>
        <p:nvSpPr>
          <p:cNvPr id="100" name="TextBox 99">
            <a:extLst>
              <a:ext uri="{FF2B5EF4-FFF2-40B4-BE49-F238E27FC236}">
                <a16:creationId xmlns:a16="http://schemas.microsoft.com/office/drawing/2014/main" id="{B9DCA378-0732-134A-B3D0-639C37453678}"/>
              </a:ext>
            </a:extLst>
          </p:cNvPr>
          <p:cNvSpPr txBox="1"/>
          <p:nvPr/>
        </p:nvSpPr>
        <p:spPr>
          <a:xfrm>
            <a:off x="9600770" y="2980205"/>
            <a:ext cx="2183291"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HR 0.77, 95% CI 0.64-0.94, P=0.0052</a:t>
            </a:r>
          </a:p>
        </p:txBody>
      </p:sp>
      <p:sp>
        <p:nvSpPr>
          <p:cNvPr id="101" name="TextBox 100">
            <a:extLst>
              <a:ext uri="{FF2B5EF4-FFF2-40B4-BE49-F238E27FC236}">
                <a16:creationId xmlns:a16="http://schemas.microsoft.com/office/drawing/2014/main" id="{A725E8FF-EE10-AA4E-910D-903BC046EA61}"/>
              </a:ext>
            </a:extLst>
          </p:cNvPr>
          <p:cNvSpPr txBox="1"/>
          <p:nvPr/>
        </p:nvSpPr>
        <p:spPr>
          <a:xfrm>
            <a:off x="10659968" y="2225207"/>
            <a:ext cx="694101" cy="307777"/>
          </a:xfrm>
          <a:prstGeom prst="rect">
            <a:avLst/>
          </a:prstGeom>
          <a:noFill/>
        </p:spPr>
        <p:txBody>
          <a:bodyPr wrap="none" lIns="0" tIns="0" rIns="0" bIns="0" rtlCol="0">
            <a:spAutoFit/>
          </a:bodyPr>
          <a:lstStyle/>
          <a:p>
            <a:r>
              <a:rPr lang="en-GB" sz="1000" dirty="0">
                <a:latin typeface="Arial" panose="020B0604020202020204" pitchFamily="34" charset="0"/>
                <a:ea typeface="Aileron" charset="0"/>
                <a:cs typeface="Arial" panose="020B0604020202020204" pitchFamily="34" charset="0"/>
              </a:rPr>
              <a:t>Regorafenib</a:t>
            </a:r>
          </a:p>
          <a:p>
            <a:r>
              <a:rPr lang="en-GB" sz="1000" dirty="0">
                <a:latin typeface="Arial" panose="020B0604020202020204" pitchFamily="34" charset="0"/>
                <a:ea typeface="Aileron" charset="0"/>
                <a:cs typeface="Arial" panose="020B0604020202020204" pitchFamily="34" charset="0"/>
              </a:rPr>
              <a:t>Placebo</a:t>
            </a:r>
          </a:p>
        </p:txBody>
      </p:sp>
      <p:cxnSp>
        <p:nvCxnSpPr>
          <p:cNvPr id="102" name="Straight Connector 101">
            <a:extLst>
              <a:ext uri="{FF2B5EF4-FFF2-40B4-BE49-F238E27FC236}">
                <a16:creationId xmlns:a16="http://schemas.microsoft.com/office/drawing/2014/main" id="{77CD69AB-1C27-6B49-84D2-48779AE59103}"/>
              </a:ext>
            </a:extLst>
          </p:cNvPr>
          <p:cNvCxnSpPr>
            <a:cxnSpLocks/>
          </p:cNvCxnSpPr>
          <p:nvPr/>
        </p:nvCxnSpPr>
        <p:spPr>
          <a:xfrm flipH="1">
            <a:off x="10363392" y="2308051"/>
            <a:ext cx="213282"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C9239A77-3138-054C-AED5-88EC1E821436}"/>
              </a:ext>
            </a:extLst>
          </p:cNvPr>
          <p:cNvCxnSpPr>
            <a:cxnSpLocks/>
          </p:cNvCxnSpPr>
          <p:nvPr/>
        </p:nvCxnSpPr>
        <p:spPr>
          <a:xfrm flipH="1">
            <a:off x="10363392" y="2454101"/>
            <a:ext cx="213282" cy="0"/>
          </a:xfrm>
          <a:prstGeom prst="line">
            <a:avLst/>
          </a:prstGeom>
          <a:ln w="19050">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04" name="Oval 103">
            <a:extLst>
              <a:ext uri="{FF2B5EF4-FFF2-40B4-BE49-F238E27FC236}">
                <a16:creationId xmlns:a16="http://schemas.microsoft.com/office/drawing/2014/main" id="{E37D8EAC-804B-8C47-9AAE-E9CD6094E6F2}"/>
              </a:ext>
            </a:extLst>
          </p:cNvPr>
          <p:cNvSpPr/>
          <p:nvPr/>
        </p:nvSpPr>
        <p:spPr>
          <a:xfrm>
            <a:off x="10433707" y="2271725"/>
            <a:ext cx="72653" cy="72653"/>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5" name="Oval 104">
            <a:extLst>
              <a:ext uri="{FF2B5EF4-FFF2-40B4-BE49-F238E27FC236}">
                <a16:creationId xmlns:a16="http://schemas.microsoft.com/office/drawing/2014/main" id="{BE28271B-5039-CF4E-BAF4-8388D8A65CF5}"/>
              </a:ext>
            </a:extLst>
          </p:cNvPr>
          <p:cNvSpPr/>
          <p:nvPr/>
        </p:nvSpPr>
        <p:spPr>
          <a:xfrm>
            <a:off x="10433707" y="2417775"/>
            <a:ext cx="72653" cy="72653"/>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6" name="TextBox 65">
            <a:extLst>
              <a:ext uri="{FF2B5EF4-FFF2-40B4-BE49-F238E27FC236}">
                <a16:creationId xmlns:a16="http://schemas.microsoft.com/office/drawing/2014/main" id="{EFD89A0B-85C2-0446-9B24-FE808BBA3759}"/>
              </a:ext>
            </a:extLst>
          </p:cNvPr>
          <p:cNvSpPr txBox="1"/>
          <p:nvPr/>
        </p:nvSpPr>
        <p:spPr>
          <a:xfrm>
            <a:off x="6602778" y="2216919"/>
            <a:ext cx="211596"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100</a:t>
            </a:r>
          </a:p>
        </p:txBody>
      </p:sp>
      <p:cxnSp>
        <p:nvCxnSpPr>
          <p:cNvPr id="68" name="Straight Connector 67">
            <a:extLst>
              <a:ext uri="{FF2B5EF4-FFF2-40B4-BE49-F238E27FC236}">
                <a16:creationId xmlns:a16="http://schemas.microsoft.com/office/drawing/2014/main" id="{15F6A9D1-F653-C640-85E8-903ABAE30A94}"/>
              </a:ext>
            </a:extLst>
          </p:cNvPr>
          <p:cNvCxnSpPr>
            <a:cxnSpLocks/>
          </p:cNvCxnSpPr>
          <p:nvPr/>
        </p:nvCxnSpPr>
        <p:spPr>
          <a:xfrm>
            <a:off x="6884630" y="2287141"/>
            <a:ext cx="0" cy="19526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3AB7868E-5D47-BB4F-95C2-5367B428ECB1}"/>
              </a:ext>
            </a:extLst>
          </p:cNvPr>
          <p:cNvCxnSpPr>
            <a:cxnSpLocks/>
          </p:cNvCxnSpPr>
          <p:nvPr/>
        </p:nvCxnSpPr>
        <p:spPr>
          <a:xfrm>
            <a:off x="6884630" y="4234830"/>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3" name="TextBox 72">
            <a:extLst>
              <a:ext uri="{FF2B5EF4-FFF2-40B4-BE49-F238E27FC236}">
                <a16:creationId xmlns:a16="http://schemas.microsoft.com/office/drawing/2014/main" id="{3AF875A0-F403-AB4E-8CEF-A8585C752896}"/>
              </a:ext>
            </a:extLst>
          </p:cNvPr>
          <p:cNvSpPr txBox="1"/>
          <p:nvPr/>
        </p:nvSpPr>
        <p:spPr>
          <a:xfrm>
            <a:off x="6854285" y="4287019"/>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p>
        </p:txBody>
      </p:sp>
      <p:cxnSp>
        <p:nvCxnSpPr>
          <p:cNvPr id="76" name="Straight Connector 75">
            <a:extLst>
              <a:ext uri="{FF2B5EF4-FFF2-40B4-BE49-F238E27FC236}">
                <a16:creationId xmlns:a16="http://schemas.microsoft.com/office/drawing/2014/main" id="{E62A61AF-2D10-7543-BDE3-A0D4E7A3BECA}"/>
              </a:ext>
            </a:extLst>
          </p:cNvPr>
          <p:cNvCxnSpPr>
            <a:cxnSpLocks/>
          </p:cNvCxnSpPr>
          <p:nvPr/>
        </p:nvCxnSpPr>
        <p:spPr>
          <a:xfrm rot="5400000">
            <a:off x="6852880" y="4211017"/>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32267435-1E0D-0843-948B-86DCAD6F9E11}"/>
              </a:ext>
            </a:extLst>
          </p:cNvPr>
          <p:cNvCxnSpPr>
            <a:cxnSpLocks/>
          </p:cNvCxnSpPr>
          <p:nvPr/>
        </p:nvCxnSpPr>
        <p:spPr>
          <a:xfrm rot="5400000">
            <a:off x="6852880" y="2271091"/>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8" name="TextBox 77">
            <a:extLst>
              <a:ext uri="{FF2B5EF4-FFF2-40B4-BE49-F238E27FC236}">
                <a16:creationId xmlns:a16="http://schemas.microsoft.com/office/drawing/2014/main" id="{BEBE6029-A2CA-7043-B751-6DFCD5AC19A4}"/>
              </a:ext>
            </a:extLst>
          </p:cNvPr>
          <p:cNvSpPr txBox="1"/>
          <p:nvPr/>
        </p:nvSpPr>
        <p:spPr>
          <a:xfrm>
            <a:off x="6673310" y="2699519"/>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75</a:t>
            </a:r>
          </a:p>
        </p:txBody>
      </p:sp>
      <p:cxnSp>
        <p:nvCxnSpPr>
          <p:cNvPr id="79" name="Straight Connector 78">
            <a:extLst>
              <a:ext uri="{FF2B5EF4-FFF2-40B4-BE49-F238E27FC236}">
                <a16:creationId xmlns:a16="http://schemas.microsoft.com/office/drawing/2014/main" id="{AFF75D2F-C47A-CE47-9764-F530EF20DE24}"/>
              </a:ext>
            </a:extLst>
          </p:cNvPr>
          <p:cNvCxnSpPr>
            <a:cxnSpLocks/>
          </p:cNvCxnSpPr>
          <p:nvPr/>
        </p:nvCxnSpPr>
        <p:spPr>
          <a:xfrm rot="5400000">
            <a:off x="6852880" y="2753691"/>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7D3966A5-46A8-E548-AEF0-1E0DB5B207D9}"/>
              </a:ext>
            </a:extLst>
          </p:cNvPr>
          <p:cNvSpPr txBox="1"/>
          <p:nvPr/>
        </p:nvSpPr>
        <p:spPr>
          <a:xfrm>
            <a:off x="6673310" y="3185294"/>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50</a:t>
            </a:r>
          </a:p>
        </p:txBody>
      </p:sp>
      <p:cxnSp>
        <p:nvCxnSpPr>
          <p:cNvPr id="81" name="Straight Connector 80">
            <a:extLst>
              <a:ext uri="{FF2B5EF4-FFF2-40B4-BE49-F238E27FC236}">
                <a16:creationId xmlns:a16="http://schemas.microsoft.com/office/drawing/2014/main" id="{663F7E27-E047-8544-BF4B-B792CA3B846A}"/>
              </a:ext>
            </a:extLst>
          </p:cNvPr>
          <p:cNvCxnSpPr>
            <a:cxnSpLocks/>
          </p:cNvCxnSpPr>
          <p:nvPr/>
        </p:nvCxnSpPr>
        <p:spPr>
          <a:xfrm rot="5400000">
            <a:off x="6852880" y="3239466"/>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1D1B33FA-0F6D-6B49-BB48-E0C0B8CCC07F}"/>
              </a:ext>
            </a:extLst>
          </p:cNvPr>
          <p:cNvSpPr txBox="1"/>
          <p:nvPr/>
        </p:nvSpPr>
        <p:spPr>
          <a:xfrm>
            <a:off x="6673310" y="3671069"/>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25</a:t>
            </a:r>
          </a:p>
        </p:txBody>
      </p:sp>
      <p:cxnSp>
        <p:nvCxnSpPr>
          <p:cNvPr id="83" name="Straight Connector 82">
            <a:extLst>
              <a:ext uri="{FF2B5EF4-FFF2-40B4-BE49-F238E27FC236}">
                <a16:creationId xmlns:a16="http://schemas.microsoft.com/office/drawing/2014/main" id="{F5E578E8-35A9-7649-AE12-62941F0D364F}"/>
              </a:ext>
            </a:extLst>
          </p:cNvPr>
          <p:cNvCxnSpPr>
            <a:cxnSpLocks/>
          </p:cNvCxnSpPr>
          <p:nvPr/>
        </p:nvCxnSpPr>
        <p:spPr>
          <a:xfrm rot="5400000">
            <a:off x="6852880" y="3725241"/>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4" name="TextBox 83">
            <a:extLst>
              <a:ext uri="{FF2B5EF4-FFF2-40B4-BE49-F238E27FC236}">
                <a16:creationId xmlns:a16="http://schemas.microsoft.com/office/drawing/2014/main" id="{3FA238AA-CA83-D640-8ABD-0C2A86169BFE}"/>
              </a:ext>
            </a:extLst>
          </p:cNvPr>
          <p:cNvSpPr txBox="1"/>
          <p:nvPr/>
        </p:nvSpPr>
        <p:spPr>
          <a:xfrm>
            <a:off x="6743842" y="4160019"/>
            <a:ext cx="70532"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a:t>
            </a:r>
          </a:p>
        </p:txBody>
      </p:sp>
      <p:grpSp>
        <p:nvGrpSpPr>
          <p:cNvPr id="116" name="Graphic 106">
            <a:extLst>
              <a:ext uri="{FF2B5EF4-FFF2-40B4-BE49-F238E27FC236}">
                <a16:creationId xmlns:a16="http://schemas.microsoft.com/office/drawing/2014/main" id="{4AD38263-EF4B-8C41-9728-2BBCE5F70BAE}"/>
              </a:ext>
            </a:extLst>
          </p:cNvPr>
          <p:cNvGrpSpPr/>
          <p:nvPr/>
        </p:nvGrpSpPr>
        <p:grpSpPr>
          <a:xfrm>
            <a:off x="6873288" y="2275076"/>
            <a:ext cx="4774413" cy="1610761"/>
            <a:chOff x="6873288" y="2131060"/>
            <a:chExt cx="4774413" cy="1610761"/>
          </a:xfrm>
        </p:grpSpPr>
        <p:sp>
          <p:nvSpPr>
            <p:cNvPr id="117" name="Freeform 116">
              <a:extLst>
                <a:ext uri="{FF2B5EF4-FFF2-40B4-BE49-F238E27FC236}">
                  <a16:creationId xmlns:a16="http://schemas.microsoft.com/office/drawing/2014/main" id="{6FA1FD28-3992-4A4A-A98D-04A2750A4075}"/>
                </a:ext>
              </a:extLst>
            </p:cNvPr>
            <p:cNvSpPr/>
            <p:nvPr/>
          </p:nvSpPr>
          <p:spPr>
            <a:xfrm>
              <a:off x="6881282" y="2142725"/>
              <a:ext cx="4745477" cy="1495191"/>
            </a:xfrm>
            <a:custGeom>
              <a:avLst/>
              <a:gdLst>
                <a:gd name="connsiteX0" fmla="*/ 4740378 w 4745477"/>
                <a:gd name="connsiteY0" fmla="*/ 1489954 h 1495190"/>
                <a:gd name="connsiteX1" fmla="*/ 3615207 w 4745477"/>
                <a:gd name="connsiteY1" fmla="*/ 1489954 h 1495190"/>
                <a:gd name="connsiteX2" fmla="*/ 3615207 w 4745477"/>
                <a:gd name="connsiteY2" fmla="*/ 1432313 h 1495190"/>
                <a:gd name="connsiteX3" fmla="*/ 3373304 w 4745477"/>
                <a:gd name="connsiteY3" fmla="*/ 1432313 h 1495190"/>
                <a:gd name="connsiteX4" fmla="*/ 3373304 w 4745477"/>
                <a:gd name="connsiteY4" fmla="*/ 1389119 h 1495190"/>
                <a:gd name="connsiteX5" fmla="*/ 3149123 w 4745477"/>
                <a:gd name="connsiteY5" fmla="*/ 1389119 h 1495190"/>
                <a:gd name="connsiteX6" fmla="*/ 3149123 w 4745477"/>
                <a:gd name="connsiteY6" fmla="*/ 1370267 h 1495190"/>
                <a:gd name="connsiteX7" fmla="*/ 3134728 w 4745477"/>
                <a:gd name="connsiteY7" fmla="*/ 1370267 h 1495190"/>
                <a:gd name="connsiteX8" fmla="*/ 3134728 w 4745477"/>
                <a:gd name="connsiteY8" fmla="*/ 1358059 h 1495190"/>
                <a:gd name="connsiteX9" fmla="*/ 2827357 w 4745477"/>
                <a:gd name="connsiteY9" fmla="*/ 1358059 h 1495190"/>
                <a:gd name="connsiteX10" fmla="*/ 2827357 w 4745477"/>
                <a:gd name="connsiteY10" fmla="*/ 1338123 h 1495190"/>
                <a:gd name="connsiteX11" fmla="*/ 2747422 w 4745477"/>
                <a:gd name="connsiteY11" fmla="*/ 1338123 h 1495190"/>
                <a:gd name="connsiteX12" fmla="*/ 2747422 w 4745477"/>
                <a:gd name="connsiteY12" fmla="*/ 1322594 h 1495190"/>
                <a:gd name="connsiteX13" fmla="*/ 2724128 w 4745477"/>
                <a:gd name="connsiteY13" fmla="*/ 1322594 h 1495190"/>
                <a:gd name="connsiteX14" fmla="*/ 2724128 w 4745477"/>
                <a:gd name="connsiteY14" fmla="*/ 1304897 h 1495190"/>
                <a:gd name="connsiteX15" fmla="*/ 2687524 w 4745477"/>
                <a:gd name="connsiteY15" fmla="*/ 1304897 h 1495190"/>
                <a:gd name="connsiteX16" fmla="*/ 2687524 w 4745477"/>
                <a:gd name="connsiteY16" fmla="*/ 1276077 h 1495190"/>
                <a:gd name="connsiteX17" fmla="*/ 2656491 w 4745477"/>
                <a:gd name="connsiteY17" fmla="*/ 1276077 h 1495190"/>
                <a:gd name="connsiteX18" fmla="*/ 2656491 w 4745477"/>
                <a:gd name="connsiteY18" fmla="*/ 1265025 h 1495190"/>
                <a:gd name="connsiteX19" fmla="*/ 2569900 w 4745477"/>
                <a:gd name="connsiteY19" fmla="*/ 1265025 h 1495190"/>
                <a:gd name="connsiteX20" fmla="*/ 2569900 w 4745477"/>
                <a:gd name="connsiteY20" fmla="*/ 1248412 h 1495190"/>
                <a:gd name="connsiteX21" fmla="*/ 2532211 w 4745477"/>
                <a:gd name="connsiteY21" fmla="*/ 1248412 h 1495190"/>
                <a:gd name="connsiteX22" fmla="*/ 2532211 w 4745477"/>
                <a:gd name="connsiteY22" fmla="*/ 1223998 h 1495190"/>
                <a:gd name="connsiteX23" fmla="*/ 2481140 w 4745477"/>
                <a:gd name="connsiteY23" fmla="*/ 1223998 h 1495190"/>
                <a:gd name="connsiteX24" fmla="*/ 2481140 w 4745477"/>
                <a:gd name="connsiteY24" fmla="*/ 1208540 h 1495190"/>
                <a:gd name="connsiteX25" fmla="*/ 2441208 w 4745477"/>
                <a:gd name="connsiteY25" fmla="*/ 1208540 h 1495190"/>
                <a:gd name="connsiteX26" fmla="*/ 2441208 w 4745477"/>
                <a:gd name="connsiteY26" fmla="*/ 1185210 h 1495190"/>
                <a:gd name="connsiteX27" fmla="*/ 2423412 w 4745477"/>
                <a:gd name="connsiteY27" fmla="*/ 1185210 h 1495190"/>
                <a:gd name="connsiteX28" fmla="*/ 2423412 w 4745477"/>
                <a:gd name="connsiteY28" fmla="*/ 1175242 h 1495190"/>
                <a:gd name="connsiteX29" fmla="*/ 2289150 w 4745477"/>
                <a:gd name="connsiteY29" fmla="*/ 1175242 h 1495190"/>
                <a:gd name="connsiteX30" fmla="*/ 2289150 w 4745477"/>
                <a:gd name="connsiteY30" fmla="*/ 1155306 h 1495190"/>
                <a:gd name="connsiteX31" fmla="*/ 2265857 w 4745477"/>
                <a:gd name="connsiteY31" fmla="*/ 1155306 h 1495190"/>
                <a:gd name="connsiteX32" fmla="*/ 2265857 w 4745477"/>
                <a:gd name="connsiteY32" fmla="*/ 1147577 h 1495190"/>
                <a:gd name="connsiteX33" fmla="*/ 2249219 w 4745477"/>
                <a:gd name="connsiteY33" fmla="*/ 1147577 h 1495190"/>
                <a:gd name="connsiteX34" fmla="*/ 2249219 w 4745477"/>
                <a:gd name="connsiteY34" fmla="*/ 1132047 h 1495190"/>
                <a:gd name="connsiteX35" fmla="*/ 2177096 w 4745477"/>
                <a:gd name="connsiteY35" fmla="*/ 1132047 h 1495190"/>
                <a:gd name="connsiteX36" fmla="*/ 2177096 w 4745477"/>
                <a:gd name="connsiteY36" fmla="*/ 1119840 h 1495190"/>
                <a:gd name="connsiteX37" fmla="*/ 2109387 w 4745477"/>
                <a:gd name="connsiteY37" fmla="*/ 1119840 h 1495190"/>
                <a:gd name="connsiteX38" fmla="*/ 2046161 w 4745477"/>
                <a:gd name="connsiteY38" fmla="*/ 1119840 h 1495190"/>
                <a:gd name="connsiteX39" fmla="*/ 2046161 w 4745477"/>
                <a:gd name="connsiteY39" fmla="*/ 1102143 h 1495190"/>
                <a:gd name="connsiteX40" fmla="*/ 1955158 w 4745477"/>
                <a:gd name="connsiteY40" fmla="*/ 1102143 h 1495190"/>
                <a:gd name="connsiteX41" fmla="*/ 1955158 w 4745477"/>
                <a:gd name="connsiteY41" fmla="*/ 1076646 h 1495190"/>
                <a:gd name="connsiteX42" fmla="*/ 1928537 w 4745477"/>
                <a:gd name="connsiteY42" fmla="*/ 1076646 h 1495190"/>
                <a:gd name="connsiteX43" fmla="*/ 1928537 w 4745477"/>
                <a:gd name="connsiteY43" fmla="*/ 1052304 h 1495190"/>
                <a:gd name="connsiteX44" fmla="*/ 1898589 w 4745477"/>
                <a:gd name="connsiteY44" fmla="*/ 1052304 h 1495190"/>
                <a:gd name="connsiteX45" fmla="*/ 1898589 w 4745477"/>
                <a:gd name="connsiteY45" fmla="*/ 1030129 h 1495190"/>
                <a:gd name="connsiteX46" fmla="*/ 1868640 w 4745477"/>
                <a:gd name="connsiteY46" fmla="*/ 1030129 h 1495190"/>
                <a:gd name="connsiteX47" fmla="*/ 1868640 w 4745477"/>
                <a:gd name="connsiteY47" fmla="*/ 1012432 h 1495190"/>
                <a:gd name="connsiteX48" fmla="*/ 1767654 w 4745477"/>
                <a:gd name="connsiteY48" fmla="*/ 1012432 h 1495190"/>
                <a:gd name="connsiteX49" fmla="*/ 1767654 w 4745477"/>
                <a:gd name="connsiteY49" fmla="*/ 986934 h 1495190"/>
                <a:gd name="connsiteX50" fmla="*/ 1732135 w 4745477"/>
                <a:gd name="connsiteY50" fmla="*/ 986934 h 1495190"/>
                <a:gd name="connsiteX51" fmla="*/ 1732135 w 4745477"/>
                <a:gd name="connsiteY51" fmla="*/ 962520 h 1495190"/>
                <a:gd name="connsiteX52" fmla="*/ 1699944 w 4745477"/>
                <a:gd name="connsiteY52" fmla="*/ 962520 h 1495190"/>
                <a:gd name="connsiteX53" fmla="*/ 1699944 w 4745477"/>
                <a:gd name="connsiteY53" fmla="*/ 937022 h 1495190"/>
                <a:gd name="connsiteX54" fmla="*/ 1666668 w 4745477"/>
                <a:gd name="connsiteY54" fmla="*/ 937022 h 1495190"/>
                <a:gd name="connsiteX55" fmla="*/ 1666668 w 4745477"/>
                <a:gd name="connsiteY55" fmla="*/ 918242 h 1495190"/>
                <a:gd name="connsiteX56" fmla="*/ 1625579 w 4745477"/>
                <a:gd name="connsiteY56" fmla="*/ 918242 h 1495190"/>
                <a:gd name="connsiteX57" fmla="*/ 1625579 w 4745477"/>
                <a:gd name="connsiteY57" fmla="*/ 897151 h 1495190"/>
                <a:gd name="connsiteX58" fmla="*/ 1601201 w 4745477"/>
                <a:gd name="connsiteY58" fmla="*/ 897151 h 1495190"/>
                <a:gd name="connsiteX59" fmla="*/ 1601201 w 4745477"/>
                <a:gd name="connsiteY59" fmla="*/ 881621 h 1495190"/>
                <a:gd name="connsiteX60" fmla="*/ 1560112 w 4745477"/>
                <a:gd name="connsiteY60" fmla="*/ 881621 h 1495190"/>
                <a:gd name="connsiteX61" fmla="*/ 1560112 w 4745477"/>
                <a:gd name="connsiteY61" fmla="*/ 865008 h 1495190"/>
                <a:gd name="connsiteX62" fmla="*/ 1519095 w 4745477"/>
                <a:gd name="connsiteY62" fmla="*/ 865008 h 1495190"/>
                <a:gd name="connsiteX63" fmla="*/ 1519095 w 4745477"/>
                <a:gd name="connsiteY63" fmla="*/ 852873 h 1495190"/>
                <a:gd name="connsiteX64" fmla="*/ 1496887 w 4745477"/>
                <a:gd name="connsiteY64" fmla="*/ 852873 h 1495190"/>
                <a:gd name="connsiteX65" fmla="*/ 1496887 w 4745477"/>
                <a:gd name="connsiteY65" fmla="*/ 835104 h 1495190"/>
                <a:gd name="connsiteX66" fmla="*/ 1482491 w 4745477"/>
                <a:gd name="connsiteY66" fmla="*/ 835104 h 1495190"/>
                <a:gd name="connsiteX67" fmla="*/ 1482491 w 4745477"/>
                <a:gd name="connsiteY67" fmla="*/ 822897 h 1495190"/>
                <a:gd name="connsiteX68" fmla="*/ 1466938 w 4745477"/>
                <a:gd name="connsiteY68" fmla="*/ 822897 h 1495190"/>
                <a:gd name="connsiteX69" fmla="*/ 1466938 w 4745477"/>
                <a:gd name="connsiteY69" fmla="*/ 814084 h 1495190"/>
                <a:gd name="connsiteX70" fmla="*/ 1449143 w 4745477"/>
                <a:gd name="connsiteY70" fmla="*/ 814084 h 1495190"/>
                <a:gd name="connsiteX71" fmla="*/ 1449143 w 4745477"/>
                <a:gd name="connsiteY71" fmla="*/ 798555 h 1495190"/>
                <a:gd name="connsiteX72" fmla="*/ 1421437 w 4745477"/>
                <a:gd name="connsiteY72" fmla="*/ 798555 h 1495190"/>
                <a:gd name="connsiteX73" fmla="*/ 1421437 w 4745477"/>
                <a:gd name="connsiteY73" fmla="*/ 790826 h 1495190"/>
                <a:gd name="connsiteX74" fmla="*/ 1389101 w 4745477"/>
                <a:gd name="connsiteY74" fmla="*/ 790826 h 1495190"/>
                <a:gd name="connsiteX75" fmla="*/ 1389101 w 4745477"/>
                <a:gd name="connsiteY75" fmla="*/ 781941 h 1495190"/>
                <a:gd name="connsiteX76" fmla="*/ 1372535 w 4745477"/>
                <a:gd name="connsiteY76" fmla="*/ 781941 h 1495190"/>
                <a:gd name="connsiteX77" fmla="*/ 1372535 w 4745477"/>
                <a:gd name="connsiteY77" fmla="*/ 767712 h 1495190"/>
                <a:gd name="connsiteX78" fmla="*/ 1336727 w 4745477"/>
                <a:gd name="connsiteY78" fmla="*/ 767712 h 1495190"/>
                <a:gd name="connsiteX79" fmla="*/ 1336727 w 4745477"/>
                <a:gd name="connsiteY79" fmla="*/ 753988 h 1495190"/>
                <a:gd name="connsiteX80" fmla="*/ 1322187 w 4745477"/>
                <a:gd name="connsiteY80" fmla="*/ 753988 h 1495190"/>
                <a:gd name="connsiteX81" fmla="*/ 1322187 w 4745477"/>
                <a:gd name="connsiteY81" fmla="*/ 742792 h 1495190"/>
                <a:gd name="connsiteX82" fmla="*/ 1296362 w 4745477"/>
                <a:gd name="connsiteY82" fmla="*/ 742792 h 1495190"/>
                <a:gd name="connsiteX83" fmla="*/ 1296362 w 4745477"/>
                <a:gd name="connsiteY83" fmla="*/ 735280 h 1495190"/>
                <a:gd name="connsiteX84" fmla="*/ 1278349 w 4745477"/>
                <a:gd name="connsiteY84" fmla="*/ 735280 h 1495190"/>
                <a:gd name="connsiteX85" fmla="*/ 1278349 w 4745477"/>
                <a:gd name="connsiteY85" fmla="*/ 725529 h 1495190"/>
                <a:gd name="connsiteX86" fmla="*/ 1257949 w 4745477"/>
                <a:gd name="connsiteY86" fmla="*/ 725529 h 1495190"/>
                <a:gd name="connsiteX87" fmla="*/ 1257949 w 4745477"/>
                <a:gd name="connsiteY87" fmla="*/ 710360 h 1495190"/>
                <a:gd name="connsiteX88" fmla="*/ 1232052 w 4745477"/>
                <a:gd name="connsiteY88" fmla="*/ 710360 h 1495190"/>
                <a:gd name="connsiteX89" fmla="*/ 1232052 w 4745477"/>
                <a:gd name="connsiteY89" fmla="*/ 688330 h 1495190"/>
                <a:gd name="connsiteX90" fmla="*/ 1216354 w 4745477"/>
                <a:gd name="connsiteY90" fmla="*/ 688330 h 1495190"/>
                <a:gd name="connsiteX91" fmla="*/ 1216354 w 4745477"/>
                <a:gd name="connsiteY91" fmla="*/ 665577 h 1495190"/>
                <a:gd name="connsiteX92" fmla="*/ 1195737 w 4745477"/>
                <a:gd name="connsiteY92" fmla="*/ 665577 h 1495190"/>
                <a:gd name="connsiteX93" fmla="*/ 1195737 w 4745477"/>
                <a:gd name="connsiteY93" fmla="*/ 647808 h 1495190"/>
                <a:gd name="connsiteX94" fmla="*/ 1185103 w 4745477"/>
                <a:gd name="connsiteY94" fmla="*/ 647808 h 1495190"/>
                <a:gd name="connsiteX95" fmla="*/ 1185103 w 4745477"/>
                <a:gd name="connsiteY95" fmla="*/ 628377 h 1495190"/>
                <a:gd name="connsiteX96" fmla="*/ 1172010 w 4745477"/>
                <a:gd name="connsiteY96" fmla="*/ 628377 h 1495190"/>
                <a:gd name="connsiteX97" fmla="*/ 1172010 w 4745477"/>
                <a:gd name="connsiteY97" fmla="*/ 617470 h 1495190"/>
                <a:gd name="connsiteX98" fmla="*/ 1161810 w 4745477"/>
                <a:gd name="connsiteY98" fmla="*/ 617470 h 1495190"/>
                <a:gd name="connsiteX99" fmla="*/ 1161810 w 4745477"/>
                <a:gd name="connsiteY99" fmla="*/ 602591 h 1495190"/>
                <a:gd name="connsiteX100" fmla="*/ 1137866 w 4745477"/>
                <a:gd name="connsiteY100" fmla="*/ 602591 h 1495190"/>
                <a:gd name="connsiteX101" fmla="*/ 1137866 w 4745477"/>
                <a:gd name="connsiteY101" fmla="*/ 592117 h 1495190"/>
                <a:gd name="connsiteX102" fmla="*/ 1129040 w 4745477"/>
                <a:gd name="connsiteY102" fmla="*/ 592117 h 1495190"/>
                <a:gd name="connsiteX103" fmla="*/ 1129040 w 4745477"/>
                <a:gd name="connsiteY103" fmla="*/ 579621 h 1495190"/>
                <a:gd name="connsiteX104" fmla="*/ 1114862 w 4745477"/>
                <a:gd name="connsiteY104" fmla="*/ 579621 h 1495190"/>
                <a:gd name="connsiteX105" fmla="*/ 1114862 w 4745477"/>
                <a:gd name="connsiteY105" fmla="*/ 571748 h 1495190"/>
                <a:gd name="connsiteX106" fmla="*/ 1103215 w 4745477"/>
                <a:gd name="connsiteY106" fmla="*/ 571748 h 1495190"/>
                <a:gd name="connsiteX107" fmla="*/ 1103215 w 4745477"/>
                <a:gd name="connsiteY107" fmla="*/ 563730 h 1495190"/>
                <a:gd name="connsiteX108" fmla="*/ 1089471 w 4745477"/>
                <a:gd name="connsiteY108" fmla="*/ 563730 h 1495190"/>
                <a:gd name="connsiteX109" fmla="*/ 1089471 w 4745477"/>
                <a:gd name="connsiteY109" fmla="*/ 557302 h 1495190"/>
                <a:gd name="connsiteX110" fmla="*/ 1074496 w 4745477"/>
                <a:gd name="connsiteY110" fmla="*/ 557302 h 1495190"/>
                <a:gd name="connsiteX111" fmla="*/ 1074496 w 4745477"/>
                <a:gd name="connsiteY111" fmla="*/ 547334 h 1495190"/>
                <a:gd name="connsiteX112" fmla="*/ 1059305 w 4745477"/>
                <a:gd name="connsiteY112" fmla="*/ 547334 h 1495190"/>
                <a:gd name="connsiteX113" fmla="*/ 1059305 w 4745477"/>
                <a:gd name="connsiteY113" fmla="*/ 537438 h 1495190"/>
                <a:gd name="connsiteX114" fmla="*/ 1049105 w 4745477"/>
                <a:gd name="connsiteY114" fmla="*/ 537438 h 1495190"/>
                <a:gd name="connsiteX115" fmla="*/ 1049105 w 4745477"/>
                <a:gd name="connsiteY115" fmla="*/ 524147 h 1495190"/>
                <a:gd name="connsiteX116" fmla="*/ 1032250 w 4745477"/>
                <a:gd name="connsiteY116" fmla="*/ 524147 h 1495190"/>
                <a:gd name="connsiteX117" fmla="*/ 1032250 w 4745477"/>
                <a:gd name="connsiteY117" fmla="*/ 511362 h 1495190"/>
                <a:gd name="connsiteX118" fmla="*/ 1011127 w 4745477"/>
                <a:gd name="connsiteY118" fmla="*/ 511362 h 1495190"/>
                <a:gd name="connsiteX119" fmla="*/ 1011127 w 4745477"/>
                <a:gd name="connsiteY119" fmla="*/ 502839 h 1495190"/>
                <a:gd name="connsiteX120" fmla="*/ 980021 w 4745477"/>
                <a:gd name="connsiteY120" fmla="*/ 502839 h 1495190"/>
                <a:gd name="connsiteX121" fmla="*/ 980021 w 4745477"/>
                <a:gd name="connsiteY121" fmla="*/ 486226 h 1495190"/>
                <a:gd name="connsiteX122" fmla="*/ 960634 w 4745477"/>
                <a:gd name="connsiteY122" fmla="*/ 486226 h 1495190"/>
                <a:gd name="connsiteX123" fmla="*/ 960634 w 4745477"/>
                <a:gd name="connsiteY123" fmla="*/ 479870 h 1495190"/>
                <a:gd name="connsiteX124" fmla="*/ 932855 w 4745477"/>
                <a:gd name="connsiteY124" fmla="*/ 479870 h 1495190"/>
                <a:gd name="connsiteX125" fmla="*/ 932855 w 4745477"/>
                <a:gd name="connsiteY125" fmla="*/ 471563 h 1495190"/>
                <a:gd name="connsiteX126" fmla="*/ 919038 w 4745477"/>
                <a:gd name="connsiteY126" fmla="*/ 471563 h 1495190"/>
                <a:gd name="connsiteX127" fmla="*/ 919038 w 4745477"/>
                <a:gd name="connsiteY127" fmla="*/ 461378 h 1495190"/>
                <a:gd name="connsiteX128" fmla="*/ 909345 w 4745477"/>
                <a:gd name="connsiteY128" fmla="*/ 461378 h 1495190"/>
                <a:gd name="connsiteX129" fmla="*/ 909345 w 4745477"/>
                <a:gd name="connsiteY129" fmla="*/ 453505 h 1495190"/>
                <a:gd name="connsiteX130" fmla="*/ 898639 w 4745477"/>
                <a:gd name="connsiteY130" fmla="*/ 453505 h 1495190"/>
                <a:gd name="connsiteX131" fmla="*/ 898639 w 4745477"/>
                <a:gd name="connsiteY131" fmla="*/ 441659 h 1495190"/>
                <a:gd name="connsiteX132" fmla="*/ 886775 w 4745477"/>
                <a:gd name="connsiteY132" fmla="*/ 441659 h 1495190"/>
                <a:gd name="connsiteX133" fmla="*/ 886775 w 4745477"/>
                <a:gd name="connsiteY133" fmla="*/ 432702 h 1495190"/>
                <a:gd name="connsiteX134" fmla="*/ 878239 w 4745477"/>
                <a:gd name="connsiteY134" fmla="*/ 432702 h 1495190"/>
                <a:gd name="connsiteX135" fmla="*/ 878239 w 4745477"/>
                <a:gd name="connsiteY135" fmla="*/ 411105 h 1495190"/>
                <a:gd name="connsiteX136" fmla="*/ 865435 w 4745477"/>
                <a:gd name="connsiteY136" fmla="*/ 411105 h 1495190"/>
                <a:gd name="connsiteX137" fmla="*/ 865435 w 4745477"/>
                <a:gd name="connsiteY137" fmla="*/ 389364 h 1495190"/>
                <a:gd name="connsiteX138" fmla="*/ 848146 w 4745477"/>
                <a:gd name="connsiteY138" fmla="*/ 389364 h 1495190"/>
                <a:gd name="connsiteX139" fmla="*/ 848146 w 4745477"/>
                <a:gd name="connsiteY139" fmla="*/ 380768 h 1495190"/>
                <a:gd name="connsiteX140" fmla="*/ 839609 w 4745477"/>
                <a:gd name="connsiteY140" fmla="*/ 380768 h 1495190"/>
                <a:gd name="connsiteX141" fmla="*/ 839609 w 4745477"/>
                <a:gd name="connsiteY141" fmla="*/ 357365 h 1495190"/>
                <a:gd name="connsiteX142" fmla="*/ 818197 w 4745477"/>
                <a:gd name="connsiteY142" fmla="*/ 357365 h 1495190"/>
                <a:gd name="connsiteX143" fmla="*/ 818197 w 4745477"/>
                <a:gd name="connsiteY143" fmla="*/ 347397 h 1495190"/>
                <a:gd name="connsiteX144" fmla="*/ 805393 w 4745477"/>
                <a:gd name="connsiteY144" fmla="*/ 347397 h 1495190"/>
                <a:gd name="connsiteX145" fmla="*/ 805393 w 4745477"/>
                <a:gd name="connsiteY145" fmla="*/ 327750 h 1495190"/>
                <a:gd name="connsiteX146" fmla="*/ 788104 w 4745477"/>
                <a:gd name="connsiteY146" fmla="*/ 327750 h 1495190"/>
                <a:gd name="connsiteX147" fmla="*/ 788104 w 4745477"/>
                <a:gd name="connsiteY147" fmla="*/ 310198 h 1495190"/>
                <a:gd name="connsiteX148" fmla="*/ 750559 w 4745477"/>
                <a:gd name="connsiteY148" fmla="*/ 310198 h 1495190"/>
                <a:gd name="connsiteX149" fmla="*/ 750559 w 4745477"/>
                <a:gd name="connsiteY149" fmla="*/ 300952 h 1495190"/>
                <a:gd name="connsiteX150" fmla="*/ 737538 w 4745477"/>
                <a:gd name="connsiteY150" fmla="*/ 300952 h 1495190"/>
                <a:gd name="connsiteX151" fmla="*/ 737538 w 4745477"/>
                <a:gd name="connsiteY151" fmla="*/ 286506 h 1495190"/>
                <a:gd name="connsiteX152" fmla="*/ 729002 w 4745477"/>
                <a:gd name="connsiteY152" fmla="*/ 286506 h 1495190"/>
                <a:gd name="connsiteX153" fmla="*/ 729002 w 4745477"/>
                <a:gd name="connsiteY153" fmla="*/ 272276 h 1495190"/>
                <a:gd name="connsiteX154" fmla="*/ 715692 w 4745477"/>
                <a:gd name="connsiteY154" fmla="*/ 272276 h 1495190"/>
                <a:gd name="connsiteX155" fmla="*/ 715692 w 4745477"/>
                <a:gd name="connsiteY155" fmla="*/ 264259 h 1495190"/>
                <a:gd name="connsiteX156" fmla="*/ 701224 w 4745477"/>
                <a:gd name="connsiteY156" fmla="*/ 264259 h 1495190"/>
                <a:gd name="connsiteX157" fmla="*/ 701224 w 4745477"/>
                <a:gd name="connsiteY157" fmla="*/ 257108 h 1495190"/>
                <a:gd name="connsiteX158" fmla="*/ 669467 w 4745477"/>
                <a:gd name="connsiteY158" fmla="*/ 257108 h 1495190"/>
                <a:gd name="connsiteX159" fmla="*/ 669467 w 4745477"/>
                <a:gd name="connsiteY159" fmla="*/ 243601 h 1495190"/>
                <a:gd name="connsiteX160" fmla="*/ 650224 w 4745477"/>
                <a:gd name="connsiteY160" fmla="*/ 243601 h 1495190"/>
                <a:gd name="connsiteX161" fmla="*/ 650224 w 4745477"/>
                <a:gd name="connsiteY161" fmla="*/ 226771 h 1495190"/>
                <a:gd name="connsiteX162" fmla="*/ 634093 w 4745477"/>
                <a:gd name="connsiteY162" fmla="*/ 226771 h 1495190"/>
                <a:gd name="connsiteX163" fmla="*/ 634093 w 4745477"/>
                <a:gd name="connsiteY163" fmla="*/ 218464 h 1495190"/>
                <a:gd name="connsiteX164" fmla="*/ 615791 w 4745477"/>
                <a:gd name="connsiteY164" fmla="*/ 218464 h 1495190"/>
                <a:gd name="connsiteX165" fmla="*/ 615791 w 4745477"/>
                <a:gd name="connsiteY165" fmla="*/ 209002 h 1495190"/>
                <a:gd name="connsiteX166" fmla="*/ 588085 w 4745477"/>
                <a:gd name="connsiteY166" fmla="*/ 209002 h 1495190"/>
                <a:gd name="connsiteX167" fmla="*/ 588085 w 4745477"/>
                <a:gd name="connsiteY167" fmla="*/ 186971 h 1495190"/>
                <a:gd name="connsiteX168" fmla="*/ 554809 w 4745477"/>
                <a:gd name="connsiteY168" fmla="*/ 186971 h 1495190"/>
                <a:gd name="connsiteX169" fmla="*/ 554809 w 4745477"/>
                <a:gd name="connsiteY169" fmla="*/ 170141 h 1495190"/>
                <a:gd name="connsiteX170" fmla="*/ 528694 w 4745477"/>
                <a:gd name="connsiteY170" fmla="*/ 170141 h 1495190"/>
                <a:gd name="connsiteX171" fmla="*/ 528694 w 4745477"/>
                <a:gd name="connsiteY171" fmla="*/ 161401 h 1495190"/>
                <a:gd name="connsiteX172" fmla="*/ 494550 w 4745477"/>
                <a:gd name="connsiteY172" fmla="*/ 161401 h 1495190"/>
                <a:gd name="connsiteX173" fmla="*/ 494550 w 4745477"/>
                <a:gd name="connsiteY173" fmla="*/ 143416 h 1495190"/>
                <a:gd name="connsiteX174" fmla="*/ 474367 w 4745477"/>
                <a:gd name="connsiteY174" fmla="*/ 143416 h 1495190"/>
                <a:gd name="connsiteX175" fmla="*/ 474367 w 4745477"/>
                <a:gd name="connsiteY175" fmla="*/ 125863 h 1495190"/>
                <a:gd name="connsiteX176" fmla="*/ 454473 w 4745477"/>
                <a:gd name="connsiteY176" fmla="*/ 125863 h 1495190"/>
                <a:gd name="connsiteX177" fmla="*/ 454473 w 4745477"/>
                <a:gd name="connsiteY177" fmla="*/ 115173 h 1495190"/>
                <a:gd name="connsiteX178" fmla="*/ 437112 w 4745477"/>
                <a:gd name="connsiteY178" fmla="*/ 115173 h 1495190"/>
                <a:gd name="connsiteX179" fmla="*/ 437112 w 4745477"/>
                <a:gd name="connsiteY179" fmla="*/ 100510 h 1495190"/>
                <a:gd name="connsiteX180" fmla="*/ 430746 w 4745477"/>
                <a:gd name="connsiteY180" fmla="*/ 100510 h 1495190"/>
                <a:gd name="connsiteX181" fmla="*/ 430746 w 4745477"/>
                <a:gd name="connsiteY181" fmla="*/ 86497 h 1495190"/>
                <a:gd name="connsiteX182" fmla="*/ 412010 w 4745477"/>
                <a:gd name="connsiteY182" fmla="*/ 86497 h 1495190"/>
                <a:gd name="connsiteX183" fmla="*/ 412010 w 4745477"/>
                <a:gd name="connsiteY183" fmla="*/ 77252 h 1495190"/>
                <a:gd name="connsiteX184" fmla="*/ 403185 w 4745477"/>
                <a:gd name="connsiteY184" fmla="*/ 77252 h 1495190"/>
                <a:gd name="connsiteX185" fmla="*/ 403185 w 4745477"/>
                <a:gd name="connsiteY185" fmla="*/ 62155 h 1495190"/>
                <a:gd name="connsiteX186" fmla="*/ 378300 w 4745477"/>
                <a:gd name="connsiteY186" fmla="*/ 62155 h 1495190"/>
                <a:gd name="connsiteX187" fmla="*/ 378300 w 4745477"/>
                <a:gd name="connsiteY187" fmla="*/ 54065 h 1495190"/>
                <a:gd name="connsiteX188" fmla="*/ 338441 w 4745477"/>
                <a:gd name="connsiteY188" fmla="*/ 54065 h 1495190"/>
                <a:gd name="connsiteX189" fmla="*/ 338441 w 4745477"/>
                <a:gd name="connsiteY189" fmla="*/ 47203 h 1495190"/>
                <a:gd name="connsiteX190" fmla="*/ 310662 w 4745477"/>
                <a:gd name="connsiteY190" fmla="*/ 47203 h 1495190"/>
                <a:gd name="connsiteX191" fmla="*/ 310662 w 4745477"/>
                <a:gd name="connsiteY191" fmla="*/ 34418 h 1495190"/>
                <a:gd name="connsiteX192" fmla="*/ 230944 w 4745477"/>
                <a:gd name="connsiteY192" fmla="*/ 34418 h 1495190"/>
                <a:gd name="connsiteX193" fmla="*/ 230944 w 4745477"/>
                <a:gd name="connsiteY193" fmla="*/ 23728 h 1495190"/>
                <a:gd name="connsiteX194" fmla="*/ 156434 w 4745477"/>
                <a:gd name="connsiteY194" fmla="*/ 23728 h 1495190"/>
                <a:gd name="connsiteX195" fmla="*/ 156434 w 4745477"/>
                <a:gd name="connsiteY195" fmla="*/ 14988 h 1495190"/>
                <a:gd name="connsiteX196" fmla="*/ 145077 w 4745477"/>
                <a:gd name="connsiteY196" fmla="*/ 14988 h 1495190"/>
                <a:gd name="connsiteX197" fmla="*/ 145077 w 4745477"/>
                <a:gd name="connsiteY197" fmla="*/ 8126 h 1495190"/>
                <a:gd name="connsiteX198" fmla="*/ 8138 w 4745477"/>
                <a:gd name="connsiteY198" fmla="*/ 8126 h 149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4745477" h="1495190">
                  <a:moveTo>
                    <a:pt x="4740378" y="1489954"/>
                  </a:moveTo>
                  <a:lnTo>
                    <a:pt x="3615207" y="1489954"/>
                  </a:lnTo>
                  <a:lnTo>
                    <a:pt x="3615207" y="1432313"/>
                  </a:lnTo>
                  <a:lnTo>
                    <a:pt x="3373304" y="1432313"/>
                  </a:lnTo>
                  <a:lnTo>
                    <a:pt x="3373304" y="1389119"/>
                  </a:lnTo>
                  <a:lnTo>
                    <a:pt x="3149123" y="1389119"/>
                  </a:lnTo>
                  <a:lnTo>
                    <a:pt x="3149123" y="1370267"/>
                  </a:lnTo>
                  <a:lnTo>
                    <a:pt x="3134728" y="1370267"/>
                  </a:lnTo>
                  <a:lnTo>
                    <a:pt x="3134728" y="1358059"/>
                  </a:lnTo>
                  <a:lnTo>
                    <a:pt x="2827357" y="1358059"/>
                  </a:lnTo>
                  <a:lnTo>
                    <a:pt x="2827357" y="1338123"/>
                  </a:lnTo>
                  <a:lnTo>
                    <a:pt x="2747422" y="1338123"/>
                  </a:lnTo>
                  <a:lnTo>
                    <a:pt x="2747422" y="1322594"/>
                  </a:lnTo>
                  <a:lnTo>
                    <a:pt x="2724128" y="1322594"/>
                  </a:lnTo>
                  <a:lnTo>
                    <a:pt x="2724128" y="1304897"/>
                  </a:lnTo>
                  <a:lnTo>
                    <a:pt x="2687524" y="1304897"/>
                  </a:lnTo>
                  <a:lnTo>
                    <a:pt x="2687524" y="1276077"/>
                  </a:lnTo>
                  <a:lnTo>
                    <a:pt x="2656491" y="1276077"/>
                  </a:lnTo>
                  <a:lnTo>
                    <a:pt x="2656491" y="1265025"/>
                  </a:lnTo>
                  <a:lnTo>
                    <a:pt x="2569900" y="1265025"/>
                  </a:lnTo>
                  <a:lnTo>
                    <a:pt x="2569900" y="1248412"/>
                  </a:lnTo>
                  <a:lnTo>
                    <a:pt x="2532211" y="1248412"/>
                  </a:lnTo>
                  <a:lnTo>
                    <a:pt x="2532211" y="1223998"/>
                  </a:lnTo>
                  <a:lnTo>
                    <a:pt x="2481140" y="1223998"/>
                  </a:lnTo>
                  <a:lnTo>
                    <a:pt x="2481140" y="1208540"/>
                  </a:lnTo>
                  <a:lnTo>
                    <a:pt x="2441208" y="1208540"/>
                  </a:lnTo>
                  <a:lnTo>
                    <a:pt x="2441208" y="1185210"/>
                  </a:lnTo>
                  <a:lnTo>
                    <a:pt x="2423412" y="1185210"/>
                  </a:lnTo>
                  <a:lnTo>
                    <a:pt x="2423412" y="1175242"/>
                  </a:lnTo>
                  <a:lnTo>
                    <a:pt x="2289150" y="1175242"/>
                  </a:lnTo>
                  <a:lnTo>
                    <a:pt x="2289150" y="1155306"/>
                  </a:lnTo>
                  <a:lnTo>
                    <a:pt x="2265857" y="1155306"/>
                  </a:lnTo>
                  <a:lnTo>
                    <a:pt x="2265857" y="1147577"/>
                  </a:lnTo>
                  <a:lnTo>
                    <a:pt x="2249219" y="1147577"/>
                  </a:lnTo>
                  <a:lnTo>
                    <a:pt x="2249219" y="1132047"/>
                  </a:lnTo>
                  <a:lnTo>
                    <a:pt x="2177096" y="1132047"/>
                  </a:lnTo>
                  <a:lnTo>
                    <a:pt x="2177096" y="1119840"/>
                  </a:lnTo>
                  <a:lnTo>
                    <a:pt x="2109387" y="1119840"/>
                  </a:lnTo>
                  <a:lnTo>
                    <a:pt x="2046161" y="1119840"/>
                  </a:lnTo>
                  <a:lnTo>
                    <a:pt x="2046161" y="1102143"/>
                  </a:lnTo>
                  <a:lnTo>
                    <a:pt x="1955158" y="1102143"/>
                  </a:lnTo>
                  <a:lnTo>
                    <a:pt x="1955158" y="1076646"/>
                  </a:lnTo>
                  <a:lnTo>
                    <a:pt x="1928537" y="1076646"/>
                  </a:lnTo>
                  <a:lnTo>
                    <a:pt x="1928537" y="1052304"/>
                  </a:lnTo>
                  <a:lnTo>
                    <a:pt x="1898589" y="1052304"/>
                  </a:lnTo>
                  <a:lnTo>
                    <a:pt x="1898589" y="1030129"/>
                  </a:lnTo>
                  <a:lnTo>
                    <a:pt x="1868640" y="1030129"/>
                  </a:lnTo>
                  <a:lnTo>
                    <a:pt x="1868640" y="1012432"/>
                  </a:lnTo>
                  <a:lnTo>
                    <a:pt x="1767654" y="1012432"/>
                  </a:lnTo>
                  <a:lnTo>
                    <a:pt x="1767654" y="986934"/>
                  </a:lnTo>
                  <a:lnTo>
                    <a:pt x="1732135" y="986934"/>
                  </a:lnTo>
                  <a:lnTo>
                    <a:pt x="1732135" y="962520"/>
                  </a:lnTo>
                  <a:lnTo>
                    <a:pt x="1699944" y="962520"/>
                  </a:lnTo>
                  <a:lnTo>
                    <a:pt x="1699944" y="937022"/>
                  </a:lnTo>
                  <a:lnTo>
                    <a:pt x="1666668" y="937022"/>
                  </a:lnTo>
                  <a:lnTo>
                    <a:pt x="1666668" y="918242"/>
                  </a:lnTo>
                  <a:lnTo>
                    <a:pt x="1625579" y="918242"/>
                  </a:lnTo>
                  <a:lnTo>
                    <a:pt x="1625579" y="897151"/>
                  </a:lnTo>
                  <a:lnTo>
                    <a:pt x="1601201" y="897151"/>
                  </a:lnTo>
                  <a:lnTo>
                    <a:pt x="1601201" y="881621"/>
                  </a:lnTo>
                  <a:lnTo>
                    <a:pt x="1560112" y="881621"/>
                  </a:lnTo>
                  <a:lnTo>
                    <a:pt x="1560112" y="865008"/>
                  </a:lnTo>
                  <a:lnTo>
                    <a:pt x="1519095" y="865008"/>
                  </a:lnTo>
                  <a:lnTo>
                    <a:pt x="1519095" y="852873"/>
                  </a:lnTo>
                  <a:lnTo>
                    <a:pt x="1496887" y="852873"/>
                  </a:lnTo>
                  <a:lnTo>
                    <a:pt x="1496887" y="835104"/>
                  </a:lnTo>
                  <a:lnTo>
                    <a:pt x="1482491" y="835104"/>
                  </a:lnTo>
                  <a:lnTo>
                    <a:pt x="1482491" y="822897"/>
                  </a:lnTo>
                  <a:lnTo>
                    <a:pt x="1466938" y="822897"/>
                  </a:lnTo>
                  <a:lnTo>
                    <a:pt x="1466938" y="814084"/>
                  </a:lnTo>
                  <a:lnTo>
                    <a:pt x="1449143" y="814084"/>
                  </a:lnTo>
                  <a:lnTo>
                    <a:pt x="1449143" y="798555"/>
                  </a:lnTo>
                  <a:lnTo>
                    <a:pt x="1421437" y="798555"/>
                  </a:lnTo>
                  <a:lnTo>
                    <a:pt x="1421437" y="790826"/>
                  </a:lnTo>
                  <a:lnTo>
                    <a:pt x="1389101" y="790826"/>
                  </a:lnTo>
                  <a:lnTo>
                    <a:pt x="1389101" y="781941"/>
                  </a:lnTo>
                  <a:lnTo>
                    <a:pt x="1372535" y="781941"/>
                  </a:lnTo>
                  <a:lnTo>
                    <a:pt x="1372535" y="767712"/>
                  </a:lnTo>
                  <a:lnTo>
                    <a:pt x="1336727" y="767712"/>
                  </a:lnTo>
                  <a:lnTo>
                    <a:pt x="1336727" y="753988"/>
                  </a:lnTo>
                  <a:lnTo>
                    <a:pt x="1322187" y="753988"/>
                  </a:lnTo>
                  <a:lnTo>
                    <a:pt x="1322187" y="742792"/>
                  </a:lnTo>
                  <a:lnTo>
                    <a:pt x="1296362" y="742792"/>
                  </a:lnTo>
                  <a:lnTo>
                    <a:pt x="1296362" y="735280"/>
                  </a:lnTo>
                  <a:lnTo>
                    <a:pt x="1278349" y="735280"/>
                  </a:lnTo>
                  <a:lnTo>
                    <a:pt x="1278349" y="725529"/>
                  </a:lnTo>
                  <a:lnTo>
                    <a:pt x="1257949" y="725529"/>
                  </a:lnTo>
                  <a:lnTo>
                    <a:pt x="1257949" y="710360"/>
                  </a:lnTo>
                  <a:lnTo>
                    <a:pt x="1232052" y="710360"/>
                  </a:lnTo>
                  <a:lnTo>
                    <a:pt x="1232052" y="688330"/>
                  </a:lnTo>
                  <a:lnTo>
                    <a:pt x="1216354" y="688330"/>
                  </a:lnTo>
                  <a:lnTo>
                    <a:pt x="1216354" y="665577"/>
                  </a:lnTo>
                  <a:lnTo>
                    <a:pt x="1195737" y="665577"/>
                  </a:lnTo>
                  <a:lnTo>
                    <a:pt x="1195737" y="647808"/>
                  </a:lnTo>
                  <a:lnTo>
                    <a:pt x="1185103" y="647808"/>
                  </a:lnTo>
                  <a:lnTo>
                    <a:pt x="1185103" y="628377"/>
                  </a:lnTo>
                  <a:lnTo>
                    <a:pt x="1172010" y="628377"/>
                  </a:lnTo>
                  <a:lnTo>
                    <a:pt x="1172010" y="617470"/>
                  </a:lnTo>
                  <a:lnTo>
                    <a:pt x="1161810" y="617470"/>
                  </a:lnTo>
                  <a:lnTo>
                    <a:pt x="1161810" y="602591"/>
                  </a:lnTo>
                  <a:lnTo>
                    <a:pt x="1137866" y="602591"/>
                  </a:lnTo>
                  <a:lnTo>
                    <a:pt x="1137866" y="592117"/>
                  </a:lnTo>
                  <a:lnTo>
                    <a:pt x="1129040" y="592117"/>
                  </a:lnTo>
                  <a:lnTo>
                    <a:pt x="1129040" y="579621"/>
                  </a:lnTo>
                  <a:lnTo>
                    <a:pt x="1114862" y="579621"/>
                  </a:lnTo>
                  <a:lnTo>
                    <a:pt x="1114862" y="571748"/>
                  </a:lnTo>
                  <a:lnTo>
                    <a:pt x="1103215" y="571748"/>
                  </a:lnTo>
                  <a:lnTo>
                    <a:pt x="1103215" y="563730"/>
                  </a:lnTo>
                  <a:lnTo>
                    <a:pt x="1089471" y="563730"/>
                  </a:lnTo>
                  <a:lnTo>
                    <a:pt x="1089471" y="557302"/>
                  </a:lnTo>
                  <a:lnTo>
                    <a:pt x="1074496" y="557302"/>
                  </a:lnTo>
                  <a:lnTo>
                    <a:pt x="1074496" y="547334"/>
                  </a:lnTo>
                  <a:lnTo>
                    <a:pt x="1059305" y="547334"/>
                  </a:lnTo>
                  <a:lnTo>
                    <a:pt x="1059305" y="537438"/>
                  </a:lnTo>
                  <a:lnTo>
                    <a:pt x="1049105" y="537438"/>
                  </a:lnTo>
                  <a:lnTo>
                    <a:pt x="1049105" y="524147"/>
                  </a:lnTo>
                  <a:lnTo>
                    <a:pt x="1032250" y="524147"/>
                  </a:lnTo>
                  <a:lnTo>
                    <a:pt x="1032250" y="511362"/>
                  </a:lnTo>
                  <a:lnTo>
                    <a:pt x="1011127" y="511362"/>
                  </a:lnTo>
                  <a:lnTo>
                    <a:pt x="1011127" y="502839"/>
                  </a:lnTo>
                  <a:lnTo>
                    <a:pt x="980021" y="502839"/>
                  </a:lnTo>
                  <a:lnTo>
                    <a:pt x="980021" y="486226"/>
                  </a:lnTo>
                  <a:lnTo>
                    <a:pt x="960634" y="486226"/>
                  </a:lnTo>
                  <a:lnTo>
                    <a:pt x="960634" y="479870"/>
                  </a:lnTo>
                  <a:lnTo>
                    <a:pt x="932855" y="479870"/>
                  </a:lnTo>
                  <a:lnTo>
                    <a:pt x="932855" y="471563"/>
                  </a:lnTo>
                  <a:lnTo>
                    <a:pt x="919038" y="471563"/>
                  </a:lnTo>
                  <a:lnTo>
                    <a:pt x="919038" y="461378"/>
                  </a:lnTo>
                  <a:lnTo>
                    <a:pt x="909345" y="461378"/>
                  </a:lnTo>
                  <a:lnTo>
                    <a:pt x="909345" y="453505"/>
                  </a:lnTo>
                  <a:lnTo>
                    <a:pt x="898639" y="453505"/>
                  </a:lnTo>
                  <a:lnTo>
                    <a:pt x="898639" y="441659"/>
                  </a:lnTo>
                  <a:lnTo>
                    <a:pt x="886775" y="441659"/>
                  </a:lnTo>
                  <a:lnTo>
                    <a:pt x="886775" y="432702"/>
                  </a:lnTo>
                  <a:lnTo>
                    <a:pt x="878239" y="432702"/>
                  </a:lnTo>
                  <a:lnTo>
                    <a:pt x="878239" y="411105"/>
                  </a:lnTo>
                  <a:lnTo>
                    <a:pt x="865435" y="411105"/>
                  </a:lnTo>
                  <a:lnTo>
                    <a:pt x="865435" y="389364"/>
                  </a:lnTo>
                  <a:lnTo>
                    <a:pt x="848146" y="389364"/>
                  </a:lnTo>
                  <a:lnTo>
                    <a:pt x="848146" y="380768"/>
                  </a:lnTo>
                  <a:lnTo>
                    <a:pt x="839609" y="380768"/>
                  </a:lnTo>
                  <a:lnTo>
                    <a:pt x="839609" y="357365"/>
                  </a:lnTo>
                  <a:lnTo>
                    <a:pt x="818197" y="357365"/>
                  </a:lnTo>
                  <a:lnTo>
                    <a:pt x="818197" y="347397"/>
                  </a:lnTo>
                  <a:lnTo>
                    <a:pt x="805393" y="347397"/>
                  </a:lnTo>
                  <a:lnTo>
                    <a:pt x="805393" y="327750"/>
                  </a:lnTo>
                  <a:lnTo>
                    <a:pt x="788104" y="327750"/>
                  </a:lnTo>
                  <a:lnTo>
                    <a:pt x="788104" y="310198"/>
                  </a:lnTo>
                  <a:lnTo>
                    <a:pt x="750559" y="310198"/>
                  </a:lnTo>
                  <a:lnTo>
                    <a:pt x="750559" y="300952"/>
                  </a:lnTo>
                  <a:lnTo>
                    <a:pt x="737538" y="300952"/>
                  </a:lnTo>
                  <a:lnTo>
                    <a:pt x="737538" y="286506"/>
                  </a:lnTo>
                  <a:lnTo>
                    <a:pt x="729002" y="286506"/>
                  </a:lnTo>
                  <a:lnTo>
                    <a:pt x="729002" y="272276"/>
                  </a:lnTo>
                  <a:lnTo>
                    <a:pt x="715692" y="272276"/>
                  </a:lnTo>
                  <a:lnTo>
                    <a:pt x="715692" y="264259"/>
                  </a:lnTo>
                  <a:lnTo>
                    <a:pt x="701224" y="264259"/>
                  </a:lnTo>
                  <a:lnTo>
                    <a:pt x="701224" y="257108"/>
                  </a:lnTo>
                  <a:lnTo>
                    <a:pt x="669467" y="257108"/>
                  </a:lnTo>
                  <a:lnTo>
                    <a:pt x="669467" y="243601"/>
                  </a:lnTo>
                  <a:lnTo>
                    <a:pt x="650224" y="243601"/>
                  </a:lnTo>
                  <a:lnTo>
                    <a:pt x="650224" y="226771"/>
                  </a:lnTo>
                  <a:lnTo>
                    <a:pt x="634093" y="226771"/>
                  </a:lnTo>
                  <a:lnTo>
                    <a:pt x="634093" y="218464"/>
                  </a:lnTo>
                  <a:lnTo>
                    <a:pt x="615791" y="218464"/>
                  </a:lnTo>
                  <a:lnTo>
                    <a:pt x="615791" y="209002"/>
                  </a:lnTo>
                  <a:lnTo>
                    <a:pt x="588085" y="209002"/>
                  </a:lnTo>
                  <a:lnTo>
                    <a:pt x="588085" y="186971"/>
                  </a:lnTo>
                  <a:lnTo>
                    <a:pt x="554809" y="186971"/>
                  </a:lnTo>
                  <a:lnTo>
                    <a:pt x="554809" y="170141"/>
                  </a:lnTo>
                  <a:lnTo>
                    <a:pt x="528694" y="170141"/>
                  </a:lnTo>
                  <a:lnTo>
                    <a:pt x="528694" y="161401"/>
                  </a:lnTo>
                  <a:lnTo>
                    <a:pt x="494550" y="161401"/>
                  </a:lnTo>
                  <a:lnTo>
                    <a:pt x="494550" y="143416"/>
                  </a:lnTo>
                  <a:lnTo>
                    <a:pt x="474367" y="143416"/>
                  </a:lnTo>
                  <a:lnTo>
                    <a:pt x="474367" y="125863"/>
                  </a:lnTo>
                  <a:lnTo>
                    <a:pt x="454473" y="125863"/>
                  </a:lnTo>
                  <a:lnTo>
                    <a:pt x="454473" y="115173"/>
                  </a:lnTo>
                  <a:lnTo>
                    <a:pt x="437112" y="115173"/>
                  </a:lnTo>
                  <a:lnTo>
                    <a:pt x="437112" y="100510"/>
                  </a:lnTo>
                  <a:lnTo>
                    <a:pt x="430746" y="100510"/>
                  </a:lnTo>
                  <a:lnTo>
                    <a:pt x="430746" y="86497"/>
                  </a:lnTo>
                  <a:lnTo>
                    <a:pt x="412010" y="86497"/>
                  </a:lnTo>
                  <a:lnTo>
                    <a:pt x="412010" y="77252"/>
                  </a:lnTo>
                  <a:lnTo>
                    <a:pt x="403185" y="77252"/>
                  </a:lnTo>
                  <a:lnTo>
                    <a:pt x="403185" y="62155"/>
                  </a:lnTo>
                  <a:lnTo>
                    <a:pt x="378300" y="62155"/>
                  </a:lnTo>
                  <a:lnTo>
                    <a:pt x="378300" y="54065"/>
                  </a:lnTo>
                  <a:lnTo>
                    <a:pt x="338441" y="54065"/>
                  </a:lnTo>
                  <a:lnTo>
                    <a:pt x="338441" y="47203"/>
                  </a:lnTo>
                  <a:lnTo>
                    <a:pt x="310662" y="47203"/>
                  </a:lnTo>
                  <a:lnTo>
                    <a:pt x="310662" y="34418"/>
                  </a:lnTo>
                  <a:lnTo>
                    <a:pt x="230944" y="34418"/>
                  </a:lnTo>
                  <a:lnTo>
                    <a:pt x="230944" y="23728"/>
                  </a:lnTo>
                  <a:lnTo>
                    <a:pt x="156434" y="23728"/>
                  </a:lnTo>
                  <a:lnTo>
                    <a:pt x="156434" y="14988"/>
                  </a:lnTo>
                  <a:lnTo>
                    <a:pt x="145077" y="14988"/>
                  </a:lnTo>
                  <a:lnTo>
                    <a:pt x="145077" y="8126"/>
                  </a:lnTo>
                  <a:lnTo>
                    <a:pt x="8138" y="8126"/>
                  </a:lnTo>
                </a:path>
              </a:pathLst>
            </a:custGeom>
            <a:noFill/>
            <a:ln w="14288" cap="flat">
              <a:solidFill>
                <a:srgbClr val="8B878B"/>
              </a:solidFill>
              <a:prstDash val="solid"/>
              <a:miter/>
            </a:ln>
          </p:spPr>
          <p:txBody>
            <a:bodyPr rtlCol="0" anchor="ctr"/>
            <a:lstStyle/>
            <a:p>
              <a:endParaRPr lang="en-GB" dirty="0"/>
            </a:p>
          </p:txBody>
        </p:sp>
        <p:sp>
          <p:nvSpPr>
            <p:cNvPr id="118" name="Freeform 117">
              <a:extLst>
                <a:ext uri="{FF2B5EF4-FFF2-40B4-BE49-F238E27FC236}">
                  <a16:creationId xmlns:a16="http://schemas.microsoft.com/office/drawing/2014/main" id="{CD1AC42C-A528-DF47-B074-E3CA6AA3720B}"/>
                </a:ext>
              </a:extLst>
            </p:cNvPr>
            <p:cNvSpPr/>
            <p:nvPr/>
          </p:nvSpPr>
          <p:spPr>
            <a:xfrm>
              <a:off x="11590697" y="3604292"/>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7"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19" name="Freeform 118">
              <a:extLst>
                <a:ext uri="{FF2B5EF4-FFF2-40B4-BE49-F238E27FC236}">
                  <a16:creationId xmlns:a16="http://schemas.microsoft.com/office/drawing/2014/main" id="{07D8B53C-D1D3-204A-B5B7-C426AA92C22B}"/>
                </a:ext>
              </a:extLst>
            </p:cNvPr>
            <p:cNvSpPr/>
            <p:nvPr/>
          </p:nvSpPr>
          <p:spPr>
            <a:xfrm>
              <a:off x="11290560" y="3604292"/>
              <a:ext cx="57872" cy="57785"/>
            </a:xfrm>
            <a:custGeom>
              <a:avLst/>
              <a:gdLst>
                <a:gd name="connsiteX0" fmla="*/ 53459 w 57871"/>
                <a:gd name="connsiteY0" fmla="*/ 29398 h 57785"/>
                <a:gd name="connsiteX1" fmla="*/ 29442 w 57871"/>
                <a:gd name="connsiteY1" fmla="*/ 53379 h 57785"/>
                <a:gd name="connsiteX2" fmla="*/ 5426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7" y="53379"/>
                    <a:pt x="29442" y="53379"/>
                  </a:cubicBezTo>
                  <a:cubicBezTo>
                    <a:pt x="16178" y="53379"/>
                    <a:pt x="5426" y="42642"/>
                    <a:pt x="5426" y="29398"/>
                  </a:cubicBezTo>
                  <a:cubicBezTo>
                    <a:pt x="5426"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20" name="Freeform 119">
              <a:extLst>
                <a:ext uri="{FF2B5EF4-FFF2-40B4-BE49-F238E27FC236}">
                  <a16:creationId xmlns:a16="http://schemas.microsoft.com/office/drawing/2014/main" id="{41DA2972-EFBF-1D4D-A3B2-F8385B85427C}"/>
                </a:ext>
              </a:extLst>
            </p:cNvPr>
            <p:cNvSpPr/>
            <p:nvPr/>
          </p:nvSpPr>
          <p:spPr>
            <a:xfrm>
              <a:off x="10639504" y="3604292"/>
              <a:ext cx="57872" cy="57785"/>
            </a:xfrm>
            <a:custGeom>
              <a:avLst/>
              <a:gdLst>
                <a:gd name="connsiteX0" fmla="*/ 53459 w 57871"/>
                <a:gd name="connsiteY0" fmla="*/ 29398 h 57785"/>
                <a:gd name="connsiteX1" fmla="*/ 29442 w 57871"/>
                <a:gd name="connsiteY1" fmla="*/ 53379 h 57785"/>
                <a:gd name="connsiteX2" fmla="*/ 5426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7" y="53379"/>
                    <a:pt x="29442" y="53379"/>
                  </a:cubicBezTo>
                  <a:cubicBezTo>
                    <a:pt x="16178" y="53379"/>
                    <a:pt x="5426" y="42642"/>
                    <a:pt x="5426" y="29398"/>
                  </a:cubicBezTo>
                  <a:cubicBezTo>
                    <a:pt x="5426"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21" name="Freeform 120">
              <a:extLst>
                <a:ext uri="{FF2B5EF4-FFF2-40B4-BE49-F238E27FC236}">
                  <a16:creationId xmlns:a16="http://schemas.microsoft.com/office/drawing/2014/main" id="{0EDF5443-A9A3-324A-9D68-CA878B2A8B92}"/>
                </a:ext>
              </a:extLst>
            </p:cNvPr>
            <p:cNvSpPr/>
            <p:nvPr/>
          </p:nvSpPr>
          <p:spPr>
            <a:xfrm>
              <a:off x="10464515" y="3604292"/>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22" name="Freeform 121">
              <a:extLst>
                <a:ext uri="{FF2B5EF4-FFF2-40B4-BE49-F238E27FC236}">
                  <a16:creationId xmlns:a16="http://schemas.microsoft.com/office/drawing/2014/main" id="{09F187E5-EC60-AD4D-AC50-6CEC5A9BD830}"/>
                </a:ext>
              </a:extLst>
            </p:cNvPr>
            <p:cNvSpPr/>
            <p:nvPr/>
          </p:nvSpPr>
          <p:spPr>
            <a:xfrm>
              <a:off x="10168212" y="3502374"/>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23" name="Freeform 122">
              <a:extLst>
                <a:ext uri="{FF2B5EF4-FFF2-40B4-BE49-F238E27FC236}">
                  <a16:creationId xmlns:a16="http://schemas.microsoft.com/office/drawing/2014/main" id="{3C077E04-58D3-6B42-B30A-551890F62420}"/>
                </a:ext>
              </a:extLst>
            </p:cNvPr>
            <p:cNvSpPr/>
            <p:nvPr/>
          </p:nvSpPr>
          <p:spPr>
            <a:xfrm>
              <a:off x="9980852" y="3472470"/>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24" name="Freeform 123">
              <a:extLst>
                <a:ext uri="{FF2B5EF4-FFF2-40B4-BE49-F238E27FC236}">
                  <a16:creationId xmlns:a16="http://schemas.microsoft.com/office/drawing/2014/main" id="{691E0503-A467-3149-9272-C2B94DEDA31C}"/>
                </a:ext>
              </a:extLst>
            </p:cNvPr>
            <p:cNvSpPr/>
            <p:nvPr/>
          </p:nvSpPr>
          <p:spPr>
            <a:xfrm>
              <a:off x="9727519" y="3472470"/>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25" name="Freeform 124">
              <a:extLst>
                <a:ext uri="{FF2B5EF4-FFF2-40B4-BE49-F238E27FC236}">
                  <a16:creationId xmlns:a16="http://schemas.microsoft.com/office/drawing/2014/main" id="{9BA29057-5B4F-8A48-A53A-95DB09C2ED64}"/>
                </a:ext>
              </a:extLst>
            </p:cNvPr>
            <p:cNvSpPr/>
            <p:nvPr/>
          </p:nvSpPr>
          <p:spPr>
            <a:xfrm>
              <a:off x="9544066" y="3401972"/>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26" name="Freeform 125">
              <a:extLst>
                <a:ext uri="{FF2B5EF4-FFF2-40B4-BE49-F238E27FC236}">
                  <a16:creationId xmlns:a16="http://schemas.microsoft.com/office/drawing/2014/main" id="{D96B254F-B36C-1346-9E11-0906FB20AAA7}"/>
                </a:ext>
              </a:extLst>
            </p:cNvPr>
            <p:cNvSpPr/>
            <p:nvPr/>
          </p:nvSpPr>
          <p:spPr>
            <a:xfrm>
              <a:off x="9750523" y="3472470"/>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27" name="Freeform 126">
              <a:extLst>
                <a:ext uri="{FF2B5EF4-FFF2-40B4-BE49-F238E27FC236}">
                  <a16:creationId xmlns:a16="http://schemas.microsoft.com/office/drawing/2014/main" id="{A01FDD85-6E78-9444-8287-CA0E2F4E8CB6}"/>
                </a:ext>
              </a:extLst>
            </p:cNvPr>
            <p:cNvSpPr/>
            <p:nvPr/>
          </p:nvSpPr>
          <p:spPr>
            <a:xfrm>
              <a:off x="9812735" y="3472470"/>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28" name="Freeform 127">
              <a:extLst>
                <a:ext uri="{FF2B5EF4-FFF2-40B4-BE49-F238E27FC236}">
                  <a16:creationId xmlns:a16="http://schemas.microsoft.com/office/drawing/2014/main" id="{CFA2FB2C-D193-A34A-96E4-F0AF6C41108D}"/>
                </a:ext>
              </a:extLst>
            </p:cNvPr>
            <p:cNvSpPr/>
            <p:nvPr/>
          </p:nvSpPr>
          <p:spPr>
            <a:xfrm>
              <a:off x="9617707" y="3454846"/>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29" name="Freeform 128">
              <a:extLst>
                <a:ext uri="{FF2B5EF4-FFF2-40B4-BE49-F238E27FC236}">
                  <a16:creationId xmlns:a16="http://schemas.microsoft.com/office/drawing/2014/main" id="{1596E255-E359-D847-956B-A97DE8A9F3BD}"/>
                </a:ext>
              </a:extLst>
            </p:cNvPr>
            <p:cNvSpPr/>
            <p:nvPr/>
          </p:nvSpPr>
          <p:spPr>
            <a:xfrm>
              <a:off x="9508764" y="3381242"/>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30" name="Freeform 129">
              <a:extLst>
                <a:ext uri="{FF2B5EF4-FFF2-40B4-BE49-F238E27FC236}">
                  <a16:creationId xmlns:a16="http://schemas.microsoft.com/office/drawing/2014/main" id="{64B71745-6563-5843-8BEE-FE010007A52C}"/>
                </a:ext>
              </a:extLst>
            </p:cNvPr>
            <p:cNvSpPr/>
            <p:nvPr/>
          </p:nvSpPr>
          <p:spPr>
            <a:xfrm>
              <a:off x="9377468" y="3349026"/>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31" name="Freeform 130">
              <a:extLst>
                <a:ext uri="{FF2B5EF4-FFF2-40B4-BE49-F238E27FC236}">
                  <a16:creationId xmlns:a16="http://schemas.microsoft.com/office/drawing/2014/main" id="{2DAF2546-7CB7-3642-BBB8-C47D9DF0D0D7}"/>
                </a:ext>
              </a:extLst>
            </p:cNvPr>
            <p:cNvSpPr/>
            <p:nvPr/>
          </p:nvSpPr>
          <p:spPr>
            <a:xfrm>
              <a:off x="9204721" y="3286980"/>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3"/>
                    <a:pt x="42706" y="53379"/>
                    <a:pt x="29442" y="53379"/>
                  </a:cubicBezTo>
                  <a:cubicBezTo>
                    <a:pt x="16178" y="53379"/>
                    <a:pt x="5425" y="42643"/>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32" name="Freeform 131">
              <a:extLst>
                <a:ext uri="{FF2B5EF4-FFF2-40B4-BE49-F238E27FC236}">
                  <a16:creationId xmlns:a16="http://schemas.microsoft.com/office/drawing/2014/main" id="{72F9BFE6-B43F-F342-9E92-88B3FC62AFEA}"/>
                </a:ext>
              </a:extLst>
            </p:cNvPr>
            <p:cNvSpPr/>
            <p:nvPr/>
          </p:nvSpPr>
          <p:spPr>
            <a:xfrm>
              <a:off x="8070074" y="2803246"/>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33" name="Freeform 132">
              <a:extLst>
                <a:ext uri="{FF2B5EF4-FFF2-40B4-BE49-F238E27FC236}">
                  <a16:creationId xmlns:a16="http://schemas.microsoft.com/office/drawing/2014/main" id="{D5808360-FDEB-8848-9370-4701D1A64E92}"/>
                </a:ext>
              </a:extLst>
            </p:cNvPr>
            <p:cNvSpPr/>
            <p:nvPr/>
          </p:nvSpPr>
          <p:spPr>
            <a:xfrm>
              <a:off x="7645513" y="2436888"/>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34" name="Freeform 133">
              <a:extLst>
                <a:ext uri="{FF2B5EF4-FFF2-40B4-BE49-F238E27FC236}">
                  <a16:creationId xmlns:a16="http://schemas.microsoft.com/office/drawing/2014/main" id="{F4BF786A-A099-5349-8412-86561C2B84BC}"/>
                </a:ext>
              </a:extLst>
            </p:cNvPr>
            <p:cNvSpPr/>
            <p:nvPr/>
          </p:nvSpPr>
          <p:spPr>
            <a:xfrm>
              <a:off x="7336189" y="2272850"/>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35" name="Freeform 134">
              <a:extLst>
                <a:ext uri="{FF2B5EF4-FFF2-40B4-BE49-F238E27FC236}">
                  <a16:creationId xmlns:a16="http://schemas.microsoft.com/office/drawing/2014/main" id="{A0BE342D-7E83-DB43-9156-AC0D2140A5B5}"/>
                </a:ext>
              </a:extLst>
            </p:cNvPr>
            <p:cNvSpPr/>
            <p:nvPr/>
          </p:nvSpPr>
          <p:spPr>
            <a:xfrm>
              <a:off x="7494323" y="2354111"/>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36" name="Freeform 135">
              <a:extLst>
                <a:ext uri="{FF2B5EF4-FFF2-40B4-BE49-F238E27FC236}">
                  <a16:creationId xmlns:a16="http://schemas.microsoft.com/office/drawing/2014/main" id="{93217B3D-9F9A-0540-B54C-E82ABC334BF8}"/>
                </a:ext>
              </a:extLst>
            </p:cNvPr>
            <p:cNvSpPr/>
            <p:nvPr/>
          </p:nvSpPr>
          <p:spPr>
            <a:xfrm>
              <a:off x="6867863" y="2125643"/>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37" name="Freeform 136">
              <a:extLst>
                <a:ext uri="{FF2B5EF4-FFF2-40B4-BE49-F238E27FC236}">
                  <a16:creationId xmlns:a16="http://schemas.microsoft.com/office/drawing/2014/main" id="{12E60BA8-7DBF-E44A-8933-4F5C7FE7C55A}"/>
                </a:ext>
              </a:extLst>
            </p:cNvPr>
            <p:cNvSpPr/>
            <p:nvPr/>
          </p:nvSpPr>
          <p:spPr>
            <a:xfrm>
              <a:off x="9135636" y="3275495"/>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38" name="Freeform 137">
              <a:extLst>
                <a:ext uri="{FF2B5EF4-FFF2-40B4-BE49-F238E27FC236}">
                  <a16:creationId xmlns:a16="http://schemas.microsoft.com/office/drawing/2014/main" id="{23D81B72-C229-4B44-9172-36BF0C3A264D}"/>
                </a:ext>
              </a:extLst>
            </p:cNvPr>
            <p:cNvSpPr/>
            <p:nvPr/>
          </p:nvSpPr>
          <p:spPr>
            <a:xfrm>
              <a:off x="8968243" y="3237935"/>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39" name="Freeform 138">
              <a:extLst>
                <a:ext uri="{FF2B5EF4-FFF2-40B4-BE49-F238E27FC236}">
                  <a16:creationId xmlns:a16="http://schemas.microsoft.com/office/drawing/2014/main" id="{41538084-BBED-8D44-961E-EBB7F4048080}"/>
                </a:ext>
              </a:extLst>
            </p:cNvPr>
            <p:cNvSpPr/>
            <p:nvPr/>
          </p:nvSpPr>
          <p:spPr>
            <a:xfrm>
              <a:off x="8803959" y="3205719"/>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3"/>
                    <a:pt x="42706" y="53379"/>
                    <a:pt x="29442" y="53379"/>
                  </a:cubicBezTo>
                  <a:cubicBezTo>
                    <a:pt x="16178" y="53379"/>
                    <a:pt x="5425" y="42643"/>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40" name="Freeform 139">
              <a:extLst>
                <a:ext uri="{FF2B5EF4-FFF2-40B4-BE49-F238E27FC236}">
                  <a16:creationId xmlns:a16="http://schemas.microsoft.com/office/drawing/2014/main" id="{1FD736E0-5FDE-F64C-BFA1-2AE829F96C2A}"/>
                </a:ext>
              </a:extLst>
            </p:cNvPr>
            <p:cNvSpPr/>
            <p:nvPr/>
          </p:nvSpPr>
          <p:spPr>
            <a:xfrm>
              <a:off x="8860818" y="3217204"/>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41" name="Freeform 140">
              <a:extLst>
                <a:ext uri="{FF2B5EF4-FFF2-40B4-BE49-F238E27FC236}">
                  <a16:creationId xmlns:a16="http://schemas.microsoft.com/office/drawing/2014/main" id="{3B9EE7D6-3A99-DA40-B0DF-EF9CBDA10A3C}"/>
                </a:ext>
              </a:extLst>
            </p:cNvPr>
            <p:cNvSpPr/>
            <p:nvPr/>
          </p:nvSpPr>
          <p:spPr>
            <a:xfrm>
              <a:off x="9026621" y="3235623"/>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3"/>
                    <a:pt x="42706" y="53379"/>
                    <a:pt x="29442" y="53379"/>
                  </a:cubicBezTo>
                  <a:cubicBezTo>
                    <a:pt x="16178" y="53379"/>
                    <a:pt x="5425" y="42643"/>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42" name="Freeform 141">
              <a:extLst>
                <a:ext uri="{FF2B5EF4-FFF2-40B4-BE49-F238E27FC236}">
                  <a16:creationId xmlns:a16="http://schemas.microsoft.com/office/drawing/2014/main" id="{C5D99868-FA41-3847-8550-619FCE2CFD05}"/>
                </a:ext>
              </a:extLst>
            </p:cNvPr>
            <p:cNvSpPr/>
            <p:nvPr/>
          </p:nvSpPr>
          <p:spPr>
            <a:xfrm>
              <a:off x="9049625" y="3249419"/>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43" name="Freeform 142">
              <a:extLst>
                <a:ext uri="{FF2B5EF4-FFF2-40B4-BE49-F238E27FC236}">
                  <a16:creationId xmlns:a16="http://schemas.microsoft.com/office/drawing/2014/main" id="{B9190AED-A3E1-2740-BDA6-9769A1BDF33C}"/>
                </a:ext>
              </a:extLst>
            </p:cNvPr>
            <p:cNvSpPr/>
            <p:nvPr/>
          </p:nvSpPr>
          <p:spPr>
            <a:xfrm>
              <a:off x="8889971" y="3229483"/>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44" name="Freeform 143">
              <a:extLst>
                <a:ext uri="{FF2B5EF4-FFF2-40B4-BE49-F238E27FC236}">
                  <a16:creationId xmlns:a16="http://schemas.microsoft.com/office/drawing/2014/main" id="{EE6831A7-87A0-CC4A-86EF-B0B459511163}"/>
                </a:ext>
              </a:extLst>
            </p:cNvPr>
            <p:cNvSpPr/>
            <p:nvPr/>
          </p:nvSpPr>
          <p:spPr>
            <a:xfrm>
              <a:off x="8734152" y="3137461"/>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45" name="Freeform 144">
              <a:extLst>
                <a:ext uri="{FF2B5EF4-FFF2-40B4-BE49-F238E27FC236}">
                  <a16:creationId xmlns:a16="http://schemas.microsoft.com/office/drawing/2014/main" id="{828539E4-0B49-184F-B6EA-FE01FC071DAA}"/>
                </a:ext>
              </a:extLst>
            </p:cNvPr>
            <p:cNvSpPr/>
            <p:nvPr/>
          </p:nvSpPr>
          <p:spPr>
            <a:xfrm>
              <a:off x="8603651" y="3106834"/>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46" name="Freeform 145">
              <a:extLst>
                <a:ext uri="{FF2B5EF4-FFF2-40B4-BE49-F238E27FC236}">
                  <a16:creationId xmlns:a16="http://schemas.microsoft.com/office/drawing/2014/main" id="{E352CA47-49FD-154D-A1E4-89987439DDA8}"/>
                </a:ext>
              </a:extLst>
            </p:cNvPr>
            <p:cNvSpPr/>
            <p:nvPr/>
          </p:nvSpPr>
          <p:spPr>
            <a:xfrm>
              <a:off x="8628174" y="3119836"/>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3"/>
                    <a:pt x="42706" y="53379"/>
                    <a:pt x="29442" y="53379"/>
                  </a:cubicBezTo>
                  <a:cubicBezTo>
                    <a:pt x="16178" y="53379"/>
                    <a:pt x="5425" y="42643"/>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47" name="Freeform 146">
              <a:extLst>
                <a:ext uri="{FF2B5EF4-FFF2-40B4-BE49-F238E27FC236}">
                  <a16:creationId xmlns:a16="http://schemas.microsoft.com/office/drawing/2014/main" id="{09E228C7-667B-1748-BEA5-4BC31848351B}"/>
                </a:ext>
              </a:extLst>
            </p:cNvPr>
            <p:cNvSpPr/>
            <p:nvPr/>
          </p:nvSpPr>
          <p:spPr>
            <a:xfrm>
              <a:off x="8776326" y="3175021"/>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3"/>
                    <a:pt x="42706" y="53379"/>
                    <a:pt x="29442" y="53379"/>
                  </a:cubicBezTo>
                  <a:cubicBezTo>
                    <a:pt x="16178" y="53379"/>
                    <a:pt x="5425" y="42643"/>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48" name="Freeform 147">
              <a:extLst>
                <a:ext uri="{FF2B5EF4-FFF2-40B4-BE49-F238E27FC236}">
                  <a16:creationId xmlns:a16="http://schemas.microsoft.com/office/drawing/2014/main" id="{5575CE50-463B-524B-99BA-7EBDD380A271}"/>
                </a:ext>
              </a:extLst>
            </p:cNvPr>
            <p:cNvSpPr/>
            <p:nvPr/>
          </p:nvSpPr>
          <p:spPr>
            <a:xfrm>
              <a:off x="8645825" y="3125976"/>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49" name="Freeform 148">
              <a:extLst>
                <a:ext uri="{FF2B5EF4-FFF2-40B4-BE49-F238E27FC236}">
                  <a16:creationId xmlns:a16="http://schemas.microsoft.com/office/drawing/2014/main" id="{050D037E-575C-6B43-8B45-A2D4121003AB}"/>
                </a:ext>
              </a:extLst>
            </p:cNvPr>
            <p:cNvSpPr/>
            <p:nvPr/>
          </p:nvSpPr>
          <p:spPr>
            <a:xfrm>
              <a:off x="8546792" y="3063134"/>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50" name="Freeform 149">
              <a:extLst>
                <a:ext uri="{FF2B5EF4-FFF2-40B4-BE49-F238E27FC236}">
                  <a16:creationId xmlns:a16="http://schemas.microsoft.com/office/drawing/2014/main" id="{153005D1-DE11-B340-B934-C2FB8B980A9F}"/>
                </a:ext>
              </a:extLst>
            </p:cNvPr>
            <p:cNvSpPr/>
            <p:nvPr/>
          </p:nvSpPr>
          <p:spPr>
            <a:xfrm>
              <a:off x="8413253" y="2983391"/>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51" name="Freeform 150">
              <a:extLst>
                <a:ext uri="{FF2B5EF4-FFF2-40B4-BE49-F238E27FC236}">
                  <a16:creationId xmlns:a16="http://schemas.microsoft.com/office/drawing/2014/main" id="{735F88A3-5042-5D49-97AE-3B94C8627B68}"/>
                </a:ext>
              </a:extLst>
            </p:cNvPr>
            <p:cNvSpPr/>
            <p:nvPr/>
          </p:nvSpPr>
          <p:spPr>
            <a:xfrm>
              <a:off x="8486967" y="3028608"/>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52" name="Freeform 151">
              <a:extLst>
                <a:ext uri="{FF2B5EF4-FFF2-40B4-BE49-F238E27FC236}">
                  <a16:creationId xmlns:a16="http://schemas.microsoft.com/office/drawing/2014/main" id="{71898A8A-20BC-5045-8937-88F6857320CC}"/>
                </a:ext>
              </a:extLst>
            </p:cNvPr>
            <p:cNvSpPr/>
            <p:nvPr/>
          </p:nvSpPr>
          <p:spPr>
            <a:xfrm>
              <a:off x="8465410" y="3020951"/>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53" name="Freeform 152">
              <a:extLst>
                <a:ext uri="{FF2B5EF4-FFF2-40B4-BE49-F238E27FC236}">
                  <a16:creationId xmlns:a16="http://schemas.microsoft.com/office/drawing/2014/main" id="{7DBAB25D-766B-3744-B0B4-0BFB74B7F167}"/>
                </a:ext>
              </a:extLst>
            </p:cNvPr>
            <p:cNvSpPr/>
            <p:nvPr/>
          </p:nvSpPr>
          <p:spPr>
            <a:xfrm>
              <a:off x="8589038" y="3099178"/>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3"/>
                    <a:pt x="42706" y="53379"/>
                    <a:pt x="29442" y="53379"/>
                  </a:cubicBezTo>
                  <a:cubicBezTo>
                    <a:pt x="16178" y="53379"/>
                    <a:pt x="5425" y="42643"/>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54" name="Freeform 153">
              <a:extLst>
                <a:ext uri="{FF2B5EF4-FFF2-40B4-BE49-F238E27FC236}">
                  <a16:creationId xmlns:a16="http://schemas.microsoft.com/office/drawing/2014/main" id="{ABA8D0BB-59C9-164D-8F8E-48078B845DDB}"/>
                </a:ext>
              </a:extLst>
            </p:cNvPr>
            <p:cNvSpPr/>
            <p:nvPr/>
          </p:nvSpPr>
          <p:spPr>
            <a:xfrm>
              <a:off x="8496154" y="3029402"/>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55" name="Freeform 154">
              <a:extLst>
                <a:ext uri="{FF2B5EF4-FFF2-40B4-BE49-F238E27FC236}">
                  <a16:creationId xmlns:a16="http://schemas.microsoft.com/office/drawing/2014/main" id="{4C305DD8-2FDE-EC4D-9E53-375C40DE1892}"/>
                </a:ext>
              </a:extLst>
            </p:cNvPr>
            <p:cNvSpPr/>
            <p:nvPr/>
          </p:nvSpPr>
          <p:spPr>
            <a:xfrm>
              <a:off x="8530660" y="3050855"/>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56" name="Freeform 155">
              <a:extLst>
                <a:ext uri="{FF2B5EF4-FFF2-40B4-BE49-F238E27FC236}">
                  <a16:creationId xmlns:a16="http://schemas.microsoft.com/office/drawing/2014/main" id="{73B3B649-64DF-234E-BA84-E0F126AED9F9}"/>
                </a:ext>
              </a:extLst>
            </p:cNvPr>
            <p:cNvSpPr/>
            <p:nvPr/>
          </p:nvSpPr>
          <p:spPr>
            <a:xfrm>
              <a:off x="8702684" y="3126770"/>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57" name="Freeform 156">
              <a:extLst>
                <a:ext uri="{FF2B5EF4-FFF2-40B4-BE49-F238E27FC236}">
                  <a16:creationId xmlns:a16="http://schemas.microsoft.com/office/drawing/2014/main" id="{FCD1BB4E-5047-704A-8F10-E5DA7DBF05BA}"/>
                </a:ext>
              </a:extLst>
            </p:cNvPr>
            <p:cNvSpPr/>
            <p:nvPr/>
          </p:nvSpPr>
          <p:spPr>
            <a:xfrm>
              <a:off x="8933737" y="3229483"/>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58" name="Freeform 157">
              <a:extLst>
                <a:ext uri="{FF2B5EF4-FFF2-40B4-BE49-F238E27FC236}">
                  <a16:creationId xmlns:a16="http://schemas.microsoft.com/office/drawing/2014/main" id="{45FDB82D-3EE8-FB45-9D6B-87B455E34EFC}"/>
                </a:ext>
              </a:extLst>
            </p:cNvPr>
            <p:cNvSpPr/>
            <p:nvPr/>
          </p:nvSpPr>
          <p:spPr>
            <a:xfrm>
              <a:off x="9338332" y="3338336"/>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3"/>
                    <a:pt x="42706" y="53379"/>
                    <a:pt x="29442" y="53379"/>
                  </a:cubicBezTo>
                  <a:cubicBezTo>
                    <a:pt x="16178" y="53379"/>
                    <a:pt x="5425" y="42643"/>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59" name="Freeform 158">
              <a:extLst>
                <a:ext uri="{FF2B5EF4-FFF2-40B4-BE49-F238E27FC236}">
                  <a16:creationId xmlns:a16="http://schemas.microsoft.com/office/drawing/2014/main" id="{588B4B36-A642-5B45-A06D-06495355E83C}"/>
                </a:ext>
              </a:extLst>
            </p:cNvPr>
            <p:cNvSpPr/>
            <p:nvPr/>
          </p:nvSpPr>
          <p:spPr>
            <a:xfrm>
              <a:off x="9328349" y="3336819"/>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60" name="Freeform 159">
              <a:extLst>
                <a:ext uri="{FF2B5EF4-FFF2-40B4-BE49-F238E27FC236}">
                  <a16:creationId xmlns:a16="http://schemas.microsoft.com/office/drawing/2014/main" id="{ACE0A911-4A08-E646-AB70-A371DEBDF7BC}"/>
                </a:ext>
              </a:extLst>
            </p:cNvPr>
            <p:cNvSpPr/>
            <p:nvPr/>
          </p:nvSpPr>
          <p:spPr>
            <a:xfrm>
              <a:off x="9309107" y="3326851"/>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61" name="Freeform 160">
              <a:extLst>
                <a:ext uri="{FF2B5EF4-FFF2-40B4-BE49-F238E27FC236}">
                  <a16:creationId xmlns:a16="http://schemas.microsoft.com/office/drawing/2014/main" id="{8F0D5C9E-8A89-394E-8F99-8A952B9F6019}"/>
                </a:ext>
              </a:extLst>
            </p:cNvPr>
            <p:cNvSpPr/>
            <p:nvPr/>
          </p:nvSpPr>
          <p:spPr>
            <a:xfrm>
              <a:off x="9282992" y="3311466"/>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3"/>
                    <a:pt x="42706" y="53379"/>
                    <a:pt x="29442" y="53379"/>
                  </a:cubicBezTo>
                  <a:cubicBezTo>
                    <a:pt x="16178" y="53379"/>
                    <a:pt x="5425" y="42643"/>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62" name="Freeform 161">
              <a:extLst>
                <a:ext uri="{FF2B5EF4-FFF2-40B4-BE49-F238E27FC236}">
                  <a16:creationId xmlns:a16="http://schemas.microsoft.com/office/drawing/2014/main" id="{8FC919A0-DD40-D14F-8EEC-0656072CCC42}"/>
                </a:ext>
              </a:extLst>
            </p:cNvPr>
            <p:cNvSpPr/>
            <p:nvPr/>
          </p:nvSpPr>
          <p:spPr>
            <a:xfrm>
              <a:off x="9449590" y="3381242"/>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63" name="Freeform 162">
              <a:extLst>
                <a:ext uri="{FF2B5EF4-FFF2-40B4-BE49-F238E27FC236}">
                  <a16:creationId xmlns:a16="http://schemas.microsoft.com/office/drawing/2014/main" id="{33D03376-688E-3E4F-8C98-1063EAB05F01}"/>
                </a:ext>
              </a:extLst>
            </p:cNvPr>
            <p:cNvSpPr/>
            <p:nvPr/>
          </p:nvSpPr>
          <p:spPr>
            <a:xfrm>
              <a:off x="9421956" y="3376619"/>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64" name="Freeform 163">
              <a:extLst>
                <a:ext uri="{FF2B5EF4-FFF2-40B4-BE49-F238E27FC236}">
                  <a16:creationId xmlns:a16="http://schemas.microsoft.com/office/drawing/2014/main" id="{581DC2B8-2CD0-974B-A826-8AA4178D2F81}"/>
                </a:ext>
              </a:extLst>
            </p:cNvPr>
            <p:cNvSpPr/>
            <p:nvPr/>
          </p:nvSpPr>
          <p:spPr>
            <a:xfrm>
              <a:off x="9272286" y="3287702"/>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65" name="Freeform 164">
              <a:extLst>
                <a:ext uri="{FF2B5EF4-FFF2-40B4-BE49-F238E27FC236}">
                  <a16:creationId xmlns:a16="http://schemas.microsoft.com/office/drawing/2014/main" id="{6EE67F1C-7318-D84C-9B0B-F20BB8A5D24A}"/>
                </a:ext>
              </a:extLst>
            </p:cNvPr>
            <p:cNvSpPr/>
            <p:nvPr/>
          </p:nvSpPr>
          <p:spPr>
            <a:xfrm>
              <a:off x="9527138" y="3393521"/>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3"/>
                    <a:pt x="42706" y="53379"/>
                    <a:pt x="29442" y="53379"/>
                  </a:cubicBezTo>
                  <a:cubicBezTo>
                    <a:pt x="16178" y="53379"/>
                    <a:pt x="5425" y="42643"/>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66" name="Freeform 165">
              <a:extLst>
                <a:ext uri="{FF2B5EF4-FFF2-40B4-BE49-F238E27FC236}">
                  <a16:creationId xmlns:a16="http://schemas.microsoft.com/office/drawing/2014/main" id="{0CD85D77-72B8-474A-9F2D-32472C188A8D}"/>
                </a:ext>
              </a:extLst>
            </p:cNvPr>
            <p:cNvSpPr/>
            <p:nvPr/>
          </p:nvSpPr>
          <p:spPr>
            <a:xfrm>
              <a:off x="9838850" y="3472470"/>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67" name="Freeform 166">
              <a:extLst>
                <a:ext uri="{FF2B5EF4-FFF2-40B4-BE49-F238E27FC236}">
                  <a16:creationId xmlns:a16="http://schemas.microsoft.com/office/drawing/2014/main" id="{739A74BE-A82C-CF4D-B05E-EC12BDCF0E2F}"/>
                </a:ext>
              </a:extLst>
            </p:cNvPr>
            <p:cNvSpPr/>
            <p:nvPr/>
          </p:nvSpPr>
          <p:spPr>
            <a:xfrm>
              <a:off x="9900989" y="3472470"/>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68" name="Freeform 167">
              <a:extLst>
                <a:ext uri="{FF2B5EF4-FFF2-40B4-BE49-F238E27FC236}">
                  <a16:creationId xmlns:a16="http://schemas.microsoft.com/office/drawing/2014/main" id="{795CFA65-F552-6147-8CA0-6EEF5130690C}"/>
                </a:ext>
              </a:extLst>
            </p:cNvPr>
            <p:cNvSpPr/>
            <p:nvPr/>
          </p:nvSpPr>
          <p:spPr>
            <a:xfrm>
              <a:off x="9929419" y="3472470"/>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69" name="Freeform 168">
              <a:extLst>
                <a:ext uri="{FF2B5EF4-FFF2-40B4-BE49-F238E27FC236}">
                  <a16:creationId xmlns:a16="http://schemas.microsoft.com/office/drawing/2014/main" id="{30276ABC-0944-AD44-AB80-D30AB2EE8250}"/>
                </a:ext>
              </a:extLst>
            </p:cNvPr>
            <p:cNvSpPr/>
            <p:nvPr/>
          </p:nvSpPr>
          <p:spPr>
            <a:xfrm>
              <a:off x="9996188" y="3502374"/>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70" name="Freeform 169">
              <a:extLst>
                <a:ext uri="{FF2B5EF4-FFF2-40B4-BE49-F238E27FC236}">
                  <a16:creationId xmlns:a16="http://schemas.microsoft.com/office/drawing/2014/main" id="{5C3CB5E6-A837-D34C-A460-78A2B5342FAA}"/>
                </a:ext>
              </a:extLst>
            </p:cNvPr>
            <p:cNvSpPr/>
            <p:nvPr/>
          </p:nvSpPr>
          <p:spPr>
            <a:xfrm>
              <a:off x="10008486" y="3502374"/>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71" name="Freeform 170">
              <a:extLst>
                <a:ext uri="{FF2B5EF4-FFF2-40B4-BE49-F238E27FC236}">
                  <a16:creationId xmlns:a16="http://schemas.microsoft.com/office/drawing/2014/main" id="{D61D443C-D604-FC44-9450-C29DEED5C58A}"/>
                </a:ext>
              </a:extLst>
            </p:cNvPr>
            <p:cNvSpPr/>
            <p:nvPr/>
          </p:nvSpPr>
          <p:spPr>
            <a:xfrm>
              <a:off x="10133633" y="3502374"/>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72" name="Freeform 171">
              <a:extLst>
                <a:ext uri="{FF2B5EF4-FFF2-40B4-BE49-F238E27FC236}">
                  <a16:creationId xmlns:a16="http://schemas.microsoft.com/office/drawing/2014/main" id="{54B0FFF1-9693-8C45-BA22-CD419FCE06BF}"/>
                </a:ext>
              </a:extLst>
            </p:cNvPr>
            <p:cNvSpPr/>
            <p:nvPr/>
          </p:nvSpPr>
          <p:spPr>
            <a:xfrm>
              <a:off x="10086034" y="3502374"/>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73" name="Freeform 172">
              <a:extLst>
                <a:ext uri="{FF2B5EF4-FFF2-40B4-BE49-F238E27FC236}">
                  <a16:creationId xmlns:a16="http://schemas.microsoft.com/office/drawing/2014/main" id="{C7B3C2F1-58C1-7C45-9527-8D814382639E}"/>
                </a:ext>
              </a:extLst>
            </p:cNvPr>
            <p:cNvSpPr/>
            <p:nvPr/>
          </p:nvSpPr>
          <p:spPr>
            <a:xfrm>
              <a:off x="10337848" y="3545279"/>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74" name="Freeform 173">
              <a:extLst>
                <a:ext uri="{FF2B5EF4-FFF2-40B4-BE49-F238E27FC236}">
                  <a16:creationId xmlns:a16="http://schemas.microsoft.com/office/drawing/2014/main" id="{92838538-54DE-1644-8D9E-BEAB861170B1}"/>
                </a:ext>
              </a:extLst>
            </p:cNvPr>
            <p:cNvSpPr/>
            <p:nvPr/>
          </p:nvSpPr>
          <p:spPr>
            <a:xfrm>
              <a:off x="10315567" y="3545279"/>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75" name="Freeform 174">
              <a:extLst>
                <a:ext uri="{FF2B5EF4-FFF2-40B4-BE49-F238E27FC236}">
                  <a16:creationId xmlns:a16="http://schemas.microsoft.com/office/drawing/2014/main" id="{08308CBB-FF7D-FC4B-8FDD-49F82CA2494D}"/>
                </a:ext>
              </a:extLst>
            </p:cNvPr>
            <p:cNvSpPr/>
            <p:nvPr/>
          </p:nvSpPr>
          <p:spPr>
            <a:xfrm>
              <a:off x="10538229" y="3604292"/>
              <a:ext cx="57872" cy="57785"/>
            </a:xfrm>
            <a:custGeom>
              <a:avLst/>
              <a:gdLst>
                <a:gd name="connsiteX0" fmla="*/ 53459 w 57871"/>
                <a:gd name="connsiteY0" fmla="*/ 29398 h 57785"/>
                <a:gd name="connsiteX1" fmla="*/ 29442 w 57871"/>
                <a:gd name="connsiteY1" fmla="*/ 53379 h 57785"/>
                <a:gd name="connsiteX2" fmla="*/ 5426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7" y="53379"/>
                    <a:pt x="29442" y="53379"/>
                  </a:cubicBezTo>
                  <a:cubicBezTo>
                    <a:pt x="16178" y="53379"/>
                    <a:pt x="5426" y="42642"/>
                    <a:pt x="5426" y="29398"/>
                  </a:cubicBezTo>
                  <a:cubicBezTo>
                    <a:pt x="5426"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76" name="Freeform 175">
              <a:extLst>
                <a:ext uri="{FF2B5EF4-FFF2-40B4-BE49-F238E27FC236}">
                  <a16:creationId xmlns:a16="http://schemas.microsoft.com/office/drawing/2014/main" id="{5E9F47CB-3DA7-944B-9AF1-7C8235A829E3}"/>
                </a:ext>
              </a:extLst>
            </p:cNvPr>
            <p:cNvSpPr/>
            <p:nvPr/>
          </p:nvSpPr>
          <p:spPr>
            <a:xfrm>
              <a:off x="11431767" y="3604292"/>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77" name="Freeform 176">
              <a:extLst>
                <a:ext uri="{FF2B5EF4-FFF2-40B4-BE49-F238E27FC236}">
                  <a16:creationId xmlns:a16="http://schemas.microsoft.com/office/drawing/2014/main" id="{D97BE866-C278-FB43-88C7-5CDE8AB868A0}"/>
                </a:ext>
              </a:extLst>
            </p:cNvPr>
            <p:cNvSpPr/>
            <p:nvPr/>
          </p:nvSpPr>
          <p:spPr>
            <a:xfrm>
              <a:off x="10812251" y="3604292"/>
              <a:ext cx="57872" cy="57785"/>
            </a:xfrm>
            <a:custGeom>
              <a:avLst/>
              <a:gdLst>
                <a:gd name="connsiteX0" fmla="*/ 53459 w 57871"/>
                <a:gd name="connsiteY0" fmla="*/ 29398 h 57785"/>
                <a:gd name="connsiteX1" fmla="*/ 29442 w 57871"/>
                <a:gd name="connsiteY1" fmla="*/ 53379 h 57785"/>
                <a:gd name="connsiteX2" fmla="*/ 5426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7" y="53379"/>
                    <a:pt x="29442" y="53379"/>
                  </a:cubicBezTo>
                  <a:cubicBezTo>
                    <a:pt x="16178" y="53379"/>
                    <a:pt x="5426" y="42642"/>
                    <a:pt x="5426" y="29398"/>
                  </a:cubicBezTo>
                  <a:cubicBezTo>
                    <a:pt x="5426"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78" name="Freeform 177">
              <a:extLst>
                <a:ext uri="{FF2B5EF4-FFF2-40B4-BE49-F238E27FC236}">
                  <a16:creationId xmlns:a16="http://schemas.microsoft.com/office/drawing/2014/main" id="{47E293C1-11C0-7242-81EA-522AAA2F3A48}"/>
                </a:ext>
              </a:extLst>
            </p:cNvPr>
            <p:cNvSpPr/>
            <p:nvPr/>
          </p:nvSpPr>
          <p:spPr>
            <a:xfrm>
              <a:off x="10544378" y="3604292"/>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79" name="Freeform 178">
              <a:extLst>
                <a:ext uri="{FF2B5EF4-FFF2-40B4-BE49-F238E27FC236}">
                  <a16:creationId xmlns:a16="http://schemas.microsoft.com/office/drawing/2014/main" id="{8EE94B72-B392-1849-8983-705DA0D61106}"/>
                </a:ext>
              </a:extLst>
            </p:cNvPr>
            <p:cNvSpPr/>
            <p:nvPr/>
          </p:nvSpPr>
          <p:spPr>
            <a:xfrm>
              <a:off x="6916330" y="2130843"/>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180" name="Freeform 179">
              <a:extLst>
                <a:ext uri="{FF2B5EF4-FFF2-40B4-BE49-F238E27FC236}">
                  <a16:creationId xmlns:a16="http://schemas.microsoft.com/office/drawing/2014/main" id="{ECAE46DB-A31B-0949-8C73-2BF8EB3E8E46}"/>
                </a:ext>
              </a:extLst>
            </p:cNvPr>
            <p:cNvSpPr/>
            <p:nvPr/>
          </p:nvSpPr>
          <p:spPr>
            <a:xfrm>
              <a:off x="7832077" y="2463614"/>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181" name="Freeform 180">
              <a:extLst>
                <a:ext uri="{FF2B5EF4-FFF2-40B4-BE49-F238E27FC236}">
                  <a16:creationId xmlns:a16="http://schemas.microsoft.com/office/drawing/2014/main" id="{E6E402FA-748B-FA44-9BCB-BCE21710174C}"/>
                </a:ext>
              </a:extLst>
            </p:cNvPr>
            <p:cNvSpPr/>
            <p:nvPr/>
          </p:nvSpPr>
          <p:spPr>
            <a:xfrm>
              <a:off x="8161150" y="2653149"/>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182" name="Freeform 181">
              <a:extLst>
                <a:ext uri="{FF2B5EF4-FFF2-40B4-BE49-F238E27FC236}">
                  <a16:creationId xmlns:a16="http://schemas.microsoft.com/office/drawing/2014/main" id="{0D6F3B92-5237-7245-B22A-587207AB57FE}"/>
                </a:ext>
              </a:extLst>
            </p:cNvPr>
            <p:cNvSpPr/>
            <p:nvPr/>
          </p:nvSpPr>
          <p:spPr>
            <a:xfrm>
              <a:off x="8376866" y="2779771"/>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183" name="Freeform 182">
              <a:extLst>
                <a:ext uri="{FF2B5EF4-FFF2-40B4-BE49-F238E27FC236}">
                  <a16:creationId xmlns:a16="http://schemas.microsoft.com/office/drawing/2014/main" id="{49E5E956-3B5F-4248-B722-45DD00B1FD55}"/>
                </a:ext>
              </a:extLst>
            </p:cNvPr>
            <p:cNvSpPr/>
            <p:nvPr/>
          </p:nvSpPr>
          <p:spPr>
            <a:xfrm>
              <a:off x="8321454" y="2749000"/>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184" name="Freeform 183">
              <a:extLst>
                <a:ext uri="{FF2B5EF4-FFF2-40B4-BE49-F238E27FC236}">
                  <a16:creationId xmlns:a16="http://schemas.microsoft.com/office/drawing/2014/main" id="{38EB5810-E679-7244-997A-2BFB678FF0A9}"/>
                </a:ext>
              </a:extLst>
            </p:cNvPr>
            <p:cNvSpPr/>
            <p:nvPr/>
          </p:nvSpPr>
          <p:spPr>
            <a:xfrm>
              <a:off x="8400955" y="2795806"/>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185" name="Freeform 184">
              <a:extLst>
                <a:ext uri="{FF2B5EF4-FFF2-40B4-BE49-F238E27FC236}">
                  <a16:creationId xmlns:a16="http://schemas.microsoft.com/office/drawing/2014/main" id="{3FA71D77-18FC-B140-868F-E29D3857A3F6}"/>
                </a:ext>
              </a:extLst>
            </p:cNvPr>
            <p:cNvSpPr/>
            <p:nvPr/>
          </p:nvSpPr>
          <p:spPr>
            <a:xfrm>
              <a:off x="8572834" y="2875116"/>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186" name="Freeform 185">
              <a:extLst>
                <a:ext uri="{FF2B5EF4-FFF2-40B4-BE49-F238E27FC236}">
                  <a16:creationId xmlns:a16="http://schemas.microsoft.com/office/drawing/2014/main" id="{131435A9-D19B-B948-B4EB-10ACB60DCCCF}"/>
                </a:ext>
              </a:extLst>
            </p:cNvPr>
            <p:cNvSpPr/>
            <p:nvPr/>
          </p:nvSpPr>
          <p:spPr>
            <a:xfrm>
              <a:off x="8870656" y="2997332"/>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187" name="Freeform 186">
              <a:extLst>
                <a:ext uri="{FF2B5EF4-FFF2-40B4-BE49-F238E27FC236}">
                  <a16:creationId xmlns:a16="http://schemas.microsoft.com/office/drawing/2014/main" id="{0B7D4721-9ECA-4C4D-9C3B-7040E08DAB35}"/>
                </a:ext>
              </a:extLst>
            </p:cNvPr>
            <p:cNvSpPr/>
            <p:nvPr/>
          </p:nvSpPr>
          <p:spPr>
            <a:xfrm>
              <a:off x="8894818" y="3011128"/>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3"/>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188" name="Freeform 187">
              <a:extLst>
                <a:ext uri="{FF2B5EF4-FFF2-40B4-BE49-F238E27FC236}">
                  <a16:creationId xmlns:a16="http://schemas.microsoft.com/office/drawing/2014/main" id="{0C80C985-5CB5-AF47-B1F0-4EBBC55520CF}"/>
                </a:ext>
              </a:extLst>
            </p:cNvPr>
            <p:cNvSpPr/>
            <p:nvPr/>
          </p:nvSpPr>
          <p:spPr>
            <a:xfrm>
              <a:off x="8847869" y="2985702"/>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189" name="Freeform 188">
              <a:extLst>
                <a:ext uri="{FF2B5EF4-FFF2-40B4-BE49-F238E27FC236}">
                  <a16:creationId xmlns:a16="http://schemas.microsoft.com/office/drawing/2014/main" id="{96DB79EA-C98E-934E-ADCB-41FDFA8496F9}"/>
                </a:ext>
              </a:extLst>
            </p:cNvPr>
            <p:cNvSpPr/>
            <p:nvPr/>
          </p:nvSpPr>
          <p:spPr>
            <a:xfrm>
              <a:off x="8979166" y="3051722"/>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190" name="Freeform 189">
              <a:extLst>
                <a:ext uri="{FF2B5EF4-FFF2-40B4-BE49-F238E27FC236}">
                  <a16:creationId xmlns:a16="http://schemas.microsoft.com/office/drawing/2014/main" id="{FDF369A8-D5D2-EC42-B971-28522D3B2A6A}"/>
                </a:ext>
              </a:extLst>
            </p:cNvPr>
            <p:cNvSpPr/>
            <p:nvPr/>
          </p:nvSpPr>
          <p:spPr>
            <a:xfrm>
              <a:off x="8809964" y="2962516"/>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191" name="Freeform 190">
              <a:extLst>
                <a:ext uri="{FF2B5EF4-FFF2-40B4-BE49-F238E27FC236}">
                  <a16:creationId xmlns:a16="http://schemas.microsoft.com/office/drawing/2014/main" id="{D548E936-5897-EC46-828B-4731B9971AB6}"/>
                </a:ext>
              </a:extLst>
            </p:cNvPr>
            <p:cNvSpPr/>
            <p:nvPr/>
          </p:nvSpPr>
          <p:spPr>
            <a:xfrm>
              <a:off x="8960430" y="3048616"/>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3"/>
                    <a:pt x="42706" y="53379"/>
                    <a:pt x="29442" y="53379"/>
                  </a:cubicBezTo>
                  <a:cubicBezTo>
                    <a:pt x="16178" y="53379"/>
                    <a:pt x="5425" y="42643"/>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192" name="Freeform 191">
              <a:extLst>
                <a:ext uri="{FF2B5EF4-FFF2-40B4-BE49-F238E27FC236}">
                  <a16:creationId xmlns:a16="http://schemas.microsoft.com/office/drawing/2014/main" id="{6C705FD0-ED19-7F43-BCE8-A2AA5699420E}"/>
                </a:ext>
              </a:extLst>
            </p:cNvPr>
            <p:cNvSpPr/>
            <p:nvPr/>
          </p:nvSpPr>
          <p:spPr>
            <a:xfrm>
              <a:off x="8938511" y="3041898"/>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193" name="Freeform 192">
              <a:extLst>
                <a:ext uri="{FF2B5EF4-FFF2-40B4-BE49-F238E27FC236}">
                  <a16:creationId xmlns:a16="http://schemas.microsoft.com/office/drawing/2014/main" id="{6E1690C3-2070-B742-8B7F-2BA9C555CAB2}"/>
                </a:ext>
              </a:extLst>
            </p:cNvPr>
            <p:cNvSpPr/>
            <p:nvPr/>
          </p:nvSpPr>
          <p:spPr>
            <a:xfrm>
              <a:off x="8787177" y="2962516"/>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194" name="Freeform 193">
              <a:extLst>
                <a:ext uri="{FF2B5EF4-FFF2-40B4-BE49-F238E27FC236}">
                  <a16:creationId xmlns:a16="http://schemas.microsoft.com/office/drawing/2014/main" id="{ED3B77E3-C62D-DD49-9CD2-644ED4D95687}"/>
                </a:ext>
              </a:extLst>
            </p:cNvPr>
            <p:cNvSpPr/>
            <p:nvPr/>
          </p:nvSpPr>
          <p:spPr>
            <a:xfrm>
              <a:off x="9086301" y="3092749"/>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3"/>
                    <a:pt x="42706" y="53379"/>
                    <a:pt x="29442" y="53379"/>
                  </a:cubicBezTo>
                  <a:cubicBezTo>
                    <a:pt x="16178" y="53379"/>
                    <a:pt x="5425" y="42643"/>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195" name="Freeform 194">
              <a:extLst>
                <a:ext uri="{FF2B5EF4-FFF2-40B4-BE49-F238E27FC236}">
                  <a16:creationId xmlns:a16="http://schemas.microsoft.com/office/drawing/2014/main" id="{EE9A2D62-EE53-5342-8640-79493BA8E3B3}"/>
                </a:ext>
              </a:extLst>
            </p:cNvPr>
            <p:cNvSpPr/>
            <p:nvPr/>
          </p:nvSpPr>
          <p:spPr>
            <a:xfrm>
              <a:off x="9178317" y="3117236"/>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3"/>
                    <a:pt x="42706" y="53379"/>
                    <a:pt x="29442" y="53379"/>
                  </a:cubicBezTo>
                  <a:cubicBezTo>
                    <a:pt x="16178" y="53379"/>
                    <a:pt x="5425" y="42643"/>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196" name="Freeform 195">
              <a:extLst>
                <a:ext uri="{FF2B5EF4-FFF2-40B4-BE49-F238E27FC236}">
                  <a16:creationId xmlns:a16="http://schemas.microsoft.com/office/drawing/2014/main" id="{A758DA99-7AE4-B049-A67F-7D0FEED1F1A8}"/>
                </a:ext>
              </a:extLst>
            </p:cNvPr>
            <p:cNvSpPr/>
            <p:nvPr/>
          </p:nvSpPr>
          <p:spPr>
            <a:xfrm>
              <a:off x="9133249" y="3111457"/>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197" name="Freeform 196">
              <a:extLst>
                <a:ext uri="{FF2B5EF4-FFF2-40B4-BE49-F238E27FC236}">
                  <a16:creationId xmlns:a16="http://schemas.microsoft.com/office/drawing/2014/main" id="{B60099A3-79C8-8741-A646-27913BE05D2C}"/>
                </a:ext>
              </a:extLst>
            </p:cNvPr>
            <p:cNvSpPr/>
            <p:nvPr/>
          </p:nvSpPr>
          <p:spPr>
            <a:xfrm>
              <a:off x="9122977" y="3113191"/>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198" name="Freeform 197">
              <a:extLst>
                <a:ext uri="{FF2B5EF4-FFF2-40B4-BE49-F238E27FC236}">
                  <a16:creationId xmlns:a16="http://schemas.microsoft.com/office/drawing/2014/main" id="{6A9D7EDF-6F14-004D-8CBF-277ABBFA3475}"/>
                </a:ext>
              </a:extLst>
            </p:cNvPr>
            <p:cNvSpPr/>
            <p:nvPr/>
          </p:nvSpPr>
          <p:spPr>
            <a:xfrm>
              <a:off x="9214487" y="3148006"/>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199" name="Freeform 198">
              <a:extLst>
                <a:ext uri="{FF2B5EF4-FFF2-40B4-BE49-F238E27FC236}">
                  <a16:creationId xmlns:a16="http://schemas.microsoft.com/office/drawing/2014/main" id="{15CFE133-C706-CB44-8872-5335AAF69B43}"/>
                </a:ext>
              </a:extLst>
            </p:cNvPr>
            <p:cNvSpPr/>
            <p:nvPr/>
          </p:nvSpPr>
          <p:spPr>
            <a:xfrm>
              <a:off x="9288128" y="3165848"/>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00" name="Freeform 199">
              <a:extLst>
                <a:ext uri="{FF2B5EF4-FFF2-40B4-BE49-F238E27FC236}">
                  <a16:creationId xmlns:a16="http://schemas.microsoft.com/office/drawing/2014/main" id="{D9DD485C-EA92-0A4D-B37A-6493F171B508}"/>
                </a:ext>
              </a:extLst>
            </p:cNvPr>
            <p:cNvSpPr/>
            <p:nvPr/>
          </p:nvSpPr>
          <p:spPr>
            <a:xfrm>
              <a:off x="9349762" y="3180077"/>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01" name="Freeform 200">
              <a:extLst>
                <a:ext uri="{FF2B5EF4-FFF2-40B4-BE49-F238E27FC236}">
                  <a16:creationId xmlns:a16="http://schemas.microsoft.com/office/drawing/2014/main" id="{DE188B8F-87C8-9B42-A868-873E94679CBD}"/>
                </a:ext>
              </a:extLst>
            </p:cNvPr>
            <p:cNvSpPr/>
            <p:nvPr/>
          </p:nvSpPr>
          <p:spPr>
            <a:xfrm>
              <a:off x="9248414" y="3158263"/>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02" name="Freeform 201">
              <a:extLst>
                <a:ext uri="{FF2B5EF4-FFF2-40B4-BE49-F238E27FC236}">
                  <a16:creationId xmlns:a16="http://schemas.microsoft.com/office/drawing/2014/main" id="{231E429C-F3F3-494B-B5E6-DEFBE0E85508}"/>
                </a:ext>
              </a:extLst>
            </p:cNvPr>
            <p:cNvSpPr/>
            <p:nvPr/>
          </p:nvSpPr>
          <p:spPr>
            <a:xfrm>
              <a:off x="9321621" y="3173865"/>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03" name="Freeform 202">
              <a:extLst>
                <a:ext uri="{FF2B5EF4-FFF2-40B4-BE49-F238E27FC236}">
                  <a16:creationId xmlns:a16="http://schemas.microsoft.com/office/drawing/2014/main" id="{37145651-1A34-DA45-A64F-32BED5EB395D}"/>
                </a:ext>
              </a:extLst>
            </p:cNvPr>
            <p:cNvSpPr/>
            <p:nvPr/>
          </p:nvSpPr>
          <p:spPr>
            <a:xfrm>
              <a:off x="9410961" y="3198352"/>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04" name="Freeform 203">
              <a:extLst>
                <a:ext uri="{FF2B5EF4-FFF2-40B4-BE49-F238E27FC236}">
                  <a16:creationId xmlns:a16="http://schemas.microsoft.com/office/drawing/2014/main" id="{271367D4-06F8-EA4B-8994-9F4A6DBF0EB3}"/>
                </a:ext>
              </a:extLst>
            </p:cNvPr>
            <p:cNvSpPr/>
            <p:nvPr/>
          </p:nvSpPr>
          <p:spPr>
            <a:xfrm>
              <a:off x="9488654" y="3213954"/>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3"/>
                    <a:pt x="42706" y="53379"/>
                    <a:pt x="29442" y="53379"/>
                  </a:cubicBezTo>
                  <a:cubicBezTo>
                    <a:pt x="16178" y="53379"/>
                    <a:pt x="5425" y="42643"/>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05" name="Freeform 204">
              <a:extLst>
                <a:ext uri="{FF2B5EF4-FFF2-40B4-BE49-F238E27FC236}">
                  <a16:creationId xmlns:a16="http://schemas.microsoft.com/office/drawing/2014/main" id="{C2D83118-5995-F641-8C15-4E7F1FABDA05}"/>
                </a:ext>
              </a:extLst>
            </p:cNvPr>
            <p:cNvSpPr/>
            <p:nvPr/>
          </p:nvSpPr>
          <p:spPr>
            <a:xfrm>
              <a:off x="9377902" y="3185928"/>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06" name="Freeform 205">
              <a:extLst>
                <a:ext uri="{FF2B5EF4-FFF2-40B4-BE49-F238E27FC236}">
                  <a16:creationId xmlns:a16="http://schemas.microsoft.com/office/drawing/2014/main" id="{081EB0B1-0812-FA48-BE48-38B078FC95D9}"/>
                </a:ext>
              </a:extLst>
            </p:cNvPr>
            <p:cNvSpPr/>
            <p:nvPr/>
          </p:nvSpPr>
          <p:spPr>
            <a:xfrm>
              <a:off x="9465867" y="3207308"/>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3"/>
                    <a:pt x="42706" y="53379"/>
                    <a:pt x="29442" y="53379"/>
                  </a:cubicBezTo>
                  <a:cubicBezTo>
                    <a:pt x="16178" y="53379"/>
                    <a:pt x="5425" y="42643"/>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07" name="Freeform 206">
              <a:extLst>
                <a:ext uri="{FF2B5EF4-FFF2-40B4-BE49-F238E27FC236}">
                  <a16:creationId xmlns:a16="http://schemas.microsoft.com/office/drawing/2014/main" id="{55933667-6F94-BE4A-8C7D-3DE980345647}"/>
                </a:ext>
              </a:extLst>
            </p:cNvPr>
            <p:cNvSpPr/>
            <p:nvPr/>
          </p:nvSpPr>
          <p:spPr>
            <a:xfrm>
              <a:off x="9521206" y="3215759"/>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3"/>
                    <a:pt x="42706" y="53379"/>
                    <a:pt x="29442" y="53379"/>
                  </a:cubicBezTo>
                  <a:cubicBezTo>
                    <a:pt x="16178" y="53379"/>
                    <a:pt x="5425" y="42643"/>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08" name="Freeform 207">
              <a:extLst>
                <a:ext uri="{FF2B5EF4-FFF2-40B4-BE49-F238E27FC236}">
                  <a16:creationId xmlns:a16="http://schemas.microsoft.com/office/drawing/2014/main" id="{70E725F3-E8A8-EA41-9107-512E4E2C8E27}"/>
                </a:ext>
              </a:extLst>
            </p:cNvPr>
            <p:cNvSpPr/>
            <p:nvPr/>
          </p:nvSpPr>
          <p:spPr>
            <a:xfrm>
              <a:off x="9694894" y="3251442"/>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09" name="Freeform 208">
              <a:extLst>
                <a:ext uri="{FF2B5EF4-FFF2-40B4-BE49-F238E27FC236}">
                  <a16:creationId xmlns:a16="http://schemas.microsoft.com/office/drawing/2014/main" id="{0FF43264-2928-5446-A1A4-3C7B0235FE6C}"/>
                </a:ext>
              </a:extLst>
            </p:cNvPr>
            <p:cNvSpPr/>
            <p:nvPr/>
          </p:nvSpPr>
          <p:spPr>
            <a:xfrm>
              <a:off x="9811867" y="3276434"/>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10" name="Freeform 209">
              <a:extLst>
                <a:ext uri="{FF2B5EF4-FFF2-40B4-BE49-F238E27FC236}">
                  <a16:creationId xmlns:a16="http://schemas.microsoft.com/office/drawing/2014/main" id="{B09EF1DB-41EF-E648-8BB2-1253F188E4AB}"/>
                </a:ext>
              </a:extLst>
            </p:cNvPr>
            <p:cNvSpPr/>
            <p:nvPr/>
          </p:nvSpPr>
          <p:spPr>
            <a:xfrm>
              <a:off x="9858815" y="3301354"/>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11" name="Freeform 210">
              <a:extLst>
                <a:ext uri="{FF2B5EF4-FFF2-40B4-BE49-F238E27FC236}">
                  <a16:creationId xmlns:a16="http://schemas.microsoft.com/office/drawing/2014/main" id="{01030FF1-38AD-4342-8A51-F5D8451F037C}"/>
                </a:ext>
              </a:extLst>
            </p:cNvPr>
            <p:cNvSpPr/>
            <p:nvPr/>
          </p:nvSpPr>
          <p:spPr>
            <a:xfrm>
              <a:off x="9966384" y="3321867"/>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12" name="Freeform 211">
              <a:extLst>
                <a:ext uri="{FF2B5EF4-FFF2-40B4-BE49-F238E27FC236}">
                  <a16:creationId xmlns:a16="http://schemas.microsoft.com/office/drawing/2014/main" id="{1D1D0983-C72E-0248-8238-0233CE7DE081}"/>
                </a:ext>
              </a:extLst>
            </p:cNvPr>
            <p:cNvSpPr/>
            <p:nvPr/>
          </p:nvSpPr>
          <p:spPr>
            <a:xfrm>
              <a:off x="10048128" y="3332991"/>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13" name="Freeform 212">
              <a:extLst>
                <a:ext uri="{FF2B5EF4-FFF2-40B4-BE49-F238E27FC236}">
                  <a16:creationId xmlns:a16="http://schemas.microsoft.com/office/drawing/2014/main" id="{E312A8DF-7184-0C41-AB29-00C70BB91373}"/>
                </a:ext>
              </a:extLst>
            </p:cNvPr>
            <p:cNvSpPr/>
            <p:nvPr/>
          </p:nvSpPr>
          <p:spPr>
            <a:xfrm>
              <a:off x="10014635" y="3333930"/>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3"/>
                    <a:pt x="42706" y="53379"/>
                    <a:pt x="29442" y="53379"/>
                  </a:cubicBezTo>
                  <a:cubicBezTo>
                    <a:pt x="16178" y="53379"/>
                    <a:pt x="5425" y="42643"/>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14" name="Freeform 213">
              <a:extLst>
                <a:ext uri="{FF2B5EF4-FFF2-40B4-BE49-F238E27FC236}">
                  <a16:creationId xmlns:a16="http://schemas.microsoft.com/office/drawing/2014/main" id="{60FC88C4-A17D-7B47-ACEC-9D311CFB93C9}"/>
                </a:ext>
              </a:extLst>
            </p:cNvPr>
            <p:cNvSpPr/>
            <p:nvPr/>
          </p:nvSpPr>
          <p:spPr>
            <a:xfrm>
              <a:off x="10244096" y="3352205"/>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15" name="Freeform 214">
              <a:extLst>
                <a:ext uri="{FF2B5EF4-FFF2-40B4-BE49-F238E27FC236}">
                  <a16:creationId xmlns:a16="http://schemas.microsoft.com/office/drawing/2014/main" id="{F2AF0578-4C3A-CD4A-88C1-9BB13D578DF7}"/>
                </a:ext>
              </a:extLst>
            </p:cNvPr>
            <p:cNvSpPr/>
            <p:nvPr/>
          </p:nvSpPr>
          <p:spPr>
            <a:xfrm>
              <a:off x="10367797" y="3405223"/>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16" name="Freeform 215">
              <a:extLst>
                <a:ext uri="{FF2B5EF4-FFF2-40B4-BE49-F238E27FC236}">
                  <a16:creationId xmlns:a16="http://schemas.microsoft.com/office/drawing/2014/main" id="{82305E58-233E-2E4F-A058-F322C04CE385}"/>
                </a:ext>
              </a:extLst>
            </p:cNvPr>
            <p:cNvSpPr/>
            <p:nvPr/>
          </p:nvSpPr>
          <p:spPr>
            <a:xfrm>
              <a:off x="10335678" y="3405223"/>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17" name="Freeform 216">
              <a:extLst>
                <a:ext uri="{FF2B5EF4-FFF2-40B4-BE49-F238E27FC236}">
                  <a16:creationId xmlns:a16="http://schemas.microsoft.com/office/drawing/2014/main" id="{721F7CE6-B2C3-F54F-8327-2D0C68CB2414}"/>
                </a:ext>
              </a:extLst>
            </p:cNvPr>
            <p:cNvSpPr/>
            <p:nvPr/>
          </p:nvSpPr>
          <p:spPr>
            <a:xfrm>
              <a:off x="10402158" y="3404789"/>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18" name="Freeform 217">
              <a:extLst>
                <a:ext uri="{FF2B5EF4-FFF2-40B4-BE49-F238E27FC236}">
                  <a16:creationId xmlns:a16="http://schemas.microsoft.com/office/drawing/2014/main" id="{18C3E11B-9A8B-2347-9AED-538417894E80}"/>
                </a:ext>
              </a:extLst>
            </p:cNvPr>
            <p:cNvSpPr/>
            <p:nvPr/>
          </p:nvSpPr>
          <p:spPr>
            <a:xfrm>
              <a:off x="10549514" y="3432020"/>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7"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19" name="Freeform 218">
              <a:extLst>
                <a:ext uri="{FF2B5EF4-FFF2-40B4-BE49-F238E27FC236}">
                  <a16:creationId xmlns:a16="http://schemas.microsoft.com/office/drawing/2014/main" id="{F652EEB0-155B-EB4A-8553-0267ED0939CF}"/>
                </a:ext>
              </a:extLst>
            </p:cNvPr>
            <p:cNvSpPr/>
            <p:nvPr/>
          </p:nvSpPr>
          <p:spPr>
            <a:xfrm>
              <a:off x="10486578" y="3429348"/>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20" name="Freeform 219">
              <a:extLst>
                <a:ext uri="{FF2B5EF4-FFF2-40B4-BE49-F238E27FC236}">
                  <a16:creationId xmlns:a16="http://schemas.microsoft.com/office/drawing/2014/main" id="{D4F61416-2D81-FA41-A37D-C8AFFB51B8F2}"/>
                </a:ext>
              </a:extLst>
            </p:cNvPr>
            <p:cNvSpPr/>
            <p:nvPr/>
          </p:nvSpPr>
          <p:spPr>
            <a:xfrm>
              <a:off x="10626338" y="3462791"/>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7"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21" name="Freeform 220">
              <a:extLst>
                <a:ext uri="{FF2B5EF4-FFF2-40B4-BE49-F238E27FC236}">
                  <a16:creationId xmlns:a16="http://schemas.microsoft.com/office/drawing/2014/main" id="{C2A82778-00E9-3548-9EA8-41FCFCA0A6DA}"/>
                </a:ext>
              </a:extLst>
            </p:cNvPr>
            <p:cNvSpPr/>
            <p:nvPr/>
          </p:nvSpPr>
          <p:spPr>
            <a:xfrm>
              <a:off x="10704465" y="3493489"/>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22" name="Freeform 221">
              <a:extLst>
                <a:ext uri="{FF2B5EF4-FFF2-40B4-BE49-F238E27FC236}">
                  <a16:creationId xmlns:a16="http://schemas.microsoft.com/office/drawing/2014/main" id="{8B09B080-0197-A048-A48C-815D023F19DC}"/>
                </a:ext>
              </a:extLst>
            </p:cNvPr>
            <p:cNvSpPr/>
            <p:nvPr/>
          </p:nvSpPr>
          <p:spPr>
            <a:xfrm>
              <a:off x="10787945" y="3493489"/>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23" name="Freeform 222">
              <a:extLst>
                <a:ext uri="{FF2B5EF4-FFF2-40B4-BE49-F238E27FC236}">
                  <a16:creationId xmlns:a16="http://schemas.microsoft.com/office/drawing/2014/main" id="{8DE9DDE0-B9E4-5D4A-B1A6-21A484E93B54}"/>
                </a:ext>
              </a:extLst>
            </p:cNvPr>
            <p:cNvSpPr/>
            <p:nvPr/>
          </p:nvSpPr>
          <p:spPr>
            <a:xfrm>
              <a:off x="10900505" y="3534083"/>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24" name="Freeform 223">
              <a:extLst>
                <a:ext uri="{FF2B5EF4-FFF2-40B4-BE49-F238E27FC236}">
                  <a16:creationId xmlns:a16="http://schemas.microsoft.com/office/drawing/2014/main" id="{8E6F9E3E-44ED-6E4E-8540-837561F05437}"/>
                </a:ext>
              </a:extLst>
            </p:cNvPr>
            <p:cNvSpPr/>
            <p:nvPr/>
          </p:nvSpPr>
          <p:spPr>
            <a:xfrm>
              <a:off x="10929514" y="3534083"/>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25" name="Freeform 224">
              <a:extLst>
                <a:ext uri="{FF2B5EF4-FFF2-40B4-BE49-F238E27FC236}">
                  <a16:creationId xmlns:a16="http://schemas.microsoft.com/office/drawing/2014/main" id="{72806C40-E3D7-2C43-8866-A886B3FDF2E1}"/>
                </a:ext>
              </a:extLst>
            </p:cNvPr>
            <p:cNvSpPr/>
            <p:nvPr/>
          </p:nvSpPr>
          <p:spPr>
            <a:xfrm>
              <a:off x="10964743" y="3534083"/>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26" name="Freeform 225">
              <a:extLst>
                <a:ext uri="{FF2B5EF4-FFF2-40B4-BE49-F238E27FC236}">
                  <a16:creationId xmlns:a16="http://schemas.microsoft.com/office/drawing/2014/main" id="{511B0830-3070-F043-861D-202E2E181AAA}"/>
                </a:ext>
              </a:extLst>
            </p:cNvPr>
            <p:cNvSpPr/>
            <p:nvPr/>
          </p:nvSpPr>
          <p:spPr>
            <a:xfrm>
              <a:off x="10983551" y="3593385"/>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7"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27" name="Freeform 226">
              <a:extLst>
                <a:ext uri="{FF2B5EF4-FFF2-40B4-BE49-F238E27FC236}">
                  <a16:creationId xmlns:a16="http://schemas.microsoft.com/office/drawing/2014/main" id="{FD143429-A2FA-7C45-8161-CF8DF1E47C03}"/>
                </a:ext>
              </a:extLst>
            </p:cNvPr>
            <p:cNvSpPr/>
            <p:nvPr/>
          </p:nvSpPr>
          <p:spPr>
            <a:xfrm>
              <a:off x="11140239" y="3593385"/>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28" name="Freeform 227">
              <a:extLst>
                <a:ext uri="{FF2B5EF4-FFF2-40B4-BE49-F238E27FC236}">
                  <a16:creationId xmlns:a16="http://schemas.microsoft.com/office/drawing/2014/main" id="{FACFB671-4DC8-8442-8859-8815A59E98B5}"/>
                </a:ext>
              </a:extLst>
            </p:cNvPr>
            <p:cNvSpPr/>
            <p:nvPr/>
          </p:nvSpPr>
          <p:spPr>
            <a:xfrm>
              <a:off x="11097341" y="3593385"/>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29" name="Freeform 228">
              <a:extLst>
                <a:ext uri="{FF2B5EF4-FFF2-40B4-BE49-F238E27FC236}">
                  <a16:creationId xmlns:a16="http://schemas.microsoft.com/office/drawing/2014/main" id="{96E709B6-CB8C-274C-9D08-FC4C56817549}"/>
                </a:ext>
              </a:extLst>
            </p:cNvPr>
            <p:cNvSpPr/>
            <p:nvPr/>
          </p:nvSpPr>
          <p:spPr>
            <a:xfrm>
              <a:off x="11259454" y="3686131"/>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30" name="Freeform 229">
              <a:extLst>
                <a:ext uri="{FF2B5EF4-FFF2-40B4-BE49-F238E27FC236}">
                  <a16:creationId xmlns:a16="http://schemas.microsoft.com/office/drawing/2014/main" id="{F200C7FB-D79F-E342-83A8-25F55F2E8A15}"/>
                </a:ext>
              </a:extLst>
            </p:cNvPr>
            <p:cNvSpPr/>
            <p:nvPr/>
          </p:nvSpPr>
          <p:spPr>
            <a:xfrm>
              <a:off x="11283109" y="3686131"/>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31" name="Freeform 230">
              <a:extLst>
                <a:ext uri="{FF2B5EF4-FFF2-40B4-BE49-F238E27FC236}">
                  <a16:creationId xmlns:a16="http://schemas.microsoft.com/office/drawing/2014/main" id="{AF5FCD38-4A07-464B-862A-3A8FA2FB8D80}"/>
                </a:ext>
              </a:extLst>
            </p:cNvPr>
            <p:cNvSpPr/>
            <p:nvPr/>
          </p:nvSpPr>
          <p:spPr>
            <a:xfrm>
              <a:off x="11434010" y="3686131"/>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32" name="Freeform 231">
              <a:extLst>
                <a:ext uri="{FF2B5EF4-FFF2-40B4-BE49-F238E27FC236}">
                  <a16:creationId xmlns:a16="http://schemas.microsoft.com/office/drawing/2014/main" id="{EFE9A5EC-2DFB-8B48-A201-0656250491F9}"/>
                </a:ext>
              </a:extLst>
            </p:cNvPr>
            <p:cNvSpPr/>
            <p:nvPr/>
          </p:nvSpPr>
          <p:spPr>
            <a:xfrm>
              <a:off x="11446959" y="3686131"/>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7"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33" name="Freeform 232">
              <a:extLst>
                <a:ext uri="{FF2B5EF4-FFF2-40B4-BE49-F238E27FC236}">
                  <a16:creationId xmlns:a16="http://schemas.microsoft.com/office/drawing/2014/main" id="{EE7E8145-B2C0-5647-9864-5822CF887800}"/>
                </a:ext>
              </a:extLst>
            </p:cNvPr>
            <p:cNvSpPr/>
            <p:nvPr/>
          </p:nvSpPr>
          <p:spPr>
            <a:xfrm>
              <a:off x="10735716" y="3493489"/>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7"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34" name="Freeform 233">
              <a:extLst>
                <a:ext uri="{FF2B5EF4-FFF2-40B4-BE49-F238E27FC236}">
                  <a16:creationId xmlns:a16="http://schemas.microsoft.com/office/drawing/2014/main" id="{45B565E8-B918-BB42-998D-D3797243041E}"/>
                </a:ext>
              </a:extLst>
            </p:cNvPr>
            <p:cNvSpPr/>
            <p:nvPr/>
          </p:nvSpPr>
          <p:spPr>
            <a:xfrm>
              <a:off x="10852689" y="3493489"/>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35" name="Freeform 234">
              <a:extLst>
                <a:ext uri="{FF2B5EF4-FFF2-40B4-BE49-F238E27FC236}">
                  <a16:creationId xmlns:a16="http://schemas.microsoft.com/office/drawing/2014/main" id="{9FA5BC61-FE68-6C49-8472-B25B562C4BA9}"/>
                </a:ext>
              </a:extLst>
            </p:cNvPr>
            <p:cNvSpPr/>
            <p:nvPr/>
          </p:nvSpPr>
          <p:spPr>
            <a:xfrm>
              <a:off x="10468276" y="3419958"/>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36" name="Freeform 235">
              <a:extLst>
                <a:ext uri="{FF2B5EF4-FFF2-40B4-BE49-F238E27FC236}">
                  <a16:creationId xmlns:a16="http://schemas.microsoft.com/office/drawing/2014/main" id="{35C1E97C-0457-6142-80F2-4331BEBD9914}"/>
                </a:ext>
              </a:extLst>
            </p:cNvPr>
            <p:cNvSpPr/>
            <p:nvPr/>
          </p:nvSpPr>
          <p:spPr>
            <a:xfrm>
              <a:off x="10456196" y="3406162"/>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3"/>
                    <a:pt x="42706" y="53379"/>
                    <a:pt x="29442" y="53379"/>
                  </a:cubicBezTo>
                  <a:cubicBezTo>
                    <a:pt x="16178" y="53379"/>
                    <a:pt x="5425" y="42643"/>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37" name="Freeform 236">
              <a:extLst>
                <a:ext uri="{FF2B5EF4-FFF2-40B4-BE49-F238E27FC236}">
                  <a16:creationId xmlns:a16="http://schemas.microsoft.com/office/drawing/2014/main" id="{0640315F-6F66-2A4C-846D-8DA009FAB204}"/>
                </a:ext>
              </a:extLst>
            </p:cNvPr>
            <p:cNvSpPr/>
            <p:nvPr/>
          </p:nvSpPr>
          <p:spPr>
            <a:xfrm>
              <a:off x="10318678" y="3387381"/>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38" name="Freeform 237">
              <a:extLst>
                <a:ext uri="{FF2B5EF4-FFF2-40B4-BE49-F238E27FC236}">
                  <a16:creationId xmlns:a16="http://schemas.microsoft.com/office/drawing/2014/main" id="{05CFC73A-2752-CF4E-A329-1C4123AF636B}"/>
                </a:ext>
              </a:extLst>
            </p:cNvPr>
            <p:cNvSpPr/>
            <p:nvPr/>
          </p:nvSpPr>
          <p:spPr>
            <a:xfrm>
              <a:off x="10103468" y="3335230"/>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39" name="Freeform 238">
              <a:extLst>
                <a:ext uri="{FF2B5EF4-FFF2-40B4-BE49-F238E27FC236}">
                  <a16:creationId xmlns:a16="http://schemas.microsoft.com/office/drawing/2014/main" id="{463055BD-5E14-0247-A496-D894A62AAA3B}"/>
                </a:ext>
              </a:extLst>
            </p:cNvPr>
            <p:cNvSpPr/>
            <p:nvPr/>
          </p:nvSpPr>
          <p:spPr>
            <a:xfrm>
              <a:off x="10075762" y="3332558"/>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40" name="Freeform 239">
              <a:extLst>
                <a:ext uri="{FF2B5EF4-FFF2-40B4-BE49-F238E27FC236}">
                  <a16:creationId xmlns:a16="http://schemas.microsoft.com/office/drawing/2014/main" id="{9607B7C8-46CD-6944-9F5C-090C6B0CD7E7}"/>
                </a:ext>
              </a:extLst>
            </p:cNvPr>
            <p:cNvSpPr/>
            <p:nvPr/>
          </p:nvSpPr>
          <p:spPr>
            <a:xfrm>
              <a:off x="10211037" y="3349532"/>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41" name="Freeform 240">
              <a:extLst>
                <a:ext uri="{FF2B5EF4-FFF2-40B4-BE49-F238E27FC236}">
                  <a16:creationId xmlns:a16="http://schemas.microsoft.com/office/drawing/2014/main" id="{E0D4C35F-B4C9-9E41-8A12-DFC5F103275E}"/>
                </a:ext>
              </a:extLst>
            </p:cNvPr>
            <p:cNvSpPr/>
            <p:nvPr/>
          </p:nvSpPr>
          <p:spPr>
            <a:xfrm>
              <a:off x="10160616" y="3335664"/>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42" name="Freeform 241">
              <a:extLst>
                <a:ext uri="{FF2B5EF4-FFF2-40B4-BE49-F238E27FC236}">
                  <a16:creationId xmlns:a16="http://schemas.microsoft.com/office/drawing/2014/main" id="{0FEBE5D2-E588-D745-8D6D-BBEC523736C2}"/>
                </a:ext>
              </a:extLst>
            </p:cNvPr>
            <p:cNvSpPr/>
            <p:nvPr/>
          </p:nvSpPr>
          <p:spPr>
            <a:xfrm>
              <a:off x="10136527" y="3336169"/>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43" name="Freeform 242">
              <a:extLst>
                <a:ext uri="{FF2B5EF4-FFF2-40B4-BE49-F238E27FC236}">
                  <a16:creationId xmlns:a16="http://schemas.microsoft.com/office/drawing/2014/main" id="{D95AF287-6B48-D146-B77B-70BACEBABB44}"/>
                </a:ext>
              </a:extLst>
            </p:cNvPr>
            <p:cNvSpPr/>
            <p:nvPr/>
          </p:nvSpPr>
          <p:spPr>
            <a:xfrm>
              <a:off x="9935568" y="3324107"/>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3"/>
                    <a:pt x="42706" y="53379"/>
                    <a:pt x="29442" y="53379"/>
                  </a:cubicBezTo>
                  <a:cubicBezTo>
                    <a:pt x="16178" y="53379"/>
                    <a:pt x="5425" y="42643"/>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44" name="Freeform 243">
              <a:extLst>
                <a:ext uri="{FF2B5EF4-FFF2-40B4-BE49-F238E27FC236}">
                  <a16:creationId xmlns:a16="http://schemas.microsoft.com/office/drawing/2014/main" id="{41995EE4-DD65-3945-B7BB-712A011ECF5C}"/>
                </a:ext>
              </a:extLst>
            </p:cNvPr>
            <p:cNvSpPr/>
            <p:nvPr/>
          </p:nvSpPr>
          <p:spPr>
            <a:xfrm>
              <a:off x="9991414" y="3324540"/>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45" name="Freeform 244">
              <a:extLst>
                <a:ext uri="{FF2B5EF4-FFF2-40B4-BE49-F238E27FC236}">
                  <a16:creationId xmlns:a16="http://schemas.microsoft.com/office/drawing/2014/main" id="{8DA83A39-2F52-2844-98FA-1AFE8FC60891}"/>
                </a:ext>
              </a:extLst>
            </p:cNvPr>
            <p:cNvSpPr/>
            <p:nvPr/>
          </p:nvSpPr>
          <p:spPr>
            <a:xfrm>
              <a:off x="9918640" y="3319628"/>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46" name="Freeform 245">
              <a:extLst>
                <a:ext uri="{FF2B5EF4-FFF2-40B4-BE49-F238E27FC236}">
                  <a16:creationId xmlns:a16="http://schemas.microsoft.com/office/drawing/2014/main" id="{F5299120-6948-AD4D-BC71-D9B789EF7081}"/>
                </a:ext>
              </a:extLst>
            </p:cNvPr>
            <p:cNvSpPr/>
            <p:nvPr/>
          </p:nvSpPr>
          <p:spPr>
            <a:xfrm>
              <a:off x="9903015" y="3310744"/>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47" name="Freeform 246">
              <a:extLst>
                <a:ext uri="{FF2B5EF4-FFF2-40B4-BE49-F238E27FC236}">
                  <a16:creationId xmlns:a16="http://schemas.microsoft.com/office/drawing/2014/main" id="{962743BE-DD1C-644F-96EC-16667395AE77}"/>
                </a:ext>
              </a:extLst>
            </p:cNvPr>
            <p:cNvSpPr/>
            <p:nvPr/>
          </p:nvSpPr>
          <p:spPr>
            <a:xfrm>
              <a:off x="9844058" y="3297814"/>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3"/>
                    <a:pt x="42706" y="53379"/>
                    <a:pt x="29442" y="53379"/>
                  </a:cubicBezTo>
                  <a:cubicBezTo>
                    <a:pt x="16178" y="53379"/>
                    <a:pt x="5425" y="42643"/>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48" name="Freeform 247">
              <a:extLst>
                <a:ext uri="{FF2B5EF4-FFF2-40B4-BE49-F238E27FC236}">
                  <a16:creationId xmlns:a16="http://schemas.microsoft.com/office/drawing/2014/main" id="{2DFA8230-048A-B041-BA0D-0656DE5E6041}"/>
                </a:ext>
              </a:extLst>
            </p:cNvPr>
            <p:cNvSpPr/>
            <p:nvPr/>
          </p:nvSpPr>
          <p:spPr>
            <a:xfrm>
              <a:off x="9828867" y="3292469"/>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49" name="Freeform 248">
              <a:extLst>
                <a:ext uri="{FF2B5EF4-FFF2-40B4-BE49-F238E27FC236}">
                  <a16:creationId xmlns:a16="http://schemas.microsoft.com/office/drawing/2014/main" id="{76381310-4EE6-BD4A-B951-3B8A17D9E704}"/>
                </a:ext>
              </a:extLst>
            </p:cNvPr>
            <p:cNvSpPr/>
            <p:nvPr/>
          </p:nvSpPr>
          <p:spPr>
            <a:xfrm>
              <a:off x="9676158" y="3244724"/>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50" name="Freeform 249">
              <a:extLst>
                <a:ext uri="{FF2B5EF4-FFF2-40B4-BE49-F238E27FC236}">
                  <a16:creationId xmlns:a16="http://schemas.microsoft.com/office/drawing/2014/main" id="{47CE4362-702D-AB48-B942-F2BD66DB913B}"/>
                </a:ext>
              </a:extLst>
            </p:cNvPr>
            <p:cNvSpPr/>
            <p:nvPr/>
          </p:nvSpPr>
          <p:spPr>
            <a:xfrm>
              <a:off x="9648958" y="3232300"/>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51" name="Freeform 250">
              <a:extLst>
                <a:ext uri="{FF2B5EF4-FFF2-40B4-BE49-F238E27FC236}">
                  <a16:creationId xmlns:a16="http://schemas.microsoft.com/office/drawing/2014/main" id="{C4576F16-9D30-DC48-90B6-D67DE7DE7E04}"/>
                </a:ext>
              </a:extLst>
            </p:cNvPr>
            <p:cNvSpPr/>
            <p:nvPr/>
          </p:nvSpPr>
          <p:spPr>
            <a:xfrm>
              <a:off x="9615465" y="3230928"/>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52" name="Freeform 251">
              <a:extLst>
                <a:ext uri="{FF2B5EF4-FFF2-40B4-BE49-F238E27FC236}">
                  <a16:creationId xmlns:a16="http://schemas.microsoft.com/office/drawing/2014/main" id="{2B311460-651B-3841-857B-0DB67364C61B}"/>
                </a:ext>
              </a:extLst>
            </p:cNvPr>
            <p:cNvSpPr/>
            <p:nvPr/>
          </p:nvSpPr>
          <p:spPr>
            <a:xfrm>
              <a:off x="9591737" y="3230928"/>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53" name="Freeform 252">
              <a:extLst>
                <a:ext uri="{FF2B5EF4-FFF2-40B4-BE49-F238E27FC236}">
                  <a16:creationId xmlns:a16="http://schemas.microsoft.com/office/drawing/2014/main" id="{3FADF658-C929-F647-BC64-08F6A99B70E6}"/>
                </a:ext>
              </a:extLst>
            </p:cNvPr>
            <p:cNvSpPr/>
            <p:nvPr/>
          </p:nvSpPr>
          <p:spPr>
            <a:xfrm>
              <a:off x="9740468" y="3249203"/>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54" name="Freeform 253">
              <a:extLst>
                <a:ext uri="{FF2B5EF4-FFF2-40B4-BE49-F238E27FC236}">
                  <a16:creationId xmlns:a16="http://schemas.microsoft.com/office/drawing/2014/main" id="{98C6A38E-400B-4A46-8721-C941377E7D8C}"/>
                </a:ext>
              </a:extLst>
            </p:cNvPr>
            <p:cNvSpPr/>
            <p:nvPr/>
          </p:nvSpPr>
          <p:spPr>
            <a:xfrm>
              <a:off x="9571699" y="3224211"/>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55" name="Freeform 254">
              <a:extLst>
                <a:ext uri="{FF2B5EF4-FFF2-40B4-BE49-F238E27FC236}">
                  <a16:creationId xmlns:a16="http://schemas.microsoft.com/office/drawing/2014/main" id="{56F9FC7B-3BDB-9A49-8897-B2E7A5043B6E}"/>
                </a:ext>
              </a:extLst>
            </p:cNvPr>
            <p:cNvSpPr/>
            <p:nvPr/>
          </p:nvSpPr>
          <p:spPr>
            <a:xfrm>
              <a:off x="9757395" y="3261265"/>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56" name="Freeform 255">
              <a:extLst>
                <a:ext uri="{FF2B5EF4-FFF2-40B4-BE49-F238E27FC236}">
                  <a16:creationId xmlns:a16="http://schemas.microsoft.com/office/drawing/2014/main" id="{339B2DE4-1A26-6F4D-82EA-3AF2A257800A}"/>
                </a:ext>
              </a:extLst>
            </p:cNvPr>
            <p:cNvSpPr/>
            <p:nvPr/>
          </p:nvSpPr>
          <p:spPr>
            <a:xfrm>
              <a:off x="9764991" y="3267477"/>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57" name="Freeform 256">
              <a:extLst>
                <a:ext uri="{FF2B5EF4-FFF2-40B4-BE49-F238E27FC236}">
                  <a16:creationId xmlns:a16="http://schemas.microsoft.com/office/drawing/2014/main" id="{4C484D7B-5F1F-1249-8115-8513B2E838FE}"/>
                </a:ext>
              </a:extLst>
            </p:cNvPr>
            <p:cNvSpPr/>
            <p:nvPr/>
          </p:nvSpPr>
          <p:spPr>
            <a:xfrm>
              <a:off x="9435918" y="3203697"/>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3"/>
                    <a:pt x="42706" y="53379"/>
                    <a:pt x="29442" y="53379"/>
                  </a:cubicBezTo>
                  <a:cubicBezTo>
                    <a:pt x="16178" y="53379"/>
                    <a:pt x="5425" y="42643"/>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58" name="Freeform 257">
              <a:extLst>
                <a:ext uri="{FF2B5EF4-FFF2-40B4-BE49-F238E27FC236}">
                  <a16:creationId xmlns:a16="http://schemas.microsoft.com/office/drawing/2014/main" id="{43426EDD-7460-D34A-A918-071EB6FA4244}"/>
                </a:ext>
              </a:extLst>
            </p:cNvPr>
            <p:cNvSpPr/>
            <p:nvPr/>
          </p:nvSpPr>
          <p:spPr>
            <a:xfrm>
              <a:off x="9064888" y="3090944"/>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3"/>
                    <a:pt x="42706" y="53379"/>
                    <a:pt x="29442" y="53379"/>
                  </a:cubicBezTo>
                  <a:cubicBezTo>
                    <a:pt x="16178" y="53379"/>
                    <a:pt x="5425" y="42643"/>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59" name="Freeform 258">
              <a:extLst>
                <a:ext uri="{FF2B5EF4-FFF2-40B4-BE49-F238E27FC236}">
                  <a16:creationId xmlns:a16="http://schemas.microsoft.com/office/drawing/2014/main" id="{5CC44875-E4D9-0E4D-BB4E-E913EAC7E4D9}"/>
                </a:ext>
              </a:extLst>
            </p:cNvPr>
            <p:cNvSpPr/>
            <p:nvPr/>
          </p:nvSpPr>
          <p:spPr>
            <a:xfrm>
              <a:off x="9044778" y="3085598"/>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60" name="Freeform 259">
              <a:extLst>
                <a:ext uri="{FF2B5EF4-FFF2-40B4-BE49-F238E27FC236}">
                  <a16:creationId xmlns:a16="http://schemas.microsoft.com/office/drawing/2014/main" id="{F5CA1278-350D-864D-A4B2-1E89AA6C78BF}"/>
                </a:ext>
              </a:extLst>
            </p:cNvPr>
            <p:cNvSpPr/>
            <p:nvPr/>
          </p:nvSpPr>
          <p:spPr>
            <a:xfrm>
              <a:off x="9026042" y="3070430"/>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61" name="Freeform 260">
              <a:extLst>
                <a:ext uri="{FF2B5EF4-FFF2-40B4-BE49-F238E27FC236}">
                  <a16:creationId xmlns:a16="http://schemas.microsoft.com/office/drawing/2014/main" id="{2A89AD1C-1DA3-3440-A417-54B6610F30AE}"/>
                </a:ext>
              </a:extLst>
            </p:cNvPr>
            <p:cNvSpPr/>
            <p:nvPr/>
          </p:nvSpPr>
          <p:spPr>
            <a:xfrm>
              <a:off x="9007306" y="3060606"/>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62" name="Freeform 261">
              <a:extLst>
                <a:ext uri="{FF2B5EF4-FFF2-40B4-BE49-F238E27FC236}">
                  <a16:creationId xmlns:a16="http://schemas.microsoft.com/office/drawing/2014/main" id="{2E15838A-694B-A145-AC0D-A8B07827FCEB}"/>
                </a:ext>
              </a:extLst>
            </p:cNvPr>
            <p:cNvSpPr/>
            <p:nvPr/>
          </p:nvSpPr>
          <p:spPr>
            <a:xfrm>
              <a:off x="8763087" y="2954932"/>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63" name="Freeform 262">
              <a:extLst>
                <a:ext uri="{FF2B5EF4-FFF2-40B4-BE49-F238E27FC236}">
                  <a16:creationId xmlns:a16="http://schemas.microsoft.com/office/drawing/2014/main" id="{57E4136C-387A-1548-9600-48C3922B1BDC}"/>
                </a:ext>
              </a:extLst>
            </p:cNvPr>
            <p:cNvSpPr/>
            <p:nvPr/>
          </p:nvSpPr>
          <p:spPr>
            <a:xfrm>
              <a:off x="8730028" y="2942508"/>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64" name="Freeform 263">
              <a:extLst>
                <a:ext uri="{FF2B5EF4-FFF2-40B4-BE49-F238E27FC236}">
                  <a16:creationId xmlns:a16="http://schemas.microsoft.com/office/drawing/2014/main" id="{37FBE804-4AF6-6541-B3F8-4A70F39C7319}"/>
                </a:ext>
              </a:extLst>
            </p:cNvPr>
            <p:cNvSpPr/>
            <p:nvPr/>
          </p:nvSpPr>
          <p:spPr>
            <a:xfrm>
              <a:off x="8647851" y="2906826"/>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65" name="Freeform 264">
              <a:extLst>
                <a:ext uri="{FF2B5EF4-FFF2-40B4-BE49-F238E27FC236}">
                  <a16:creationId xmlns:a16="http://schemas.microsoft.com/office/drawing/2014/main" id="{8A322878-B15E-3140-972C-2529574659EA}"/>
                </a:ext>
              </a:extLst>
            </p:cNvPr>
            <p:cNvSpPr/>
            <p:nvPr/>
          </p:nvSpPr>
          <p:spPr>
            <a:xfrm>
              <a:off x="8705433" y="2938463"/>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66" name="Freeform 265">
              <a:extLst>
                <a:ext uri="{FF2B5EF4-FFF2-40B4-BE49-F238E27FC236}">
                  <a16:creationId xmlns:a16="http://schemas.microsoft.com/office/drawing/2014/main" id="{0A547DE7-C56D-EE45-B50E-EC172DA25DDC}"/>
                </a:ext>
              </a:extLst>
            </p:cNvPr>
            <p:cNvSpPr/>
            <p:nvPr/>
          </p:nvSpPr>
          <p:spPr>
            <a:xfrm>
              <a:off x="8689373" y="2938030"/>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67" name="Freeform 266">
              <a:extLst>
                <a:ext uri="{FF2B5EF4-FFF2-40B4-BE49-F238E27FC236}">
                  <a16:creationId xmlns:a16="http://schemas.microsoft.com/office/drawing/2014/main" id="{02157C2A-1739-1D41-9864-538FC3E31F40}"/>
                </a:ext>
              </a:extLst>
            </p:cNvPr>
            <p:cNvSpPr/>
            <p:nvPr/>
          </p:nvSpPr>
          <p:spPr>
            <a:xfrm>
              <a:off x="8632225" y="2898302"/>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68" name="Freeform 267">
              <a:extLst>
                <a:ext uri="{FF2B5EF4-FFF2-40B4-BE49-F238E27FC236}">
                  <a16:creationId xmlns:a16="http://schemas.microsoft.com/office/drawing/2014/main" id="{81637432-2433-8647-AFA2-497E2D3CF47F}"/>
                </a:ext>
              </a:extLst>
            </p:cNvPr>
            <p:cNvSpPr/>
            <p:nvPr/>
          </p:nvSpPr>
          <p:spPr>
            <a:xfrm>
              <a:off x="8545635" y="2866232"/>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69" name="Freeform 268">
              <a:extLst>
                <a:ext uri="{FF2B5EF4-FFF2-40B4-BE49-F238E27FC236}">
                  <a16:creationId xmlns:a16="http://schemas.microsoft.com/office/drawing/2014/main" id="{0CE7D11F-DF52-CB45-9495-D7997FFDB293}"/>
                </a:ext>
              </a:extLst>
            </p:cNvPr>
            <p:cNvSpPr/>
            <p:nvPr/>
          </p:nvSpPr>
          <p:spPr>
            <a:xfrm>
              <a:off x="8519737" y="2856841"/>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70" name="Freeform 269">
              <a:extLst>
                <a:ext uri="{FF2B5EF4-FFF2-40B4-BE49-F238E27FC236}">
                  <a16:creationId xmlns:a16="http://schemas.microsoft.com/office/drawing/2014/main" id="{BF69C5CD-2B85-174D-B517-737C9C262AF1}"/>
                </a:ext>
              </a:extLst>
            </p:cNvPr>
            <p:cNvSpPr/>
            <p:nvPr/>
          </p:nvSpPr>
          <p:spPr>
            <a:xfrm>
              <a:off x="8493405" y="2847524"/>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71" name="Freeform 270">
              <a:extLst>
                <a:ext uri="{FF2B5EF4-FFF2-40B4-BE49-F238E27FC236}">
                  <a16:creationId xmlns:a16="http://schemas.microsoft.com/office/drawing/2014/main" id="{D3371FCE-5A97-3E47-B814-3C026312D995}"/>
                </a:ext>
              </a:extLst>
            </p:cNvPr>
            <p:cNvSpPr/>
            <p:nvPr/>
          </p:nvSpPr>
          <p:spPr>
            <a:xfrm>
              <a:off x="8464831" y="2840373"/>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72" name="Freeform 271">
              <a:extLst>
                <a:ext uri="{FF2B5EF4-FFF2-40B4-BE49-F238E27FC236}">
                  <a16:creationId xmlns:a16="http://schemas.microsoft.com/office/drawing/2014/main" id="{18547217-AD7A-734A-9A6F-EDB87C509EB2}"/>
                </a:ext>
              </a:extLst>
            </p:cNvPr>
            <p:cNvSpPr/>
            <p:nvPr/>
          </p:nvSpPr>
          <p:spPr>
            <a:xfrm>
              <a:off x="8446529" y="2828816"/>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73" name="Freeform 272">
              <a:extLst>
                <a:ext uri="{FF2B5EF4-FFF2-40B4-BE49-F238E27FC236}">
                  <a16:creationId xmlns:a16="http://schemas.microsoft.com/office/drawing/2014/main" id="{2D8BFE77-BEC9-2D4D-8650-1EAC4276A10F}"/>
                </a:ext>
              </a:extLst>
            </p:cNvPr>
            <p:cNvSpPr/>
            <p:nvPr/>
          </p:nvSpPr>
          <p:spPr>
            <a:xfrm>
              <a:off x="8608570" y="2889418"/>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74" name="Freeform 273">
              <a:extLst>
                <a:ext uri="{FF2B5EF4-FFF2-40B4-BE49-F238E27FC236}">
                  <a16:creationId xmlns:a16="http://schemas.microsoft.com/office/drawing/2014/main" id="{5083A003-8EF6-C541-B2D7-FA202B17C0F9}"/>
                </a:ext>
              </a:extLst>
            </p:cNvPr>
            <p:cNvSpPr/>
            <p:nvPr/>
          </p:nvSpPr>
          <p:spPr>
            <a:xfrm>
              <a:off x="8116516" y="2610316"/>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75" name="Freeform 274">
              <a:extLst>
                <a:ext uri="{FF2B5EF4-FFF2-40B4-BE49-F238E27FC236}">
                  <a16:creationId xmlns:a16="http://schemas.microsoft.com/office/drawing/2014/main" id="{F65C6D17-77F8-E14F-BC55-63A2DED66B95}"/>
                </a:ext>
              </a:extLst>
            </p:cNvPr>
            <p:cNvSpPr/>
            <p:nvPr/>
          </p:nvSpPr>
          <p:spPr>
            <a:xfrm>
              <a:off x="8256276" y="2706600"/>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76" name="Freeform 275">
              <a:extLst>
                <a:ext uri="{FF2B5EF4-FFF2-40B4-BE49-F238E27FC236}">
                  <a16:creationId xmlns:a16="http://schemas.microsoft.com/office/drawing/2014/main" id="{C275AB05-A24A-084C-A172-4304E022F9FE}"/>
                </a:ext>
              </a:extLst>
            </p:cNvPr>
            <p:cNvSpPr/>
            <p:nvPr/>
          </p:nvSpPr>
          <p:spPr>
            <a:xfrm>
              <a:off x="8242459" y="2692370"/>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77" name="Freeform 276">
              <a:extLst>
                <a:ext uri="{FF2B5EF4-FFF2-40B4-BE49-F238E27FC236}">
                  <a16:creationId xmlns:a16="http://schemas.microsoft.com/office/drawing/2014/main" id="{CE667B5E-E6A0-964B-80E8-1A5138023F38}"/>
                </a:ext>
              </a:extLst>
            </p:cNvPr>
            <p:cNvSpPr/>
            <p:nvPr/>
          </p:nvSpPr>
          <p:spPr>
            <a:xfrm>
              <a:off x="7199684" y="2185378"/>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78" name="Freeform 277">
              <a:extLst>
                <a:ext uri="{FF2B5EF4-FFF2-40B4-BE49-F238E27FC236}">
                  <a16:creationId xmlns:a16="http://schemas.microsoft.com/office/drawing/2014/main" id="{1B3A0AC7-9CA1-224D-9388-424C8853B101}"/>
                </a:ext>
              </a:extLst>
            </p:cNvPr>
            <p:cNvSpPr/>
            <p:nvPr/>
          </p:nvSpPr>
          <p:spPr>
            <a:xfrm>
              <a:off x="6890469" y="2144026"/>
              <a:ext cx="4586330" cy="1574645"/>
            </a:xfrm>
            <a:custGeom>
              <a:avLst/>
              <a:gdLst>
                <a:gd name="connsiteX0" fmla="*/ 4580435 w 4586330"/>
                <a:gd name="connsiteY0" fmla="*/ 1570709 h 1574645"/>
                <a:gd name="connsiteX1" fmla="*/ 4293680 w 4586330"/>
                <a:gd name="connsiteY1" fmla="*/ 1570709 h 1574645"/>
                <a:gd name="connsiteX2" fmla="*/ 4293680 w 4586330"/>
                <a:gd name="connsiteY2" fmla="*/ 1480853 h 1574645"/>
                <a:gd name="connsiteX3" fmla="*/ 4122091 w 4586330"/>
                <a:gd name="connsiteY3" fmla="*/ 1480853 h 1574645"/>
                <a:gd name="connsiteX4" fmla="*/ 4122091 w 4586330"/>
                <a:gd name="connsiteY4" fmla="*/ 1421190 h 1574645"/>
                <a:gd name="connsiteX5" fmla="*/ 4034632 w 4586330"/>
                <a:gd name="connsiteY5" fmla="*/ 1421190 h 1574645"/>
                <a:gd name="connsiteX6" fmla="*/ 4034632 w 4586330"/>
                <a:gd name="connsiteY6" fmla="*/ 1402409 h 1574645"/>
                <a:gd name="connsiteX7" fmla="*/ 4022262 w 4586330"/>
                <a:gd name="connsiteY7" fmla="*/ 1402409 h 1574645"/>
                <a:gd name="connsiteX8" fmla="*/ 4022262 w 4586330"/>
                <a:gd name="connsiteY8" fmla="*/ 1381101 h 1574645"/>
                <a:gd name="connsiteX9" fmla="*/ 3779852 w 4586330"/>
                <a:gd name="connsiteY9" fmla="*/ 1381101 h 1574645"/>
                <a:gd name="connsiteX10" fmla="*/ 3779852 w 4586330"/>
                <a:gd name="connsiteY10" fmla="*/ 1349608 h 1574645"/>
                <a:gd name="connsiteX11" fmla="*/ 3757644 w 4586330"/>
                <a:gd name="connsiteY11" fmla="*/ 1349608 h 1574645"/>
                <a:gd name="connsiteX12" fmla="*/ 3757644 w 4586330"/>
                <a:gd name="connsiteY12" fmla="*/ 1341518 h 1574645"/>
                <a:gd name="connsiteX13" fmla="*/ 3735942 w 4586330"/>
                <a:gd name="connsiteY13" fmla="*/ 1341518 h 1574645"/>
                <a:gd name="connsiteX14" fmla="*/ 3735942 w 4586330"/>
                <a:gd name="connsiteY14" fmla="*/ 1312481 h 1574645"/>
                <a:gd name="connsiteX15" fmla="*/ 3617667 w 4586330"/>
                <a:gd name="connsiteY15" fmla="*/ 1312481 h 1574645"/>
                <a:gd name="connsiteX16" fmla="*/ 3617667 w 4586330"/>
                <a:gd name="connsiteY16" fmla="*/ 1298902 h 1574645"/>
                <a:gd name="connsiteX17" fmla="*/ 3595893 w 4586330"/>
                <a:gd name="connsiteY17" fmla="*/ 1298902 h 1574645"/>
                <a:gd name="connsiteX18" fmla="*/ 3595893 w 4586330"/>
                <a:gd name="connsiteY18" fmla="*/ 1286550 h 1574645"/>
                <a:gd name="connsiteX19" fmla="*/ 3482392 w 4586330"/>
                <a:gd name="connsiteY19" fmla="*/ 1286550 h 1574645"/>
                <a:gd name="connsiteX20" fmla="*/ 3463656 w 4586330"/>
                <a:gd name="connsiteY20" fmla="*/ 1286550 h 1574645"/>
                <a:gd name="connsiteX21" fmla="*/ 3463656 w 4586330"/>
                <a:gd name="connsiteY21" fmla="*/ 1265603 h 1574645"/>
                <a:gd name="connsiteX22" fmla="*/ 3424810 w 4586330"/>
                <a:gd name="connsiteY22" fmla="*/ 1265603 h 1574645"/>
                <a:gd name="connsiteX23" fmla="*/ 3424810 w 4586330"/>
                <a:gd name="connsiteY23" fmla="*/ 1254552 h 1574645"/>
                <a:gd name="connsiteX24" fmla="*/ 3411571 w 4586330"/>
                <a:gd name="connsiteY24" fmla="*/ 1254552 h 1574645"/>
                <a:gd name="connsiteX25" fmla="*/ 3411571 w 4586330"/>
                <a:gd name="connsiteY25" fmla="*/ 1234110 h 1574645"/>
                <a:gd name="connsiteX26" fmla="*/ 3320279 w 4586330"/>
                <a:gd name="connsiteY26" fmla="*/ 1234110 h 1574645"/>
                <a:gd name="connsiteX27" fmla="*/ 3320279 w 4586330"/>
                <a:gd name="connsiteY27" fmla="*/ 1220892 h 1574645"/>
                <a:gd name="connsiteX28" fmla="*/ 3136753 w 4586330"/>
                <a:gd name="connsiteY28" fmla="*/ 1220892 h 1574645"/>
                <a:gd name="connsiteX29" fmla="*/ 3136753 w 4586330"/>
                <a:gd name="connsiteY29" fmla="*/ 1206012 h 1574645"/>
                <a:gd name="connsiteX30" fmla="*/ 3043725 w 4586330"/>
                <a:gd name="connsiteY30" fmla="*/ 1206012 h 1574645"/>
                <a:gd name="connsiteX31" fmla="*/ 3043725 w 4586330"/>
                <a:gd name="connsiteY31" fmla="*/ 1188966 h 1574645"/>
                <a:gd name="connsiteX32" fmla="*/ 2995040 w 4586330"/>
                <a:gd name="connsiteY32" fmla="*/ 1188966 h 1574645"/>
                <a:gd name="connsiteX33" fmla="*/ 2995040 w 4586330"/>
                <a:gd name="connsiteY33" fmla="*/ 1178709 h 1574645"/>
                <a:gd name="connsiteX34" fmla="*/ 2948960 w 4586330"/>
                <a:gd name="connsiteY34" fmla="*/ 1178709 h 1574645"/>
                <a:gd name="connsiteX35" fmla="*/ 2948960 w 4586330"/>
                <a:gd name="connsiteY35" fmla="*/ 1156534 h 1574645"/>
                <a:gd name="connsiteX36" fmla="*/ 2903313 w 4586330"/>
                <a:gd name="connsiteY36" fmla="*/ 1156534 h 1574645"/>
                <a:gd name="connsiteX37" fmla="*/ 2903313 w 4586330"/>
                <a:gd name="connsiteY37" fmla="*/ 1132697 h 1574645"/>
                <a:gd name="connsiteX38" fmla="*/ 2811949 w 4586330"/>
                <a:gd name="connsiteY38" fmla="*/ 1132697 h 1574645"/>
                <a:gd name="connsiteX39" fmla="*/ 2811949 w 4586330"/>
                <a:gd name="connsiteY39" fmla="*/ 1119912 h 1574645"/>
                <a:gd name="connsiteX40" fmla="*/ 2733894 w 4586330"/>
                <a:gd name="connsiteY40" fmla="*/ 1119912 h 1574645"/>
                <a:gd name="connsiteX41" fmla="*/ 2733894 w 4586330"/>
                <a:gd name="connsiteY41" fmla="*/ 1101566 h 1574645"/>
                <a:gd name="connsiteX42" fmla="*/ 2638695 w 4586330"/>
                <a:gd name="connsiteY42" fmla="*/ 1101566 h 1574645"/>
                <a:gd name="connsiteX43" fmla="*/ 2638695 w 4586330"/>
                <a:gd name="connsiteY43" fmla="*/ 1093476 h 1574645"/>
                <a:gd name="connsiteX44" fmla="*/ 2555505 w 4586330"/>
                <a:gd name="connsiteY44" fmla="*/ 1093476 h 1574645"/>
                <a:gd name="connsiteX45" fmla="*/ 2555505 w 4586330"/>
                <a:gd name="connsiteY45" fmla="*/ 1079463 h 1574645"/>
                <a:gd name="connsiteX46" fmla="*/ 2494450 w 4586330"/>
                <a:gd name="connsiteY46" fmla="*/ 1079463 h 1574645"/>
                <a:gd name="connsiteX47" fmla="*/ 2494450 w 4586330"/>
                <a:gd name="connsiteY47" fmla="*/ 1057721 h 1574645"/>
                <a:gd name="connsiteX48" fmla="*/ 2435132 w 4586330"/>
                <a:gd name="connsiteY48" fmla="*/ 1057721 h 1574645"/>
                <a:gd name="connsiteX49" fmla="*/ 2435132 w 4586330"/>
                <a:gd name="connsiteY49" fmla="*/ 1041469 h 1574645"/>
                <a:gd name="connsiteX50" fmla="*/ 2383481 w 4586330"/>
                <a:gd name="connsiteY50" fmla="*/ 1041469 h 1574645"/>
                <a:gd name="connsiteX51" fmla="*/ 2383481 w 4586330"/>
                <a:gd name="connsiteY51" fmla="*/ 1034679 h 1574645"/>
                <a:gd name="connsiteX52" fmla="*/ 2342537 w 4586330"/>
                <a:gd name="connsiteY52" fmla="*/ 1034679 h 1574645"/>
                <a:gd name="connsiteX53" fmla="*/ 2342537 w 4586330"/>
                <a:gd name="connsiteY53" fmla="*/ 1014238 h 1574645"/>
                <a:gd name="connsiteX54" fmla="*/ 2318665 w 4586330"/>
                <a:gd name="connsiteY54" fmla="*/ 1014238 h 1574645"/>
                <a:gd name="connsiteX55" fmla="*/ 2318665 w 4586330"/>
                <a:gd name="connsiteY55" fmla="*/ 999719 h 1574645"/>
                <a:gd name="connsiteX56" fmla="*/ 2272512 w 4586330"/>
                <a:gd name="connsiteY56" fmla="*/ 999719 h 1574645"/>
                <a:gd name="connsiteX57" fmla="*/ 2272512 w 4586330"/>
                <a:gd name="connsiteY57" fmla="*/ 985706 h 1574645"/>
                <a:gd name="connsiteX58" fmla="*/ 2229470 w 4586330"/>
                <a:gd name="connsiteY58" fmla="*/ 985706 h 1574645"/>
                <a:gd name="connsiteX59" fmla="*/ 2229470 w 4586330"/>
                <a:gd name="connsiteY59" fmla="*/ 970754 h 1574645"/>
                <a:gd name="connsiteX60" fmla="*/ 2176518 w 4586330"/>
                <a:gd name="connsiteY60" fmla="*/ 970754 h 1574645"/>
                <a:gd name="connsiteX61" fmla="*/ 2176518 w 4586330"/>
                <a:gd name="connsiteY61" fmla="*/ 949446 h 1574645"/>
                <a:gd name="connsiteX62" fmla="*/ 2144905 w 4586330"/>
                <a:gd name="connsiteY62" fmla="*/ 949446 h 1574645"/>
                <a:gd name="connsiteX63" fmla="*/ 2144905 w 4586330"/>
                <a:gd name="connsiteY63" fmla="*/ 938828 h 1574645"/>
                <a:gd name="connsiteX64" fmla="*/ 2081391 w 4586330"/>
                <a:gd name="connsiteY64" fmla="*/ 938828 h 1574645"/>
                <a:gd name="connsiteX65" fmla="*/ 2081391 w 4586330"/>
                <a:gd name="connsiteY65" fmla="*/ 920481 h 1574645"/>
                <a:gd name="connsiteX66" fmla="*/ 2068515 w 4586330"/>
                <a:gd name="connsiteY66" fmla="*/ 920481 h 1574645"/>
                <a:gd name="connsiteX67" fmla="*/ 2068515 w 4586330"/>
                <a:gd name="connsiteY67" fmla="*/ 907263 h 1574645"/>
                <a:gd name="connsiteX68" fmla="*/ 2043774 w 4586330"/>
                <a:gd name="connsiteY68" fmla="*/ 907263 h 1574645"/>
                <a:gd name="connsiteX69" fmla="*/ 2043774 w 4586330"/>
                <a:gd name="connsiteY69" fmla="*/ 887255 h 1574645"/>
                <a:gd name="connsiteX70" fmla="*/ 1997694 w 4586330"/>
                <a:gd name="connsiteY70" fmla="*/ 887255 h 1574645"/>
                <a:gd name="connsiteX71" fmla="*/ 1997694 w 4586330"/>
                <a:gd name="connsiteY71" fmla="*/ 867247 h 1574645"/>
                <a:gd name="connsiteX72" fmla="*/ 1979392 w 4586330"/>
                <a:gd name="connsiteY72" fmla="*/ 867247 h 1574645"/>
                <a:gd name="connsiteX73" fmla="*/ 1979392 w 4586330"/>
                <a:gd name="connsiteY73" fmla="*/ 853162 h 1574645"/>
                <a:gd name="connsiteX74" fmla="*/ 1925571 w 4586330"/>
                <a:gd name="connsiteY74" fmla="*/ 853162 h 1574645"/>
                <a:gd name="connsiteX75" fmla="*/ 1925571 w 4586330"/>
                <a:gd name="connsiteY75" fmla="*/ 832287 h 1574645"/>
                <a:gd name="connsiteX76" fmla="*/ 1845347 w 4586330"/>
                <a:gd name="connsiteY76" fmla="*/ 832287 h 1574645"/>
                <a:gd name="connsiteX77" fmla="*/ 1845347 w 4586330"/>
                <a:gd name="connsiteY77" fmla="*/ 813507 h 1574645"/>
                <a:gd name="connsiteX78" fmla="*/ 1821475 w 4586330"/>
                <a:gd name="connsiteY78" fmla="*/ 813507 h 1574645"/>
                <a:gd name="connsiteX79" fmla="*/ 1821475 w 4586330"/>
                <a:gd name="connsiteY79" fmla="*/ 802455 h 1574645"/>
                <a:gd name="connsiteX80" fmla="*/ 1777926 w 4586330"/>
                <a:gd name="connsiteY80" fmla="*/ 802455 h 1574645"/>
                <a:gd name="connsiteX81" fmla="*/ 1777926 w 4586330"/>
                <a:gd name="connsiteY81" fmla="*/ 776018 h 1574645"/>
                <a:gd name="connsiteX82" fmla="*/ 1728012 w 4586330"/>
                <a:gd name="connsiteY82" fmla="*/ 776018 h 1574645"/>
                <a:gd name="connsiteX83" fmla="*/ 1728012 w 4586330"/>
                <a:gd name="connsiteY83" fmla="*/ 758538 h 1574645"/>
                <a:gd name="connsiteX84" fmla="*/ 1676362 w 4586330"/>
                <a:gd name="connsiteY84" fmla="*/ 758538 h 1574645"/>
                <a:gd name="connsiteX85" fmla="*/ 1676362 w 4586330"/>
                <a:gd name="connsiteY85" fmla="*/ 737664 h 1574645"/>
                <a:gd name="connsiteX86" fmla="*/ 1623409 w 4586330"/>
                <a:gd name="connsiteY86" fmla="*/ 737664 h 1574645"/>
                <a:gd name="connsiteX87" fmla="*/ 1623409 w 4586330"/>
                <a:gd name="connsiteY87" fmla="*/ 722351 h 1574645"/>
                <a:gd name="connsiteX88" fmla="*/ 1586733 w 4586330"/>
                <a:gd name="connsiteY88" fmla="*/ 722351 h 1574645"/>
                <a:gd name="connsiteX89" fmla="*/ 1586733 w 4586330"/>
                <a:gd name="connsiteY89" fmla="*/ 694180 h 1574645"/>
                <a:gd name="connsiteX90" fmla="*/ 1548321 w 4586330"/>
                <a:gd name="connsiteY90" fmla="*/ 694180 h 1574645"/>
                <a:gd name="connsiteX91" fmla="*/ 1548321 w 4586330"/>
                <a:gd name="connsiteY91" fmla="*/ 668249 h 1574645"/>
                <a:gd name="connsiteX92" fmla="*/ 1513742 w 4586330"/>
                <a:gd name="connsiteY92" fmla="*/ 668249 h 1574645"/>
                <a:gd name="connsiteX93" fmla="*/ 1513742 w 4586330"/>
                <a:gd name="connsiteY93" fmla="*/ 647735 h 1574645"/>
                <a:gd name="connsiteX94" fmla="*/ 1495006 w 4586330"/>
                <a:gd name="connsiteY94" fmla="*/ 647735 h 1574645"/>
                <a:gd name="connsiteX95" fmla="*/ 1495006 w 4586330"/>
                <a:gd name="connsiteY95" fmla="*/ 640512 h 1574645"/>
                <a:gd name="connsiteX96" fmla="*/ 1464696 w 4586330"/>
                <a:gd name="connsiteY96" fmla="*/ 640512 h 1574645"/>
                <a:gd name="connsiteX97" fmla="*/ 1464696 w 4586330"/>
                <a:gd name="connsiteY97" fmla="*/ 616243 h 1574645"/>
                <a:gd name="connsiteX98" fmla="*/ 1427586 w 4586330"/>
                <a:gd name="connsiteY98" fmla="*/ 616243 h 1574645"/>
                <a:gd name="connsiteX99" fmla="*/ 1427586 w 4586330"/>
                <a:gd name="connsiteY99" fmla="*/ 600857 h 1574645"/>
                <a:gd name="connsiteX100" fmla="*/ 1397275 w 4586330"/>
                <a:gd name="connsiteY100" fmla="*/ 600857 h 1574645"/>
                <a:gd name="connsiteX101" fmla="*/ 1397275 w 4586330"/>
                <a:gd name="connsiteY101" fmla="*/ 566836 h 1574645"/>
                <a:gd name="connsiteX102" fmla="*/ 1370799 w 4586330"/>
                <a:gd name="connsiteY102" fmla="*/ 566836 h 1574645"/>
                <a:gd name="connsiteX103" fmla="*/ 1370799 w 4586330"/>
                <a:gd name="connsiteY103" fmla="*/ 559541 h 1574645"/>
                <a:gd name="connsiteX104" fmla="*/ 1347361 w 4586330"/>
                <a:gd name="connsiteY104" fmla="*/ 559541 h 1574645"/>
                <a:gd name="connsiteX105" fmla="*/ 1347361 w 4586330"/>
                <a:gd name="connsiteY105" fmla="*/ 547623 h 1574645"/>
                <a:gd name="connsiteX106" fmla="*/ 1301208 w 4586330"/>
                <a:gd name="connsiteY106" fmla="*/ 547623 h 1574645"/>
                <a:gd name="connsiteX107" fmla="*/ 1301208 w 4586330"/>
                <a:gd name="connsiteY107" fmla="*/ 522053 h 1574645"/>
                <a:gd name="connsiteX108" fmla="*/ 1288477 w 4586330"/>
                <a:gd name="connsiteY108" fmla="*/ 522053 h 1574645"/>
                <a:gd name="connsiteX109" fmla="*/ 1288477 w 4586330"/>
                <a:gd name="connsiteY109" fmla="*/ 503273 h 1574645"/>
                <a:gd name="connsiteX110" fmla="*/ 1252596 w 4586330"/>
                <a:gd name="connsiteY110" fmla="*/ 503273 h 1574645"/>
                <a:gd name="connsiteX111" fmla="*/ 1252596 w 4586330"/>
                <a:gd name="connsiteY111" fmla="*/ 488826 h 1574645"/>
                <a:gd name="connsiteX112" fmla="*/ 1226120 w 4586330"/>
                <a:gd name="connsiteY112" fmla="*/ 488826 h 1574645"/>
                <a:gd name="connsiteX113" fmla="*/ 1226120 w 4586330"/>
                <a:gd name="connsiteY113" fmla="*/ 471780 h 1574645"/>
                <a:gd name="connsiteX114" fmla="*/ 1201814 w 4586330"/>
                <a:gd name="connsiteY114" fmla="*/ 471780 h 1574645"/>
                <a:gd name="connsiteX115" fmla="*/ 1201814 w 4586330"/>
                <a:gd name="connsiteY115" fmla="*/ 461162 h 1574645"/>
                <a:gd name="connsiteX116" fmla="*/ 1187708 w 4586330"/>
                <a:gd name="connsiteY116" fmla="*/ 461162 h 1574645"/>
                <a:gd name="connsiteX117" fmla="*/ 1187708 w 4586330"/>
                <a:gd name="connsiteY117" fmla="*/ 456900 h 1574645"/>
                <a:gd name="connsiteX118" fmla="*/ 1171938 w 4586330"/>
                <a:gd name="connsiteY118" fmla="*/ 456900 h 1574645"/>
                <a:gd name="connsiteX119" fmla="*/ 1171938 w 4586330"/>
                <a:gd name="connsiteY119" fmla="*/ 448738 h 1574645"/>
                <a:gd name="connsiteX120" fmla="*/ 1153129 w 4586330"/>
                <a:gd name="connsiteY120" fmla="*/ 448738 h 1574645"/>
                <a:gd name="connsiteX121" fmla="*/ 1153129 w 4586330"/>
                <a:gd name="connsiteY121" fmla="*/ 441081 h 1574645"/>
                <a:gd name="connsiteX122" fmla="*/ 1138661 w 4586330"/>
                <a:gd name="connsiteY122" fmla="*/ 441081 h 1574645"/>
                <a:gd name="connsiteX123" fmla="*/ 1138661 w 4586330"/>
                <a:gd name="connsiteY123" fmla="*/ 431330 h 1574645"/>
                <a:gd name="connsiteX124" fmla="*/ 1110015 w 4586330"/>
                <a:gd name="connsiteY124" fmla="*/ 431330 h 1574645"/>
                <a:gd name="connsiteX125" fmla="*/ 1110015 w 4586330"/>
                <a:gd name="connsiteY125" fmla="*/ 422807 h 1574645"/>
                <a:gd name="connsiteX126" fmla="*/ 1092147 w 4586330"/>
                <a:gd name="connsiteY126" fmla="*/ 422807 h 1574645"/>
                <a:gd name="connsiteX127" fmla="*/ 1092147 w 4586330"/>
                <a:gd name="connsiteY127" fmla="*/ 415945 h 1574645"/>
                <a:gd name="connsiteX128" fmla="*/ 1066539 w 4586330"/>
                <a:gd name="connsiteY128" fmla="*/ 415945 h 1574645"/>
                <a:gd name="connsiteX129" fmla="*/ 1066539 w 4586330"/>
                <a:gd name="connsiteY129" fmla="*/ 401498 h 1574645"/>
                <a:gd name="connsiteX130" fmla="*/ 1051565 w 4586330"/>
                <a:gd name="connsiteY130" fmla="*/ 401498 h 1574645"/>
                <a:gd name="connsiteX131" fmla="*/ 1051565 w 4586330"/>
                <a:gd name="connsiteY131" fmla="*/ 391675 h 1574645"/>
                <a:gd name="connsiteX132" fmla="*/ 1034926 w 4586330"/>
                <a:gd name="connsiteY132" fmla="*/ 391675 h 1574645"/>
                <a:gd name="connsiteX133" fmla="*/ 1034926 w 4586330"/>
                <a:gd name="connsiteY133" fmla="*/ 384885 h 1574645"/>
                <a:gd name="connsiteX134" fmla="*/ 1021688 w 4586330"/>
                <a:gd name="connsiteY134" fmla="*/ 384885 h 1574645"/>
                <a:gd name="connsiteX135" fmla="*/ 1021688 w 4586330"/>
                <a:gd name="connsiteY135" fmla="*/ 378023 h 1574645"/>
                <a:gd name="connsiteX136" fmla="*/ 1007654 w 4586330"/>
                <a:gd name="connsiteY136" fmla="*/ 378023 h 1574645"/>
                <a:gd name="connsiteX137" fmla="*/ 1007654 w 4586330"/>
                <a:gd name="connsiteY137" fmla="*/ 366972 h 1574645"/>
                <a:gd name="connsiteX138" fmla="*/ 993114 w 4586330"/>
                <a:gd name="connsiteY138" fmla="*/ 366972 h 1574645"/>
                <a:gd name="connsiteX139" fmla="*/ 993114 w 4586330"/>
                <a:gd name="connsiteY139" fmla="*/ 357582 h 1574645"/>
                <a:gd name="connsiteX140" fmla="*/ 979008 w 4586330"/>
                <a:gd name="connsiteY140" fmla="*/ 357582 h 1574645"/>
                <a:gd name="connsiteX141" fmla="*/ 979008 w 4586330"/>
                <a:gd name="connsiteY141" fmla="*/ 339235 h 1574645"/>
                <a:gd name="connsiteX142" fmla="*/ 964540 w 4586330"/>
                <a:gd name="connsiteY142" fmla="*/ 339235 h 1574645"/>
                <a:gd name="connsiteX143" fmla="*/ 964540 w 4586330"/>
                <a:gd name="connsiteY143" fmla="*/ 324355 h 1574645"/>
                <a:gd name="connsiteX144" fmla="*/ 947902 w 4586330"/>
                <a:gd name="connsiteY144" fmla="*/ 324355 h 1574645"/>
                <a:gd name="connsiteX145" fmla="*/ 947902 w 4586330"/>
                <a:gd name="connsiteY145" fmla="*/ 315399 h 1574645"/>
                <a:gd name="connsiteX146" fmla="*/ 932059 w 4586330"/>
                <a:gd name="connsiteY146" fmla="*/ 315399 h 1574645"/>
                <a:gd name="connsiteX147" fmla="*/ 932059 w 4586330"/>
                <a:gd name="connsiteY147" fmla="*/ 306008 h 1574645"/>
                <a:gd name="connsiteX148" fmla="*/ 917158 w 4586330"/>
                <a:gd name="connsiteY148" fmla="*/ 306008 h 1574645"/>
                <a:gd name="connsiteX149" fmla="*/ 917158 w 4586330"/>
                <a:gd name="connsiteY149" fmla="*/ 299652 h 1574645"/>
                <a:gd name="connsiteX150" fmla="*/ 903051 w 4586330"/>
                <a:gd name="connsiteY150" fmla="*/ 299652 h 1574645"/>
                <a:gd name="connsiteX151" fmla="*/ 903051 w 4586330"/>
                <a:gd name="connsiteY151" fmla="*/ 292790 h 1574645"/>
                <a:gd name="connsiteX152" fmla="*/ 881277 w 4586330"/>
                <a:gd name="connsiteY152" fmla="*/ 292790 h 1574645"/>
                <a:gd name="connsiteX153" fmla="*/ 881277 w 4586330"/>
                <a:gd name="connsiteY153" fmla="*/ 284700 h 1574645"/>
                <a:gd name="connsiteX154" fmla="*/ 868545 w 4586330"/>
                <a:gd name="connsiteY154" fmla="*/ 284700 h 1574645"/>
                <a:gd name="connsiteX155" fmla="*/ 868545 w 4586330"/>
                <a:gd name="connsiteY155" fmla="*/ 274082 h 1574645"/>
                <a:gd name="connsiteX156" fmla="*/ 856971 w 4586330"/>
                <a:gd name="connsiteY156" fmla="*/ 274082 h 1574645"/>
                <a:gd name="connsiteX157" fmla="*/ 856971 w 4586330"/>
                <a:gd name="connsiteY157" fmla="*/ 264259 h 1574645"/>
                <a:gd name="connsiteX158" fmla="*/ 832231 w 4586330"/>
                <a:gd name="connsiteY158" fmla="*/ 264259 h 1574645"/>
                <a:gd name="connsiteX159" fmla="*/ 832231 w 4586330"/>
                <a:gd name="connsiteY159" fmla="*/ 255735 h 1574645"/>
                <a:gd name="connsiteX160" fmla="*/ 817329 w 4586330"/>
                <a:gd name="connsiteY160" fmla="*/ 255735 h 1574645"/>
                <a:gd name="connsiteX161" fmla="*/ 817329 w 4586330"/>
                <a:gd name="connsiteY161" fmla="*/ 245479 h 1574645"/>
                <a:gd name="connsiteX162" fmla="*/ 796784 w 4586330"/>
                <a:gd name="connsiteY162" fmla="*/ 245479 h 1574645"/>
                <a:gd name="connsiteX163" fmla="*/ 796784 w 4586330"/>
                <a:gd name="connsiteY163" fmla="*/ 237822 h 1574645"/>
                <a:gd name="connsiteX164" fmla="*/ 777180 w 4586330"/>
                <a:gd name="connsiteY164" fmla="*/ 237822 h 1574645"/>
                <a:gd name="connsiteX165" fmla="*/ 777180 w 4586330"/>
                <a:gd name="connsiteY165" fmla="*/ 225470 h 1574645"/>
                <a:gd name="connsiteX166" fmla="*/ 746436 w 4586330"/>
                <a:gd name="connsiteY166" fmla="*/ 225470 h 1574645"/>
                <a:gd name="connsiteX167" fmla="*/ 746436 w 4586330"/>
                <a:gd name="connsiteY167" fmla="*/ 216080 h 1574645"/>
                <a:gd name="connsiteX168" fmla="*/ 726398 w 4586330"/>
                <a:gd name="connsiteY168" fmla="*/ 216080 h 1574645"/>
                <a:gd name="connsiteX169" fmla="*/ 726398 w 4586330"/>
                <a:gd name="connsiteY169" fmla="*/ 208857 h 1574645"/>
                <a:gd name="connsiteX170" fmla="*/ 686250 w 4586330"/>
                <a:gd name="connsiteY170" fmla="*/ 208857 h 1574645"/>
                <a:gd name="connsiteX171" fmla="*/ 686250 w 4586330"/>
                <a:gd name="connsiteY171" fmla="*/ 199467 h 1574645"/>
                <a:gd name="connsiteX172" fmla="*/ 664475 w 4586330"/>
                <a:gd name="connsiteY172" fmla="*/ 199467 h 1574645"/>
                <a:gd name="connsiteX173" fmla="*/ 664475 w 4586330"/>
                <a:gd name="connsiteY173" fmla="*/ 191811 h 1574645"/>
                <a:gd name="connsiteX174" fmla="*/ 647476 w 4586330"/>
                <a:gd name="connsiteY174" fmla="*/ 191811 h 1574645"/>
                <a:gd name="connsiteX175" fmla="*/ 647476 w 4586330"/>
                <a:gd name="connsiteY175" fmla="*/ 178592 h 1574645"/>
                <a:gd name="connsiteX176" fmla="*/ 629969 w 4586330"/>
                <a:gd name="connsiteY176" fmla="*/ 178592 h 1574645"/>
                <a:gd name="connsiteX177" fmla="*/ 629969 w 4586330"/>
                <a:gd name="connsiteY177" fmla="*/ 167974 h 1574645"/>
                <a:gd name="connsiteX178" fmla="*/ 606893 w 4586330"/>
                <a:gd name="connsiteY178" fmla="*/ 167974 h 1574645"/>
                <a:gd name="connsiteX179" fmla="*/ 606893 w 4586330"/>
                <a:gd name="connsiteY179" fmla="*/ 161979 h 1574645"/>
                <a:gd name="connsiteX180" fmla="*/ 568481 w 4586330"/>
                <a:gd name="connsiteY180" fmla="*/ 161979 h 1574645"/>
                <a:gd name="connsiteX181" fmla="*/ 568481 w 4586330"/>
                <a:gd name="connsiteY181" fmla="*/ 147460 h 1574645"/>
                <a:gd name="connsiteX182" fmla="*/ 538170 w 4586330"/>
                <a:gd name="connsiteY182" fmla="*/ 147460 h 1574645"/>
                <a:gd name="connsiteX183" fmla="*/ 538170 w 4586330"/>
                <a:gd name="connsiteY183" fmla="*/ 139371 h 1574645"/>
                <a:gd name="connsiteX184" fmla="*/ 512562 w 4586330"/>
                <a:gd name="connsiteY184" fmla="*/ 139371 h 1574645"/>
                <a:gd name="connsiteX185" fmla="*/ 512562 w 4586330"/>
                <a:gd name="connsiteY185" fmla="*/ 129186 h 1574645"/>
                <a:gd name="connsiteX186" fmla="*/ 500192 w 4586330"/>
                <a:gd name="connsiteY186" fmla="*/ 129186 h 1574645"/>
                <a:gd name="connsiteX187" fmla="*/ 500192 w 4586330"/>
                <a:gd name="connsiteY187" fmla="*/ 116401 h 1574645"/>
                <a:gd name="connsiteX188" fmla="*/ 477622 w 4586330"/>
                <a:gd name="connsiteY188" fmla="*/ 116401 h 1574645"/>
                <a:gd name="connsiteX189" fmla="*/ 477622 w 4586330"/>
                <a:gd name="connsiteY189" fmla="*/ 107011 h 1574645"/>
                <a:gd name="connsiteX190" fmla="*/ 452448 w 4586330"/>
                <a:gd name="connsiteY190" fmla="*/ 107011 h 1574645"/>
                <a:gd name="connsiteX191" fmla="*/ 452448 w 4586330"/>
                <a:gd name="connsiteY191" fmla="*/ 94226 h 1574645"/>
                <a:gd name="connsiteX192" fmla="*/ 399061 w 4586330"/>
                <a:gd name="connsiteY192" fmla="*/ 94226 h 1574645"/>
                <a:gd name="connsiteX193" fmla="*/ 399061 w 4586330"/>
                <a:gd name="connsiteY193" fmla="*/ 84402 h 1574645"/>
                <a:gd name="connsiteX194" fmla="*/ 383291 w 4586330"/>
                <a:gd name="connsiteY194" fmla="*/ 84402 h 1574645"/>
                <a:gd name="connsiteX195" fmla="*/ 383291 w 4586330"/>
                <a:gd name="connsiteY195" fmla="*/ 66922 h 1574645"/>
                <a:gd name="connsiteX196" fmla="*/ 330773 w 4586330"/>
                <a:gd name="connsiteY196" fmla="*/ 66922 h 1574645"/>
                <a:gd name="connsiteX197" fmla="*/ 330773 w 4586330"/>
                <a:gd name="connsiteY197" fmla="*/ 46481 h 1574645"/>
                <a:gd name="connsiteX198" fmla="*/ 230944 w 4586330"/>
                <a:gd name="connsiteY198" fmla="*/ 46481 h 1574645"/>
                <a:gd name="connsiteX199" fmla="*/ 230944 w 4586330"/>
                <a:gd name="connsiteY199" fmla="*/ 32901 h 1574645"/>
                <a:gd name="connsiteX200" fmla="*/ 178426 w 4586330"/>
                <a:gd name="connsiteY200" fmla="*/ 32901 h 1574645"/>
                <a:gd name="connsiteX201" fmla="*/ 178426 w 4586330"/>
                <a:gd name="connsiteY201" fmla="*/ 20911 h 1574645"/>
                <a:gd name="connsiteX202" fmla="*/ 120409 w 4586330"/>
                <a:gd name="connsiteY202" fmla="*/ 20911 h 1574645"/>
                <a:gd name="connsiteX203" fmla="*/ 120409 w 4586330"/>
                <a:gd name="connsiteY203" fmla="*/ 8126 h 1574645"/>
                <a:gd name="connsiteX204" fmla="*/ 8138 w 4586330"/>
                <a:gd name="connsiteY204" fmla="*/ 8126 h 157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Lst>
              <a:rect l="l" t="t" r="r" b="b"/>
              <a:pathLst>
                <a:path w="4586330" h="1574645">
                  <a:moveTo>
                    <a:pt x="4580435" y="1570709"/>
                  </a:moveTo>
                  <a:lnTo>
                    <a:pt x="4293680" y="1570709"/>
                  </a:lnTo>
                  <a:lnTo>
                    <a:pt x="4293680" y="1480853"/>
                  </a:lnTo>
                  <a:lnTo>
                    <a:pt x="4122091" y="1480853"/>
                  </a:lnTo>
                  <a:lnTo>
                    <a:pt x="4122091" y="1421190"/>
                  </a:lnTo>
                  <a:lnTo>
                    <a:pt x="4034632" y="1421190"/>
                  </a:lnTo>
                  <a:lnTo>
                    <a:pt x="4034632" y="1402409"/>
                  </a:lnTo>
                  <a:lnTo>
                    <a:pt x="4022262" y="1402409"/>
                  </a:lnTo>
                  <a:lnTo>
                    <a:pt x="4022262" y="1381101"/>
                  </a:lnTo>
                  <a:lnTo>
                    <a:pt x="3779852" y="1381101"/>
                  </a:lnTo>
                  <a:lnTo>
                    <a:pt x="3779852" y="1349608"/>
                  </a:lnTo>
                  <a:lnTo>
                    <a:pt x="3757644" y="1349608"/>
                  </a:lnTo>
                  <a:lnTo>
                    <a:pt x="3757644" y="1341518"/>
                  </a:lnTo>
                  <a:lnTo>
                    <a:pt x="3735942" y="1341518"/>
                  </a:lnTo>
                  <a:lnTo>
                    <a:pt x="3735942" y="1312481"/>
                  </a:lnTo>
                  <a:lnTo>
                    <a:pt x="3617667" y="1312481"/>
                  </a:lnTo>
                  <a:lnTo>
                    <a:pt x="3617667" y="1298902"/>
                  </a:lnTo>
                  <a:lnTo>
                    <a:pt x="3595893" y="1298902"/>
                  </a:lnTo>
                  <a:lnTo>
                    <a:pt x="3595893" y="1286550"/>
                  </a:lnTo>
                  <a:lnTo>
                    <a:pt x="3482392" y="1286550"/>
                  </a:lnTo>
                  <a:lnTo>
                    <a:pt x="3463656" y="1286550"/>
                  </a:lnTo>
                  <a:lnTo>
                    <a:pt x="3463656" y="1265603"/>
                  </a:lnTo>
                  <a:lnTo>
                    <a:pt x="3424810" y="1265603"/>
                  </a:lnTo>
                  <a:lnTo>
                    <a:pt x="3424810" y="1254552"/>
                  </a:lnTo>
                  <a:lnTo>
                    <a:pt x="3411571" y="1254552"/>
                  </a:lnTo>
                  <a:lnTo>
                    <a:pt x="3411571" y="1234110"/>
                  </a:lnTo>
                  <a:lnTo>
                    <a:pt x="3320279" y="1234110"/>
                  </a:lnTo>
                  <a:lnTo>
                    <a:pt x="3320279" y="1220892"/>
                  </a:lnTo>
                  <a:lnTo>
                    <a:pt x="3136753" y="1220892"/>
                  </a:lnTo>
                  <a:lnTo>
                    <a:pt x="3136753" y="1206012"/>
                  </a:lnTo>
                  <a:lnTo>
                    <a:pt x="3043725" y="1206012"/>
                  </a:lnTo>
                  <a:lnTo>
                    <a:pt x="3043725" y="1188966"/>
                  </a:lnTo>
                  <a:lnTo>
                    <a:pt x="2995040" y="1188966"/>
                  </a:lnTo>
                  <a:lnTo>
                    <a:pt x="2995040" y="1178709"/>
                  </a:lnTo>
                  <a:lnTo>
                    <a:pt x="2948960" y="1178709"/>
                  </a:lnTo>
                  <a:lnTo>
                    <a:pt x="2948960" y="1156534"/>
                  </a:lnTo>
                  <a:lnTo>
                    <a:pt x="2903313" y="1156534"/>
                  </a:lnTo>
                  <a:lnTo>
                    <a:pt x="2903313" y="1132697"/>
                  </a:lnTo>
                  <a:lnTo>
                    <a:pt x="2811949" y="1132697"/>
                  </a:lnTo>
                  <a:lnTo>
                    <a:pt x="2811949" y="1119912"/>
                  </a:lnTo>
                  <a:lnTo>
                    <a:pt x="2733894" y="1119912"/>
                  </a:lnTo>
                  <a:lnTo>
                    <a:pt x="2733894" y="1101566"/>
                  </a:lnTo>
                  <a:lnTo>
                    <a:pt x="2638695" y="1101566"/>
                  </a:lnTo>
                  <a:lnTo>
                    <a:pt x="2638695" y="1093476"/>
                  </a:lnTo>
                  <a:lnTo>
                    <a:pt x="2555505" y="1093476"/>
                  </a:lnTo>
                  <a:lnTo>
                    <a:pt x="2555505" y="1079463"/>
                  </a:lnTo>
                  <a:lnTo>
                    <a:pt x="2494450" y="1079463"/>
                  </a:lnTo>
                  <a:lnTo>
                    <a:pt x="2494450" y="1057721"/>
                  </a:lnTo>
                  <a:lnTo>
                    <a:pt x="2435132" y="1057721"/>
                  </a:lnTo>
                  <a:lnTo>
                    <a:pt x="2435132" y="1041469"/>
                  </a:lnTo>
                  <a:lnTo>
                    <a:pt x="2383481" y="1041469"/>
                  </a:lnTo>
                  <a:lnTo>
                    <a:pt x="2383481" y="1034679"/>
                  </a:lnTo>
                  <a:lnTo>
                    <a:pt x="2342537" y="1034679"/>
                  </a:lnTo>
                  <a:lnTo>
                    <a:pt x="2342537" y="1014238"/>
                  </a:lnTo>
                  <a:lnTo>
                    <a:pt x="2318665" y="1014238"/>
                  </a:lnTo>
                  <a:lnTo>
                    <a:pt x="2318665" y="999719"/>
                  </a:lnTo>
                  <a:lnTo>
                    <a:pt x="2272512" y="999719"/>
                  </a:lnTo>
                  <a:lnTo>
                    <a:pt x="2272512" y="985706"/>
                  </a:lnTo>
                  <a:lnTo>
                    <a:pt x="2229470" y="985706"/>
                  </a:lnTo>
                  <a:lnTo>
                    <a:pt x="2229470" y="970754"/>
                  </a:lnTo>
                  <a:lnTo>
                    <a:pt x="2176518" y="970754"/>
                  </a:lnTo>
                  <a:lnTo>
                    <a:pt x="2176518" y="949446"/>
                  </a:lnTo>
                  <a:lnTo>
                    <a:pt x="2144905" y="949446"/>
                  </a:lnTo>
                  <a:lnTo>
                    <a:pt x="2144905" y="938828"/>
                  </a:lnTo>
                  <a:lnTo>
                    <a:pt x="2081391" y="938828"/>
                  </a:lnTo>
                  <a:lnTo>
                    <a:pt x="2081391" y="920481"/>
                  </a:lnTo>
                  <a:lnTo>
                    <a:pt x="2068515" y="920481"/>
                  </a:lnTo>
                  <a:lnTo>
                    <a:pt x="2068515" y="907263"/>
                  </a:lnTo>
                  <a:lnTo>
                    <a:pt x="2043774" y="907263"/>
                  </a:lnTo>
                  <a:lnTo>
                    <a:pt x="2043774" y="887255"/>
                  </a:lnTo>
                  <a:lnTo>
                    <a:pt x="1997694" y="887255"/>
                  </a:lnTo>
                  <a:lnTo>
                    <a:pt x="1997694" y="867247"/>
                  </a:lnTo>
                  <a:lnTo>
                    <a:pt x="1979392" y="867247"/>
                  </a:lnTo>
                  <a:lnTo>
                    <a:pt x="1979392" y="853162"/>
                  </a:lnTo>
                  <a:lnTo>
                    <a:pt x="1925571" y="853162"/>
                  </a:lnTo>
                  <a:lnTo>
                    <a:pt x="1925571" y="832287"/>
                  </a:lnTo>
                  <a:lnTo>
                    <a:pt x="1845347" y="832287"/>
                  </a:lnTo>
                  <a:lnTo>
                    <a:pt x="1845347" y="813507"/>
                  </a:lnTo>
                  <a:lnTo>
                    <a:pt x="1821475" y="813507"/>
                  </a:lnTo>
                  <a:lnTo>
                    <a:pt x="1821475" y="802455"/>
                  </a:lnTo>
                  <a:lnTo>
                    <a:pt x="1777926" y="802455"/>
                  </a:lnTo>
                  <a:lnTo>
                    <a:pt x="1777926" y="776018"/>
                  </a:lnTo>
                  <a:lnTo>
                    <a:pt x="1728012" y="776018"/>
                  </a:lnTo>
                  <a:lnTo>
                    <a:pt x="1728012" y="758538"/>
                  </a:lnTo>
                  <a:lnTo>
                    <a:pt x="1676362" y="758538"/>
                  </a:lnTo>
                  <a:lnTo>
                    <a:pt x="1676362" y="737664"/>
                  </a:lnTo>
                  <a:lnTo>
                    <a:pt x="1623409" y="737664"/>
                  </a:lnTo>
                  <a:lnTo>
                    <a:pt x="1623409" y="722351"/>
                  </a:lnTo>
                  <a:lnTo>
                    <a:pt x="1586733" y="722351"/>
                  </a:lnTo>
                  <a:lnTo>
                    <a:pt x="1586733" y="694180"/>
                  </a:lnTo>
                  <a:lnTo>
                    <a:pt x="1548321" y="694180"/>
                  </a:lnTo>
                  <a:lnTo>
                    <a:pt x="1548321" y="668249"/>
                  </a:lnTo>
                  <a:lnTo>
                    <a:pt x="1513742" y="668249"/>
                  </a:lnTo>
                  <a:lnTo>
                    <a:pt x="1513742" y="647735"/>
                  </a:lnTo>
                  <a:lnTo>
                    <a:pt x="1495006" y="647735"/>
                  </a:lnTo>
                  <a:lnTo>
                    <a:pt x="1495006" y="640512"/>
                  </a:lnTo>
                  <a:lnTo>
                    <a:pt x="1464696" y="640512"/>
                  </a:lnTo>
                  <a:lnTo>
                    <a:pt x="1464696" y="616243"/>
                  </a:lnTo>
                  <a:lnTo>
                    <a:pt x="1427586" y="616243"/>
                  </a:lnTo>
                  <a:lnTo>
                    <a:pt x="1427586" y="600857"/>
                  </a:lnTo>
                  <a:lnTo>
                    <a:pt x="1397275" y="600857"/>
                  </a:lnTo>
                  <a:lnTo>
                    <a:pt x="1397275" y="566836"/>
                  </a:lnTo>
                  <a:lnTo>
                    <a:pt x="1370799" y="566836"/>
                  </a:lnTo>
                  <a:lnTo>
                    <a:pt x="1370799" y="559541"/>
                  </a:lnTo>
                  <a:lnTo>
                    <a:pt x="1347361" y="559541"/>
                  </a:lnTo>
                  <a:lnTo>
                    <a:pt x="1347361" y="547623"/>
                  </a:lnTo>
                  <a:lnTo>
                    <a:pt x="1301208" y="547623"/>
                  </a:lnTo>
                  <a:lnTo>
                    <a:pt x="1301208" y="522053"/>
                  </a:lnTo>
                  <a:lnTo>
                    <a:pt x="1288477" y="522053"/>
                  </a:lnTo>
                  <a:lnTo>
                    <a:pt x="1288477" y="503273"/>
                  </a:lnTo>
                  <a:lnTo>
                    <a:pt x="1252596" y="503273"/>
                  </a:lnTo>
                  <a:lnTo>
                    <a:pt x="1252596" y="488826"/>
                  </a:lnTo>
                  <a:lnTo>
                    <a:pt x="1226120" y="488826"/>
                  </a:lnTo>
                  <a:lnTo>
                    <a:pt x="1226120" y="471780"/>
                  </a:lnTo>
                  <a:lnTo>
                    <a:pt x="1201814" y="471780"/>
                  </a:lnTo>
                  <a:lnTo>
                    <a:pt x="1201814" y="461162"/>
                  </a:lnTo>
                  <a:lnTo>
                    <a:pt x="1187708" y="461162"/>
                  </a:lnTo>
                  <a:lnTo>
                    <a:pt x="1187708" y="456900"/>
                  </a:lnTo>
                  <a:lnTo>
                    <a:pt x="1171938" y="456900"/>
                  </a:lnTo>
                  <a:lnTo>
                    <a:pt x="1171938" y="448738"/>
                  </a:lnTo>
                  <a:lnTo>
                    <a:pt x="1153129" y="448738"/>
                  </a:lnTo>
                  <a:lnTo>
                    <a:pt x="1153129" y="441081"/>
                  </a:lnTo>
                  <a:lnTo>
                    <a:pt x="1138661" y="441081"/>
                  </a:lnTo>
                  <a:lnTo>
                    <a:pt x="1138661" y="431330"/>
                  </a:lnTo>
                  <a:lnTo>
                    <a:pt x="1110015" y="431330"/>
                  </a:lnTo>
                  <a:lnTo>
                    <a:pt x="1110015" y="422807"/>
                  </a:lnTo>
                  <a:lnTo>
                    <a:pt x="1092147" y="422807"/>
                  </a:lnTo>
                  <a:lnTo>
                    <a:pt x="1092147" y="415945"/>
                  </a:lnTo>
                  <a:lnTo>
                    <a:pt x="1066539" y="415945"/>
                  </a:lnTo>
                  <a:lnTo>
                    <a:pt x="1066539" y="401498"/>
                  </a:lnTo>
                  <a:lnTo>
                    <a:pt x="1051565" y="401498"/>
                  </a:lnTo>
                  <a:lnTo>
                    <a:pt x="1051565" y="391675"/>
                  </a:lnTo>
                  <a:lnTo>
                    <a:pt x="1034926" y="391675"/>
                  </a:lnTo>
                  <a:lnTo>
                    <a:pt x="1034926" y="384885"/>
                  </a:lnTo>
                  <a:lnTo>
                    <a:pt x="1021688" y="384885"/>
                  </a:lnTo>
                  <a:lnTo>
                    <a:pt x="1021688" y="378023"/>
                  </a:lnTo>
                  <a:lnTo>
                    <a:pt x="1007654" y="378023"/>
                  </a:lnTo>
                  <a:lnTo>
                    <a:pt x="1007654" y="366972"/>
                  </a:lnTo>
                  <a:lnTo>
                    <a:pt x="993114" y="366972"/>
                  </a:lnTo>
                  <a:lnTo>
                    <a:pt x="993114" y="357582"/>
                  </a:lnTo>
                  <a:lnTo>
                    <a:pt x="979008" y="357582"/>
                  </a:lnTo>
                  <a:lnTo>
                    <a:pt x="979008" y="339235"/>
                  </a:lnTo>
                  <a:lnTo>
                    <a:pt x="964540" y="339235"/>
                  </a:lnTo>
                  <a:lnTo>
                    <a:pt x="964540" y="324355"/>
                  </a:lnTo>
                  <a:lnTo>
                    <a:pt x="947902" y="324355"/>
                  </a:lnTo>
                  <a:lnTo>
                    <a:pt x="947902" y="315399"/>
                  </a:lnTo>
                  <a:lnTo>
                    <a:pt x="932059" y="315399"/>
                  </a:lnTo>
                  <a:lnTo>
                    <a:pt x="932059" y="306008"/>
                  </a:lnTo>
                  <a:lnTo>
                    <a:pt x="917158" y="306008"/>
                  </a:lnTo>
                  <a:lnTo>
                    <a:pt x="917158" y="299652"/>
                  </a:lnTo>
                  <a:lnTo>
                    <a:pt x="903051" y="299652"/>
                  </a:lnTo>
                  <a:lnTo>
                    <a:pt x="903051" y="292790"/>
                  </a:lnTo>
                  <a:lnTo>
                    <a:pt x="881277" y="292790"/>
                  </a:lnTo>
                  <a:lnTo>
                    <a:pt x="881277" y="284700"/>
                  </a:lnTo>
                  <a:lnTo>
                    <a:pt x="868545" y="284700"/>
                  </a:lnTo>
                  <a:lnTo>
                    <a:pt x="868545" y="274082"/>
                  </a:lnTo>
                  <a:lnTo>
                    <a:pt x="856971" y="274082"/>
                  </a:lnTo>
                  <a:lnTo>
                    <a:pt x="856971" y="264259"/>
                  </a:lnTo>
                  <a:lnTo>
                    <a:pt x="832231" y="264259"/>
                  </a:lnTo>
                  <a:lnTo>
                    <a:pt x="832231" y="255735"/>
                  </a:lnTo>
                  <a:lnTo>
                    <a:pt x="817329" y="255735"/>
                  </a:lnTo>
                  <a:lnTo>
                    <a:pt x="817329" y="245479"/>
                  </a:lnTo>
                  <a:lnTo>
                    <a:pt x="796784" y="245479"/>
                  </a:lnTo>
                  <a:lnTo>
                    <a:pt x="796784" y="237822"/>
                  </a:lnTo>
                  <a:lnTo>
                    <a:pt x="777180" y="237822"/>
                  </a:lnTo>
                  <a:lnTo>
                    <a:pt x="777180" y="225470"/>
                  </a:lnTo>
                  <a:lnTo>
                    <a:pt x="746436" y="225470"/>
                  </a:lnTo>
                  <a:lnTo>
                    <a:pt x="746436" y="216080"/>
                  </a:lnTo>
                  <a:lnTo>
                    <a:pt x="726398" y="216080"/>
                  </a:lnTo>
                  <a:lnTo>
                    <a:pt x="726398" y="208857"/>
                  </a:lnTo>
                  <a:lnTo>
                    <a:pt x="686250" y="208857"/>
                  </a:lnTo>
                  <a:lnTo>
                    <a:pt x="686250" y="199467"/>
                  </a:lnTo>
                  <a:lnTo>
                    <a:pt x="664475" y="199467"/>
                  </a:lnTo>
                  <a:lnTo>
                    <a:pt x="664475" y="191811"/>
                  </a:lnTo>
                  <a:lnTo>
                    <a:pt x="647476" y="191811"/>
                  </a:lnTo>
                  <a:lnTo>
                    <a:pt x="647476" y="178592"/>
                  </a:lnTo>
                  <a:lnTo>
                    <a:pt x="629969" y="178592"/>
                  </a:lnTo>
                  <a:lnTo>
                    <a:pt x="629969" y="167974"/>
                  </a:lnTo>
                  <a:lnTo>
                    <a:pt x="606893" y="167974"/>
                  </a:lnTo>
                  <a:lnTo>
                    <a:pt x="606893" y="161979"/>
                  </a:lnTo>
                  <a:lnTo>
                    <a:pt x="568481" y="161979"/>
                  </a:lnTo>
                  <a:lnTo>
                    <a:pt x="568481" y="147460"/>
                  </a:lnTo>
                  <a:lnTo>
                    <a:pt x="538170" y="147460"/>
                  </a:lnTo>
                  <a:lnTo>
                    <a:pt x="538170" y="139371"/>
                  </a:lnTo>
                  <a:lnTo>
                    <a:pt x="512562" y="139371"/>
                  </a:lnTo>
                  <a:lnTo>
                    <a:pt x="512562" y="129186"/>
                  </a:lnTo>
                  <a:lnTo>
                    <a:pt x="500192" y="129186"/>
                  </a:lnTo>
                  <a:lnTo>
                    <a:pt x="500192" y="116401"/>
                  </a:lnTo>
                  <a:lnTo>
                    <a:pt x="477622" y="116401"/>
                  </a:lnTo>
                  <a:lnTo>
                    <a:pt x="477622" y="107011"/>
                  </a:lnTo>
                  <a:lnTo>
                    <a:pt x="452448" y="107011"/>
                  </a:lnTo>
                  <a:lnTo>
                    <a:pt x="452448" y="94226"/>
                  </a:lnTo>
                  <a:lnTo>
                    <a:pt x="399061" y="94226"/>
                  </a:lnTo>
                  <a:lnTo>
                    <a:pt x="399061" y="84402"/>
                  </a:lnTo>
                  <a:lnTo>
                    <a:pt x="383291" y="84402"/>
                  </a:lnTo>
                  <a:lnTo>
                    <a:pt x="383291" y="66922"/>
                  </a:lnTo>
                  <a:lnTo>
                    <a:pt x="330773" y="66922"/>
                  </a:lnTo>
                  <a:lnTo>
                    <a:pt x="330773" y="46481"/>
                  </a:lnTo>
                  <a:lnTo>
                    <a:pt x="230944" y="46481"/>
                  </a:lnTo>
                  <a:lnTo>
                    <a:pt x="230944" y="32901"/>
                  </a:lnTo>
                  <a:lnTo>
                    <a:pt x="178426" y="32901"/>
                  </a:lnTo>
                  <a:lnTo>
                    <a:pt x="178426" y="20911"/>
                  </a:lnTo>
                  <a:lnTo>
                    <a:pt x="120409" y="20911"/>
                  </a:lnTo>
                  <a:lnTo>
                    <a:pt x="120409" y="8126"/>
                  </a:lnTo>
                  <a:lnTo>
                    <a:pt x="8138" y="8126"/>
                  </a:lnTo>
                </a:path>
              </a:pathLst>
            </a:custGeom>
            <a:noFill/>
            <a:ln w="14288" cap="flat">
              <a:solidFill>
                <a:srgbClr val="C6573B"/>
              </a:solidFill>
              <a:prstDash val="solid"/>
              <a:miter/>
            </a:ln>
          </p:spPr>
          <p:txBody>
            <a:bodyPr rtlCol="0" anchor="ctr"/>
            <a:lstStyle/>
            <a:p>
              <a:endParaRPr lang="en-GB" dirty="0"/>
            </a:p>
          </p:txBody>
        </p:sp>
      </p:grpSp>
      <p:grpSp>
        <p:nvGrpSpPr>
          <p:cNvPr id="279" name="Graphic 114">
            <a:extLst>
              <a:ext uri="{FF2B5EF4-FFF2-40B4-BE49-F238E27FC236}">
                <a16:creationId xmlns:a16="http://schemas.microsoft.com/office/drawing/2014/main" id="{383C01D4-7A62-6C4A-916F-DB9652DEAC5C}"/>
              </a:ext>
            </a:extLst>
          </p:cNvPr>
          <p:cNvGrpSpPr/>
          <p:nvPr/>
        </p:nvGrpSpPr>
        <p:grpSpPr>
          <a:xfrm>
            <a:off x="1123496" y="2349086"/>
            <a:ext cx="4356165" cy="1887505"/>
            <a:chOff x="1123496" y="2205070"/>
            <a:chExt cx="4356165" cy="1887505"/>
          </a:xfrm>
        </p:grpSpPr>
        <p:sp>
          <p:nvSpPr>
            <p:cNvPr id="280" name="Freeform 279">
              <a:extLst>
                <a:ext uri="{FF2B5EF4-FFF2-40B4-BE49-F238E27FC236}">
                  <a16:creationId xmlns:a16="http://schemas.microsoft.com/office/drawing/2014/main" id="{E30B34EA-1D78-1249-8F84-DDDAE878D656}"/>
                </a:ext>
              </a:extLst>
            </p:cNvPr>
            <p:cNvSpPr/>
            <p:nvPr/>
          </p:nvSpPr>
          <p:spPr>
            <a:xfrm>
              <a:off x="1136971" y="2221145"/>
              <a:ext cx="3563508" cy="1873677"/>
            </a:xfrm>
            <a:custGeom>
              <a:avLst/>
              <a:gdLst>
                <a:gd name="connsiteX0" fmla="*/ 3557202 w 3563508"/>
                <a:gd name="connsiteY0" fmla="*/ 1870670 h 1873677"/>
                <a:gd name="connsiteX1" fmla="*/ 3557202 w 3563508"/>
                <a:gd name="connsiteY1" fmla="*/ 1846194 h 1873677"/>
                <a:gd name="connsiteX2" fmla="*/ 3251236 w 3563508"/>
                <a:gd name="connsiteY2" fmla="*/ 1846194 h 1873677"/>
                <a:gd name="connsiteX3" fmla="*/ 3251236 w 3563508"/>
                <a:gd name="connsiteY3" fmla="*/ 1829947 h 1873677"/>
                <a:gd name="connsiteX4" fmla="*/ 2244700 w 3563508"/>
                <a:gd name="connsiteY4" fmla="*/ 1829947 h 1873677"/>
                <a:gd name="connsiteX5" fmla="*/ 2244700 w 3563508"/>
                <a:gd name="connsiteY5" fmla="*/ 1809620 h 1873677"/>
                <a:gd name="connsiteX6" fmla="*/ 2082378 w 3563508"/>
                <a:gd name="connsiteY6" fmla="*/ 1809620 h 1873677"/>
                <a:gd name="connsiteX7" fmla="*/ 2082378 w 3563508"/>
                <a:gd name="connsiteY7" fmla="*/ 1796552 h 1873677"/>
                <a:gd name="connsiteX8" fmla="*/ 2028822 w 3563508"/>
                <a:gd name="connsiteY8" fmla="*/ 1796552 h 1873677"/>
                <a:gd name="connsiteX9" fmla="*/ 2028822 w 3563508"/>
                <a:gd name="connsiteY9" fmla="*/ 1783554 h 1873677"/>
                <a:gd name="connsiteX10" fmla="*/ 1620569 w 3563508"/>
                <a:gd name="connsiteY10" fmla="*/ 1783554 h 1873677"/>
                <a:gd name="connsiteX11" fmla="*/ 1620569 w 3563508"/>
                <a:gd name="connsiteY11" fmla="*/ 1771316 h 1873677"/>
                <a:gd name="connsiteX12" fmla="*/ 1588036 w 3563508"/>
                <a:gd name="connsiteY12" fmla="*/ 1771316 h 1873677"/>
                <a:gd name="connsiteX13" fmla="*/ 1588036 w 3563508"/>
                <a:gd name="connsiteY13" fmla="*/ 1760738 h 1873677"/>
                <a:gd name="connsiteX14" fmla="*/ 1492297 w 3563508"/>
                <a:gd name="connsiteY14" fmla="*/ 1760738 h 1873677"/>
                <a:gd name="connsiteX15" fmla="*/ 1492297 w 3563508"/>
                <a:gd name="connsiteY15" fmla="*/ 1746080 h 1873677"/>
                <a:gd name="connsiteX16" fmla="*/ 1454180 w 3563508"/>
                <a:gd name="connsiteY16" fmla="*/ 1746080 h 1873677"/>
                <a:gd name="connsiteX17" fmla="*/ 1454180 w 3563508"/>
                <a:gd name="connsiteY17" fmla="*/ 1732253 h 1873677"/>
                <a:gd name="connsiteX18" fmla="*/ 1441153 w 3563508"/>
                <a:gd name="connsiteY18" fmla="*/ 1732253 h 1873677"/>
                <a:gd name="connsiteX19" fmla="*/ 1441153 w 3563508"/>
                <a:gd name="connsiteY19" fmla="*/ 1720845 h 1873677"/>
                <a:gd name="connsiteX20" fmla="*/ 1427368 w 3563508"/>
                <a:gd name="connsiteY20" fmla="*/ 1720845 h 1873677"/>
                <a:gd name="connsiteX21" fmla="*/ 1427368 w 3563508"/>
                <a:gd name="connsiteY21" fmla="*/ 1711096 h 1873677"/>
                <a:gd name="connsiteX22" fmla="*/ 1401383 w 3563508"/>
                <a:gd name="connsiteY22" fmla="*/ 1711096 h 1873677"/>
                <a:gd name="connsiteX23" fmla="*/ 1401383 w 3563508"/>
                <a:gd name="connsiteY23" fmla="*/ 1703767 h 1873677"/>
                <a:gd name="connsiteX24" fmla="*/ 1388424 w 3563508"/>
                <a:gd name="connsiteY24" fmla="*/ 1703767 h 1873677"/>
                <a:gd name="connsiteX25" fmla="*/ 1388424 w 3563508"/>
                <a:gd name="connsiteY25" fmla="*/ 1696438 h 1873677"/>
                <a:gd name="connsiteX26" fmla="*/ 1373812 w 3563508"/>
                <a:gd name="connsiteY26" fmla="*/ 1696438 h 1873677"/>
                <a:gd name="connsiteX27" fmla="*/ 1373812 w 3563508"/>
                <a:gd name="connsiteY27" fmla="*/ 1668713 h 1873677"/>
                <a:gd name="connsiteX28" fmla="*/ 1346999 w 3563508"/>
                <a:gd name="connsiteY28" fmla="*/ 1668713 h 1873677"/>
                <a:gd name="connsiteX29" fmla="*/ 1346999 w 3563508"/>
                <a:gd name="connsiteY29" fmla="*/ 1654056 h 1873677"/>
                <a:gd name="connsiteX30" fmla="*/ 1330802 w 3563508"/>
                <a:gd name="connsiteY30" fmla="*/ 1654056 h 1873677"/>
                <a:gd name="connsiteX31" fmla="*/ 1330802 w 3563508"/>
                <a:gd name="connsiteY31" fmla="*/ 1645137 h 1873677"/>
                <a:gd name="connsiteX32" fmla="*/ 1283656 w 3563508"/>
                <a:gd name="connsiteY32" fmla="*/ 1645137 h 1873677"/>
                <a:gd name="connsiteX33" fmla="*/ 1283656 w 3563508"/>
                <a:gd name="connsiteY33" fmla="*/ 1637808 h 1873677"/>
                <a:gd name="connsiteX34" fmla="*/ 1255258 w 3563508"/>
                <a:gd name="connsiteY34" fmla="*/ 1637808 h 1873677"/>
                <a:gd name="connsiteX35" fmla="*/ 1255258 w 3563508"/>
                <a:gd name="connsiteY35" fmla="*/ 1627230 h 1873677"/>
                <a:gd name="connsiteX36" fmla="*/ 1227687 w 3563508"/>
                <a:gd name="connsiteY36" fmla="*/ 1627230 h 1873677"/>
                <a:gd name="connsiteX37" fmla="*/ 1227687 w 3563508"/>
                <a:gd name="connsiteY37" fmla="*/ 1617412 h 1873677"/>
                <a:gd name="connsiteX38" fmla="*/ 1151385 w 3563508"/>
                <a:gd name="connsiteY38" fmla="*/ 1617412 h 1873677"/>
                <a:gd name="connsiteX39" fmla="*/ 1151385 w 3563508"/>
                <a:gd name="connsiteY39" fmla="*/ 1606834 h 1873677"/>
                <a:gd name="connsiteX40" fmla="*/ 1092936 w 3563508"/>
                <a:gd name="connsiteY40" fmla="*/ 1606834 h 1873677"/>
                <a:gd name="connsiteX41" fmla="*/ 1088869 w 3563508"/>
                <a:gd name="connsiteY41" fmla="*/ 1602755 h 1873677"/>
                <a:gd name="connsiteX42" fmla="*/ 1040207 w 3563508"/>
                <a:gd name="connsiteY42" fmla="*/ 1602755 h 1873677"/>
                <a:gd name="connsiteX43" fmla="*/ 1040207 w 3563508"/>
                <a:gd name="connsiteY43" fmla="*/ 1593836 h 1873677"/>
                <a:gd name="connsiteX44" fmla="*/ 1023113 w 3563508"/>
                <a:gd name="connsiteY44" fmla="*/ 1593836 h 1873677"/>
                <a:gd name="connsiteX45" fmla="*/ 1023113 w 3563508"/>
                <a:gd name="connsiteY45" fmla="*/ 1586507 h 1873677"/>
                <a:gd name="connsiteX46" fmla="*/ 1001194 w 3563508"/>
                <a:gd name="connsiteY46" fmla="*/ 1586507 h 1873677"/>
                <a:gd name="connsiteX47" fmla="*/ 1001194 w 3563508"/>
                <a:gd name="connsiteY47" fmla="*/ 1578348 h 1873677"/>
                <a:gd name="connsiteX48" fmla="*/ 934680 w 3563508"/>
                <a:gd name="connsiteY48" fmla="*/ 1578348 h 1873677"/>
                <a:gd name="connsiteX49" fmla="*/ 934680 w 3563508"/>
                <a:gd name="connsiteY49" fmla="*/ 1570190 h 1873677"/>
                <a:gd name="connsiteX50" fmla="*/ 896495 w 3563508"/>
                <a:gd name="connsiteY50" fmla="*/ 1570190 h 1873677"/>
                <a:gd name="connsiteX51" fmla="*/ 896495 w 3563508"/>
                <a:gd name="connsiteY51" fmla="*/ 1560441 h 1873677"/>
                <a:gd name="connsiteX52" fmla="*/ 874576 w 3563508"/>
                <a:gd name="connsiteY52" fmla="*/ 1560441 h 1873677"/>
                <a:gd name="connsiteX53" fmla="*/ 874576 w 3563508"/>
                <a:gd name="connsiteY53" fmla="*/ 1549863 h 1873677"/>
                <a:gd name="connsiteX54" fmla="*/ 860791 w 3563508"/>
                <a:gd name="connsiteY54" fmla="*/ 1549863 h 1873677"/>
                <a:gd name="connsiteX55" fmla="*/ 860791 w 3563508"/>
                <a:gd name="connsiteY55" fmla="*/ 1537625 h 1873677"/>
                <a:gd name="connsiteX56" fmla="*/ 831566 w 3563508"/>
                <a:gd name="connsiteY56" fmla="*/ 1537625 h 1873677"/>
                <a:gd name="connsiteX57" fmla="*/ 831566 w 3563508"/>
                <a:gd name="connsiteY57" fmla="*/ 1531126 h 1873677"/>
                <a:gd name="connsiteX58" fmla="*/ 816953 w 3563508"/>
                <a:gd name="connsiteY58" fmla="*/ 1531126 h 1873677"/>
                <a:gd name="connsiteX59" fmla="*/ 816953 w 3563508"/>
                <a:gd name="connsiteY59" fmla="*/ 1516469 h 1873677"/>
                <a:gd name="connsiteX60" fmla="*/ 807235 w 3563508"/>
                <a:gd name="connsiteY60" fmla="*/ 1516469 h 1873677"/>
                <a:gd name="connsiteX61" fmla="*/ 807235 w 3563508"/>
                <a:gd name="connsiteY61" fmla="*/ 1505061 h 1873677"/>
                <a:gd name="connsiteX62" fmla="*/ 795035 w 3563508"/>
                <a:gd name="connsiteY62" fmla="*/ 1505061 h 1873677"/>
                <a:gd name="connsiteX63" fmla="*/ 795035 w 3563508"/>
                <a:gd name="connsiteY63" fmla="*/ 1496142 h 1873677"/>
                <a:gd name="connsiteX64" fmla="*/ 778837 w 3563508"/>
                <a:gd name="connsiteY64" fmla="*/ 1496142 h 1873677"/>
                <a:gd name="connsiteX65" fmla="*/ 778837 w 3563508"/>
                <a:gd name="connsiteY65" fmla="*/ 1485563 h 1873677"/>
                <a:gd name="connsiteX66" fmla="*/ 767464 w 3563508"/>
                <a:gd name="connsiteY66" fmla="*/ 1485563 h 1873677"/>
                <a:gd name="connsiteX67" fmla="*/ 767464 w 3563508"/>
                <a:gd name="connsiteY67" fmla="*/ 1471735 h 1873677"/>
                <a:gd name="connsiteX68" fmla="*/ 758503 w 3563508"/>
                <a:gd name="connsiteY68" fmla="*/ 1471735 h 1873677"/>
                <a:gd name="connsiteX69" fmla="*/ 758503 w 3563508"/>
                <a:gd name="connsiteY69" fmla="*/ 1445670 h 1873677"/>
                <a:gd name="connsiteX70" fmla="*/ 743133 w 3563508"/>
                <a:gd name="connsiteY70" fmla="*/ 1445670 h 1873677"/>
                <a:gd name="connsiteX71" fmla="*/ 743133 w 3563508"/>
                <a:gd name="connsiteY71" fmla="*/ 1422854 h 1873677"/>
                <a:gd name="connsiteX72" fmla="*/ 727693 w 3563508"/>
                <a:gd name="connsiteY72" fmla="*/ 1422854 h 1873677"/>
                <a:gd name="connsiteX73" fmla="*/ 727693 w 3563508"/>
                <a:gd name="connsiteY73" fmla="*/ 1346317 h 1873677"/>
                <a:gd name="connsiteX74" fmla="*/ 717147 w 3563508"/>
                <a:gd name="connsiteY74" fmla="*/ 1346317 h 1873677"/>
                <a:gd name="connsiteX75" fmla="*/ 717147 w 3563508"/>
                <a:gd name="connsiteY75" fmla="*/ 1154178 h 1873677"/>
                <a:gd name="connsiteX76" fmla="*/ 703362 w 3563508"/>
                <a:gd name="connsiteY76" fmla="*/ 1154178 h 1873677"/>
                <a:gd name="connsiteX77" fmla="*/ 703362 w 3563508"/>
                <a:gd name="connsiteY77" fmla="*/ 1100457 h 1873677"/>
                <a:gd name="connsiteX78" fmla="*/ 690335 w 3563508"/>
                <a:gd name="connsiteY78" fmla="*/ 1100457 h 1873677"/>
                <a:gd name="connsiteX79" fmla="*/ 690335 w 3563508"/>
                <a:gd name="connsiteY79" fmla="*/ 1055655 h 1873677"/>
                <a:gd name="connsiteX80" fmla="*/ 676550 w 3563508"/>
                <a:gd name="connsiteY80" fmla="*/ 1055655 h 1873677"/>
                <a:gd name="connsiteX81" fmla="*/ 676550 w 3563508"/>
                <a:gd name="connsiteY81" fmla="*/ 973448 h 1873677"/>
                <a:gd name="connsiteX82" fmla="*/ 666004 w 3563508"/>
                <a:gd name="connsiteY82" fmla="*/ 973448 h 1873677"/>
                <a:gd name="connsiteX83" fmla="*/ 666004 w 3563508"/>
                <a:gd name="connsiteY83" fmla="*/ 913988 h 1873677"/>
                <a:gd name="connsiteX84" fmla="*/ 652977 w 3563508"/>
                <a:gd name="connsiteY84" fmla="*/ 913988 h 1873677"/>
                <a:gd name="connsiteX85" fmla="*/ 652977 w 3563508"/>
                <a:gd name="connsiteY85" fmla="*/ 794308 h 1873677"/>
                <a:gd name="connsiteX86" fmla="*/ 638433 w 3563508"/>
                <a:gd name="connsiteY86" fmla="*/ 794308 h 1873677"/>
                <a:gd name="connsiteX87" fmla="*/ 638433 w 3563508"/>
                <a:gd name="connsiteY87" fmla="*/ 689285 h 1873677"/>
                <a:gd name="connsiteX88" fmla="*/ 629473 w 3563508"/>
                <a:gd name="connsiteY88" fmla="*/ 689285 h 1873677"/>
                <a:gd name="connsiteX89" fmla="*/ 629473 w 3563508"/>
                <a:gd name="connsiteY89" fmla="*/ 572025 h 1873677"/>
                <a:gd name="connsiteX90" fmla="*/ 609967 w 3563508"/>
                <a:gd name="connsiteY90" fmla="*/ 572025 h 1873677"/>
                <a:gd name="connsiteX91" fmla="*/ 609967 w 3563508"/>
                <a:gd name="connsiteY91" fmla="*/ 552458 h 1873677"/>
                <a:gd name="connsiteX92" fmla="*/ 598663 w 3563508"/>
                <a:gd name="connsiteY92" fmla="*/ 552458 h 1873677"/>
                <a:gd name="connsiteX93" fmla="*/ 598663 w 3563508"/>
                <a:gd name="connsiteY93" fmla="*/ 543539 h 1873677"/>
                <a:gd name="connsiteX94" fmla="*/ 584050 w 3563508"/>
                <a:gd name="connsiteY94" fmla="*/ 543539 h 1873677"/>
                <a:gd name="connsiteX95" fmla="*/ 584050 w 3563508"/>
                <a:gd name="connsiteY95" fmla="*/ 532131 h 1873677"/>
                <a:gd name="connsiteX96" fmla="*/ 573435 w 3563508"/>
                <a:gd name="connsiteY96" fmla="*/ 532131 h 1873677"/>
                <a:gd name="connsiteX97" fmla="*/ 573435 w 3563508"/>
                <a:gd name="connsiteY97" fmla="*/ 527222 h 1873677"/>
                <a:gd name="connsiteX98" fmla="*/ 565371 w 3563508"/>
                <a:gd name="connsiteY98" fmla="*/ 527222 h 1873677"/>
                <a:gd name="connsiteX99" fmla="*/ 565371 w 3563508"/>
                <a:gd name="connsiteY99" fmla="*/ 497078 h 1873677"/>
                <a:gd name="connsiteX100" fmla="*/ 551517 w 3563508"/>
                <a:gd name="connsiteY100" fmla="*/ 497078 h 1873677"/>
                <a:gd name="connsiteX101" fmla="*/ 551517 w 3563508"/>
                <a:gd name="connsiteY101" fmla="*/ 475160 h 1873677"/>
                <a:gd name="connsiteX102" fmla="*/ 538558 w 3563508"/>
                <a:gd name="connsiteY102" fmla="*/ 475160 h 1873677"/>
                <a:gd name="connsiteX103" fmla="*/ 538558 w 3563508"/>
                <a:gd name="connsiteY103" fmla="*/ 441766 h 1873677"/>
                <a:gd name="connsiteX104" fmla="*/ 528840 w 3563508"/>
                <a:gd name="connsiteY104" fmla="*/ 441766 h 1873677"/>
                <a:gd name="connsiteX105" fmla="*/ 528840 w 3563508"/>
                <a:gd name="connsiteY105" fmla="*/ 432778 h 1873677"/>
                <a:gd name="connsiteX106" fmla="*/ 511746 w 3563508"/>
                <a:gd name="connsiteY106" fmla="*/ 432778 h 1873677"/>
                <a:gd name="connsiteX107" fmla="*/ 511746 w 3563508"/>
                <a:gd name="connsiteY107" fmla="*/ 417360 h 1873677"/>
                <a:gd name="connsiteX108" fmla="*/ 497961 w 3563508"/>
                <a:gd name="connsiteY108" fmla="*/ 417360 h 1873677"/>
                <a:gd name="connsiteX109" fmla="*/ 497961 w 3563508"/>
                <a:gd name="connsiteY109" fmla="*/ 405122 h 1873677"/>
                <a:gd name="connsiteX110" fmla="*/ 487415 w 3563508"/>
                <a:gd name="connsiteY110" fmla="*/ 405122 h 1873677"/>
                <a:gd name="connsiteX111" fmla="*/ 487415 w 3563508"/>
                <a:gd name="connsiteY111" fmla="*/ 387215 h 1873677"/>
                <a:gd name="connsiteX112" fmla="*/ 471217 w 3563508"/>
                <a:gd name="connsiteY112" fmla="*/ 387215 h 1873677"/>
                <a:gd name="connsiteX113" fmla="*/ 471217 w 3563508"/>
                <a:gd name="connsiteY113" fmla="*/ 354650 h 1873677"/>
                <a:gd name="connsiteX114" fmla="*/ 466323 w 3563508"/>
                <a:gd name="connsiteY114" fmla="*/ 354650 h 1873677"/>
                <a:gd name="connsiteX115" fmla="*/ 466323 w 3563508"/>
                <a:gd name="connsiteY115" fmla="*/ 337504 h 1873677"/>
                <a:gd name="connsiteX116" fmla="*/ 457363 w 3563508"/>
                <a:gd name="connsiteY116" fmla="*/ 337504 h 1873677"/>
                <a:gd name="connsiteX117" fmla="*/ 457363 w 3563508"/>
                <a:gd name="connsiteY117" fmla="*/ 312268 h 1873677"/>
                <a:gd name="connsiteX118" fmla="*/ 446817 w 3563508"/>
                <a:gd name="connsiteY118" fmla="*/ 312268 h 1873677"/>
                <a:gd name="connsiteX119" fmla="*/ 446817 w 3563508"/>
                <a:gd name="connsiteY119" fmla="*/ 287862 h 1873677"/>
                <a:gd name="connsiteX120" fmla="*/ 437098 w 3563508"/>
                <a:gd name="connsiteY120" fmla="*/ 287862 h 1873677"/>
                <a:gd name="connsiteX121" fmla="*/ 437098 w 3563508"/>
                <a:gd name="connsiteY121" fmla="*/ 268295 h 1873677"/>
                <a:gd name="connsiteX122" fmla="*/ 424898 w 3563508"/>
                <a:gd name="connsiteY122" fmla="*/ 268295 h 1873677"/>
                <a:gd name="connsiteX123" fmla="*/ 424898 w 3563508"/>
                <a:gd name="connsiteY123" fmla="*/ 260967 h 1873677"/>
                <a:gd name="connsiteX124" fmla="*/ 408701 w 3563508"/>
                <a:gd name="connsiteY124" fmla="*/ 260967 h 1873677"/>
                <a:gd name="connsiteX125" fmla="*/ 408701 w 3563508"/>
                <a:gd name="connsiteY125" fmla="*/ 223562 h 1873677"/>
                <a:gd name="connsiteX126" fmla="*/ 394088 w 3563508"/>
                <a:gd name="connsiteY126" fmla="*/ 223562 h 1873677"/>
                <a:gd name="connsiteX127" fmla="*/ 394088 w 3563508"/>
                <a:gd name="connsiteY127" fmla="*/ 209734 h 1873677"/>
                <a:gd name="connsiteX128" fmla="*/ 358384 w 3563508"/>
                <a:gd name="connsiteY128" fmla="*/ 209734 h 1873677"/>
                <a:gd name="connsiteX129" fmla="*/ 358384 w 3563508"/>
                <a:gd name="connsiteY129" fmla="*/ 186089 h 1873677"/>
                <a:gd name="connsiteX130" fmla="*/ 338051 w 3563508"/>
                <a:gd name="connsiteY130" fmla="*/ 186089 h 1873677"/>
                <a:gd name="connsiteX131" fmla="*/ 338051 w 3563508"/>
                <a:gd name="connsiteY131" fmla="*/ 168182 h 1873677"/>
                <a:gd name="connsiteX132" fmla="*/ 312065 w 3563508"/>
                <a:gd name="connsiteY132" fmla="*/ 168182 h 1873677"/>
                <a:gd name="connsiteX133" fmla="*/ 312065 w 3563508"/>
                <a:gd name="connsiteY133" fmla="*/ 155944 h 1873677"/>
                <a:gd name="connsiteX134" fmla="*/ 295041 w 3563508"/>
                <a:gd name="connsiteY134" fmla="*/ 155944 h 1873677"/>
                <a:gd name="connsiteX135" fmla="*/ 295041 w 3563508"/>
                <a:gd name="connsiteY135" fmla="*/ 142116 h 1873677"/>
                <a:gd name="connsiteX136" fmla="*/ 281255 w 3563508"/>
                <a:gd name="connsiteY136" fmla="*/ 142116 h 1873677"/>
                <a:gd name="connsiteX137" fmla="*/ 281255 w 3563508"/>
                <a:gd name="connsiteY137" fmla="*/ 130708 h 1873677"/>
                <a:gd name="connsiteX138" fmla="*/ 267470 w 3563508"/>
                <a:gd name="connsiteY138" fmla="*/ 130708 h 1873677"/>
                <a:gd name="connsiteX139" fmla="*/ 267470 w 3563508"/>
                <a:gd name="connsiteY139" fmla="*/ 112801 h 1873677"/>
                <a:gd name="connsiteX140" fmla="*/ 247964 w 3563508"/>
                <a:gd name="connsiteY140" fmla="*/ 112801 h 1873677"/>
                <a:gd name="connsiteX141" fmla="*/ 247964 w 3563508"/>
                <a:gd name="connsiteY141" fmla="*/ 103882 h 1873677"/>
                <a:gd name="connsiteX142" fmla="*/ 238245 w 3563508"/>
                <a:gd name="connsiteY142" fmla="*/ 103882 h 1873677"/>
                <a:gd name="connsiteX143" fmla="*/ 238245 w 3563508"/>
                <a:gd name="connsiteY143" fmla="*/ 94064 h 1873677"/>
                <a:gd name="connsiteX144" fmla="*/ 223633 w 3563508"/>
                <a:gd name="connsiteY144" fmla="*/ 94064 h 1873677"/>
                <a:gd name="connsiteX145" fmla="*/ 223633 w 3563508"/>
                <a:gd name="connsiteY145" fmla="*/ 81066 h 1873677"/>
                <a:gd name="connsiteX146" fmla="*/ 210674 w 3563508"/>
                <a:gd name="connsiteY146" fmla="*/ 81066 h 1873677"/>
                <a:gd name="connsiteX147" fmla="*/ 210674 w 3563508"/>
                <a:gd name="connsiteY147" fmla="*/ 74567 h 1873677"/>
                <a:gd name="connsiteX148" fmla="*/ 199301 w 3563508"/>
                <a:gd name="connsiteY148" fmla="*/ 74567 h 1873677"/>
                <a:gd name="connsiteX149" fmla="*/ 199301 w 3563508"/>
                <a:gd name="connsiteY149" fmla="*/ 65579 h 1873677"/>
                <a:gd name="connsiteX150" fmla="*/ 182208 w 3563508"/>
                <a:gd name="connsiteY150" fmla="*/ 65579 h 1873677"/>
                <a:gd name="connsiteX151" fmla="*/ 182208 w 3563508"/>
                <a:gd name="connsiteY151" fmla="*/ 60739 h 1873677"/>
                <a:gd name="connsiteX152" fmla="*/ 174901 w 3563508"/>
                <a:gd name="connsiteY152" fmla="*/ 60739 h 1873677"/>
                <a:gd name="connsiteX153" fmla="*/ 174901 w 3563508"/>
                <a:gd name="connsiteY153" fmla="*/ 50921 h 1873677"/>
                <a:gd name="connsiteX154" fmla="*/ 115693 w 3563508"/>
                <a:gd name="connsiteY154" fmla="*/ 50921 h 1873677"/>
                <a:gd name="connsiteX155" fmla="*/ 115693 w 3563508"/>
                <a:gd name="connsiteY155" fmla="*/ 31424 h 1873677"/>
                <a:gd name="connsiteX156" fmla="*/ 101839 w 3563508"/>
                <a:gd name="connsiteY156" fmla="*/ 31424 h 1873677"/>
                <a:gd name="connsiteX157" fmla="*/ 101839 w 3563508"/>
                <a:gd name="connsiteY157" fmla="*/ 20776 h 1873677"/>
                <a:gd name="connsiteX158" fmla="*/ 75923 w 3563508"/>
                <a:gd name="connsiteY158" fmla="*/ 20776 h 1873677"/>
                <a:gd name="connsiteX159" fmla="*/ 75923 w 3563508"/>
                <a:gd name="connsiteY159" fmla="*/ 7778 h 1873677"/>
                <a:gd name="connsiteX160" fmla="*/ 7754 w 3563508"/>
                <a:gd name="connsiteY160" fmla="*/ 7778 h 1873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3563508" h="1873677">
                  <a:moveTo>
                    <a:pt x="3557202" y="1870670"/>
                  </a:moveTo>
                  <a:lnTo>
                    <a:pt x="3557202" y="1846194"/>
                  </a:lnTo>
                  <a:lnTo>
                    <a:pt x="3251236" y="1846194"/>
                  </a:lnTo>
                  <a:lnTo>
                    <a:pt x="3251236" y="1829947"/>
                  </a:lnTo>
                  <a:lnTo>
                    <a:pt x="2244700" y="1829947"/>
                  </a:lnTo>
                  <a:lnTo>
                    <a:pt x="2244700" y="1809620"/>
                  </a:lnTo>
                  <a:lnTo>
                    <a:pt x="2082378" y="1809620"/>
                  </a:lnTo>
                  <a:lnTo>
                    <a:pt x="2082378" y="1796552"/>
                  </a:lnTo>
                  <a:lnTo>
                    <a:pt x="2028822" y="1796552"/>
                  </a:lnTo>
                  <a:lnTo>
                    <a:pt x="2028822" y="1783554"/>
                  </a:lnTo>
                  <a:lnTo>
                    <a:pt x="1620569" y="1783554"/>
                  </a:lnTo>
                  <a:lnTo>
                    <a:pt x="1620569" y="1771316"/>
                  </a:lnTo>
                  <a:lnTo>
                    <a:pt x="1588036" y="1771316"/>
                  </a:lnTo>
                  <a:lnTo>
                    <a:pt x="1588036" y="1760738"/>
                  </a:lnTo>
                  <a:lnTo>
                    <a:pt x="1492297" y="1760738"/>
                  </a:lnTo>
                  <a:lnTo>
                    <a:pt x="1492297" y="1746080"/>
                  </a:lnTo>
                  <a:lnTo>
                    <a:pt x="1454180" y="1746080"/>
                  </a:lnTo>
                  <a:lnTo>
                    <a:pt x="1454180" y="1732253"/>
                  </a:lnTo>
                  <a:lnTo>
                    <a:pt x="1441153" y="1732253"/>
                  </a:lnTo>
                  <a:lnTo>
                    <a:pt x="1441153" y="1720845"/>
                  </a:lnTo>
                  <a:lnTo>
                    <a:pt x="1427368" y="1720845"/>
                  </a:lnTo>
                  <a:lnTo>
                    <a:pt x="1427368" y="1711096"/>
                  </a:lnTo>
                  <a:lnTo>
                    <a:pt x="1401383" y="1711096"/>
                  </a:lnTo>
                  <a:lnTo>
                    <a:pt x="1401383" y="1703767"/>
                  </a:lnTo>
                  <a:lnTo>
                    <a:pt x="1388424" y="1703767"/>
                  </a:lnTo>
                  <a:lnTo>
                    <a:pt x="1388424" y="1696438"/>
                  </a:lnTo>
                  <a:lnTo>
                    <a:pt x="1373812" y="1696438"/>
                  </a:lnTo>
                  <a:lnTo>
                    <a:pt x="1373812" y="1668713"/>
                  </a:lnTo>
                  <a:lnTo>
                    <a:pt x="1346999" y="1668713"/>
                  </a:lnTo>
                  <a:lnTo>
                    <a:pt x="1346999" y="1654056"/>
                  </a:lnTo>
                  <a:lnTo>
                    <a:pt x="1330802" y="1654056"/>
                  </a:lnTo>
                  <a:lnTo>
                    <a:pt x="1330802" y="1645137"/>
                  </a:lnTo>
                  <a:lnTo>
                    <a:pt x="1283656" y="1645137"/>
                  </a:lnTo>
                  <a:lnTo>
                    <a:pt x="1283656" y="1637808"/>
                  </a:lnTo>
                  <a:lnTo>
                    <a:pt x="1255258" y="1637808"/>
                  </a:lnTo>
                  <a:lnTo>
                    <a:pt x="1255258" y="1627230"/>
                  </a:lnTo>
                  <a:lnTo>
                    <a:pt x="1227687" y="1627230"/>
                  </a:lnTo>
                  <a:lnTo>
                    <a:pt x="1227687" y="1617412"/>
                  </a:lnTo>
                  <a:lnTo>
                    <a:pt x="1151385" y="1617412"/>
                  </a:lnTo>
                  <a:lnTo>
                    <a:pt x="1151385" y="1606834"/>
                  </a:lnTo>
                  <a:lnTo>
                    <a:pt x="1092936" y="1606834"/>
                  </a:lnTo>
                  <a:lnTo>
                    <a:pt x="1088869" y="1602755"/>
                  </a:lnTo>
                  <a:lnTo>
                    <a:pt x="1040207" y="1602755"/>
                  </a:lnTo>
                  <a:lnTo>
                    <a:pt x="1040207" y="1593836"/>
                  </a:lnTo>
                  <a:lnTo>
                    <a:pt x="1023113" y="1593836"/>
                  </a:lnTo>
                  <a:lnTo>
                    <a:pt x="1023113" y="1586507"/>
                  </a:lnTo>
                  <a:lnTo>
                    <a:pt x="1001194" y="1586507"/>
                  </a:lnTo>
                  <a:lnTo>
                    <a:pt x="1001194" y="1578348"/>
                  </a:lnTo>
                  <a:lnTo>
                    <a:pt x="934680" y="1578348"/>
                  </a:lnTo>
                  <a:lnTo>
                    <a:pt x="934680" y="1570190"/>
                  </a:lnTo>
                  <a:lnTo>
                    <a:pt x="896495" y="1570190"/>
                  </a:lnTo>
                  <a:lnTo>
                    <a:pt x="896495" y="1560441"/>
                  </a:lnTo>
                  <a:lnTo>
                    <a:pt x="874576" y="1560441"/>
                  </a:lnTo>
                  <a:lnTo>
                    <a:pt x="874576" y="1549863"/>
                  </a:lnTo>
                  <a:lnTo>
                    <a:pt x="860791" y="1549863"/>
                  </a:lnTo>
                  <a:lnTo>
                    <a:pt x="860791" y="1537625"/>
                  </a:lnTo>
                  <a:lnTo>
                    <a:pt x="831566" y="1537625"/>
                  </a:lnTo>
                  <a:lnTo>
                    <a:pt x="831566" y="1531126"/>
                  </a:lnTo>
                  <a:lnTo>
                    <a:pt x="816953" y="1531126"/>
                  </a:lnTo>
                  <a:lnTo>
                    <a:pt x="816953" y="1516469"/>
                  </a:lnTo>
                  <a:lnTo>
                    <a:pt x="807235" y="1516469"/>
                  </a:lnTo>
                  <a:lnTo>
                    <a:pt x="807235" y="1505061"/>
                  </a:lnTo>
                  <a:lnTo>
                    <a:pt x="795035" y="1505061"/>
                  </a:lnTo>
                  <a:lnTo>
                    <a:pt x="795035" y="1496142"/>
                  </a:lnTo>
                  <a:lnTo>
                    <a:pt x="778837" y="1496142"/>
                  </a:lnTo>
                  <a:lnTo>
                    <a:pt x="778837" y="1485563"/>
                  </a:lnTo>
                  <a:lnTo>
                    <a:pt x="767464" y="1485563"/>
                  </a:lnTo>
                  <a:lnTo>
                    <a:pt x="767464" y="1471735"/>
                  </a:lnTo>
                  <a:lnTo>
                    <a:pt x="758503" y="1471735"/>
                  </a:lnTo>
                  <a:lnTo>
                    <a:pt x="758503" y="1445670"/>
                  </a:lnTo>
                  <a:lnTo>
                    <a:pt x="743133" y="1445670"/>
                  </a:lnTo>
                  <a:lnTo>
                    <a:pt x="743133" y="1422854"/>
                  </a:lnTo>
                  <a:lnTo>
                    <a:pt x="727693" y="1422854"/>
                  </a:lnTo>
                  <a:lnTo>
                    <a:pt x="727693" y="1346317"/>
                  </a:lnTo>
                  <a:lnTo>
                    <a:pt x="717147" y="1346317"/>
                  </a:lnTo>
                  <a:lnTo>
                    <a:pt x="717147" y="1154178"/>
                  </a:lnTo>
                  <a:lnTo>
                    <a:pt x="703362" y="1154178"/>
                  </a:lnTo>
                  <a:lnTo>
                    <a:pt x="703362" y="1100457"/>
                  </a:lnTo>
                  <a:lnTo>
                    <a:pt x="690335" y="1100457"/>
                  </a:lnTo>
                  <a:lnTo>
                    <a:pt x="690335" y="1055655"/>
                  </a:lnTo>
                  <a:lnTo>
                    <a:pt x="676550" y="1055655"/>
                  </a:lnTo>
                  <a:lnTo>
                    <a:pt x="676550" y="973448"/>
                  </a:lnTo>
                  <a:lnTo>
                    <a:pt x="666004" y="973448"/>
                  </a:lnTo>
                  <a:lnTo>
                    <a:pt x="666004" y="913988"/>
                  </a:lnTo>
                  <a:lnTo>
                    <a:pt x="652977" y="913988"/>
                  </a:lnTo>
                  <a:lnTo>
                    <a:pt x="652977" y="794308"/>
                  </a:lnTo>
                  <a:lnTo>
                    <a:pt x="638433" y="794308"/>
                  </a:lnTo>
                  <a:lnTo>
                    <a:pt x="638433" y="689285"/>
                  </a:lnTo>
                  <a:lnTo>
                    <a:pt x="629473" y="689285"/>
                  </a:lnTo>
                  <a:lnTo>
                    <a:pt x="629473" y="572025"/>
                  </a:lnTo>
                  <a:lnTo>
                    <a:pt x="609967" y="572025"/>
                  </a:lnTo>
                  <a:lnTo>
                    <a:pt x="609967" y="552458"/>
                  </a:lnTo>
                  <a:lnTo>
                    <a:pt x="598663" y="552458"/>
                  </a:lnTo>
                  <a:lnTo>
                    <a:pt x="598663" y="543539"/>
                  </a:lnTo>
                  <a:lnTo>
                    <a:pt x="584050" y="543539"/>
                  </a:lnTo>
                  <a:lnTo>
                    <a:pt x="584050" y="532131"/>
                  </a:lnTo>
                  <a:lnTo>
                    <a:pt x="573435" y="532131"/>
                  </a:lnTo>
                  <a:lnTo>
                    <a:pt x="573435" y="527222"/>
                  </a:lnTo>
                  <a:lnTo>
                    <a:pt x="565371" y="527222"/>
                  </a:lnTo>
                  <a:lnTo>
                    <a:pt x="565371" y="497078"/>
                  </a:lnTo>
                  <a:lnTo>
                    <a:pt x="551517" y="497078"/>
                  </a:lnTo>
                  <a:lnTo>
                    <a:pt x="551517" y="475160"/>
                  </a:lnTo>
                  <a:lnTo>
                    <a:pt x="538558" y="475160"/>
                  </a:lnTo>
                  <a:lnTo>
                    <a:pt x="538558" y="441766"/>
                  </a:lnTo>
                  <a:lnTo>
                    <a:pt x="528840" y="441766"/>
                  </a:lnTo>
                  <a:lnTo>
                    <a:pt x="528840" y="432778"/>
                  </a:lnTo>
                  <a:lnTo>
                    <a:pt x="511746" y="432778"/>
                  </a:lnTo>
                  <a:lnTo>
                    <a:pt x="511746" y="417360"/>
                  </a:lnTo>
                  <a:lnTo>
                    <a:pt x="497961" y="417360"/>
                  </a:lnTo>
                  <a:lnTo>
                    <a:pt x="497961" y="405122"/>
                  </a:lnTo>
                  <a:lnTo>
                    <a:pt x="487415" y="405122"/>
                  </a:lnTo>
                  <a:lnTo>
                    <a:pt x="487415" y="387215"/>
                  </a:lnTo>
                  <a:lnTo>
                    <a:pt x="471217" y="387215"/>
                  </a:lnTo>
                  <a:lnTo>
                    <a:pt x="471217" y="354650"/>
                  </a:lnTo>
                  <a:lnTo>
                    <a:pt x="466323" y="354650"/>
                  </a:lnTo>
                  <a:lnTo>
                    <a:pt x="466323" y="337504"/>
                  </a:lnTo>
                  <a:lnTo>
                    <a:pt x="457363" y="337504"/>
                  </a:lnTo>
                  <a:lnTo>
                    <a:pt x="457363" y="312268"/>
                  </a:lnTo>
                  <a:lnTo>
                    <a:pt x="446817" y="312268"/>
                  </a:lnTo>
                  <a:lnTo>
                    <a:pt x="446817" y="287862"/>
                  </a:lnTo>
                  <a:lnTo>
                    <a:pt x="437098" y="287862"/>
                  </a:lnTo>
                  <a:lnTo>
                    <a:pt x="437098" y="268295"/>
                  </a:lnTo>
                  <a:lnTo>
                    <a:pt x="424898" y="268295"/>
                  </a:lnTo>
                  <a:lnTo>
                    <a:pt x="424898" y="260967"/>
                  </a:lnTo>
                  <a:lnTo>
                    <a:pt x="408701" y="260967"/>
                  </a:lnTo>
                  <a:lnTo>
                    <a:pt x="408701" y="223562"/>
                  </a:lnTo>
                  <a:lnTo>
                    <a:pt x="394088" y="223562"/>
                  </a:lnTo>
                  <a:lnTo>
                    <a:pt x="394088" y="209734"/>
                  </a:lnTo>
                  <a:lnTo>
                    <a:pt x="358384" y="209734"/>
                  </a:lnTo>
                  <a:lnTo>
                    <a:pt x="358384" y="186089"/>
                  </a:lnTo>
                  <a:lnTo>
                    <a:pt x="338051" y="186089"/>
                  </a:lnTo>
                  <a:lnTo>
                    <a:pt x="338051" y="168182"/>
                  </a:lnTo>
                  <a:lnTo>
                    <a:pt x="312065" y="168182"/>
                  </a:lnTo>
                  <a:lnTo>
                    <a:pt x="312065" y="155944"/>
                  </a:lnTo>
                  <a:lnTo>
                    <a:pt x="295041" y="155944"/>
                  </a:lnTo>
                  <a:lnTo>
                    <a:pt x="295041" y="142116"/>
                  </a:lnTo>
                  <a:lnTo>
                    <a:pt x="281255" y="142116"/>
                  </a:lnTo>
                  <a:lnTo>
                    <a:pt x="281255" y="130708"/>
                  </a:lnTo>
                  <a:lnTo>
                    <a:pt x="267470" y="130708"/>
                  </a:lnTo>
                  <a:lnTo>
                    <a:pt x="267470" y="112801"/>
                  </a:lnTo>
                  <a:lnTo>
                    <a:pt x="247964" y="112801"/>
                  </a:lnTo>
                  <a:lnTo>
                    <a:pt x="247964" y="103882"/>
                  </a:lnTo>
                  <a:lnTo>
                    <a:pt x="238245" y="103882"/>
                  </a:lnTo>
                  <a:lnTo>
                    <a:pt x="238245" y="94064"/>
                  </a:lnTo>
                  <a:lnTo>
                    <a:pt x="223633" y="94064"/>
                  </a:lnTo>
                  <a:lnTo>
                    <a:pt x="223633" y="81066"/>
                  </a:lnTo>
                  <a:lnTo>
                    <a:pt x="210674" y="81066"/>
                  </a:lnTo>
                  <a:lnTo>
                    <a:pt x="210674" y="74567"/>
                  </a:lnTo>
                  <a:lnTo>
                    <a:pt x="199301" y="74567"/>
                  </a:lnTo>
                  <a:lnTo>
                    <a:pt x="199301" y="65579"/>
                  </a:lnTo>
                  <a:lnTo>
                    <a:pt x="182208" y="65579"/>
                  </a:lnTo>
                  <a:lnTo>
                    <a:pt x="182208" y="60739"/>
                  </a:lnTo>
                  <a:lnTo>
                    <a:pt x="174901" y="60739"/>
                  </a:lnTo>
                  <a:lnTo>
                    <a:pt x="174901" y="50921"/>
                  </a:lnTo>
                  <a:lnTo>
                    <a:pt x="115693" y="50921"/>
                  </a:lnTo>
                  <a:lnTo>
                    <a:pt x="115693" y="31424"/>
                  </a:lnTo>
                  <a:lnTo>
                    <a:pt x="101839" y="31424"/>
                  </a:lnTo>
                  <a:lnTo>
                    <a:pt x="101839" y="20776"/>
                  </a:lnTo>
                  <a:lnTo>
                    <a:pt x="75923" y="20776"/>
                  </a:lnTo>
                  <a:lnTo>
                    <a:pt x="75923" y="7778"/>
                  </a:lnTo>
                  <a:lnTo>
                    <a:pt x="7754" y="7778"/>
                  </a:lnTo>
                </a:path>
              </a:pathLst>
            </a:custGeom>
            <a:noFill/>
            <a:ln w="14288" cap="flat">
              <a:solidFill>
                <a:srgbClr val="8B878B"/>
              </a:solidFill>
              <a:prstDash val="solid"/>
              <a:miter/>
            </a:ln>
          </p:spPr>
          <p:txBody>
            <a:bodyPr rtlCol="0" anchor="ctr"/>
            <a:lstStyle/>
            <a:p>
              <a:endParaRPr lang="en-GB" dirty="0"/>
            </a:p>
          </p:txBody>
        </p:sp>
        <p:sp>
          <p:nvSpPr>
            <p:cNvPr id="281" name="Freeform 280">
              <a:extLst>
                <a:ext uri="{FF2B5EF4-FFF2-40B4-BE49-F238E27FC236}">
                  <a16:creationId xmlns:a16="http://schemas.microsoft.com/office/drawing/2014/main" id="{1327CDBC-D2E2-8544-BAE6-B439BEEE6335}"/>
                </a:ext>
              </a:extLst>
            </p:cNvPr>
            <p:cNvSpPr/>
            <p:nvPr/>
          </p:nvSpPr>
          <p:spPr>
            <a:xfrm>
              <a:off x="1567935" y="2549799"/>
              <a:ext cx="55141" cy="55312"/>
            </a:xfrm>
            <a:custGeom>
              <a:avLst/>
              <a:gdLst>
                <a:gd name="connsiteX0" fmla="*/ 50937 w 55141"/>
                <a:gd name="connsiteY0" fmla="*/ 28140 h 55311"/>
                <a:gd name="connsiteX1" fmla="*/ 28053 w 55141"/>
                <a:gd name="connsiteY1" fmla="*/ 51094 h 55311"/>
                <a:gd name="connsiteX2" fmla="*/ 5170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70" y="40817"/>
                    <a:pt x="5170" y="28140"/>
                  </a:cubicBezTo>
                  <a:cubicBezTo>
                    <a:pt x="5170" y="15462"/>
                    <a:pt x="15415" y="5185"/>
                    <a:pt x="28053" y="5185"/>
                  </a:cubicBezTo>
                  <a:cubicBezTo>
                    <a:pt x="40691" y="5185"/>
                    <a:pt x="50937" y="15462"/>
                    <a:pt x="50937" y="28140"/>
                  </a:cubicBezTo>
                  <a:close/>
                </a:path>
              </a:pathLst>
            </a:custGeom>
            <a:solidFill>
              <a:srgbClr val="8B878B"/>
            </a:solidFill>
            <a:ln w="9525" cap="flat">
              <a:noFill/>
              <a:prstDash val="solid"/>
              <a:miter/>
            </a:ln>
          </p:spPr>
          <p:txBody>
            <a:bodyPr rtlCol="0" anchor="ctr"/>
            <a:lstStyle/>
            <a:p>
              <a:endParaRPr lang="en-GB" dirty="0"/>
            </a:p>
          </p:txBody>
        </p:sp>
        <p:sp>
          <p:nvSpPr>
            <p:cNvPr id="282" name="Freeform 281">
              <a:extLst>
                <a:ext uri="{FF2B5EF4-FFF2-40B4-BE49-F238E27FC236}">
                  <a16:creationId xmlns:a16="http://schemas.microsoft.com/office/drawing/2014/main" id="{82D38066-E9A8-0543-B3F8-D6C5BE3B5B20}"/>
                </a:ext>
              </a:extLst>
            </p:cNvPr>
            <p:cNvSpPr/>
            <p:nvPr/>
          </p:nvSpPr>
          <p:spPr>
            <a:xfrm>
              <a:off x="1723778" y="2772082"/>
              <a:ext cx="55141" cy="55312"/>
            </a:xfrm>
            <a:custGeom>
              <a:avLst/>
              <a:gdLst>
                <a:gd name="connsiteX0" fmla="*/ 50937 w 55141"/>
                <a:gd name="connsiteY0" fmla="*/ 28140 h 55311"/>
                <a:gd name="connsiteX1" fmla="*/ 28053 w 55141"/>
                <a:gd name="connsiteY1" fmla="*/ 51094 h 55311"/>
                <a:gd name="connsiteX2" fmla="*/ 5170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70" y="40817"/>
                    <a:pt x="5170" y="28140"/>
                  </a:cubicBezTo>
                  <a:cubicBezTo>
                    <a:pt x="5170" y="15462"/>
                    <a:pt x="15415" y="5185"/>
                    <a:pt x="28053" y="5185"/>
                  </a:cubicBezTo>
                  <a:cubicBezTo>
                    <a:pt x="40691" y="5185"/>
                    <a:pt x="50937" y="15462"/>
                    <a:pt x="50937" y="28140"/>
                  </a:cubicBezTo>
                  <a:close/>
                </a:path>
              </a:pathLst>
            </a:custGeom>
            <a:solidFill>
              <a:srgbClr val="8B878B"/>
            </a:solidFill>
            <a:ln w="9525" cap="flat">
              <a:noFill/>
              <a:prstDash val="solid"/>
              <a:miter/>
            </a:ln>
          </p:spPr>
          <p:txBody>
            <a:bodyPr rtlCol="0" anchor="ctr"/>
            <a:lstStyle/>
            <a:p>
              <a:endParaRPr lang="en-GB" dirty="0"/>
            </a:p>
          </p:txBody>
        </p:sp>
        <p:sp>
          <p:nvSpPr>
            <p:cNvPr id="283" name="Freeform 282">
              <a:extLst>
                <a:ext uri="{FF2B5EF4-FFF2-40B4-BE49-F238E27FC236}">
                  <a16:creationId xmlns:a16="http://schemas.microsoft.com/office/drawing/2014/main" id="{40531DFC-7A6E-D949-89B2-BFAE0964CDAF}"/>
                </a:ext>
              </a:extLst>
            </p:cNvPr>
            <p:cNvSpPr/>
            <p:nvPr/>
          </p:nvSpPr>
          <p:spPr>
            <a:xfrm>
              <a:off x="1979427" y="3750750"/>
              <a:ext cx="55141" cy="55312"/>
            </a:xfrm>
            <a:custGeom>
              <a:avLst/>
              <a:gdLst>
                <a:gd name="connsiteX0" fmla="*/ 50937 w 55141"/>
                <a:gd name="connsiteY0" fmla="*/ 28140 h 55311"/>
                <a:gd name="connsiteX1" fmla="*/ 28053 w 55141"/>
                <a:gd name="connsiteY1" fmla="*/ 51094 h 55311"/>
                <a:gd name="connsiteX2" fmla="*/ 5170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70" y="40817"/>
                    <a:pt x="5170" y="28140"/>
                  </a:cubicBezTo>
                  <a:cubicBezTo>
                    <a:pt x="5170" y="15462"/>
                    <a:pt x="15415" y="5185"/>
                    <a:pt x="28053" y="5185"/>
                  </a:cubicBezTo>
                  <a:cubicBezTo>
                    <a:pt x="40691" y="5185"/>
                    <a:pt x="50937" y="15462"/>
                    <a:pt x="50937" y="28140"/>
                  </a:cubicBezTo>
                  <a:close/>
                </a:path>
              </a:pathLst>
            </a:custGeom>
            <a:solidFill>
              <a:srgbClr val="8B878B"/>
            </a:solidFill>
            <a:ln w="9525" cap="flat">
              <a:noFill/>
              <a:prstDash val="solid"/>
              <a:miter/>
            </a:ln>
          </p:spPr>
          <p:txBody>
            <a:bodyPr rtlCol="0" anchor="ctr"/>
            <a:lstStyle/>
            <a:p>
              <a:endParaRPr lang="en-GB" dirty="0"/>
            </a:p>
          </p:txBody>
        </p:sp>
        <p:sp>
          <p:nvSpPr>
            <p:cNvPr id="284" name="Freeform 283">
              <a:extLst>
                <a:ext uri="{FF2B5EF4-FFF2-40B4-BE49-F238E27FC236}">
                  <a16:creationId xmlns:a16="http://schemas.microsoft.com/office/drawing/2014/main" id="{ACDE5BAA-CA1C-8D4C-8BD6-12CB550AD682}"/>
                </a:ext>
              </a:extLst>
            </p:cNvPr>
            <p:cNvSpPr/>
            <p:nvPr/>
          </p:nvSpPr>
          <p:spPr>
            <a:xfrm>
              <a:off x="2389334" y="3832127"/>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8B878B"/>
            </a:solidFill>
            <a:ln w="9525" cap="flat">
              <a:noFill/>
              <a:prstDash val="solid"/>
              <a:miter/>
            </a:ln>
          </p:spPr>
          <p:txBody>
            <a:bodyPr rtlCol="0" anchor="ctr"/>
            <a:lstStyle/>
            <a:p>
              <a:endParaRPr lang="en-GB" dirty="0"/>
            </a:p>
          </p:txBody>
        </p:sp>
        <p:sp>
          <p:nvSpPr>
            <p:cNvPr id="285" name="Freeform 284">
              <a:extLst>
                <a:ext uri="{FF2B5EF4-FFF2-40B4-BE49-F238E27FC236}">
                  <a16:creationId xmlns:a16="http://schemas.microsoft.com/office/drawing/2014/main" id="{61F1F0B4-4672-A247-8356-F6B667DAAC05}"/>
                </a:ext>
              </a:extLst>
            </p:cNvPr>
            <p:cNvSpPr/>
            <p:nvPr/>
          </p:nvSpPr>
          <p:spPr>
            <a:xfrm>
              <a:off x="3186402" y="3988451"/>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8B878B"/>
            </a:solidFill>
            <a:ln w="9525" cap="flat">
              <a:noFill/>
              <a:prstDash val="solid"/>
              <a:miter/>
            </a:ln>
          </p:spPr>
          <p:txBody>
            <a:bodyPr rtlCol="0" anchor="ctr"/>
            <a:lstStyle/>
            <a:p>
              <a:endParaRPr lang="en-GB" dirty="0"/>
            </a:p>
          </p:txBody>
        </p:sp>
        <p:sp>
          <p:nvSpPr>
            <p:cNvPr id="286" name="Freeform 285">
              <a:extLst>
                <a:ext uri="{FF2B5EF4-FFF2-40B4-BE49-F238E27FC236}">
                  <a16:creationId xmlns:a16="http://schemas.microsoft.com/office/drawing/2014/main" id="{B03D5E1C-E7C0-BC43-8625-BE92C2DFD887}"/>
                </a:ext>
              </a:extLst>
            </p:cNvPr>
            <p:cNvSpPr/>
            <p:nvPr/>
          </p:nvSpPr>
          <p:spPr>
            <a:xfrm>
              <a:off x="2558136" y="3940468"/>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8B878B"/>
            </a:solidFill>
            <a:ln w="9525" cap="flat">
              <a:noFill/>
              <a:prstDash val="solid"/>
              <a:miter/>
            </a:ln>
          </p:spPr>
          <p:txBody>
            <a:bodyPr rtlCol="0" anchor="ctr"/>
            <a:lstStyle/>
            <a:p>
              <a:endParaRPr lang="en-GB" dirty="0"/>
            </a:p>
          </p:txBody>
        </p:sp>
        <p:sp>
          <p:nvSpPr>
            <p:cNvPr id="287" name="Freeform 286">
              <a:extLst>
                <a:ext uri="{FF2B5EF4-FFF2-40B4-BE49-F238E27FC236}">
                  <a16:creationId xmlns:a16="http://schemas.microsoft.com/office/drawing/2014/main" id="{9EB3B160-1A62-F145-80E4-42C9D38EFDEE}"/>
                </a:ext>
              </a:extLst>
            </p:cNvPr>
            <p:cNvSpPr/>
            <p:nvPr/>
          </p:nvSpPr>
          <p:spPr>
            <a:xfrm>
              <a:off x="3288689" y="4003938"/>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8B878B"/>
            </a:solidFill>
            <a:ln w="9525" cap="flat">
              <a:noFill/>
              <a:prstDash val="solid"/>
              <a:miter/>
            </a:ln>
          </p:spPr>
          <p:txBody>
            <a:bodyPr rtlCol="0" anchor="ctr"/>
            <a:lstStyle/>
            <a:p>
              <a:endParaRPr lang="en-GB" dirty="0"/>
            </a:p>
          </p:txBody>
        </p:sp>
        <p:sp>
          <p:nvSpPr>
            <p:cNvPr id="288" name="Freeform 287">
              <a:extLst>
                <a:ext uri="{FF2B5EF4-FFF2-40B4-BE49-F238E27FC236}">
                  <a16:creationId xmlns:a16="http://schemas.microsoft.com/office/drawing/2014/main" id="{2FFEAA96-2D99-7D4E-9B4C-141890CC2B6D}"/>
                </a:ext>
              </a:extLst>
            </p:cNvPr>
            <p:cNvSpPr/>
            <p:nvPr/>
          </p:nvSpPr>
          <p:spPr>
            <a:xfrm>
              <a:off x="2541938" y="3925811"/>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8B878B"/>
            </a:solidFill>
            <a:ln w="9525" cap="flat">
              <a:noFill/>
              <a:prstDash val="solid"/>
              <a:miter/>
            </a:ln>
          </p:spPr>
          <p:txBody>
            <a:bodyPr rtlCol="0" anchor="ctr"/>
            <a:lstStyle/>
            <a:p>
              <a:endParaRPr lang="en-GB" dirty="0"/>
            </a:p>
          </p:txBody>
        </p:sp>
        <p:sp>
          <p:nvSpPr>
            <p:cNvPr id="289" name="Freeform 288">
              <a:extLst>
                <a:ext uri="{FF2B5EF4-FFF2-40B4-BE49-F238E27FC236}">
                  <a16:creationId xmlns:a16="http://schemas.microsoft.com/office/drawing/2014/main" id="{DAF2DFEA-ECE5-7D44-9A89-29648701699F}"/>
                </a:ext>
              </a:extLst>
            </p:cNvPr>
            <p:cNvSpPr/>
            <p:nvPr/>
          </p:nvSpPr>
          <p:spPr>
            <a:xfrm>
              <a:off x="2465636" y="3854943"/>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8B878B"/>
            </a:solidFill>
            <a:ln w="9525" cap="flat">
              <a:noFill/>
              <a:prstDash val="solid"/>
              <a:miter/>
            </a:ln>
          </p:spPr>
          <p:txBody>
            <a:bodyPr rtlCol="0" anchor="ctr"/>
            <a:lstStyle/>
            <a:p>
              <a:endParaRPr lang="en-GB" dirty="0"/>
            </a:p>
          </p:txBody>
        </p:sp>
        <p:sp>
          <p:nvSpPr>
            <p:cNvPr id="290" name="Freeform 289">
              <a:extLst>
                <a:ext uri="{FF2B5EF4-FFF2-40B4-BE49-F238E27FC236}">
                  <a16:creationId xmlns:a16="http://schemas.microsoft.com/office/drawing/2014/main" id="{953083D6-C188-2B4B-A5EF-5C6EB356EF4A}"/>
                </a:ext>
              </a:extLst>
            </p:cNvPr>
            <p:cNvSpPr/>
            <p:nvPr/>
          </p:nvSpPr>
          <p:spPr>
            <a:xfrm>
              <a:off x="1137316" y="2219900"/>
              <a:ext cx="4328594" cy="1832193"/>
            </a:xfrm>
            <a:custGeom>
              <a:avLst/>
              <a:gdLst>
                <a:gd name="connsiteX0" fmla="*/ 4321529 w 4328594"/>
                <a:gd name="connsiteY0" fmla="*/ 1830085 h 1832193"/>
                <a:gd name="connsiteX1" fmla="*/ 4268938 w 4328594"/>
                <a:gd name="connsiteY1" fmla="*/ 1830085 h 1832193"/>
                <a:gd name="connsiteX2" fmla="*/ 4268938 w 4328594"/>
                <a:gd name="connsiteY2" fmla="*/ 1785766 h 1832193"/>
                <a:gd name="connsiteX3" fmla="*/ 3591803 w 4328594"/>
                <a:gd name="connsiteY3" fmla="*/ 1785766 h 1832193"/>
                <a:gd name="connsiteX4" fmla="*/ 3591803 w 4328594"/>
                <a:gd name="connsiteY4" fmla="*/ 1771386 h 1832193"/>
                <a:gd name="connsiteX5" fmla="*/ 3216773 w 4328594"/>
                <a:gd name="connsiteY5" fmla="*/ 1771386 h 1832193"/>
                <a:gd name="connsiteX6" fmla="*/ 3062722 w 4328594"/>
                <a:gd name="connsiteY6" fmla="*/ 1771386 h 1832193"/>
                <a:gd name="connsiteX7" fmla="*/ 3062722 w 4328594"/>
                <a:gd name="connsiteY7" fmla="*/ 1737853 h 1832193"/>
                <a:gd name="connsiteX8" fmla="*/ 2949269 w 4328594"/>
                <a:gd name="connsiteY8" fmla="*/ 1737853 h 1832193"/>
                <a:gd name="connsiteX9" fmla="*/ 2949269 w 4328594"/>
                <a:gd name="connsiteY9" fmla="*/ 1721052 h 1832193"/>
                <a:gd name="connsiteX10" fmla="*/ 2877585 w 4328594"/>
                <a:gd name="connsiteY10" fmla="*/ 1721052 h 1832193"/>
                <a:gd name="connsiteX11" fmla="*/ 2877585 w 4328594"/>
                <a:gd name="connsiteY11" fmla="*/ 1711511 h 1832193"/>
                <a:gd name="connsiteX12" fmla="*/ 2851324 w 4328594"/>
                <a:gd name="connsiteY12" fmla="*/ 1711511 h 1832193"/>
                <a:gd name="connsiteX13" fmla="*/ 2851324 w 4328594"/>
                <a:gd name="connsiteY13" fmla="*/ 1695885 h 1832193"/>
                <a:gd name="connsiteX14" fmla="*/ 2825063 w 4328594"/>
                <a:gd name="connsiteY14" fmla="*/ 1695885 h 1832193"/>
                <a:gd name="connsiteX15" fmla="*/ 2825063 w 4328594"/>
                <a:gd name="connsiteY15" fmla="*/ 1677909 h 1832193"/>
                <a:gd name="connsiteX16" fmla="*/ 2799974 w 4328594"/>
                <a:gd name="connsiteY16" fmla="*/ 1677909 h 1832193"/>
                <a:gd name="connsiteX17" fmla="*/ 2799974 w 4328594"/>
                <a:gd name="connsiteY17" fmla="*/ 1668368 h 1832193"/>
                <a:gd name="connsiteX18" fmla="*/ 2776125 w 4328594"/>
                <a:gd name="connsiteY18" fmla="*/ 1668368 h 1832193"/>
                <a:gd name="connsiteX19" fmla="*/ 2776125 w 4328594"/>
                <a:gd name="connsiteY19" fmla="*/ 1655162 h 1832193"/>
                <a:gd name="connsiteX20" fmla="*/ 2706854 w 4328594"/>
                <a:gd name="connsiteY20" fmla="*/ 1655162 h 1832193"/>
                <a:gd name="connsiteX21" fmla="*/ 2706854 w 4328594"/>
                <a:gd name="connsiteY21" fmla="*/ 1644376 h 1832193"/>
                <a:gd name="connsiteX22" fmla="*/ 2618421 w 4328594"/>
                <a:gd name="connsiteY22" fmla="*/ 1644376 h 1832193"/>
                <a:gd name="connsiteX23" fmla="*/ 2618421 w 4328594"/>
                <a:gd name="connsiteY23" fmla="*/ 1632415 h 1832193"/>
                <a:gd name="connsiteX24" fmla="*/ 2397511 w 4328594"/>
                <a:gd name="connsiteY24" fmla="*/ 1632415 h 1832193"/>
                <a:gd name="connsiteX25" fmla="*/ 2397511 w 4328594"/>
                <a:gd name="connsiteY25" fmla="*/ 1624049 h 1832193"/>
                <a:gd name="connsiteX26" fmla="*/ 2247044 w 4328594"/>
                <a:gd name="connsiteY26" fmla="*/ 1624049 h 1832193"/>
                <a:gd name="connsiteX27" fmla="*/ 2247044 w 4328594"/>
                <a:gd name="connsiteY27" fmla="*/ 1603653 h 1832193"/>
                <a:gd name="connsiteX28" fmla="*/ 2226710 w 4328594"/>
                <a:gd name="connsiteY28" fmla="*/ 1603653 h 1832193"/>
                <a:gd name="connsiteX29" fmla="*/ 2226710 w 4328594"/>
                <a:gd name="connsiteY29" fmla="*/ 1583326 h 1832193"/>
                <a:gd name="connsiteX30" fmla="*/ 2170604 w 4328594"/>
                <a:gd name="connsiteY30" fmla="*/ 1583326 h 1832193"/>
                <a:gd name="connsiteX31" fmla="*/ 2170604 w 4328594"/>
                <a:gd name="connsiteY31" fmla="*/ 1546199 h 1832193"/>
                <a:gd name="connsiteX32" fmla="*/ 2134762 w 4328594"/>
                <a:gd name="connsiteY32" fmla="*/ 1546199 h 1832193"/>
                <a:gd name="connsiteX33" fmla="*/ 2134762 w 4328594"/>
                <a:gd name="connsiteY33" fmla="*/ 1522207 h 1832193"/>
                <a:gd name="connsiteX34" fmla="*/ 2118082 w 4328594"/>
                <a:gd name="connsiteY34" fmla="*/ 1522207 h 1832193"/>
                <a:gd name="connsiteX35" fmla="*/ 2118082 w 4328594"/>
                <a:gd name="connsiteY35" fmla="*/ 1503056 h 1832193"/>
                <a:gd name="connsiteX36" fmla="*/ 2094164 w 4328594"/>
                <a:gd name="connsiteY36" fmla="*/ 1503056 h 1832193"/>
                <a:gd name="connsiteX37" fmla="*/ 2094164 w 4328594"/>
                <a:gd name="connsiteY37" fmla="*/ 1480309 h 1832193"/>
                <a:gd name="connsiteX38" fmla="*/ 1975955 w 4328594"/>
                <a:gd name="connsiteY38" fmla="*/ 1480309 h 1832193"/>
                <a:gd name="connsiteX39" fmla="*/ 1975955 w 4328594"/>
                <a:gd name="connsiteY39" fmla="*/ 1470698 h 1832193"/>
                <a:gd name="connsiteX40" fmla="*/ 1784270 w 4328594"/>
                <a:gd name="connsiteY40" fmla="*/ 1470698 h 1832193"/>
                <a:gd name="connsiteX41" fmla="*/ 1784270 w 4328594"/>
                <a:gd name="connsiteY41" fmla="*/ 1459636 h 1832193"/>
                <a:gd name="connsiteX42" fmla="*/ 1700800 w 4328594"/>
                <a:gd name="connsiteY42" fmla="*/ 1459636 h 1832193"/>
                <a:gd name="connsiteX43" fmla="*/ 1700800 w 4328594"/>
                <a:gd name="connsiteY43" fmla="*/ 1453275 h 1832193"/>
                <a:gd name="connsiteX44" fmla="*/ 1681707 w 4328594"/>
                <a:gd name="connsiteY44" fmla="*/ 1453275 h 1832193"/>
                <a:gd name="connsiteX45" fmla="*/ 1681707 w 4328594"/>
                <a:gd name="connsiteY45" fmla="*/ 1446154 h 1832193"/>
                <a:gd name="connsiteX46" fmla="*/ 1612436 w 4328594"/>
                <a:gd name="connsiteY46" fmla="*/ 1446154 h 1832193"/>
                <a:gd name="connsiteX47" fmla="*/ 1612436 w 4328594"/>
                <a:gd name="connsiteY47" fmla="*/ 1430736 h 1832193"/>
                <a:gd name="connsiteX48" fmla="*/ 1600098 w 4328594"/>
                <a:gd name="connsiteY48" fmla="*/ 1430736 h 1832193"/>
                <a:gd name="connsiteX49" fmla="*/ 1600098 w 4328594"/>
                <a:gd name="connsiteY49" fmla="*/ 1423269 h 1832193"/>
                <a:gd name="connsiteX50" fmla="*/ 1535721 w 4328594"/>
                <a:gd name="connsiteY50" fmla="*/ 1423269 h 1832193"/>
                <a:gd name="connsiteX51" fmla="*/ 1535721 w 4328594"/>
                <a:gd name="connsiteY51" fmla="*/ 1400314 h 1832193"/>
                <a:gd name="connsiteX52" fmla="*/ 1504290 w 4328594"/>
                <a:gd name="connsiteY52" fmla="*/ 1400314 h 1832193"/>
                <a:gd name="connsiteX53" fmla="*/ 1504290 w 4328594"/>
                <a:gd name="connsiteY53" fmla="*/ 1381923 h 1832193"/>
                <a:gd name="connsiteX54" fmla="*/ 1469068 w 4328594"/>
                <a:gd name="connsiteY54" fmla="*/ 1381923 h 1832193"/>
                <a:gd name="connsiteX55" fmla="*/ 1469068 w 4328594"/>
                <a:gd name="connsiteY55" fmla="*/ 1360144 h 1832193"/>
                <a:gd name="connsiteX56" fmla="*/ 1452595 w 4328594"/>
                <a:gd name="connsiteY56" fmla="*/ 1360144 h 1832193"/>
                <a:gd name="connsiteX57" fmla="*/ 1452595 w 4328594"/>
                <a:gd name="connsiteY57" fmla="*/ 1330138 h 1832193"/>
                <a:gd name="connsiteX58" fmla="*/ 1436190 w 4328594"/>
                <a:gd name="connsiteY58" fmla="*/ 1330138 h 1832193"/>
                <a:gd name="connsiteX59" fmla="*/ 1436190 w 4328594"/>
                <a:gd name="connsiteY59" fmla="*/ 1285059 h 1832193"/>
                <a:gd name="connsiteX60" fmla="*/ 1408482 w 4328594"/>
                <a:gd name="connsiteY60" fmla="*/ 1285059 h 1832193"/>
                <a:gd name="connsiteX61" fmla="*/ 1408482 w 4328594"/>
                <a:gd name="connsiteY61" fmla="*/ 1255398 h 1832193"/>
                <a:gd name="connsiteX62" fmla="*/ 1386770 w 4328594"/>
                <a:gd name="connsiteY62" fmla="*/ 1255398 h 1832193"/>
                <a:gd name="connsiteX63" fmla="*/ 1386770 w 4328594"/>
                <a:gd name="connsiteY63" fmla="*/ 1238528 h 1832193"/>
                <a:gd name="connsiteX64" fmla="*/ 1372158 w 4328594"/>
                <a:gd name="connsiteY64" fmla="*/ 1238528 h 1832193"/>
                <a:gd name="connsiteX65" fmla="*/ 1372158 w 4328594"/>
                <a:gd name="connsiteY65" fmla="*/ 1200225 h 1832193"/>
                <a:gd name="connsiteX66" fmla="*/ 1350101 w 4328594"/>
                <a:gd name="connsiteY66" fmla="*/ 1200225 h 1832193"/>
                <a:gd name="connsiteX67" fmla="*/ 1350101 w 4328594"/>
                <a:gd name="connsiteY67" fmla="*/ 1144637 h 1832193"/>
                <a:gd name="connsiteX68" fmla="*/ 1329492 w 4328594"/>
                <a:gd name="connsiteY68" fmla="*/ 1144637 h 1832193"/>
                <a:gd name="connsiteX69" fmla="*/ 1329492 w 4328594"/>
                <a:gd name="connsiteY69" fmla="*/ 1131155 h 1832193"/>
                <a:gd name="connsiteX70" fmla="*/ 1314880 w 4328594"/>
                <a:gd name="connsiteY70" fmla="*/ 1131155 h 1832193"/>
                <a:gd name="connsiteX71" fmla="*/ 1314880 w 4328594"/>
                <a:gd name="connsiteY71" fmla="*/ 1124379 h 1832193"/>
                <a:gd name="connsiteX72" fmla="*/ 1288274 w 4328594"/>
                <a:gd name="connsiteY72" fmla="*/ 1124379 h 1832193"/>
                <a:gd name="connsiteX73" fmla="*/ 1288274 w 4328594"/>
                <a:gd name="connsiteY73" fmla="*/ 1109722 h 1832193"/>
                <a:gd name="connsiteX74" fmla="*/ 1269250 w 4328594"/>
                <a:gd name="connsiteY74" fmla="*/ 1109722 h 1832193"/>
                <a:gd name="connsiteX75" fmla="*/ 1269250 w 4328594"/>
                <a:gd name="connsiteY75" fmla="*/ 1093197 h 1832193"/>
                <a:gd name="connsiteX76" fmla="*/ 1223207 w 4328594"/>
                <a:gd name="connsiteY76" fmla="*/ 1093197 h 1832193"/>
                <a:gd name="connsiteX77" fmla="*/ 1223207 w 4328594"/>
                <a:gd name="connsiteY77" fmla="*/ 1083103 h 1832193"/>
                <a:gd name="connsiteX78" fmla="*/ 1114992 w 4328594"/>
                <a:gd name="connsiteY78" fmla="*/ 1083103 h 1832193"/>
                <a:gd name="connsiteX79" fmla="*/ 1114992 w 4328594"/>
                <a:gd name="connsiteY79" fmla="*/ 1073285 h 1832193"/>
                <a:gd name="connsiteX80" fmla="*/ 1077220 w 4328594"/>
                <a:gd name="connsiteY80" fmla="*/ 1073285 h 1832193"/>
                <a:gd name="connsiteX81" fmla="*/ 1077220 w 4328594"/>
                <a:gd name="connsiteY81" fmla="*/ 1068031 h 1832193"/>
                <a:gd name="connsiteX82" fmla="*/ 1025525 w 4328594"/>
                <a:gd name="connsiteY82" fmla="*/ 1068031 h 1832193"/>
                <a:gd name="connsiteX83" fmla="*/ 1025525 w 4328594"/>
                <a:gd name="connsiteY83" fmla="*/ 1057176 h 1832193"/>
                <a:gd name="connsiteX84" fmla="*/ 982515 w 4328594"/>
                <a:gd name="connsiteY84" fmla="*/ 1057176 h 1832193"/>
                <a:gd name="connsiteX85" fmla="*/ 982515 w 4328594"/>
                <a:gd name="connsiteY85" fmla="*/ 1052267 h 1832193"/>
                <a:gd name="connsiteX86" fmla="*/ 935714 w 4328594"/>
                <a:gd name="connsiteY86" fmla="*/ 1052267 h 1832193"/>
                <a:gd name="connsiteX87" fmla="*/ 935714 w 4328594"/>
                <a:gd name="connsiteY87" fmla="*/ 1046252 h 1832193"/>
                <a:gd name="connsiteX88" fmla="*/ 919585 w 4328594"/>
                <a:gd name="connsiteY88" fmla="*/ 1046252 h 1832193"/>
                <a:gd name="connsiteX89" fmla="*/ 919585 w 4328594"/>
                <a:gd name="connsiteY89" fmla="*/ 1031663 h 1832193"/>
                <a:gd name="connsiteX90" fmla="*/ 821158 w 4328594"/>
                <a:gd name="connsiteY90" fmla="*/ 1031663 h 1832193"/>
                <a:gd name="connsiteX91" fmla="*/ 821158 w 4328594"/>
                <a:gd name="connsiteY91" fmla="*/ 1003454 h 1832193"/>
                <a:gd name="connsiteX92" fmla="*/ 799446 w 4328594"/>
                <a:gd name="connsiteY92" fmla="*/ 1003454 h 1832193"/>
                <a:gd name="connsiteX93" fmla="*/ 799446 w 4328594"/>
                <a:gd name="connsiteY93" fmla="*/ 980984 h 1832193"/>
                <a:gd name="connsiteX94" fmla="*/ 788969 w 4328594"/>
                <a:gd name="connsiteY94" fmla="*/ 980984 h 1832193"/>
                <a:gd name="connsiteX95" fmla="*/ 788969 w 4328594"/>
                <a:gd name="connsiteY95" fmla="*/ 966672 h 1832193"/>
                <a:gd name="connsiteX96" fmla="*/ 775115 w 4328594"/>
                <a:gd name="connsiteY96" fmla="*/ 966672 h 1832193"/>
                <a:gd name="connsiteX97" fmla="*/ 775115 w 4328594"/>
                <a:gd name="connsiteY97" fmla="*/ 951669 h 1832193"/>
                <a:gd name="connsiteX98" fmla="*/ 754919 w 4328594"/>
                <a:gd name="connsiteY98" fmla="*/ 951669 h 1832193"/>
                <a:gd name="connsiteX99" fmla="*/ 754919 w 4328594"/>
                <a:gd name="connsiteY99" fmla="*/ 922769 h 1832193"/>
                <a:gd name="connsiteX100" fmla="*/ 741823 w 4328594"/>
                <a:gd name="connsiteY100" fmla="*/ 922769 h 1832193"/>
                <a:gd name="connsiteX101" fmla="*/ 741823 w 4328594"/>
                <a:gd name="connsiteY101" fmla="*/ 888199 h 1832193"/>
                <a:gd name="connsiteX102" fmla="*/ 725694 w 4328594"/>
                <a:gd name="connsiteY102" fmla="*/ 888199 h 1832193"/>
                <a:gd name="connsiteX103" fmla="*/ 725694 w 4328594"/>
                <a:gd name="connsiteY103" fmla="*/ 846508 h 1832193"/>
                <a:gd name="connsiteX104" fmla="*/ 713357 w 4328594"/>
                <a:gd name="connsiteY104" fmla="*/ 846508 h 1832193"/>
                <a:gd name="connsiteX105" fmla="*/ 713357 w 4328594"/>
                <a:gd name="connsiteY105" fmla="*/ 722265 h 1832193"/>
                <a:gd name="connsiteX106" fmla="*/ 699916 w 4328594"/>
                <a:gd name="connsiteY106" fmla="*/ 722265 h 1832193"/>
                <a:gd name="connsiteX107" fmla="*/ 699916 w 4328594"/>
                <a:gd name="connsiteY107" fmla="*/ 664810 h 1832193"/>
                <a:gd name="connsiteX108" fmla="*/ 692058 w 4328594"/>
                <a:gd name="connsiteY108" fmla="*/ 664810 h 1832193"/>
                <a:gd name="connsiteX109" fmla="*/ 692058 w 4328594"/>
                <a:gd name="connsiteY109" fmla="*/ 634388 h 1832193"/>
                <a:gd name="connsiteX110" fmla="*/ 675171 w 4328594"/>
                <a:gd name="connsiteY110" fmla="*/ 634388 h 1832193"/>
                <a:gd name="connsiteX111" fmla="*/ 675171 w 4328594"/>
                <a:gd name="connsiteY111" fmla="*/ 584815 h 1832193"/>
                <a:gd name="connsiteX112" fmla="*/ 661317 w 4328594"/>
                <a:gd name="connsiteY112" fmla="*/ 584815 h 1832193"/>
                <a:gd name="connsiteX113" fmla="*/ 661317 w 4328594"/>
                <a:gd name="connsiteY113" fmla="*/ 528882 h 1832193"/>
                <a:gd name="connsiteX114" fmla="*/ 653459 w 4328594"/>
                <a:gd name="connsiteY114" fmla="*/ 528882 h 1832193"/>
                <a:gd name="connsiteX115" fmla="*/ 653459 w 4328594"/>
                <a:gd name="connsiteY115" fmla="*/ 490233 h 1832193"/>
                <a:gd name="connsiteX116" fmla="*/ 639605 w 4328594"/>
                <a:gd name="connsiteY116" fmla="*/ 490233 h 1832193"/>
                <a:gd name="connsiteX117" fmla="*/ 639605 w 4328594"/>
                <a:gd name="connsiteY117" fmla="*/ 431672 h 1832193"/>
                <a:gd name="connsiteX118" fmla="*/ 630231 w 4328594"/>
                <a:gd name="connsiteY118" fmla="*/ 431672 h 1832193"/>
                <a:gd name="connsiteX119" fmla="*/ 630231 w 4328594"/>
                <a:gd name="connsiteY119" fmla="*/ 380578 h 1832193"/>
                <a:gd name="connsiteX120" fmla="*/ 616446 w 4328594"/>
                <a:gd name="connsiteY120" fmla="*/ 380578 h 1832193"/>
                <a:gd name="connsiteX121" fmla="*/ 616446 w 4328594"/>
                <a:gd name="connsiteY121" fmla="*/ 344902 h 1832193"/>
                <a:gd name="connsiteX122" fmla="*/ 592873 w 4328594"/>
                <a:gd name="connsiteY122" fmla="*/ 344902 h 1832193"/>
                <a:gd name="connsiteX123" fmla="*/ 592873 w 4328594"/>
                <a:gd name="connsiteY123" fmla="*/ 311853 h 1832193"/>
                <a:gd name="connsiteX124" fmla="*/ 553929 w 4328594"/>
                <a:gd name="connsiteY124" fmla="*/ 311853 h 1832193"/>
                <a:gd name="connsiteX125" fmla="*/ 553929 w 4328594"/>
                <a:gd name="connsiteY125" fmla="*/ 293462 h 1832193"/>
                <a:gd name="connsiteX126" fmla="*/ 530356 w 4328594"/>
                <a:gd name="connsiteY126" fmla="*/ 293462 h 1832193"/>
                <a:gd name="connsiteX127" fmla="*/ 530356 w 4328594"/>
                <a:gd name="connsiteY127" fmla="*/ 264147 h 1832193"/>
                <a:gd name="connsiteX128" fmla="*/ 498167 w 4328594"/>
                <a:gd name="connsiteY128" fmla="*/ 264147 h 1832193"/>
                <a:gd name="connsiteX129" fmla="*/ 498167 w 4328594"/>
                <a:gd name="connsiteY129" fmla="*/ 239395 h 1832193"/>
                <a:gd name="connsiteX130" fmla="*/ 447231 w 4328594"/>
                <a:gd name="connsiteY130" fmla="*/ 239395 h 1832193"/>
                <a:gd name="connsiteX131" fmla="*/ 447231 w 4328594"/>
                <a:gd name="connsiteY131" fmla="*/ 212362 h 1832193"/>
                <a:gd name="connsiteX132" fmla="*/ 427793 w 4328594"/>
                <a:gd name="connsiteY132" fmla="*/ 212362 h 1832193"/>
                <a:gd name="connsiteX133" fmla="*/ 427793 w 4328594"/>
                <a:gd name="connsiteY133" fmla="*/ 184222 h 1832193"/>
                <a:gd name="connsiteX134" fmla="*/ 395191 w 4328594"/>
                <a:gd name="connsiteY134" fmla="*/ 184222 h 1832193"/>
                <a:gd name="connsiteX135" fmla="*/ 395191 w 4328594"/>
                <a:gd name="connsiteY135" fmla="*/ 163964 h 1832193"/>
                <a:gd name="connsiteX136" fmla="*/ 376857 w 4328594"/>
                <a:gd name="connsiteY136" fmla="*/ 163964 h 1832193"/>
                <a:gd name="connsiteX137" fmla="*/ 376857 w 4328594"/>
                <a:gd name="connsiteY137" fmla="*/ 148546 h 1832193"/>
                <a:gd name="connsiteX138" fmla="*/ 362658 w 4328594"/>
                <a:gd name="connsiteY138" fmla="*/ 148546 h 1832193"/>
                <a:gd name="connsiteX139" fmla="*/ 362658 w 4328594"/>
                <a:gd name="connsiteY139" fmla="*/ 125661 h 1832193"/>
                <a:gd name="connsiteX140" fmla="*/ 349906 w 4328594"/>
                <a:gd name="connsiteY140" fmla="*/ 125661 h 1832193"/>
                <a:gd name="connsiteX141" fmla="*/ 349906 w 4328594"/>
                <a:gd name="connsiteY141" fmla="*/ 96000 h 1832193"/>
                <a:gd name="connsiteX142" fmla="*/ 311376 w 4328594"/>
                <a:gd name="connsiteY142" fmla="*/ 96000 h 1832193"/>
                <a:gd name="connsiteX143" fmla="*/ 311376 w 4328594"/>
                <a:gd name="connsiteY143" fmla="*/ 81688 h 1832193"/>
                <a:gd name="connsiteX144" fmla="*/ 288148 w 4328594"/>
                <a:gd name="connsiteY144" fmla="*/ 81688 h 1832193"/>
                <a:gd name="connsiteX145" fmla="*/ 288148 w 4328594"/>
                <a:gd name="connsiteY145" fmla="*/ 72354 h 1832193"/>
                <a:gd name="connsiteX146" fmla="*/ 265333 w 4328594"/>
                <a:gd name="connsiteY146" fmla="*/ 72354 h 1832193"/>
                <a:gd name="connsiteX147" fmla="*/ 265333 w 4328594"/>
                <a:gd name="connsiteY147" fmla="*/ 57282 h 1832193"/>
                <a:gd name="connsiteX148" fmla="*/ 200542 w 4328594"/>
                <a:gd name="connsiteY148" fmla="*/ 57282 h 1832193"/>
                <a:gd name="connsiteX149" fmla="*/ 200542 w 4328594"/>
                <a:gd name="connsiteY149" fmla="*/ 38130 h 1832193"/>
                <a:gd name="connsiteX150" fmla="*/ 161599 w 4328594"/>
                <a:gd name="connsiteY150" fmla="*/ 38130 h 1832193"/>
                <a:gd name="connsiteX151" fmla="*/ 161599 w 4328594"/>
                <a:gd name="connsiteY151" fmla="*/ 22367 h 1832193"/>
                <a:gd name="connsiteX152" fmla="*/ 98393 w 4328594"/>
                <a:gd name="connsiteY152" fmla="*/ 22367 h 1832193"/>
                <a:gd name="connsiteX153" fmla="*/ 98393 w 4328594"/>
                <a:gd name="connsiteY153" fmla="*/ 11512 h 1832193"/>
                <a:gd name="connsiteX154" fmla="*/ 83022 w 4328594"/>
                <a:gd name="connsiteY154" fmla="*/ 11512 h 1832193"/>
                <a:gd name="connsiteX155" fmla="*/ 83022 w 4328594"/>
                <a:gd name="connsiteY155" fmla="*/ 7778 h 1832193"/>
                <a:gd name="connsiteX156" fmla="*/ 7754 w 4328594"/>
                <a:gd name="connsiteY156" fmla="*/ 7778 h 1832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4328594" h="1832193">
                  <a:moveTo>
                    <a:pt x="4321529" y="1830085"/>
                  </a:moveTo>
                  <a:lnTo>
                    <a:pt x="4268938" y="1830085"/>
                  </a:lnTo>
                  <a:lnTo>
                    <a:pt x="4268938" y="1785766"/>
                  </a:lnTo>
                  <a:lnTo>
                    <a:pt x="3591803" y="1785766"/>
                  </a:lnTo>
                  <a:lnTo>
                    <a:pt x="3591803" y="1771386"/>
                  </a:lnTo>
                  <a:lnTo>
                    <a:pt x="3216773" y="1771386"/>
                  </a:lnTo>
                  <a:lnTo>
                    <a:pt x="3062722" y="1771386"/>
                  </a:lnTo>
                  <a:lnTo>
                    <a:pt x="3062722" y="1737853"/>
                  </a:lnTo>
                  <a:lnTo>
                    <a:pt x="2949269" y="1737853"/>
                  </a:lnTo>
                  <a:lnTo>
                    <a:pt x="2949269" y="1721052"/>
                  </a:lnTo>
                  <a:lnTo>
                    <a:pt x="2877585" y="1721052"/>
                  </a:lnTo>
                  <a:lnTo>
                    <a:pt x="2877585" y="1711511"/>
                  </a:lnTo>
                  <a:lnTo>
                    <a:pt x="2851324" y="1711511"/>
                  </a:lnTo>
                  <a:lnTo>
                    <a:pt x="2851324" y="1695885"/>
                  </a:lnTo>
                  <a:lnTo>
                    <a:pt x="2825063" y="1695885"/>
                  </a:lnTo>
                  <a:lnTo>
                    <a:pt x="2825063" y="1677909"/>
                  </a:lnTo>
                  <a:lnTo>
                    <a:pt x="2799974" y="1677909"/>
                  </a:lnTo>
                  <a:lnTo>
                    <a:pt x="2799974" y="1668368"/>
                  </a:lnTo>
                  <a:lnTo>
                    <a:pt x="2776125" y="1668368"/>
                  </a:lnTo>
                  <a:lnTo>
                    <a:pt x="2776125" y="1655162"/>
                  </a:lnTo>
                  <a:lnTo>
                    <a:pt x="2706854" y="1655162"/>
                  </a:lnTo>
                  <a:lnTo>
                    <a:pt x="2706854" y="1644376"/>
                  </a:lnTo>
                  <a:lnTo>
                    <a:pt x="2618421" y="1644376"/>
                  </a:lnTo>
                  <a:lnTo>
                    <a:pt x="2618421" y="1632415"/>
                  </a:lnTo>
                  <a:lnTo>
                    <a:pt x="2397511" y="1632415"/>
                  </a:lnTo>
                  <a:lnTo>
                    <a:pt x="2397511" y="1624049"/>
                  </a:lnTo>
                  <a:lnTo>
                    <a:pt x="2247044" y="1624049"/>
                  </a:lnTo>
                  <a:lnTo>
                    <a:pt x="2247044" y="1603653"/>
                  </a:lnTo>
                  <a:lnTo>
                    <a:pt x="2226710" y="1603653"/>
                  </a:lnTo>
                  <a:lnTo>
                    <a:pt x="2226710" y="1583326"/>
                  </a:lnTo>
                  <a:lnTo>
                    <a:pt x="2170604" y="1583326"/>
                  </a:lnTo>
                  <a:lnTo>
                    <a:pt x="2170604" y="1546199"/>
                  </a:lnTo>
                  <a:lnTo>
                    <a:pt x="2134762" y="1546199"/>
                  </a:lnTo>
                  <a:lnTo>
                    <a:pt x="2134762" y="1522207"/>
                  </a:lnTo>
                  <a:lnTo>
                    <a:pt x="2118082" y="1522207"/>
                  </a:lnTo>
                  <a:lnTo>
                    <a:pt x="2118082" y="1503056"/>
                  </a:lnTo>
                  <a:lnTo>
                    <a:pt x="2094164" y="1503056"/>
                  </a:lnTo>
                  <a:lnTo>
                    <a:pt x="2094164" y="1480309"/>
                  </a:lnTo>
                  <a:lnTo>
                    <a:pt x="1975955" y="1480309"/>
                  </a:lnTo>
                  <a:lnTo>
                    <a:pt x="1975955" y="1470698"/>
                  </a:lnTo>
                  <a:lnTo>
                    <a:pt x="1784270" y="1470698"/>
                  </a:lnTo>
                  <a:lnTo>
                    <a:pt x="1784270" y="1459636"/>
                  </a:lnTo>
                  <a:lnTo>
                    <a:pt x="1700800" y="1459636"/>
                  </a:lnTo>
                  <a:lnTo>
                    <a:pt x="1700800" y="1453275"/>
                  </a:lnTo>
                  <a:lnTo>
                    <a:pt x="1681707" y="1453275"/>
                  </a:lnTo>
                  <a:lnTo>
                    <a:pt x="1681707" y="1446154"/>
                  </a:lnTo>
                  <a:lnTo>
                    <a:pt x="1612436" y="1446154"/>
                  </a:lnTo>
                  <a:lnTo>
                    <a:pt x="1612436" y="1430736"/>
                  </a:lnTo>
                  <a:lnTo>
                    <a:pt x="1600098" y="1430736"/>
                  </a:lnTo>
                  <a:lnTo>
                    <a:pt x="1600098" y="1423269"/>
                  </a:lnTo>
                  <a:lnTo>
                    <a:pt x="1535721" y="1423269"/>
                  </a:lnTo>
                  <a:lnTo>
                    <a:pt x="1535721" y="1400314"/>
                  </a:lnTo>
                  <a:lnTo>
                    <a:pt x="1504290" y="1400314"/>
                  </a:lnTo>
                  <a:lnTo>
                    <a:pt x="1504290" y="1381923"/>
                  </a:lnTo>
                  <a:lnTo>
                    <a:pt x="1469068" y="1381923"/>
                  </a:lnTo>
                  <a:lnTo>
                    <a:pt x="1469068" y="1360144"/>
                  </a:lnTo>
                  <a:lnTo>
                    <a:pt x="1452595" y="1360144"/>
                  </a:lnTo>
                  <a:lnTo>
                    <a:pt x="1452595" y="1330138"/>
                  </a:lnTo>
                  <a:lnTo>
                    <a:pt x="1436190" y="1330138"/>
                  </a:lnTo>
                  <a:lnTo>
                    <a:pt x="1436190" y="1285059"/>
                  </a:lnTo>
                  <a:lnTo>
                    <a:pt x="1408482" y="1285059"/>
                  </a:lnTo>
                  <a:lnTo>
                    <a:pt x="1408482" y="1255398"/>
                  </a:lnTo>
                  <a:lnTo>
                    <a:pt x="1386770" y="1255398"/>
                  </a:lnTo>
                  <a:lnTo>
                    <a:pt x="1386770" y="1238528"/>
                  </a:lnTo>
                  <a:lnTo>
                    <a:pt x="1372158" y="1238528"/>
                  </a:lnTo>
                  <a:lnTo>
                    <a:pt x="1372158" y="1200225"/>
                  </a:lnTo>
                  <a:lnTo>
                    <a:pt x="1350101" y="1200225"/>
                  </a:lnTo>
                  <a:lnTo>
                    <a:pt x="1350101" y="1144637"/>
                  </a:lnTo>
                  <a:lnTo>
                    <a:pt x="1329492" y="1144637"/>
                  </a:lnTo>
                  <a:lnTo>
                    <a:pt x="1329492" y="1131155"/>
                  </a:lnTo>
                  <a:lnTo>
                    <a:pt x="1314880" y="1131155"/>
                  </a:lnTo>
                  <a:lnTo>
                    <a:pt x="1314880" y="1124379"/>
                  </a:lnTo>
                  <a:lnTo>
                    <a:pt x="1288274" y="1124379"/>
                  </a:lnTo>
                  <a:lnTo>
                    <a:pt x="1288274" y="1109722"/>
                  </a:lnTo>
                  <a:lnTo>
                    <a:pt x="1269250" y="1109722"/>
                  </a:lnTo>
                  <a:lnTo>
                    <a:pt x="1269250" y="1093197"/>
                  </a:lnTo>
                  <a:lnTo>
                    <a:pt x="1223207" y="1093197"/>
                  </a:lnTo>
                  <a:lnTo>
                    <a:pt x="1223207" y="1083103"/>
                  </a:lnTo>
                  <a:lnTo>
                    <a:pt x="1114992" y="1083103"/>
                  </a:lnTo>
                  <a:lnTo>
                    <a:pt x="1114992" y="1073285"/>
                  </a:lnTo>
                  <a:lnTo>
                    <a:pt x="1077220" y="1073285"/>
                  </a:lnTo>
                  <a:lnTo>
                    <a:pt x="1077220" y="1068031"/>
                  </a:lnTo>
                  <a:lnTo>
                    <a:pt x="1025525" y="1068031"/>
                  </a:lnTo>
                  <a:lnTo>
                    <a:pt x="1025525" y="1057176"/>
                  </a:lnTo>
                  <a:lnTo>
                    <a:pt x="982515" y="1057176"/>
                  </a:lnTo>
                  <a:lnTo>
                    <a:pt x="982515" y="1052267"/>
                  </a:lnTo>
                  <a:lnTo>
                    <a:pt x="935714" y="1052267"/>
                  </a:lnTo>
                  <a:lnTo>
                    <a:pt x="935714" y="1046252"/>
                  </a:lnTo>
                  <a:lnTo>
                    <a:pt x="919585" y="1046252"/>
                  </a:lnTo>
                  <a:lnTo>
                    <a:pt x="919585" y="1031663"/>
                  </a:lnTo>
                  <a:lnTo>
                    <a:pt x="821158" y="1031663"/>
                  </a:lnTo>
                  <a:lnTo>
                    <a:pt x="821158" y="1003454"/>
                  </a:lnTo>
                  <a:lnTo>
                    <a:pt x="799446" y="1003454"/>
                  </a:lnTo>
                  <a:lnTo>
                    <a:pt x="799446" y="980984"/>
                  </a:lnTo>
                  <a:lnTo>
                    <a:pt x="788969" y="980984"/>
                  </a:lnTo>
                  <a:lnTo>
                    <a:pt x="788969" y="966672"/>
                  </a:lnTo>
                  <a:lnTo>
                    <a:pt x="775115" y="966672"/>
                  </a:lnTo>
                  <a:lnTo>
                    <a:pt x="775115" y="951669"/>
                  </a:lnTo>
                  <a:lnTo>
                    <a:pt x="754919" y="951669"/>
                  </a:lnTo>
                  <a:lnTo>
                    <a:pt x="754919" y="922769"/>
                  </a:lnTo>
                  <a:lnTo>
                    <a:pt x="741823" y="922769"/>
                  </a:lnTo>
                  <a:lnTo>
                    <a:pt x="741823" y="888199"/>
                  </a:lnTo>
                  <a:lnTo>
                    <a:pt x="725694" y="888199"/>
                  </a:lnTo>
                  <a:lnTo>
                    <a:pt x="725694" y="846508"/>
                  </a:lnTo>
                  <a:lnTo>
                    <a:pt x="713357" y="846508"/>
                  </a:lnTo>
                  <a:lnTo>
                    <a:pt x="713357" y="722265"/>
                  </a:lnTo>
                  <a:lnTo>
                    <a:pt x="699916" y="722265"/>
                  </a:lnTo>
                  <a:lnTo>
                    <a:pt x="699916" y="664810"/>
                  </a:lnTo>
                  <a:lnTo>
                    <a:pt x="692058" y="664810"/>
                  </a:lnTo>
                  <a:lnTo>
                    <a:pt x="692058" y="634388"/>
                  </a:lnTo>
                  <a:lnTo>
                    <a:pt x="675171" y="634388"/>
                  </a:lnTo>
                  <a:lnTo>
                    <a:pt x="675171" y="584815"/>
                  </a:lnTo>
                  <a:lnTo>
                    <a:pt x="661317" y="584815"/>
                  </a:lnTo>
                  <a:lnTo>
                    <a:pt x="661317" y="528882"/>
                  </a:lnTo>
                  <a:lnTo>
                    <a:pt x="653459" y="528882"/>
                  </a:lnTo>
                  <a:lnTo>
                    <a:pt x="653459" y="490233"/>
                  </a:lnTo>
                  <a:lnTo>
                    <a:pt x="639605" y="490233"/>
                  </a:lnTo>
                  <a:lnTo>
                    <a:pt x="639605" y="431672"/>
                  </a:lnTo>
                  <a:lnTo>
                    <a:pt x="630231" y="431672"/>
                  </a:lnTo>
                  <a:lnTo>
                    <a:pt x="630231" y="380578"/>
                  </a:lnTo>
                  <a:lnTo>
                    <a:pt x="616446" y="380578"/>
                  </a:lnTo>
                  <a:lnTo>
                    <a:pt x="616446" y="344902"/>
                  </a:lnTo>
                  <a:lnTo>
                    <a:pt x="592873" y="344902"/>
                  </a:lnTo>
                  <a:lnTo>
                    <a:pt x="592873" y="311853"/>
                  </a:lnTo>
                  <a:lnTo>
                    <a:pt x="553929" y="311853"/>
                  </a:lnTo>
                  <a:lnTo>
                    <a:pt x="553929" y="293462"/>
                  </a:lnTo>
                  <a:lnTo>
                    <a:pt x="530356" y="293462"/>
                  </a:lnTo>
                  <a:lnTo>
                    <a:pt x="530356" y="264147"/>
                  </a:lnTo>
                  <a:lnTo>
                    <a:pt x="498167" y="264147"/>
                  </a:lnTo>
                  <a:lnTo>
                    <a:pt x="498167" y="239395"/>
                  </a:lnTo>
                  <a:lnTo>
                    <a:pt x="447231" y="239395"/>
                  </a:lnTo>
                  <a:lnTo>
                    <a:pt x="447231" y="212362"/>
                  </a:lnTo>
                  <a:lnTo>
                    <a:pt x="427793" y="212362"/>
                  </a:lnTo>
                  <a:lnTo>
                    <a:pt x="427793" y="184222"/>
                  </a:lnTo>
                  <a:lnTo>
                    <a:pt x="395191" y="184222"/>
                  </a:lnTo>
                  <a:lnTo>
                    <a:pt x="395191" y="163964"/>
                  </a:lnTo>
                  <a:lnTo>
                    <a:pt x="376857" y="163964"/>
                  </a:lnTo>
                  <a:lnTo>
                    <a:pt x="376857" y="148546"/>
                  </a:lnTo>
                  <a:lnTo>
                    <a:pt x="362658" y="148546"/>
                  </a:lnTo>
                  <a:lnTo>
                    <a:pt x="362658" y="125661"/>
                  </a:lnTo>
                  <a:lnTo>
                    <a:pt x="349906" y="125661"/>
                  </a:lnTo>
                  <a:lnTo>
                    <a:pt x="349906" y="96000"/>
                  </a:lnTo>
                  <a:lnTo>
                    <a:pt x="311376" y="96000"/>
                  </a:lnTo>
                  <a:lnTo>
                    <a:pt x="311376" y="81688"/>
                  </a:lnTo>
                  <a:lnTo>
                    <a:pt x="288148" y="81688"/>
                  </a:lnTo>
                  <a:lnTo>
                    <a:pt x="288148" y="72354"/>
                  </a:lnTo>
                  <a:lnTo>
                    <a:pt x="265333" y="72354"/>
                  </a:lnTo>
                  <a:lnTo>
                    <a:pt x="265333" y="57282"/>
                  </a:lnTo>
                  <a:lnTo>
                    <a:pt x="200542" y="57282"/>
                  </a:lnTo>
                  <a:lnTo>
                    <a:pt x="200542" y="38130"/>
                  </a:lnTo>
                  <a:lnTo>
                    <a:pt x="161599" y="38130"/>
                  </a:lnTo>
                  <a:lnTo>
                    <a:pt x="161599" y="22367"/>
                  </a:lnTo>
                  <a:lnTo>
                    <a:pt x="98393" y="22367"/>
                  </a:lnTo>
                  <a:lnTo>
                    <a:pt x="98393" y="11512"/>
                  </a:lnTo>
                  <a:lnTo>
                    <a:pt x="83022" y="11512"/>
                  </a:lnTo>
                  <a:lnTo>
                    <a:pt x="83022" y="7778"/>
                  </a:lnTo>
                  <a:lnTo>
                    <a:pt x="7754" y="7778"/>
                  </a:lnTo>
                </a:path>
              </a:pathLst>
            </a:custGeom>
            <a:noFill/>
            <a:ln w="14288" cap="flat">
              <a:solidFill>
                <a:srgbClr val="C6573B"/>
              </a:solidFill>
              <a:prstDash val="solid"/>
              <a:miter/>
            </a:ln>
          </p:spPr>
          <p:txBody>
            <a:bodyPr rtlCol="0" anchor="ctr"/>
            <a:lstStyle/>
            <a:p>
              <a:endParaRPr lang="en-GB" dirty="0"/>
            </a:p>
          </p:txBody>
        </p:sp>
        <p:sp>
          <p:nvSpPr>
            <p:cNvPr id="291" name="Freeform 290">
              <a:extLst>
                <a:ext uri="{FF2B5EF4-FFF2-40B4-BE49-F238E27FC236}">
                  <a16:creationId xmlns:a16="http://schemas.microsoft.com/office/drawing/2014/main" id="{4C7F105D-D8A3-3F47-AA68-A22BD023E9A2}"/>
                </a:ext>
              </a:extLst>
            </p:cNvPr>
            <p:cNvSpPr/>
            <p:nvPr/>
          </p:nvSpPr>
          <p:spPr>
            <a:xfrm>
              <a:off x="5425278" y="4022537"/>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2"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292" name="Freeform 291">
              <a:extLst>
                <a:ext uri="{FF2B5EF4-FFF2-40B4-BE49-F238E27FC236}">
                  <a16:creationId xmlns:a16="http://schemas.microsoft.com/office/drawing/2014/main" id="{CA20D2F9-D469-944D-92BE-6555AAAFE546}"/>
                </a:ext>
              </a:extLst>
            </p:cNvPr>
            <p:cNvSpPr/>
            <p:nvPr/>
          </p:nvSpPr>
          <p:spPr>
            <a:xfrm>
              <a:off x="5308792" y="3980362"/>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4"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293" name="Freeform 292">
              <a:extLst>
                <a:ext uri="{FF2B5EF4-FFF2-40B4-BE49-F238E27FC236}">
                  <a16:creationId xmlns:a16="http://schemas.microsoft.com/office/drawing/2014/main" id="{CD0FB2B6-ED63-7642-9F0E-C078717570DE}"/>
                </a:ext>
              </a:extLst>
            </p:cNvPr>
            <p:cNvSpPr/>
            <p:nvPr/>
          </p:nvSpPr>
          <p:spPr>
            <a:xfrm>
              <a:off x="4973395" y="3980362"/>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2"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294" name="Freeform 293">
              <a:extLst>
                <a:ext uri="{FF2B5EF4-FFF2-40B4-BE49-F238E27FC236}">
                  <a16:creationId xmlns:a16="http://schemas.microsoft.com/office/drawing/2014/main" id="{9E7C2467-F1DE-D848-B1E7-62F77C9B8ECC}"/>
                </a:ext>
              </a:extLst>
            </p:cNvPr>
            <p:cNvSpPr/>
            <p:nvPr/>
          </p:nvSpPr>
          <p:spPr>
            <a:xfrm>
              <a:off x="4944101" y="3980362"/>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2"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295" name="Freeform 294">
              <a:extLst>
                <a:ext uri="{FF2B5EF4-FFF2-40B4-BE49-F238E27FC236}">
                  <a16:creationId xmlns:a16="http://schemas.microsoft.com/office/drawing/2014/main" id="{5606D369-CFD1-7440-868D-39289E2FF669}"/>
                </a:ext>
              </a:extLst>
            </p:cNvPr>
            <p:cNvSpPr/>
            <p:nvPr/>
          </p:nvSpPr>
          <p:spPr>
            <a:xfrm>
              <a:off x="4700652" y="3966326"/>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2"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296" name="Freeform 295">
              <a:extLst>
                <a:ext uri="{FF2B5EF4-FFF2-40B4-BE49-F238E27FC236}">
                  <a16:creationId xmlns:a16="http://schemas.microsoft.com/office/drawing/2014/main" id="{33AC320F-63FC-5548-BBEB-8B775BB0768E}"/>
                </a:ext>
              </a:extLst>
            </p:cNvPr>
            <p:cNvSpPr/>
            <p:nvPr/>
          </p:nvSpPr>
          <p:spPr>
            <a:xfrm>
              <a:off x="4664328" y="3966326"/>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4"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297" name="Freeform 296">
              <a:extLst>
                <a:ext uri="{FF2B5EF4-FFF2-40B4-BE49-F238E27FC236}">
                  <a16:creationId xmlns:a16="http://schemas.microsoft.com/office/drawing/2014/main" id="{A0BAFAD4-373F-9E45-832A-414A6150E939}"/>
                </a:ext>
              </a:extLst>
            </p:cNvPr>
            <p:cNvSpPr/>
            <p:nvPr/>
          </p:nvSpPr>
          <p:spPr>
            <a:xfrm>
              <a:off x="4343405" y="3956232"/>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298" name="Freeform 297">
              <a:extLst>
                <a:ext uri="{FF2B5EF4-FFF2-40B4-BE49-F238E27FC236}">
                  <a16:creationId xmlns:a16="http://schemas.microsoft.com/office/drawing/2014/main" id="{0CAE2948-72E0-BA43-8E7E-D9FC454C3789}"/>
                </a:ext>
              </a:extLst>
            </p:cNvPr>
            <p:cNvSpPr/>
            <p:nvPr/>
          </p:nvSpPr>
          <p:spPr>
            <a:xfrm>
              <a:off x="4326794" y="3956232"/>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299" name="Freeform 298">
              <a:extLst>
                <a:ext uri="{FF2B5EF4-FFF2-40B4-BE49-F238E27FC236}">
                  <a16:creationId xmlns:a16="http://schemas.microsoft.com/office/drawing/2014/main" id="{95FA20C3-9832-9848-9B14-B09389C1E9BA}"/>
                </a:ext>
              </a:extLst>
            </p:cNvPr>
            <p:cNvSpPr/>
            <p:nvPr/>
          </p:nvSpPr>
          <p:spPr>
            <a:xfrm>
              <a:off x="4170054" y="3947037"/>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2" y="51094"/>
                    <a:pt x="28053" y="51094"/>
                  </a:cubicBezTo>
                  <a:cubicBezTo>
                    <a:pt x="15415" y="51094"/>
                    <a:pt x="5169" y="40817"/>
                    <a:pt x="5169" y="28140"/>
                  </a:cubicBezTo>
                  <a:cubicBezTo>
                    <a:pt x="5169" y="15462"/>
                    <a:pt x="15415" y="5185"/>
                    <a:pt x="28053" y="5185"/>
                  </a:cubicBezTo>
                  <a:cubicBezTo>
                    <a:pt x="40692"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00" name="Freeform 299">
              <a:extLst>
                <a:ext uri="{FF2B5EF4-FFF2-40B4-BE49-F238E27FC236}">
                  <a16:creationId xmlns:a16="http://schemas.microsoft.com/office/drawing/2014/main" id="{BC3BBBFD-C567-D540-8180-36916C1E8983}"/>
                </a:ext>
              </a:extLst>
            </p:cNvPr>
            <p:cNvSpPr/>
            <p:nvPr/>
          </p:nvSpPr>
          <p:spPr>
            <a:xfrm>
              <a:off x="4052672" y="3913642"/>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01" name="Freeform 300">
              <a:extLst>
                <a:ext uri="{FF2B5EF4-FFF2-40B4-BE49-F238E27FC236}">
                  <a16:creationId xmlns:a16="http://schemas.microsoft.com/office/drawing/2014/main" id="{0E4B10FE-8C30-4742-881D-576411D0AAD0}"/>
                </a:ext>
              </a:extLst>
            </p:cNvPr>
            <p:cNvSpPr/>
            <p:nvPr/>
          </p:nvSpPr>
          <p:spPr>
            <a:xfrm>
              <a:off x="3997531" y="3913642"/>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02" name="Freeform 301">
              <a:extLst>
                <a:ext uri="{FF2B5EF4-FFF2-40B4-BE49-F238E27FC236}">
                  <a16:creationId xmlns:a16="http://schemas.microsoft.com/office/drawing/2014/main" id="{0E3279E7-437B-0A42-89AC-E39A01C79E48}"/>
                </a:ext>
              </a:extLst>
            </p:cNvPr>
            <p:cNvSpPr/>
            <p:nvPr/>
          </p:nvSpPr>
          <p:spPr>
            <a:xfrm>
              <a:off x="3970374" y="3903064"/>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2" y="51094"/>
                    <a:pt x="28053" y="51094"/>
                  </a:cubicBezTo>
                  <a:cubicBezTo>
                    <a:pt x="15415" y="51094"/>
                    <a:pt x="5169" y="40817"/>
                    <a:pt x="5169" y="28140"/>
                  </a:cubicBezTo>
                  <a:cubicBezTo>
                    <a:pt x="5169" y="15462"/>
                    <a:pt x="15415" y="5185"/>
                    <a:pt x="28053" y="5185"/>
                  </a:cubicBezTo>
                  <a:cubicBezTo>
                    <a:pt x="40692"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03" name="Freeform 302">
              <a:extLst>
                <a:ext uri="{FF2B5EF4-FFF2-40B4-BE49-F238E27FC236}">
                  <a16:creationId xmlns:a16="http://schemas.microsoft.com/office/drawing/2014/main" id="{C53A14BA-11AE-DF4F-9179-F146CC824F4F}"/>
                </a:ext>
              </a:extLst>
            </p:cNvPr>
            <p:cNvSpPr/>
            <p:nvPr/>
          </p:nvSpPr>
          <p:spPr>
            <a:xfrm>
              <a:off x="3945836" y="3886401"/>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04" name="Freeform 303">
              <a:extLst>
                <a:ext uri="{FF2B5EF4-FFF2-40B4-BE49-F238E27FC236}">
                  <a16:creationId xmlns:a16="http://schemas.microsoft.com/office/drawing/2014/main" id="{0C9BAA1A-1228-AB40-82A9-02E14E9C2E80}"/>
                </a:ext>
              </a:extLst>
            </p:cNvPr>
            <p:cNvSpPr/>
            <p:nvPr/>
          </p:nvSpPr>
          <p:spPr>
            <a:xfrm>
              <a:off x="3915646" y="3870154"/>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05" name="Freeform 304">
              <a:extLst>
                <a:ext uri="{FF2B5EF4-FFF2-40B4-BE49-F238E27FC236}">
                  <a16:creationId xmlns:a16="http://schemas.microsoft.com/office/drawing/2014/main" id="{DE8E70B9-8DA3-E24A-9AE2-B63BBCBE7E91}"/>
                </a:ext>
              </a:extLst>
            </p:cNvPr>
            <p:cNvSpPr/>
            <p:nvPr/>
          </p:nvSpPr>
          <p:spPr>
            <a:xfrm>
              <a:off x="3881941" y="3848651"/>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06" name="Freeform 305">
              <a:extLst>
                <a:ext uri="{FF2B5EF4-FFF2-40B4-BE49-F238E27FC236}">
                  <a16:creationId xmlns:a16="http://schemas.microsoft.com/office/drawing/2014/main" id="{8FDFE074-CF5D-BA49-84D4-FDFFFE16EDCF}"/>
                </a:ext>
              </a:extLst>
            </p:cNvPr>
            <p:cNvSpPr/>
            <p:nvPr/>
          </p:nvSpPr>
          <p:spPr>
            <a:xfrm>
              <a:off x="3509323" y="3818299"/>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07" name="Freeform 306">
              <a:extLst>
                <a:ext uri="{FF2B5EF4-FFF2-40B4-BE49-F238E27FC236}">
                  <a16:creationId xmlns:a16="http://schemas.microsoft.com/office/drawing/2014/main" id="{FBB195FE-218D-7D45-B95E-CC5B227FA31A}"/>
                </a:ext>
              </a:extLst>
            </p:cNvPr>
            <p:cNvSpPr/>
            <p:nvPr/>
          </p:nvSpPr>
          <p:spPr>
            <a:xfrm>
              <a:off x="3354376" y="3812630"/>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08" name="Freeform 307">
              <a:extLst>
                <a:ext uri="{FF2B5EF4-FFF2-40B4-BE49-F238E27FC236}">
                  <a16:creationId xmlns:a16="http://schemas.microsoft.com/office/drawing/2014/main" id="{5F3625F8-39B6-9C47-9A2A-8F51AEAEF712}"/>
                </a:ext>
              </a:extLst>
            </p:cNvPr>
            <p:cNvSpPr/>
            <p:nvPr/>
          </p:nvSpPr>
          <p:spPr>
            <a:xfrm>
              <a:off x="3159107" y="3672553"/>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09" name="Freeform 308">
              <a:extLst>
                <a:ext uri="{FF2B5EF4-FFF2-40B4-BE49-F238E27FC236}">
                  <a16:creationId xmlns:a16="http://schemas.microsoft.com/office/drawing/2014/main" id="{A7346BEE-0012-5947-9480-90C141FCC9CC}"/>
                </a:ext>
              </a:extLst>
            </p:cNvPr>
            <p:cNvSpPr/>
            <p:nvPr/>
          </p:nvSpPr>
          <p:spPr>
            <a:xfrm>
              <a:off x="2659320" y="3615997"/>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10" name="Freeform 309">
              <a:extLst>
                <a:ext uri="{FF2B5EF4-FFF2-40B4-BE49-F238E27FC236}">
                  <a16:creationId xmlns:a16="http://schemas.microsoft.com/office/drawing/2014/main" id="{8BDEF1AB-44C4-E747-BF33-F8E3296C3577}"/>
                </a:ext>
              </a:extLst>
            </p:cNvPr>
            <p:cNvSpPr/>
            <p:nvPr/>
          </p:nvSpPr>
          <p:spPr>
            <a:xfrm>
              <a:off x="2374101" y="3297403"/>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11" name="Freeform 310">
              <a:extLst>
                <a:ext uri="{FF2B5EF4-FFF2-40B4-BE49-F238E27FC236}">
                  <a16:creationId xmlns:a16="http://schemas.microsoft.com/office/drawing/2014/main" id="{D346879D-9285-CE40-B497-0FB8C59C5A9F}"/>
                </a:ext>
              </a:extLst>
            </p:cNvPr>
            <p:cNvSpPr/>
            <p:nvPr/>
          </p:nvSpPr>
          <p:spPr>
            <a:xfrm>
              <a:off x="1925527" y="3203719"/>
              <a:ext cx="55141" cy="55312"/>
            </a:xfrm>
            <a:custGeom>
              <a:avLst/>
              <a:gdLst>
                <a:gd name="connsiteX0" fmla="*/ 50937 w 55141"/>
                <a:gd name="connsiteY0" fmla="*/ 28140 h 55311"/>
                <a:gd name="connsiteX1" fmla="*/ 28053 w 55141"/>
                <a:gd name="connsiteY1" fmla="*/ 51094 h 55311"/>
                <a:gd name="connsiteX2" fmla="*/ 5170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70" y="40817"/>
                    <a:pt x="5170" y="28140"/>
                  </a:cubicBezTo>
                  <a:cubicBezTo>
                    <a:pt x="5170"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12" name="Freeform 311">
              <a:extLst>
                <a:ext uri="{FF2B5EF4-FFF2-40B4-BE49-F238E27FC236}">
                  <a16:creationId xmlns:a16="http://schemas.microsoft.com/office/drawing/2014/main" id="{F09F38A3-CAC9-0E4C-A40F-59F89C32228F}"/>
                </a:ext>
              </a:extLst>
            </p:cNvPr>
            <p:cNvSpPr/>
            <p:nvPr/>
          </p:nvSpPr>
          <p:spPr>
            <a:xfrm>
              <a:off x="1829925" y="3042694"/>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6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6"/>
                    <a:pt x="28053" y="5186"/>
                  </a:cubicBezTo>
                  <a:cubicBezTo>
                    <a:pt x="40691" y="5186"/>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13" name="Freeform 312">
              <a:extLst>
                <a:ext uri="{FF2B5EF4-FFF2-40B4-BE49-F238E27FC236}">
                  <a16:creationId xmlns:a16="http://schemas.microsoft.com/office/drawing/2014/main" id="{C55A5DF0-A7A0-324D-9BC5-22055C0704C7}"/>
                </a:ext>
              </a:extLst>
            </p:cNvPr>
            <p:cNvSpPr/>
            <p:nvPr/>
          </p:nvSpPr>
          <p:spPr>
            <a:xfrm>
              <a:off x="1657402" y="2495663"/>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14" name="Freeform 313">
              <a:extLst>
                <a:ext uri="{FF2B5EF4-FFF2-40B4-BE49-F238E27FC236}">
                  <a16:creationId xmlns:a16="http://schemas.microsoft.com/office/drawing/2014/main" id="{CA757EA3-1965-A84E-A78B-7A72179FBAF3}"/>
                </a:ext>
              </a:extLst>
            </p:cNvPr>
            <p:cNvSpPr/>
            <p:nvPr/>
          </p:nvSpPr>
          <p:spPr>
            <a:xfrm>
              <a:off x="1640308" y="2477410"/>
              <a:ext cx="55141" cy="55312"/>
            </a:xfrm>
            <a:custGeom>
              <a:avLst/>
              <a:gdLst>
                <a:gd name="connsiteX0" fmla="*/ 50937 w 55141"/>
                <a:gd name="connsiteY0" fmla="*/ 28140 h 55311"/>
                <a:gd name="connsiteX1" fmla="*/ 28053 w 55141"/>
                <a:gd name="connsiteY1" fmla="*/ 51094 h 55311"/>
                <a:gd name="connsiteX2" fmla="*/ 5170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70" y="40817"/>
                    <a:pt x="5170" y="28140"/>
                  </a:cubicBezTo>
                  <a:cubicBezTo>
                    <a:pt x="5170"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15" name="Freeform 314">
              <a:extLst>
                <a:ext uri="{FF2B5EF4-FFF2-40B4-BE49-F238E27FC236}">
                  <a16:creationId xmlns:a16="http://schemas.microsoft.com/office/drawing/2014/main" id="{7E2A4352-6AC5-1B46-8CFD-68571B084D2E}"/>
                </a:ext>
              </a:extLst>
            </p:cNvPr>
            <p:cNvSpPr/>
            <p:nvPr/>
          </p:nvSpPr>
          <p:spPr>
            <a:xfrm>
              <a:off x="1713233" y="2531062"/>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16" name="Freeform 315">
              <a:extLst>
                <a:ext uri="{FF2B5EF4-FFF2-40B4-BE49-F238E27FC236}">
                  <a16:creationId xmlns:a16="http://schemas.microsoft.com/office/drawing/2014/main" id="{78ED50E4-CD89-F24D-BA63-54FFC7030059}"/>
                </a:ext>
              </a:extLst>
            </p:cNvPr>
            <p:cNvSpPr/>
            <p:nvPr/>
          </p:nvSpPr>
          <p:spPr>
            <a:xfrm>
              <a:off x="1118327" y="2199885"/>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17" name="Freeform 316">
              <a:extLst>
                <a:ext uri="{FF2B5EF4-FFF2-40B4-BE49-F238E27FC236}">
                  <a16:creationId xmlns:a16="http://schemas.microsoft.com/office/drawing/2014/main" id="{E2CE240A-D561-334A-BF9E-F411C0D01AA1}"/>
                </a:ext>
              </a:extLst>
            </p:cNvPr>
            <p:cNvSpPr/>
            <p:nvPr/>
          </p:nvSpPr>
          <p:spPr>
            <a:xfrm>
              <a:off x="1628935" y="2455147"/>
              <a:ext cx="55141" cy="55312"/>
            </a:xfrm>
            <a:custGeom>
              <a:avLst/>
              <a:gdLst>
                <a:gd name="connsiteX0" fmla="*/ 50937 w 55141"/>
                <a:gd name="connsiteY0" fmla="*/ 28140 h 55311"/>
                <a:gd name="connsiteX1" fmla="*/ 28053 w 55141"/>
                <a:gd name="connsiteY1" fmla="*/ 51094 h 55311"/>
                <a:gd name="connsiteX2" fmla="*/ 5170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70" y="40817"/>
                    <a:pt x="5170" y="28140"/>
                  </a:cubicBezTo>
                  <a:cubicBezTo>
                    <a:pt x="5170"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18" name="Freeform 317">
              <a:extLst>
                <a:ext uri="{FF2B5EF4-FFF2-40B4-BE49-F238E27FC236}">
                  <a16:creationId xmlns:a16="http://schemas.microsoft.com/office/drawing/2014/main" id="{81A8EBDD-62C8-504C-B901-B5618E4BABFA}"/>
                </a:ext>
              </a:extLst>
            </p:cNvPr>
            <p:cNvSpPr/>
            <p:nvPr/>
          </p:nvSpPr>
          <p:spPr>
            <a:xfrm>
              <a:off x="1531059" y="2391193"/>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19" name="Freeform 318">
              <a:extLst>
                <a:ext uri="{FF2B5EF4-FFF2-40B4-BE49-F238E27FC236}">
                  <a16:creationId xmlns:a16="http://schemas.microsoft.com/office/drawing/2014/main" id="{62260D8B-D752-2C48-92F8-712009EEFDA1}"/>
                </a:ext>
              </a:extLst>
            </p:cNvPr>
            <p:cNvSpPr/>
            <p:nvPr/>
          </p:nvSpPr>
          <p:spPr>
            <a:xfrm>
              <a:off x="1505419" y="2368308"/>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20" name="Freeform 319">
              <a:extLst>
                <a:ext uri="{FF2B5EF4-FFF2-40B4-BE49-F238E27FC236}">
                  <a16:creationId xmlns:a16="http://schemas.microsoft.com/office/drawing/2014/main" id="{8D102EC2-62B0-C142-8D07-3AE62910FD98}"/>
                </a:ext>
              </a:extLst>
            </p:cNvPr>
            <p:cNvSpPr/>
            <p:nvPr/>
          </p:nvSpPr>
          <p:spPr>
            <a:xfrm>
              <a:off x="2222118" y="3273965"/>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21" name="Freeform 320">
              <a:extLst>
                <a:ext uri="{FF2B5EF4-FFF2-40B4-BE49-F238E27FC236}">
                  <a16:creationId xmlns:a16="http://schemas.microsoft.com/office/drawing/2014/main" id="{FEB68105-828F-C949-81B9-B7A2CCAB312B}"/>
                </a:ext>
              </a:extLst>
            </p:cNvPr>
            <p:cNvSpPr/>
            <p:nvPr/>
          </p:nvSpPr>
          <p:spPr>
            <a:xfrm>
              <a:off x="1903884" y="3185466"/>
              <a:ext cx="55141" cy="55312"/>
            </a:xfrm>
            <a:custGeom>
              <a:avLst/>
              <a:gdLst>
                <a:gd name="connsiteX0" fmla="*/ 50937 w 55141"/>
                <a:gd name="connsiteY0" fmla="*/ 28140 h 55311"/>
                <a:gd name="connsiteX1" fmla="*/ 28053 w 55141"/>
                <a:gd name="connsiteY1" fmla="*/ 51094 h 55311"/>
                <a:gd name="connsiteX2" fmla="*/ 5170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70" y="40817"/>
                    <a:pt x="5170" y="28140"/>
                  </a:cubicBezTo>
                  <a:cubicBezTo>
                    <a:pt x="5170"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22" name="Freeform 321">
              <a:extLst>
                <a:ext uri="{FF2B5EF4-FFF2-40B4-BE49-F238E27FC236}">
                  <a16:creationId xmlns:a16="http://schemas.microsoft.com/office/drawing/2014/main" id="{14201648-D884-ED43-A27A-52B45C815ACB}"/>
                </a:ext>
              </a:extLst>
            </p:cNvPr>
            <p:cNvSpPr/>
            <p:nvPr/>
          </p:nvSpPr>
          <p:spPr>
            <a:xfrm>
              <a:off x="2453781" y="3377328"/>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23" name="Freeform 322">
              <a:extLst>
                <a:ext uri="{FF2B5EF4-FFF2-40B4-BE49-F238E27FC236}">
                  <a16:creationId xmlns:a16="http://schemas.microsoft.com/office/drawing/2014/main" id="{5EAFDE66-6B06-594A-9C1F-D034058DD6A5}"/>
                </a:ext>
              </a:extLst>
            </p:cNvPr>
            <p:cNvSpPr/>
            <p:nvPr/>
          </p:nvSpPr>
          <p:spPr>
            <a:xfrm>
              <a:off x="2469151" y="3396756"/>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24" name="Freeform 323">
              <a:extLst>
                <a:ext uri="{FF2B5EF4-FFF2-40B4-BE49-F238E27FC236}">
                  <a16:creationId xmlns:a16="http://schemas.microsoft.com/office/drawing/2014/main" id="{FBE94234-9D5C-2648-9A98-9CAD401F6471}"/>
                </a:ext>
              </a:extLst>
            </p:cNvPr>
            <p:cNvSpPr/>
            <p:nvPr/>
          </p:nvSpPr>
          <p:spPr>
            <a:xfrm>
              <a:off x="2493069" y="3444670"/>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25" name="Freeform 324">
              <a:extLst>
                <a:ext uri="{FF2B5EF4-FFF2-40B4-BE49-F238E27FC236}">
                  <a16:creationId xmlns:a16="http://schemas.microsoft.com/office/drawing/2014/main" id="{69953605-AA75-394B-830E-A9FEF8711BC5}"/>
                </a:ext>
              </a:extLst>
            </p:cNvPr>
            <p:cNvSpPr/>
            <p:nvPr/>
          </p:nvSpPr>
          <p:spPr>
            <a:xfrm>
              <a:off x="2516435" y="3463545"/>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26" name="Freeform 325">
              <a:extLst>
                <a:ext uri="{FF2B5EF4-FFF2-40B4-BE49-F238E27FC236}">
                  <a16:creationId xmlns:a16="http://schemas.microsoft.com/office/drawing/2014/main" id="{8363773B-2CF0-1545-9471-30F3F8AFFF41}"/>
                </a:ext>
              </a:extLst>
            </p:cNvPr>
            <p:cNvSpPr/>
            <p:nvPr/>
          </p:nvSpPr>
          <p:spPr>
            <a:xfrm>
              <a:off x="2531806" y="3483526"/>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27" name="Freeform 326">
              <a:extLst>
                <a:ext uri="{FF2B5EF4-FFF2-40B4-BE49-F238E27FC236}">
                  <a16:creationId xmlns:a16="http://schemas.microsoft.com/office/drawing/2014/main" id="{80C0B0E5-C99B-4445-9BB3-0AE4B175359E}"/>
                </a:ext>
              </a:extLst>
            </p:cNvPr>
            <p:cNvSpPr/>
            <p:nvPr/>
          </p:nvSpPr>
          <p:spPr>
            <a:xfrm>
              <a:off x="2546004" y="3526324"/>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28" name="Freeform 327">
              <a:extLst>
                <a:ext uri="{FF2B5EF4-FFF2-40B4-BE49-F238E27FC236}">
                  <a16:creationId xmlns:a16="http://schemas.microsoft.com/office/drawing/2014/main" id="{F429B8D1-490C-5242-805E-5DCA0222D9C7}"/>
                </a:ext>
              </a:extLst>
            </p:cNvPr>
            <p:cNvSpPr/>
            <p:nvPr/>
          </p:nvSpPr>
          <p:spPr>
            <a:xfrm>
              <a:off x="2614311" y="3588549"/>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29" name="Freeform 328">
              <a:extLst>
                <a:ext uri="{FF2B5EF4-FFF2-40B4-BE49-F238E27FC236}">
                  <a16:creationId xmlns:a16="http://schemas.microsoft.com/office/drawing/2014/main" id="{A5EBF236-C198-A146-9C50-AC095A724225}"/>
                </a:ext>
              </a:extLst>
            </p:cNvPr>
            <p:cNvSpPr/>
            <p:nvPr/>
          </p:nvSpPr>
          <p:spPr>
            <a:xfrm>
              <a:off x="2589842" y="3571472"/>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30" name="Freeform 329">
              <a:extLst>
                <a:ext uri="{FF2B5EF4-FFF2-40B4-BE49-F238E27FC236}">
                  <a16:creationId xmlns:a16="http://schemas.microsoft.com/office/drawing/2014/main" id="{ABEE885E-76FE-E04C-B0D0-2B4907B90629}"/>
                </a:ext>
              </a:extLst>
            </p:cNvPr>
            <p:cNvSpPr/>
            <p:nvPr/>
          </p:nvSpPr>
          <p:spPr>
            <a:xfrm>
              <a:off x="2572197" y="3561723"/>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31" name="Freeform 330">
              <a:extLst>
                <a:ext uri="{FF2B5EF4-FFF2-40B4-BE49-F238E27FC236}">
                  <a16:creationId xmlns:a16="http://schemas.microsoft.com/office/drawing/2014/main" id="{86BFE62F-7741-5B4C-A391-36F8AA22558D}"/>
                </a:ext>
              </a:extLst>
            </p:cNvPr>
            <p:cNvSpPr/>
            <p:nvPr/>
          </p:nvSpPr>
          <p:spPr>
            <a:xfrm>
              <a:off x="2635402" y="3601685"/>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32" name="Freeform 331">
              <a:extLst>
                <a:ext uri="{FF2B5EF4-FFF2-40B4-BE49-F238E27FC236}">
                  <a16:creationId xmlns:a16="http://schemas.microsoft.com/office/drawing/2014/main" id="{162778E0-8C31-ED4E-8A14-80978EFCE145}"/>
                </a:ext>
              </a:extLst>
            </p:cNvPr>
            <p:cNvSpPr/>
            <p:nvPr/>
          </p:nvSpPr>
          <p:spPr>
            <a:xfrm>
              <a:off x="3181853" y="3679536"/>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33" name="Freeform 332">
              <a:extLst>
                <a:ext uri="{FF2B5EF4-FFF2-40B4-BE49-F238E27FC236}">
                  <a16:creationId xmlns:a16="http://schemas.microsoft.com/office/drawing/2014/main" id="{D91E3742-C8F4-8840-AA8F-D65885C1D73E}"/>
                </a:ext>
              </a:extLst>
            </p:cNvPr>
            <p:cNvSpPr/>
            <p:nvPr/>
          </p:nvSpPr>
          <p:spPr>
            <a:xfrm>
              <a:off x="3205081" y="3688801"/>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2" y="51094"/>
                    <a:pt x="28053" y="51094"/>
                  </a:cubicBezTo>
                  <a:cubicBezTo>
                    <a:pt x="15415" y="51094"/>
                    <a:pt x="5169" y="40817"/>
                    <a:pt x="5169" y="28140"/>
                  </a:cubicBezTo>
                  <a:cubicBezTo>
                    <a:pt x="5169" y="15462"/>
                    <a:pt x="15415" y="5185"/>
                    <a:pt x="28053" y="5185"/>
                  </a:cubicBezTo>
                  <a:cubicBezTo>
                    <a:pt x="40692"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34" name="Freeform 333">
              <a:extLst>
                <a:ext uri="{FF2B5EF4-FFF2-40B4-BE49-F238E27FC236}">
                  <a16:creationId xmlns:a16="http://schemas.microsoft.com/office/drawing/2014/main" id="{31400D42-A36B-B64E-98D5-9CB6B554B1ED}"/>
                </a:ext>
              </a:extLst>
            </p:cNvPr>
            <p:cNvSpPr/>
            <p:nvPr/>
          </p:nvSpPr>
          <p:spPr>
            <a:xfrm>
              <a:off x="3237477" y="3725652"/>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35" name="Freeform 334">
              <a:extLst>
                <a:ext uri="{FF2B5EF4-FFF2-40B4-BE49-F238E27FC236}">
                  <a16:creationId xmlns:a16="http://schemas.microsoft.com/office/drawing/2014/main" id="{EC1BE984-CEB3-FB4D-9C23-036C93FE68AF}"/>
                </a:ext>
              </a:extLst>
            </p:cNvPr>
            <p:cNvSpPr/>
            <p:nvPr/>
          </p:nvSpPr>
          <p:spPr>
            <a:xfrm>
              <a:off x="3253123" y="3734779"/>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36" name="Freeform 335">
              <a:extLst>
                <a:ext uri="{FF2B5EF4-FFF2-40B4-BE49-F238E27FC236}">
                  <a16:creationId xmlns:a16="http://schemas.microsoft.com/office/drawing/2014/main" id="{4C9C62CF-0D63-354F-B769-676B663103CE}"/>
                </a:ext>
              </a:extLst>
            </p:cNvPr>
            <p:cNvSpPr/>
            <p:nvPr/>
          </p:nvSpPr>
          <p:spPr>
            <a:xfrm>
              <a:off x="3267667" y="3752893"/>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37" name="Freeform 336">
              <a:extLst>
                <a:ext uri="{FF2B5EF4-FFF2-40B4-BE49-F238E27FC236}">
                  <a16:creationId xmlns:a16="http://schemas.microsoft.com/office/drawing/2014/main" id="{274F34CF-9021-7A4F-A773-A84AD9F0F158}"/>
                </a:ext>
              </a:extLst>
            </p:cNvPr>
            <p:cNvSpPr/>
            <p:nvPr/>
          </p:nvSpPr>
          <p:spPr>
            <a:xfrm>
              <a:off x="3292618" y="3768726"/>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38" name="Freeform 337">
              <a:extLst>
                <a:ext uri="{FF2B5EF4-FFF2-40B4-BE49-F238E27FC236}">
                  <a16:creationId xmlns:a16="http://schemas.microsoft.com/office/drawing/2014/main" id="{85CE45B5-F4D7-2A44-8464-34CB64AE1754}"/>
                </a:ext>
              </a:extLst>
            </p:cNvPr>
            <p:cNvSpPr/>
            <p:nvPr/>
          </p:nvSpPr>
          <p:spPr>
            <a:xfrm>
              <a:off x="3449357" y="3818299"/>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grpSp>
    </p:spTree>
    <p:extLst>
      <p:ext uri="{BB962C8B-B14F-4D97-AF65-F5344CB8AC3E}">
        <p14:creationId xmlns:p14="http://schemas.microsoft.com/office/powerpoint/2010/main" val="240080720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9201" y="259200"/>
            <a:ext cx="10963199" cy="864000"/>
          </a:xfrm>
        </p:spPr>
        <p:txBody>
          <a:bodyPr/>
          <a:lstStyle/>
          <a:p>
            <a:r>
              <a:rPr lang="en-GB" noProof="0" dirty="0"/>
              <a:t>RECOURSE Study: </a:t>
            </a:r>
            <a:r>
              <a:rPr lang="en-US" dirty="0"/>
              <a:t>trifluridine/</a:t>
            </a:r>
            <a:r>
              <a:rPr lang="en-US" dirty="0" err="1"/>
              <a:t>tipiracil</a:t>
            </a:r>
            <a:r>
              <a:rPr lang="en-GB" dirty="0"/>
              <a:t> </a:t>
            </a:r>
            <a:r>
              <a:rPr lang="en-GB" noProof="0" dirty="0"/>
              <a:t>PROLONGED PFS AND OS in refractory </a:t>
            </a:r>
            <a:r>
              <a:rPr lang="en-GB" cap="none" noProof="0" dirty="0"/>
              <a:t>m</a:t>
            </a:r>
            <a:r>
              <a:rPr lang="en-GB" noProof="0" dirty="0"/>
              <a:t>crc patients</a:t>
            </a:r>
          </a:p>
        </p:txBody>
      </p:sp>
      <p:sp>
        <p:nvSpPr>
          <p:cNvPr id="42" name="Slide Number Placeholder 41">
            <a:extLst>
              <a:ext uri="{FF2B5EF4-FFF2-40B4-BE49-F238E27FC236}">
                <a16:creationId xmlns:a16="http://schemas.microsoft.com/office/drawing/2014/main" id="{D2EEF92A-5B84-884E-901C-9D9878D578C7}"/>
              </a:ext>
            </a:extLst>
          </p:cNvPr>
          <p:cNvSpPr>
            <a:spLocks noGrp="1"/>
          </p:cNvSpPr>
          <p:nvPr>
            <p:ph type="sldNum" sz="quarter" idx="4"/>
          </p:nvPr>
        </p:nvSpPr>
        <p:spPr/>
        <p:txBody>
          <a:bodyPr/>
          <a:lstStyle/>
          <a:p>
            <a:fld id="{FCE43C0F-8A7B-3A4B-9DB5-B3472E36E833}" type="slidenum">
              <a:rPr lang="en-GB" smtClean="0"/>
              <a:pPr/>
              <a:t>11</a:t>
            </a:fld>
            <a:endParaRPr lang="en-GB" dirty="0"/>
          </a:p>
        </p:txBody>
      </p:sp>
      <p:sp>
        <p:nvSpPr>
          <p:cNvPr id="3" name="Content Placeholder 2">
            <a:extLst>
              <a:ext uri="{FF2B5EF4-FFF2-40B4-BE49-F238E27FC236}">
                <a16:creationId xmlns:a16="http://schemas.microsoft.com/office/drawing/2014/main" id="{5EF5F902-0014-B4B9-C2AD-E469A08AC8CA}"/>
              </a:ext>
            </a:extLst>
          </p:cNvPr>
          <p:cNvSpPr>
            <a:spLocks noGrp="1"/>
          </p:cNvSpPr>
          <p:nvPr>
            <p:ph sz="quarter" idx="15"/>
          </p:nvPr>
        </p:nvSpPr>
        <p:spPr/>
        <p:txBody>
          <a:bodyPr anchor="b" anchorCtr="0"/>
          <a:lstStyle/>
          <a:p>
            <a:pPr>
              <a:defRPr/>
            </a:pPr>
            <a:r>
              <a:rPr lang="en-GB" noProof="0" dirty="0">
                <a:solidFill>
                  <a:schemeClr val="tx2"/>
                </a:solidFill>
              </a:rPr>
              <a:t>CI, confidence interval; DCR, disease control rate; HR, hazard ratio; mCRC, metastatic colorectal cancer; mo, months; ORR, objective response rate; OS, overall survival; PFS, progression free survival</a:t>
            </a:r>
          </a:p>
          <a:p>
            <a:pPr>
              <a:defRPr/>
            </a:pPr>
            <a:r>
              <a:rPr lang="en-GB" noProof="0" dirty="0">
                <a:solidFill>
                  <a:schemeClr val="tx2"/>
                </a:solidFill>
              </a:rPr>
              <a:t>Mayer RJ, et al N Engl J Med. 2015;372:1909-19</a:t>
            </a:r>
          </a:p>
        </p:txBody>
      </p:sp>
      <p:sp>
        <p:nvSpPr>
          <p:cNvPr id="6" name="Textfeld 5"/>
          <p:cNvSpPr txBox="1"/>
          <p:nvPr/>
        </p:nvSpPr>
        <p:spPr>
          <a:xfrm>
            <a:off x="7624962" y="4839092"/>
            <a:ext cx="3719288" cy="318100"/>
          </a:xfrm>
          <a:prstGeom prst="rect">
            <a:avLst/>
          </a:prstGeom>
          <a:noFill/>
        </p:spPr>
        <p:txBody>
          <a:bodyPr wrap="none" rtlCol="0">
            <a:spAutoFit/>
          </a:bodyPr>
          <a:lstStyle/>
          <a:p>
            <a:r>
              <a:rPr lang="en-GB" sz="1467" dirty="0">
                <a:latin typeface="Arial" panose="020B0604020202020204" pitchFamily="34" charset="0"/>
                <a:cs typeface="Arial" panose="020B0604020202020204" pitchFamily="34" charset="0"/>
              </a:rPr>
              <a:t>OS: 7.1 mo vs. 5.3 mo (HR 0.68; p&lt;0.001)</a:t>
            </a:r>
          </a:p>
        </p:txBody>
      </p:sp>
      <p:sp>
        <p:nvSpPr>
          <p:cNvPr id="7" name="Textfeld 6"/>
          <p:cNvSpPr txBox="1"/>
          <p:nvPr/>
        </p:nvSpPr>
        <p:spPr>
          <a:xfrm>
            <a:off x="1004719" y="4839092"/>
            <a:ext cx="3813865" cy="318100"/>
          </a:xfrm>
          <a:prstGeom prst="rect">
            <a:avLst/>
          </a:prstGeom>
          <a:noFill/>
        </p:spPr>
        <p:txBody>
          <a:bodyPr wrap="none" rtlCol="0">
            <a:spAutoFit/>
          </a:bodyPr>
          <a:lstStyle/>
          <a:p>
            <a:r>
              <a:rPr lang="en-GB" sz="1467" dirty="0">
                <a:latin typeface="Arial" panose="020B0604020202020204" pitchFamily="34" charset="0"/>
                <a:cs typeface="Arial" panose="020B0604020202020204" pitchFamily="34" charset="0"/>
              </a:rPr>
              <a:t>PFS: 2.0 mo vs. 1.7 mo (HR 0.48; p&lt;0.001)</a:t>
            </a:r>
          </a:p>
        </p:txBody>
      </p:sp>
      <p:cxnSp>
        <p:nvCxnSpPr>
          <p:cNvPr id="17" name="Straight Connector 16">
            <a:extLst>
              <a:ext uri="{FF2B5EF4-FFF2-40B4-BE49-F238E27FC236}">
                <a16:creationId xmlns:a16="http://schemas.microsoft.com/office/drawing/2014/main" id="{693895F1-EC86-B047-AE21-4ECBBFEECC69}"/>
              </a:ext>
            </a:extLst>
          </p:cNvPr>
          <p:cNvCxnSpPr>
            <a:cxnSpLocks/>
          </p:cNvCxnSpPr>
          <p:nvPr/>
        </p:nvCxnSpPr>
        <p:spPr>
          <a:xfrm flipH="1">
            <a:off x="7252083" y="4022958"/>
            <a:ext cx="463764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1EAF0359-037F-4A42-B783-30FE79D0BF46}"/>
              </a:ext>
            </a:extLst>
          </p:cNvPr>
          <p:cNvSpPr txBox="1"/>
          <p:nvPr/>
        </p:nvSpPr>
        <p:spPr>
          <a:xfrm>
            <a:off x="7903238" y="4066266"/>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a:t>
            </a:r>
          </a:p>
        </p:txBody>
      </p:sp>
      <p:sp>
        <p:nvSpPr>
          <p:cNvPr id="39" name="Textfeld 7">
            <a:extLst>
              <a:ext uri="{FF2B5EF4-FFF2-40B4-BE49-F238E27FC236}">
                <a16:creationId xmlns:a16="http://schemas.microsoft.com/office/drawing/2014/main" id="{54653579-1139-7D45-A0A5-9EBFFDDB5658}"/>
              </a:ext>
            </a:extLst>
          </p:cNvPr>
          <p:cNvSpPr txBox="1"/>
          <p:nvPr/>
        </p:nvSpPr>
        <p:spPr>
          <a:xfrm>
            <a:off x="619200" y="5295145"/>
            <a:ext cx="2739533" cy="677301"/>
          </a:xfrm>
          <a:prstGeom prst="rect">
            <a:avLst/>
          </a:prstGeom>
          <a:noFill/>
        </p:spPr>
        <p:txBody>
          <a:bodyPr wrap="none" lIns="0" tIns="0" rIns="0" bIns="0" rtlCol="0">
            <a:spAutoFit/>
          </a:bodyPr>
          <a:lstStyle/>
          <a:p>
            <a:pPr>
              <a:tabLst>
                <a:tab pos="594769" algn="l"/>
                <a:tab pos="1911303" algn="l"/>
              </a:tabLst>
            </a:pPr>
            <a:r>
              <a:rPr lang="en-GB" sz="1467" u="sng" dirty="0">
                <a:latin typeface="Arial" panose="020B0604020202020204" pitchFamily="34" charset="0"/>
                <a:cs typeface="Arial" panose="020B0604020202020204" pitchFamily="34" charset="0"/>
              </a:rPr>
              <a:t>Tumour response:</a:t>
            </a:r>
          </a:p>
          <a:p>
            <a:pPr>
              <a:tabLst>
                <a:tab pos="594769" algn="l"/>
                <a:tab pos="1911303" algn="l"/>
              </a:tabLst>
            </a:pPr>
            <a:r>
              <a:rPr lang="en-GB" sz="1467" dirty="0">
                <a:latin typeface="Arial" panose="020B0604020202020204" pitchFamily="34" charset="0"/>
                <a:cs typeface="Arial" panose="020B0604020202020204" pitchFamily="34" charset="0"/>
              </a:rPr>
              <a:t>ORR: 	1.6% vs. 0.4% 	(p=0.29)</a:t>
            </a:r>
          </a:p>
          <a:p>
            <a:pPr>
              <a:tabLst>
                <a:tab pos="594769" algn="l"/>
                <a:tab pos="1911303" algn="l"/>
              </a:tabLst>
            </a:pPr>
            <a:r>
              <a:rPr lang="en-GB" sz="1467" dirty="0">
                <a:latin typeface="Arial" panose="020B0604020202020204" pitchFamily="34" charset="0"/>
                <a:cs typeface="Arial" panose="020B0604020202020204" pitchFamily="34" charset="0"/>
              </a:rPr>
              <a:t>DCR: 	44% vs. 16% 	(p&lt;0.001)</a:t>
            </a:r>
          </a:p>
        </p:txBody>
      </p:sp>
      <p:sp>
        <p:nvSpPr>
          <p:cNvPr id="40" name="TextBox 39">
            <a:extLst>
              <a:ext uri="{FF2B5EF4-FFF2-40B4-BE49-F238E27FC236}">
                <a16:creationId xmlns:a16="http://schemas.microsoft.com/office/drawing/2014/main" id="{09FD5BA5-E85D-DE42-A600-A3B8C9734F61}"/>
              </a:ext>
            </a:extLst>
          </p:cNvPr>
          <p:cNvSpPr txBox="1"/>
          <p:nvPr/>
        </p:nvSpPr>
        <p:spPr>
          <a:xfrm>
            <a:off x="619201" y="1238866"/>
            <a:ext cx="3941335" cy="276999"/>
          </a:xfrm>
          <a:prstGeom prst="rect">
            <a:avLst/>
          </a:prstGeom>
          <a:noFill/>
        </p:spPr>
        <p:txBody>
          <a:bodyPr wrap="none" lIns="0" tIns="0" rIns="0" bIns="0" rtlCol="0">
            <a:spAutoFit/>
          </a:bodyPr>
          <a:lstStyle/>
          <a:p>
            <a:r>
              <a:rPr lang="en-GB" b="1" spc="100" dirty="0">
                <a:solidFill>
                  <a:schemeClr val="accent1"/>
                </a:solidFill>
                <a:latin typeface="Arial" panose="020B0604020202020204" pitchFamily="34" charset="0"/>
                <a:ea typeface="Aileron" charset="0"/>
                <a:cs typeface="Arial" panose="020B0604020202020204" pitchFamily="34" charset="0"/>
              </a:rPr>
              <a:t>PROGRESSION-FREE SURVIVAL</a:t>
            </a:r>
          </a:p>
        </p:txBody>
      </p:sp>
      <p:sp>
        <p:nvSpPr>
          <p:cNvPr id="41" name="TextBox 40">
            <a:extLst>
              <a:ext uri="{FF2B5EF4-FFF2-40B4-BE49-F238E27FC236}">
                <a16:creationId xmlns:a16="http://schemas.microsoft.com/office/drawing/2014/main" id="{32E9A936-047D-5C4F-B593-02F9A11B5B3E}"/>
              </a:ext>
            </a:extLst>
          </p:cNvPr>
          <p:cNvSpPr txBox="1"/>
          <p:nvPr/>
        </p:nvSpPr>
        <p:spPr>
          <a:xfrm>
            <a:off x="6264390" y="1233931"/>
            <a:ext cx="2513701" cy="276999"/>
          </a:xfrm>
          <a:prstGeom prst="rect">
            <a:avLst/>
          </a:prstGeom>
          <a:noFill/>
        </p:spPr>
        <p:txBody>
          <a:bodyPr wrap="none" lIns="0" tIns="0" rIns="0" bIns="0" rtlCol="0">
            <a:spAutoFit/>
          </a:bodyPr>
          <a:lstStyle/>
          <a:p>
            <a:r>
              <a:rPr lang="en-GB" b="1" spc="100" dirty="0">
                <a:solidFill>
                  <a:schemeClr val="accent1"/>
                </a:solidFill>
                <a:latin typeface="Arial" panose="020B0604020202020204" pitchFamily="34" charset="0"/>
                <a:ea typeface="Aileron" charset="0"/>
                <a:cs typeface="Arial" panose="020B0604020202020204" pitchFamily="34" charset="0"/>
              </a:rPr>
              <a:t>OVERALL SURVIVAL</a:t>
            </a:r>
          </a:p>
        </p:txBody>
      </p:sp>
      <p:sp>
        <p:nvSpPr>
          <p:cNvPr id="43" name="TextBox 42">
            <a:extLst>
              <a:ext uri="{FF2B5EF4-FFF2-40B4-BE49-F238E27FC236}">
                <a16:creationId xmlns:a16="http://schemas.microsoft.com/office/drawing/2014/main" id="{4C14318E-BFEA-BF4B-B7F9-DD187BAC1B27}"/>
              </a:ext>
            </a:extLst>
          </p:cNvPr>
          <p:cNvSpPr txBox="1"/>
          <p:nvPr/>
        </p:nvSpPr>
        <p:spPr>
          <a:xfrm>
            <a:off x="2646503" y="2092065"/>
            <a:ext cx="3576300" cy="307777"/>
          </a:xfrm>
          <a:prstGeom prst="rect">
            <a:avLst/>
          </a:prstGeom>
          <a:noFill/>
        </p:spPr>
        <p:txBody>
          <a:bodyPr wrap="none" lIns="0" tIns="0" rIns="0" bIns="0" rtlCol="0">
            <a:spAutoFit/>
          </a:bodyPr>
          <a:lstStyle/>
          <a:p>
            <a:r>
              <a:rPr lang="en-GB" sz="1000" dirty="0">
                <a:latin typeface="Arial" panose="020B0604020202020204" pitchFamily="34" charset="0"/>
                <a:cs typeface="Arial" panose="020B0604020202020204" pitchFamily="34" charset="0"/>
              </a:rPr>
              <a:t>Hazard ratio for progression or death, 0.48 (95% CI, 0.41-0.57)</a:t>
            </a:r>
          </a:p>
          <a:p>
            <a:r>
              <a:rPr lang="en-GB" sz="1000" dirty="0">
                <a:latin typeface="Arial" panose="020B0604020202020204" pitchFamily="34" charset="0"/>
                <a:cs typeface="Arial" panose="020B0604020202020204" pitchFamily="34" charset="0"/>
              </a:rPr>
              <a:t>P&lt;0.001 by log-rank test</a:t>
            </a:r>
          </a:p>
        </p:txBody>
      </p:sp>
      <p:pic>
        <p:nvPicPr>
          <p:cNvPr id="45" name="Graphic 44">
            <a:extLst>
              <a:ext uri="{FF2B5EF4-FFF2-40B4-BE49-F238E27FC236}">
                <a16:creationId xmlns:a16="http://schemas.microsoft.com/office/drawing/2014/main" id="{75B08344-D1F8-834D-A5C5-A2E7945A07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10004" y="1693739"/>
            <a:ext cx="4622727" cy="2377946"/>
          </a:xfrm>
          <a:prstGeom prst="rect">
            <a:avLst/>
          </a:prstGeom>
        </p:spPr>
      </p:pic>
      <p:sp>
        <p:nvSpPr>
          <p:cNvPr id="46" name="TextBox 45">
            <a:extLst>
              <a:ext uri="{FF2B5EF4-FFF2-40B4-BE49-F238E27FC236}">
                <a16:creationId xmlns:a16="http://schemas.microsoft.com/office/drawing/2014/main" id="{10C9358A-9BEE-AE48-94E8-D458329C9DA5}"/>
              </a:ext>
            </a:extLst>
          </p:cNvPr>
          <p:cNvSpPr txBox="1"/>
          <p:nvPr/>
        </p:nvSpPr>
        <p:spPr>
          <a:xfrm rot="16200000">
            <a:off x="6297707" y="2777277"/>
            <a:ext cx="1183016" cy="153888"/>
          </a:xfrm>
          <a:prstGeom prst="rect">
            <a:avLst/>
          </a:prstGeom>
          <a:noFill/>
        </p:spPr>
        <p:txBody>
          <a:bodyPr wrap="none" lIns="0" tIns="0" rIns="0" bIns="0" rtlCol="0">
            <a:spAutoFit/>
          </a:bodyPr>
          <a:lstStyle/>
          <a:p>
            <a:pPr algn="r"/>
            <a:r>
              <a:rPr lang="en-GB" sz="1000" b="1" dirty="0">
                <a:latin typeface="Arial" panose="020B0604020202020204" pitchFamily="34" charset="0"/>
                <a:ea typeface="Aileron" charset="0"/>
                <a:cs typeface="Arial" panose="020B0604020202020204" pitchFamily="34" charset="0"/>
              </a:rPr>
              <a:t>Overall survival (%)</a:t>
            </a:r>
          </a:p>
        </p:txBody>
      </p:sp>
      <p:sp>
        <p:nvSpPr>
          <p:cNvPr id="47" name="TextBox 46">
            <a:extLst>
              <a:ext uri="{FF2B5EF4-FFF2-40B4-BE49-F238E27FC236}">
                <a16:creationId xmlns:a16="http://schemas.microsoft.com/office/drawing/2014/main" id="{225DDB12-7AFC-494E-910C-347D316644B4}"/>
              </a:ext>
            </a:extLst>
          </p:cNvPr>
          <p:cNvSpPr txBox="1"/>
          <p:nvPr/>
        </p:nvSpPr>
        <p:spPr>
          <a:xfrm>
            <a:off x="6980792" y="1628800"/>
            <a:ext cx="211596"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100</a:t>
            </a:r>
          </a:p>
        </p:txBody>
      </p:sp>
      <p:sp>
        <p:nvSpPr>
          <p:cNvPr id="48" name="TextBox 47">
            <a:extLst>
              <a:ext uri="{FF2B5EF4-FFF2-40B4-BE49-F238E27FC236}">
                <a16:creationId xmlns:a16="http://schemas.microsoft.com/office/drawing/2014/main" id="{4A0A8D64-EA0C-614F-9236-90EA211431DE}"/>
              </a:ext>
            </a:extLst>
          </p:cNvPr>
          <p:cNvSpPr txBox="1"/>
          <p:nvPr/>
        </p:nvSpPr>
        <p:spPr>
          <a:xfrm>
            <a:off x="7051324" y="1844700"/>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90</a:t>
            </a:r>
          </a:p>
        </p:txBody>
      </p:sp>
      <p:sp>
        <p:nvSpPr>
          <p:cNvPr id="49" name="TextBox 48">
            <a:extLst>
              <a:ext uri="{FF2B5EF4-FFF2-40B4-BE49-F238E27FC236}">
                <a16:creationId xmlns:a16="http://schemas.microsoft.com/office/drawing/2014/main" id="{19BC68D6-34FB-E044-A390-A63283589886}"/>
              </a:ext>
            </a:extLst>
          </p:cNvPr>
          <p:cNvSpPr txBox="1"/>
          <p:nvPr/>
        </p:nvSpPr>
        <p:spPr>
          <a:xfrm>
            <a:off x="7051324" y="2079650"/>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80</a:t>
            </a:r>
          </a:p>
        </p:txBody>
      </p:sp>
      <p:sp>
        <p:nvSpPr>
          <p:cNvPr id="50" name="TextBox 49">
            <a:extLst>
              <a:ext uri="{FF2B5EF4-FFF2-40B4-BE49-F238E27FC236}">
                <a16:creationId xmlns:a16="http://schemas.microsoft.com/office/drawing/2014/main" id="{7A2C0763-AF1B-FE4D-A8E1-F1FCBC1A51ED}"/>
              </a:ext>
            </a:extLst>
          </p:cNvPr>
          <p:cNvSpPr txBox="1"/>
          <p:nvPr/>
        </p:nvSpPr>
        <p:spPr>
          <a:xfrm>
            <a:off x="7051324" y="2311425"/>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70</a:t>
            </a:r>
          </a:p>
        </p:txBody>
      </p:sp>
      <p:sp>
        <p:nvSpPr>
          <p:cNvPr id="51" name="TextBox 50">
            <a:extLst>
              <a:ext uri="{FF2B5EF4-FFF2-40B4-BE49-F238E27FC236}">
                <a16:creationId xmlns:a16="http://schemas.microsoft.com/office/drawing/2014/main" id="{0EDF65A2-1B53-E744-8F39-1274029DBBEB}"/>
              </a:ext>
            </a:extLst>
          </p:cNvPr>
          <p:cNvSpPr txBox="1"/>
          <p:nvPr/>
        </p:nvSpPr>
        <p:spPr>
          <a:xfrm>
            <a:off x="7051324" y="2546375"/>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60</a:t>
            </a:r>
          </a:p>
        </p:txBody>
      </p:sp>
      <p:sp>
        <p:nvSpPr>
          <p:cNvPr id="52" name="TextBox 51">
            <a:extLst>
              <a:ext uri="{FF2B5EF4-FFF2-40B4-BE49-F238E27FC236}">
                <a16:creationId xmlns:a16="http://schemas.microsoft.com/office/drawing/2014/main" id="{F09CFA0B-23C9-9C4F-9D7E-207EDA564EC6}"/>
              </a:ext>
            </a:extLst>
          </p:cNvPr>
          <p:cNvSpPr txBox="1"/>
          <p:nvPr/>
        </p:nvSpPr>
        <p:spPr>
          <a:xfrm>
            <a:off x="7051324" y="2774975"/>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50</a:t>
            </a:r>
          </a:p>
        </p:txBody>
      </p:sp>
      <p:sp>
        <p:nvSpPr>
          <p:cNvPr id="53" name="TextBox 52">
            <a:extLst>
              <a:ext uri="{FF2B5EF4-FFF2-40B4-BE49-F238E27FC236}">
                <a16:creationId xmlns:a16="http://schemas.microsoft.com/office/drawing/2014/main" id="{1AF9BEBB-BD84-1C43-A308-195CD270C861}"/>
              </a:ext>
            </a:extLst>
          </p:cNvPr>
          <p:cNvSpPr txBox="1"/>
          <p:nvPr/>
        </p:nvSpPr>
        <p:spPr>
          <a:xfrm>
            <a:off x="7051324" y="3006750"/>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40</a:t>
            </a:r>
          </a:p>
        </p:txBody>
      </p:sp>
      <p:sp>
        <p:nvSpPr>
          <p:cNvPr id="54" name="TextBox 53">
            <a:extLst>
              <a:ext uri="{FF2B5EF4-FFF2-40B4-BE49-F238E27FC236}">
                <a16:creationId xmlns:a16="http://schemas.microsoft.com/office/drawing/2014/main" id="{0FA23686-95F3-7644-951E-9D6DFD37EAB6}"/>
              </a:ext>
            </a:extLst>
          </p:cNvPr>
          <p:cNvSpPr txBox="1"/>
          <p:nvPr/>
        </p:nvSpPr>
        <p:spPr>
          <a:xfrm>
            <a:off x="7051324" y="3241700"/>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30</a:t>
            </a:r>
          </a:p>
        </p:txBody>
      </p:sp>
      <p:sp>
        <p:nvSpPr>
          <p:cNvPr id="55" name="TextBox 54">
            <a:extLst>
              <a:ext uri="{FF2B5EF4-FFF2-40B4-BE49-F238E27FC236}">
                <a16:creationId xmlns:a16="http://schemas.microsoft.com/office/drawing/2014/main" id="{4B61F401-BB01-3047-8F61-D156549CB719}"/>
              </a:ext>
            </a:extLst>
          </p:cNvPr>
          <p:cNvSpPr txBox="1"/>
          <p:nvPr/>
        </p:nvSpPr>
        <p:spPr>
          <a:xfrm>
            <a:off x="7051324" y="3473475"/>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20</a:t>
            </a:r>
          </a:p>
        </p:txBody>
      </p:sp>
      <p:sp>
        <p:nvSpPr>
          <p:cNvPr id="56" name="TextBox 55">
            <a:extLst>
              <a:ext uri="{FF2B5EF4-FFF2-40B4-BE49-F238E27FC236}">
                <a16:creationId xmlns:a16="http://schemas.microsoft.com/office/drawing/2014/main" id="{D109CD7A-9BD8-9A42-A24F-EF29136C1607}"/>
              </a:ext>
            </a:extLst>
          </p:cNvPr>
          <p:cNvSpPr txBox="1"/>
          <p:nvPr/>
        </p:nvSpPr>
        <p:spPr>
          <a:xfrm>
            <a:off x="7051324" y="3705250"/>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10</a:t>
            </a:r>
          </a:p>
        </p:txBody>
      </p:sp>
      <p:sp>
        <p:nvSpPr>
          <p:cNvPr id="57" name="TextBox 56">
            <a:extLst>
              <a:ext uri="{FF2B5EF4-FFF2-40B4-BE49-F238E27FC236}">
                <a16:creationId xmlns:a16="http://schemas.microsoft.com/office/drawing/2014/main" id="{483ABE41-CF25-6941-8584-8A651D9BFAC0}"/>
              </a:ext>
            </a:extLst>
          </p:cNvPr>
          <p:cNvSpPr txBox="1"/>
          <p:nvPr/>
        </p:nvSpPr>
        <p:spPr>
          <a:xfrm>
            <a:off x="7121856" y="3937025"/>
            <a:ext cx="70532"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a:t>
            </a:r>
          </a:p>
        </p:txBody>
      </p:sp>
      <p:sp>
        <p:nvSpPr>
          <p:cNvPr id="58" name="TextBox 57">
            <a:extLst>
              <a:ext uri="{FF2B5EF4-FFF2-40B4-BE49-F238E27FC236}">
                <a16:creationId xmlns:a16="http://schemas.microsoft.com/office/drawing/2014/main" id="{F931F18F-558B-994D-BD32-E587697BD1C4}"/>
              </a:ext>
            </a:extLst>
          </p:cNvPr>
          <p:cNvSpPr txBox="1"/>
          <p:nvPr/>
        </p:nvSpPr>
        <p:spPr>
          <a:xfrm>
            <a:off x="8644216" y="4224833"/>
            <a:ext cx="1686359" cy="153888"/>
          </a:xfrm>
          <a:prstGeom prst="rect">
            <a:avLst/>
          </a:prstGeom>
          <a:noFill/>
        </p:spPr>
        <p:txBody>
          <a:bodyPr wrap="none" lIns="0" tIns="0" rIns="0" bIns="0" rtlCol="0">
            <a:spAutoFit/>
          </a:bodyPr>
          <a:lstStyle/>
          <a:p>
            <a:pPr algn="r"/>
            <a:r>
              <a:rPr lang="en-GB" sz="1000" b="1" dirty="0">
                <a:latin typeface="Arial" panose="020B0604020202020204" pitchFamily="34" charset="0"/>
                <a:ea typeface="Aileron" charset="0"/>
                <a:cs typeface="Arial" panose="020B0604020202020204" pitchFamily="34" charset="0"/>
              </a:rPr>
              <a:t>Months after randomisation</a:t>
            </a:r>
          </a:p>
        </p:txBody>
      </p:sp>
      <p:sp>
        <p:nvSpPr>
          <p:cNvPr id="59" name="TextBox 58">
            <a:extLst>
              <a:ext uri="{FF2B5EF4-FFF2-40B4-BE49-F238E27FC236}">
                <a16:creationId xmlns:a16="http://schemas.microsoft.com/office/drawing/2014/main" id="{A328B9F6-1E15-214D-AEA5-EAC9278F93A7}"/>
              </a:ext>
            </a:extLst>
          </p:cNvPr>
          <p:cNvSpPr txBox="1"/>
          <p:nvPr/>
        </p:nvSpPr>
        <p:spPr>
          <a:xfrm>
            <a:off x="7145189" y="4565028"/>
            <a:ext cx="211596"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534</a:t>
            </a:r>
          </a:p>
          <a:p>
            <a:pPr algn="ctr">
              <a:lnSpc>
                <a:spcPct val="90000"/>
              </a:lnSpc>
            </a:pPr>
            <a:r>
              <a:rPr lang="en-GB" sz="1000" dirty="0">
                <a:latin typeface="Arial" panose="020B0604020202020204" pitchFamily="34" charset="0"/>
                <a:ea typeface="Aileron" charset="0"/>
                <a:cs typeface="Arial" panose="020B0604020202020204" pitchFamily="34" charset="0"/>
              </a:rPr>
              <a:t>266</a:t>
            </a:r>
          </a:p>
        </p:txBody>
      </p:sp>
      <p:sp>
        <p:nvSpPr>
          <p:cNvPr id="60" name="TextBox 59">
            <a:extLst>
              <a:ext uri="{FF2B5EF4-FFF2-40B4-BE49-F238E27FC236}">
                <a16:creationId xmlns:a16="http://schemas.microsoft.com/office/drawing/2014/main" id="{8D3E0B0D-B64C-354E-B1AE-FDF0CA598506}"/>
              </a:ext>
            </a:extLst>
          </p:cNvPr>
          <p:cNvSpPr txBox="1"/>
          <p:nvPr/>
        </p:nvSpPr>
        <p:spPr>
          <a:xfrm>
            <a:off x="5911477" y="4426529"/>
            <a:ext cx="1192635" cy="415498"/>
          </a:xfrm>
          <a:prstGeom prst="rect">
            <a:avLst/>
          </a:prstGeom>
          <a:noFill/>
        </p:spPr>
        <p:txBody>
          <a:bodyPr wrap="none" lIns="0" tIns="0" rIns="0" bIns="0" rtlCol="0">
            <a:spAutoFit/>
          </a:bodyPr>
          <a:lstStyle/>
          <a:p>
            <a:pPr algn="r">
              <a:lnSpc>
                <a:spcPct val="90000"/>
              </a:lnSpc>
            </a:pPr>
            <a:r>
              <a:rPr lang="en-GB" sz="1000" b="1" dirty="0">
                <a:latin typeface="Arial" panose="020B0604020202020204" pitchFamily="34" charset="0"/>
                <a:ea typeface="Aileron" charset="0"/>
                <a:cs typeface="Arial" panose="020B0604020202020204" pitchFamily="34" charset="0"/>
              </a:rPr>
              <a:t>Number at risk</a:t>
            </a:r>
          </a:p>
          <a:p>
            <a:pPr algn="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Trifluridine/</a:t>
            </a:r>
            <a:r>
              <a:rPr lang="en-GB" sz="1000" b="1" dirty="0" err="1">
                <a:solidFill>
                  <a:schemeClr val="tx2"/>
                </a:solidFill>
                <a:latin typeface="Arial" panose="020B0604020202020204" pitchFamily="34" charset="0"/>
                <a:ea typeface="Aileron" charset="0"/>
                <a:cs typeface="Arial" panose="020B0604020202020204" pitchFamily="34" charset="0"/>
              </a:rPr>
              <a:t>Tipiracil</a:t>
            </a:r>
            <a:endParaRPr lang="en-GB" sz="1000" b="1" dirty="0">
              <a:solidFill>
                <a:schemeClr val="tx2"/>
              </a:solidFill>
              <a:latin typeface="Arial" panose="020B0604020202020204" pitchFamily="34" charset="0"/>
              <a:ea typeface="Aileron" charset="0"/>
              <a:cs typeface="Arial" panose="020B0604020202020204" pitchFamily="34" charset="0"/>
            </a:endParaRPr>
          </a:p>
          <a:p>
            <a:pPr algn="r">
              <a:lnSpc>
                <a:spcPct val="90000"/>
              </a:lnSpc>
            </a:pPr>
            <a:r>
              <a:rPr lang="en-GB" sz="1000" b="1" dirty="0">
                <a:solidFill>
                  <a:schemeClr val="accent6"/>
                </a:solidFill>
                <a:latin typeface="Arial" panose="020B0604020202020204" pitchFamily="34" charset="0"/>
                <a:ea typeface="Aileron" charset="0"/>
                <a:cs typeface="Arial" panose="020B0604020202020204" pitchFamily="34" charset="0"/>
              </a:rPr>
              <a:t>Placebo</a:t>
            </a:r>
          </a:p>
        </p:txBody>
      </p:sp>
      <p:sp>
        <p:nvSpPr>
          <p:cNvPr id="61" name="TextBox 60">
            <a:extLst>
              <a:ext uri="{FF2B5EF4-FFF2-40B4-BE49-F238E27FC236}">
                <a16:creationId xmlns:a16="http://schemas.microsoft.com/office/drawing/2014/main" id="{106AF7E1-1B67-144D-B6DB-1A07E8C77E98}"/>
              </a:ext>
            </a:extLst>
          </p:cNvPr>
          <p:cNvSpPr txBox="1"/>
          <p:nvPr/>
        </p:nvSpPr>
        <p:spPr>
          <a:xfrm>
            <a:off x="7824638" y="4565028"/>
            <a:ext cx="211596"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459</a:t>
            </a:r>
          </a:p>
          <a:p>
            <a:pPr algn="ctr">
              <a:lnSpc>
                <a:spcPct val="90000"/>
              </a:lnSpc>
            </a:pPr>
            <a:r>
              <a:rPr lang="en-GB" sz="1000" dirty="0">
                <a:latin typeface="Arial" panose="020B0604020202020204" pitchFamily="34" charset="0"/>
                <a:ea typeface="Aileron" charset="0"/>
                <a:cs typeface="Arial" panose="020B0604020202020204" pitchFamily="34" charset="0"/>
              </a:rPr>
              <a:t>198</a:t>
            </a:r>
          </a:p>
        </p:txBody>
      </p:sp>
      <p:sp>
        <p:nvSpPr>
          <p:cNvPr id="62" name="TextBox 61">
            <a:extLst>
              <a:ext uri="{FF2B5EF4-FFF2-40B4-BE49-F238E27FC236}">
                <a16:creationId xmlns:a16="http://schemas.microsoft.com/office/drawing/2014/main" id="{6412E843-93D2-014F-A02E-B89B161FCF2E}"/>
              </a:ext>
            </a:extLst>
          </p:cNvPr>
          <p:cNvSpPr txBox="1"/>
          <p:nvPr/>
        </p:nvSpPr>
        <p:spPr>
          <a:xfrm>
            <a:off x="8526313" y="4565028"/>
            <a:ext cx="211596"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294</a:t>
            </a:r>
          </a:p>
          <a:p>
            <a:pPr algn="ctr">
              <a:lnSpc>
                <a:spcPct val="90000"/>
              </a:lnSpc>
            </a:pPr>
            <a:r>
              <a:rPr lang="en-GB" sz="1000" dirty="0">
                <a:latin typeface="Arial" panose="020B0604020202020204" pitchFamily="34" charset="0"/>
                <a:ea typeface="Aileron" charset="0"/>
                <a:cs typeface="Arial" panose="020B0604020202020204" pitchFamily="34" charset="0"/>
              </a:rPr>
              <a:t>107</a:t>
            </a:r>
          </a:p>
        </p:txBody>
      </p:sp>
      <p:sp>
        <p:nvSpPr>
          <p:cNvPr id="63" name="TextBox 62">
            <a:extLst>
              <a:ext uri="{FF2B5EF4-FFF2-40B4-BE49-F238E27FC236}">
                <a16:creationId xmlns:a16="http://schemas.microsoft.com/office/drawing/2014/main" id="{7DF865B6-95BB-E748-9938-862D94094CF8}"/>
              </a:ext>
            </a:extLst>
          </p:cNvPr>
          <p:cNvSpPr txBox="1"/>
          <p:nvPr/>
        </p:nvSpPr>
        <p:spPr>
          <a:xfrm>
            <a:off x="11298770" y="4565028"/>
            <a:ext cx="70532"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7</a:t>
            </a:r>
          </a:p>
          <a:p>
            <a:pPr algn="ctr">
              <a:lnSpc>
                <a:spcPct val="90000"/>
              </a:lnSpc>
            </a:pPr>
            <a:r>
              <a:rPr lang="en-GB" sz="1000" dirty="0">
                <a:latin typeface="Arial" panose="020B0604020202020204" pitchFamily="34" charset="0"/>
                <a:ea typeface="Aileron" charset="0"/>
                <a:cs typeface="Arial" panose="020B0604020202020204" pitchFamily="34" charset="0"/>
              </a:rPr>
              <a:t>3</a:t>
            </a:r>
          </a:p>
        </p:txBody>
      </p:sp>
      <p:sp>
        <p:nvSpPr>
          <p:cNvPr id="64" name="TextBox 63">
            <a:extLst>
              <a:ext uri="{FF2B5EF4-FFF2-40B4-BE49-F238E27FC236}">
                <a16:creationId xmlns:a16="http://schemas.microsoft.com/office/drawing/2014/main" id="{BF8A7A69-8BD3-3843-86AD-530DEB419997}"/>
              </a:ext>
            </a:extLst>
          </p:cNvPr>
          <p:cNvSpPr txBox="1"/>
          <p:nvPr/>
        </p:nvSpPr>
        <p:spPr>
          <a:xfrm>
            <a:off x="10593579" y="4565028"/>
            <a:ext cx="141064"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23</a:t>
            </a:r>
          </a:p>
          <a:p>
            <a:pPr algn="ctr">
              <a:lnSpc>
                <a:spcPct val="90000"/>
              </a:lnSpc>
            </a:pPr>
            <a:r>
              <a:rPr lang="en-GB" sz="1000" dirty="0">
                <a:latin typeface="Arial" panose="020B0604020202020204" pitchFamily="34" charset="0"/>
                <a:ea typeface="Aileron" charset="0"/>
                <a:cs typeface="Arial" panose="020B0604020202020204" pitchFamily="34" charset="0"/>
              </a:rPr>
              <a:t>9</a:t>
            </a:r>
          </a:p>
        </p:txBody>
      </p:sp>
      <p:sp>
        <p:nvSpPr>
          <p:cNvPr id="65" name="TextBox 64">
            <a:extLst>
              <a:ext uri="{FF2B5EF4-FFF2-40B4-BE49-F238E27FC236}">
                <a16:creationId xmlns:a16="http://schemas.microsoft.com/office/drawing/2014/main" id="{9A79ACC1-C5B8-864F-94F4-DB8E38B39FDB}"/>
              </a:ext>
            </a:extLst>
          </p:cNvPr>
          <p:cNvSpPr txBox="1"/>
          <p:nvPr/>
        </p:nvSpPr>
        <p:spPr>
          <a:xfrm>
            <a:off x="9910954" y="4565028"/>
            <a:ext cx="141064"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64</a:t>
            </a:r>
          </a:p>
          <a:p>
            <a:pPr algn="ctr">
              <a:lnSpc>
                <a:spcPct val="90000"/>
              </a:lnSpc>
            </a:pPr>
            <a:r>
              <a:rPr lang="en-GB" sz="1000" dirty="0">
                <a:latin typeface="Arial" panose="020B0604020202020204" pitchFamily="34" charset="0"/>
                <a:ea typeface="Aileron" charset="0"/>
                <a:cs typeface="Arial" panose="020B0604020202020204" pitchFamily="34" charset="0"/>
              </a:rPr>
              <a:t>24</a:t>
            </a:r>
          </a:p>
        </p:txBody>
      </p:sp>
      <p:sp>
        <p:nvSpPr>
          <p:cNvPr id="66" name="TextBox 65">
            <a:extLst>
              <a:ext uri="{FF2B5EF4-FFF2-40B4-BE49-F238E27FC236}">
                <a16:creationId xmlns:a16="http://schemas.microsoft.com/office/drawing/2014/main" id="{A2BB809F-A57F-F943-A628-9829A1E58AAD}"/>
              </a:ext>
            </a:extLst>
          </p:cNvPr>
          <p:cNvSpPr txBox="1"/>
          <p:nvPr/>
        </p:nvSpPr>
        <p:spPr>
          <a:xfrm>
            <a:off x="9189888" y="4565028"/>
            <a:ext cx="211596"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137</a:t>
            </a:r>
          </a:p>
          <a:p>
            <a:pPr algn="ctr">
              <a:lnSpc>
                <a:spcPct val="90000"/>
              </a:lnSpc>
            </a:pPr>
            <a:r>
              <a:rPr lang="en-GB" sz="1000" dirty="0">
                <a:latin typeface="Arial" panose="020B0604020202020204" pitchFamily="34" charset="0"/>
                <a:ea typeface="Aileron" charset="0"/>
                <a:cs typeface="Arial" panose="020B0604020202020204" pitchFamily="34" charset="0"/>
              </a:rPr>
              <a:t>47</a:t>
            </a:r>
          </a:p>
        </p:txBody>
      </p:sp>
      <p:sp>
        <p:nvSpPr>
          <p:cNvPr id="69" name="TextBox 68">
            <a:extLst>
              <a:ext uri="{FF2B5EF4-FFF2-40B4-BE49-F238E27FC236}">
                <a16:creationId xmlns:a16="http://schemas.microsoft.com/office/drawing/2014/main" id="{4686F2CB-FC61-F546-BFEC-25D91182298B}"/>
              </a:ext>
            </a:extLst>
          </p:cNvPr>
          <p:cNvSpPr txBox="1"/>
          <p:nvPr/>
        </p:nvSpPr>
        <p:spPr>
          <a:xfrm>
            <a:off x="9997285" y="3822437"/>
            <a:ext cx="488916" cy="138499"/>
          </a:xfrm>
          <a:prstGeom prst="rect">
            <a:avLst/>
          </a:prstGeom>
          <a:noFill/>
        </p:spPr>
        <p:txBody>
          <a:bodyPr wrap="none" lIns="0" tIns="0" rIns="0" bIns="0" rtlCol="0">
            <a:spAutoFit/>
          </a:bodyPr>
          <a:lstStyle/>
          <a:p>
            <a:pPr algn="r">
              <a:lnSpc>
                <a:spcPct val="90000"/>
              </a:lnSpc>
            </a:pPr>
            <a:r>
              <a:rPr lang="en-GB" sz="1000" b="1" dirty="0">
                <a:solidFill>
                  <a:schemeClr val="accent6"/>
                </a:solidFill>
                <a:latin typeface="Arial" panose="020B0604020202020204" pitchFamily="34" charset="0"/>
                <a:ea typeface="Aileron" charset="0"/>
                <a:cs typeface="Arial" panose="020B0604020202020204" pitchFamily="34" charset="0"/>
              </a:rPr>
              <a:t>Placebo</a:t>
            </a:r>
          </a:p>
        </p:txBody>
      </p:sp>
      <p:sp>
        <p:nvSpPr>
          <p:cNvPr id="70" name="TextBox 69">
            <a:extLst>
              <a:ext uri="{FF2B5EF4-FFF2-40B4-BE49-F238E27FC236}">
                <a16:creationId xmlns:a16="http://schemas.microsoft.com/office/drawing/2014/main" id="{069471AC-6187-004F-AF8B-34FB18C051EB}"/>
              </a:ext>
            </a:extLst>
          </p:cNvPr>
          <p:cNvSpPr txBox="1"/>
          <p:nvPr/>
        </p:nvSpPr>
        <p:spPr>
          <a:xfrm>
            <a:off x="9103946" y="2100157"/>
            <a:ext cx="2725105" cy="307777"/>
          </a:xfrm>
          <a:prstGeom prst="rect">
            <a:avLst/>
          </a:prstGeom>
          <a:noFill/>
        </p:spPr>
        <p:txBody>
          <a:bodyPr wrap="none" lIns="0" tIns="0" rIns="0" bIns="0" rtlCol="0">
            <a:spAutoFit/>
          </a:bodyPr>
          <a:lstStyle/>
          <a:p>
            <a:r>
              <a:rPr lang="en-GB" sz="1000" dirty="0">
                <a:latin typeface="Arial" panose="020B0604020202020204" pitchFamily="34" charset="0"/>
                <a:cs typeface="Arial" panose="020B0604020202020204" pitchFamily="34" charset="0"/>
              </a:rPr>
              <a:t>Hazard ratio for death, 0.68 (95% CI, 0.58-0.81)</a:t>
            </a:r>
          </a:p>
          <a:p>
            <a:r>
              <a:rPr lang="en-GB" sz="1000" dirty="0">
                <a:latin typeface="Arial" panose="020B0604020202020204" pitchFamily="34" charset="0"/>
                <a:cs typeface="Arial" panose="020B0604020202020204" pitchFamily="34" charset="0"/>
              </a:rPr>
              <a:t>P&lt;0.001</a:t>
            </a:r>
          </a:p>
        </p:txBody>
      </p:sp>
      <p:sp>
        <p:nvSpPr>
          <p:cNvPr id="72" name="TextBox 71">
            <a:extLst>
              <a:ext uri="{FF2B5EF4-FFF2-40B4-BE49-F238E27FC236}">
                <a16:creationId xmlns:a16="http://schemas.microsoft.com/office/drawing/2014/main" id="{BF92DF08-05BD-B549-A08B-45575418C88C}"/>
              </a:ext>
            </a:extLst>
          </p:cNvPr>
          <p:cNvSpPr txBox="1"/>
          <p:nvPr/>
        </p:nvSpPr>
        <p:spPr>
          <a:xfrm>
            <a:off x="7230138" y="4066266"/>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p>
        </p:txBody>
      </p:sp>
      <p:sp>
        <p:nvSpPr>
          <p:cNvPr id="73" name="TextBox 72">
            <a:extLst>
              <a:ext uri="{FF2B5EF4-FFF2-40B4-BE49-F238E27FC236}">
                <a16:creationId xmlns:a16="http://schemas.microsoft.com/office/drawing/2014/main" id="{93C27367-8C00-3045-A11F-6E92B70EF573}"/>
              </a:ext>
            </a:extLst>
          </p:cNvPr>
          <p:cNvSpPr txBox="1"/>
          <p:nvPr/>
        </p:nvSpPr>
        <p:spPr>
          <a:xfrm>
            <a:off x="8585863" y="4066266"/>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6</a:t>
            </a:r>
          </a:p>
        </p:txBody>
      </p:sp>
      <p:sp>
        <p:nvSpPr>
          <p:cNvPr id="74" name="TextBox 73">
            <a:extLst>
              <a:ext uri="{FF2B5EF4-FFF2-40B4-BE49-F238E27FC236}">
                <a16:creationId xmlns:a16="http://schemas.microsoft.com/office/drawing/2014/main" id="{997E3BCF-BC67-7940-83DF-38ABAE377B9E}"/>
              </a:ext>
            </a:extLst>
          </p:cNvPr>
          <p:cNvSpPr txBox="1"/>
          <p:nvPr/>
        </p:nvSpPr>
        <p:spPr>
          <a:xfrm>
            <a:off x="9265313" y="4066266"/>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9</a:t>
            </a:r>
          </a:p>
        </p:txBody>
      </p:sp>
      <p:sp>
        <p:nvSpPr>
          <p:cNvPr id="75" name="TextBox 74">
            <a:extLst>
              <a:ext uri="{FF2B5EF4-FFF2-40B4-BE49-F238E27FC236}">
                <a16:creationId xmlns:a16="http://schemas.microsoft.com/office/drawing/2014/main" id="{1D81738C-29D2-D743-A1DB-A3E7B1F8BD21}"/>
              </a:ext>
            </a:extLst>
          </p:cNvPr>
          <p:cNvSpPr txBox="1"/>
          <p:nvPr/>
        </p:nvSpPr>
        <p:spPr>
          <a:xfrm>
            <a:off x="11271572" y="4066266"/>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18</a:t>
            </a:r>
          </a:p>
        </p:txBody>
      </p:sp>
      <p:sp>
        <p:nvSpPr>
          <p:cNvPr id="76" name="TextBox 75">
            <a:extLst>
              <a:ext uri="{FF2B5EF4-FFF2-40B4-BE49-F238E27FC236}">
                <a16:creationId xmlns:a16="http://schemas.microsoft.com/office/drawing/2014/main" id="{58454D66-9571-B149-8ADE-8669CE12C39E}"/>
              </a:ext>
            </a:extLst>
          </p:cNvPr>
          <p:cNvSpPr txBox="1"/>
          <p:nvPr/>
        </p:nvSpPr>
        <p:spPr>
          <a:xfrm>
            <a:off x="10576247" y="4066266"/>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15</a:t>
            </a:r>
          </a:p>
        </p:txBody>
      </p:sp>
      <p:sp>
        <p:nvSpPr>
          <p:cNvPr id="77" name="TextBox 76">
            <a:extLst>
              <a:ext uri="{FF2B5EF4-FFF2-40B4-BE49-F238E27FC236}">
                <a16:creationId xmlns:a16="http://schemas.microsoft.com/office/drawing/2014/main" id="{6EE34311-732B-6B47-91F1-3B7E1977BE66}"/>
              </a:ext>
            </a:extLst>
          </p:cNvPr>
          <p:cNvSpPr txBox="1"/>
          <p:nvPr/>
        </p:nvSpPr>
        <p:spPr>
          <a:xfrm>
            <a:off x="9896797" y="4066266"/>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12</a:t>
            </a:r>
          </a:p>
        </p:txBody>
      </p:sp>
      <p:cxnSp>
        <p:nvCxnSpPr>
          <p:cNvPr id="81" name="Straight Connector 80">
            <a:extLst>
              <a:ext uri="{FF2B5EF4-FFF2-40B4-BE49-F238E27FC236}">
                <a16:creationId xmlns:a16="http://schemas.microsoft.com/office/drawing/2014/main" id="{E1DFEAE8-A07B-D24B-BA32-FEEDEE21EB11}"/>
              </a:ext>
            </a:extLst>
          </p:cNvPr>
          <p:cNvCxnSpPr>
            <a:cxnSpLocks/>
          </p:cNvCxnSpPr>
          <p:nvPr/>
        </p:nvCxnSpPr>
        <p:spPr>
          <a:xfrm>
            <a:off x="7255198" y="4025182"/>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5F71BD26-A0A7-3146-B6F5-9829A9DC8FDD}"/>
              </a:ext>
            </a:extLst>
          </p:cNvPr>
          <p:cNvCxnSpPr>
            <a:cxnSpLocks/>
          </p:cNvCxnSpPr>
          <p:nvPr/>
        </p:nvCxnSpPr>
        <p:spPr>
          <a:xfrm>
            <a:off x="7255198" y="1702843"/>
            <a:ext cx="0" cy="23241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37C477FF-C6A2-7D40-B7A7-3F04CF3DD07E}"/>
              </a:ext>
            </a:extLst>
          </p:cNvPr>
          <p:cNvCxnSpPr>
            <a:cxnSpLocks/>
          </p:cNvCxnSpPr>
          <p:nvPr/>
        </p:nvCxnSpPr>
        <p:spPr>
          <a:xfrm rot="5400000">
            <a:off x="7229800" y="4000662"/>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AD60D186-110E-634E-BDE1-545807195755}"/>
              </a:ext>
            </a:extLst>
          </p:cNvPr>
          <p:cNvCxnSpPr>
            <a:cxnSpLocks/>
          </p:cNvCxnSpPr>
          <p:nvPr/>
        </p:nvCxnSpPr>
        <p:spPr>
          <a:xfrm>
            <a:off x="7937823" y="4025182"/>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5C340429-46C4-D040-A010-B34D562402BE}"/>
              </a:ext>
            </a:extLst>
          </p:cNvPr>
          <p:cNvCxnSpPr>
            <a:cxnSpLocks/>
          </p:cNvCxnSpPr>
          <p:nvPr/>
        </p:nvCxnSpPr>
        <p:spPr>
          <a:xfrm>
            <a:off x="8617273" y="4025182"/>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BB7DDECC-25DE-C84D-A35F-30618C45D611}"/>
              </a:ext>
            </a:extLst>
          </p:cNvPr>
          <p:cNvCxnSpPr>
            <a:cxnSpLocks/>
          </p:cNvCxnSpPr>
          <p:nvPr/>
        </p:nvCxnSpPr>
        <p:spPr>
          <a:xfrm>
            <a:off x="9296723" y="4025182"/>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53777330-1557-7C45-9BDC-42189D49EA27}"/>
              </a:ext>
            </a:extLst>
          </p:cNvPr>
          <p:cNvCxnSpPr>
            <a:cxnSpLocks/>
          </p:cNvCxnSpPr>
          <p:nvPr/>
        </p:nvCxnSpPr>
        <p:spPr>
          <a:xfrm>
            <a:off x="9976173" y="4025182"/>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9C4D96C5-DAA1-5E47-B2DA-0FF2689EDA52}"/>
              </a:ext>
            </a:extLst>
          </p:cNvPr>
          <p:cNvCxnSpPr>
            <a:cxnSpLocks/>
          </p:cNvCxnSpPr>
          <p:nvPr/>
        </p:nvCxnSpPr>
        <p:spPr>
          <a:xfrm>
            <a:off x="10652448" y="4025182"/>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2CDF4EDC-D4C5-6A49-BFE0-7D4CFD29774A}"/>
              </a:ext>
            </a:extLst>
          </p:cNvPr>
          <p:cNvCxnSpPr>
            <a:cxnSpLocks/>
          </p:cNvCxnSpPr>
          <p:nvPr/>
        </p:nvCxnSpPr>
        <p:spPr>
          <a:xfrm>
            <a:off x="11335073" y="4025182"/>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24BBACAF-8254-B241-BA5E-31E1246C3771}"/>
              </a:ext>
            </a:extLst>
          </p:cNvPr>
          <p:cNvCxnSpPr>
            <a:cxnSpLocks/>
          </p:cNvCxnSpPr>
          <p:nvPr/>
        </p:nvCxnSpPr>
        <p:spPr>
          <a:xfrm rot="5400000">
            <a:off x="7229800" y="3768888"/>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8BD473ED-B088-DC4D-A7BD-EC92319D3344}"/>
              </a:ext>
            </a:extLst>
          </p:cNvPr>
          <p:cNvCxnSpPr>
            <a:cxnSpLocks/>
          </p:cNvCxnSpPr>
          <p:nvPr/>
        </p:nvCxnSpPr>
        <p:spPr>
          <a:xfrm rot="5400000">
            <a:off x="7229800" y="3533938"/>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B7DC560A-C696-5140-AE85-1888B140B05D}"/>
              </a:ext>
            </a:extLst>
          </p:cNvPr>
          <p:cNvCxnSpPr>
            <a:cxnSpLocks/>
          </p:cNvCxnSpPr>
          <p:nvPr/>
        </p:nvCxnSpPr>
        <p:spPr>
          <a:xfrm rot="5400000">
            <a:off x="7229800" y="3302164"/>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EEDDE8BA-F180-314F-B738-9AAB8848C51B}"/>
              </a:ext>
            </a:extLst>
          </p:cNvPr>
          <p:cNvCxnSpPr>
            <a:cxnSpLocks/>
          </p:cNvCxnSpPr>
          <p:nvPr/>
        </p:nvCxnSpPr>
        <p:spPr>
          <a:xfrm rot="5400000">
            <a:off x="7229800" y="2838614"/>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76B8ACFB-B497-F64A-BF02-2AB96B434B71}"/>
              </a:ext>
            </a:extLst>
          </p:cNvPr>
          <p:cNvCxnSpPr>
            <a:cxnSpLocks/>
          </p:cNvCxnSpPr>
          <p:nvPr/>
        </p:nvCxnSpPr>
        <p:spPr>
          <a:xfrm rot="5400000">
            <a:off x="7229800" y="3070390"/>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BA43D09F-BBAA-A840-BD36-5CE9B1652767}"/>
              </a:ext>
            </a:extLst>
          </p:cNvPr>
          <p:cNvCxnSpPr>
            <a:cxnSpLocks/>
          </p:cNvCxnSpPr>
          <p:nvPr/>
        </p:nvCxnSpPr>
        <p:spPr>
          <a:xfrm rot="5400000">
            <a:off x="7229800" y="2606840"/>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D888FD31-8639-4649-8036-AD60D5914FA5}"/>
              </a:ext>
            </a:extLst>
          </p:cNvPr>
          <p:cNvCxnSpPr>
            <a:cxnSpLocks/>
          </p:cNvCxnSpPr>
          <p:nvPr/>
        </p:nvCxnSpPr>
        <p:spPr>
          <a:xfrm rot="5400000">
            <a:off x="7229800" y="2371891"/>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064BD4B9-3383-DC4F-A4B6-58317F062B8F}"/>
              </a:ext>
            </a:extLst>
          </p:cNvPr>
          <p:cNvCxnSpPr>
            <a:cxnSpLocks/>
          </p:cNvCxnSpPr>
          <p:nvPr/>
        </p:nvCxnSpPr>
        <p:spPr>
          <a:xfrm rot="5400000">
            <a:off x="7229800" y="2143291"/>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F3989CA9-BF1F-594A-B6AD-583D1C9ECCFA}"/>
              </a:ext>
            </a:extLst>
          </p:cNvPr>
          <p:cNvCxnSpPr>
            <a:cxnSpLocks/>
          </p:cNvCxnSpPr>
          <p:nvPr/>
        </p:nvCxnSpPr>
        <p:spPr>
          <a:xfrm rot="5400000">
            <a:off x="7229800" y="1908342"/>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D7A6A3B8-7C6D-3D4A-87E3-26A003F1A227}"/>
              </a:ext>
            </a:extLst>
          </p:cNvPr>
          <p:cNvCxnSpPr>
            <a:cxnSpLocks/>
          </p:cNvCxnSpPr>
          <p:nvPr/>
        </p:nvCxnSpPr>
        <p:spPr>
          <a:xfrm rot="5400000">
            <a:off x="7229800" y="1676567"/>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5" name="TextBox 114">
            <a:extLst>
              <a:ext uri="{FF2B5EF4-FFF2-40B4-BE49-F238E27FC236}">
                <a16:creationId xmlns:a16="http://schemas.microsoft.com/office/drawing/2014/main" id="{8476715E-C5F9-CA42-935E-9FA8A69CDA2D}"/>
              </a:ext>
            </a:extLst>
          </p:cNvPr>
          <p:cNvSpPr txBox="1"/>
          <p:nvPr/>
        </p:nvSpPr>
        <p:spPr>
          <a:xfrm>
            <a:off x="2809858" y="4224833"/>
            <a:ext cx="1686359" cy="153888"/>
          </a:xfrm>
          <a:prstGeom prst="rect">
            <a:avLst/>
          </a:prstGeom>
          <a:noFill/>
        </p:spPr>
        <p:txBody>
          <a:bodyPr wrap="none" lIns="0" tIns="0" rIns="0" bIns="0" rtlCol="0">
            <a:spAutoFit/>
          </a:bodyPr>
          <a:lstStyle/>
          <a:p>
            <a:pPr algn="r"/>
            <a:r>
              <a:rPr lang="en-GB" sz="1000" b="1" dirty="0">
                <a:latin typeface="Arial" panose="020B0604020202020204" pitchFamily="34" charset="0"/>
                <a:ea typeface="Aileron" charset="0"/>
                <a:cs typeface="Arial" panose="020B0604020202020204" pitchFamily="34" charset="0"/>
              </a:rPr>
              <a:t>Months after randomisation</a:t>
            </a:r>
          </a:p>
        </p:txBody>
      </p:sp>
      <p:sp>
        <p:nvSpPr>
          <p:cNvPr id="116" name="TextBox 115">
            <a:extLst>
              <a:ext uri="{FF2B5EF4-FFF2-40B4-BE49-F238E27FC236}">
                <a16:creationId xmlns:a16="http://schemas.microsoft.com/office/drawing/2014/main" id="{09067489-3F2F-E141-9A48-4A97C7ACFAB8}"/>
              </a:ext>
            </a:extLst>
          </p:cNvPr>
          <p:cNvSpPr txBox="1"/>
          <p:nvPr/>
        </p:nvSpPr>
        <p:spPr>
          <a:xfrm>
            <a:off x="1310831" y="4565028"/>
            <a:ext cx="211596"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534</a:t>
            </a:r>
          </a:p>
          <a:p>
            <a:pPr algn="ctr">
              <a:lnSpc>
                <a:spcPct val="90000"/>
              </a:lnSpc>
            </a:pPr>
            <a:r>
              <a:rPr lang="en-GB" sz="1000" dirty="0">
                <a:latin typeface="Arial" panose="020B0604020202020204" pitchFamily="34" charset="0"/>
                <a:ea typeface="Aileron" charset="0"/>
                <a:cs typeface="Arial" panose="020B0604020202020204" pitchFamily="34" charset="0"/>
              </a:rPr>
              <a:t>266</a:t>
            </a:r>
          </a:p>
        </p:txBody>
      </p:sp>
      <p:sp>
        <p:nvSpPr>
          <p:cNvPr id="117" name="TextBox 116">
            <a:extLst>
              <a:ext uri="{FF2B5EF4-FFF2-40B4-BE49-F238E27FC236}">
                <a16:creationId xmlns:a16="http://schemas.microsoft.com/office/drawing/2014/main" id="{D683622F-7798-1D44-9FC3-BB29737A9633}"/>
              </a:ext>
            </a:extLst>
          </p:cNvPr>
          <p:cNvSpPr txBox="1"/>
          <p:nvPr/>
        </p:nvSpPr>
        <p:spPr>
          <a:xfrm>
            <a:off x="78829" y="4426529"/>
            <a:ext cx="1192635" cy="415498"/>
          </a:xfrm>
          <a:prstGeom prst="rect">
            <a:avLst/>
          </a:prstGeom>
          <a:noFill/>
        </p:spPr>
        <p:txBody>
          <a:bodyPr wrap="none" lIns="0" tIns="0" rIns="0" bIns="0" rtlCol="0">
            <a:spAutoFit/>
          </a:bodyPr>
          <a:lstStyle/>
          <a:p>
            <a:pPr algn="r">
              <a:lnSpc>
                <a:spcPct val="90000"/>
              </a:lnSpc>
            </a:pPr>
            <a:r>
              <a:rPr lang="en-GB" sz="1000" b="1" dirty="0">
                <a:latin typeface="Arial" panose="020B0604020202020204" pitchFamily="34" charset="0"/>
                <a:ea typeface="Aileron" charset="0"/>
                <a:cs typeface="Arial" panose="020B0604020202020204" pitchFamily="34" charset="0"/>
              </a:rPr>
              <a:t>Number at risk</a:t>
            </a:r>
          </a:p>
          <a:p>
            <a:pPr algn="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Trifluridine/</a:t>
            </a:r>
            <a:r>
              <a:rPr lang="en-GB" sz="1000" b="1" dirty="0" err="1">
                <a:solidFill>
                  <a:schemeClr val="tx2"/>
                </a:solidFill>
                <a:latin typeface="Arial" panose="020B0604020202020204" pitchFamily="34" charset="0"/>
                <a:ea typeface="Aileron" charset="0"/>
                <a:cs typeface="Arial" panose="020B0604020202020204" pitchFamily="34" charset="0"/>
              </a:rPr>
              <a:t>Tipiracil</a:t>
            </a:r>
            <a:endParaRPr lang="en-GB" sz="1000" b="1" dirty="0">
              <a:solidFill>
                <a:schemeClr val="tx2"/>
              </a:solidFill>
              <a:latin typeface="Arial" panose="020B0604020202020204" pitchFamily="34" charset="0"/>
              <a:ea typeface="Aileron" charset="0"/>
              <a:cs typeface="Arial" panose="020B0604020202020204" pitchFamily="34" charset="0"/>
            </a:endParaRPr>
          </a:p>
          <a:p>
            <a:pPr algn="r">
              <a:lnSpc>
                <a:spcPct val="90000"/>
              </a:lnSpc>
            </a:pPr>
            <a:r>
              <a:rPr lang="en-GB" sz="1000" b="1" dirty="0">
                <a:solidFill>
                  <a:schemeClr val="accent6"/>
                </a:solidFill>
                <a:latin typeface="Arial" panose="020B0604020202020204" pitchFamily="34" charset="0"/>
                <a:ea typeface="Aileron" charset="0"/>
                <a:cs typeface="Arial" panose="020B0604020202020204" pitchFamily="34" charset="0"/>
              </a:rPr>
              <a:t>Placebo</a:t>
            </a:r>
          </a:p>
        </p:txBody>
      </p:sp>
      <p:sp>
        <p:nvSpPr>
          <p:cNvPr id="118" name="TextBox 117">
            <a:extLst>
              <a:ext uri="{FF2B5EF4-FFF2-40B4-BE49-F238E27FC236}">
                <a16:creationId xmlns:a16="http://schemas.microsoft.com/office/drawing/2014/main" id="{12B387AC-6649-BE4C-BC6A-C2E552D845F6}"/>
              </a:ext>
            </a:extLst>
          </p:cNvPr>
          <p:cNvSpPr txBox="1"/>
          <p:nvPr/>
        </p:nvSpPr>
        <p:spPr>
          <a:xfrm>
            <a:off x="1850580" y="4565028"/>
            <a:ext cx="211596"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238</a:t>
            </a:r>
          </a:p>
          <a:p>
            <a:pPr algn="ctr">
              <a:lnSpc>
                <a:spcPct val="90000"/>
              </a:lnSpc>
            </a:pPr>
            <a:r>
              <a:rPr lang="en-GB" sz="1000" dirty="0">
                <a:latin typeface="Arial" panose="020B0604020202020204" pitchFamily="34" charset="0"/>
                <a:ea typeface="Aileron" charset="0"/>
                <a:cs typeface="Arial" panose="020B0604020202020204" pitchFamily="34" charset="0"/>
              </a:rPr>
              <a:t>51</a:t>
            </a:r>
          </a:p>
        </p:txBody>
      </p:sp>
      <p:sp>
        <p:nvSpPr>
          <p:cNvPr id="119" name="TextBox 118">
            <a:extLst>
              <a:ext uri="{FF2B5EF4-FFF2-40B4-BE49-F238E27FC236}">
                <a16:creationId xmlns:a16="http://schemas.microsoft.com/office/drawing/2014/main" id="{6A169D5B-2474-604A-8BA4-F308DFF43163}"/>
              </a:ext>
            </a:extLst>
          </p:cNvPr>
          <p:cNvSpPr txBox="1"/>
          <p:nvPr/>
        </p:nvSpPr>
        <p:spPr>
          <a:xfrm>
            <a:off x="2368105" y="4565028"/>
            <a:ext cx="211596"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121</a:t>
            </a:r>
          </a:p>
          <a:p>
            <a:pPr algn="ctr">
              <a:lnSpc>
                <a:spcPct val="90000"/>
              </a:lnSpc>
            </a:pPr>
            <a:r>
              <a:rPr lang="en-GB" sz="1000" dirty="0">
                <a:latin typeface="Arial" panose="020B0604020202020204" pitchFamily="34" charset="0"/>
                <a:ea typeface="Aileron" charset="0"/>
                <a:cs typeface="Arial" panose="020B0604020202020204" pitchFamily="34" charset="0"/>
              </a:rPr>
              <a:t>10</a:t>
            </a:r>
          </a:p>
        </p:txBody>
      </p:sp>
      <p:sp>
        <p:nvSpPr>
          <p:cNvPr id="120" name="TextBox 119">
            <a:extLst>
              <a:ext uri="{FF2B5EF4-FFF2-40B4-BE49-F238E27FC236}">
                <a16:creationId xmlns:a16="http://schemas.microsoft.com/office/drawing/2014/main" id="{44F75BF2-6ACF-3348-AB72-30153FEA5F4A}"/>
              </a:ext>
            </a:extLst>
          </p:cNvPr>
          <p:cNvSpPr txBox="1"/>
          <p:nvPr/>
        </p:nvSpPr>
        <p:spPr>
          <a:xfrm>
            <a:off x="5080237" y="4565028"/>
            <a:ext cx="70532"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4</a:t>
            </a:r>
          </a:p>
          <a:p>
            <a:pPr algn="ctr">
              <a:lnSpc>
                <a:spcPct val="90000"/>
              </a:lnSpc>
            </a:pPr>
            <a:r>
              <a:rPr lang="en-GB" sz="1000" dirty="0">
                <a:latin typeface="Arial" panose="020B0604020202020204" pitchFamily="34" charset="0"/>
                <a:ea typeface="Aileron" charset="0"/>
                <a:cs typeface="Arial" panose="020B0604020202020204" pitchFamily="34" charset="0"/>
              </a:rPr>
              <a:t>1</a:t>
            </a:r>
          </a:p>
        </p:txBody>
      </p:sp>
      <p:sp>
        <p:nvSpPr>
          <p:cNvPr id="121" name="TextBox 120">
            <a:extLst>
              <a:ext uri="{FF2B5EF4-FFF2-40B4-BE49-F238E27FC236}">
                <a16:creationId xmlns:a16="http://schemas.microsoft.com/office/drawing/2014/main" id="{D8541026-4F57-6A43-83E5-52F96C68FC89}"/>
              </a:ext>
            </a:extLst>
          </p:cNvPr>
          <p:cNvSpPr txBox="1"/>
          <p:nvPr/>
        </p:nvSpPr>
        <p:spPr>
          <a:xfrm>
            <a:off x="4553187" y="4565028"/>
            <a:ext cx="70532"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5</a:t>
            </a:r>
          </a:p>
          <a:p>
            <a:pPr algn="ctr">
              <a:lnSpc>
                <a:spcPct val="90000"/>
              </a:lnSpc>
            </a:pPr>
            <a:r>
              <a:rPr lang="en-GB" sz="1000" dirty="0">
                <a:latin typeface="Arial" panose="020B0604020202020204" pitchFamily="34" charset="0"/>
                <a:ea typeface="Aileron" charset="0"/>
                <a:cs typeface="Arial" panose="020B0604020202020204" pitchFamily="34" charset="0"/>
              </a:rPr>
              <a:t>1</a:t>
            </a:r>
          </a:p>
        </p:txBody>
      </p:sp>
      <p:sp>
        <p:nvSpPr>
          <p:cNvPr id="122" name="TextBox 121">
            <a:extLst>
              <a:ext uri="{FF2B5EF4-FFF2-40B4-BE49-F238E27FC236}">
                <a16:creationId xmlns:a16="http://schemas.microsoft.com/office/drawing/2014/main" id="{0CAA5D14-62D1-5546-A267-D9DE959BA5D3}"/>
              </a:ext>
            </a:extLst>
          </p:cNvPr>
          <p:cNvSpPr txBox="1"/>
          <p:nvPr/>
        </p:nvSpPr>
        <p:spPr>
          <a:xfrm>
            <a:off x="3987696" y="4565028"/>
            <a:ext cx="141064"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18</a:t>
            </a:r>
          </a:p>
          <a:p>
            <a:pPr algn="ctr">
              <a:lnSpc>
                <a:spcPct val="90000"/>
              </a:lnSpc>
            </a:pPr>
            <a:r>
              <a:rPr lang="en-GB" sz="1000" dirty="0">
                <a:latin typeface="Arial" panose="020B0604020202020204" pitchFamily="34" charset="0"/>
                <a:ea typeface="Aileron" charset="0"/>
                <a:cs typeface="Arial" panose="020B0604020202020204" pitchFamily="34" charset="0"/>
              </a:rPr>
              <a:t>2</a:t>
            </a:r>
          </a:p>
        </p:txBody>
      </p:sp>
      <p:sp>
        <p:nvSpPr>
          <p:cNvPr id="123" name="TextBox 122">
            <a:extLst>
              <a:ext uri="{FF2B5EF4-FFF2-40B4-BE49-F238E27FC236}">
                <a16:creationId xmlns:a16="http://schemas.microsoft.com/office/drawing/2014/main" id="{C4560307-168C-5F4B-BD8F-CCC7D6BA2EC2}"/>
              </a:ext>
            </a:extLst>
          </p:cNvPr>
          <p:cNvSpPr txBox="1"/>
          <p:nvPr/>
        </p:nvSpPr>
        <p:spPr>
          <a:xfrm>
            <a:off x="2939946" y="4565028"/>
            <a:ext cx="141064"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66</a:t>
            </a:r>
          </a:p>
          <a:p>
            <a:pPr algn="ctr">
              <a:lnSpc>
                <a:spcPct val="90000"/>
              </a:lnSpc>
            </a:pPr>
            <a:r>
              <a:rPr lang="en-GB" sz="1000" dirty="0">
                <a:latin typeface="Arial" panose="020B0604020202020204" pitchFamily="34" charset="0"/>
                <a:ea typeface="Aileron" charset="0"/>
                <a:cs typeface="Arial" panose="020B0604020202020204" pitchFamily="34" charset="0"/>
              </a:rPr>
              <a:t>2</a:t>
            </a:r>
          </a:p>
        </p:txBody>
      </p:sp>
      <p:sp>
        <p:nvSpPr>
          <p:cNvPr id="124" name="TextBox 123">
            <a:extLst>
              <a:ext uri="{FF2B5EF4-FFF2-40B4-BE49-F238E27FC236}">
                <a16:creationId xmlns:a16="http://schemas.microsoft.com/office/drawing/2014/main" id="{6DF0977E-7D6C-D942-B89E-3F592A8BAEC3}"/>
              </a:ext>
            </a:extLst>
          </p:cNvPr>
          <p:cNvSpPr txBox="1"/>
          <p:nvPr/>
        </p:nvSpPr>
        <p:spPr>
          <a:xfrm>
            <a:off x="2495600" y="3252317"/>
            <a:ext cx="1192635" cy="138499"/>
          </a:xfrm>
          <a:prstGeom prst="rect">
            <a:avLst/>
          </a:prstGeom>
          <a:noFill/>
        </p:spPr>
        <p:txBody>
          <a:bodyPr wrap="none" lIns="0" tIns="0" rIns="0" bIns="0" rtlCol="0">
            <a:spAutoFit/>
          </a:bodyPr>
          <a:lstStyle/>
          <a:p>
            <a:pPr algn="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Trifluridine/</a:t>
            </a:r>
            <a:r>
              <a:rPr lang="en-GB" sz="1000" b="1" dirty="0" err="1">
                <a:solidFill>
                  <a:schemeClr val="tx2"/>
                </a:solidFill>
                <a:latin typeface="Arial" panose="020B0604020202020204" pitchFamily="34" charset="0"/>
                <a:ea typeface="Aileron" charset="0"/>
                <a:cs typeface="Arial" panose="020B0604020202020204" pitchFamily="34" charset="0"/>
              </a:rPr>
              <a:t>Tipiracil</a:t>
            </a:r>
            <a:endParaRPr lang="en-GB" sz="1000" b="1" dirty="0">
              <a:solidFill>
                <a:schemeClr val="tx2"/>
              </a:solidFill>
              <a:latin typeface="Arial" panose="020B0604020202020204" pitchFamily="34" charset="0"/>
              <a:ea typeface="Aileron" charset="0"/>
              <a:cs typeface="Arial" panose="020B0604020202020204" pitchFamily="34" charset="0"/>
            </a:endParaRPr>
          </a:p>
        </p:txBody>
      </p:sp>
      <p:sp>
        <p:nvSpPr>
          <p:cNvPr id="156" name="TextBox 155">
            <a:extLst>
              <a:ext uri="{FF2B5EF4-FFF2-40B4-BE49-F238E27FC236}">
                <a16:creationId xmlns:a16="http://schemas.microsoft.com/office/drawing/2014/main" id="{C85940F5-707E-C74C-96CB-AAEFD2CBBB4B}"/>
              </a:ext>
            </a:extLst>
          </p:cNvPr>
          <p:cNvSpPr txBox="1"/>
          <p:nvPr/>
        </p:nvSpPr>
        <p:spPr>
          <a:xfrm>
            <a:off x="3476521" y="4565028"/>
            <a:ext cx="141064"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30</a:t>
            </a:r>
          </a:p>
          <a:p>
            <a:pPr algn="ctr">
              <a:lnSpc>
                <a:spcPct val="90000"/>
              </a:lnSpc>
            </a:pPr>
            <a:r>
              <a:rPr lang="en-GB" sz="1000" dirty="0">
                <a:latin typeface="Arial" panose="020B0604020202020204" pitchFamily="34" charset="0"/>
                <a:ea typeface="Aileron" charset="0"/>
                <a:cs typeface="Arial" panose="020B0604020202020204" pitchFamily="34" charset="0"/>
              </a:rPr>
              <a:t>2</a:t>
            </a:r>
          </a:p>
        </p:txBody>
      </p:sp>
      <p:sp>
        <p:nvSpPr>
          <p:cNvPr id="157" name="TextBox 156">
            <a:extLst>
              <a:ext uri="{FF2B5EF4-FFF2-40B4-BE49-F238E27FC236}">
                <a16:creationId xmlns:a16="http://schemas.microsoft.com/office/drawing/2014/main" id="{D0C17253-C336-3F4F-A335-FCA97DAE937C}"/>
              </a:ext>
            </a:extLst>
          </p:cNvPr>
          <p:cNvSpPr txBox="1"/>
          <p:nvPr/>
        </p:nvSpPr>
        <p:spPr>
          <a:xfrm>
            <a:off x="5613637" y="4565028"/>
            <a:ext cx="70532"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2</a:t>
            </a:r>
          </a:p>
          <a:p>
            <a:pPr algn="ctr">
              <a:lnSpc>
                <a:spcPct val="90000"/>
              </a:lnSpc>
            </a:pPr>
            <a:r>
              <a:rPr lang="en-GB" sz="1000" dirty="0">
                <a:latin typeface="Arial" panose="020B0604020202020204" pitchFamily="34" charset="0"/>
                <a:ea typeface="Aileron" charset="0"/>
                <a:cs typeface="Arial" panose="020B0604020202020204" pitchFamily="34" charset="0"/>
              </a:rPr>
              <a:t>0</a:t>
            </a:r>
          </a:p>
        </p:txBody>
      </p:sp>
      <p:pic>
        <p:nvPicPr>
          <p:cNvPr id="163" name="Graphic 162">
            <a:extLst>
              <a:ext uri="{FF2B5EF4-FFF2-40B4-BE49-F238E27FC236}">
                <a16:creationId xmlns:a16="http://schemas.microsoft.com/office/drawing/2014/main" id="{9E28F1FF-B108-1743-892C-2397DA0B4D6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67011" y="1659042"/>
            <a:ext cx="4591456" cy="2409175"/>
          </a:xfrm>
          <a:prstGeom prst="rect">
            <a:avLst/>
          </a:prstGeom>
        </p:spPr>
      </p:pic>
      <p:cxnSp>
        <p:nvCxnSpPr>
          <p:cNvPr id="101" name="Straight Connector 100">
            <a:extLst>
              <a:ext uri="{FF2B5EF4-FFF2-40B4-BE49-F238E27FC236}">
                <a16:creationId xmlns:a16="http://schemas.microsoft.com/office/drawing/2014/main" id="{FA8A526E-B799-8144-87A8-49D4EF00E4A3}"/>
              </a:ext>
            </a:extLst>
          </p:cNvPr>
          <p:cNvCxnSpPr>
            <a:cxnSpLocks/>
          </p:cNvCxnSpPr>
          <p:nvPr/>
        </p:nvCxnSpPr>
        <p:spPr>
          <a:xfrm flipH="1">
            <a:off x="1417726" y="4022958"/>
            <a:ext cx="454610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2" name="TextBox 101">
            <a:extLst>
              <a:ext uri="{FF2B5EF4-FFF2-40B4-BE49-F238E27FC236}">
                <a16:creationId xmlns:a16="http://schemas.microsoft.com/office/drawing/2014/main" id="{95957EA7-48AD-794F-B70D-2D606B57D581}"/>
              </a:ext>
            </a:extLst>
          </p:cNvPr>
          <p:cNvSpPr txBox="1"/>
          <p:nvPr/>
        </p:nvSpPr>
        <p:spPr>
          <a:xfrm>
            <a:off x="1913305" y="4066266"/>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a:t>
            </a:r>
          </a:p>
        </p:txBody>
      </p:sp>
      <p:sp>
        <p:nvSpPr>
          <p:cNvPr id="125" name="TextBox 124">
            <a:extLst>
              <a:ext uri="{FF2B5EF4-FFF2-40B4-BE49-F238E27FC236}">
                <a16:creationId xmlns:a16="http://schemas.microsoft.com/office/drawing/2014/main" id="{F3F90968-77FF-5E4C-B3F5-1A1AA1768556}"/>
              </a:ext>
            </a:extLst>
          </p:cNvPr>
          <p:cNvSpPr txBox="1"/>
          <p:nvPr/>
        </p:nvSpPr>
        <p:spPr>
          <a:xfrm>
            <a:off x="2514062" y="3740491"/>
            <a:ext cx="488916" cy="138499"/>
          </a:xfrm>
          <a:prstGeom prst="rect">
            <a:avLst/>
          </a:prstGeom>
          <a:noFill/>
        </p:spPr>
        <p:txBody>
          <a:bodyPr wrap="none" lIns="0" tIns="0" rIns="0" bIns="0" rtlCol="0">
            <a:spAutoFit/>
          </a:bodyPr>
          <a:lstStyle/>
          <a:p>
            <a:pPr algn="r">
              <a:lnSpc>
                <a:spcPct val="90000"/>
              </a:lnSpc>
            </a:pPr>
            <a:r>
              <a:rPr lang="en-GB" sz="1000" b="1" dirty="0">
                <a:solidFill>
                  <a:schemeClr val="accent6"/>
                </a:solidFill>
                <a:latin typeface="Arial" panose="020B0604020202020204" pitchFamily="34" charset="0"/>
                <a:ea typeface="Aileron" charset="0"/>
                <a:cs typeface="Arial" panose="020B0604020202020204" pitchFamily="34" charset="0"/>
              </a:rPr>
              <a:t>Placebo</a:t>
            </a:r>
          </a:p>
        </p:txBody>
      </p:sp>
      <p:sp>
        <p:nvSpPr>
          <p:cNvPr id="127" name="TextBox 126">
            <a:extLst>
              <a:ext uri="{FF2B5EF4-FFF2-40B4-BE49-F238E27FC236}">
                <a16:creationId xmlns:a16="http://schemas.microsoft.com/office/drawing/2014/main" id="{12D4517B-8F4F-B94A-AD28-6FC7B9B949FA}"/>
              </a:ext>
            </a:extLst>
          </p:cNvPr>
          <p:cNvSpPr txBox="1"/>
          <p:nvPr/>
        </p:nvSpPr>
        <p:spPr>
          <a:xfrm>
            <a:off x="2976930" y="4066266"/>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6</a:t>
            </a:r>
          </a:p>
        </p:txBody>
      </p:sp>
      <p:sp>
        <p:nvSpPr>
          <p:cNvPr id="129" name="TextBox 128">
            <a:extLst>
              <a:ext uri="{FF2B5EF4-FFF2-40B4-BE49-F238E27FC236}">
                <a16:creationId xmlns:a16="http://schemas.microsoft.com/office/drawing/2014/main" id="{1268D658-8737-9A43-B629-915C9B60010A}"/>
              </a:ext>
            </a:extLst>
          </p:cNvPr>
          <p:cNvSpPr txBox="1"/>
          <p:nvPr/>
        </p:nvSpPr>
        <p:spPr>
          <a:xfrm>
            <a:off x="5059389" y="4066266"/>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14</a:t>
            </a:r>
          </a:p>
        </p:txBody>
      </p:sp>
      <p:sp>
        <p:nvSpPr>
          <p:cNvPr id="130" name="TextBox 129">
            <a:extLst>
              <a:ext uri="{FF2B5EF4-FFF2-40B4-BE49-F238E27FC236}">
                <a16:creationId xmlns:a16="http://schemas.microsoft.com/office/drawing/2014/main" id="{1F74B1DF-7945-854B-8E4F-A91E184B6B32}"/>
              </a:ext>
            </a:extLst>
          </p:cNvPr>
          <p:cNvSpPr txBox="1"/>
          <p:nvPr/>
        </p:nvSpPr>
        <p:spPr>
          <a:xfrm>
            <a:off x="5573739" y="4066266"/>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16</a:t>
            </a:r>
          </a:p>
        </p:txBody>
      </p:sp>
      <p:sp>
        <p:nvSpPr>
          <p:cNvPr id="131" name="TextBox 130">
            <a:extLst>
              <a:ext uri="{FF2B5EF4-FFF2-40B4-BE49-F238E27FC236}">
                <a16:creationId xmlns:a16="http://schemas.microsoft.com/office/drawing/2014/main" id="{37CBE8D2-810E-634D-AF0F-510F2968164D}"/>
              </a:ext>
            </a:extLst>
          </p:cNvPr>
          <p:cNvSpPr txBox="1"/>
          <p:nvPr/>
        </p:nvSpPr>
        <p:spPr>
          <a:xfrm>
            <a:off x="3983064" y="4066266"/>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10</a:t>
            </a:r>
          </a:p>
        </p:txBody>
      </p:sp>
      <p:cxnSp>
        <p:nvCxnSpPr>
          <p:cNvPr id="135" name="Straight Connector 134">
            <a:extLst>
              <a:ext uri="{FF2B5EF4-FFF2-40B4-BE49-F238E27FC236}">
                <a16:creationId xmlns:a16="http://schemas.microsoft.com/office/drawing/2014/main" id="{10C3AA57-FF36-5F48-9422-B4378F6AE929}"/>
              </a:ext>
            </a:extLst>
          </p:cNvPr>
          <p:cNvCxnSpPr>
            <a:cxnSpLocks/>
          </p:cNvCxnSpPr>
          <p:nvPr/>
        </p:nvCxnSpPr>
        <p:spPr>
          <a:xfrm>
            <a:off x="1954240" y="4025182"/>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CE94A57B-45D0-F64C-A95B-435DFA2AB9D1}"/>
              </a:ext>
            </a:extLst>
          </p:cNvPr>
          <p:cNvCxnSpPr>
            <a:cxnSpLocks/>
          </p:cNvCxnSpPr>
          <p:nvPr/>
        </p:nvCxnSpPr>
        <p:spPr>
          <a:xfrm>
            <a:off x="3008340" y="4025182"/>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a:extLst>
              <a:ext uri="{FF2B5EF4-FFF2-40B4-BE49-F238E27FC236}">
                <a16:creationId xmlns:a16="http://schemas.microsoft.com/office/drawing/2014/main" id="{E6399BDF-555A-2142-9870-D414F0E1A14E}"/>
              </a:ext>
            </a:extLst>
          </p:cNvPr>
          <p:cNvCxnSpPr>
            <a:cxnSpLocks/>
          </p:cNvCxnSpPr>
          <p:nvPr/>
        </p:nvCxnSpPr>
        <p:spPr>
          <a:xfrm>
            <a:off x="4062440" y="4025182"/>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a:extLst>
              <a:ext uri="{FF2B5EF4-FFF2-40B4-BE49-F238E27FC236}">
                <a16:creationId xmlns:a16="http://schemas.microsoft.com/office/drawing/2014/main" id="{A43A3BCE-E137-8146-97FC-5C745188FF2A}"/>
              </a:ext>
            </a:extLst>
          </p:cNvPr>
          <p:cNvCxnSpPr>
            <a:cxnSpLocks/>
          </p:cNvCxnSpPr>
          <p:nvPr/>
        </p:nvCxnSpPr>
        <p:spPr>
          <a:xfrm>
            <a:off x="5649940" y="4025182"/>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a:extLst>
              <a:ext uri="{FF2B5EF4-FFF2-40B4-BE49-F238E27FC236}">
                <a16:creationId xmlns:a16="http://schemas.microsoft.com/office/drawing/2014/main" id="{F0364088-03C9-9643-BFAC-0248E6F93059}"/>
              </a:ext>
            </a:extLst>
          </p:cNvPr>
          <p:cNvCxnSpPr>
            <a:cxnSpLocks/>
          </p:cNvCxnSpPr>
          <p:nvPr/>
        </p:nvCxnSpPr>
        <p:spPr>
          <a:xfrm>
            <a:off x="5122890" y="4025182"/>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1" name="TextBox 150">
            <a:extLst>
              <a:ext uri="{FF2B5EF4-FFF2-40B4-BE49-F238E27FC236}">
                <a16:creationId xmlns:a16="http://schemas.microsoft.com/office/drawing/2014/main" id="{82E01556-9070-6041-B2F1-32F54E5C34A3}"/>
              </a:ext>
            </a:extLst>
          </p:cNvPr>
          <p:cNvSpPr txBox="1"/>
          <p:nvPr/>
        </p:nvSpPr>
        <p:spPr>
          <a:xfrm>
            <a:off x="2443530" y="4066266"/>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a:t>
            </a:r>
          </a:p>
        </p:txBody>
      </p:sp>
      <p:cxnSp>
        <p:nvCxnSpPr>
          <p:cNvPr id="152" name="Straight Connector 151">
            <a:extLst>
              <a:ext uri="{FF2B5EF4-FFF2-40B4-BE49-F238E27FC236}">
                <a16:creationId xmlns:a16="http://schemas.microsoft.com/office/drawing/2014/main" id="{B89339A2-7465-3345-BEEA-D2ABD1FC35F4}"/>
              </a:ext>
            </a:extLst>
          </p:cNvPr>
          <p:cNvCxnSpPr>
            <a:cxnSpLocks/>
          </p:cNvCxnSpPr>
          <p:nvPr/>
        </p:nvCxnSpPr>
        <p:spPr>
          <a:xfrm>
            <a:off x="2478115" y="4025182"/>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3" name="TextBox 152">
            <a:extLst>
              <a:ext uri="{FF2B5EF4-FFF2-40B4-BE49-F238E27FC236}">
                <a16:creationId xmlns:a16="http://schemas.microsoft.com/office/drawing/2014/main" id="{EC766C09-27C5-774D-8718-70FC4C83D3F7}"/>
              </a:ext>
            </a:extLst>
          </p:cNvPr>
          <p:cNvSpPr txBox="1"/>
          <p:nvPr/>
        </p:nvSpPr>
        <p:spPr>
          <a:xfrm>
            <a:off x="3507155" y="4066266"/>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8</a:t>
            </a:r>
          </a:p>
        </p:txBody>
      </p:sp>
      <p:cxnSp>
        <p:nvCxnSpPr>
          <p:cNvPr id="154" name="Straight Connector 153">
            <a:extLst>
              <a:ext uri="{FF2B5EF4-FFF2-40B4-BE49-F238E27FC236}">
                <a16:creationId xmlns:a16="http://schemas.microsoft.com/office/drawing/2014/main" id="{FF545D49-1AEC-4C41-877B-704A8658C7F9}"/>
              </a:ext>
            </a:extLst>
          </p:cNvPr>
          <p:cNvCxnSpPr>
            <a:cxnSpLocks/>
          </p:cNvCxnSpPr>
          <p:nvPr/>
        </p:nvCxnSpPr>
        <p:spPr>
          <a:xfrm>
            <a:off x="3538565" y="4025182"/>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3" name="TextBox 102">
            <a:extLst>
              <a:ext uri="{FF2B5EF4-FFF2-40B4-BE49-F238E27FC236}">
                <a16:creationId xmlns:a16="http://schemas.microsoft.com/office/drawing/2014/main" id="{D9A6E82C-5EE7-904E-86B2-4FC6564C0B40}"/>
              </a:ext>
            </a:extLst>
          </p:cNvPr>
          <p:cNvSpPr txBox="1"/>
          <p:nvPr/>
        </p:nvSpPr>
        <p:spPr>
          <a:xfrm rot="16200000">
            <a:off x="167599" y="2777277"/>
            <a:ext cx="1774525" cy="153888"/>
          </a:xfrm>
          <a:prstGeom prst="rect">
            <a:avLst/>
          </a:prstGeom>
          <a:noFill/>
        </p:spPr>
        <p:txBody>
          <a:bodyPr wrap="none" lIns="0" tIns="0" rIns="0" bIns="0" rtlCol="0">
            <a:spAutoFit/>
          </a:bodyPr>
          <a:lstStyle/>
          <a:p>
            <a:pPr algn="r"/>
            <a:r>
              <a:rPr lang="en-GB" sz="1000" b="1" dirty="0">
                <a:latin typeface="Arial" panose="020B0604020202020204" pitchFamily="34" charset="0"/>
                <a:ea typeface="Aileron" charset="0"/>
                <a:cs typeface="Arial" panose="020B0604020202020204" pitchFamily="34" charset="0"/>
              </a:rPr>
              <a:t>Progression-free survival (%)</a:t>
            </a:r>
          </a:p>
        </p:txBody>
      </p:sp>
      <p:sp>
        <p:nvSpPr>
          <p:cNvPr id="104" name="TextBox 103">
            <a:extLst>
              <a:ext uri="{FF2B5EF4-FFF2-40B4-BE49-F238E27FC236}">
                <a16:creationId xmlns:a16="http://schemas.microsoft.com/office/drawing/2014/main" id="{27AEBDB7-E12D-FC4F-AC98-4B26419E13C3}"/>
              </a:ext>
            </a:extLst>
          </p:cNvPr>
          <p:cNvSpPr txBox="1"/>
          <p:nvPr/>
        </p:nvSpPr>
        <p:spPr>
          <a:xfrm>
            <a:off x="1146434" y="1628800"/>
            <a:ext cx="211596"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100</a:t>
            </a:r>
          </a:p>
        </p:txBody>
      </p:sp>
      <p:sp>
        <p:nvSpPr>
          <p:cNvPr id="105" name="TextBox 104">
            <a:extLst>
              <a:ext uri="{FF2B5EF4-FFF2-40B4-BE49-F238E27FC236}">
                <a16:creationId xmlns:a16="http://schemas.microsoft.com/office/drawing/2014/main" id="{2884C7CD-E0E2-4E44-BA38-1E8ACF4979BC}"/>
              </a:ext>
            </a:extLst>
          </p:cNvPr>
          <p:cNvSpPr txBox="1"/>
          <p:nvPr/>
        </p:nvSpPr>
        <p:spPr>
          <a:xfrm>
            <a:off x="1216966" y="1844700"/>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90</a:t>
            </a:r>
          </a:p>
        </p:txBody>
      </p:sp>
      <p:sp>
        <p:nvSpPr>
          <p:cNvPr id="106" name="TextBox 105">
            <a:extLst>
              <a:ext uri="{FF2B5EF4-FFF2-40B4-BE49-F238E27FC236}">
                <a16:creationId xmlns:a16="http://schemas.microsoft.com/office/drawing/2014/main" id="{521615C6-6490-2248-B05F-BC4744C36476}"/>
              </a:ext>
            </a:extLst>
          </p:cNvPr>
          <p:cNvSpPr txBox="1"/>
          <p:nvPr/>
        </p:nvSpPr>
        <p:spPr>
          <a:xfrm>
            <a:off x="1216966" y="2079650"/>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80</a:t>
            </a:r>
          </a:p>
        </p:txBody>
      </p:sp>
      <p:sp>
        <p:nvSpPr>
          <p:cNvPr id="107" name="TextBox 106">
            <a:extLst>
              <a:ext uri="{FF2B5EF4-FFF2-40B4-BE49-F238E27FC236}">
                <a16:creationId xmlns:a16="http://schemas.microsoft.com/office/drawing/2014/main" id="{EC137920-D7A3-8E43-ADD0-230D3BE167A5}"/>
              </a:ext>
            </a:extLst>
          </p:cNvPr>
          <p:cNvSpPr txBox="1"/>
          <p:nvPr/>
        </p:nvSpPr>
        <p:spPr>
          <a:xfrm>
            <a:off x="1216966" y="2311425"/>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70</a:t>
            </a:r>
          </a:p>
        </p:txBody>
      </p:sp>
      <p:sp>
        <p:nvSpPr>
          <p:cNvPr id="108" name="TextBox 107">
            <a:extLst>
              <a:ext uri="{FF2B5EF4-FFF2-40B4-BE49-F238E27FC236}">
                <a16:creationId xmlns:a16="http://schemas.microsoft.com/office/drawing/2014/main" id="{EFEE82F2-CB98-F84B-8FB2-F47682CED978}"/>
              </a:ext>
            </a:extLst>
          </p:cNvPr>
          <p:cNvSpPr txBox="1"/>
          <p:nvPr/>
        </p:nvSpPr>
        <p:spPr>
          <a:xfrm>
            <a:off x="1216966" y="2546375"/>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60</a:t>
            </a:r>
          </a:p>
        </p:txBody>
      </p:sp>
      <p:sp>
        <p:nvSpPr>
          <p:cNvPr id="109" name="TextBox 108">
            <a:extLst>
              <a:ext uri="{FF2B5EF4-FFF2-40B4-BE49-F238E27FC236}">
                <a16:creationId xmlns:a16="http://schemas.microsoft.com/office/drawing/2014/main" id="{81AC91C3-7D9A-154F-8A9E-C1D26EC16811}"/>
              </a:ext>
            </a:extLst>
          </p:cNvPr>
          <p:cNvSpPr txBox="1"/>
          <p:nvPr/>
        </p:nvSpPr>
        <p:spPr>
          <a:xfrm>
            <a:off x="1216966" y="2774975"/>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50</a:t>
            </a:r>
          </a:p>
        </p:txBody>
      </p:sp>
      <p:sp>
        <p:nvSpPr>
          <p:cNvPr id="110" name="TextBox 109">
            <a:extLst>
              <a:ext uri="{FF2B5EF4-FFF2-40B4-BE49-F238E27FC236}">
                <a16:creationId xmlns:a16="http://schemas.microsoft.com/office/drawing/2014/main" id="{CC267BA4-2EDF-054F-B051-C299544AD78A}"/>
              </a:ext>
            </a:extLst>
          </p:cNvPr>
          <p:cNvSpPr txBox="1"/>
          <p:nvPr/>
        </p:nvSpPr>
        <p:spPr>
          <a:xfrm>
            <a:off x="1216966" y="3006750"/>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40</a:t>
            </a:r>
          </a:p>
        </p:txBody>
      </p:sp>
      <p:sp>
        <p:nvSpPr>
          <p:cNvPr id="111" name="TextBox 110">
            <a:extLst>
              <a:ext uri="{FF2B5EF4-FFF2-40B4-BE49-F238E27FC236}">
                <a16:creationId xmlns:a16="http://schemas.microsoft.com/office/drawing/2014/main" id="{9E4B4E40-1EE5-CB48-B5F1-14DC775A1F0A}"/>
              </a:ext>
            </a:extLst>
          </p:cNvPr>
          <p:cNvSpPr txBox="1"/>
          <p:nvPr/>
        </p:nvSpPr>
        <p:spPr>
          <a:xfrm>
            <a:off x="1216966" y="3241700"/>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30</a:t>
            </a:r>
          </a:p>
        </p:txBody>
      </p:sp>
      <p:sp>
        <p:nvSpPr>
          <p:cNvPr id="112" name="TextBox 111">
            <a:extLst>
              <a:ext uri="{FF2B5EF4-FFF2-40B4-BE49-F238E27FC236}">
                <a16:creationId xmlns:a16="http://schemas.microsoft.com/office/drawing/2014/main" id="{2CC445FA-431B-CA47-B352-F46069355036}"/>
              </a:ext>
            </a:extLst>
          </p:cNvPr>
          <p:cNvSpPr txBox="1"/>
          <p:nvPr/>
        </p:nvSpPr>
        <p:spPr>
          <a:xfrm>
            <a:off x="1216966" y="3473475"/>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20</a:t>
            </a:r>
          </a:p>
        </p:txBody>
      </p:sp>
      <p:cxnSp>
        <p:nvCxnSpPr>
          <p:cNvPr id="133" name="Straight Connector 132">
            <a:extLst>
              <a:ext uri="{FF2B5EF4-FFF2-40B4-BE49-F238E27FC236}">
                <a16:creationId xmlns:a16="http://schemas.microsoft.com/office/drawing/2014/main" id="{3BD42939-8611-EA43-AAD5-B4584EE43023}"/>
              </a:ext>
            </a:extLst>
          </p:cNvPr>
          <p:cNvCxnSpPr>
            <a:cxnSpLocks/>
          </p:cNvCxnSpPr>
          <p:nvPr/>
        </p:nvCxnSpPr>
        <p:spPr>
          <a:xfrm>
            <a:off x="1420840" y="1702843"/>
            <a:ext cx="0" cy="23241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a:extLst>
              <a:ext uri="{FF2B5EF4-FFF2-40B4-BE49-F238E27FC236}">
                <a16:creationId xmlns:a16="http://schemas.microsoft.com/office/drawing/2014/main" id="{261C2EED-D3D3-7142-A95F-843CD38E82AB}"/>
              </a:ext>
            </a:extLst>
          </p:cNvPr>
          <p:cNvCxnSpPr>
            <a:cxnSpLocks/>
          </p:cNvCxnSpPr>
          <p:nvPr/>
        </p:nvCxnSpPr>
        <p:spPr>
          <a:xfrm rot="5400000">
            <a:off x="1395442" y="3533938"/>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a:extLst>
              <a:ext uri="{FF2B5EF4-FFF2-40B4-BE49-F238E27FC236}">
                <a16:creationId xmlns:a16="http://schemas.microsoft.com/office/drawing/2014/main" id="{F35EFE58-44C6-9F4E-9789-E8D5E41CB991}"/>
              </a:ext>
            </a:extLst>
          </p:cNvPr>
          <p:cNvCxnSpPr>
            <a:cxnSpLocks/>
          </p:cNvCxnSpPr>
          <p:nvPr/>
        </p:nvCxnSpPr>
        <p:spPr>
          <a:xfrm rot="5400000">
            <a:off x="1395442" y="3302164"/>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a:extLst>
              <a:ext uri="{FF2B5EF4-FFF2-40B4-BE49-F238E27FC236}">
                <a16:creationId xmlns:a16="http://schemas.microsoft.com/office/drawing/2014/main" id="{B0E5D42B-AD14-D341-8F73-5B92D249A17B}"/>
              </a:ext>
            </a:extLst>
          </p:cNvPr>
          <p:cNvCxnSpPr>
            <a:cxnSpLocks/>
          </p:cNvCxnSpPr>
          <p:nvPr/>
        </p:nvCxnSpPr>
        <p:spPr>
          <a:xfrm rot="5400000">
            <a:off x="1395442" y="2838614"/>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a:extLst>
              <a:ext uri="{FF2B5EF4-FFF2-40B4-BE49-F238E27FC236}">
                <a16:creationId xmlns:a16="http://schemas.microsoft.com/office/drawing/2014/main" id="{FEEEF85B-D823-E142-ACAB-2921F7E17BAE}"/>
              </a:ext>
            </a:extLst>
          </p:cNvPr>
          <p:cNvCxnSpPr>
            <a:cxnSpLocks/>
          </p:cNvCxnSpPr>
          <p:nvPr/>
        </p:nvCxnSpPr>
        <p:spPr>
          <a:xfrm rot="5400000">
            <a:off x="1395442" y="3070390"/>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a:extLst>
              <a:ext uri="{FF2B5EF4-FFF2-40B4-BE49-F238E27FC236}">
                <a16:creationId xmlns:a16="http://schemas.microsoft.com/office/drawing/2014/main" id="{20B8AA1B-BCFE-594B-913C-D67BE263EBC5}"/>
              </a:ext>
            </a:extLst>
          </p:cNvPr>
          <p:cNvCxnSpPr>
            <a:cxnSpLocks/>
          </p:cNvCxnSpPr>
          <p:nvPr/>
        </p:nvCxnSpPr>
        <p:spPr>
          <a:xfrm rot="5400000">
            <a:off x="1395442" y="2606840"/>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a:extLst>
              <a:ext uri="{FF2B5EF4-FFF2-40B4-BE49-F238E27FC236}">
                <a16:creationId xmlns:a16="http://schemas.microsoft.com/office/drawing/2014/main" id="{57290C18-B417-0B49-9841-B9A3C7954AEF}"/>
              </a:ext>
            </a:extLst>
          </p:cNvPr>
          <p:cNvCxnSpPr>
            <a:cxnSpLocks/>
          </p:cNvCxnSpPr>
          <p:nvPr/>
        </p:nvCxnSpPr>
        <p:spPr>
          <a:xfrm rot="5400000">
            <a:off x="1395442" y="2371891"/>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a:extLst>
              <a:ext uri="{FF2B5EF4-FFF2-40B4-BE49-F238E27FC236}">
                <a16:creationId xmlns:a16="http://schemas.microsoft.com/office/drawing/2014/main" id="{3A974527-679E-624B-875A-DCC0651EAD71}"/>
              </a:ext>
            </a:extLst>
          </p:cNvPr>
          <p:cNvCxnSpPr>
            <a:cxnSpLocks/>
          </p:cNvCxnSpPr>
          <p:nvPr/>
        </p:nvCxnSpPr>
        <p:spPr>
          <a:xfrm rot="5400000">
            <a:off x="1395442" y="2143291"/>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a:extLst>
              <a:ext uri="{FF2B5EF4-FFF2-40B4-BE49-F238E27FC236}">
                <a16:creationId xmlns:a16="http://schemas.microsoft.com/office/drawing/2014/main" id="{D1FC110E-1F8D-FD48-A66F-007D018C4C8C}"/>
              </a:ext>
            </a:extLst>
          </p:cNvPr>
          <p:cNvCxnSpPr>
            <a:cxnSpLocks/>
          </p:cNvCxnSpPr>
          <p:nvPr/>
        </p:nvCxnSpPr>
        <p:spPr>
          <a:xfrm rot="5400000">
            <a:off x="1395442" y="1908342"/>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a:extLst>
              <a:ext uri="{FF2B5EF4-FFF2-40B4-BE49-F238E27FC236}">
                <a16:creationId xmlns:a16="http://schemas.microsoft.com/office/drawing/2014/main" id="{DCBD7B10-5207-6E48-B728-A17222CC7FD8}"/>
              </a:ext>
            </a:extLst>
          </p:cNvPr>
          <p:cNvCxnSpPr>
            <a:cxnSpLocks/>
          </p:cNvCxnSpPr>
          <p:nvPr/>
        </p:nvCxnSpPr>
        <p:spPr>
          <a:xfrm rot="5400000">
            <a:off x="1395442" y="1676567"/>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3" name="TextBox 112">
            <a:extLst>
              <a:ext uri="{FF2B5EF4-FFF2-40B4-BE49-F238E27FC236}">
                <a16:creationId xmlns:a16="http://schemas.microsoft.com/office/drawing/2014/main" id="{AEB629A1-5235-9040-91DA-9C4F2FEBB9C3}"/>
              </a:ext>
            </a:extLst>
          </p:cNvPr>
          <p:cNvSpPr txBox="1"/>
          <p:nvPr/>
        </p:nvSpPr>
        <p:spPr>
          <a:xfrm>
            <a:off x="1216966" y="3705250"/>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10</a:t>
            </a:r>
          </a:p>
        </p:txBody>
      </p:sp>
      <p:sp>
        <p:nvSpPr>
          <p:cNvPr id="114" name="TextBox 113">
            <a:extLst>
              <a:ext uri="{FF2B5EF4-FFF2-40B4-BE49-F238E27FC236}">
                <a16:creationId xmlns:a16="http://schemas.microsoft.com/office/drawing/2014/main" id="{048A705B-9B2D-0942-8F28-914F8A14C9E8}"/>
              </a:ext>
            </a:extLst>
          </p:cNvPr>
          <p:cNvSpPr txBox="1"/>
          <p:nvPr/>
        </p:nvSpPr>
        <p:spPr>
          <a:xfrm>
            <a:off x="1287498" y="3937025"/>
            <a:ext cx="70532"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a:t>
            </a:r>
          </a:p>
        </p:txBody>
      </p:sp>
      <p:sp>
        <p:nvSpPr>
          <p:cNvPr id="126" name="TextBox 125">
            <a:extLst>
              <a:ext uri="{FF2B5EF4-FFF2-40B4-BE49-F238E27FC236}">
                <a16:creationId xmlns:a16="http://schemas.microsoft.com/office/drawing/2014/main" id="{16355122-7D36-B14D-B19E-BF3FA7013643}"/>
              </a:ext>
            </a:extLst>
          </p:cNvPr>
          <p:cNvSpPr txBox="1"/>
          <p:nvPr/>
        </p:nvSpPr>
        <p:spPr>
          <a:xfrm>
            <a:off x="1395780" y="4066266"/>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p>
        </p:txBody>
      </p:sp>
      <p:cxnSp>
        <p:nvCxnSpPr>
          <p:cNvPr id="132" name="Straight Connector 131">
            <a:extLst>
              <a:ext uri="{FF2B5EF4-FFF2-40B4-BE49-F238E27FC236}">
                <a16:creationId xmlns:a16="http://schemas.microsoft.com/office/drawing/2014/main" id="{610ECBD1-11BC-334A-AF3C-D5AB57C5738B}"/>
              </a:ext>
            </a:extLst>
          </p:cNvPr>
          <p:cNvCxnSpPr>
            <a:cxnSpLocks/>
          </p:cNvCxnSpPr>
          <p:nvPr/>
        </p:nvCxnSpPr>
        <p:spPr>
          <a:xfrm>
            <a:off x="1420840" y="4025182"/>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a:extLst>
              <a:ext uri="{FF2B5EF4-FFF2-40B4-BE49-F238E27FC236}">
                <a16:creationId xmlns:a16="http://schemas.microsoft.com/office/drawing/2014/main" id="{8E86BA13-D64E-0F44-96A5-68E5DA75CBCA}"/>
              </a:ext>
            </a:extLst>
          </p:cNvPr>
          <p:cNvCxnSpPr>
            <a:cxnSpLocks/>
          </p:cNvCxnSpPr>
          <p:nvPr/>
        </p:nvCxnSpPr>
        <p:spPr>
          <a:xfrm rot="5400000">
            <a:off x="1395442" y="4000662"/>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a:extLst>
              <a:ext uri="{FF2B5EF4-FFF2-40B4-BE49-F238E27FC236}">
                <a16:creationId xmlns:a16="http://schemas.microsoft.com/office/drawing/2014/main" id="{88BB035B-9B82-7048-9731-0ECDCEF4C630}"/>
              </a:ext>
            </a:extLst>
          </p:cNvPr>
          <p:cNvCxnSpPr>
            <a:cxnSpLocks/>
          </p:cNvCxnSpPr>
          <p:nvPr/>
        </p:nvCxnSpPr>
        <p:spPr>
          <a:xfrm rot="5400000">
            <a:off x="1395442" y="3762540"/>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03F7AF6A-A3C3-329C-1200-500D4276A912}"/>
              </a:ext>
            </a:extLst>
          </p:cNvPr>
          <p:cNvSpPr txBox="1"/>
          <p:nvPr/>
        </p:nvSpPr>
        <p:spPr>
          <a:xfrm>
            <a:off x="10012227" y="3251295"/>
            <a:ext cx="1192635" cy="138499"/>
          </a:xfrm>
          <a:prstGeom prst="rect">
            <a:avLst/>
          </a:prstGeom>
          <a:noFill/>
        </p:spPr>
        <p:txBody>
          <a:bodyPr wrap="none" lIns="0" tIns="0" rIns="0" bIns="0" rtlCol="0">
            <a:spAutoFit/>
          </a:bodyPr>
          <a:lstStyle/>
          <a:p>
            <a:pPr algn="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Trifluridine/</a:t>
            </a:r>
            <a:r>
              <a:rPr lang="en-GB" sz="1000" b="1" dirty="0" err="1">
                <a:solidFill>
                  <a:schemeClr val="tx2"/>
                </a:solidFill>
                <a:latin typeface="Arial" panose="020B0604020202020204" pitchFamily="34" charset="0"/>
                <a:ea typeface="Aileron" charset="0"/>
                <a:cs typeface="Arial" panose="020B0604020202020204" pitchFamily="34" charset="0"/>
              </a:rPr>
              <a:t>Tipiracil</a:t>
            </a:r>
            <a:endParaRPr lang="en-GB" sz="1000" b="1" dirty="0">
              <a:solidFill>
                <a:schemeClr val="tx2"/>
              </a:solidFill>
              <a:latin typeface="Arial" panose="020B0604020202020204" pitchFamily="34" charset="0"/>
              <a:ea typeface="Aileron" charset="0"/>
              <a:cs typeface="Arial" panose="020B0604020202020204" pitchFamily="34" charset="0"/>
            </a:endParaRPr>
          </a:p>
        </p:txBody>
      </p:sp>
    </p:spTree>
    <p:extLst>
      <p:ext uri="{BB962C8B-B14F-4D97-AF65-F5344CB8AC3E}">
        <p14:creationId xmlns:p14="http://schemas.microsoft.com/office/powerpoint/2010/main" val="288950350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9425BB79-823F-1C41-8AF7-C7FB9D73B4FE}"/>
              </a:ext>
            </a:extLst>
          </p:cNvPr>
          <p:cNvSpPr>
            <a:spLocks noGrp="1"/>
          </p:cNvSpPr>
          <p:nvPr>
            <p:ph type="body" idx="1"/>
          </p:nvPr>
        </p:nvSpPr>
        <p:spPr>
          <a:xfrm>
            <a:off x="609600" y="1214362"/>
            <a:ext cx="10972800" cy="702470"/>
          </a:xfrm>
        </p:spPr>
        <p:txBody>
          <a:bodyPr>
            <a:noAutofit/>
          </a:bodyPr>
          <a:lstStyle/>
          <a:p>
            <a:r>
              <a:rPr lang="en-GB" sz="1800" noProof="0" dirty="0"/>
              <a:t>Most commonly reported (≥25% of pts) adverse events for </a:t>
            </a:r>
            <a:r>
              <a:rPr lang="en-GB" sz="1800" dirty="0"/>
              <a:t>Trifluridine/</a:t>
            </a:r>
            <a:r>
              <a:rPr lang="en-GB" sz="1800" dirty="0" err="1"/>
              <a:t>Tipiracil</a:t>
            </a:r>
            <a:r>
              <a:rPr lang="en-GB" sz="1800" dirty="0"/>
              <a:t> </a:t>
            </a:r>
            <a:r>
              <a:rPr lang="en-GB" sz="1800" noProof="0" dirty="0"/>
              <a:t>and regorafenib in phase 3 clinical studies</a:t>
            </a:r>
            <a:r>
              <a:rPr lang="en-GB" sz="1800" baseline="30000" noProof="0" dirty="0"/>
              <a:t>1,2</a:t>
            </a:r>
          </a:p>
        </p:txBody>
      </p:sp>
      <p:sp>
        <p:nvSpPr>
          <p:cNvPr id="4" name="Title 3">
            <a:extLst>
              <a:ext uri="{FF2B5EF4-FFF2-40B4-BE49-F238E27FC236}">
                <a16:creationId xmlns:a16="http://schemas.microsoft.com/office/drawing/2014/main" id="{696863F3-16D4-3E82-A8B9-79BBC386C3D2}"/>
              </a:ext>
            </a:extLst>
          </p:cNvPr>
          <p:cNvSpPr>
            <a:spLocks noGrp="1"/>
          </p:cNvSpPr>
          <p:nvPr>
            <p:ph type="title"/>
          </p:nvPr>
        </p:nvSpPr>
        <p:spPr>
          <a:xfrm>
            <a:off x="619201" y="259200"/>
            <a:ext cx="10963199" cy="864000"/>
          </a:xfrm>
        </p:spPr>
        <p:txBody>
          <a:bodyPr/>
          <a:lstStyle/>
          <a:p>
            <a:r>
              <a:rPr lang="en-GB" noProof="0" dirty="0"/>
              <a:t>safety </a:t>
            </a:r>
            <a:r>
              <a:rPr lang="en-GB" noProof="0" dirty="0" err="1"/>
              <a:t>profILe</a:t>
            </a:r>
            <a:r>
              <a:rPr lang="en-GB" noProof="0" dirty="0"/>
              <a:t> In </a:t>
            </a:r>
            <a:r>
              <a:rPr lang="en-GB" noProof="0" dirty="0" err="1"/>
              <a:t>patIents</a:t>
            </a:r>
            <a:r>
              <a:rPr lang="en-GB" noProof="0" dirty="0"/>
              <a:t> beyond the </a:t>
            </a:r>
            <a:r>
              <a:rPr lang="en-GB" noProof="0" dirty="0" err="1"/>
              <a:t>seCond</a:t>
            </a:r>
            <a:r>
              <a:rPr lang="en-GB" noProof="0" dirty="0"/>
              <a:t> </a:t>
            </a:r>
            <a:r>
              <a:rPr lang="en-GB" noProof="0" dirty="0" err="1"/>
              <a:t>LIne</a:t>
            </a:r>
            <a:endParaRPr lang="en-GB" noProof="0" dirty="0"/>
          </a:p>
        </p:txBody>
      </p:sp>
      <p:graphicFrame>
        <p:nvGraphicFramePr>
          <p:cNvPr id="24" name="Content Placeholder 23">
            <a:extLst>
              <a:ext uri="{FF2B5EF4-FFF2-40B4-BE49-F238E27FC236}">
                <a16:creationId xmlns:a16="http://schemas.microsoft.com/office/drawing/2014/main" id="{4D907D1E-480A-5C46-9457-6169D1DDE464}"/>
              </a:ext>
            </a:extLst>
          </p:cNvPr>
          <p:cNvGraphicFramePr>
            <a:graphicFrameLocks noGrp="1"/>
          </p:cNvGraphicFramePr>
          <p:nvPr>
            <p:ph sz="quarter" idx="14"/>
            <p:extLst>
              <p:ext uri="{D42A27DB-BD31-4B8C-83A1-F6EECF244321}">
                <p14:modId xmlns:p14="http://schemas.microsoft.com/office/powerpoint/2010/main" val="2858186679"/>
              </p:ext>
            </p:extLst>
          </p:nvPr>
        </p:nvGraphicFramePr>
        <p:xfrm>
          <a:off x="619125" y="1987550"/>
          <a:ext cx="10963273" cy="4114800"/>
        </p:xfrm>
        <a:graphic>
          <a:graphicData uri="http://schemas.openxmlformats.org/drawingml/2006/table">
            <a:tbl>
              <a:tblPr firstRow="1" bandRow="1">
                <a:tableStyleId>{5C22544A-7EE6-4342-B048-85BDC9FD1C3A}</a:tableStyleId>
              </a:tblPr>
              <a:tblGrid>
                <a:gridCol w="2594966">
                  <a:extLst>
                    <a:ext uri="{9D8B030D-6E8A-4147-A177-3AD203B41FA5}">
                      <a16:colId xmlns:a16="http://schemas.microsoft.com/office/drawing/2014/main" val="1084595387"/>
                    </a:ext>
                  </a:extLst>
                </a:gridCol>
                <a:gridCol w="1443335">
                  <a:extLst>
                    <a:ext uri="{9D8B030D-6E8A-4147-A177-3AD203B41FA5}">
                      <a16:colId xmlns:a16="http://schemas.microsoft.com/office/drawing/2014/main" val="1670420253"/>
                    </a:ext>
                  </a:extLst>
                </a:gridCol>
                <a:gridCol w="1443335">
                  <a:extLst>
                    <a:ext uri="{9D8B030D-6E8A-4147-A177-3AD203B41FA5}">
                      <a16:colId xmlns:a16="http://schemas.microsoft.com/office/drawing/2014/main" val="287308401"/>
                    </a:ext>
                  </a:extLst>
                </a:gridCol>
                <a:gridCol w="2585935">
                  <a:extLst>
                    <a:ext uri="{9D8B030D-6E8A-4147-A177-3AD203B41FA5}">
                      <a16:colId xmlns:a16="http://schemas.microsoft.com/office/drawing/2014/main" val="4102644115"/>
                    </a:ext>
                  </a:extLst>
                </a:gridCol>
                <a:gridCol w="1447851">
                  <a:extLst>
                    <a:ext uri="{9D8B030D-6E8A-4147-A177-3AD203B41FA5}">
                      <a16:colId xmlns:a16="http://schemas.microsoft.com/office/drawing/2014/main" val="1040259319"/>
                    </a:ext>
                  </a:extLst>
                </a:gridCol>
                <a:gridCol w="1447851">
                  <a:extLst>
                    <a:ext uri="{9D8B030D-6E8A-4147-A177-3AD203B41FA5}">
                      <a16:colId xmlns:a16="http://schemas.microsoft.com/office/drawing/2014/main" val="2624007200"/>
                    </a:ext>
                  </a:extLst>
                </a:gridCol>
              </a:tblGrid>
              <a:tr h="252487">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lt1"/>
                          </a:solidFill>
                          <a:latin typeface="Arial" panose="020B0604020202020204" pitchFamily="34" charset="0"/>
                          <a:ea typeface="+mn-ea"/>
                          <a:cs typeface="Arial" panose="020B0604020202020204" pitchFamily="34" charset="0"/>
                        </a:rPr>
                        <a:t>Trifluridine/</a:t>
                      </a:r>
                      <a:r>
                        <a:rPr lang="en-GB" sz="1200" b="1" kern="1200" dirty="0" err="1">
                          <a:solidFill>
                            <a:schemeClr val="lt1"/>
                          </a:solidFill>
                          <a:latin typeface="Arial" panose="020B0604020202020204" pitchFamily="34" charset="0"/>
                          <a:ea typeface="+mn-ea"/>
                          <a:cs typeface="Arial" panose="020B0604020202020204" pitchFamily="34" charset="0"/>
                        </a:rPr>
                        <a:t>Tipiracil</a:t>
                      </a:r>
                      <a:r>
                        <a:rPr lang="en-GB" sz="1200" b="1" kern="1200" noProof="1">
                          <a:solidFill>
                            <a:schemeClr val="lt1"/>
                          </a:solidFill>
                          <a:latin typeface="Arial" panose="020B0604020202020204" pitchFamily="34" charset="0"/>
                          <a:ea typeface="+mn-ea"/>
                          <a:cs typeface="Arial" panose="020B0604020202020204" pitchFamily="34" charset="0"/>
                        </a:rPr>
                        <a:t> </a:t>
                      </a:r>
                      <a:r>
                        <a:rPr lang="en-GB" sz="1200" noProof="1">
                          <a:latin typeface="Arial" panose="020B0604020202020204" pitchFamily="34" charset="0"/>
                          <a:cs typeface="Arial" panose="020B0604020202020204" pitchFamily="34" charset="0"/>
                        </a:rPr>
                        <a:t>(N=533)</a:t>
                      </a:r>
                      <a:r>
                        <a:rPr lang="en-GB" sz="1200" baseline="30000" noProof="1">
                          <a:latin typeface="Arial" panose="020B0604020202020204" pitchFamily="34" charset="0"/>
                          <a:cs typeface="Arial" panose="020B0604020202020204" pitchFamily="34" charset="0"/>
                        </a:rPr>
                        <a:t>1</a:t>
                      </a:r>
                    </a:p>
                  </a:txBody>
                  <a:tcPr>
                    <a:lnB w="12700" cap="flat" cmpd="sng" algn="ctr">
                      <a:solidFill>
                        <a:schemeClr val="bg1"/>
                      </a:solidFill>
                      <a:prstDash val="solid"/>
                      <a:round/>
                      <a:headEnd type="none" w="med" len="med"/>
                      <a:tailEnd type="none" w="med" len="med"/>
                    </a:lnB>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tc gridSpan="3">
                  <a:txBody>
                    <a:bodyPr/>
                    <a:lstStyle/>
                    <a:p>
                      <a:pPr algn="ctr"/>
                      <a:r>
                        <a:rPr lang="en-GB" sz="1200" noProof="1">
                          <a:latin typeface="Arial" panose="020B0604020202020204" pitchFamily="34" charset="0"/>
                          <a:cs typeface="Arial" panose="020B0604020202020204" pitchFamily="34" charset="0"/>
                        </a:rPr>
                        <a:t>Regorafenib (N=500)</a:t>
                      </a:r>
                      <a:r>
                        <a:rPr lang="en-GB" sz="1200" baseline="30000" noProof="1">
                          <a:latin typeface="Arial" panose="020B0604020202020204" pitchFamily="34" charset="0"/>
                          <a:cs typeface="Arial" panose="020B0604020202020204" pitchFamily="34" charset="0"/>
                        </a:rPr>
                        <a:t>2,a</a:t>
                      </a:r>
                    </a:p>
                  </a:txBody>
                  <a:tcPr>
                    <a:lnB w="12700" cap="flat" cmpd="sng" algn="ctr">
                      <a:solidFill>
                        <a:schemeClr val="bg1"/>
                      </a:solidFill>
                      <a:prstDash val="solid"/>
                      <a:round/>
                      <a:headEnd type="none" w="med" len="med"/>
                      <a:tailEnd type="none" w="med" len="med"/>
                    </a:lnB>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40741140"/>
                  </a:ext>
                </a:extLst>
              </a:tr>
              <a:tr h="252487">
                <a:tc>
                  <a:txBody>
                    <a:bodyPr/>
                    <a:lstStyle/>
                    <a:p>
                      <a:endParaRPr lang="en-GB" sz="1200" noProof="1">
                        <a:solidFill>
                          <a:schemeClr val="bg1"/>
                        </a:solidFill>
                        <a:latin typeface="Arial" panose="020B0604020202020204" pitchFamily="34" charset="0"/>
                        <a:cs typeface="Arial" panose="020B0604020202020204" pitchFamily="34" charset="0"/>
                      </a:endParaRP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r>
                        <a:rPr lang="en-GB" sz="1200" b="1" noProof="1">
                          <a:solidFill>
                            <a:schemeClr val="bg1"/>
                          </a:solidFill>
                          <a:latin typeface="Arial" panose="020B0604020202020204" pitchFamily="34" charset="0"/>
                          <a:cs typeface="Arial" panose="020B0604020202020204" pitchFamily="34" charset="0"/>
                        </a:rPr>
                        <a:t>Overall (%)</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r>
                        <a:rPr lang="en-GB" sz="1200" b="1" noProof="1">
                          <a:solidFill>
                            <a:schemeClr val="bg1"/>
                          </a:solidFill>
                          <a:latin typeface="Arial" panose="020B0604020202020204" pitchFamily="34" charset="0"/>
                          <a:cs typeface="Arial" panose="020B0604020202020204" pitchFamily="34" charset="0"/>
                        </a:rPr>
                        <a:t>Grade ≥3 (%)</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endParaRPr lang="en-GB" sz="1200" noProof="1">
                        <a:solidFill>
                          <a:schemeClr val="bg1"/>
                        </a:solidFill>
                        <a:latin typeface="Arial" panose="020B0604020202020204" pitchFamily="34" charset="0"/>
                        <a:cs typeface="Arial" panose="020B0604020202020204" pitchFamily="34" charset="0"/>
                      </a:endParaRP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r>
                        <a:rPr lang="en-GB" sz="1200" b="1" noProof="1">
                          <a:solidFill>
                            <a:schemeClr val="bg1"/>
                          </a:solidFill>
                          <a:latin typeface="Arial" panose="020B0604020202020204" pitchFamily="34" charset="0"/>
                          <a:cs typeface="Arial" panose="020B0604020202020204" pitchFamily="34" charset="0"/>
                        </a:rPr>
                        <a:t>Overall (%)</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r>
                        <a:rPr lang="en-GB" sz="1200" b="1" noProof="1">
                          <a:solidFill>
                            <a:schemeClr val="bg1"/>
                          </a:solidFill>
                          <a:latin typeface="Arial" panose="020B0604020202020204" pitchFamily="34" charset="0"/>
                          <a:cs typeface="Arial" panose="020B0604020202020204" pitchFamily="34" charset="0"/>
                        </a:rPr>
                        <a:t>Grade ≥3 (%)</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824258912"/>
                  </a:ext>
                </a:extLst>
              </a:tr>
              <a:tr h="252487">
                <a:tc>
                  <a:txBody>
                    <a:bodyPr/>
                    <a:lstStyle/>
                    <a:p>
                      <a:r>
                        <a:rPr lang="en-GB" sz="1200" b="0" noProof="1">
                          <a:latin typeface="Arial" panose="020B0604020202020204" pitchFamily="34" charset="0"/>
                          <a:cs typeface="Arial" panose="020B0604020202020204" pitchFamily="34" charset="0"/>
                        </a:rPr>
                        <a:t>Leucopenia</a:t>
                      </a:r>
                      <a:r>
                        <a:rPr lang="en-GB" sz="1200" b="0" baseline="30000" noProof="1">
                          <a:latin typeface="Arial" panose="020B0604020202020204" pitchFamily="34" charset="0"/>
                          <a:cs typeface="Arial" panose="020B0604020202020204" pitchFamily="34" charset="0"/>
                        </a:rPr>
                        <a:t>b</a:t>
                      </a:r>
                    </a:p>
                  </a:txBody>
                  <a:tcPr>
                    <a:lnT w="38100" cap="flat" cmpd="sng" algn="ctr">
                      <a:solidFill>
                        <a:schemeClr val="bg1"/>
                      </a:solidFill>
                      <a:prstDash val="solid"/>
                      <a:round/>
                      <a:headEnd type="none" w="med" len="med"/>
                      <a:tailEnd type="none" w="med" len="med"/>
                    </a:lnT>
                  </a:tcPr>
                </a:tc>
                <a:tc>
                  <a:txBody>
                    <a:bodyPr/>
                    <a:lstStyle/>
                    <a:p>
                      <a:r>
                        <a:rPr lang="en-GB" sz="1200" b="0" noProof="1">
                          <a:latin typeface="Arial" panose="020B0604020202020204" pitchFamily="34" charset="0"/>
                          <a:cs typeface="Arial" panose="020B0604020202020204" pitchFamily="34" charset="0"/>
                        </a:rPr>
                        <a:t>77</a:t>
                      </a:r>
                    </a:p>
                  </a:txBody>
                  <a:tcPr>
                    <a:lnT w="38100" cap="flat" cmpd="sng" algn="ctr">
                      <a:solidFill>
                        <a:schemeClr val="bg1"/>
                      </a:solidFill>
                      <a:prstDash val="solid"/>
                      <a:round/>
                      <a:headEnd type="none" w="med" len="med"/>
                      <a:tailEnd type="none" w="med" len="med"/>
                    </a:lnT>
                  </a:tcPr>
                </a:tc>
                <a:tc>
                  <a:txBody>
                    <a:bodyPr/>
                    <a:lstStyle/>
                    <a:p>
                      <a:r>
                        <a:rPr lang="en-GB" sz="1200" b="0" noProof="1">
                          <a:latin typeface="Arial" panose="020B0604020202020204" pitchFamily="34" charset="0"/>
                          <a:cs typeface="Arial" panose="020B0604020202020204" pitchFamily="34" charset="0"/>
                        </a:rPr>
                        <a:t>21</a:t>
                      </a:r>
                    </a:p>
                  </a:txBody>
                  <a:tcPr>
                    <a:lnT w="38100" cap="flat" cmpd="sng" algn="ctr">
                      <a:solidFill>
                        <a:schemeClr val="bg1"/>
                      </a:solidFill>
                      <a:prstDash val="solid"/>
                      <a:round/>
                      <a:headEnd type="none" w="med" len="med"/>
                      <a:tailEnd type="none" w="med" len="med"/>
                    </a:lnT>
                  </a:tcPr>
                </a:tc>
                <a:tc>
                  <a:txBody>
                    <a:bodyPr/>
                    <a:lstStyle/>
                    <a:p>
                      <a:r>
                        <a:rPr lang="en-GB" sz="1200" noProof="1">
                          <a:latin typeface="Arial" panose="020B0604020202020204" pitchFamily="34" charset="0"/>
                          <a:cs typeface="Arial" panose="020B0604020202020204" pitchFamily="34" charset="0"/>
                        </a:rPr>
                        <a:t>Hand-foot skin reaction</a:t>
                      </a:r>
                    </a:p>
                  </a:txBody>
                  <a:tcPr>
                    <a:lnT w="38100" cap="flat" cmpd="sng" algn="ctr">
                      <a:solidFill>
                        <a:schemeClr val="bg1"/>
                      </a:solidFill>
                      <a:prstDash val="solid"/>
                      <a:round/>
                      <a:headEnd type="none" w="med" len="med"/>
                      <a:tailEnd type="none" w="med" len="med"/>
                    </a:lnT>
                  </a:tcPr>
                </a:tc>
                <a:tc>
                  <a:txBody>
                    <a:bodyPr/>
                    <a:lstStyle/>
                    <a:p>
                      <a:r>
                        <a:rPr lang="en-GB" sz="1200" b="0" noProof="1">
                          <a:latin typeface="Arial" panose="020B0604020202020204" pitchFamily="34" charset="0"/>
                          <a:cs typeface="Arial" panose="020B0604020202020204" pitchFamily="34" charset="0"/>
                        </a:rPr>
                        <a:t>47</a:t>
                      </a:r>
                    </a:p>
                  </a:txBody>
                  <a:tcPr>
                    <a:lnT w="38100" cap="flat" cmpd="sng" algn="ctr">
                      <a:solidFill>
                        <a:schemeClr val="bg1"/>
                      </a:solidFill>
                      <a:prstDash val="solid"/>
                      <a:round/>
                      <a:headEnd type="none" w="med" len="med"/>
                      <a:tailEnd type="none" w="med" len="med"/>
                    </a:lnT>
                  </a:tcPr>
                </a:tc>
                <a:tc>
                  <a:txBody>
                    <a:bodyPr/>
                    <a:lstStyle/>
                    <a:p>
                      <a:r>
                        <a:rPr lang="en-GB" sz="1200" b="0" noProof="1">
                          <a:latin typeface="Arial" panose="020B0604020202020204" pitchFamily="34" charset="0"/>
                          <a:cs typeface="Arial" panose="020B0604020202020204" pitchFamily="34" charset="0"/>
                        </a:rPr>
                        <a:t>17</a:t>
                      </a:r>
                    </a:p>
                  </a:txBody>
                  <a:tcP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09818544"/>
                  </a:ext>
                </a:extLst>
              </a:tr>
              <a:tr h="252487">
                <a:tc>
                  <a:txBody>
                    <a:bodyPr/>
                    <a:lstStyle/>
                    <a:p>
                      <a:r>
                        <a:rPr lang="en-GB" sz="1200" b="0" noProof="1">
                          <a:latin typeface="Arial" panose="020B0604020202020204" pitchFamily="34" charset="0"/>
                          <a:cs typeface="Arial" panose="020B0604020202020204" pitchFamily="34" charset="0"/>
                        </a:rPr>
                        <a:t>Anaemia</a:t>
                      </a:r>
                      <a:r>
                        <a:rPr lang="en-GB" sz="1200" b="0" baseline="30000" noProof="1">
                          <a:latin typeface="Arial" panose="020B0604020202020204" pitchFamily="34" charset="0"/>
                          <a:cs typeface="Arial" panose="020B0604020202020204" pitchFamily="34" charset="0"/>
                        </a:rPr>
                        <a:t>b</a:t>
                      </a:r>
                      <a:endParaRPr lang="en-GB" sz="1200" b="0" noProof="1">
                        <a:latin typeface="Arial" panose="020B0604020202020204" pitchFamily="34" charset="0"/>
                        <a:cs typeface="Arial" panose="020B0604020202020204" pitchFamily="34" charset="0"/>
                      </a:endParaRPr>
                    </a:p>
                  </a:txBody>
                  <a:tcPr/>
                </a:tc>
                <a:tc>
                  <a:txBody>
                    <a:bodyPr/>
                    <a:lstStyle/>
                    <a:p>
                      <a:r>
                        <a:rPr lang="en-GB" sz="1200" b="0" noProof="1">
                          <a:latin typeface="Arial" panose="020B0604020202020204" pitchFamily="34" charset="0"/>
                          <a:cs typeface="Arial" panose="020B0604020202020204" pitchFamily="34" charset="0"/>
                        </a:rPr>
                        <a:t>77</a:t>
                      </a:r>
                    </a:p>
                  </a:txBody>
                  <a:tcPr/>
                </a:tc>
                <a:tc>
                  <a:txBody>
                    <a:bodyPr/>
                    <a:lstStyle/>
                    <a:p>
                      <a:r>
                        <a:rPr lang="en-GB" sz="1200" b="0" noProof="1">
                          <a:latin typeface="Arial" panose="020B0604020202020204" pitchFamily="34" charset="0"/>
                          <a:cs typeface="Arial" panose="020B0604020202020204" pitchFamily="34" charset="0"/>
                        </a:rPr>
                        <a:t>18</a:t>
                      </a:r>
                    </a:p>
                  </a:txBody>
                  <a:tcPr/>
                </a:tc>
                <a:tc>
                  <a:txBody>
                    <a:bodyPr/>
                    <a:lstStyle/>
                    <a:p>
                      <a:r>
                        <a:rPr lang="en-GB" sz="1200" noProof="1">
                          <a:latin typeface="Arial" panose="020B0604020202020204" pitchFamily="34" charset="0"/>
                          <a:cs typeface="Arial" panose="020B0604020202020204" pitchFamily="34" charset="0"/>
                        </a:rPr>
                        <a:t>Fatigue</a:t>
                      </a:r>
                    </a:p>
                  </a:txBody>
                  <a:tcPr/>
                </a:tc>
                <a:tc>
                  <a:txBody>
                    <a:bodyPr/>
                    <a:lstStyle/>
                    <a:p>
                      <a:r>
                        <a:rPr lang="en-GB" sz="1200" b="0" noProof="1">
                          <a:latin typeface="Arial" panose="020B0604020202020204" pitchFamily="34" charset="0"/>
                          <a:cs typeface="Arial" panose="020B0604020202020204" pitchFamily="34" charset="0"/>
                        </a:rPr>
                        <a:t>47</a:t>
                      </a:r>
                    </a:p>
                  </a:txBody>
                  <a:tcPr/>
                </a:tc>
                <a:tc>
                  <a:txBody>
                    <a:bodyPr/>
                    <a:lstStyle/>
                    <a:p>
                      <a:r>
                        <a:rPr lang="en-GB" sz="1200" b="0" noProof="1">
                          <a:latin typeface="Arial" panose="020B0604020202020204" pitchFamily="34" charset="0"/>
                          <a:cs typeface="Arial" panose="020B0604020202020204" pitchFamily="34" charset="0"/>
                        </a:rPr>
                        <a:t>10</a:t>
                      </a:r>
                    </a:p>
                  </a:txBody>
                  <a:tcPr/>
                </a:tc>
                <a:extLst>
                  <a:ext uri="{0D108BD9-81ED-4DB2-BD59-A6C34878D82A}">
                    <a16:rowId xmlns:a16="http://schemas.microsoft.com/office/drawing/2014/main" val="1362205021"/>
                  </a:ext>
                </a:extLst>
              </a:tr>
              <a:tr h="252487">
                <a:tc>
                  <a:txBody>
                    <a:bodyPr/>
                    <a:lstStyle/>
                    <a:p>
                      <a:r>
                        <a:rPr lang="en-GB" sz="1200" b="0" noProof="1">
                          <a:latin typeface="Arial" panose="020B0604020202020204" pitchFamily="34" charset="0"/>
                          <a:cs typeface="Arial" panose="020B0604020202020204" pitchFamily="34" charset="0"/>
                        </a:rPr>
                        <a:t>Neutropenia</a:t>
                      </a:r>
                      <a:r>
                        <a:rPr lang="en-GB" sz="1200" b="0" baseline="30000" noProof="1">
                          <a:latin typeface="Arial" panose="020B0604020202020204" pitchFamily="34" charset="0"/>
                          <a:cs typeface="Arial" panose="020B0604020202020204" pitchFamily="34" charset="0"/>
                        </a:rPr>
                        <a:t>b</a:t>
                      </a:r>
                      <a:endParaRPr lang="en-GB" sz="1200" b="0" noProof="1">
                        <a:latin typeface="Arial" panose="020B0604020202020204" pitchFamily="34" charset="0"/>
                        <a:cs typeface="Arial" panose="020B0604020202020204" pitchFamily="34" charset="0"/>
                      </a:endParaRPr>
                    </a:p>
                  </a:txBody>
                  <a:tcPr/>
                </a:tc>
                <a:tc>
                  <a:txBody>
                    <a:bodyPr/>
                    <a:lstStyle/>
                    <a:p>
                      <a:r>
                        <a:rPr lang="en-GB" sz="1200" b="0" noProof="1">
                          <a:latin typeface="Arial" panose="020B0604020202020204" pitchFamily="34" charset="0"/>
                          <a:cs typeface="Arial" panose="020B0604020202020204" pitchFamily="34" charset="0"/>
                        </a:rPr>
                        <a:t>67</a:t>
                      </a:r>
                    </a:p>
                  </a:txBody>
                  <a:tcPr/>
                </a:tc>
                <a:tc>
                  <a:txBody>
                    <a:bodyPr/>
                    <a:lstStyle/>
                    <a:p>
                      <a:r>
                        <a:rPr lang="en-GB" sz="1200" b="0" noProof="1">
                          <a:latin typeface="Arial" panose="020B0604020202020204" pitchFamily="34" charset="0"/>
                          <a:cs typeface="Arial" panose="020B0604020202020204" pitchFamily="34" charset="0"/>
                        </a:rPr>
                        <a:t>38</a:t>
                      </a:r>
                    </a:p>
                  </a:txBody>
                  <a:tcPr/>
                </a:tc>
                <a:tc>
                  <a:txBody>
                    <a:bodyPr/>
                    <a:lstStyle/>
                    <a:p>
                      <a:r>
                        <a:rPr lang="en-GB" sz="1200" noProof="1">
                          <a:latin typeface="Arial" panose="020B0604020202020204" pitchFamily="34" charset="0"/>
                          <a:cs typeface="Arial" panose="020B0604020202020204" pitchFamily="34" charset="0"/>
                        </a:rPr>
                        <a:t>Diarrhoea</a:t>
                      </a:r>
                    </a:p>
                  </a:txBody>
                  <a:tcPr/>
                </a:tc>
                <a:tc>
                  <a:txBody>
                    <a:bodyPr/>
                    <a:lstStyle/>
                    <a:p>
                      <a:r>
                        <a:rPr lang="en-GB" sz="1200" b="0" noProof="1">
                          <a:latin typeface="Arial" panose="020B0604020202020204" pitchFamily="34" charset="0"/>
                          <a:cs typeface="Arial" panose="020B0604020202020204" pitchFamily="34" charset="0"/>
                        </a:rPr>
                        <a:t>34</a:t>
                      </a:r>
                    </a:p>
                  </a:txBody>
                  <a:tcPr/>
                </a:tc>
                <a:tc>
                  <a:txBody>
                    <a:bodyPr/>
                    <a:lstStyle/>
                    <a:p>
                      <a:r>
                        <a:rPr lang="en-GB" sz="1200" b="0" noProof="1">
                          <a:latin typeface="Arial" panose="020B0604020202020204" pitchFamily="34" charset="0"/>
                          <a:cs typeface="Arial" panose="020B0604020202020204" pitchFamily="34" charset="0"/>
                        </a:rPr>
                        <a:t>7</a:t>
                      </a:r>
                    </a:p>
                  </a:txBody>
                  <a:tcPr/>
                </a:tc>
                <a:extLst>
                  <a:ext uri="{0D108BD9-81ED-4DB2-BD59-A6C34878D82A}">
                    <a16:rowId xmlns:a16="http://schemas.microsoft.com/office/drawing/2014/main" val="2411342092"/>
                  </a:ext>
                </a:extLst>
              </a:tr>
              <a:tr h="252487">
                <a:tc>
                  <a:txBody>
                    <a:bodyPr/>
                    <a:lstStyle/>
                    <a:p>
                      <a:r>
                        <a:rPr lang="en-GB" sz="1200" b="0" noProof="1">
                          <a:latin typeface="Arial" panose="020B0604020202020204" pitchFamily="34" charset="0"/>
                          <a:cs typeface="Arial" panose="020B0604020202020204" pitchFamily="34" charset="0"/>
                        </a:rPr>
                        <a:t>Nausea</a:t>
                      </a:r>
                    </a:p>
                  </a:txBody>
                  <a:tcPr/>
                </a:tc>
                <a:tc>
                  <a:txBody>
                    <a:bodyPr/>
                    <a:lstStyle/>
                    <a:p>
                      <a:r>
                        <a:rPr lang="en-GB" sz="1200" b="0" noProof="1">
                          <a:latin typeface="Arial" panose="020B0604020202020204" pitchFamily="34" charset="0"/>
                          <a:cs typeface="Arial" panose="020B0604020202020204" pitchFamily="34" charset="0"/>
                        </a:rPr>
                        <a:t>48</a:t>
                      </a:r>
                    </a:p>
                  </a:txBody>
                  <a:tcPr/>
                </a:tc>
                <a:tc>
                  <a:txBody>
                    <a:bodyPr/>
                    <a:lstStyle/>
                    <a:p>
                      <a:r>
                        <a:rPr lang="en-GB" sz="1200" b="0" noProof="1">
                          <a:latin typeface="Arial" panose="020B0604020202020204" pitchFamily="34" charset="0"/>
                          <a:cs typeface="Arial" panose="020B0604020202020204" pitchFamily="34" charset="0"/>
                        </a:rPr>
                        <a:t>2</a:t>
                      </a:r>
                    </a:p>
                  </a:txBody>
                  <a:tcPr/>
                </a:tc>
                <a:tc>
                  <a:txBody>
                    <a:bodyPr/>
                    <a:lstStyle/>
                    <a:p>
                      <a:r>
                        <a:rPr lang="en-GB" sz="1200" noProof="1">
                          <a:latin typeface="Arial" panose="020B0604020202020204" pitchFamily="34" charset="0"/>
                          <a:cs typeface="Arial" panose="020B0604020202020204" pitchFamily="34" charset="0"/>
                        </a:rPr>
                        <a:t>Anorexia</a:t>
                      </a:r>
                    </a:p>
                  </a:txBody>
                  <a:tcPr/>
                </a:tc>
                <a:tc>
                  <a:txBody>
                    <a:bodyPr/>
                    <a:lstStyle/>
                    <a:p>
                      <a:r>
                        <a:rPr lang="en-GB" sz="1200" b="0" noProof="1">
                          <a:latin typeface="Arial" panose="020B0604020202020204" pitchFamily="34" charset="0"/>
                          <a:cs typeface="Arial" panose="020B0604020202020204" pitchFamily="34" charset="0"/>
                        </a:rPr>
                        <a:t>30</a:t>
                      </a:r>
                    </a:p>
                  </a:txBody>
                  <a:tcPr/>
                </a:tc>
                <a:tc>
                  <a:txBody>
                    <a:bodyPr/>
                    <a:lstStyle/>
                    <a:p>
                      <a:r>
                        <a:rPr lang="en-GB" sz="1200" b="0" noProof="1">
                          <a:latin typeface="Arial" panose="020B0604020202020204" pitchFamily="34" charset="0"/>
                          <a:cs typeface="Arial" panose="020B0604020202020204" pitchFamily="34" charset="0"/>
                        </a:rPr>
                        <a:t>3</a:t>
                      </a:r>
                    </a:p>
                  </a:txBody>
                  <a:tcPr/>
                </a:tc>
                <a:extLst>
                  <a:ext uri="{0D108BD9-81ED-4DB2-BD59-A6C34878D82A}">
                    <a16:rowId xmlns:a16="http://schemas.microsoft.com/office/drawing/2014/main" val="551657922"/>
                  </a:ext>
                </a:extLst>
              </a:tr>
              <a:tr h="252487">
                <a:tc>
                  <a:txBody>
                    <a:bodyPr/>
                    <a:lstStyle/>
                    <a:p>
                      <a:r>
                        <a:rPr lang="en-GB" sz="1200" b="0" noProof="1">
                          <a:latin typeface="Arial" panose="020B0604020202020204" pitchFamily="34" charset="0"/>
                          <a:cs typeface="Arial" panose="020B0604020202020204" pitchFamily="34" charset="0"/>
                        </a:rPr>
                        <a:t>Thrombocytopaenia</a:t>
                      </a:r>
                      <a:r>
                        <a:rPr lang="en-GB" sz="1200" b="0" baseline="30000" noProof="1">
                          <a:latin typeface="Arial" panose="020B0604020202020204" pitchFamily="34" charset="0"/>
                          <a:cs typeface="Arial" panose="020B0604020202020204" pitchFamily="34" charset="0"/>
                        </a:rPr>
                        <a:t>b</a:t>
                      </a:r>
                      <a:endParaRPr lang="en-GB" sz="1200" b="0" noProof="1">
                        <a:latin typeface="Arial" panose="020B0604020202020204" pitchFamily="34" charset="0"/>
                        <a:cs typeface="Arial" panose="020B0604020202020204" pitchFamily="34" charset="0"/>
                      </a:endParaRPr>
                    </a:p>
                  </a:txBody>
                  <a:tcPr/>
                </a:tc>
                <a:tc>
                  <a:txBody>
                    <a:bodyPr/>
                    <a:lstStyle/>
                    <a:p>
                      <a:r>
                        <a:rPr lang="en-GB" sz="1200" b="0" noProof="1">
                          <a:latin typeface="Arial" panose="020B0604020202020204" pitchFamily="34" charset="0"/>
                          <a:cs typeface="Arial" panose="020B0604020202020204" pitchFamily="34" charset="0"/>
                        </a:rPr>
                        <a:t>42</a:t>
                      </a:r>
                    </a:p>
                  </a:txBody>
                  <a:tcPr/>
                </a:tc>
                <a:tc>
                  <a:txBody>
                    <a:bodyPr/>
                    <a:lstStyle/>
                    <a:p>
                      <a:r>
                        <a:rPr lang="en-GB" sz="1200" b="0" noProof="1">
                          <a:latin typeface="Arial" panose="020B0604020202020204" pitchFamily="34" charset="0"/>
                          <a:cs typeface="Arial" panose="020B0604020202020204" pitchFamily="34" charset="0"/>
                        </a:rPr>
                        <a:t>5</a:t>
                      </a:r>
                    </a:p>
                  </a:txBody>
                  <a:tcPr/>
                </a:tc>
                <a:tc>
                  <a:txBody>
                    <a:bodyPr/>
                    <a:lstStyle/>
                    <a:p>
                      <a:r>
                        <a:rPr lang="en-GB" sz="1200" noProof="1">
                          <a:latin typeface="Arial" panose="020B0604020202020204" pitchFamily="34" charset="0"/>
                          <a:cs typeface="Arial" panose="020B0604020202020204" pitchFamily="34" charset="0"/>
                        </a:rPr>
                        <a:t>Voice changes</a:t>
                      </a:r>
                    </a:p>
                  </a:txBody>
                  <a:tcPr/>
                </a:tc>
                <a:tc>
                  <a:txBody>
                    <a:bodyPr/>
                    <a:lstStyle/>
                    <a:p>
                      <a:r>
                        <a:rPr lang="en-GB" sz="1200" b="0" noProof="1">
                          <a:latin typeface="Arial" panose="020B0604020202020204" pitchFamily="34" charset="0"/>
                          <a:cs typeface="Arial" panose="020B0604020202020204" pitchFamily="34" charset="0"/>
                        </a:rPr>
                        <a:t>29</a:t>
                      </a:r>
                    </a:p>
                  </a:txBody>
                  <a:tcPr/>
                </a:tc>
                <a:tc>
                  <a:txBody>
                    <a:bodyPr/>
                    <a:lstStyle/>
                    <a:p>
                      <a:r>
                        <a:rPr lang="en-GB" sz="1200" b="0" noProof="1">
                          <a:latin typeface="Arial" panose="020B0604020202020204" pitchFamily="34" charset="0"/>
                          <a:cs typeface="Arial" panose="020B0604020202020204" pitchFamily="34" charset="0"/>
                        </a:rPr>
                        <a:t>&lt;1</a:t>
                      </a:r>
                    </a:p>
                  </a:txBody>
                  <a:tcPr/>
                </a:tc>
                <a:extLst>
                  <a:ext uri="{0D108BD9-81ED-4DB2-BD59-A6C34878D82A}">
                    <a16:rowId xmlns:a16="http://schemas.microsoft.com/office/drawing/2014/main" val="2055931942"/>
                  </a:ext>
                </a:extLst>
              </a:tr>
              <a:tr h="252487">
                <a:tc>
                  <a:txBody>
                    <a:bodyPr/>
                    <a:lstStyle/>
                    <a:p>
                      <a:r>
                        <a:rPr lang="en-GB" sz="1200" b="0" noProof="1">
                          <a:latin typeface="Arial" panose="020B0604020202020204" pitchFamily="34" charset="0"/>
                          <a:cs typeface="Arial" panose="020B0604020202020204" pitchFamily="34" charset="0"/>
                        </a:rPr>
                        <a:t>Decreased appetite</a:t>
                      </a:r>
                    </a:p>
                  </a:txBody>
                  <a:tcPr/>
                </a:tc>
                <a:tc>
                  <a:txBody>
                    <a:bodyPr/>
                    <a:lstStyle/>
                    <a:p>
                      <a:r>
                        <a:rPr lang="en-GB" sz="1200" b="0" noProof="1">
                          <a:latin typeface="Arial" panose="020B0604020202020204" pitchFamily="34" charset="0"/>
                          <a:cs typeface="Arial" panose="020B0604020202020204" pitchFamily="34" charset="0"/>
                        </a:rPr>
                        <a:t>39</a:t>
                      </a:r>
                    </a:p>
                  </a:txBody>
                  <a:tcPr/>
                </a:tc>
                <a:tc>
                  <a:txBody>
                    <a:bodyPr/>
                    <a:lstStyle/>
                    <a:p>
                      <a:r>
                        <a:rPr lang="en-GB" sz="1200" b="0" noProof="1">
                          <a:latin typeface="Arial" panose="020B0604020202020204" pitchFamily="34" charset="0"/>
                          <a:cs typeface="Arial" panose="020B0604020202020204" pitchFamily="34" charset="0"/>
                        </a:rPr>
                        <a:t>4</a:t>
                      </a:r>
                    </a:p>
                  </a:txBody>
                  <a:tcPr/>
                </a:tc>
                <a:tc>
                  <a:txBody>
                    <a:bodyPr/>
                    <a:lstStyle/>
                    <a:p>
                      <a:r>
                        <a:rPr lang="en-GB" sz="1200" noProof="1">
                          <a:latin typeface="Arial" panose="020B0604020202020204" pitchFamily="34" charset="0"/>
                          <a:cs typeface="Arial" panose="020B0604020202020204" pitchFamily="34" charset="0"/>
                        </a:rPr>
                        <a:t>Hypertension</a:t>
                      </a:r>
                    </a:p>
                  </a:txBody>
                  <a:tcPr/>
                </a:tc>
                <a:tc>
                  <a:txBody>
                    <a:bodyPr/>
                    <a:lstStyle/>
                    <a:p>
                      <a:r>
                        <a:rPr lang="en-GB" sz="1200" b="0" noProof="1">
                          <a:latin typeface="Arial" panose="020B0604020202020204" pitchFamily="34" charset="0"/>
                          <a:cs typeface="Arial" panose="020B0604020202020204" pitchFamily="34" charset="0"/>
                        </a:rPr>
                        <a:t>28</a:t>
                      </a:r>
                    </a:p>
                  </a:txBody>
                  <a:tcPr/>
                </a:tc>
                <a:tc>
                  <a:txBody>
                    <a:bodyPr/>
                    <a:lstStyle/>
                    <a:p>
                      <a:r>
                        <a:rPr lang="en-GB" sz="1200" b="0" noProof="1">
                          <a:latin typeface="Arial" panose="020B0604020202020204" pitchFamily="34" charset="0"/>
                          <a:cs typeface="Arial" panose="020B0604020202020204" pitchFamily="34" charset="0"/>
                        </a:rPr>
                        <a:t>7</a:t>
                      </a:r>
                    </a:p>
                  </a:txBody>
                  <a:tcPr/>
                </a:tc>
                <a:extLst>
                  <a:ext uri="{0D108BD9-81ED-4DB2-BD59-A6C34878D82A}">
                    <a16:rowId xmlns:a16="http://schemas.microsoft.com/office/drawing/2014/main" val="1786673900"/>
                  </a:ext>
                </a:extLst>
              </a:tr>
              <a:tr h="252487">
                <a:tc>
                  <a:txBody>
                    <a:bodyPr/>
                    <a:lstStyle/>
                    <a:p>
                      <a:r>
                        <a:rPr lang="en-GB" sz="1200" b="0" noProof="1">
                          <a:latin typeface="Arial" panose="020B0604020202020204" pitchFamily="34" charset="0"/>
                          <a:cs typeface="Arial" panose="020B0604020202020204" pitchFamily="34" charset="0"/>
                        </a:rPr>
                        <a:t>Increase in ALP</a:t>
                      </a:r>
                    </a:p>
                  </a:txBody>
                  <a:tcPr/>
                </a:tc>
                <a:tc>
                  <a:txBody>
                    <a:bodyPr/>
                    <a:lstStyle/>
                    <a:p>
                      <a:r>
                        <a:rPr lang="en-GB" sz="1200" b="0" noProof="1">
                          <a:latin typeface="Arial" panose="020B0604020202020204" pitchFamily="34" charset="0"/>
                          <a:cs typeface="Arial" panose="020B0604020202020204" pitchFamily="34" charset="0"/>
                        </a:rPr>
                        <a:t>39</a:t>
                      </a:r>
                    </a:p>
                  </a:txBody>
                  <a:tcPr/>
                </a:tc>
                <a:tc>
                  <a:txBody>
                    <a:bodyPr/>
                    <a:lstStyle/>
                    <a:p>
                      <a:r>
                        <a:rPr lang="en-GB" sz="1200" b="0" noProof="1">
                          <a:latin typeface="Arial" panose="020B0604020202020204" pitchFamily="34" charset="0"/>
                          <a:cs typeface="Arial" panose="020B0604020202020204" pitchFamily="34" charset="0"/>
                        </a:rPr>
                        <a:t>8</a:t>
                      </a:r>
                    </a:p>
                  </a:txBody>
                  <a:tcPr/>
                </a:tc>
                <a:tc>
                  <a:txBody>
                    <a:bodyPr/>
                    <a:lstStyle/>
                    <a:p>
                      <a:r>
                        <a:rPr lang="en-GB" sz="1200" noProof="1">
                          <a:latin typeface="Arial" panose="020B0604020202020204" pitchFamily="34" charset="0"/>
                          <a:cs typeface="Arial" panose="020B0604020202020204" pitchFamily="34" charset="0"/>
                        </a:rPr>
                        <a:t>Oral mucositis</a:t>
                      </a:r>
                    </a:p>
                  </a:txBody>
                  <a:tcPr/>
                </a:tc>
                <a:tc>
                  <a:txBody>
                    <a:bodyPr/>
                    <a:lstStyle/>
                    <a:p>
                      <a:r>
                        <a:rPr lang="en-GB" sz="1200" b="0" noProof="1">
                          <a:latin typeface="Arial" panose="020B0604020202020204" pitchFamily="34" charset="0"/>
                          <a:cs typeface="Arial" panose="020B0604020202020204" pitchFamily="34" charset="0"/>
                        </a:rPr>
                        <a:t>27</a:t>
                      </a:r>
                    </a:p>
                  </a:txBody>
                  <a:tcPr/>
                </a:tc>
                <a:tc>
                  <a:txBody>
                    <a:bodyPr/>
                    <a:lstStyle/>
                    <a:p>
                      <a:r>
                        <a:rPr lang="en-GB" sz="1200" b="0" noProof="1">
                          <a:latin typeface="Arial" panose="020B0604020202020204" pitchFamily="34" charset="0"/>
                          <a:cs typeface="Arial" panose="020B0604020202020204" pitchFamily="34" charset="0"/>
                        </a:rPr>
                        <a:t>3</a:t>
                      </a:r>
                    </a:p>
                  </a:txBody>
                  <a:tcPr/>
                </a:tc>
                <a:extLst>
                  <a:ext uri="{0D108BD9-81ED-4DB2-BD59-A6C34878D82A}">
                    <a16:rowId xmlns:a16="http://schemas.microsoft.com/office/drawing/2014/main" val="2927951605"/>
                  </a:ext>
                </a:extLst>
              </a:tr>
              <a:tr h="252487">
                <a:tc>
                  <a:txBody>
                    <a:bodyPr/>
                    <a:lstStyle/>
                    <a:p>
                      <a:r>
                        <a:rPr lang="en-GB" sz="1200" b="0" noProof="1">
                          <a:latin typeface="Arial" panose="020B0604020202020204" pitchFamily="34" charset="0"/>
                          <a:cs typeface="Arial" panose="020B0604020202020204" pitchFamily="34" charset="0"/>
                        </a:rPr>
                        <a:t>Increase in total bilirubin</a:t>
                      </a:r>
                      <a:r>
                        <a:rPr lang="en-GB" sz="1200" b="0" baseline="30000" noProof="1">
                          <a:latin typeface="Arial" panose="020B0604020202020204" pitchFamily="34" charset="0"/>
                          <a:cs typeface="Arial" panose="020B0604020202020204" pitchFamily="34" charset="0"/>
                        </a:rPr>
                        <a:t>d</a:t>
                      </a:r>
                      <a:r>
                        <a:rPr lang="en-GB" sz="1200" b="0" noProof="1">
                          <a:latin typeface="Arial" panose="020B0604020202020204" pitchFamily="34" charset="0"/>
                          <a:cs typeface="Arial" panose="020B0604020202020204" pitchFamily="34" charset="0"/>
                        </a:rPr>
                        <a:t> </a:t>
                      </a:r>
                    </a:p>
                  </a:txBody>
                  <a:tcPr/>
                </a:tc>
                <a:tc>
                  <a:txBody>
                    <a:bodyPr/>
                    <a:lstStyle/>
                    <a:p>
                      <a:r>
                        <a:rPr lang="en-GB" sz="1200" b="0" noProof="1">
                          <a:latin typeface="Arial" panose="020B0604020202020204" pitchFamily="34" charset="0"/>
                          <a:cs typeface="Arial" panose="020B0604020202020204" pitchFamily="34" charset="0"/>
                        </a:rPr>
                        <a:t>36</a:t>
                      </a:r>
                    </a:p>
                  </a:txBody>
                  <a:tcPr/>
                </a:tc>
                <a:tc>
                  <a:txBody>
                    <a:bodyPr/>
                    <a:lstStyle/>
                    <a:p>
                      <a:r>
                        <a:rPr lang="en-GB" sz="1200" b="0" noProof="1">
                          <a:latin typeface="Arial" panose="020B0604020202020204" pitchFamily="34" charset="0"/>
                          <a:cs typeface="Arial" panose="020B0604020202020204" pitchFamily="34" charset="0"/>
                        </a:rPr>
                        <a:t>9</a:t>
                      </a:r>
                    </a:p>
                  </a:txBody>
                  <a:tcPr/>
                </a:tc>
                <a:tc>
                  <a:txBody>
                    <a:bodyPr/>
                    <a:lstStyle/>
                    <a:p>
                      <a:r>
                        <a:rPr lang="en-GB" sz="1200" noProof="1">
                          <a:latin typeface="Arial" panose="020B0604020202020204" pitchFamily="34" charset="0"/>
                          <a:cs typeface="Arial" panose="020B0604020202020204" pitchFamily="34" charset="0"/>
                        </a:rPr>
                        <a:t>Rash/desquamation</a:t>
                      </a:r>
                    </a:p>
                  </a:txBody>
                  <a:tcPr/>
                </a:tc>
                <a:tc>
                  <a:txBody>
                    <a:bodyPr/>
                    <a:lstStyle/>
                    <a:p>
                      <a:r>
                        <a:rPr lang="en-GB" sz="1200" b="0" noProof="1">
                          <a:latin typeface="Arial" panose="020B0604020202020204" pitchFamily="34" charset="0"/>
                          <a:cs typeface="Arial" panose="020B0604020202020204" pitchFamily="34" charset="0"/>
                        </a:rPr>
                        <a:t>26</a:t>
                      </a:r>
                    </a:p>
                  </a:txBody>
                  <a:tcPr/>
                </a:tc>
                <a:tc>
                  <a:txBody>
                    <a:bodyPr/>
                    <a:lstStyle/>
                    <a:p>
                      <a:r>
                        <a:rPr lang="en-GB" sz="1200" b="0" noProof="1">
                          <a:latin typeface="Arial" panose="020B0604020202020204" pitchFamily="34" charset="0"/>
                          <a:cs typeface="Arial" panose="020B0604020202020204" pitchFamily="34" charset="0"/>
                        </a:rPr>
                        <a:t>6</a:t>
                      </a:r>
                    </a:p>
                  </a:txBody>
                  <a:tcPr/>
                </a:tc>
                <a:extLst>
                  <a:ext uri="{0D108BD9-81ED-4DB2-BD59-A6C34878D82A}">
                    <a16:rowId xmlns:a16="http://schemas.microsoft.com/office/drawing/2014/main" val="2298996063"/>
                  </a:ext>
                </a:extLst>
              </a:tr>
              <a:tr h="252487">
                <a:tc>
                  <a:txBody>
                    <a:bodyPr/>
                    <a:lstStyle/>
                    <a:p>
                      <a:r>
                        <a:rPr lang="en-GB" sz="1200" b="0" noProof="1">
                          <a:latin typeface="Arial" panose="020B0604020202020204" pitchFamily="34" charset="0"/>
                          <a:cs typeface="Arial" panose="020B0604020202020204" pitchFamily="34" charset="0"/>
                        </a:rPr>
                        <a:t>Fatigue</a:t>
                      </a:r>
                    </a:p>
                  </a:txBody>
                  <a:tcPr/>
                </a:tc>
                <a:tc>
                  <a:txBody>
                    <a:bodyPr/>
                    <a:lstStyle/>
                    <a:p>
                      <a:r>
                        <a:rPr lang="en-GB" sz="1200" b="0" noProof="1">
                          <a:latin typeface="Arial" panose="020B0604020202020204" pitchFamily="34" charset="0"/>
                          <a:cs typeface="Arial" panose="020B0604020202020204" pitchFamily="34" charset="0"/>
                        </a:rPr>
                        <a:t>35</a:t>
                      </a:r>
                    </a:p>
                  </a:txBody>
                  <a:tcPr/>
                </a:tc>
                <a:tc>
                  <a:txBody>
                    <a:bodyPr/>
                    <a:lstStyle/>
                    <a:p>
                      <a:r>
                        <a:rPr lang="en-GB" sz="1200" b="0" noProof="1">
                          <a:latin typeface="Arial" panose="020B0604020202020204" pitchFamily="34" charset="0"/>
                          <a:cs typeface="Arial" panose="020B0604020202020204" pitchFamily="34" charset="0"/>
                        </a:rPr>
                        <a:t>4</a:t>
                      </a:r>
                    </a:p>
                  </a:txBody>
                  <a:tcPr/>
                </a:tc>
                <a:tc>
                  <a:txBody>
                    <a:bodyPr/>
                    <a:lstStyle/>
                    <a:p>
                      <a:endParaRPr lang="en-GB" sz="1200" noProof="1">
                        <a:latin typeface="Arial" panose="020B0604020202020204" pitchFamily="34" charset="0"/>
                        <a:cs typeface="Arial" panose="020B0604020202020204" pitchFamily="34" charset="0"/>
                      </a:endParaRPr>
                    </a:p>
                  </a:txBody>
                  <a:tcPr/>
                </a:tc>
                <a:tc>
                  <a:txBody>
                    <a:bodyPr/>
                    <a:lstStyle/>
                    <a:p>
                      <a:endParaRPr lang="en-GB" sz="1200" b="0" noProof="1">
                        <a:latin typeface="Arial" panose="020B0604020202020204" pitchFamily="34" charset="0"/>
                        <a:cs typeface="Arial" panose="020B0604020202020204" pitchFamily="34" charset="0"/>
                      </a:endParaRPr>
                    </a:p>
                  </a:txBody>
                  <a:tcPr/>
                </a:tc>
                <a:tc>
                  <a:txBody>
                    <a:bodyPr/>
                    <a:lstStyle/>
                    <a:p>
                      <a:endParaRPr lang="en-GB" sz="1200" b="0" noProof="1">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78030852"/>
                  </a:ext>
                </a:extLst>
              </a:tr>
              <a:tr h="252487">
                <a:tc>
                  <a:txBody>
                    <a:bodyPr/>
                    <a:lstStyle/>
                    <a:p>
                      <a:r>
                        <a:rPr lang="en-GB" sz="1200" b="0" noProof="1">
                          <a:latin typeface="Arial" panose="020B0604020202020204" pitchFamily="34" charset="0"/>
                          <a:cs typeface="Arial" panose="020B0604020202020204" pitchFamily="34" charset="0"/>
                        </a:rPr>
                        <a:t>Diarrhoea</a:t>
                      </a:r>
                    </a:p>
                  </a:txBody>
                  <a:tcPr/>
                </a:tc>
                <a:tc>
                  <a:txBody>
                    <a:bodyPr/>
                    <a:lstStyle/>
                    <a:p>
                      <a:r>
                        <a:rPr lang="en-GB" sz="1200" b="0" noProof="1">
                          <a:latin typeface="Arial" panose="020B0604020202020204" pitchFamily="34" charset="0"/>
                          <a:cs typeface="Arial" panose="020B0604020202020204" pitchFamily="34" charset="0"/>
                        </a:rPr>
                        <a:t>32</a:t>
                      </a:r>
                    </a:p>
                  </a:txBody>
                  <a:tcPr/>
                </a:tc>
                <a:tc>
                  <a:txBody>
                    <a:bodyPr/>
                    <a:lstStyle/>
                    <a:p>
                      <a:r>
                        <a:rPr lang="en-GB" sz="1200" b="0" noProof="1">
                          <a:latin typeface="Arial" panose="020B0604020202020204" pitchFamily="34" charset="0"/>
                          <a:cs typeface="Arial" panose="020B0604020202020204" pitchFamily="34" charset="0"/>
                        </a:rPr>
                        <a:t>3</a:t>
                      </a:r>
                    </a:p>
                  </a:txBody>
                  <a:tcPr/>
                </a:tc>
                <a:tc>
                  <a:txBody>
                    <a:bodyPr/>
                    <a:lstStyle/>
                    <a:p>
                      <a:endParaRPr lang="en-GB" sz="1200" b="0" baseline="30000" noProof="1">
                        <a:latin typeface="Arial" panose="020B0604020202020204" pitchFamily="34" charset="0"/>
                        <a:cs typeface="Arial" panose="020B0604020202020204" pitchFamily="34" charset="0"/>
                      </a:endParaRPr>
                    </a:p>
                  </a:txBody>
                  <a:tcPr/>
                </a:tc>
                <a:tc>
                  <a:txBody>
                    <a:bodyPr/>
                    <a:lstStyle/>
                    <a:p>
                      <a:endParaRPr lang="en-GB" sz="1200" b="0" noProof="1">
                        <a:latin typeface="Arial" panose="020B0604020202020204" pitchFamily="34" charset="0"/>
                        <a:cs typeface="Arial" panose="020B0604020202020204" pitchFamily="34" charset="0"/>
                      </a:endParaRPr>
                    </a:p>
                  </a:txBody>
                  <a:tcPr/>
                </a:tc>
                <a:tc>
                  <a:txBody>
                    <a:bodyPr/>
                    <a:lstStyle/>
                    <a:p>
                      <a:endParaRPr lang="en-GB" sz="1200" b="0" noProof="1">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16775319"/>
                  </a:ext>
                </a:extLst>
              </a:tr>
              <a:tr h="252487">
                <a:tc>
                  <a:txBody>
                    <a:bodyPr/>
                    <a:lstStyle/>
                    <a:p>
                      <a:r>
                        <a:rPr lang="en-GB" sz="1200" b="0" noProof="1">
                          <a:latin typeface="Arial" panose="020B0604020202020204" pitchFamily="34" charset="0"/>
                          <a:cs typeface="Arial" panose="020B0604020202020204" pitchFamily="34" charset="0"/>
                        </a:rPr>
                        <a:t>Increase in AST</a:t>
                      </a:r>
                      <a:r>
                        <a:rPr lang="en-GB" sz="1200" b="0" baseline="30000" noProof="1">
                          <a:latin typeface="Arial" panose="020B0604020202020204" pitchFamily="34" charset="0"/>
                          <a:cs typeface="Arial" panose="020B0604020202020204" pitchFamily="34" charset="0"/>
                        </a:rPr>
                        <a:t>c</a:t>
                      </a:r>
                    </a:p>
                  </a:txBody>
                  <a:tcPr/>
                </a:tc>
                <a:tc>
                  <a:txBody>
                    <a:bodyPr/>
                    <a:lstStyle/>
                    <a:p>
                      <a:r>
                        <a:rPr lang="en-GB" sz="1200" b="0" noProof="1">
                          <a:latin typeface="Arial" panose="020B0604020202020204" pitchFamily="34" charset="0"/>
                          <a:cs typeface="Arial" panose="020B0604020202020204" pitchFamily="34" charset="0"/>
                        </a:rPr>
                        <a:t>30</a:t>
                      </a:r>
                    </a:p>
                  </a:txBody>
                  <a:tcPr/>
                </a:tc>
                <a:tc>
                  <a:txBody>
                    <a:bodyPr/>
                    <a:lstStyle/>
                    <a:p>
                      <a:r>
                        <a:rPr lang="en-GB" sz="1200" b="0" noProof="1">
                          <a:latin typeface="Arial" panose="020B0604020202020204" pitchFamily="34" charset="0"/>
                          <a:cs typeface="Arial" panose="020B0604020202020204" pitchFamily="34" charset="0"/>
                        </a:rPr>
                        <a:t>4</a:t>
                      </a:r>
                    </a:p>
                  </a:txBody>
                  <a:tcPr/>
                </a:tc>
                <a:tc>
                  <a:txBody>
                    <a:bodyPr/>
                    <a:lstStyle/>
                    <a:p>
                      <a:endParaRPr lang="en-GB" sz="1200" b="0" noProof="1">
                        <a:latin typeface="Arial" panose="020B0604020202020204" pitchFamily="34" charset="0"/>
                        <a:cs typeface="Arial" panose="020B0604020202020204" pitchFamily="34" charset="0"/>
                      </a:endParaRPr>
                    </a:p>
                  </a:txBody>
                  <a:tcPr/>
                </a:tc>
                <a:tc>
                  <a:txBody>
                    <a:bodyPr/>
                    <a:lstStyle/>
                    <a:p>
                      <a:endParaRPr lang="en-GB" sz="1200" b="0" noProof="1">
                        <a:latin typeface="Arial" panose="020B0604020202020204" pitchFamily="34" charset="0"/>
                        <a:cs typeface="Arial" panose="020B0604020202020204" pitchFamily="34" charset="0"/>
                      </a:endParaRPr>
                    </a:p>
                  </a:txBody>
                  <a:tcPr/>
                </a:tc>
                <a:tc>
                  <a:txBody>
                    <a:bodyPr/>
                    <a:lstStyle/>
                    <a:p>
                      <a:endParaRPr lang="en-GB" sz="1200" b="0" noProof="1">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11418138"/>
                  </a:ext>
                </a:extLst>
              </a:tr>
              <a:tr h="252487">
                <a:tc>
                  <a:txBody>
                    <a:bodyPr/>
                    <a:lstStyle/>
                    <a:p>
                      <a:r>
                        <a:rPr lang="en-GB" sz="1200" b="0" noProof="1">
                          <a:latin typeface="Arial" panose="020B0604020202020204" pitchFamily="34" charset="0"/>
                          <a:cs typeface="Arial" panose="020B0604020202020204" pitchFamily="34" charset="0"/>
                        </a:rPr>
                        <a:t>Vomiting</a:t>
                      </a:r>
                    </a:p>
                  </a:txBody>
                  <a:tcPr/>
                </a:tc>
                <a:tc>
                  <a:txBody>
                    <a:bodyPr/>
                    <a:lstStyle/>
                    <a:p>
                      <a:r>
                        <a:rPr lang="en-GB" sz="1200" b="0" noProof="1">
                          <a:latin typeface="Arial" panose="020B0604020202020204" pitchFamily="34" charset="0"/>
                          <a:cs typeface="Arial" panose="020B0604020202020204" pitchFamily="34" charset="0"/>
                        </a:rPr>
                        <a:t>28</a:t>
                      </a:r>
                    </a:p>
                  </a:txBody>
                  <a:tcPr/>
                </a:tc>
                <a:tc>
                  <a:txBody>
                    <a:bodyPr/>
                    <a:lstStyle/>
                    <a:p>
                      <a:r>
                        <a:rPr lang="en-GB" sz="1200" b="0" noProof="1">
                          <a:latin typeface="Arial" panose="020B0604020202020204" pitchFamily="34" charset="0"/>
                          <a:cs typeface="Arial" panose="020B0604020202020204" pitchFamily="34" charset="0"/>
                        </a:rPr>
                        <a:t>2</a:t>
                      </a:r>
                    </a:p>
                  </a:txBody>
                  <a:tcPr/>
                </a:tc>
                <a:tc>
                  <a:txBody>
                    <a:bodyPr/>
                    <a:lstStyle/>
                    <a:p>
                      <a:endParaRPr lang="en-GB" sz="1200" b="0" noProof="1">
                        <a:latin typeface="Arial" panose="020B0604020202020204" pitchFamily="34" charset="0"/>
                        <a:cs typeface="Arial" panose="020B0604020202020204" pitchFamily="34" charset="0"/>
                      </a:endParaRPr>
                    </a:p>
                  </a:txBody>
                  <a:tcPr/>
                </a:tc>
                <a:tc>
                  <a:txBody>
                    <a:bodyPr/>
                    <a:lstStyle/>
                    <a:p>
                      <a:endParaRPr lang="en-GB" sz="1200" b="0" noProof="1">
                        <a:latin typeface="Arial" panose="020B0604020202020204" pitchFamily="34" charset="0"/>
                        <a:cs typeface="Arial" panose="020B0604020202020204" pitchFamily="34" charset="0"/>
                      </a:endParaRPr>
                    </a:p>
                  </a:txBody>
                  <a:tcPr/>
                </a:tc>
                <a:tc>
                  <a:txBody>
                    <a:bodyPr/>
                    <a:lstStyle/>
                    <a:p>
                      <a:endParaRPr lang="en-GB" sz="1200" b="0" noProof="1">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60678805"/>
                  </a:ext>
                </a:extLst>
              </a:tr>
              <a:tr h="239863">
                <a:tc gridSpan="6">
                  <a:txBody>
                    <a:bodyPr/>
                    <a:lstStyle/>
                    <a:p>
                      <a:endParaRPr kumimoji="0" lang="en-GB" sz="1200" i="0" u="none" strike="noStrike" kern="1200" cap="none" spc="0" normalizeH="0" baseline="0" noProof="1">
                        <a:ln>
                          <a:noFill/>
                        </a:ln>
                        <a:solidFill>
                          <a:srgbClr val="FF0000"/>
                        </a:solidFill>
                        <a:effectLst/>
                        <a:uLnTx/>
                        <a:uFillTx/>
                        <a:latin typeface="Arial" panose="020B0604020202020204" pitchFamily="34" charset="0"/>
                        <a:ea typeface="+mn-ea"/>
                        <a:cs typeface="Arial" panose="020B0604020202020204" pitchFamily="34" charset="0"/>
                      </a:endParaRPr>
                    </a:p>
                  </a:txBody>
                  <a:tcPr>
                    <a:noFill/>
                  </a:tcPr>
                </a:tc>
                <a:tc hMerge="1">
                  <a:txBody>
                    <a:bodyPr/>
                    <a:lstStyle/>
                    <a:p>
                      <a:endParaRPr lang="en-GB" sz="1400" b="0" dirty="0">
                        <a:latin typeface="Arial" panose="020B0604020202020204" pitchFamily="34" charset="0"/>
                        <a:cs typeface="Arial" panose="020B0604020202020204" pitchFamily="34" charset="0"/>
                      </a:endParaRPr>
                    </a:p>
                  </a:txBody>
                  <a:tcPr/>
                </a:tc>
                <a:tc hMerge="1">
                  <a:txBody>
                    <a:bodyPr/>
                    <a:lstStyle/>
                    <a:p>
                      <a:endParaRPr lang="en-GB" sz="1400" b="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b="0" dirty="0">
                        <a:latin typeface="Arial" panose="020B0604020202020204" pitchFamily="34" charset="0"/>
                        <a:cs typeface="Arial" panose="020B0604020202020204" pitchFamily="34" charset="0"/>
                      </a:endParaRPr>
                    </a:p>
                  </a:txBody>
                  <a:tcPr/>
                </a:tc>
                <a:tc hMerge="1">
                  <a:txBody>
                    <a:bodyPr/>
                    <a:lstStyle/>
                    <a:p>
                      <a:endParaRPr lang="en-GB" sz="14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76308201"/>
                  </a:ext>
                </a:extLst>
              </a:tr>
            </a:tbl>
          </a:graphicData>
        </a:graphic>
      </p:graphicFrame>
      <p:sp>
        <p:nvSpPr>
          <p:cNvPr id="19" name="Content Placeholder 18">
            <a:extLst>
              <a:ext uri="{FF2B5EF4-FFF2-40B4-BE49-F238E27FC236}">
                <a16:creationId xmlns:a16="http://schemas.microsoft.com/office/drawing/2014/main" id="{ACF004AF-8965-594E-BF3B-946DE1E54A28}"/>
              </a:ext>
            </a:extLst>
          </p:cNvPr>
          <p:cNvSpPr>
            <a:spLocks noGrp="1"/>
          </p:cNvSpPr>
          <p:nvPr>
            <p:ph sz="quarter" idx="15"/>
          </p:nvPr>
        </p:nvSpPr>
        <p:spPr>
          <a:xfrm>
            <a:off x="620183" y="6356351"/>
            <a:ext cx="10804409" cy="365125"/>
          </a:xfrm>
        </p:spPr>
        <p:txBody>
          <a:bodyPr anchor="b" anchorCtr="0"/>
          <a:lstStyle/>
          <a:p>
            <a:r>
              <a:rPr lang="en-GB" sz="1000" baseline="30000" noProof="0" dirty="0"/>
              <a:t>a</a:t>
            </a:r>
            <a:r>
              <a:rPr lang="en-GB" sz="1000" noProof="0" dirty="0"/>
              <a:t> Treatment-related adverse events from start of treatment to 30 days after end of treatment;</a:t>
            </a:r>
            <a:r>
              <a:rPr lang="en-GB" sz="1000" baseline="30000" dirty="0" err="1"/>
              <a:t>b</a:t>
            </a:r>
            <a:r>
              <a:rPr lang="en-GB" sz="1000" dirty="0" err="1"/>
              <a:t>N</a:t>
            </a:r>
            <a:r>
              <a:rPr lang="en-GB" sz="1000" dirty="0"/>
              <a:t>=528; </a:t>
            </a:r>
            <a:r>
              <a:rPr lang="en-GB" sz="1000" baseline="30000" dirty="0" err="1"/>
              <a:t>c</a:t>
            </a:r>
            <a:r>
              <a:rPr lang="en-GB" sz="1000" dirty="0" err="1"/>
              <a:t>N</a:t>
            </a:r>
            <a:r>
              <a:rPr lang="en-GB" sz="1000" dirty="0"/>
              <a:t>=524; </a:t>
            </a:r>
            <a:r>
              <a:rPr lang="en-GB" sz="1000" baseline="30000" dirty="0" err="1"/>
              <a:t>d</a:t>
            </a:r>
            <a:r>
              <a:rPr lang="en-GB" sz="1000" dirty="0" err="1"/>
              <a:t>N</a:t>
            </a:r>
            <a:r>
              <a:rPr lang="en-GB" sz="1000" dirty="0"/>
              <a:t>=526 (t</a:t>
            </a:r>
            <a:r>
              <a:rPr lang="en-US" sz="1000" dirty="0"/>
              <a:t>he denominator for the percentage of patients with laboratory abnormalities is the number of patients with at least one post-baseline measurement during treatment). </a:t>
            </a:r>
            <a:r>
              <a:rPr lang="en-GB" sz="1000" noProof="0" dirty="0">
                <a:solidFill>
                  <a:schemeClr val="accent1"/>
                </a:solidFill>
              </a:rPr>
              <a:t>Please note that these drugs have not been compared in head-to-head studies. The information is presented for information purposes only. </a:t>
            </a:r>
            <a:r>
              <a:rPr lang="en-GB" sz="1000" noProof="0" dirty="0"/>
              <a:t>Adapted from </a:t>
            </a:r>
            <a:r>
              <a:rPr lang="en-GB" sz="1000" noProof="0" dirty="0" err="1"/>
              <a:t>Argiles</a:t>
            </a:r>
            <a:r>
              <a:rPr lang="en-GB" sz="1000" noProof="0" dirty="0"/>
              <a:t> G, et al. ESMO Open 2019;4:e000495. doi:10.1136/esmoopen-2019-000495; </a:t>
            </a:r>
            <a:endParaRPr lang="en-GB" sz="1000" noProof="0" dirty="0">
              <a:highlight>
                <a:srgbClr val="FFFF00"/>
              </a:highlight>
            </a:endParaRPr>
          </a:p>
          <a:p>
            <a:r>
              <a:rPr lang="en-GB" sz="1000" noProof="0" dirty="0"/>
              <a:t>ALP, alkaline phosphatase; AST, aspartate aminotransferase level; PTS, patients</a:t>
            </a:r>
          </a:p>
          <a:p>
            <a:r>
              <a:rPr lang="en-GB" sz="1000" noProof="0" dirty="0"/>
              <a:t>1. Mayer RJ, et al. N Engl J Med. 2015;372:1909-1919; 2. Grothey A, et al. Lancet. 2013;381:303-312 </a:t>
            </a:r>
          </a:p>
        </p:txBody>
      </p:sp>
      <p:sp>
        <p:nvSpPr>
          <p:cNvPr id="26" name="Slide Number Placeholder 25">
            <a:extLst>
              <a:ext uri="{FF2B5EF4-FFF2-40B4-BE49-F238E27FC236}">
                <a16:creationId xmlns:a16="http://schemas.microsoft.com/office/drawing/2014/main" id="{33AE6365-A282-FA4C-9F70-196FFC82E31B}"/>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12</a:t>
            </a:fld>
            <a:endParaRPr lang="en-GB" dirty="0"/>
          </a:p>
        </p:txBody>
      </p:sp>
    </p:spTree>
    <p:extLst>
      <p:ext uri="{BB962C8B-B14F-4D97-AF65-F5344CB8AC3E}">
        <p14:creationId xmlns:p14="http://schemas.microsoft.com/office/powerpoint/2010/main" val="2288826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DF6AF02-431C-A751-7C71-ADC0EB58C831}"/>
              </a:ext>
            </a:extLst>
          </p:cNvPr>
          <p:cNvSpPr>
            <a:spLocks noGrp="1"/>
          </p:cNvSpPr>
          <p:nvPr>
            <p:ph type="body" idx="1"/>
          </p:nvPr>
        </p:nvSpPr>
        <p:spPr>
          <a:xfrm>
            <a:off x="609600" y="1214362"/>
            <a:ext cx="10972800" cy="702470"/>
          </a:xfrm>
        </p:spPr>
        <p:txBody>
          <a:bodyPr>
            <a:normAutofit/>
          </a:bodyPr>
          <a:lstStyle/>
          <a:p>
            <a:r>
              <a:rPr lang="en-GB" dirty="0"/>
              <a:t>Trifluridine/</a:t>
            </a:r>
            <a:r>
              <a:rPr lang="en-GB" dirty="0" err="1"/>
              <a:t>Tipiracil</a:t>
            </a:r>
            <a:r>
              <a:rPr lang="en-GB" dirty="0"/>
              <a:t> </a:t>
            </a:r>
            <a:r>
              <a:rPr lang="en-GB" noProof="0" dirty="0"/>
              <a:t>+ bevacizumab</a:t>
            </a:r>
          </a:p>
        </p:txBody>
      </p:sp>
      <p:sp>
        <p:nvSpPr>
          <p:cNvPr id="2" name="Titel 1"/>
          <p:cNvSpPr>
            <a:spLocks noGrp="1"/>
          </p:cNvSpPr>
          <p:nvPr>
            <p:ph type="title"/>
          </p:nvPr>
        </p:nvSpPr>
        <p:spPr>
          <a:xfrm>
            <a:off x="619201" y="259200"/>
            <a:ext cx="10963199" cy="864000"/>
          </a:xfrm>
        </p:spPr>
        <p:txBody>
          <a:bodyPr/>
          <a:lstStyle/>
          <a:p>
            <a:r>
              <a:rPr lang="en-GB" noProof="0" dirty="0"/>
              <a:t>Sunlight phase 3 study</a:t>
            </a:r>
          </a:p>
        </p:txBody>
      </p:sp>
      <p:sp>
        <p:nvSpPr>
          <p:cNvPr id="3" name="Content Placeholder 2">
            <a:extLst>
              <a:ext uri="{FF2B5EF4-FFF2-40B4-BE49-F238E27FC236}">
                <a16:creationId xmlns:a16="http://schemas.microsoft.com/office/drawing/2014/main" id="{B954CC9E-26F3-2F10-D685-0AB2EA953F4A}"/>
              </a:ext>
            </a:extLst>
          </p:cNvPr>
          <p:cNvSpPr>
            <a:spLocks noGrp="1"/>
          </p:cNvSpPr>
          <p:nvPr>
            <p:ph sz="quarter" idx="15"/>
          </p:nvPr>
        </p:nvSpPr>
        <p:spPr>
          <a:xfrm>
            <a:off x="620183" y="6356351"/>
            <a:ext cx="10180339" cy="365125"/>
          </a:xfrm>
        </p:spPr>
        <p:txBody>
          <a:bodyPr anchor="b" anchorCtr="0"/>
          <a:lstStyle/>
          <a:p>
            <a:r>
              <a:rPr lang="en-GB" noProof="0" dirty="0"/>
              <a:t>BID, twice a day; ECOG, Eastern Cooperative Oncology Group; IV, intravenous; mCRC, metastatic colorectal cancer; </a:t>
            </a:r>
            <a:r>
              <a:rPr lang="en-GB" noProof="0" dirty="0" err="1"/>
              <a:t>p.o.</a:t>
            </a:r>
            <a:r>
              <a:rPr lang="en-GB" noProof="0" dirty="0"/>
              <a:t>, by mouth; R, randomisation; </a:t>
            </a:r>
            <a:br>
              <a:rPr lang="en-GB" noProof="0" dirty="0"/>
            </a:br>
            <a:r>
              <a:rPr lang="en-GB" i="1" noProof="0" dirty="0"/>
              <a:t>RAS, RAS </a:t>
            </a:r>
            <a:r>
              <a:rPr lang="en-GB" noProof="0" dirty="0"/>
              <a:t>proto-oncogene GTPase </a:t>
            </a:r>
          </a:p>
          <a:p>
            <a:r>
              <a:rPr lang="en-GB" noProof="0" dirty="0" err="1"/>
              <a:t>Tabernero</a:t>
            </a:r>
            <a:r>
              <a:rPr lang="en-GB" noProof="0" dirty="0"/>
              <a:t> J, et al. Future Oncol. 2021;17:16:1977-85 </a:t>
            </a:r>
          </a:p>
        </p:txBody>
      </p:sp>
      <p:sp>
        <p:nvSpPr>
          <p:cNvPr id="8" name="Slide Number Placeholder 7">
            <a:extLst>
              <a:ext uri="{FF2B5EF4-FFF2-40B4-BE49-F238E27FC236}">
                <a16:creationId xmlns:a16="http://schemas.microsoft.com/office/drawing/2014/main" id="{D49C6231-5062-C142-90F1-5E1798B014B3}"/>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13</a:t>
            </a:fld>
            <a:endParaRPr lang="en-GB" dirty="0"/>
          </a:p>
        </p:txBody>
      </p:sp>
      <p:cxnSp>
        <p:nvCxnSpPr>
          <p:cNvPr id="14" name="Gerade Verbindung mit Pfeil 33">
            <a:extLst>
              <a:ext uri="{FF2B5EF4-FFF2-40B4-BE49-F238E27FC236}">
                <a16:creationId xmlns:a16="http://schemas.microsoft.com/office/drawing/2014/main" id="{53DC4FE6-B559-E440-B525-A5E78D041103}"/>
              </a:ext>
            </a:extLst>
          </p:cNvPr>
          <p:cNvCxnSpPr>
            <a:cxnSpLocks noChangeShapeType="1"/>
          </p:cNvCxnSpPr>
          <p:nvPr/>
        </p:nvCxnSpPr>
        <p:spPr bwMode="auto">
          <a:xfrm flipV="1">
            <a:off x="4471701" y="2630479"/>
            <a:ext cx="390303" cy="0"/>
          </a:xfrm>
          <a:prstGeom prst="straightConnector1">
            <a:avLst/>
          </a:prstGeom>
          <a:noFill/>
          <a:ln w="25400">
            <a:solidFill>
              <a:schemeClr val="accent6"/>
            </a:solidFill>
            <a:round/>
            <a:headEnd/>
            <a:tailEnd type="triangle" w="med" len="med"/>
          </a:ln>
          <a:extLst>
            <a:ext uri="{909E8E84-426E-40DD-AFC4-6F175D3DCCD1}">
              <a14:hiddenFill xmlns:a14="http://schemas.microsoft.com/office/drawing/2010/main">
                <a:noFill/>
              </a14:hiddenFill>
            </a:ext>
          </a:extLst>
        </p:spPr>
      </p:cxnSp>
      <p:cxnSp>
        <p:nvCxnSpPr>
          <p:cNvPr id="16" name="Gerade Verbindung mit Pfeil 33">
            <a:extLst>
              <a:ext uri="{FF2B5EF4-FFF2-40B4-BE49-F238E27FC236}">
                <a16:creationId xmlns:a16="http://schemas.microsoft.com/office/drawing/2014/main" id="{ED1124E9-A809-D44B-8FF4-DFBA39EFC660}"/>
              </a:ext>
            </a:extLst>
          </p:cNvPr>
          <p:cNvCxnSpPr>
            <a:cxnSpLocks noChangeShapeType="1"/>
          </p:cNvCxnSpPr>
          <p:nvPr/>
        </p:nvCxnSpPr>
        <p:spPr bwMode="auto">
          <a:xfrm flipV="1">
            <a:off x="4471701" y="4100464"/>
            <a:ext cx="390303" cy="0"/>
          </a:xfrm>
          <a:prstGeom prst="straightConnector1">
            <a:avLst/>
          </a:prstGeom>
          <a:noFill/>
          <a:ln w="25400">
            <a:solidFill>
              <a:schemeClr val="accent6"/>
            </a:solidFill>
            <a:round/>
            <a:headEnd/>
            <a:tailEnd type="triangle" w="med" len="med"/>
          </a:ln>
          <a:extLst>
            <a:ext uri="{909E8E84-426E-40DD-AFC4-6F175D3DCCD1}">
              <a14:hiddenFill xmlns:a14="http://schemas.microsoft.com/office/drawing/2010/main">
                <a:noFill/>
              </a14:hiddenFill>
            </a:ext>
          </a:extLst>
        </p:spPr>
      </p:cxnSp>
      <p:cxnSp>
        <p:nvCxnSpPr>
          <p:cNvPr id="17" name="Gerade Verbindung mit Pfeil 33">
            <a:extLst>
              <a:ext uri="{FF2B5EF4-FFF2-40B4-BE49-F238E27FC236}">
                <a16:creationId xmlns:a16="http://schemas.microsoft.com/office/drawing/2014/main" id="{46970F09-7ABB-0B4B-9260-4CE2B5EC00E1}"/>
              </a:ext>
            </a:extLst>
          </p:cNvPr>
          <p:cNvCxnSpPr>
            <a:cxnSpLocks noChangeShapeType="1"/>
          </p:cNvCxnSpPr>
          <p:nvPr/>
        </p:nvCxnSpPr>
        <p:spPr bwMode="auto">
          <a:xfrm flipV="1">
            <a:off x="4480634" y="2615197"/>
            <a:ext cx="1" cy="1495865"/>
          </a:xfrm>
          <a:prstGeom prst="straightConnector1">
            <a:avLst/>
          </a:prstGeom>
          <a:noFill/>
          <a:ln w="25400">
            <a:solidFill>
              <a:schemeClr val="accent6"/>
            </a:solidFill>
            <a:round/>
            <a:headEnd/>
            <a:tailEnd type="none" w="med" len="med"/>
          </a:ln>
          <a:extLst>
            <a:ext uri="{909E8E84-426E-40DD-AFC4-6F175D3DCCD1}">
              <a14:hiddenFill xmlns:a14="http://schemas.microsoft.com/office/drawing/2010/main">
                <a:noFill/>
              </a14:hiddenFill>
            </a:ext>
          </a:extLst>
        </p:spPr>
      </p:cxnSp>
      <p:cxnSp>
        <p:nvCxnSpPr>
          <p:cNvPr id="19" name="Gerade Verbindung mit Pfeil 33">
            <a:extLst>
              <a:ext uri="{FF2B5EF4-FFF2-40B4-BE49-F238E27FC236}">
                <a16:creationId xmlns:a16="http://schemas.microsoft.com/office/drawing/2014/main" id="{4012AE6B-19FB-094B-9A89-AD48B73A31A5}"/>
              </a:ext>
            </a:extLst>
          </p:cNvPr>
          <p:cNvCxnSpPr>
            <a:cxnSpLocks noChangeShapeType="1"/>
          </p:cNvCxnSpPr>
          <p:nvPr/>
        </p:nvCxnSpPr>
        <p:spPr bwMode="auto">
          <a:xfrm>
            <a:off x="2833617" y="3368456"/>
            <a:ext cx="1634847" cy="1"/>
          </a:xfrm>
          <a:prstGeom prst="straightConnector1">
            <a:avLst/>
          </a:prstGeom>
          <a:noFill/>
          <a:ln w="25400">
            <a:solidFill>
              <a:schemeClr val="accent6"/>
            </a:solidFill>
            <a:round/>
            <a:headEnd/>
            <a:tailEnd type="none" w="med" len="med"/>
          </a:ln>
          <a:extLst>
            <a:ext uri="{909E8E84-426E-40DD-AFC4-6F175D3DCCD1}">
              <a14:hiddenFill xmlns:a14="http://schemas.microsoft.com/office/drawing/2010/main">
                <a:noFill/>
              </a14:hiddenFill>
            </a:ext>
          </a:extLst>
        </p:spPr>
      </p:cxnSp>
      <p:sp>
        <p:nvSpPr>
          <p:cNvPr id="20" name="Oval 19">
            <a:extLst>
              <a:ext uri="{FF2B5EF4-FFF2-40B4-BE49-F238E27FC236}">
                <a16:creationId xmlns:a16="http://schemas.microsoft.com/office/drawing/2014/main" id="{AB05D8F5-CCF9-1B40-A25E-C1C16FCE4C0B}"/>
              </a:ext>
            </a:extLst>
          </p:cNvPr>
          <p:cNvSpPr>
            <a:spLocks noChangeArrowheads="1"/>
          </p:cNvSpPr>
          <p:nvPr/>
        </p:nvSpPr>
        <p:spPr bwMode="auto">
          <a:xfrm>
            <a:off x="3610280" y="3096869"/>
            <a:ext cx="554426" cy="554055"/>
          </a:xfrm>
          <a:prstGeom prst="ellipse">
            <a:avLst/>
          </a:prstGeom>
          <a:solidFill>
            <a:schemeClr val="accent6"/>
          </a:solidFill>
          <a:ln w="25400">
            <a:noFill/>
            <a:round/>
            <a:headEnd/>
            <a:tailEnd/>
          </a:ln>
        </p:spPr>
        <p:txBody>
          <a:bodyPr wrap="none" anchor="ctr"/>
          <a:lstStyle/>
          <a:p>
            <a:pPr algn="ctr" eaLnBrk="0" hangingPunct="0">
              <a:defRPr/>
            </a:pPr>
            <a:r>
              <a:rPr lang="en-GB" sz="1600" b="1" kern="0" dirty="0">
                <a:solidFill>
                  <a:schemeClr val="bg1"/>
                </a:solidFill>
                <a:latin typeface="Arial" panose="020B0604020202020204" pitchFamily="34" charset="0"/>
                <a:ea typeface="ＭＳ Ｐゴシック" charset="0"/>
                <a:cs typeface="Arial" panose="020B0604020202020204" pitchFamily="34" charset="0"/>
              </a:rPr>
              <a:t>R</a:t>
            </a:r>
          </a:p>
        </p:txBody>
      </p:sp>
      <p:sp>
        <p:nvSpPr>
          <p:cNvPr id="9" name="AutoShape 8">
            <a:extLst>
              <a:ext uri="{FF2B5EF4-FFF2-40B4-BE49-F238E27FC236}">
                <a16:creationId xmlns:a16="http://schemas.microsoft.com/office/drawing/2014/main" id="{FEA5C531-D214-254D-86E1-F0852C62D249}"/>
              </a:ext>
            </a:extLst>
          </p:cNvPr>
          <p:cNvSpPr>
            <a:spLocks noChangeArrowheads="1"/>
          </p:cNvSpPr>
          <p:nvPr/>
        </p:nvSpPr>
        <p:spPr bwMode="ltGray">
          <a:xfrm>
            <a:off x="826618" y="2081949"/>
            <a:ext cx="2493136" cy="2588685"/>
          </a:xfrm>
          <a:prstGeom prst="roundRect">
            <a:avLst>
              <a:gd name="adj" fmla="val 10774"/>
            </a:avLst>
          </a:prstGeom>
          <a:solidFill>
            <a:schemeClr val="tx2"/>
          </a:solidFill>
          <a:ln w="25400">
            <a:noFill/>
            <a:round/>
            <a:headEnd/>
            <a:tailEnd/>
          </a:ln>
        </p:spPr>
        <p:txBody>
          <a:bodyPr lIns="72000" tIns="36000" rIns="72000" bIns="36000" anchor="ctr">
            <a:noAutofit/>
          </a:bodyPr>
          <a:lstStyle/>
          <a:p>
            <a:pPr defTabSz="892152">
              <a:spcAft>
                <a:spcPts val="500"/>
              </a:spcAft>
              <a:defRPr/>
            </a:pPr>
            <a:r>
              <a:rPr lang="en-GB" sz="1400" b="1" kern="0" dirty="0">
                <a:solidFill>
                  <a:schemeClr val="bg1"/>
                </a:solidFill>
                <a:latin typeface="Arial" panose="020B0604020202020204" pitchFamily="34" charset="0"/>
                <a:ea typeface="ＭＳ Ｐゴシック" charset="0"/>
                <a:cs typeface="Arial" panose="020B0604020202020204" pitchFamily="34" charset="0"/>
              </a:rPr>
              <a:t>Patients with mCRC</a:t>
            </a:r>
          </a:p>
          <a:p>
            <a:pPr marL="182563" indent="-182563" defTabSz="892152">
              <a:spcAft>
                <a:spcPts val="500"/>
              </a:spcAft>
              <a:buClr>
                <a:schemeClr val="bg1"/>
              </a:buClr>
              <a:buFont typeface="Arial"/>
              <a:buChar char="•"/>
              <a:defRPr/>
            </a:pPr>
            <a:r>
              <a:rPr lang="en-GB" sz="1400" kern="0" dirty="0">
                <a:solidFill>
                  <a:schemeClr val="bg1"/>
                </a:solidFill>
                <a:latin typeface="Arial" panose="020B0604020202020204" pitchFamily="34" charset="0"/>
                <a:ea typeface="ＭＳ Ｐゴシック" charset="0"/>
                <a:cs typeface="Arial" panose="020B0604020202020204" pitchFamily="34" charset="0"/>
              </a:rPr>
              <a:t>Histologically confirmed mCRC</a:t>
            </a:r>
          </a:p>
          <a:p>
            <a:pPr marL="182563" indent="-182563" defTabSz="892152">
              <a:spcAft>
                <a:spcPts val="500"/>
              </a:spcAft>
              <a:buClr>
                <a:schemeClr val="bg1"/>
              </a:buClr>
              <a:buFont typeface="Arial"/>
              <a:buChar char="•"/>
              <a:defRPr/>
            </a:pPr>
            <a:r>
              <a:rPr lang="en-GB" sz="1400" kern="0" dirty="0">
                <a:solidFill>
                  <a:schemeClr val="bg1"/>
                </a:solidFill>
                <a:latin typeface="Arial" panose="020B0604020202020204" pitchFamily="34" charset="0"/>
                <a:ea typeface="ＭＳ Ｐゴシック" charset="0"/>
                <a:cs typeface="Arial" panose="020B0604020202020204" pitchFamily="34" charset="0"/>
              </a:rPr>
              <a:t>After two prior regimens</a:t>
            </a:r>
          </a:p>
          <a:p>
            <a:pPr marL="182563" indent="-182563" defTabSz="892152">
              <a:spcAft>
                <a:spcPts val="500"/>
              </a:spcAft>
              <a:buClr>
                <a:schemeClr val="bg1"/>
              </a:buClr>
              <a:buFont typeface="Arial"/>
              <a:buChar char="•"/>
              <a:defRPr/>
            </a:pPr>
            <a:r>
              <a:rPr lang="en-GB" sz="1400" kern="0" dirty="0">
                <a:solidFill>
                  <a:schemeClr val="bg1"/>
                </a:solidFill>
                <a:latin typeface="Arial" panose="020B0604020202020204" pitchFamily="34" charset="0"/>
                <a:ea typeface="ＭＳ Ｐゴシック" charset="0"/>
                <a:cs typeface="Arial" panose="020B0604020202020204" pitchFamily="34" charset="0"/>
              </a:rPr>
              <a:t>Disease progression or intolerance</a:t>
            </a:r>
          </a:p>
          <a:p>
            <a:pPr marL="182563" indent="-182563" defTabSz="892152">
              <a:spcAft>
                <a:spcPts val="500"/>
              </a:spcAft>
              <a:buClr>
                <a:schemeClr val="bg1"/>
              </a:buClr>
              <a:buFont typeface="Arial"/>
              <a:buChar char="•"/>
              <a:defRPr/>
            </a:pPr>
            <a:r>
              <a:rPr lang="en-GB" sz="1400" kern="0" dirty="0">
                <a:solidFill>
                  <a:schemeClr val="bg1"/>
                </a:solidFill>
                <a:latin typeface="Arial" panose="020B0604020202020204" pitchFamily="34" charset="0"/>
                <a:ea typeface="ＭＳ Ｐゴシック" charset="0"/>
                <a:cs typeface="Arial" panose="020B0604020202020204" pitchFamily="34" charset="0"/>
              </a:rPr>
              <a:t>Known </a:t>
            </a:r>
            <a:r>
              <a:rPr lang="en-GB" sz="1400" i="1" kern="0" dirty="0">
                <a:solidFill>
                  <a:schemeClr val="bg1"/>
                </a:solidFill>
                <a:latin typeface="Arial" panose="020B0604020202020204" pitchFamily="34" charset="0"/>
                <a:ea typeface="ＭＳ Ｐゴシック" charset="0"/>
                <a:cs typeface="Arial" panose="020B0604020202020204" pitchFamily="34" charset="0"/>
              </a:rPr>
              <a:t>RAS</a:t>
            </a:r>
            <a:r>
              <a:rPr lang="en-GB" sz="1400" kern="0" dirty="0">
                <a:solidFill>
                  <a:schemeClr val="bg1"/>
                </a:solidFill>
                <a:latin typeface="Arial" panose="020B0604020202020204" pitchFamily="34" charset="0"/>
                <a:ea typeface="ＭＳ Ｐゴシック" charset="0"/>
                <a:cs typeface="Arial" panose="020B0604020202020204" pitchFamily="34" charset="0"/>
              </a:rPr>
              <a:t> status</a:t>
            </a:r>
          </a:p>
          <a:p>
            <a:pPr marL="182563" indent="-182563" defTabSz="892152">
              <a:spcAft>
                <a:spcPts val="500"/>
              </a:spcAft>
              <a:buClr>
                <a:schemeClr val="bg1"/>
              </a:buClr>
              <a:buFont typeface="Arial"/>
              <a:buChar char="•"/>
              <a:defRPr/>
            </a:pPr>
            <a:r>
              <a:rPr lang="en-GB" sz="1400" kern="0" dirty="0">
                <a:solidFill>
                  <a:schemeClr val="bg1"/>
                </a:solidFill>
                <a:latin typeface="Arial" panose="020B0604020202020204" pitchFamily="34" charset="0"/>
                <a:ea typeface="ＭＳ Ｐゴシック" charset="0"/>
                <a:cs typeface="Arial" panose="020B0604020202020204" pitchFamily="34" charset="0"/>
              </a:rPr>
              <a:t>ECOG PS 0-1</a:t>
            </a:r>
          </a:p>
        </p:txBody>
      </p:sp>
      <p:sp>
        <p:nvSpPr>
          <p:cNvPr id="22" name="Textfeld 18">
            <a:extLst>
              <a:ext uri="{FF2B5EF4-FFF2-40B4-BE49-F238E27FC236}">
                <a16:creationId xmlns:a16="http://schemas.microsoft.com/office/drawing/2014/main" id="{8B326EB0-F839-5241-AF82-5346F0FF5E2F}"/>
              </a:ext>
            </a:extLst>
          </p:cNvPr>
          <p:cNvSpPr txBox="1">
            <a:spLocks noChangeArrowheads="1"/>
          </p:cNvSpPr>
          <p:nvPr/>
        </p:nvSpPr>
        <p:spPr bwMode="auto">
          <a:xfrm>
            <a:off x="3670273" y="3642737"/>
            <a:ext cx="4427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GB" altLang="de-DE" sz="1400" b="1" dirty="0">
                <a:solidFill>
                  <a:srgbClr val="000000"/>
                </a:solidFill>
                <a:ea typeface="ヒラギノ角ゴ Pro W3" panose="020B0300000000000000" pitchFamily="34" charset="-128"/>
                <a:cs typeface="Arial" panose="020B0604020202020204" pitchFamily="34" charset="0"/>
              </a:rPr>
              <a:t>1:1</a:t>
            </a:r>
            <a:endParaRPr lang="en-GB" altLang="de-DE" sz="1400" b="1" dirty="0">
              <a:solidFill>
                <a:srgbClr val="000000"/>
              </a:solidFill>
              <a:cs typeface="Arial" panose="020B0604020202020204" pitchFamily="34" charset="0"/>
            </a:endParaRPr>
          </a:p>
        </p:txBody>
      </p:sp>
      <p:cxnSp>
        <p:nvCxnSpPr>
          <p:cNvPr id="23" name="Gerade Verbindung mit Pfeil 33">
            <a:extLst>
              <a:ext uri="{FF2B5EF4-FFF2-40B4-BE49-F238E27FC236}">
                <a16:creationId xmlns:a16="http://schemas.microsoft.com/office/drawing/2014/main" id="{23703283-C6D8-B94D-AD87-F54A6D5F8579}"/>
              </a:ext>
            </a:extLst>
          </p:cNvPr>
          <p:cNvCxnSpPr>
            <a:cxnSpLocks noChangeShapeType="1"/>
          </p:cNvCxnSpPr>
          <p:nvPr/>
        </p:nvCxnSpPr>
        <p:spPr bwMode="auto">
          <a:xfrm flipV="1">
            <a:off x="8071428" y="2630479"/>
            <a:ext cx="390303" cy="0"/>
          </a:xfrm>
          <a:prstGeom prst="straightConnector1">
            <a:avLst/>
          </a:prstGeom>
          <a:noFill/>
          <a:ln w="25400">
            <a:solidFill>
              <a:schemeClr val="accent6"/>
            </a:solidFill>
            <a:round/>
            <a:headEnd/>
            <a:tailEnd type="none" w="med" len="med"/>
          </a:ln>
          <a:extLst>
            <a:ext uri="{909E8E84-426E-40DD-AFC4-6F175D3DCCD1}">
              <a14:hiddenFill xmlns:a14="http://schemas.microsoft.com/office/drawing/2010/main">
                <a:noFill/>
              </a14:hiddenFill>
            </a:ext>
          </a:extLst>
        </p:spPr>
      </p:cxnSp>
      <p:cxnSp>
        <p:nvCxnSpPr>
          <p:cNvPr id="24" name="Gerade Verbindung mit Pfeil 33">
            <a:extLst>
              <a:ext uri="{FF2B5EF4-FFF2-40B4-BE49-F238E27FC236}">
                <a16:creationId xmlns:a16="http://schemas.microsoft.com/office/drawing/2014/main" id="{4E37FDE8-88AC-1042-B09A-7824BA5F720A}"/>
              </a:ext>
            </a:extLst>
          </p:cNvPr>
          <p:cNvCxnSpPr>
            <a:cxnSpLocks noChangeShapeType="1"/>
          </p:cNvCxnSpPr>
          <p:nvPr/>
        </p:nvCxnSpPr>
        <p:spPr bwMode="auto">
          <a:xfrm flipV="1">
            <a:off x="8071428" y="4100464"/>
            <a:ext cx="390303" cy="0"/>
          </a:xfrm>
          <a:prstGeom prst="straightConnector1">
            <a:avLst/>
          </a:prstGeom>
          <a:noFill/>
          <a:ln w="25400">
            <a:solidFill>
              <a:schemeClr val="accent6"/>
            </a:solidFill>
            <a:round/>
            <a:headEnd/>
            <a:tailEnd type="none" w="med" len="med"/>
          </a:ln>
          <a:extLst>
            <a:ext uri="{909E8E84-426E-40DD-AFC4-6F175D3DCCD1}">
              <a14:hiddenFill xmlns:a14="http://schemas.microsoft.com/office/drawing/2010/main">
                <a:noFill/>
              </a14:hiddenFill>
            </a:ext>
          </a:extLst>
        </p:spPr>
      </p:cxnSp>
      <p:cxnSp>
        <p:nvCxnSpPr>
          <p:cNvPr id="25" name="Gerade Verbindung mit Pfeil 33">
            <a:extLst>
              <a:ext uri="{FF2B5EF4-FFF2-40B4-BE49-F238E27FC236}">
                <a16:creationId xmlns:a16="http://schemas.microsoft.com/office/drawing/2014/main" id="{301BAD21-2F0F-F148-9E52-0EBA10346F5E}"/>
              </a:ext>
            </a:extLst>
          </p:cNvPr>
          <p:cNvCxnSpPr>
            <a:cxnSpLocks noChangeShapeType="1"/>
          </p:cNvCxnSpPr>
          <p:nvPr/>
        </p:nvCxnSpPr>
        <p:spPr bwMode="auto">
          <a:xfrm flipV="1">
            <a:off x="8462326" y="2624723"/>
            <a:ext cx="0" cy="1483727"/>
          </a:xfrm>
          <a:prstGeom prst="straightConnector1">
            <a:avLst/>
          </a:prstGeom>
          <a:noFill/>
          <a:ln w="25400">
            <a:solidFill>
              <a:schemeClr val="accent6"/>
            </a:solidFill>
            <a:round/>
            <a:headEnd/>
            <a:tailEnd type="none" w="med" len="med"/>
          </a:ln>
          <a:extLst>
            <a:ext uri="{909E8E84-426E-40DD-AFC4-6F175D3DCCD1}">
              <a14:hiddenFill xmlns:a14="http://schemas.microsoft.com/office/drawing/2010/main">
                <a:noFill/>
              </a14:hiddenFill>
            </a:ext>
          </a:extLst>
        </p:spPr>
      </p:cxnSp>
      <p:cxnSp>
        <p:nvCxnSpPr>
          <p:cNvPr id="29" name="Gerade Verbindung mit Pfeil 33">
            <a:extLst>
              <a:ext uri="{FF2B5EF4-FFF2-40B4-BE49-F238E27FC236}">
                <a16:creationId xmlns:a16="http://schemas.microsoft.com/office/drawing/2014/main" id="{B97F9E30-18BC-984F-A76B-BA689A824E1D}"/>
              </a:ext>
            </a:extLst>
          </p:cNvPr>
          <p:cNvCxnSpPr>
            <a:cxnSpLocks noChangeShapeType="1"/>
          </p:cNvCxnSpPr>
          <p:nvPr/>
        </p:nvCxnSpPr>
        <p:spPr bwMode="auto">
          <a:xfrm flipV="1">
            <a:off x="8453392" y="3369670"/>
            <a:ext cx="390303" cy="0"/>
          </a:xfrm>
          <a:prstGeom prst="straightConnector1">
            <a:avLst/>
          </a:prstGeom>
          <a:noFill/>
          <a:ln w="25400">
            <a:solidFill>
              <a:schemeClr val="accent6"/>
            </a:solidFill>
            <a:round/>
            <a:headEnd/>
            <a:tailEnd type="triangle" w="med" len="med"/>
          </a:ln>
          <a:extLst>
            <a:ext uri="{909E8E84-426E-40DD-AFC4-6F175D3DCCD1}">
              <a14:hiddenFill xmlns:a14="http://schemas.microsoft.com/office/drawing/2010/main">
                <a:noFill/>
              </a14:hiddenFill>
            </a:ext>
          </a:extLst>
        </p:spPr>
      </p:cxnSp>
      <p:sp>
        <p:nvSpPr>
          <p:cNvPr id="10" name="AutoShape 17">
            <a:extLst>
              <a:ext uri="{FF2B5EF4-FFF2-40B4-BE49-F238E27FC236}">
                <a16:creationId xmlns:a16="http://schemas.microsoft.com/office/drawing/2014/main" id="{D34E8079-D76A-1B42-A365-816D289A0AD5}"/>
              </a:ext>
            </a:extLst>
          </p:cNvPr>
          <p:cNvSpPr>
            <a:spLocks noChangeArrowheads="1"/>
          </p:cNvSpPr>
          <p:nvPr/>
        </p:nvSpPr>
        <p:spPr bwMode="ltGray">
          <a:xfrm>
            <a:off x="4862004" y="2068706"/>
            <a:ext cx="3240360" cy="1131943"/>
          </a:xfrm>
          <a:prstGeom prst="roundRect">
            <a:avLst>
              <a:gd name="adj" fmla="val 16667"/>
            </a:avLst>
          </a:prstGeom>
          <a:solidFill>
            <a:schemeClr val="accent1">
              <a:lumMod val="75000"/>
            </a:schemeClr>
          </a:solidFill>
          <a:ln w="25400">
            <a:noFill/>
            <a:round/>
            <a:headEnd/>
            <a:tailEnd/>
          </a:ln>
        </p:spPr>
        <p:txBody>
          <a:bodyPr lIns="0" tIns="44451" rIns="0" bIns="44451" anchor="ctr"/>
          <a:lstStyle/>
          <a:p>
            <a:pPr algn="ctr" defTabSz="892152">
              <a:spcBef>
                <a:spcPts val="900"/>
              </a:spcBef>
              <a:defRPr/>
            </a:pPr>
            <a:r>
              <a:rPr lang="en-GB" sz="1400" kern="0" dirty="0">
                <a:solidFill>
                  <a:schemeClr val="bg1"/>
                </a:solidFill>
                <a:latin typeface="Arial" panose="020B0604020202020204" pitchFamily="34" charset="0"/>
                <a:ea typeface="ＭＳ Ｐゴシック" charset="0"/>
                <a:cs typeface="Arial" panose="020B0604020202020204" pitchFamily="34" charset="0"/>
              </a:rPr>
              <a:t>Trifluridine/tipiracil p.o. 35 mg/m</a:t>
            </a:r>
            <a:r>
              <a:rPr lang="en-GB" sz="1400" kern="0" baseline="30000" dirty="0">
                <a:solidFill>
                  <a:schemeClr val="bg1"/>
                </a:solidFill>
                <a:latin typeface="Arial" panose="020B0604020202020204" pitchFamily="34" charset="0"/>
                <a:ea typeface="ＭＳ Ｐゴシック" charset="0"/>
                <a:cs typeface="Arial" panose="020B0604020202020204" pitchFamily="34" charset="0"/>
              </a:rPr>
              <a:t>2</a:t>
            </a:r>
            <a:r>
              <a:rPr lang="en-GB" sz="1400" kern="0" dirty="0">
                <a:solidFill>
                  <a:schemeClr val="bg1"/>
                </a:solidFill>
                <a:latin typeface="Arial" panose="020B0604020202020204" pitchFamily="34" charset="0"/>
                <a:ea typeface="ＭＳ Ｐゴシック" charset="0"/>
                <a:cs typeface="Arial" panose="020B0604020202020204" pitchFamily="34" charset="0"/>
              </a:rPr>
              <a:t> BID</a:t>
            </a:r>
            <a:br>
              <a:rPr lang="en-GB" sz="1400" kern="0" dirty="0">
                <a:solidFill>
                  <a:schemeClr val="bg1"/>
                </a:solidFill>
                <a:latin typeface="Arial" panose="020B0604020202020204" pitchFamily="34" charset="0"/>
                <a:ea typeface="ＭＳ Ｐゴシック" charset="0"/>
                <a:cs typeface="Arial" panose="020B0604020202020204" pitchFamily="34" charset="0"/>
              </a:rPr>
            </a:br>
            <a:r>
              <a:rPr lang="en-GB" sz="1400" kern="0" dirty="0">
                <a:solidFill>
                  <a:schemeClr val="bg1"/>
                </a:solidFill>
                <a:latin typeface="Arial" panose="020B0604020202020204" pitchFamily="34" charset="0"/>
                <a:ea typeface="ＭＳ Ｐゴシック" charset="0"/>
                <a:cs typeface="Arial" panose="020B0604020202020204" pitchFamily="34" charset="0"/>
              </a:rPr>
              <a:t>day 1-5 and 8-12; every 28 days</a:t>
            </a:r>
          </a:p>
          <a:p>
            <a:pPr algn="ctr" defTabSz="892152">
              <a:spcBef>
                <a:spcPts val="900"/>
              </a:spcBef>
              <a:defRPr/>
            </a:pPr>
            <a:r>
              <a:rPr lang="en-GB" sz="1400" kern="0" dirty="0">
                <a:solidFill>
                  <a:schemeClr val="bg1"/>
                </a:solidFill>
                <a:latin typeface="Arial" panose="020B0604020202020204" pitchFamily="34" charset="0"/>
                <a:ea typeface="ＭＳ Ｐゴシック" charset="0"/>
                <a:cs typeface="Arial" panose="020B0604020202020204" pitchFamily="34" charset="0"/>
              </a:rPr>
              <a:t>Bevacizumab 5 mg/kg IV</a:t>
            </a:r>
            <a:br>
              <a:rPr lang="en-GB" sz="1400" kern="0" dirty="0">
                <a:solidFill>
                  <a:schemeClr val="bg1"/>
                </a:solidFill>
                <a:latin typeface="Arial" panose="020B0604020202020204" pitchFamily="34" charset="0"/>
                <a:ea typeface="ＭＳ Ｐゴシック" charset="0"/>
                <a:cs typeface="Arial" panose="020B0604020202020204" pitchFamily="34" charset="0"/>
              </a:rPr>
            </a:br>
            <a:r>
              <a:rPr lang="en-GB" sz="1400" kern="0" dirty="0">
                <a:solidFill>
                  <a:schemeClr val="bg1"/>
                </a:solidFill>
                <a:latin typeface="Arial" panose="020B0604020202020204" pitchFamily="34" charset="0"/>
                <a:ea typeface="ＭＳ Ｐゴシック" charset="0"/>
                <a:cs typeface="Arial" panose="020B0604020202020204" pitchFamily="34" charset="0"/>
              </a:rPr>
              <a:t>day 1 and 15; every 28 days</a:t>
            </a:r>
          </a:p>
        </p:txBody>
      </p:sp>
      <p:sp>
        <p:nvSpPr>
          <p:cNvPr id="15" name="AutoShape 17">
            <a:extLst>
              <a:ext uri="{FF2B5EF4-FFF2-40B4-BE49-F238E27FC236}">
                <a16:creationId xmlns:a16="http://schemas.microsoft.com/office/drawing/2014/main" id="{DE9B1324-73C0-634F-B74A-CCA5CD243EF9}"/>
              </a:ext>
            </a:extLst>
          </p:cNvPr>
          <p:cNvSpPr>
            <a:spLocks noChangeArrowheads="1"/>
          </p:cNvSpPr>
          <p:nvPr/>
        </p:nvSpPr>
        <p:spPr bwMode="ltGray">
          <a:xfrm>
            <a:off x="4862004" y="3538691"/>
            <a:ext cx="3240360" cy="1131943"/>
          </a:xfrm>
          <a:prstGeom prst="roundRect">
            <a:avLst>
              <a:gd name="adj" fmla="val 16667"/>
            </a:avLst>
          </a:prstGeom>
          <a:solidFill>
            <a:schemeClr val="accent1"/>
          </a:solidFill>
          <a:ln w="25400">
            <a:noFill/>
            <a:round/>
            <a:headEnd/>
            <a:tailEnd/>
          </a:ln>
        </p:spPr>
        <p:txBody>
          <a:bodyPr lIns="0" tIns="44451" rIns="0" bIns="44451" anchor="ctr"/>
          <a:lstStyle/>
          <a:p>
            <a:pPr algn="ctr" defTabSz="892152">
              <a:spcBef>
                <a:spcPts val="900"/>
              </a:spcBef>
              <a:defRPr/>
            </a:pPr>
            <a:r>
              <a:rPr lang="en-GB" sz="1400" kern="0" dirty="0">
                <a:solidFill>
                  <a:schemeClr val="bg1"/>
                </a:solidFill>
                <a:latin typeface="Arial" panose="020B0604020202020204" pitchFamily="34" charset="0"/>
                <a:ea typeface="ＭＳ Ｐゴシック" charset="0"/>
                <a:cs typeface="Arial" panose="020B0604020202020204" pitchFamily="34" charset="0"/>
              </a:rPr>
              <a:t>Trifluridine/tipiracil p.o. 35 mg/m</a:t>
            </a:r>
            <a:r>
              <a:rPr lang="en-GB" sz="1400" kern="0" baseline="30000" dirty="0">
                <a:solidFill>
                  <a:schemeClr val="bg1"/>
                </a:solidFill>
                <a:latin typeface="Arial" panose="020B0604020202020204" pitchFamily="34" charset="0"/>
                <a:ea typeface="ＭＳ Ｐゴシック" charset="0"/>
                <a:cs typeface="Arial" panose="020B0604020202020204" pitchFamily="34" charset="0"/>
              </a:rPr>
              <a:t>2</a:t>
            </a:r>
            <a:r>
              <a:rPr lang="en-GB" sz="1400" kern="0" dirty="0">
                <a:solidFill>
                  <a:schemeClr val="bg1"/>
                </a:solidFill>
                <a:latin typeface="Arial" panose="020B0604020202020204" pitchFamily="34" charset="0"/>
                <a:ea typeface="ＭＳ Ｐゴシック" charset="0"/>
                <a:cs typeface="Arial" panose="020B0604020202020204" pitchFamily="34" charset="0"/>
              </a:rPr>
              <a:t> BID</a:t>
            </a:r>
            <a:br>
              <a:rPr lang="en-GB" sz="1400" kern="0" dirty="0">
                <a:solidFill>
                  <a:schemeClr val="bg1"/>
                </a:solidFill>
                <a:latin typeface="Arial" panose="020B0604020202020204" pitchFamily="34" charset="0"/>
                <a:ea typeface="ＭＳ Ｐゴシック" charset="0"/>
                <a:cs typeface="Arial" panose="020B0604020202020204" pitchFamily="34" charset="0"/>
              </a:rPr>
            </a:br>
            <a:r>
              <a:rPr lang="en-GB" sz="1400" kern="0" dirty="0">
                <a:solidFill>
                  <a:schemeClr val="bg1"/>
                </a:solidFill>
                <a:latin typeface="Arial" panose="020B0604020202020204" pitchFamily="34" charset="0"/>
                <a:ea typeface="ＭＳ Ｐゴシック" charset="0"/>
                <a:cs typeface="Arial" panose="020B0604020202020204" pitchFamily="34" charset="0"/>
              </a:rPr>
              <a:t>day 1-5 and 8-12; every 28 days</a:t>
            </a:r>
          </a:p>
        </p:txBody>
      </p:sp>
      <p:sp>
        <p:nvSpPr>
          <p:cNvPr id="31" name="AutoShape 8">
            <a:extLst>
              <a:ext uri="{FF2B5EF4-FFF2-40B4-BE49-F238E27FC236}">
                <a16:creationId xmlns:a16="http://schemas.microsoft.com/office/drawing/2014/main" id="{CF6B8164-2AB9-5142-8FA6-6DC629AB1DBB}"/>
              </a:ext>
            </a:extLst>
          </p:cNvPr>
          <p:cNvSpPr>
            <a:spLocks noChangeArrowheads="1"/>
          </p:cNvSpPr>
          <p:nvPr/>
        </p:nvSpPr>
        <p:spPr bwMode="ltGray">
          <a:xfrm>
            <a:off x="8859448" y="2081949"/>
            <a:ext cx="2493136" cy="2588685"/>
          </a:xfrm>
          <a:prstGeom prst="roundRect">
            <a:avLst>
              <a:gd name="adj" fmla="val 10774"/>
            </a:avLst>
          </a:prstGeom>
          <a:solidFill>
            <a:schemeClr val="bg1"/>
          </a:solidFill>
          <a:ln w="25400">
            <a:solidFill>
              <a:schemeClr val="accent6"/>
            </a:solidFill>
            <a:round/>
            <a:headEnd/>
            <a:tailEnd/>
          </a:ln>
        </p:spPr>
        <p:txBody>
          <a:bodyPr lIns="72000" tIns="36000" rIns="72000" bIns="36000" anchor="ctr">
            <a:noAutofit/>
          </a:bodyPr>
          <a:lstStyle/>
          <a:p>
            <a:pPr defTabSz="892152">
              <a:spcAft>
                <a:spcPts val="500"/>
              </a:spcAft>
              <a:defRPr/>
            </a:pPr>
            <a:r>
              <a:rPr lang="en-GB" sz="1400" kern="0" dirty="0">
                <a:solidFill>
                  <a:srgbClr val="000000"/>
                </a:solidFill>
                <a:latin typeface="Arial" panose="020B0604020202020204" pitchFamily="34" charset="0"/>
                <a:ea typeface="ＭＳ Ｐゴシック" charset="0"/>
                <a:cs typeface="Arial" panose="020B0604020202020204" pitchFamily="34" charset="0"/>
              </a:rPr>
              <a:t>Follow-up every 8 weeks for radiologic progression and/or survival status</a:t>
            </a:r>
          </a:p>
        </p:txBody>
      </p:sp>
    </p:spTree>
    <p:extLst>
      <p:ext uri="{BB962C8B-B14F-4D97-AF65-F5344CB8AC3E}">
        <p14:creationId xmlns:p14="http://schemas.microsoft.com/office/powerpoint/2010/main" val="698532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218D9F-1E41-CD82-421D-CF76172632F9}"/>
              </a:ext>
            </a:extLst>
          </p:cNvPr>
          <p:cNvSpPr>
            <a:spLocks noGrp="1"/>
          </p:cNvSpPr>
          <p:nvPr>
            <p:ph sz="quarter" idx="12"/>
          </p:nvPr>
        </p:nvSpPr>
        <p:spPr>
          <a:xfrm>
            <a:off x="608616" y="1448630"/>
            <a:ext cx="10963200" cy="4525200"/>
          </a:xfrm>
        </p:spPr>
        <p:txBody>
          <a:bodyPr/>
          <a:lstStyle/>
          <a:p>
            <a:r>
              <a:rPr lang="en-GB" dirty="0"/>
              <a:t>Trifluridine/</a:t>
            </a:r>
            <a:r>
              <a:rPr lang="en-GB" dirty="0" err="1"/>
              <a:t>Tipiracil</a:t>
            </a:r>
            <a:r>
              <a:rPr lang="en-GB" dirty="0"/>
              <a:t> </a:t>
            </a:r>
            <a:r>
              <a:rPr lang="en-GB" noProof="0" dirty="0"/>
              <a:t>plus bevacizumab improved OS and PFS in refractory CRC patients</a:t>
            </a:r>
          </a:p>
          <a:p>
            <a:endParaRPr lang="en-GB" noProof="0" dirty="0"/>
          </a:p>
        </p:txBody>
      </p:sp>
      <p:sp>
        <p:nvSpPr>
          <p:cNvPr id="2" name="Title 1">
            <a:extLst>
              <a:ext uri="{FF2B5EF4-FFF2-40B4-BE49-F238E27FC236}">
                <a16:creationId xmlns:a16="http://schemas.microsoft.com/office/drawing/2014/main" id="{C1F08940-A4BE-A923-AD45-54BB170D3E20}"/>
              </a:ext>
            </a:extLst>
          </p:cNvPr>
          <p:cNvSpPr>
            <a:spLocks noGrp="1"/>
          </p:cNvSpPr>
          <p:nvPr>
            <p:ph type="title"/>
          </p:nvPr>
        </p:nvSpPr>
        <p:spPr>
          <a:xfrm>
            <a:off x="619201" y="259200"/>
            <a:ext cx="9281715" cy="864000"/>
          </a:xfrm>
        </p:spPr>
        <p:txBody>
          <a:bodyPr>
            <a:normAutofit fontScale="90000"/>
          </a:bodyPr>
          <a:lstStyle/>
          <a:p>
            <a:r>
              <a:rPr lang="en-GB" noProof="0" dirty="0">
                <a:solidFill>
                  <a:schemeClr val="tx2"/>
                </a:solidFill>
              </a:rPr>
              <a:t>Sunlight: </a:t>
            </a:r>
            <a:r>
              <a:rPr lang="en-GB" sz="2800" b="1" dirty="0">
                <a:solidFill>
                  <a:schemeClr val="tx2"/>
                </a:solidFill>
                <a:latin typeface="Arial" panose="020B0604020202020204" pitchFamily="34" charset="0"/>
                <a:ea typeface="Aileron" charset="0"/>
                <a:cs typeface="Arial" panose="020B0604020202020204" pitchFamily="34" charset="0"/>
              </a:rPr>
              <a:t>Trifluridine/</a:t>
            </a:r>
            <a:r>
              <a:rPr lang="en-GB" sz="2800" b="1" dirty="0" err="1">
                <a:solidFill>
                  <a:schemeClr val="tx2"/>
                </a:solidFill>
                <a:latin typeface="Arial" panose="020B0604020202020204" pitchFamily="34" charset="0"/>
                <a:ea typeface="Aileron" charset="0"/>
                <a:cs typeface="Arial" panose="020B0604020202020204" pitchFamily="34" charset="0"/>
              </a:rPr>
              <a:t>Tipiracil</a:t>
            </a:r>
            <a:r>
              <a:rPr lang="en-GB" sz="2800" b="1" dirty="0">
                <a:solidFill>
                  <a:schemeClr val="tx2"/>
                </a:solidFill>
                <a:latin typeface="Arial" panose="020B0604020202020204" pitchFamily="34" charset="0"/>
                <a:ea typeface="Aileron" charset="0"/>
                <a:cs typeface="Arial" panose="020B0604020202020204" pitchFamily="34" charset="0"/>
              </a:rPr>
              <a:t> </a:t>
            </a:r>
            <a:r>
              <a:rPr lang="en-GB" noProof="0" dirty="0">
                <a:solidFill>
                  <a:schemeClr val="tx2"/>
                </a:solidFill>
              </a:rPr>
              <a:t>plus bevacizumab improves outcomes in refractory </a:t>
            </a:r>
            <a:r>
              <a:rPr lang="en-GB" cap="none" noProof="0" dirty="0">
                <a:solidFill>
                  <a:schemeClr val="tx2"/>
                </a:solidFill>
              </a:rPr>
              <a:t>m</a:t>
            </a:r>
            <a:r>
              <a:rPr lang="en-GB" noProof="0" dirty="0">
                <a:solidFill>
                  <a:schemeClr val="tx2"/>
                </a:solidFill>
              </a:rPr>
              <a:t>crc </a:t>
            </a:r>
          </a:p>
        </p:txBody>
      </p:sp>
      <p:sp>
        <p:nvSpPr>
          <p:cNvPr id="4" name="Slide Number Placeholder 3">
            <a:extLst>
              <a:ext uri="{FF2B5EF4-FFF2-40B4-BE49-F238E27FC236}">
                <a16:creationId xmlns:a16="http://schemas.microsoft.com/office/drawing/2014/main" id="{444A8C98-5151-D0FA-04DB-5BAB0B310D1F}"/>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14</a:t>
            </a:fld>
            <a:endParaRPr lang="en-GB" dirty="0"/>
          </a:p>
        </p:txBody>
      </p:sp>
      <p:sp>
        <p:nvSpPr>
          <p:cNvPr id="5" name="Content Placeholder 4">
            <a:extLst>
              <a:ext uri="{FF2B5EF4-FFF2-40B4-BE49-F238E27FC236}">
                <a16:creationId xmlns:a16="http://schemas.microsoft.com/office/drawing/2014/main" id="{F2229F74-FCCC-2762-1755-4C6917AB2806}"/>
              </a:ext>
            </a:extLst>
          </p:cNvPr>
          <p:cNvSpPr>
            <a:spLocks noGrp="1"/>
          </p:cNvSpPr>
          <p:nvPr>
            <p:ph sz="quarter" idx="15"/>
          </p:nvPr>
        </p:nvSpPr>
        <p:spPr>
          <a:xfrm>
            <a:off x="483725" y="6297894"/>
            <a:ext cx="10858028" cy="365125"/>
          </a:xfrm>
        </p:spPr>
        <p:txBody>
          <a:bodyPr/>
          <a:lstStyle/>
          <a:p>
            <a:r>
              <a:rPr lang="en-GB" noProof="0" dirty="0">
                <a:solidFill>
                  <a:schemeClr val="tx2"/>
                </a:solidFill>
              </a:rPr>
              <a:t>Bev, bevacizumab; CI, confidence interval; </a:t>
            </a:r>
            <a:r>
              <a:rPr lang="en-GB" dirty="0">
                <a:latin typeface="Arial" panose="020B0604020202020204" pitchFamily="34" charset="0"/>
                <a:cs typeface="Arial" panose="020B0604020202020204" pitchFamily="34" charset="0"/>
              </a:rPr>
              <a:t>FTD-TPI, </a:t>
            </a:r>
            <a:r>
              <a:rPr lang="en-GB" dirty="0"/>
              <a:t>Trifluridine/</a:t>
            </a:r>
            <a:r>
              <a:rPr lang="en-GB" dirty="0" err="1"/>
              <a:t>Tipiracil</a:t>
            </a:r>
            <a:r>
              <a:rPr lang="en-GB" dirty="0"/>
              <a:t>;</a:t>
            </a:r>
            <a:r>
              <a:rPr lang="en-GB" dirty="0">
                <a:latin typeface="Arial" panose="020B0604020202020204" pitchFamily="34" charset="0"/>
                <a:cs typeface="Arial" panose="020B0604020202020204" pitchFamily="34" charset="0"/>
              </a:rPr>
              <a:t> </a:t>
            </a:r>
            <a:r>
              <a:rPr lang="en-GB" noProof="0" dirty="0">
                <a:solidFill>
                  <a:schemeClr val="tx2"/>
                </a:solidFill>
              </a:rPr>
              <a:t>HR, hazard ratio; (m)CRC, (metastatic) colorectal cancer; OS, overall survival; PFS, progression-free survival</a:t>
            </a:r>
          </a:p>
          <a:p>
            <a:r>
              <a:rPr lang="en-GB" noProof="0" dirty="0" err="1">
                <a:solidFill>
                  <a:schemeClr val="tx2"/>
                </a:solidFill>
              </a:rPr>
              <a:t>Tabernero</a:t>
            </a:r>
            <a:r>
              <a:rPr lang="en-GB" noProof="0" dirty="0">
                <a:solidFill>
                  <a:schemeClr val="tx2"/>
                </a:solidFill>
              </a:rPr>
              <a:t> J, et al. J Clin Oncol. 2023;41(</a:t>
            </a:r>
            <a:r>
              <a:rPr lang="en-GB" noProof="0" dirty="0" err="1">
                <a:solidFill>
                  <a:schemeClr val="tx2"/>
                </a:solidFill>
              </a:rPr>
              <a:t>suppl</a:t>
            </a:r>
            <a:r>
              <a:rPr lang="en-GB" noProof="0" dirty="0">
                <a:solidFill>
                  <a:schemeClr val="tx2"/>
                </a:solidFill>
              </a:rPr>
              <a:t> 4; </a:t>
            </a:r>
            <a:r>
              <a:rPr lang="en-GB" noProof="0" dirty="0" err="1">
                <a:solidFill>
                  <a:schemeClr val="tx2"/>
                </a:solidFill>
              </a:rPr>
              <a:t>abstr</a:t>
            </a:r>
            <a:r>
              <a:rPr lang="en-GB" noProof="0" dirty="0">
                <a:solidFill>
                  <a:schemeClr val="tx2"/>
                </a:solidFill>
              </a:rPr>
              <a:t> 4) (ASCO GI 2023, oral presentation); Prager G, et al. N Engl J Med. 2023; 388:1657-1667</a:t>
            </a:r>
          </a:p>
        </p:txBody>
      </p:sp>
      <p:sp>
        <p:nvSpPr>
          <p:cNvPr id="8" name="TextBox 7">
            <a:extLst>
              <a:ext uri="{FF2B5EF4-FFF2-40B4-BE49-F238E27FC236}">
                <a16:creationId xmlns:a16="http://schemas.microsoft.com/office/drawing/2014/main" id="{852E5315-0ED3-28F1-A85A-B97249F67693}"/>
              </a:ext>
            </a:extLst>
          </p:cNvPr>
          <p:cNvSpPr txBox="1"/>
          <p:nvPr/>
        </p:nvSpPr>
        <p:spPr>
          <a:xfrm>
            <a:off x="6567699" y="1943241"/>
            <a:ext cx="4213398" cy="400110"/>
          </a:xfrm>
          <a:prstGeom prst="rect">
            <a:avLst/>
          </a:prstGeom>
          <a:noFill/>
        </p:spPr>
        <p:txBody>
          <a:bodyPr wrap="none" lIns="0" rtlCol="0">
            <a:spAutoFit/>
          </a:bodyPr>
          <a:lstStyle/>
          <a:p>
            <a:r>
              <a:rPr lang="en-GB" sz="2000" b="1" cap="all" dirty="0">
                <a:solidFill>
                  <a:schemeClr val="accent1"/>
                </a:solidFill>
                <a:latin typeface="Arial" panose="020B0604020202020204" pitchFamily="34" charset="0"/>
                <a:ea typeface="Aileron" charset="0"/>
                <a:cs typeface="Arial" panose="020B0604020202020204" pitchFamily="34" charset="0"/>
              </a:rPr>
              <a:t>Progression-free survival</a:t>
            </a:r>
          </a:p>
        </p:txBody>
      </p:sp>
      <p:sp>
        <p:nvSpPr>
          <p:cNvPr id="9" name="TextBox 8">
            <a:extLst>
              <a:ext uri="{FF2B5EF4-FFF2-40B4-BE49-F238E27FC236}">
                <a16:creationId xmlns:a16="http://schemas.microsoft.com/office/drawing/2014/main" id="{524849ED-7C14-2AAC-067E-2D52DBAD5D5E}"/>
              </a:ext>
            </a:extLst>
          </p:cNvPr>
          <p:cNvSpPr txBox="1"/>
          <p:nvPr/>
        </p:nvSpPr>
        <p:spPr>
          <a:xfrm>
            <a:off x="620184" y="1944950"/>
            <a:ext cx="5559022" cy="400110"/>
          </a:xfrm>
          <a:prstGeom prst="rect">
            <a:avLst/>
          </a:prstGeom>
          <a:noFill/>
        </p:spPr>
        <p:txBody>
          <a:bodyPr wrap="none" lIns="0" rtlCol="0">
            <a:spAutoFit/>
          </a:bodyPr>
          <a:lstStyle/>
          <a:p>
            <a:r>
              <a:rPr lang="en-GB" sz="2000" b="1" cap="all" dirty="0">
                <a:solidFill>
                  <a:schemeClr val="accent1"/>
                </a:solidFill>
                <a:latin typeface="Arial" panose="020B0604020202020204" pitchFamily="34" charset="0"/>
                <a:ea typeface="Aileron" charset="0"/>
                <a:cs typeface="Arial" panose="020B0604020202020204" pitchFamily="34" charset="0"/>
              </a:rPr>
              <a:t>Overall survival (primary endpoint)</a:t>
            </a:r>
          </a:p>
        </p:txBody>
      </p:sp>
      <p:graphicFrame>
        <p:nvGraphicFramePr>
          <p:cNvPr id="175" name="Table 174">
            <a:extLst>
              <a:ext uri="{FF2B5EF4-FFF2-40B4-BE49-F238E27FC236}">
                <a16:creationId xmlns:a16="http://schemas.microsoft.com/office/drawing/2014/main" id="{DA988E77-0BFF-014F-9A12-B00558EF8BED}"/>
              </a:ext>
            </a:extLst>
          </p:cNvPr>
          <p:cNvGraphicFramePr>
            <a:graphicFrameLocks noGrp="1"/>
          </p:cNvGraphicFramePr>
          <p:nvPr>
            <p:extLst>
              <p:ext uri="{D42A27DB-BD31-4B8C-83A1-F6EECF244321}">
                <p14:modId xmlns:p14="http://schemas.microsoft.com/office/powerpoint/2010/main" val="2830900099"/>
              </p:ext>
            </p:extLst>
          </p:nvPr>
        </p:nvGraphicFramePr>
        <p:xfrm>
          <a:off x="3307029" y="2370616"/>
          <a:ext cx="2774703" cy="1202400"/>
        </p:xfrm>
        <a:graphic>
          <a:graphicData uri="http://schemas.openxmlformats.org/drawingml/2006/table">
            <a:tbl>
              <a:tblPr firstRow="1" bandRow="1">
                <a:tableStyleId>{5C22544A-7EE6-4342-B048-85BDC9FD1C3A}</a:tableStyleId>
              </a:tblPr>
              <a:tblGrid>
                <a:gridCol w="1238035">
                  <a:extLst>
                    <a:ext uri="{9D8B030D-6E8A-4147-A177-3AD203B41FA5}">
                      <a16:colId xmlns:a16="http://schemas.microsoft.com/office/drawing/2014/main" val="2982419516"/>
                    </a:ext>
                  </a:extLst>
                </a:gridCol>
                <a:gridCol w="768334">
                  <a:extLst>
                    <a:ext uri="{9D8B030D-6E8A-4147-A177-3AD203B41FA5}">
                      <a16:colId xmlns:a16="http://schemas.microsoft.com/office/drawing/2014/main" val="849552330"/>
                    </a:ext>
                  </a:extLst>
                </a:gridCol>
                <a:gridCol w="768334">
                  <a:extLst>
                    <a:ext uri="{9D8B030D-6E8A-4147-A177-3AD203B41FA5}">
                      <a16:colId xmlns:a16="http://schemas.microsoft.com/office/drawing/2014/main" val="487551007"/>
                    </a:ext>
                  </a:extLst>
                </a:gridCol>
              </a:tblGrid>
              <a:tr h="164258">
                <a:tc>
                  <a:txBody>
                    <a:bodyPr/>
                    <a:lstStyle/>
                    <a:p>
                      <a:endParaRPr lang="en-US" sz="1000" spc="-50" baseline="0" dirty="0">
                        <a:latin typeface="Arial" panose="020B0604020202020204" pitchFamily="34" charset="0"/>
                        <a:cs typeface="Arial" panose="020B0604020202020204" pitchFamily="34" charset="0"/>
                      </a:endParaRPr>
                    </a:p>
                  </a:txBody>
                  <a:tcPr marL="19440" marR="19440" marT="36000" marB="36000" anchor="ctr">
                    <a:noFill/>
                  </a:tcPr>
                </a:tc>
                <a:tc>
                  <a:txBody>
                    <a:bodyPr/>
                    <a:lstStyle/>
                    <a:p>
                      <a:pPr algn="ctr"/>
                      <a:r>
                        <a:rPr lang="en-GB" sz="1000" dirty="0">
                          <a:latin typeface="Arial" panose="020B0604020202020204" pitchFamily="34" charset="0"/>
                          <a:cs typeface="Arial" panose="020B0604020202020204" pitchFamily="34" charset="0"/>
                        </a:rPr>
                        <a:t>FTD–TPI</a:t>
                      </a:r>
                      <a:r>
                        <a:rPr lang="en-US" sz="1000" spc="-50" baseline="0" dirty="0">
                          <a:latin typeface="Arial" panose="020B0604020202020204" pitchFamily="34" charset="0"/>
                          <a:cs typeface="Arial" panose="020B0604020202020204" pitchFamily="34" charset="0"/>
                        </a:rPr>
                        <a:t> +</a:t>
                      </a:r>
                    </a:p>
                    <a:p>
                      <a:pPr algn="ctr"/>
                      <a:r>
                        <a:rPr lang="en-US" sz="1000" spc="-50" baseline="0" dirty="0">
                          <a:latin typeface="Arial" panose="020B0604020202020204" pitchFamily="34" charset="0"/>
                          <a:cs typeface="Arial" panose="020B0604020202020204" pitchFamily="34" charset="0"/>
                        </a:rPr>
                        <a:t>Bev</a:t>
                      </a:r>
                      <a:br>
                        <a:rPr lang="en-US" sz="1000" spc="-50" baseline="0" dirty="0">
                          <a:latin typeface="Arial" panose="020B0604020202020204" pitchFamily="34" charset="0"/>
                          <a:cs typeface="Arial" panose="020B0604020202020204" pitchFamily="34" charset="0"/>
                        </a:rPr>
                      </a:br>
                      <a:r>
                        <a:rPr lang="en-US" sz="1000" spc="-50" baseline="0" dirty="0">
                          <a:latin typeface="Arial" panose="020B0604020202020204" pitchFamily="34" charset="0"/>
                          <a:cs typeface="Arial" panose="020B0604020202020204" pitchFamily="34" charset="0"/>
                        </a:rPr>
                        <a:t>(N=246)</a:t>
                      </a:r>
                    </a:p>
                  </a:txBody>
                  <a:tcPr marL="19440" marR="19440" marT="36000" marB="36000" anchor="ctr"/>
                </a:tc>
                <a:tc>
                  <a:txBody>
                    <a:bodyPr/>
                    <a:lstStyle/>
                    <a:p>
                      <a:pPr algn="ctr"/>
                      <a:r>
                        <a:rPr lang="en-GB" sz="1000" dirty="0">
                          <a:latin typeface="Arial" panose="020B0604020202020204" pitchFamily="34" charset="0"/>
                          <a:cs typeface="Arial" panose="020B0604020202020204" pitchFamily="34" charset="0"/>
                        </a:rPr>
                        <a:t>FTD–TPI</a:t>
                      </a:r>
                      <a:br>
                        <a:rPr lang="en-US" sz="1000" spc="-50" baseline="0" dirty="0">
                          <a:latin typeface="Arial" panose="020B0604020202020204" pitchFamily="34" charset="0"/>
                          <a:cs typeface="Arial" panose="020B0604020202020204" pitchFamily="34" charset="0"/>
                        </a:rPr>
                      </a:br>
                      <a:endParaRPr lang="en-US" sz="1000" spc="-50" baseline="0" dirty="0">
                        <a:latin typeface="Arial" panose="020B0604020202020204" pitchFamily="34" charset="0"/>
                        <a:cs typeface="Arial" panose="020B0604020202020204" pitchFamily="34" charset="0"/>
                      </a:endParaRPr>
                    </a:p>
                    <a:p>
                      <a:pPr algn="ctr"/>
                      <a:r>
                        <a:rPr lang="en-US" sz="1000" spc="-50" baseline="0" dirty="0">
                          <a:latin typeface="Arial" panose="020B0604020202020204" pitchFamily="34" charset="0"/>
                          <a:cs typeface="Arial" panose="020B0604020202020204" pitchFamily="34" charset="0"/>
                        </a:rPr>
                        <a:t>(N=246)</a:t>
                      </a:r>
                    </a:p>
                  </a:txBody>
                  <a:tcPr marL="19440" marR="19440" marT="36000" marB="36000" anchor="ctr"/>
                </a:tc>
                <a:extLst>
                  <a:ext uri="{0D108BD9-81ED-4DB2-BD59-A6C34878D82A}">
                    <a16:rowId xmlns:a16="http://schemas.microsoft.com/office/drawing/2014/main" val="2644384733"/>
                  </a:ext>
                </a:extLst>
              </a:tr>
              <a:tr h="0">
                <a:tc>
                  <a:txBody>
                    <a:bodyPr/>
                    <a:lstStyle/>
                    <a:p>
                      <a:r>
                        <a:rPr lang="en-US" sz="1000" b="0" spc="-50" baseline="0" dirty="0">
                          <a:latin typeface="Arial" panose="020B0604020202020204" pitchFamily="34" charset="0"/>
                          <a:cs typeface="Arial" panose="020B0604020202020204" pitchFamily="34" charset="0"/>
                        </a:rPr>
                        <a:t>Median OS, months</a:t>
                      </a:r>
                    </a:p>
                  </a:txBody>
                  <a:tcPr marL="19440" marR="19440" marT="36000" marB="36000" anchor="ctr"/>
                </a:tc>
                <a:tc>
                  <a:txBody>
                    <a:bodyPr/>
                    <a:lstStyle/>
                    <a:p>
                      <a:pPr algn="ctr"/>
                      <a:r>
                        <a:rPr lang="en-US" sz="1000" spc="-50" baseline="0" dirty="0">
                          <a:latin typeface="Arial" panose="020B0604020202020204" pitchFamily="34" charset="0"/>
                          <a:cs typeface="Arial" panose="020B0604020202020204" pitchFamily="34" charset="0"/>
                        </a:rPr>
                        <a:t>10.8</a:t>
                      </a:r>
                    </a:p>
                  </a:txBody>
                  <a:tcPr marL="19440" marR="19440" marT="36000" marB="36000" anchor="ctr"/>
                </a:tc>
                <a:tc>
                  <a:txBody>
                    <a:bodyPr/>
                    <a:lstStyle/>
                    <a:p>
                      <a:pPr algn="ctr"/>
                      <a:r>
                        <a:rPr lang="en-US" sz="1000" spc="-50" baseline="0" dirty="0">
                          <a:latin typeface="Arial" panose="020B0604020202020204" pitchFamily="34" charset="0"/>
                          <a:cs typeface="Arial" panose="020B0604020202020204" pitchFamily="34" charset="0"/>
                        </a:rPr>
                        <a:t>7.5</a:t>
                      </a:r>
                    </a:p>
                  </a:txBody>
                  <a:tcPr marL="19440" marR="19440" marT="36000" marB="36000" anchor="ctr"/>
                </a:tc>
                <a:extLst>
                  <a:ext uri="{0D108BD9-81ED-4DB2-BD59-A6C34878D82A}">
                    <a16:rowId xmlns:a16="http://schemas.microsoft.com/office/drawing/2014/main" val="3014793133"/>
                  </a:ext>
                </a:extLst>
              </a:tr>
              <a:tr h="0">
                <a:tc>
                  <a:txBody>
                    <a:bodyPr/>
                    <a:lstStyle/>
                    <a:p>
                      <a:r>
                        <a:rPr lang="en-US" sz="1000" b="0" spc="-50" baseline="0" dirty="0">
                          <a:latin typeface="Arial" panose="020B0604020202020204" pitchFamily="34" charset="0"/>
                          <a:cs typeface="Arial" panose="020B0604020202020204" pitchFamily="34" charset="0"/>
                        </a:rPr>
                        <a:t>6-month OS rate, %</a:t>
                      </a:r>
                    </a:p>
                  </a:txBody>
                  <a:tcPr marL="19440" marR="19440" marT="36000" marB="36000" anchor="ctr"/>
                </a:tc>
                <a:tc>
                  <a:txBody>
                    <a:bodyPr/>
                    <a:lstStyle/>
                    <a:p>
                      <a:pPr algn="ctr"/>
                      <a:r>
                        <a:rPr lang="en-US" sz="1000" spc="-50" baseline="0" dirty="0">
                          <a:latin typeface="Arial" panose="020B0604020202020204" pitchFamily="34" charset="0"/>
                          <a:cs typeface="Arial" panose="020B0604020202020204" pitchFamily="34" charset="0"/>
                        </a:rPr>
                        <a:t>77</a:t>
                      </a:r>
                    </a:p>
                  </a:txBody>
                  <a:tcPr marL="19440" marR="19440" marT="36000" marB="36000" anchor="ctr"/>
                </a:tc>
                <a:tc>
                  <a:txBody>
                    <a:bodyPr/>
                    <a:lstStyle/>
                    <a:p>
                      <a:pPr algn="ctr"/>
                      <a:r>
                        <a:rPr lang="en-US" sz="1000" spc="-50" baseline="0" dirty="0">
                          <a:latin typeface="Arial" panose="020B0604020202020204" pitchFamily="34" charset="0"/>
                          <a:cs typeface="Arial" panose="020B0604020202020204" pitchFamily="34" charset="0"/>
                        </a:rPr>
                        <a:t>61</a:t>
                      </a:r>
                    </a:p>
                  </a:txBody>
                  <a:tcPr marL="19440" marR="19440" marT="36000" marB="36000" anchor="ctr"/>
                </a:tc>
                <a:extLst>
                  <a:ext uri="{0D108BD9-81ED-4DB2-BD59-A6C34878D82A}">
                    <a16:rowId xmlns:a16="http://schemas.microsoft.com/office/drawing/2014/main" val="3810625189"/>
                  </a:ext>
                </a:extLst>
              </a:tr>
              <a:tr h="0">
                <a:tc>
                  <a:txBody>
                    <a:bodyPr/>
                    <a:lstStyle/>
                    <a:p>
                      <a:r>
                        <a:rPr lang="en-US" sz="1000" b="0" spc="-50" baseline="0" dirty="0">
                          <a:latin typeface="Arial" panose="020B0604020202020204" pitchFamily="34" charset="0"/>
                          <a:cs typeface="Arial" panose="020B0604020202020204" pitchFamily="34" charset="0"/>
                        </a:rPr>
                        <a:t>12-month OS rate, %</a:t>
                      </a:r>
                    </a:p>
                  </a:txBody>
                  <a:tcPr marL="19440" marR="19440" marT="36000" marB="36000" anchor="ctr"/>
                </a:tc>
                <a:tc>
                  <a:txBody>
                    <a:bodyPr/>
                    <a:lstStyle/>
                    <a:p>
                      <a:pPr algn="ctr"/>
                      <a:r>
                        <a:rPr lang="en-US" sz="1000" spc="-50" baseline="0" dirty="0">
                          <a:latin typeface="Arial" panose="020B0604020202020204" pitchFamily="34" charset="0"/>
                          <a:cs typeface="Arial" panose="020B0604020202020204" pitchFamily="34" charset="0"/>
                        </a:rPr>
                        <a:t>43</a:t>
                      </a:r>
                    </a:p>
                  </a:txBody>
                  <a:tcPr marL="19440" marR="19440" marT="36000" marB="36000" anchor="ctr"/>
                </a:tc>
                <a:tc>
                  <a:txBody>
                    <a:bodyPr/>
                    <a:lstStyle/>
                    <a:p>
                      <a:pPr algn="ctr"/>
                      <a:r>
                        <a:rPr lang="en-US" sz="1000" spc="-50" baseline="0" dirty="0">
                          <a:latin typeface="Arial" panose="020B0604020202020204" pitchFamily="34" charset="0"/>
                          <a:cs typeface="Arial" panose="020B0604020202020204" pitchFamily="34" charset="0"/>
                        </a:rPr>
                        <a:t>30</a:t>
                      </a:r>
                    </a:p>
                  </a:txBody>
                  <a:tcPr marL="19440" marR="19440" marT="36000" marB="36000" anchor="ctr"/>
                </a:tc>
                <a:extLst>
                  <a:ext uri="{0D108BD9-81ED-4DB2-BD59-A6C34878D82A}">
                    <a16:rowId xmlns:a16="http://schemas.microsoft.com/office/drawing/2014/main" val="1470114107"/>
                  </a:ext>
                </a:extLst>
              </a:tr>
            </a:tbl>
          </a:graphicData>
        </a:graphic>
      </p:graphicFrame>
      <p:sp>
        <p:nvSpPr>
          <p:cNvPr id="176" name="TextBox 175">
            <a:extLst>
              <a:ext uri="{FF2B5EF4-FFF2-40B4-BE49-F238E27FC236}">
                <a16:creationId xmlns:a16="http://schemas.microsoft.com/office/drawing/2014/main" id="{F92813F0-B0E3-9540-8284-6638D78580E4}"/>
              </a:ext>
            </a:extLst>
          </p:cNvPr>
          <p:cNvSpPr txBox="1"/>
          <p:nvPr/>
        </p:nvSpPr>
        <p:spPr>
          <a:xfrm>
            <a:off x="693874" y="5368451"/>
            <a:ext cx="875240" cy="323165"/>
          </a:xfrm>
          <a:prstGeom prst="rect">
            <a:avLst/>
          </a:prstGeom>
          <a:noFill/>
        </p:spPr>
        <p:txBody>
          <a:bodyPr wrap="none" lIns="0" tIns="0" rIns="0" bIns="0" rtlCol="0">
            <a:spAutoFit/>
          </a:bodyPr>
          <a:lstStyle/>
          <a:p>
            <a:r>
              <a:rPr lang="en-GB" sz="700" b="1" dirty="0">
                <a:latin typeface="Arial" panose="020B0604020202020204" pitchFamily="34" charset="0"/>
                <a:ea typeface="Aileron" charset="0"/>
                <a:cs typeface="Arial" panose="020B0604020202020204" pitchFamily="34" charset="0"/>
              </a:rPr>
              <a:t>No. at risk</a:t>
            </a:r>
          </a:p>
          <a:p>
            <a:r>
              <a:rPr lang="en-GB" sz="700" dirty="0">
                <a:latin typeface="Arial" panose="020B0604020202020204" pitchFamily="34" charset="0"/>
                <a:cs typeface="Arial" panose="020B0604020202020204" pitchFamily="34" charset="0"/>
              </a:rPr>
              <a:t>FTD–TPI</a:t>
            </a:r>
            <a:r>
              <a:rPr lang="en-GB" sz="700" dirty="0">
                <a:latin typeface="Arial" panose="020B0604020202020204" pitchFamily="34" charset="0"/>
                <a:ea typeface="Aileron" charset="0"/>
                <a:cs typeface="Arial" panose="020B0604020202020204" pitchFamily="34" charset="0"/>
              </a:rPr>
              <a:t> + Bev group</a:t>
            </a:r>
          </a:p>
          <a:p>
            <a:r>
              <a:rPr lang="en-GB" sz="700" dirty="0">
                <a:latin typeface="Arial" panose="020B0604020202020204" pitchFamily="34" charset="0"/>
                <a:cs typeface="Arial" panose="020B0604020202020204" pitchFamily="34" charset="0"/>
              </a:rPr>
              <a:t>FTD–TPI</a:t>
            </a:r>
            <a:r>
              <a:rPr lang="en-GB" sz="700" dirty="0">
                <a:latin typeface="Arial" panose="020B0604020202020204" pitchFamily="34" charset="0"/>
                <a:ea typeface="Aileron" charset="0"/>
                <a:cs typeface="Arial" panose="020B0604020202020204" pitchFamily="34" charset="0"/>
              </a:rPr>
              <a:t> group</a:t>
            </a:r>
          </a:p>
        </p:txBody>
      </p:sp>
      <p:sp>
        <p:nvSpPr>
          <p:cNvPr id="180" name="TextBox 179">
            <a:extLst>
              <a:ext uri="{FF2B5EF4-FFF2-40B4-BE49-F238E27FC236}">
                <a16:creationId xmlns:a16="http://schemas.microsoft.com/office/drawing/2014/main" id="{BD7F2A6C-8F44-EC41-9002-2CBB93F3EFD0}"/>
              </a:ext>
            </a:extLst>
          </p:cNvPr>
          <p:cNvSpPr txBox="1"/>
          <p:nvPr/>
        </p:nvSpPr>
        <p:spPr>
          <a:xfrm rot="16200000">
            <a:off x="773455" y="3990179"/>
            <a:ext cx="1197444" cy="153888"/>
          </a:xfrm>
          <a:prstGeom prst="rect">
            <a:avLst/>
          </a:prstGeom>
          <a:noFill/>
        </p:spPr>
        <p:txBody>
          <a:bodyPr wrap="none" lIns="0" tIns="0" rIns="0" bIns="0" rtlCol="0">
            <a:spAutoFit/>
          </a:bodyPr>
          <a:lstStyle/>
          <a:p>
            <a:pPr algn="ctr"/>
            <a:r>
              <a:rPr lang="en-GB" sz="1000" b="1" dirty="0">
                <a:latin typeface="Arial" panose="020B0604020202020204" pitchFamily="34" charset="0"/>
                <a:ea typeface="Aileron" charset="0"/>
                <a:cs typeface="Arial" panose="020B0604020202020204" pitchFamily="34" charset="0"/>
              </a:rPr>
              <a:t>Overall Survival (%)</a:t>
            </a:r>
          </a:p>
        </p:txBody>
      </p:sp>
      <p:sp>
        <p:nvSpPr>
          <p:cNvPr id="181" name="TextBox 180">
            <a:extLst>
              <a:ext uri="{FF2B5EF4-FFF2-40B4-BE49-F238E27FC236}">
                <a16:creationId xmlns:a16="http://schemas.microsoft.com/office/drawing/2014/main" id="{D9A201ED-CE19-6F47-B701-A05D88F17F9B}"/>
              </a:ext>
            </a:extLst>
          </p:cNvPr>
          <p:cNvSpPr txBox="1"/>
          <p:nvPr/>
        </p:nvSpPr>
        <p:spPr>
          <a:xfrm>
            <a:off x="1562280" y="3138986"/>
            <a:ext cx="173124"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100</a:t>
            </a:r>
          </a:p>
        </p:txBody>
      </p:sp>
      <p:sp>
        <p:nvSpPr>
          <p:cNvPr id="182" name="TextBox 181">
            <a:extLst>
              <a:ext uri="{FF2B5EF4-FFF2-40B4-BE49-F238E27FC236}">
                <a16:creationId xmlns:a16="http://schemas.microsoft.com/office/drawing/2014/main" id="{400D6911-5FDB-D349-B9D3-9EC38787EAA4}"/>
              </a:ext>
            </a:extLst>
          </p:cNvPr>
          <p:cNvSpPr txBox="1"/>
          <p:nvPr/>
        </p:nvSpPr>
        <p:spPr>
          <a:xfrm>
            <a:off x="1733666" y="5459911"/>
            <a:ext cx="17318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246</a:t>
            </a:r>
          </a:p>
          <a:p>
            <a:pPr algn="ctr"/>
            <a:r>
              <a:rPr lang="en-GB" sz="800" dirty="0">
                <a:latin typeface="Arial" panose="020B0604020202020204" pitchFamily="34" charset="0"/>
                <a:ea typeface="Aileron" charset="0"/>
                <a:cs typeface="Arial" panose="020B0604020202020204" pitchFamily="34" charset="0"/>
              </a:rPr>
              <a:t>246</a:t>
            </a:r>
          </a:p>
        </p:txBody>
      </p:sp>
      <p:sp>
        <p:nvSpPr>
          <p:cNvPr id="183" name="TextBox 182">
            <a:extLst>
              <a:ext uri="{FF2B5EF4-FFF2-40B4-BE49-F238E27FC236}">
                <a16:creationId xmlns:a16="http://schemas.microsoft.com/office/drawing/2014/main" id="{B4940D9F-584D-5C40-991F-BE93F8FF4C7C}"/>
              </a:ext>
            </a:extLst>
          </p:cNvPr>
          <p:cNvSpPr txBox="1"/>
          <p:nvPr/>
        </p:nvSpPr>
        <p:spPr>
          <a:xfrm>
            <a:off x="3133841" y="5459911"/>
            <a:ext cx="17318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160</a:t>
            </a:r>
          </a:p>
          <a:p>
            <a:pPr algn="ctr"/>
            <a:r>
              <a:rPr lang="en-GB" sz="800" dirty="0">
                <a:latin typeface="Arial" panose="020B0604020202020204" pitchFamily="34" charset="0"/>
                <a:ea typeface="Aileron" charset="0"/>
                <a:cs typeface="Arial" panose="020B0604020202020204" pitchFamily="34" charset="0"/>
              </a:rPr>
              <a:t>120</a:t>
            </a:r>
          </a:p>
        </p:txBody>
      </p:sp>
      <p:pic>
        <p:nvPicPr>
          <p:cNvPr id="185" name="Graphic 184">
            <a:extLst>
              <a:ext uri="{FF2B5EF4-FFF2-40B4-BE49-F238E27FC236}">
                <a16:creationId xmlns:a16="http://schemas.microsoft.com/office/drawing/2014/main" id="{AF533B13-910E-5349-BAF0-F6CB5480EE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77334" y="3205458"/>
            <a:ext cx="4030218" cy="1867662"/>
          </a:xfrm>
          <a:prstGeom prst="rect">
            <a:avLst/>
          </a:prstGeom>
        </p:spPr>
      </p:pic>
      <p:sp>
        <p:nvSpPr>
          <p:cNvPr id="186" name="TextBox 185">
            <a:extLst>
              <a:ext uri="{FF2B5EF4-FFF2-40B4-BE49-F238E27FC236}">
                <a16:creationId xmlns:a16="http://schemas.microsoft.com/office/drawing/2014/main" id="{09428C1E-50CE-E14F-A649-66A574DEDBD3}"/>
              </a:ext>
            </a:extLst>
          </p:cNvPr>
          <p:cNvSpPr txBox="1"/>
          <p:nvPr/>
        </p:nvSpPr>
        <p:spPr>
          <a:xfrm>
            <a:off x="1940041" y="5459911"/>
            <a:ext cx="17318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244</a:t>
            </a:r>
          </a:p>
          <a:p>
            <a:pPr algn="ctr"/>
            <a:r>
              <a:rPr lang="en-GB" sz="800" dirty="0">
                <a:latin typeface="Arial" panose="020B0604020202020204" pitchFamily="34" charset="0"/>
                <a:ea typeface="Aileron" charset="0"/>
                <a:cs typeface="Arial" panose="020B0604020202020204" pitchFamily="34" charset="0"/>
              </a:rPr>
              <a:t>242</a:t>
            </a:r>
          </a:p>
        </p:txBody>
      </p:sp>
      <p:sp>
        <p:nvSpPr>
          <p:cNvPr id="187" name="TextBox 186">
            <a:extLst>
              <a:ext uri="{FF2B5EF4-FFF2-40B4-BE49-F238E27FC236}">
                <a16:creationId xmlns:a16="http://schemas.microsoft.com/office/drawing/2014/main" id="{DECDA793-1C29-AA44-B4F6-5B7211B8BCA1}"/>
              </a:ext>
            </a:extLst>
          </p:cNvPr>
          <p:cNvSpPr txBox="1"/>
          <p:nvPr/>
        </p:nvSpPr>
        <p:spPr>
          <a:xfrm>
            <a:off x="2149623" y="5459911"/>
            <a:ext cx="173124"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239</a:t>
            </a:r>
          </a:p>
          <a:p>
            <a:pPr algn="ctr"/>
            <a:r>
              <a:rPr lang="en-GB" sz="800" dirty="0">
                <a:latin typeface="Arial" panose="020B0604020202020204" pitchFamily="34" charset="0"/>
                <a:ea typeface="Aileron" charset="0"/>
                <a:cs typeface="Arial" panose="020B0604020202020204" pitchFamily="34" charset="0"/>
              </a:rPr>
              <a:t>230</a:t>
            </a:r>
          </a:p>
        </p:txBody>
      </p:sp>
      <p:sp>
        <p:nvSpPr>
          <p:cNvPr id="189" name="TextBox 188">
            <a:extLst>
              <a:ext uri="{FF2B5EF4-FFF2-40B4-BE49-F238E27FC236}">
                <a16:creationId xmlns:a16="http://schemas.microsoft.com/office/drawing/2014/main" id="{2F50B865-9B70-274B-829D-42AE2206A7EF}"/>
              </a:ext>
            </a:extLst>
          </p:cNvPr>
          <p:cNvSpPr txBox="1"/>
          <p:nvPr/>
        </p:nvSpPr>
        <p:spPr>
          <a:xfrm>
            <a:off x="3356123" y="5459911"/>
            <a:ext cx="173124"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149</a:t>
            </a:r>
          </a:p>
          <a:p>
            <a:pPr algn="ctr"/>
            <a:r>
              <a:rPr lang="en-GB" sz="800" dirty="0">
                <a:latin typeface="Arial" panose="020B0604020202020204" pitchFamily="34" charset="0"/>
                <a:ea typeface="Aileron" charset="0"/>
                <a:cs typeface="Arial" panose="020B0604020202020204" pitchFamily="34" charset="0"/>
              </a:rPr>
              <a:t>108</a:t>
            </a:r>
          </a:p>
        </p:txBody>
      </p:sp>
      <p:sp>
        <p:nvSpPr>
          <p:cNvPr id="190" name="TextBox 189">
            <a:extLst>
              <a:ext uri="{FF2B5EF4-FFF2-40B4-BE49-F238E27FC236}">
                <a16:creationId xmlns:a16="http://schemas.microsoft.com/office/drawing/2014/main" id="{7B2215B9-F532-8E48-9474-9E70DF624AEC}"/>
              </a:ext>
            </a:extLst>
          </p:cNvPr>
          <p:cNvSpPr txBox="1"/>
          <p:nvPr/>
        </p:nvSpPr>
        <p:spPr>
          <a:xfrm>
            <a:off x="3556148" y="5459911"/>
            <a:ext cx="173124"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131</a:t>
            </a:r>
          </a:p>
          <a:p>
            <a:pPr algn="ctr"/>
            <a:r>
              <a:rPr lang="en-GB" sz="800" dirty="0">
                <a:latin typeface="Arial" panose="020B0604020202020204" pitchFamily="34" charset="0"/>
                <a:ea typeface="Aileron" charset="0"/>
                <a:cs typeface="Arial" panose="020B0604020202020204" pitchFamily="34" charset="0"/>
              </a:rPr>
              <a:t>95</a:t>
            </a:r>
          </a:p>
        </p:txBody>
      </p:sp>
      <p:sp>
        <p:nvSpPr>
          <p:cNvPr id="191" name="TextBox 190">
            <a:extLst>
              <a:ext uri="{FF2B5EF4-FFF2-40B4-BE49-F238E27FC236}">
                <a16:creationId xmlns:a16="http://schemas.microsoft.com/office/drawing/2014/main" id="{9E56515B-1444-4A4C-AAAE-9BBBA0B4088B}"/>
              </a:ext>
            </a:extLst>
          </p:cNvPr>
          <p:cNvSpPr txBox="1"/>
          <p:nvPr/>
        </p:nvSpPr>
        <p:spPr>
          <a:xfrm>
            <a:off x="3765698" y="5459911"/>
            <a:ext cx="173124"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119</a:t>
            </a:r>
          </a:p>
          <a:p>
            <a:pPr algn="ctr"/>
            <a:r>
              <a:rPr lang="en-GB" sz="800" dirty="0">
                <a:latin typeface="Arial" panose="020B0604020202020204" pitchFamily="34" charset="0"/>
                <a:ea typeface="Aileron" charset="0"/>
                <a:cs typeface="Arial" panose="020B0604020202020204" pitchFamily="34" charset="0"/>
              </a:rPr>
              <a:t>85</a:t>
            </a:r>
          </a:p>
        </p:txBody>
      </p:sp>
      <p:sp>
        <p:nvSpPr>
          <p:cNvPr id="192" name="TextBox 191">
            <a:extLst>
              <a:ext uri="{FF2B5EF4-FFF2-40B4-BE49-F238E27FC236}">
                <a16:creationId xmlns:a16="http://schemas.microsoft.com/office/drawing/2014/main" id="{5488A90A-331E-074B-B699-5AC72168D56B}"/>
              </a:ext>
            </a:extLst>
          </p:cNvPr>
          <p:cNvSpPr txBox="1"/>
          <p:nvPr/>
        </p:nvSpPr>
        <p:spPr>
          <a:xfrm>
            <a:off x="2346473" y="5459911"/>
            <a:ext cx="173124"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230</a:t>
            </a:r>
          </a:p>
          <a:p>
            <a:pPr algn="ctr"/>
            <a:r>
              <a:rPr lang="en-GB" sz="800" dirty="0">
                <a:latin typeface="Arial" panose="020B0604020202020204" pitchFamily="34" charset="0"/>
                <a:ea typeface="Aileron" charset="0"/>
                <a:cs typeface="Arial" panose="020B0604020202020204" pitchFamily="34" charset="0"/>
              </a:rPr>
              <a:t>205</a:t>
            </a:r>
          </a:p>
        </p:txBody>
      </p:sp>
      <p:sp>
        <p:nvSpPr>
          <p:cNvPr id="193" name="TextBox 192">
            <a:extLst>
              <a:ext uri="{FF2B5EF4-FFF2-40B4-BE49-F238E27FC236}">
                <a16:creationId xmlns:a16="http://schemas.microsoft.com/office/drawing/2014/main" id="{6E8D097A-FF87-3243-B2B5-23BEF02ECBB3}"/>
              </a:ext>
            </a:extLst>
          </p:cNvPr>
          <p:cNvSpPr txBox="1"/>
          <p:nvPr/>
        </p:nvSpPr>
        <p:spPr>
          <a:xfrm>
            <a:off x="2543323" y="5459911"/>
            <a:ext cx="173124"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217</a:t>
            </a:r>
          </a:p>
          <a:p>
            <a:pPr algn="ctr"/>
            <a:r>
              <a:rPr lang="en-GB" sz="800" dirty="0">
                <a:latin typeface="Arial" panose="020B0604020202020204" pitchFamily="34" charset="0"/>
                <a:ea typeface="Aileron" charset="0"/>
                <a:cs typeface="Arial" panose="020B0604020202020204" pitchFamily="34" charset="0"/>
              </a:rPr>
              <a:t>184</a:t>
            </a:r>
          </a:p>
        </p:txBody>
      </p:sp>
      <p:sp>
        <p:nvSpPr>
          <p:cNvPr id="194" name="TextBox 193">
            <a:extLst>
              <a:ext uri="{FF2B5EF4-FFF2-40B4-BE49-F238E27FC236}">
                <a16:creationId xmlns:a16="http://schemas.microsoft.com/office/drawing/2014/main" id="{9574659C-1E19-C74F-B957-9ED5256AC234}"/>
              </a:ext>
            </a:extLst>
          </p:cNvPr>
          <p:cNvSpPr txBox="1"/>
          <p:nvPr/>
        </p:nvSpPr>
        <p:spPr>
          <a:xfrm>
            <a:off x="2743348" y="5459911"/>
            <a:ext cx="173124"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203</a:t>
            </a:r>
          </a:p>
          <a:p>
            <a:pPr algn="ctr"/>
            <a:r>
              <a:rPr lang="en-GB" sz="800" dirty="0">
                <a:latin typeface="Arial" panose="020B0604020202020204" pitchFamily="34" charset="0"/>
                <a:ea typeface="Aileron" charset="0"/>
                <a:cs typeface="Arial" panose="020B0604020202020204" pitchFamily="34" charset="0"/>
              </a:rPr>
              <a:t>163</a:t>
            </a:r>
          </a:p>
        </p:txBody>
      </p:sp>
      <p:sp>
        <p:nvSpPr>
          <p:cNvPr id="195" name="TextBox 194">
            <a:extLst>
              <a:ext uri="{FF2B5EF4-FFF2-40B4-BE49-F238E27FC236}">
                <a16:creationId xmlns:a16="http://schemas.microsoft.com/office/drawing/2014/main" id="{29C76EFC-5BE4-9C4B-A637-8C0ABE492EB1}"/>
              </a:ext>
            </a:extLst>
          </p:cNvPr>
          <p:cNvSpPr txBox="1"/>
          <p:nvPr/>
        </p:nvSpPr>
        <p:spPr>
          <a:xfrm>
            <a:off x="2943373" y="5459911"/>
            <a:ext cx="173124"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183</a:t>
            </a:r>
          </a:p>
          <a:p>
            <a:pPr algn="ctr"/>
            <a:r>
              <a:rPr lang="en-GB" sz="800" dirty="0">
                <a:latin typeface="Arial" panose="020B0604020202020204" pitchFamily="34" charset="0"/>
                <a:ea typeface="Aileron" charset="0"/>
                <a:cs typeface="Arial" panose="020B0604020202020204" pitchFamily="34" charset="0"/>
              </a:rPr>
              <a:t>143</a:t>
            </a:r>
          </a:p>
        </p:txBody>
      </p:sp>
      <p:sp>
        <p:nvSpPr>
          <p:cNvPr id="196" name="TextBox 195">
            <a:extLst>
              <a:ext uri="{FF2B5EF4-FFF2-40B4-BE49-F238E27FC236}">
                <a16:creationId xmlns:a16="http://schemas.microsoft.com/office/drawing/2014/main" id="{4DC96013-B055-1348-911E-DF6C20709806}"/>
              </a:ext>
            </a:extLst>
          </p:cNvPr>
          <p:cNvSpPr txBox="1"/>
          <p:nvPr/>
        </p:nvSpPr>
        <p:spPr>
          <a:xfrm>
            <a:off x="3953023" y="5459911"/>
            <a:ext cx="173124"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104</a:t>
            </a:r>
          </a:p>
          <a:p>
            <a:pPr algn="ctr"/>
            <a:r>
              <a:rPr lang="en-GB" sz="800" dirty="0">
                <a:latin typeface="Arial" panose="020B0604020202020204" pitchFamily="34" charset="0"/>
                <a:ea typeface="Aileron" charset="0"/>
                <a:cs typeface="Arial" panose="020B0604020202020204" pitchFamily="34" charset="0"/>
              </a:rPr>
              <a:t>76</a:t>
            </a:r>
          </a:p>
        </p:txBody>
      </p:sp>
      <p:sp>
        <p:nvSpPr>
          <p:cNvPr id="197" name="TextBox 196">
            <a:extLst>
              <a:ext uri="{FF2B5EF4-FFF2-40B4-BE49-F238E27FC236}">
                <a16:creationId xmlns:a16="http://schemas.microsoft.com/office/drawing/2014/main" id="{8D581EBE-A12C-414E-BADF-84ED600C409B}"/>
              </a:ext>
            </a:extLst>
          </p:cNvPr>
          <p:cNvSpPr txBox="1"/>
          <p:nvPr/>
        </p:nvSpPr>
        <p:spPr>
          <a:xfrm>
            <a:off x="5788731" y="5459911"/>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0</a:t>
            </a:r>
          </a:p>
          <a:p>
            <a:pPr algn="ctr"/>
            <a:r>
              <a:rPr lang="en-GB" sz="800" dirty="0">
                <a:latin typeface="Arial" panose="020B0604020202020204" pitchFamily="34" charset="0"/>
                <a:ea typeface="Aileron" charset="0"/>
                <a:cs typeface="Arial" panose="020B0604020202020204" pitchFamily="34" charset="0"/>
              </a:rPr>
              <a:t>0</a:t>
            </a:r>
          </a:p>
        </p:txBody>
      </p:sp>
      <p:sp>
        <p:nvSpPr>
          <p:cNvPr id="198" name="TextBox 197">
            <a:extLst>
              <a:ext uri="{FF2B5EF4-FFF2-40B4-BE49-F238E27FC236}">
                <a16:creationId xmlns:a16="http://schemas.microsoft.com/office/drawing/2014/main" id="{453FD11F-C4D8-BF48-BC8D-A7C5F160BF7E}"/>
              </a:ext>
            </a:extLst>
          </p:cNvPr>
          <p:cNvSpPr txBox="1"/>
          <p:nvPr/>
        </p:nvSpPr>
        <p:spPr>
          <a:xfrm>
            <a:off x="5595056" y="5459911"/>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0</a:t>
            </a:r>
          </a:p>
          <a:p>
            <a:pPr algn="ctr"/>
            <a:r>
              <a:rPr lang="en-GB" sz="800" dirty="0">
                <a:latin typeface="Arial" panose="020B0604020202020204" pitchFamily="34" charset="0"/>
                <a:ea typeface="Aileron" charset="0"/>
                <a:cs typeface="Arial" panose="020B0604020202020204" pitchFamily="34" charset="0"/>
              </a:rPr>
              <a:t>1</a:t>
            </a:r>
          </a:p>
        </p:txBody>
      </p:sp>
      <p:sp>
        <p:nvSpPr>
          <p:cNvPr id="199" name="TextBox 198">
            <a:extLst>
              <a:ext uri="{FF2B5EF4-FFF2-40B4-BE49-F238E27FC236}">
                <a16:creationId xmlns:a16="http://schemas.microsoft.com/office/drawing/2014/main" id="{10DD5826-7A55-6C4D-AE4B-2E5FEE29863F}"/>
              </a:ext>
            </a:extLst>
          </p:cNvPr>
          <p:cNvSpPr txBox="1"/>
          <p:nvPr/>
        </p:nvSpPr>
        <p:spPr>
          <a:xfrm>
            <a:off x="5398206" y="5459911"/>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a:t>
            </a:r>
          </a:p>
          <a:p>
            <a:pPr algn="ctr"/>
            <a:r>
              <a:rPr lang="en-GB" sz="800" dirty="0">
                <a:latin typeface="Arial" panose="020B0604020202020204" pitchFamily="34" charset="0"/>
                <a:ea typeface="Aileron" charset="0"/>
                <a:cs typeface="Arial" panose="020B0604020202020204" pitchFamily="34" charset="0"/>
              </a:rPr>
              <a:t>2</a:t>
            </a:r>
          </a:p>
        </p:txBody>
      </p:sp>
      <p:sp>
        <p:nvSpPr>
          <p:cNvPr id="200" name="TextBox 199">
            <a:extLst>
              <a:ext uri="{FF2B5EF4-FFF2-40B4-BE49-F238E27FC236}">
                <a16:creationId xmlns:a16="http://schemas.microsoft.com/office/drawing/2014/main" id="{4A05B7EA-4736-B947-92C3-6A714323E1BE}"/>
              </a:ext>
            </a:extLst>
          </p:cNvPr>
          <p:cNvSpPr txBox="1"/>
          <p:nvPr/>
        </p:nvSpPr>
        <p:spPr>
          <a:xfrm>
            <a:off x="5169327" y="54599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13</a:t>
            </a:r>
          </a:p>
          <a:p>
            <a:pPr algn="ctr"/>
            <a:r>
              <a:rPr lang="en-GB" sz="800" dirty="0">
                <a:latin typeface="Arial" panose="020B0604020202020204" pitchFamily="34" charset="0"/>
                <a:ea typeface="Aileron" charset="0"/>
                <a:cs typeface="Arial" panose="020B0604020202020204" pitchFamily="34" charset="0"/>
              </a:rPr>
              <a:t>5</a:t>
            </a:r>
          </a:p>
        </p:txBody>
      </p:sp>
      <p:sp>
        <p:nvSpPr>
          <p:cNvPr id="201" name="TextBox 200">
            <a:extLst>
              <a:ext uri="{FF2B5EF4-FFF2-40B4-BE49-F238E27FC236}">
                <a16:creationId xmlns:a16="http://schemas.microsoft.com/office/drawing/2014/main" id="{8C25849A-E2AA-B346-9FE4-374EC8A88026}"/>
              </a:ext>
            </a:extLst>
          </p:cNvPr>
          <p:cNvSpPr txBox="1"/>
          <p:nvPr/>
        </p:nvSpPr>
        <p:spPr>
          <a:xfrm>
            <a:off x="4959777" y="54599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24</a:t>
            </a:r>
          </a:p>
          <a:p>
            <a:pPr algn="ctr"/>
            <a:r>
              <a:rPr lang="en-GB" sz="800" dirty="0">
                <a:latin typeface="Arial" panose="020B0604020202020204" pitchFamily="34" charset="0"/>
                <a:ea typeface="Aileron" charset="0"/>
                <a:cs typeface="Arial" panose="020B0604020202020204" pitchFamily="34" charset="0"/>
              </a:rPr>
              <a:t>10</a:t>
            </a:r>
          </a:p>
        </p:txBody>
      </p:sp>
      <p:sp>
        <p:nvSpPr>
          <p:cNvPr id="202" name="TextBox 201">
            <a:extLst>
              <a:ext uri="{FF2B5EF4-FFF2-40B4-BE49-F238E27FC236}">
                <a16:creationId xmlns:a16="http://schemas.microsoft.com/office/drawing/2014/main" id="{D9F06D75-208D-AD48-A86D-ADE5AAFAD0B6}"/>
              </a:ext>
            </a:extLst>
          </p:cNvPr>
          <p:cNvSpPr txBox="1"/>
          <p:nvPr/>
        </p:nvSpPr>
        <p:spPr>
          <a:xfrm>
            <a:off x="4775627" y="54599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37</a:t>
            </a:r>
          </a:p>
          <a:p>
            <a:pPr algn="ctr"/>
            <a:r>
              <a:rPr lang="en-GB" sz="800" dirty="0">
                <a:latin typeface="Arial" panose="020B0604020202020204" pitchFamily="34" charset="0"/>
                <a:ea typeface="Aileron" charset="0"/>
                <a:cs typeface="Arial" panose="020B0604020202020204" pitchFamily="34" charset="0"/>
              </a:rPr>
              <a:t>16</a:t>
            </a:r>
          </a:p>
        </p:txBody>
      </p:sp>
      <p:sp>
        <p:nvSpPr>
          <p:cNvPr id="203" name="TextBox 202">
            <a:extLst>
              <a:ext uri="{FF2B5EF4-FFF2-40B4-BE49-F238E27FC236}">
                <a16:creationId xmlns:a16="http://schemas.microsoft.com/office/drawing/2014/main" id="{D8954AC1-141E-7A43-8DFD-24F6C8E1E4DD}"/>
              </a:ext>
            </a:extLst>
          </p:cNvPr>
          <p:cNvSpPr txBox="1"/>
          <p:nvPr/>
        </p:nvSpPr>
        <p:spPr>
          <a:xfrm>
            <a:off x="4566077" y="54599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52</a:t>
            </a:r>
          </a:p>
          <a:p>
            <a:pPr algn="ctr"/>
            <a:r>
              <a:rPr lang="en-GB" sz="800" dirty="0">
                <a:latin typeface="Arial" panose="020B0604020202020204" pitchFamily="34" charset="0"/>
                <a:ea typeface="Aileron" charset="0"/>
                <a:cs typeface="Arial" panose="020B0604020202020204" pitchFamily="34" charset="0"/>
              </a:rPr>
              <a:t>24</a:t>
            </a:r>
          </a:p>
        </p:txBody>
      </p:sp>
      <p:sp>
        <p:nvSpPr>
          <p:cNvPr id="204" name="TextBox 203">
            <a:extLst>
              <a:ext uri="{FF2B5EF4-FFF2-40B4-BE49-F238E27FC236}">
                <a16:creationId xmlns:a16="http://schemas.microsoft.com/office/drawing/2014/main" id="{2EC6BFC6-6481-9A4C-80BC-BAB6F41C3D3B}"/>
              </a:ext>
            </a:extLst>
          </p:cNvPr>
          <p:cNvSpPr txBox="1"/>
          <p:nvPr/>
        </p:nvSpPr>
        <p:spPr>
          <a:xfrm>
            <a:off x="4359702" y="54599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69</a:t>
            </a:r>
          </a:p>
          <a:p>
            <a:pPr algn="ctr"/>
            <a:r>
              <a:rPr lang="en-GB" sz="800" dirty="0">
                <a:latin typeface="Arial" panose="020B0604020202020204" pitchFamily="34" charset="0"/>
                <a:ea typeface="Aileron" charset="0"/>
                <a:cs typeface="Arial" panose="020B0604020202020204" pitchFamily="34" charset="0"/>
              </a:rPr>
              <a:t>44</a:t>
            </a:r>
          </a:p>
        </p:txBody>
      </p:sp>
      <p:sp>
        <p:nvSpPr>
          <p:cNvPr id="205" name="TextBox 204">
            <a:extLst>
              <a:ext uri="{FF2B5EF4-FFF2-40B4-BE49-F238E27FC236}">
                <a16:creationId xmlns:a16="http://schemas.microsoft.com/office/drawing/2014/main" id="{E70F7E5D-ECFA-0B48-9531-F86CD6F06108}"/>
              </a:ext>
            </a:extLst>
          </p:cNvPr>
          <p:cNvSpPr txBox="1"/>
          <p:nvPr/>
        </p:nvSpPr>
        <p:spPr>
          <a:xfrm>
            <a:off x="4178727" y="54599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88</a:t>
            </a:r>
          </a:p>
          <a:p>
            <a:pPr algn="ctr"/>
            <a:r>
              <a:rPr lang="en-GB" sz="800" dirty="0">
                <a:latin typeface="Arial" panose="020B0604020202020204" pitchFamily="34" charset="0"/>
                <a:ea typeface="Aileron" charset="0"/>
                <a:cs typeface="Arial" panose="020B0604020202020204" pitchFamily="34" charset="0"/>
              </a:rPr>
              <a:t>63</a:t>
            </a:r>
          </a:p>
        </p:txBody>
      </p:sp>
      <p:sp>
        <p:nvSpPr>
          <p:cNvPr id="206" name="TextBox 205">
            <a:extLst>
              <a:ext uri="{FF2B5EF4-FFF2-40B4-BE49-F238E27FC236}">
                <a16:creationId xmlns:a16="http://schemas.microsoft.com/office/drawing/2014/main" id="{8053E865-F4D9-C84F-BB5C-D41CCD746166}"/>
              </a:ext>
            </a:extLst>
          </p:cNvPr>
          <p:cNvSpPr txBox="1"/>
          <p:nvPr/>
        </p:nvSpPr>
        <p:spPr>
          <a:xfrm>
            <a:off x="1619988" y="3510461"/>
            <a:ext cx="115416"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80</a:t>
            </a:r>
          </a:p>
        </p:txBody>
      </p:sp>
      <p:sp>
        <p:nvSpPr>
          <p:cNvPr id="207" name="TextBox 206">
            <a:extLst>
              <a:ext uri="{FF2B5EF4-FFF2-40B4-BE49-F238E27FC236}">
                <a16:creationId xmlns:a16="http://schemas.microsoft.com/office/drawing/2014/main" id="{76F23254-D596-6C43-8222-8927BBF5C2AD}"/>
              </a:ext>
            </a:extLst>
          </p:cNvPr>
          <p:cNvSpPr txBox="1"/>
          <p:nvPr/>
        </p:nvSpPr>
        <p:spPr>
          <a:xfrm>
            <a:off x="1619988" y="3875586"/>
            <a:ext cx="115416"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60</a:t>
            </a:r>
          </a:p>
        </p:txBody>
      </p:sp>
      <p:sp>
        <p:nvSpPr>
          <p:cNvPr id="226" name="TextBox 225">
            <a:extLst>
              <a:ext uri="{FF2B5EF4-FFF2-40B4-BE49-F238E27FC236}">
                <a16:creationId xmlns:a16="http://schemas.microsoft.com/office/drawing/2014/main" id="{3904C6A4-5996-0845-A480-6D66EC648119}"/>
              </a:ext>
            </a:extLst>
          </p:cNvPr>
          <p:cNvSpPr txBox="1"/>
          <p:nvPr/>
        </p:nvSpPr>
        <p:spPr>
          <a:xfrm>
            <a:off x="4740702"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15</a:t>
            </a:r>
          </a:p>
        </p:txBody>
      </p:sp>
      <p:sp>
        <p:nvSpPr>
          <p:cNvPr id="227" name="TextBox 226">
            <a:extLst>
              <a:ext uri="{FF2B5EF4-FFF2-40B4-BE49-F238E27FC236}">
                <a16:creationId xmlns:a16="http://schemas.microsoft.com/office/drawing/2014/main" id="{FB033A65-6918-B346-8BF4-7078A0DEE008}"/>
              </a:ext>
            </a:extLst>
          </p:cNvPr>
          <p:cNvSpPr txBox="1"/>
          <p:nvPr/>
        </p:nvSpPr>
        <p:spPr>
          <a:xfrm>
            <a:off x="4950252"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16</a:t>
            </a:r>
          </a:p>
        </p:txBody>
      </p:sp>
      <p:sp>
        <p:nvSpPr>
          <p:cNvPr id="228" name="TextBox 227">
            <a:extLst>
              <a:ext uri="{FF2B5EF4-FFF2-40B4-BE49-F238E27FC236}">
                <a16:creationId xmlns:a16="http://schemas.microsoft.com/office/drawing/2014/main" id="{472EB906-C7F9-BC49-9113-DC01E2DDFB75}"/>
              </a:ext>
            </a:extLst>
          </p:cNvPr>
          <p:cNvSpPr txBox="1"/>
          <p:nvPr/>
        </p:nvSpPr>
        <p:spPr>
          <a:xfrm>
            <a:off x="5150277"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17</a:t>
            </a:r>
          </a:p>
        </p:txBody>
      </p:sp>
      <p:sp>
        <p:nvSpPr>
          <p:cNvPr id="229" name="TextBox 228">
            <a:extLst>
              <a:ext uri="{FF2B5EF4-FFF2-40B4-BE49-F238E27FC236}">
                <a16:creationId xmlns:a16="http://schemas.microsoft.com/office/drawing/2014/main" id="{6FBE3B4A-64D3-9044-8546-35AF06DD7CAA}"/>
              </a:ext>
            </a:extLst>
          </p:cNvPr>
          <p:cNvSpPr txBox="1"/>
          <p:nvPr/>
        </p:nvSpPr>
        <p:spPr>
          <a:xfrm>
            <a:off x="5347127"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18</a:t>
            </a:r>
          </a:p>
        </p:txBody>
      </p:sp>
      <p:sp>
        <p:nvSpPr>
          <p:cNvPr id="230" name="TextBox 229">
            <a:extLst>
              <a:ext uri="{FF2B5EF4-FFF2-40B4-BE49-F238E27FC236}">
                <a16:creationId xmlns:a16="http://schemas.microsoft.com/office/drawing/2014/main" id="{A32A6CAB-CC89-5645-8DB2-BB949546186B}"/>
              </a:ext>
            </a:extLst>
          </p:cNvPr>
          <p:cNvSpPr txBox="1"/>
          <p:nvPr/>
        </p:nvSpPr>
        <p:spPr>
          <a:xfrm>
            <a:off x="5550327"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19</a:t>
            </a:r>
          </a:p>
        </p:txBody>
      </p:sp>
      <p:sp>
        <p:nvSpPr>
          <p:cNvPr id="231" name="TextBox 230">
            <a:extLst>
              <a:ext uri="{FF2B5EF4-FFF2-40B4-BE49-F238E27FC236}">
                <a16:creationId xmlns:a16="http://schemas.microsoft.com/office/drawing/2014/main" id="{5BD25A23-BA48-364F-BDD1-32E85DE406F1}"/>
              </a:ext>
            </a:extLst>
          </p:cNvPr>
          <p:cNvSpPr txBox="1"/>
          <p:nvPr/>
        </p:nvSpPr>
        <p:spPr>
          <a:xfrm>
            <a:off x="5744002"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20</a:t>
            </a:r>
          </a:p>
        </p:txBody>
      </p:sp>
      <p:sp>
        <p:nvSpPr>
          <p:cNvPr id="178" name="TextBox 177">
            <a:extLst>
              <a:ext uri="{FF2B5EF4-FFF2-40B4-BE49-F238E27FC236}">
                <a16:creationId xmlns:a16="http://schemas.microsoft.com/office/drawing/2014/main" id="{CAE5203D-1445-814A-81CC-D3007267B017}"/>
              </a:ext>
            </a:extLst>
          </p:cNvPr>
          <p:cNvSpPr txBox="1"/>
          <p:nvPr/>
        </p:nvSpPr>
        <p:spPr>
          <a:xfrm>
            <a:off x="2286282" y="4395057"/>
            <a:ext cx="1005083" cy="246221"/>
          </a:xfrm>
          <a:prstGeom prst="rect">
            <a:avLst/>
          </a:prstGeom>
          <a:noFill/>
        </p:spPr>
        <p:txBody>
          <a:bodyPr wrap="none" lIns="0" tIns="0" rIns="0" bIns="0" rtlCol="0">
            <a:spAutoFit/>
          </a:bodyPr>
          <a:lstStyle/>
          <a:p>
            <a:r>
              <a:rPr lang="en-GB" sz="800" dirty="0">
                <a:latin typeface="Arial" panose="020B0604020202020204" pitchFamily="34" charset="0"/>
                <a:cs typeface="Arial" panose="020B0604020202020204" pitchFamily="34" charset="0"/>
              </a:rPr>
              <a:t>FTD–TPI</a:t>
            </a:r>
            <a:r>
              <a:rPr lang="en-GB" sz="800" dirty="0">
                <a:latin typeface="Arial" panose="020B0604020202020204" pitchFamily="34" charset="0"/>
                <a:ea typeface="Aileron" charset="0"/>
                <a:cs typeface="Arial" panose="020B0604020202020204" pitchFamily="34" charset="0"/>
              </a:rPr>
              <a:t> + Bev group</a:t>
            </a:r>
          </a:p>
          <a:p>
            <a:r>
              <a:rPr lang="en-GB" sz="800" dirty="0">
                <a:latin typeface="Arial" panose="020B0604020202020204" pitchFamily="34" charset="0"/>
                <a:cs typeface="Arial" panose="020B0604020202020204" pitchFamily="34" charset="0"/>
              </a:rPr>
              <a:t>FTD–TPI</a:t>
            </a:r>
            <a:r>
              <a:rPr lang="en-GB" sz="800" dirty="0">
                <a:latin typeface="Arial" panose="020B0604020202020204" pitchFamily="34" charset="0"/>
                <a:ea typeface="Aileron" charset="0"/>
                <a:cs typeface="Arial" panose="020B0604020202020204" pitchFamily="34" charset="0"/>
              </a:rPr>
              <a:t> group</a:t>
            </a:r>
          </a:p>
        </p:txBody>
      </p:sp>
      <p:sp>
        <p:nvSpPr>
          <p:cNvPr id="179" name="TextBox 178">
            <a:extLst>
              <a:ext uri="{FF2B5EF4-FFF2-40B4-BE49-F238E27FC236}">
                <a16:creationId xmlns:a16="http://schemas.microsoft.com/office/drawing/2014/main" id="{DABF7894-5F44-8F45-873B-9CD1A4115119}"/>
              </a:ext>
            </a:extLst>
          </p:cNvPr>
          <p:cNvSpPr txBox="1"/>
          <p:nvPr/>
        </p:nvSpPr>
        <p:spPr>
          <a:xfrm>
            <a:off x="1920679" y="4719522"/>
            <a:ext cx="1336904" cy="246221"/>
          </a:xfrm>
          <a:prstGeom prst="rect">
            <a:avLst/>
          </a:prstGeom>
          <a:noFill/>
        </p:spPr>
        <p:txBody>
          <a:bodyPr wrap="none" lIns="0" tIns="0" rIns="0" bIns="0" rtlCol="0">
            <a:spAutoFit/>
          </a:bodyPr>
          <a:lstStyle/>
          <a:p>
            <a:r>
              <a:rPr lang="en-GB" sz="800" dirty="0">
                <a:latin typeface="Arial" panose="020B0604020202020204" pitchFamily="34" charset="0"/>
                <a:ea typeface="Aileron" charset="0"/>
                <a:cs typeface="Arial" panose="020B0604020202020204" pitchFamily="34" charset="0"/>
              </a:rPr>
              <a:t>HR, 0.61 (95% CI, 0.49-0.77)</a:t>
            </a:r>
          </a:p>
          <a:p>
            <a:r>
              <a:rPr lang="en-GB" sz="800" dirty="0">
                <a:latin typeface="Arial" panose="020B0604020202020204" pitchFamily="34" charset="0"/>
                <a:ea typeface="Aileron" charset="0"/>
                <a:cs typeface="Arial" panose="020B0604020202020204" pitchFamily="34" charset="0"/>
              </a:rPr>
              <a:t>p&lt;0.001</a:t>
            </a:r>
          </a:p>
        </p:txBody>
      </p:sp>
      <p:sp>
        <p:nvSpPr>
          <p:cNvPr id="208" name="TextBox 207">
            <a:extLst>
              <a:ext uri="{FF2B5EF4-FFF2-40B4-BE49-F238E27FC236}">
                <a16:creationId xmlns:a16="http://schemas.microsoft.com/office/drawing/2014/main" id="{908AC1F3-626A-B741-9388-5843BDFF42C5}"/>
              </a:ext>
            </a:extLst>
          </p:cNvPr>
          <p:cNvSpPr txBox="1"/>
          <p:nvPr/>
        </p:nvSpPr>
        <p:spPr>
          <a:xfrm>
            <a:off x="1619988" y="4240711"/>
            <a:ext cx="115416"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40</a:t>
            </a:r>
          </a:p>
        </p:txBody>
      </p:sp>
      <p:sp>
        <p:nvSpPr>
          <p:cNvPr id="209" name="TextBox 208">
            <a:extLst>
              <a:ext uri="{FF2B5EF4-FFF2-40B4-BE49-F238E27FC236}">
                <a16:creationId xmlns:a16="http://schemas.microsoft.com/office/drawing/2014/main" id="{A234A663-A487-F245-9C58-1B595C2D95CE}"/>
              </a:ext>
            </a:extLst>
          </p:cNvPr>
          <p:cNvSpPr txBox="1"/>
          <p:nvPr/>
        </p:nvSpPr>
        <p:spPr>
          <a:xfrm>
            <a:off x="1619988" y="4605836"/>
            <a:ext cx="115416"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20</a:t>
            </a:r>
          </a:p>
        </p:txBody>
      </p:sp>
      <p:sp>
        <p:nvSpPr>
          <p:cNvPr id="210" name="TextBox 209">
            <a:extLst>
              <a:ext uri="{FF2B5EF4-FFF2-40B4-BE49-F238E27FC236}">
                <a16:creationId xmlns:a16="http://schemas.microsoft.com/office/drawing/2014/main" id="{D59D2678-DFC3-0946-9F5E-CFA045DF61D6}"/>
              </a:ext>
            </a:extLst>
          </p:cNvPr>
          <p:cNvSpPr txBox="1"/>
          <p:nvPr/>
        </p:nvSpPr>
        <p:spPr>
          <a:xfrm>
            <a:off x="1677696" y="4958261"/>
            <a:ext cx="57708"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0</a:t>
            </a:r>
          </a:p>
        </p:txBody>
      </p:sp>
      <p:sp>
        <p:nvSpPr>
          <p:cNvPr id="211" name="TextBox 210">
            <a:extLst>
              <a:ext uri="{FF2B5EF4-FFF2-40B4-BE49-F238E27FC236}">
                <a16:creationId xmlns:a16="http://schemas.microsoft.com/office/drawing/2014/main" id="{38E5AAD4-FCF2-884E-A8A3-2FF2B9F50C44}"/>
              </a:ext>
            </a:extLst>
          </p:cNvPr>
          <p:cNvSpPr txBox="1"/>
          <p:nvPr/>
        </p:nvSpPr>
        <p:spPr>
          <a:xfrm>
            <a:off x="1791406"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0</a:t>
            </a:r>
          </a:p>
        </p:txBody>
      </p:sp>
      <p:sp>
        <p:nvSpPr>
          <p:cNvPr id="212" name="TextBox 211">
            <a:extLst>
              <a:ext uri="{FF2B5EF4-FFF2-40B4-BE49-F238E27FC236}">
                <a16:creationId xmlns:a16="http://schemas.microsoft.com/office/drawing/2014/main" id="{FD9F9EEB-B41B-7C4B-893B-A5EFC09B66CE}"/>
              </a:ext>
            </a:extLst>
          </p:cNvPr>
          <p:cNvSpPr txBox="1"/>
          <p:nvPr/>
        </p:nvSpPr>
        <p:spPr>
          <a:xfrm>
            <a:off x="3582106"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9</a:t>
            </a:r>
          </a:p>
        </p:txBody>
      </p:sp>
      <p:sp>
        <p:nvSpPr>
          <p:cNvPr id="213" name="TextBox 212">
            <a:extLst>
              <a:ext uri="{FF2B5EF4-FFF2-40B4-BE49-F238E27FC236}">
                <a16:creationId xmlns:a16="http://schemas.microsoft.com/office/drawing/2014/main" id="{A9AD689D-4A09-F24D-A1AA-D3297D270141}"/>
              </a:ext>
            </a:extLst>
          </p:cNvPr>
          <p:cNvSpPr txBox="1"/>
          <p:nvPr/>
        </p:nvSpPr>
        <p:spPr>
          <a:xfrm>
            <a:off x="3759627"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10</a:t>
            </a:r>
          </a:p>
        </p:txBody>
      </p:sp>
      <p:sp>
        <p:nvSpPr>
          <p:cNvPr id="214" name="TextBox 213">
            <a:extLst>
              <a:ext uri="{FF2B5EF4-FFF2-40B4-BE49-F238E27FC236}">
                <a16:creationId xmlns:a16="http://schemas.microsoft.com/office/drawing/2014/main" id="{389E2C23-6083-5C47-9C56-B88439EFB4D1}"/>
              </a:ext>
            </a:extLst>
          </p:cNvPr>
          <p:cNvSpPr txBox="1"/>
          <p:nvPr/>
        </p:nvSpPr>
        <p:spPr>
          <a:xfrm>
            <a:off x="3950127"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11</a:t>
            </a:r>
          </a:p>
        </p:txBody>
      </p:sp>
      <p:sp>
        <p:nvSpPr>
          <p:cNvPr id="215" name="TextBox 214">
            <a:extLst>
              <a:ext uri="{FF2B5EF4-FFF2-40B4-BE49-F238E27FC236}">
                <a16:creationId xmlns:a16="http://schemas.microsoft.com/office/drawing/2014/main" id="{35FD2A8E-DF10-B244-B86D-40721F07FA13}"/>
              </a:ext>
            </a:extLst>
          </p:cNvPr>
          <p:cNvSpPr txBox="1"/>
          <p:nvPr/>
        </p:nvSpPr>
        <p:spPr>
          <a:xfrm>
            <a:off x="1997781"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a:t>
            </a:r>
          </a:p>
        </p:txBody>
      </p:sp>
      <p:sp>
        <p:nvSpPr>
          <p:cNvPr id="216" name="TextBox 215">
            <a:extLst>
              <a:ext uri="{FF2B5EF4-FFF2-40B4-BE49-F238E27FC236}">
                <a16:creationId xmlns:a16="http://schemas.microsoft.com/office/drawing/2014/main" id="{40B400AF-89A6-934D-88ED-72BA058EDF4B}"/>
              </a:ext>
            </a:extLst>
          </p:cNvPr>
          <p:cNvSpPr txBox="1"/>
          <p:nvPr/>
        </p:nvSpPr>
        <p:spPr>
          <a:xfrm>
            <a:off x="2197806"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a:t>
            </a:r>
          </a:p>
        </p:txBody>
      </p:sp>
      <p:sp>
        <p:nvSpPr>
          <p:cNvPr id="217" name="TextBox 216">
            <a:extLst>
              <a:ext uri="{FF2B5EF4-FFF2-40B4-BE49-F238E27FC236}">
                <a16:creationId xmlns:a16="http://schemas.microsoft.com/office/drawing/2014/main" id="{7B81C60B-81E6-8040-A176-E2BA7FA75E4C}"/>
              </a:ext>
            </a:extLst>
          </p:cNvPr>
          <p:cNvSpPr txBox="1"/>
          <p:nvPr/>
        </p:nvSpPr>
        <p:spPr>
          <a:xfrm>
            <a:off x="2388306"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3</a:t>
            </a:r>
          </a:p>
        </p:txBody>
      </p:sp>
      <p:sp>
        <p:nvSpPr>
          <p:cNvPr id="218" name="TextBox 217">
            <a:extLst>
              <a:ext uri="{FF2B5EF4-FFF2-40B4-BE49-F238E27FC236}">
                <a16:creationId xmlns:a16="http://schemas.microsoft.com/office/drawing/2014/main" id="{22443D63-232C-FE49-8401-256B16183772}"/>
              </a:ext>
            </a:extLst>
          </p:cNvPr>
          <p:cNvSpPr txBox="1"/>
          <p:nvPr/>
        </p:nvSpPr>
        <p:spPr>
          <a:xfrm>
            <a:off x="2591506"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4</a:t>
            </a:r>
          </a:p>
        </p:txBody>
      </p:sp>
      <p:sp>
        <p:nvSpPr>
          <p:cNvPr id="219" name="TextBox 218">
            <a:extLst>
              <a:ext uri="{FF2B5EF4-FFF2-40B4-BE49-F238E27FC236}">
                <a16:creationId xmlns:a16="http://schemas.microsoft.com/office/drawing/2014/main" id="{173CF6A2-FC10-8548-B9C0-F5577CF50197}"/>
              </a:ext>
            </a:extLst>
          </p:cNvPr>
          <p:cNvSpPr txBox="1"/>
          <p:nvPr/>
        </p:nvSpPr>
        <p:spPr>
          <a:xfrm>
            <a:off x="2791531"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5</a:t>
            </a:r>
          </a:p>
        </p:txBody>
      </p:sp>
      <p:sp>
        <p:nvSpPr>
          <p:cNvPr id="220" name="TextBox 219">
            <a:extLst>
              <a:ext uri="{FF2B5EF4-FFF2-40B4-BE49-F238E27FC236}">
                <a16:creationId xmlns:a16="http://schemas.microsoft.com/office/drawing/2014/main" id="{8B713751-7BAC-C343-903E-5832292F3815}"/>
              </a:ext>
            </a:extLst>
          </p:cNvPr>
          <p:cNvSpPr txBox="1"/>
          <p:nvPr/>
        </p:nvSpPr>
        <p:spPr>
          <a:xfrm>
            <a:off x="2991556"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6</a:t>
            </a:r>
          </a:p>
        </p:txBody>
      </p:sp>
      <p:sp>
        <p:nvSpPr>
          <p:cNvPr id="221" name="TextBox 220">
            <a:extLst>
              <a:ext uri="{FF2B5EF4-FFF2-40B4-BE49-F238E27FC236}">
                <a16:creationId xmlns:a16="http://schemas.microsoft.com/office/drawing/2014/main" id="{242BED03-AA7F-154E-8CCA-9A82CBAF5C40}"/>
              </a:ext>
            </a:extLst>
          </p:cNvPr>
          <p:cNvSpPr txBox="1"/>
          <p:nvPr/>
        </p:nvSpPr>
        <p:spPr>
          <a:xfrm>
            <a:off x="3191581"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7</a:t>
            </a:r>
          </a:p>
        </p:txBody>
      </p:sp>
      <p:sp>
        <p:nvSpPr>
          <p:cNvPr id="222" name="TextBox 221">
            <a:extLst>
              <a:ext uri="{FF2B5EF4-FFF2-40B4-BE49-F238E27FC236}">
                <a16:creationId xmlns:a16="http://schemas.microsoft.com/office/drawing/2014/main" id="{C2F89333-925A-E74D-A5CA-2B050C6538CD}"/>
              </a:ext>
            </a:extLst>
          </p:cNvPr>
          <p:cNvSpPr txBox="1"/>
          <p:nvPr/>
        </p:nvSpPr>
        <p:spPr>
          <a:xfrm>
            <a:off x="3382081"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8</a:t>
            </a:r>
          </a:p>
        </p:txBody>
      </p:sp>
      <p:sp>
        <p:nvSpPr>
          <p:cNvPr id="223" name="TextBox 222">
            <a:extLst>
              <a:ext uri="{FF2B5EF4-FFF2-40B4-BE49-F238E27FC236}">
                <a16:creationId xmlns:a16="http://schemas.microsoft.com/office/drawing/2014/main" id="{8AD3BD2D-6809-D040-A456-B0295C0BDA64}"/>
              </a:ext>
            </a:extLst>
          </p:cNvPr>
          <p:cNvSpPr txBox="1"/>
          <p:nvPr/>
        </p:nvSpPr>
        <p:spPr>
          <a:xfrm>
            <a:off x="4146977"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12</a:t>
            </a:r>
          </a:p>
        </p:txBody>
      </p:sp>
      <p:sp>
        <p:nvSpPr>
          <p:cNvPr id="224" name="TextBox 223">
            <a:extLst>
              <a:ext uri="{FF2B5EF4-FFF2-40B4-BE49-F238E27FC236}">
                <a16:creationId xmlns:a16="http://schemas.microsoft.com/office/drawing/2014/main" id="{7A76FFB7-C742-E145-8C36-F670AAF3980D}"/>
              </a:ext>
            </a:extLst>
          </p:cNvPr>
          <p:cNvSpPr txBox="1"/>
          <p:nvPr/>
        </p:nvSpPr>
        <p:spPr>
          <a:xfrm>
            <a:off x="4356527"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13</a:t>
            </a:r>
          </a:p>
        </p:txBody>
      </p:sp>
      <p:sp>
        <p:nvSpPr>
          <p:cNvPr id="225" name="TextBox 224">
            <a:extLst>
              <a:ext uri="{FF2B5EF4-FFF2-40B4-BE49-F238E27FC236}">
                <a16:creationId xmlns:a16="http://schemas.microsoft.com/office/drawing/2014/main" id="{1692B123-B7A8-C243-A246-DF4B14403572}"/>
              </a:ext>
            </a:extLst>
          </p:cNvPr>
          <p:cNvSpPr txBox="1"/>
          <p:nvPr/>
        </p:nvSpPr>
        <p:spPr>
          <a:xfrm>
            <a:off x="4553377"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14</a:t>
            </a:r>
          </a:p>
        </p:txBody>
      </p:sp>
      <p:sp>
        <p:nvSpPr>
          <p:cNvPr id="232" name="TextBox 231">
            <a:extLst>
              <a:ext uri="{FF2B5EF4-FFF2-40B4-BE49-F238E27FC236}">
                <a16:creationId xmlns:a16="http://schemas.microsoft.com/office/drawing/2014/main" id="{D8A438DB-C183-D14C-9193-537ED37B542E}"/>
              </a:ext>
            </a:extLst>
          </p:cNvPr>
          <p:cNvSpPr txBox="1"/>
          <p:nvPr/>
        </p:nvSpPr>
        <p:spPr>
          <a:xfrm>
            <a:off x="3630560" y="5255482"/>
            <a:ext cx="456856" cy="153888"/>
          </a:xfrm>
          <a:prstGeom prst="rect">
            <a:avLst/>
          </a:prstGeom>
          <a:noFill/>
        </p:spPr>
        <p:txBody>
          <a:bodyPr wrap="none" lIns="0" tIns="0" rIns="0" bIns="0" rtlCol="0">
            <a:spAutoFit/>
          </a:bodyPr>
          <a:lstStyle/>
          <a:p>
            <a:pPr algn="ctr"/>
            <a:r>
              <a:rPr lang="en-GB" sz="1000" b="1" dirty="0">
                <a:latin typeface="Arial" panose="020B0604020202020204" pitchFamily="34" charset="0"/>
                <a:ea typeface="Aileron" charset="0"/>
                <a:cs typeface="Arial" panose="020B0604020202020204" pitchFamily="34" charset="0"/>
              </a:rPr>
              <a:t>Months</a:t>
            </a:r>
          </a:p>
        </p:txBody>
      </p:sp>
      <p:cxnSp>
        <p:nvCxnSpPr>
          <p:cNvPr id="234" name="Straight Connector 233">
            <a:extLst>
              <a:ext uri="{FF2B5EF4-FFF2-40B4-BE49-F238E27FC236}">
                <a16:creationId xmlns:a16="http://schemas.microsoft.com/office/drawing/2014/main" id="{F0B12EDF-BC82-A643-B359-24E9B1DD4E69}"/>
              </a:ext>
            </a:extLst>
          </p:cNvPr>
          <p:cNvCxnSpPr/>
          <p:nvPr/>
        </p:nvCxnSpPr>
        <p:spPr>
          <a:xfrm>
            <a:off x="1911466" y="4457267"/>
            <a:ext cx="171713" cy="0"/>
          </a:xfrm>
          <a:prstGeom prst="line">
            <a:avLst/>
          </a:prstGeom>
          <a:ln w="19050"/>
          <a:effectLst/>
        </p:spPr>
        <p:style>
          <a:lnRef idx="2">
            <a:schemeClr val="accent1"/>
          </a:lnRef>
          <a:fillRef idx="0">
            <a:schemeClr val="accent1"/>
          </a:fillRef>
          <a:effectRef idx="1">
            <a:schemeClr val="accent1"/>
          </a:effectRef>
          <a:fontRef idx="minor">
            <a:schemeClr val="tx1"/>
          </a:fontRef>
        </p:style>
      </p:cxnSp>
      <p:cxnSp>
        <p:nvCxnSpPr>
          <p:cNvPr id="235" name="Straight Connector 234">
            <a:extLst>
              <a:ext uri="{FF2B5EF4-FFF2-40B4-BE49-F238E27FC236}">
                <a16:creationId xmlns:a16="http://schemas.microsoft.com/office/drawing/2014/main" id="{03ADDE3B-A67A-A54D-8347-1F8758760CA4}"/>
              </a:ext>
            </a:extLst>
          </p:cNvPr>
          <p:cNvCxnSpPr/>
          <p:nvPr/>
        </p:nvCxnSpPr>
        <p:spPr>
          <a:xfrm>
            <a:off x="1911466" y="4581092"/>
            <a:ext cx="171713"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242" name="Graphic 241">
            <a:extLst>
              <a:ext uri="{FF2B5EF4-FFF2-40B4-BE49-F238E27FC236}">
                <a16:creationId xmlns:a16="http://schemas.microsoft.com/office/drawing/2014/main" id="{4A5D50E8-2F24-774D-AFB8-CED919C32F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06082" y="3206546"/>
            <a:ext cx="4030218" cy="1867662"/>
          </a:xfrm>
          <a:prstGeom prst="rect">
            <a:avLst/>
          </a:prstGeom>
        </p:spPr>
      </p:pic>
      <p:sp>
        <p:nvSpPr>
          <p:cNvPr id="243" name="TextBox 242">
            <a:extLst>
              <a:ext uri="{FF2B5EF4-FFF2-40B4-BE49-F238E27FC236}">
                <a16:creationId xmlns:a16="http://schemas.microsoft.com/office/drawing/2014/main" id="{277607F8-3411-FF4F-8A7A-BE09222CA5AD}"/>
              </a:ext>
            </a:extLst>
          </p:cNvPr>
          <p:cNvSpPr txBox="1"/>
          <p:nvPr/>
        </p:nvSpPr>
        <p:spPr>
          <a:xfrm>
            <a:off x="6660920" y="5368451"/>
            <a:ext cx="875240" cy="323165"/>
          </a:xfrm>
          <a:prstGeom prst="rect">
            <a:avLst/>
          </a:prstGeom>
          <a:noFill/>
        </p:spPr>
        <p:txBody>
          <a:bodyPr wrap="none" lIns="0" tIns="0" rIns="0" bIns="0" rtlCol="0">
            <a:spAutoFit/>
          </a:bodyPr>
          <a:lstStyle/>
          <a:p>
            <a:r>
              <a:rPr lang="en-GB" sz="700" b="1" dirty="0">
                <a:latin typeface="Arial" panose="020B0604020202020204" pitchFamily="34" charset="0"/>
                <a:ea typeface="Aileron" charset="0"/>
                <a:cs typeface="Arial" panose="020B0604020202020204" pitchFamily="34" charset="0"/>
              </a:rPr>
              <a:t>No. at risk</a:t>
            </a:r>
          </a:p>
          <a:p>
            <a:r>
              <a:rPr lang="en-GB" sz="700" dirty="0">
                <a:latin typeface="Arial" panose="020B0604020202020204" pitchFamily="34" charset="0"/>
                <a:cs typeface="Arial" panose="020B0604020202020204" pitchFamily="34" charset="0"/>
              </a:rPr>
              <a:t>FTD–TPI</a:t>
            </a:r>
            <a:r>
              <a:rPr lang="en-GB" sz="700" dirty="0">
                <a:latin typeface="Arial" panose="020B0604020202020204" pitchFamily="34" charset="0"/>
                <a:ea typeface="Aileron" charset="0"/>
                <a:cs typeface="Arial" panose="020B0604020202020204" pitchFamily="34" charset="0"/>
              </a:rPr>
              <a:t> + Bev group</a:t>
            </a:r>
          </a:p>
          <a:p>
            <a:r>
              <a:rPr lang="en-GB" sz="700" dirty="0">
                <a:latin typeface="Arial" panose="020B0604020202020204" pitchFamily="34" charset="0"/>
                <a:cs typeface="Arial" panose="020B0604020202020204" pitchFamily="34" charset="0"/>
              </a:rPr>
              <a:t>FTD–TPI</a:t>
            </a:r>
            <a:r>
              <a:rPr lang="en-GB" sz="700" dirty="0">
                <a:latin typeface="Arial" panose="020B0604020202020204" pitchFamily="34" charset="0"/>
                <a:ea typeface="Aileron" charset="0"/>
                <a:cs typeface="Arial" panose="020B0604020202020204" pitchFamily="34" charset="0"/>
              </a:rPr>
              <a:t> group</a:t>
            </a:r>
          </a:p>
        </p:txBody>
      </p:sp>
      <p:sp>
        <p:nvSpPr>
          <p:cNvPr id="244" name="TextBox 243">
            <a:extLst>
              <a:ext uri="{FF2B5EF4-FFF2-40B4-BE49-F238E27FC236}">
                <a16:creationId xmlns:a16="http://schemas.microsoft.com/office/drawing/2014/main" id="{9DB9F246-F66F-3D4F-974F-CC1C03764A10}"/>
              </a:ext>
            </a:extLst>
          </p:cNvPr>
          <p:cNvSpPr txBox="1"/>
          <p:nvPr/>
        </p:nvSpPr>
        <p:spPr>
          <a:xfrm rot="16200000">
            <a:off x="6410134" y="3990179"/>
            <a:ext cx="1774525" cy="153888"/>
          </a:xfrm>
          <a:prstGeom prst="rect">
            <a:avLst/>
          </a:prstGeom>
          <a:noFill/>
        </p:spPr>
        <p:txBody>
          <a:bodyPr wrap="none" lIns="0" tIns="0" rIns="0" bIns="0" rtlCol="0">
            <a:spAutoFit/>
          </a:bodyPr>
          <a:lstStyle/>
          <a:p>
            <a:pPr algn="ctr"/>
            <a:r>
              <a:rPr lang="en-GB" sz="1000" b="1" dirty="0">
                <a:latin typeface="Arial" panose="020B0604020202020204" pitchFamily="34" charset="0"/>
                <a:ea typeface="Aileron" charset="0"/>
                <a:cs typeface="Arial" panose="020B0604020202020204" pitchFamily="34" charset="0"/>
              </a:rPr>
              <a:t>Progression-free survival (%)</a:t>
            </a:r>
          </a:p>
        </p:txBody>
      </p:sp>
      <p:sp>
        <p:nvSpPr>
          <p:cNvPr id="245" name="TextBox 244">
            <a:extLst>
              <a:ext uri="{FF2B5EF4-FFF2-40B4-BE49-F238E27FC236}">
                <a16:creationId xmlns:a16="http://schemas.microsoft.com/office/drawing/2014/main" id="{66580B94-C90D-0949-807A-35EECB5CE29E}"/>
              </a:ext>
            </a:extLst>
          </p:cNvPr>
          <p:cNvSpPr txBox="1"/>
          <p:nvPr/>
        </p:nvSpPr>
        <p:spPr>
          <a:xfrm>
            <a:off x="7487494" y="3138986"/>
            <a:ext cx="173124"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100</a:t>
            </a:r>
          </a:p>
        </p:txBody>
      </p:sp>
      <p:sp>
        <p:nvSpPr>
          <p:cNvPr id="246" name="TextBox 245">
            <a:extLst>
              <a:ext uri="{FF2B5EF4-FFF2-40B4-BE49-F238E27FC236}">
                <a16:creationId xmlns:a16="http://schemas.microsoft.com/office/drawing/2014/main" id="{9A342ABE-4FDB-B144-AA82-7DA2132206B4}"/>
              </a:ext>
            </a:extLst>
          </p:cNvPr>
          <p:cNvSpPr txBox="1"/>
          <p:nvPr/>
        </p:nvSpPr>
        <p:spPr>
          <a:xfrm>
            <a:off x="7658880" y="5459911"/>
            <a:ext cx="17318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246</a:t>
            </a:r>
          </a:p>
          <a:p>
            <a:pPr algn="ctr"/>
            <a:r>
              <a:rPr lang="en-GB" sz="800" dirty="0">
                <a:latin typeface="Arial" panose="020B0604020202020204" pitchFamily="34" charset="0"/>
                <a:ea typeface="Aileron" charset="0"/>
                <a:cs typeface="Arial" panose="020B0604020202020204" pitchFamily="34" charset="0"/>
              </a:rPr>
              <a:t>246</a:t>
            </a:r>
          </a:p>
        </p:txBody>
      </p:sp>
      <p:sp>
        <p:nvSpPr>
          <p:cNvPr id="247" name="TextBox 246">
            <a:extLst>
              <a:ext uri="{FF2B5EF4-FFF2-40B4-BE49-F238E27FC236}">
                <a16:creationId xmlns:a16="http://schemas.microsoft.com/office/drawing/2014/main" id="{001D744C-0EEC-444A-AE0D-7EF09A28A7D9}"/>
              </a:ext>
            </a:extLst>
          </p:cNvPr>
          <p:cNvSpPr txBox="1"/>
          <p:nvPr/>
        </p:nvSpPr>
        <p:spPr>
          <a:xfrm>
            <a:off x="9237166" y="54599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89</a:t>
            </a:r>
          </a:p>
          <a:p>
            <a:pPr algn="ctr"/>
            <a:r>
              <a:rPr lang="en-GB" sz="800" dirty="0">
                <a:latin typeface="Arial" panose="020B0604020202020204" pitchFamily="34" charset="0"/>
                <a:ea typeface="Aileron" charset="0"/>
                <a:cs typeface="Arial" panose="020B0604020202020204" pitchFamily="34" charset="0"/>
              </a:rPr>
              <a:t>29</a:t>
            </a:r>
          </a:p>
        </p:txBody>
      </p:sp>
      <p:sp>
        <p:nvSpPr>
          <p:cNvPr id="248" name="TextBox 247">
            <a:extLst>
              <a:ext uri="{FF2B5EF4-FFF2-40B4-BE49-F238E27FC236}">
                <a16:creationId xmlns:a16="http://schemas.microsoft.com/office/drawing/2014/main" id="{64C4B171-509E-B247-8B63-06EB2044FD86}"/>
              </a:ext>
            </a:extLst>
          </p:cNvPr>
          <p:cNvSpPr txBox="1"/>
          <p:nvPr/>
        </p:nvSpPr>
        <p:spPr>
          <a:xfrm>
            <a:off x="7884337" y="5459911"/>
            <a:ext cx="173124"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242</a:t>
            </a:r>
          </a:p>
          <a:p>
            <a:pPr algn="ctr"/>
            <a:r>
              <a:rPr lang="en-GB" sz="800" dirty="0">
                <a:latin typeface="Arial" panose="020B0604020202020204" pitchFamily="34" charset="0"/>
                <a:ea typeface="Aileron" charset="0"/>
                <a:cs typeface="Arial" panose="020B0604020202020204" pitchFamily="34" charset="0"/>
              </a:rPr>
              <a:t>236</a:t>
            </a:r>
          </a:p>
        </p:txBody>
      </p:sp>
      <p:sp>
        <p:nvSpPr>
          <p:cNvPr id="249" name="TextBox 248">
            <a:extLst>
              <a:ext uri="{FF2B5EF4-FFF2-40B4-BE49-F238E27FC236}">
                <a16:creationId xmlns:a16="http://schemas.microsoft.com/office/drawing/2014/main" id="{46E61896-7087-FD4F-A7D0-E5A1BA08D8CD}"/>
              </a:ext>
            </a:extLst>
          </p:cNvPr>
          <p:cNvSpPr txBox="1"/>
          <p:nvPr/>
        </p:nvSpPr>
        <p:spPr>
          <a:xfrm>
            <a:off x="8097062" y="5459911"/>
            <a:ext cx="173124"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198</a:t>
            </a:r>
          </a:p>
          <a:p>
            <a:pPr algn="ctr"/>
            <a:r>
              <a:rPr lang="en-GB" sz="800" dirty="0">
                <a:latin typeface="Arial" panose="020B0604020202020204" pitchFamily="34" charset="0"/>
                <a:ea typeface="Aileron" charset="0"/>
                <a:cs typeface="Arial" panose="020B0604020202020204" pitchFamily="34" charset="0"/>
              </a:rPr>
              <a:t>147</a:t>
            </a:r>
          </a:p>
        </p:txBody>
      </p:sp>
      <p:sp>
        <p:nvSpPr>
          <p:cNvPr id="250" name="TextBox 249">
            <a:extLst>
              <a:ext uri="{FF2B5EF4-FFF2-40B4-BE49-F238E27FC236}">
                <a16:creationId xmlns:a16="http://schemas.microsoft.com/office/drawing/2014/main" id="{245428A4-E776-034B-9111-51CAFC197646}"/>
              </a:ext>
            </a:extLst>
          </p:cNvPr>
          <p:cNvSpPr txBox="1"/>
          <p:nvPr/>
        </p:nvSpPr>
        <p:spPr>
          <a:xfrm>
            <a:off x="9462591" y="54599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70</a:t>
            </a:r>
          </a:p>
          <a:p>
            <a:pPr algn="ctr"/>
            <a:r>
              <a:rPr lang="en-GB" sz="800" dirty="0">
                <a:latin typeface="Arial" panose="020B0604020202020204" pitchFamily="34" charset="0"/>
                <a:ea typeface="Aileron" charset="0"/>
                <a:cs typeface="Arial" panose="020B0604020202020204" pitchFamily="34" charset="0"/>
              </a:rPr>
              <a:t>19</a:t>
            </a:r>
          </a:p>
        </p:txBody>
      </p:sp>
      <p:sp>
        <p:nvSpPr>
          <p:cNvPr id="251" name="TextBox 250">
            <a:extLst>
              <a:ext uri="{FF2B5EF4-FFF2-40B4-BE49-F238E27FC236}">
                <a16:creationId xmlns:a16="http://schemas.microsoft.com/office/drawing/2014/main" id="{909F5D10-C904-AE45-A863-2BCA486630C7}"/>
              </a:ext>
            </a:extLst>
          </p:cNvPr>
          <p:cNvSpPr txBox="1"/>
          <p:nvPr/>
        </p:nvSpPr>
        <p:spPr>
          <a:xfrm>
            <a:off x="9688016" y="54599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61</a:t>
            </a:r>
          </a:p>
          <a:p>
            <a:pPr algn="ctr"/>
            <a:r>
              <a:rPr lang="en-GB" sz="800" dirty="0">
                <a:latin typeface="Arial" panose="020B0604020202020204" pitchFamily="34" charset="0"/>
                <a:ea typeface="Aileron" charset="0"/>
                <a:cs typeface="Arial" panose="020B0604020202020204" pitchFamily="34" charset="0"/>
              </a:rPr>
              <a:t>12</a:t>
            </a:r>
          </a:p>
        </p:txBody>
      </p:sp>
      <p:sp>
        <p:nvSpPr>
          <p:cNvPr id="252" name="TextBox 251">
            <a:extLst>
              <a:ext uri="{FF2B5EF4-FFF2-40B4-BE49-F238E27FC236}">
                <a16:creationId xmlns:a16="http://schemas.microsoft.com/office/drawing/2014/main" id="{ECEAD675-7946-A84E-8371-2FFB860BFE7C}"/>
              </a:ext>
            </a:extLst>
          </p:cNvPr>
          <p:cNvSpPr txBox="1"/>
          <p:nvPr/>
        </p:nvSpPr>
        <p:spPr>
          <a:xfrm>
            <a:off x="9900741" y="54599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52</a:t>
            </a:r>
          </a:p>
          <a:p>
            <a:pPr algn="ctr"/>
            <a:r>
              <a:rPr lang="en-GB" sz="800" dirty="0">
                <a:latin typeface="Arial" panose="020B0604020202020204" pitchFamily="34" charset="0"/>
                <a:ea typeface="Aileron" charset="0"/>
                <a:cs typeface="Arial" panose="020B0604020202020204" pitchFamily="34" charset="0"/>
              </a:rPr>
              <a:t>8</a:t>
            </a:r>
          </a:p>
        </p:txBody>
      </p:sp>
      <p:sp>
        <p:nvSpPr>
          <p:cNvPr id="253" name="TextBox 252">
            <a:extLst>
              <a:ext uri="{FF2B5EF4-FFF2-40B4-BE49-F238E27FC236}">
                <a16:creationId xmlns:a16="http://schemas.microsoft.com/office/drawing/2014/main" id="{FD535683-3F5A-3C4E-A9BA-E8009946BA69}"/>
              </a:ext>
            </a:extLst>
          </p:cNvPr>
          <p:cNvSpPr txBox="1"/>
          <p:nvPr/>
        </p:nvSpPr>
        <p:spPr>
          <a:xfrm>
            <a:off x="8322487" y="5459911"/>
            <a:ext cx="173124"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179</a:t>
            </a:r>
          </a:p>
          <a:p>
            <a:pPr algn="ctr"/>
            <a:r>
              <a:rPr lang="en-GB" sz="800" dirty="0">
                <a:latin typeface="Arial" panose="020B0604020202020204" pitchFamily="34" charset="0"/>
                <a:ea typeface="Aileron" charset="0"/>
                <a:cs typeface="Arial" panose="020B0604020202020204" pitchFamily="34" charset="0"/>
              </a:rPr>
              <a:t>109</a:t>
            </a:r>
          </a:p>
        </p:txBody>
      </p:sp>
      <p:sp>
        <p:nvSpPr>
          <p:cNvPr id="254" name="TextBox 253">
            <a:extLst>
              <a:ext uri="{FF2B5EF4-FFF2-40B4-BE49-F238E27FC236}">
                <a16:creationId xmlns:a16="http://schemas.microsoft.com/office/drawing/2014/main" id="{687FF8C7-6819-2E4A-852F-346E2093ED41}"/>
              </a:ext>
            </a:extLst>
          </p:cNvPr>
          <p:cNvSpPr txBox="1"/>
          <p:nvPr/>
        </p:nvSpPr>
        <p:spPr>
          <a:xfrm>
            <a:off x="8541562" y="5459911"/>
            <a:ext cx="173124"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153</a:t>
            </a:r>
          </a:p>
          <a:p>
            <a:pPr algn="ctr"/>
            <a:r>
              <a:rPr lang="en-GB" sz="800" dirty="0">
                <a:latin typeface="Arial" panose="020B0604020202020204" pitchFamily="34" charset="0"/>
                <a:ea typeface="Aileron" charset="0"/>
                <a:cs typeface="Arial" panose="020B0604020202020204" pitchFamily="34" charset="0"/>
              </a:rPr>
              <a:t>74</a:t>
            </a:r>
          </a:p>
        </p:txBody>
      </p:sp>
      <p:sp>
        <p:nvSpPr>
          <p:cNvPr id="255" name="TextBox 254">
            <a:extLst>
              <a:ext uri="{FF2B5EF4-FFF2-40B4-BE49-F238E27FC236}">
                <a16:creationId xmlns:a16="http://schemas.microsoft.com/office/drawing/2014/main" id="{C62B025E-C5BA-FE4D-BF72-0BFD66DA376D}"/>
              </a:ext>
            </a:extLst>
          </p:cNvPr>
          <p:cNvSpPr txBox="1"/>
          <p:nvPr/>
        </p:nvSpPr>
        <p:spPr>
          <a:xfrm>
            <a:off x="8773337" y="5459911"/>
            <a:ext cx="173124"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128</a:t>
            </a:r>
          </a:p>
          <a:p>
            <a:pPr algn="ctr"/>
            <a:r>
              <a:rPr lang="en-GB" sz="800" dirty="0">
                <a:latin typeface="Arial" panose="020B0604020202020204" pitchFamily="34" charset="0"/>
                <a:ea typeface="Aileron" charset="0"/>
                <a:cs typeface="Arial" panose="020B0604020202020204" pitchFamily="34" charset="0"/>
              </a:rPr>
              <a:t>56</a:t>
            </a:r>
          </a:p>
        </p:txBody>
      </p:sp>
      <p:sp>
        <p:nvSpPr>
          <p:cNvPr id="256" name="TextBox 255">
            <a:extLst>
              <a:ext uri="{FF2B5EF4-FFF2-40B4-BE49-F238E27FC236}">
                <a16:creationId xmlns:a16="http://schemas.microsoft.com/office/drawing/2014/main" id="{B4C18E7F-9856-C440-992E-B5A8CAC9C616}"/>
              </a:ext>
            </a:extLst>
          </p:cNvPr>
          <p:cNvSpPr txBox="1"/>
          <p:nvPr/>
        </p:nvSpPr>
        <p:spPr>
          <a:xfrm>
            <a:off x="9021266" y="54599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99</a:t>
            </a:r>
          </a:p>
          <a:p>
            <a:pPr algn="ctr"/>
            <a:r>
              <a:rPr lang="en-GB" sz="800" dirty="0">
                <a:latin typeface="Arial" panose="020B0604020202020204" pitchFamily="34" charset="0"/>
                <a:ea typeface="Aileron" charset="0"/>
                <a:cs typeface="Arial" panose="020B0604020202020204" pitchFamily="34" charset="0"/>
              </a:rPr>
              <a:t>36</a:t>
            </a:r>
          </a:p>
        </p:txBody>
      </p:sp>
      <p:sp>
        <p:nvSpPr>
          <p:cNvPr id="257" name="TextBox 256">
            <a:extLst>
              <a:ext uri="{FF2B5EF4-FFF2-40B4-BE49-F238E27FC236}">
                <a16:creationId xmlns:a16="http://schemas.microsoft.com/office/drawing/2014/main" id="{C8FAE9E3-F43F-3C45-81C3-BD5485F19F93}"/>
              </a:ext>
            </a:extLst>
          </p:cNvPr>
          <p:cNvSpPr txBox="1"/>
          <p:nvPr/>
        </p:nvSpPr>
        <p:spPr>
          <a:xfrm>
            <a:off x="10107116" y="54599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43</a:t>
            </a:r>
          </a:p>
          <a:p>
            <a:pPr algn="ctr"/>
            <a:r>
              <a:rPr lang="en-GB" sz="800" dirty="0">
                <a:latin typeface="Arial" panose="020B0604020202020204" pitchFamily="34" charset="0"/>
                <a:ea typeface="Aileron" charset="0"/>
                <a:cs typeface="Arial" panose="020B0604020202020204" pitchFamily="34" charset="0"/>
              </a:rPr>
              <a:t>6</a:t>
            </a:r>
          </a:p>
        </p:txBody>
      </p:sp>
      <p:sp>
        <p:nvSpPr>
          <p:cNvPr id="258" name="TextBox 257">
            <a:extLst>
              <a:ext uri="{FF2B5EF4-FFF2-40B4-BE49-F238E27FC236}">
                <a16:creationId xmlns:a16="http://schemas.microsoft.com/office/drawing/2014/main" id="{D0C22E18-3FBF-3B49-9386-D1351E17DDBB}"/>
              </a:ext>
            </a:extLst>
          </p:cNvPr>
          <p:cNvSpPr txBox="1"/>
          <p:nvPr/>
        </p:nvSpPr>
        <p:spPr>
          <a:xfrm>
            <a:off x="11713945" y="5459911"/>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0</a:t>
            </a:r>
          </a:p>
          <a:p>
            <a:pPr algn="ctr"/>
            <a:r>
              <a:rPr lang="en-GB" sz="800" dirty="0">
                <a:latin typeface="Arial" panose="020B0604020202020204" pitchFamily="34" charset="0"/>
                <a:ea typeface="Aileron" charset="0"/>
                <a:cs typeface="Arial" panose="020B0604020202020204" pitchFamily="34" charset="0"/>
              </a:rPr>
              <a:t>0</a:t>
            </a:r>
          </a:p>
        </p:txBody>
      </p:sp>
      <p:sp>
        <p:nvSpPr>
          <p:cNvPr id="259" name="TextBox 258">
            <a:extLst>
              <a:ext uri="{FF2B5EF4-FFF2-40B4-BE49-F238E27FC236}">
                <a16:creationId xmlns:a16="http://schemas.microsoft.com/office/drawing/2014/main" id="{C60192EC-3905-3549-AAEF-D630F5DA6449}"/>
              </a:ext>
            </a:extLst>
          </p:cNvPr>
          <p:cNvSpPr txBox="1"/>
          <p:nvPr/>
        </p:nvSpPr>
        <p:spPr>
          <a:xfrm>
            <a:off x="11478741" y="5459911"/>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a:t>
            </a:r>
          </a:p>
          <a:p>
            <a:pPr algn="ctr"/>
            <a:r>
              <a:rPr lang="en-GB" sz="800" dirty="0">
                <a:latin typeface="Arial" panose="020B0604020202020204" pitchFamily="34" charset="0"/>
                <a:ea typeface="Aileron" charset="0"/>
                <a:cs typeface="Arial" panose="020B0604020202020204" pitchFamily="34" charset="0"/>
              </a:rPr>
              <a:t>0</a:t>
            </a:r>
          </a:p>
        </p:txBody>
      </p:sp>
      <p:sp>
        <p:nvSpPr>
          <p:cNvPr id="260" name="TextBox 259">
            <a:extLst>
              <a:ext uri="{FF2B5EF4-FFF2-40B4-BE49-F238E27FC236}">
                <a16:creationId xmlns:a16="http://schemas.microsoft.com/office/drawing/2014/main" id="{1040A955-075B-074E-B6C4-11622825CFB0}"/>
              </a:ext>
            </a:extLst>
          </p:cNvPr>
          <p:cNvSpPr txBox="1"/>
          <p:nvPr/>
        </p:nvSpPr>
        <p:spPr>
          <a:xfrm>
            <a:off x="11256939" y="5459911"/>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4</a:t>
            </a:r>
          </a:p>
          <a:p>
            <a:pPr algn="ctr"/>
            <a:r>
              <a:rPr lang="en-GB" sz="800" dirty="0">
                <a:latin typeface="Arial" panose="020B0604020202020204" pitchFamily="34" charset="0"/>
                <a:ea typeface="Aileron" charset="0"/>
                <a:cs typeface="Arial" panose="020B0604020202020204" pitchFamily="34" charset="0"/>
              </a:rPr>
              <a:t>0</a:t>
            </a:r>
          </a:p>
        </p:txBody>
      </p:sp>
      <p:sp>
        <p:nvSpPr>
          <p:cNvPr id="263" name="TextBox 262">
            <a:extLst>
              <a:ext uri="{FF2B5EF4-FFF2-40B4-BE49-F238E27FC236}">
                <a16:creationId xmlns:a16="http://schemas.microsoft.com/office/drawing/2014/main" id="{26839FB4-58EE-0A48-87DD-308C442AAD88}"/>
              </a:ext>
            </a:extLst>
          </p:cNvPr>
          <p:cNvSpPr txBox="1"/>
          <p:nvPr/>
        </p:nvSpPr>
        <p:spPr>
          <a:xfrm>
            <a:off x="10785865" y="54599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13</a:t>
            </a:r>
          </a:p>
          <a:p>
            <a:pPr algn="ctr"/>
            <a:r>
              <a:rPr lang="en-GB" sz="800" dirty="0">
                <a:latin typeface="Arial" panose="020B0604020202020204" pitchFamily="34" charset="0"/>
                <a:ea typeface="Aileron" charset="0"/>
                <a:cs typeface="Arial" panose="020B0604020202020204" pitchFamily="34" charset="0"/>
              </a:rPr>
              <a:t>1</a:t>
            </a:r>
          </a:p>
        </p:txBody>
      </p:sp>
      <p:sp>
        <p:nvSpPr>
          <p:cNvPr id="264" name="TextBox 263">
            <a:extLst>
              <a:ext uri="{FF2B5EF4-FFF2-40B4-BE49-F238E27FC236}">
                <a16:creationId xmlns:a16="http://schemas.microsoft.com/office/drawing/2014/main" id="{F2C735B8-62F5-0043-B817-E2106B8B8EC0}"/>
              </a:ext>
            </a:extLst>
          </p:cNvPr>
          <p:cNvSpPr txBox="1"/>
          <p:nvPr/>
        </p:nvSpPr>
        <p:spPr>
          <a:xfrm>
            <a:off x="11050256" y="5459911"/>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7</a:t>
            </a:r>
          </a:p>
          <a:p>
            <a:pPr algn="ctr"/>
            <a:r>
              <a:rPr lang="en-GB" sz="800" dirty="0">
                <a:latin typeface="Arial" panose="020B0604020202020204" pitchFamily="34" charset="0"/>
                <a:ea typeface="Aileron" charset="0"/>
                <a:cs typeface="Arial" panose="020B0604020202020204" pitchFamily="34" charset="0"/>
              </a:rPr>
              <a:t>1</a:t>
            </a:r>
          </a:p>
        </p:txBody>
      </p:sp>
      <p:sp>
        <p:nvSpPr>
          <p:cNvPr id="265" name="TextBox 264">
            <a:extLst>
              <a:ext uri="{FF2B5EF4-FFF2-40B4-BE49-F238E27FC236}">
                <a16:creationId xmlns:a16="http://schemas.microsoft.com/office/drawing/2014/main" id="{85BC2B94-8BCA-BD44-B90D-C84BEB0569D3}"/>
              </a:ext>
            </a:extLst>
          </p:cNvPr>
          <p:cNvSpPr txBox="1"/>
          <p:nvPr/>
        </p:nvSpPr>
        <p:spPr>
          <a:xfrm>
            <a:off x="10561141" y="54599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18</a:t>
            </a:r>
          </a:p>
          <a:p>
            <a:pPr algn="ctr"/>
            <a:r>
              <a:rPr lang="en-GB" sz="800" dirty="0">
                <a:latin typeface="Arial" panose="020B0604020202020204" pitchFamily="34" charset="0"/>
                <a:ea typeface="Aileron" charset="0"/>
                <a:cs typeface="Arial" panose="020B0604020202020204" pitchFamily="34" charset="0"/>
              </a:rPr>
              <a:t>2</a:t>
            </a:r>
          </a:p>
        </p:txBody>
      </p:sp>
      <p:sp>
        <p:nvSpPr>
          <p:cNvPr id="266" name="TextBox 265">
            <a:extLst>
              <a:ext uri="{FF2B5EF4-FFF2-40B4-BE49-F238E27FC236}">
                <a16:creationId xmlns:a16="http://schemas.microsoft.com/office/drawing/2014/main" id="{9A238482-0FF9-474B-94C4-8ED97EE16C83}"/>
              </a:ext>
            </a:extLst>
          </p:cNvPr>
          <p:cNvSpPr txBox="1"/>
          <p:nvPr/>
        </p:nvSpPr>
        <p:spPr>
          <a:xfrm>
            <a:off x="10345241" y="54599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25</a:t>
            </a:r>
          </a:p>
          <a:p>
            <a:pPr algn="ctr"/>
            <a:r>
              <a:rPr lang="en-GB" sz="800" dirty="0">
                <a:latin typeface="Arial" panose="020B0604020202020204" pitchFamily="34" charset="0"/>
                <a:ea typeface="Aileron" charset="0"/>
                <a:cs typeface="Arial" panose="020B0604020202020204" pitchFamily="34" charset="0"/>
              </a:rPr>
              <a:t>2</a:t>
            </a:r>
          </a:p>
        </p:txBody>
      </p:sp>
      <p:sp>
        <p:nvSpPr>
          <p:cNvPr id="267" name="TextBox 266">
            <a:extLst>
              <a:ext uri="{FF2B5EF4-FFF2-40B4-BE49-F238E27FC236}">
                <a16:creationId xmlns:a16="http://schemas.microsoft.com/office/drawing/2014/main" id="{64EA6F81-A3EE-2841-B34C-9C70A28402D6}"/>
              </a:ext>
            </a:extLst>
          </p:cNvPr>
          <p:cNvSpPr txBox="1"/>
          <p:nvPr/>
        </p:nvSpPr>
        <p:spPr>
          <a:xfrm>
            <a:off x="7545202" y="3510461"/>
            <a:ext cx="115416"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80</a:t>
            </a:r>
          </a:p>
        </p:txBody>
      </p:sp>
      <p:sp>
        <p:nvSpPr>
          <p:cNvPr id="268" name="TextBox 267">
            <a:extLst>
              <a:ext uri="{FF2B5EF4-FFF2-40B4-BE49-F238E27FC236}">
                <a16:creationId xmlns:a16="http://schemas.microsoft.com/office/drawing/2014/main" id="{8E4EE276-BF5A-6144-BE61-99166CF341EA}"/>
              </a:ext>
            </a:extLst>
          </p:cNvPr>
          <p:cNvSpPr txBox="1"/>
          <p:nvPr/>
        </p:nvSpPr>
        <p:spPr>
          <a:xfrm>
            <a:off x="7545202" y="3875586"/>
            <a:ext cx="115416"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60</a:t>
            </a:r>
          </a:p>
        </p:txBody>
      </p:sp>
      <p:sp>
        <p:nvSpPr>
          <p:cNvPr id="269" name="TextBox 268">
            <a:extLst>
              <a:ext uri="{FF2B5EF4-FFF2-40B4-BE49-F238E27FC236}">
                <a16:creationId xmlns:a16="http://schemas.microsoft.com/office/drawing/2014/main" id="{CE568BC2-4F27-9549-A9D9-51595E6C747A}"/>
              </a:ext>
            </a:extLst>
          </p:cNvPr>
          <p:cNvSpPr txBox="1"/>
          <p:nvPr/>
        </p:nvSpPr>
        <p:spPr>
          <a:xfrm>
            <a:off x="11005194"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15</a:t>
            </a:r>
          </a:p>
        </p:txBody>
      </p:sp>
      <p:sp>
        <p:nvSpPr>
          <p:cNvPr id="270" name="TextBox 269">
            <a:extLst>
              <a:ext uri="{FF2B5EF4-FFF2-40B4-BE49-F238E27FC236}">
                <a16:creationId xmlns:a16="http://schemas.microsoft.com/office/drawing/2014/main" id="{6D171993-5FF4-604B-BC5F-CBED7D9878C8}"/>
              </a:ext>
            </a:extLst>
          </p:cNvPr>
          <p:cNvSpPr txBox="1"/>
          <p:nvPr/>
        </p:nvSpPr>
        <p:spPr>
          <a:xfrm>
            <a:off x="11226337"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16</a:t>
            </a:r>
          </a:p>
        </p:txBody>
      </p:sp>
      <p:sp>
        <p:nvSpPr>
          <p:cNvPr id="271" name="TextBox 270">
            <a:extLst>
              <a:ext uri="{FF2B5EF4-FFF2-40B4-BE49-F238E27FC236}">
                <a16:creationId xmlns:a16="http://schemas.microsoft.com/office/drawing/2014/main" id="{6DF93921-217F-1441-80FE-08434F65DD1C}"/>
              </a:ext>
            </a:extLst>
          </p:cNvPr>
          <p:cNvSpPr txBox="1"/>
          <p:nvPr/>
        </p:nvSpPr>
        <p:spPr>
          <a:xfrm>
            <a:off x="11449887"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17</a:t>
            </a:r>
          </a:p>
        </p:txBody>
      </p:sp>
      <p:sp>
        <p:nvSpPr>
          <p:cNvPr id="274" name="TextBox 273">
            <a:extLst>
              <a:ext uri="{FF2B5EF4-FFF2-40B4-BE49-F238E27FC236}">
                <a16:creationId xmlns:a16="http://schemas.microsoft.com/office/drawing/2014/main" id="{6367D789-7F8B-454E-9B00-59E4E5CB3867}"/>
              </a:ext>
            </a:extLst>
          </p:cNvPr>
          <p:cNvSpPr txBox="1"/>
          <p:nvPr/>
        </p:nvSpPr>
        <p:spPr>
          <a:xfrm>
            <a:off x="11669216"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18</a:t>
            </a:r>
          </a:p>
        </p:txBody>
      </p:sp>
      <p:sp>
        <p:nvSpPr>
          <p:cNvPr id="277" name="TextBox 276">
            <a:extLst>
              <a:ext uri="{FF2B5EF4-FFF2-40B4-BE49-F238E27FC236}">
                <a16:creationId xmlns:a16="http://schemas.microsoft.com/office/drawing/2014/main" id="{8C34B161-C428-2049-8DBF-557A713A45A0}"/>
              </a:ext>
            </a:extLst>
          </p:cNvPr>
          <p:cNvSpPr txBox="1"/>
          <p:nvPr/>
        </p:nvSpPr>
        <p:spPr>
          <a:xfrm>
            <a:off x="7545202" y="4240711"/>
            <a:ext cx="115416"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40</a:t>
            </a:r>
          </a:p>
        </p:txBody>
      </p:sp>
      <p:sp>
        <p:nvSpPr>
          <p:cNvPr id="278" name="TextBox 277">
            <a:extLst>
              <a:ext uri="{FF2B5EF4-FFF2-40B4-BE49-F238E27FC236}">
                <a16:creationId xmlns:a16="http://schemas.microsoft.com/office/drawing/2014/main" id="{9B1F2C28-DDA9-6840-AC36-B0E103662638}"/>
              </a:ext>
            </a:extLst>
          </p:cNvPr>
          <p:cNvSpPr txBox="1"/>
          <p:nvPr/>
        </p:nvSpPr>
        <p:spPr>
          <a:xfrm>
            <a:off x="7545202" y="4605836"/>
            <a:ext cx="115416"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20</a:t>
            </a:r>
          </a:p>
        </p:txBody>
      </p:sp>
      <p:sp>
        <p:nvSpPr>
          <p:cNvPr id="279" name="TextBox 278">
            <a:extLst>
              <a:ext uri="{FF2B5EF4-FFF2-40B4-BE49-F238E27FC236}">
                <a16:creationId xmlns:a16="http://schemas.microsoft.com/office/drawing/2014/main" id="{2C0733A3-D61F-7C44-BC2A-1EA59AC94951}"/>
              </a:ext>
            </a:extLst>
          </p:cNvPr>
          <p:cNvSpPr txBox="1"/>
          <p:nvPr/>
        </p:nvSpPr>
        <p:spPr>
          <a:xfrm>
            <a:off x="7602910" y="4958261"/>
            <a:ext cx="57708"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0</a:t>
            </a:r>
          </a:p>
        </p:txBody>
      </p:sp>
      <p:sp>
        <p:nvSpPr>
          <p:cNvPr id="280" name="TextBox 279">
            <a:extLst>
              <a:ext uri="{FF2B5EF4-FFF2-40B4-BE49-F238E27FC236}">
                <a16:creationId xmlns:a16="http://schemas.microsoft.com/office/drawing/2014/main" id="{94D47E51-C216-4B4E-8C6D-7E54F3C5EB7F}"/>
              </a:ext>
            </a:extLst>
          </p:cNvPr>
          <p:cNvSpPr txBox="1"/>
          <p:nvPr/>
        </p:nvSpPr>
        <p:spPr>
          <a:xfrm>
            <a:off x="7716620"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0</a:t>
            </a:r>
          </a:p>
        </p:txBody>
      </p:sp>
      <p:sp>
        <p:nvSpPr>
          <p:cNvPr id="281" name="TextBox 280">
            <a:extLst>
              <a:ext uri="{FF2B5EF4-FFF2-40B4-BE49-F238E27FC236}">
                <a16:creationId xmlns:a16="http://schemas.microsoft.com/office/drawing/2014/main" id="{356314B4-4BEF-1345-82F2-863FE5E59B8C}"/>
              </a:ext>
            </a:extLst>
          </p:cNvPr>
          <p:cNvSpPr txBox="1"/>
          <p:nvPr/>
        </p:nvSpPr>
        <p:spPr>
          <a:xfrm>
            <a:off x="9714064"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9</a:t>
            </a:r>
          </a:p>
        </p:txBody>
      </p:sp>
      <p:sp>
        <p:nvSpPr>
          <p:cNvPr id="282" name="TextBox 281">
            <a:extLst>
              <a:ext uri="{FF2B5EF4-FFF2-40B4-BE49-F238E27FC236}">
                <a16:creationId xmlns:a16="http://schemas.microsoft.com/office/drawing/2014/main" id="{3B97692F-6D89-024A-AC57-764911976845}"/>
              </a:ext>
            </a:extLst>
          </p:cNvPr>
          <p:cNvSpPr txBox="1"/>
          <p:nvPr/>
        </p:nvSpPr>
        <p:spPr>
          <a:xfrm>
            <a:off x="9900916"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10</a:t>
            </a:r>
          </a:p>
        </p:txBody>
      </p:sp>
      <p:sp>
        <p:nvSpPr>
          <p:cNvPr id="283" name="TextBox 282">
            <a:extLst>
              <a:ext uri="{FF2B5EF4-FFF2-40B4-BE49-F238E27FC236}">
                <a16:creationId xmlns:a16="http://schemas.microsoft.com/office/drawing/2014/main" id="{B2307655-346F-7746-9D26-B5B460D151C9}"/>
              </a:ext>
            </a:extLst>
          </p:cNvPr>
          <p:cNvSpPr txBox="1"/>
          <p:nvPr/>
        </p:nvSpPr>
        <p:spPr>
          <a:xfrm>
            <a:off x="10117544"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11</a:t>
            </a:r>
          </a:p>
        </p:txBody>
      </p:sp>
      <p:sp>
        <p:nvSpPr>
          <p:cNvPr id="284" name="TextBox 283">
            <a:extLst>
              <a:ext uri="{FF2B5EF4-FFF2-40B4-BE49-F238E27FC236}">
                <a16:creationId xmlns:a16="http://schemas.microsoft.com/office/drawing/2014/main" id="{655223D1-74DD-B74C-B857-C95049A138E8}"/>
              </a:ext>
            </a:extLst>
          </p:cNvPr>
          <p:cNvSpPr txBox="1"/>
          <p:nvPr/>
        </p:nvSpPr>
        <p:spPr>
          <a:xfrm>
            <a:off x="7938558"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a:t>
            </a:r>
          </a:p>
        </p:txBody>
      </p:sp>
      <p:sp>
        <p:nvSpPr>
          <p:cNvPr id="285" name="TextBox 284">
            <a:extLst>
              <a:ext uri="{FF2B5EF4-FFF2-40B4-BE49-F238E27FC236}">
                <a16:creationId xmlns:a16="http://schemas.microsoft.com/office/drawing/2014/main" id="{66E4CE4B-AA05-9745-B107-D6343B400132}"/>
              </a:ext>
            </a:extLst>
          </p:cNvPr>
          <p:cNvSpPr txBox="1"/>
          <p:nvPr/>
        </p:nvSpPr>
        <p:spPr>
          <a:xfrm>
            <a:off x="8160496"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a:t>
            </a:r>
          </a:p>
        </p:txBody>
      </p:sp>
      <p:sp>
        <p:nvSpPr>
          <p:cNvPr id="286" name="TextBox 285">
            <a:extLst>
              <a:ext uri="{FF2B5EF4-FFF2-40B4-BE49-F238E27FC236}">
                <a16:creationId xmlns:a16="http://schemas.microsoft.com/office/drawing/2014/main" id="{8D86EE97-EBCE-4B48-AD1D-A2BBC2F3A301}"/>
              </a:ext>
            </a:extLst>
          </p:cNvPr>
          <p:cNvSpPr txBox="1"/>
          <p:nvPr/>
        </p:nvSpPr>
        <p:spPr>
          <a:xfrm>
            <a:off x="8382434"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3</a:t>
            </a:r>
          </a:p>
        </p:txBody>
      </p:sp>
      <p:sp>
        <p:nvSpPr>
          <p:cNvPr id="287" name="TextBox 286">
            <a:extLst>
              <a:ext uri="{FF2B5EF4-FFF2-40B4-BE49-F238E27FC236}">
                <a16:creationId xmlns:a16="http://schemas.microsoft.com/office/drawing/2014/main" id="{D892D485-14F1-D646-A25E-1E1AA60304B8}"/>
              </a:ext>
            </a:extLst>
          </p:cNvPr>
          <p:cNvSpPr txBox="1"/>
          <p:nvPr/>
        </p:nvSpPr>
        <p:spPr>
          <a:xfrm>
            <a:off x="8604372"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4</a:t>
            </a:r>
          </a:p>
        </p:txBody>
      </p:sp>
      <p:sp>
        <p:nvSpPr>
          <p:cNvPr id="288" name="TextBox 287">
            <a:extLst>
              <a:ext uri="{FF2B5EF4-FFF2-40B4-BE49-F238E27FC236}">
                <a16:creationId xmlns:a16="http://schemas.microsoft.com/office/drawing/2014/main" id="{F1B23A61-F82F-6647-AB84-62FD2B5F3FAE}"/>
              </a:ext>
            </a:extLst>
          </p:cNvPr>
          <p:cNvSpPr txBox="1"/>
          <p:nvPr/>
        </p:nvSpPr>
        <p:spPr>
          <a:xfrm>
            <a:off x="8826310"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5</a:t>
            </a:r>
          </a:p>
        </p:txBody>
      </p:sp>
      <p:sp>
        <p:nvSpPr>
          <p:cNvPr id="289" name="TextBox 288">
            <a:extLst>
              <a:ext uri="{FF2B5EF4-FFF2-40B4-BE49-F238E27FC236}">
                <a16:creationId xmlns:a16="http://schemas.microsoft.com/office/drawing/2014/main" id="{0C5D1978-616F-E94A-9FDA-7DA5AADAFDDD}"/>
              </a:ext>
            </a:extLst>
          </p:cNvPr>
          <p:cNvSpPr txBox="1"/>
          <p:nvPr/>
        </p:nvSpPr>
        <p:spPr>
          <a:xfrm>
            <a:off x="9048248"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6</a:t>
            </a:r>
          </a:p>
        </p:txBody>
      </p:sp>
      <p:sp>
        <p:nvSpPr>
          <p:cNvPr id="290" name="TextBox 289">
            <a:extLst>
              <a:ext uri="{FF2B5EF4-FFF2-40B4-BE49-F238E27FC236}">
                <a16:creationId xmlns:a16="http://schemas.microsoft.com/office/drawing/2014/main" id="{ACA559EF-0380-7045-90AE-0725649111D7}"/>
              </a:ext>
            </a:extLst>
          </p:cNvPr>
          <p:cNvSpPr txBox="1"/>
          <p:nvPr/>
        </p:nvSpPr>
        <p:spPr>
          <a:xfrm>
            <a:off x="9270186"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7</a:t>
            </a:r>
          </a:p>
        </p:txBody>
      </p:sp>
      <p:sp>
        <p:nvSpPr>
          <p:cNvPr id="291" name="TextBox 290">
            <a:extLst>
              <a:ext uri="{FF2B5EF4-FFF2-40B4-BE49-F238E27FC236}">
                <a16:creationId xmlns:a16="http://schemas.microsoft.com/office/drawing/2014/main" id="{6714AA17-462F-C14A-ABE0-7F97C98DCF7F}"/>
              </a:ext>
            </a:extLst>
          </p:cNvPr>
          <p:cNvSpPr txBox="1"/>
          <p:nvPr/>
        </p:nvSpPr>
        <p:spPr>
          <a:xfrm>
            <a:off x="9492124"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8</a:t>
            </a:r>
          </a:p>
        </p:txBody>
      </p:sp>
      <p:sp>
        <p:nvSpPr>
          <p:cNvPr id="292" name="TextBox 291">
            <a:extLst>
              <a:ext uri="{FF2B5EF4-FFF2-40B4-BE49-F238E27FC236}">
                <a16:creationId xmlns:a16="http://schemas.microsoft.com/office/drawing/2014/main" id="{90EDAAF2-69E8-9C4F-ACA0-10732F6196E1}"/>
              </a:ext>
            </a:extLst>
          </p:cNvPr>
          <p:cNvSpPr txBox="1"/>
          <p:nvPr/>
        </p:nvSpPr>
        <p:spPr>
          <a:xfrm>
            <a:off x="10342624"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12</a:t>
            </a:r>
          </a:p>
        </p:txBody>
      </p:sp>
      <p:sp>
        <p:nvSpPr>
          <p:cNvPr id="293" name="TextBox 292">
            <a:extLst>
              <a:ext uri="{FF2B5EF4-FFF2-40B4-BE49-F238E27FC236}">
                <a16:creationId xmlns:a16="http://schemas.microsoft.com/office/drawing/2014/main" id="{EF646844-96F0-554F-9570-E6AA89D040AF}"/>
              </a:ext>
            </a:extLst>
          </p:cNvPr>
          <p:cNvSpPr txBox="1"/>
          <p:nvPr/>
        </p:nvSpPr>
        <p:spPr>
          <a:xfrm>
            <a:off x="10558674"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13</a:t>
            </a:r>
          </a:p>
        </p:txBody>
      </p:sp>
      <p:sp>
        <p:nvSpPr>
          <p:cNvPr id="294" name="TextBox 293">
            <a:extLst>
              <a:ext uri="{FF2B5EF4-FFF2-40B4-BE49-F238E27FC236}">
                <a16:creationId xmlns:a16="http://schemas.microsoft.com/office/drawing/2014/main" id="{CEF4E7B5-00B1-7544-81C2-D522437FC9CB}"/>
              </a:ext>
            </a:extLst>
          </p:cNvPr>
          <p:cNvSpPr txBox="1"/>
          <p:nvPr/>
        </p:nvSpPr>
        <p:spPr>
          <a:xfrm>
            <a:off x="10785865"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14</a:t>
            </a:r>
          </a:p>
        </p:txBody>
      </p:sp>
      <p:sp>
        <p:nvSpPr>
          <p:cNvPr id="295" name="TextBox 294">
            <a:extLst>
              <a:ext uri="{FF2B5EF4-FFF2-40B4-BE49-F238E27FC236}">
                <a16:creationId xmlns:a16="http://schemas.microsoft.com/office/drawing/2014/main" id="{BB6C8159-5945-AD4A-B451-2F3C15E3AA7C}"/>
              </a:ext>
            </a:extLst>
          </p:cNvPr>
          <p:cNvSpPr txBox="1"/>
          <p:nvPr/>
        </p:nvSpPr>
        <p:spPr>
          <a:xfrm>
            <a:off x="9555774" y="5255482"/>
            <a:ext cx="456856" cy="153888"/>
          </a:xfrm>
          <a:prstGeom prst="rect">
            <a:avLst/>
          </a:prstGeom>
          <a:noFill/>
        </p:spPr>
        <p:txBody>
          <a:bodyPr wrap="none" lIns="0" tIns="0" rIns="0" bIns="0" rtlCol="0">
            <a:spAutoFit/>
          </a:bodyPr>
          <a:lstStyle/>
          <a:p>
            <a:pPr algn="ctr"/>
            <a:r>
              <a:rPr lang="en-GB" sz="1000" b="1" dirty="0">
                <a:latin typeface="Arial" panose="020B0604020202020204" pitchFamily="34" charset="0"/>
                <a:ea typeface="Aileron" charset="0"/>
                <a:cs typeface="Arial" panose="020B0604020202020204" pitchFamily="34" charset="0"/>
              </a:rPr>
              <a:t>Months</a:t>
            </a:r>
          </a:p>
        </p:txBody>
      </p:sp>
      <p:graphicFrame>
        <p:nvGraphicFramePr>
          <p:cNvPr id="298" name="Table 297">
            <a:extLst>
              <a:ext uri="{FF2B5EF4-FFF2-40B4-BE49-F238E27FC236}">
                <a16:creationId xmlns:a16="http://schemas.microsoft.com/office/drawing/2014/main" id="{69B27E69-6A33-CB4A-AD6E-FB3E07F10685}"/>
              </a:ext>
            </a:extLst>
          </p:cNvPr>
          <p:cNvGraphicFramePr>
            <a:graphicFrameLocks noGrp="1"/>
          </p:cNvGraphicFramePr>
          <p:nvPr>
            <p:extLst>
              <p:ext uri="{D42A27DB-BD31-4B8C-83A1-F6EECF244321}">
                <p14:modId xmlns:p14="http://schemas.microsoft.com/office/powerpoint/2010/main" val="1056271782"/>
              </p:ext>
            </p:extLst>
          </p:nvPr>
        </p:nvGraphicFramePr>
        <p:xfrm>
          <a:off x="8832304" y="2370616"/>
          <a:ext cx="2772000" cy="1202400"/>
        </p:xfrm>
        <a:graphic>
          <a:graphicData uri="http://schemas.openxmlformats.org/drawingml/2006/table">
            <a:tbl>
              <a:tblPr firstRow="1" bandRow="1">
                <a:tableStyleId>{5C22544A-7EE6-4342-B048-85BDC9FD1C3A}</a:tableStyleId>
              </a:tblPr>
              <a:tblGrid>
                <a:gridCol w="1238400">
                  <a:extLst>
                    <a:ext uri="{9D8B030D-6E8A-4147-A177-3AD203B41FA5}">
                      <a16:colId xmlns:a16="http://schemas.microsoft.com/office/drawing/2014/main" val="3147156576"/>
                    </a:ext>
                  </a:extLst>
                </a:gridCol>
                <a:gridCol w="766800">
                  <a:extLst>
                    <a:ext uri="{9D8B030D-6E8A-4147-A177-3AD203B41FA5}">
                      <a16:colId xmlns:a16="http://schemas.microsoft.com/office/drawing/2014/main" val="1229029832"/>
                    </a:ext>
                  </a:extLst>
                </a:gridCol>
                <a:gridCol w="766800">
                  <a:extLst>
                    <a:ext uri="{9D8B030D-6E8A-4147-A177-3AD203B41FA5}">
                      <a16:colId xmlns:a16="http://schemas.microsoft.com/office/drawing/2014/main" val="2428413651"/>
                    </a:ext>
                  </a:extLst>
                </a:gridCol>
              </a:tblGrid>
              <a:tr h="0">
                <a:tc>
                  <a:txBody>
                    <a:bodyPr/>
                    <a:lstStyle/>
                    <a:p>
                      <a:endParaRPr lang="en-US" sz="1000" spc="-50" baseline="0" dirty="0">
                        <a:latin typeface="Arial" panose="020B0604020202020204" pitchFamily="34" charset="0"/>
                        <a:cs typeface="Arial" panose="020B0604020202020204" pitchFamily="34" charset="0"/>
                      </a:endParaRPr>
                    </a:p>
                  </a:txBody>
                  <a:tcPr marL="19440" marR="19440" marT="36000" marB="36000" anchor="ctr"/>
                </a:tc>
                <a:tc>
                  <a:txBody>
                    <a:bodyPr/>
                    <a:lstStyle/>
                    <a:p>
                      <a:pPr algn="ctr"/>
                      <a:r>
                        <a:rPr lang="en-GB" sz="1000" dirty="0">
                          <a:latin typeface="Arial" panose="020B0604020202020204" pitchFamily="34" charset="0"/>
                          <a:cs typeface="Arial" panose="020B0604020202020204" pitchFamily="34" charset="0"/>
                        </a:rPr>
                        <a:t>FTD–TPI</a:t>
                      </a:r>
                      <a:r>
                        <a:rPr lang="en-US" sz="1000" spc="-50" baseline="0" dirty="0">
                          <a:latin typeface="Arial" panose="020B0604020202020204" pitchFamily="34" charset="0"/>
                          <a:cs typeface="Arial" panose="020B0604020202020204" pitchFamily="34" charset="0"/>
                        </a:rPr>
                        <a:t> +</a:t>
                      </a:r>
                    </a:p>
                    <a:p>
                      <a:pPr algn="ctr"/>
                      <a:r>
                        <a:rPr lang="en-US" sz="1000" spc="-50" baseline="0" dirty="0">
                          <a:latin typeface="Arial" panose="020B0604020202020204" pitchFamily="34" charset="0"/>
                          <a:cs typeface="Arial" panose="020B0604020202020204" pitchFamily="34" charset="0"/>
                        </a:rPr>
                        <a:t>Bev</a:t>
                      </a:r>
                      <a:br>
                        <a:rPr lang="en-US" sz="1000" spc="-50" baseline="0" dirty="0">
                          <a:latin typeface="Arial" panose="020B0604020202020204" pitchFamily="34" charset="0"/>
                          <a:cs typeface="Arial" panose="020B0604020202020204" pitchFamily="34" charset="0"/>
                        </a:rPr>
                      </a:br>
                      <a:r>
                        <a:rPr lang="en-US" sz="1000" spc="-50" baseline="0" dirty="0">
                          <a:latin typeface="Arial" panose="020B0604020202020204" pitchFamily="34" charset="0"/>
                          <a:cs typeface="Arial" panose="020B0604020202020204" pitchFamily="34" charset="0"/>
                        </a:rPr>
                        <a:t>(N=246)</a:t>
                      </a:r>
                    </a:p>
                  </a:txBody>
                  <a:tcPr marL="19440" marR="19440" marT="36000" marB="36000" anchor="ctr"/>
                </a:tc>
                <a:tc>
                  <a:txBody>
                    <a:bodyPr/>
                    <a:lstStyle/>
                    <a:p>
                      <a:pPr algn="ctr"/>
                      <a:r>
                        <a:rPr lang="en-GB" sz="1000" dirty="0">
                          <a:latin typeface="Arial" panose="020B0604020202020204" pitchFamily="34" charset="0"/>
                          <a:cs typeface="Arial" panose="020B0604020202020204" pitchFamily="34" charset="0"/>
                        </a:rPr>
                        <a:t>FTD–TPI</a:t>
                      </a:r>
                      <a:br>
                        <a:rPr lang="en-US" sz="1000" spc="-50" baseline="0" dirty="0">
                          <a:latin typeface="Arial" panose="020B0604020202020204" pitchFamily="34" charset="0"/>
                          <a:cs typeface="Arial" panose="020B0604020202020204" pitchFamily="34" charset="0"/>
                        </a:rPr>
                      </a:br>
                      <a:br>
                        <a:rPr lang="en-US" sz="1000" spc="-50" baseline="0" dirty="0">
                          <a:latin typeface="Arial" panose="020B0604020202020204" pitchFamily="34" charset="0"/>
                          <a:cs typeface="Arial" panose="020B0604020202020204" pitchFamily="34" charset="0"/>
                        </a:rPr>
                      </a:br>
                      <a:r>
                        <a:rPr lang="en-US" sz="1000" spc="-50" baseline="0" dirty="0">
                          <a:latin typeface="Arial" panose="020B0604020202020204" pitchFamily="34" charset="0"/>
                          <a:cs typeface="Arial" panose="020B0604020202020204" pitchFamily="34" charset="0"/>
                        </a:rPr>
                        <a:t>(N=246)</a:t>
                      </a:r>
                    </a:p>
                  </a:txBody>
                  <a:tcPr marL="19440" marR="19440" marT="36000" marB="36000" anchor="ctr"/>
                </a:tc>
                <a:extLst>
                  <a:ext uri="{0D108BD9-81ED-4DB2-BD59-A6C34878D82A}">
                    <a16:rowId xmlns:a16="http://schemas.microsoft.com/office/drawing/2014/main" val="2343065132"/>
                  </a:ext>
                </a:extLst>
              </a:tr>
              <a:tr h="0">
                <a:tc>
                  <a:txBody>
                    <a:bodyPr/>
                    <a:lstStyle/>
                    <a:p>
                      <a:r>
                        <a:rPr lang="en-US" sz="1000" b="0" spc="-50" baseline="0" dirty="0">
                          <a:latin typeface="Arial" panose="020B0604020202020204" pitchFamily="34" charset="0"/>
                          <a:cs typeface="Arial" panose="020B0604020202020204" pitchFamily="34" charset="0"/>
                        </a:rPr>
                        <a:t>Median PFS, months</a:t>
                      </a:r>
                    </a:p>
                  </a:txBody>
                  <a:tcPr marL="19440" marR="19440" marT="36000" marB="36000" anchor="ctr"/>
                </a:tc>
                <a:tc>
                  <a:txBody>
                    <a:bodyPr/>
                    <a:lstStyle/>
                    <a:p>
                      <a:pPr algn="ctr"/>
                      <a:r>
                        <a:rPr lang="en-US" sz="1000" spc="-50" baseline="0" dirty="0">
                          <a:latin typeface="Arial" panose="020B0604020202020204" pitchFamily="34" charset="0"/>
                          <a:cs typeface="Arial" panose="020B0604020202020204" pitchFamily="34" charset="0"/>
                        </a:rPr>
                        <a:t>5.6</a:t>
                      </a:r>
                    </a:p>
                  </a:txBody>
                  <a:tcPr marL="19440" marR="19440" marT="36000" marB="36000" anchor="ctr"/>
                </a:tc>
                <a:tc>
                  <a:txBody>
                    <a:bodyPr/>
                    <a:lstStyle/>
                    <a:p>
                      <a:pPr algn="ctr"/>
                      <a:r>
                        <a:rPr lang="en-US" sz="1000" spc="-50" baseline="0" dirty="0">
                          <a:latin typeface="Arial" panose="020B0604020202020204" pitchFamily="34" charset="0"/>
                          <a:cs typeface="Arial" panose="020B0604020202020204" pitchFamily="34" charset="0"/>
                        </a:rPr>
                        <a:t>2.4</a:t>
                      </a:r>
                    </a:p>
                  </a:txBody>
                  <a:tcPr marL="19440" marR="19440" marT="36000" marB="36000" anchor="ctr"/>
                </a:tc>
                <a:extLst>
                  <a:ext uri="{0D108BD9-81ED-4DB2-BD59-A6C34878D82A}">
                    <a16:rowId xmlns:a16="http://schemas.microsoft.com/office/drawing/2014/main" val="3061304638"/>
                  </a:ext>
                </a:extLst>
              </a:tr>
              <a:tr h="0">
                <a:tc>
                  <a:txBody>
                    <a:bodyPr/>
                    <a:lstStyle/>
                    <a:p>
                      <a:r>
                        <a:rPr lang="en-US" sz="1000" b="0" spc="-50" baseline="0" dirty="0">
                          <a:latin typeface="Arial" panose="020B0604020202020204" pitchFamily="34" charset="0"/>
                          <a:cs typeface="Arial" panose="020B0604020202020204" pitchFamily="34" charset="0"/>
                        </a:rPr>
                        <a:t>6-month PFS rate, %</a:t>
                      </a:r>
                    </a:p>
                  </a:txBody>
                  <a:tcPr marL="19440" marR="19440" marT="36000" marB="36000" anchor="ctr"/>
                </a:tc>
                <a:tc>
                  <a:txBody>
                    <a:bodyPr/>
                    <a:lstStyle/>
                    <a:p>
                      <a:pPr algn="ctr"/>
                      <a:r>
                        <a:rPr lang="en-US" sz="1000" spc="-50" baseline="0" dirty="0">
                          <a:latin typeface="Arial" panose="020B0604020202020204" pitchFamily="34" charset="0"/>
                          <a:cs typeface="Arial" panose="020B0604020202020204" pitchFamily="34" charset="0"/>
                        </a:rPr>
                        <a:t>43</a:t>
                      </a:r>
                    </a:p>
                  </a:txBody>
                  <a:tcPr marL="19440" marR="19440" marT="36000" marB="36000" anchor="ctr"/>
                </a:tc>
                <a:tc>
                  <a:txBody>
                    <a:bodyPr/>
                    <a:lstStyle/>
                    <a:p>
                      <a:pPr algn="ctr"/>
                      <a:r>
                        <a:rPr lang="en-US" sz="1000" spc="-50" baseline="0" dirty="0">
                          <a:latin typeface="Arial" panose="020B0604020202020204" pitchFamily="34" charset="0"/>
                          <a:cs typeface="Arial" panose="020B0604020202020204" pitchFamily="34" charset="0"/>
                        </a:rPr>
                        <a:t>16</a:t>
                      </a:r>
                    </a:p>
                  </a:txBody>
                  <a:tcPr marL="19440" marR="19440" marT="36000" marB="36000" anchor="ctr"/>
                </a:tc>
                <a:extLst>
                  <a:ext uri="{0D108BD9-81ED-4DB2-BD59-A6C34878D82A}">
                    <a16:rowId xmlns:a16="http://schemas.microsoft.com/office/drawing/2014/main" val="2876660513"/>
                  </a:ext>
                </a:extLst>
              </a:tr>
              <a:tr h="0">
                <a:tc>
                  <a:txBody>
                    <a:bodyPr/>
                    <a:lstStyle/>
                    <a:p>
                      <a:r>
                        <a:rPr lang="en-US" sz="1000" b="0" spc="-50" baseline="0" dirty="0">
                          <a:latin typeface="Arial" panose="020B0604020202020204" pitchFamily="34" charset="0"/>
                          <a:cs typeface="Arial" panose="020B0604020202020204" pitchFamily="34" charset="0"/>
                        </a:rPr>
                        <a:t>12-month PFS rate, %</a:t>
                      </a:r>
                    </a:p>
                  </a:txBody>
                  <a:tcPr marL="19440" marR="19440" marT="36000" marB="36000" anchor="ctr"/>
                </a:tc>
                <a:tc>
                  <a:txBody>
                    <a:bodyPr/>
                    <a:lstStyle/>
                    <a:p>
                      <a:pPr algn="ctr"/>
                      <a:r>
                        <a:rPr lang="en-US" sz="1000" spc="-50" baseline="0" dirty="0">
                          <a:latin typeface="Arial" panose="020B0604020202020204" pitchFamily="34" charset="0"/>
                          <a:cs typeface="Arial" panose="020B0604020202020204" pitchFamily="34" charset="0"/>
                        </a:rPr>
                        <a:t>16</a:t>
                      </a:r>
                    </a:p>
                  </a:txBody>
                  <a:tcPr marL="19440" marR="19440" marT="36000" marB="36000" anchor="ctr"/>
                </a:tc>
                <a:tc>
                  <a:txBody>
                    <a:bodyPr/>
                    <a:lstStyle/>
                    <a:p>
                      <a:pPr algn="ctr"/>
                      <a:r>
                        <a:rPr lang="en-US" sz="1000" spc="-50" baseline="0" dirty="0">
                          <a:latin typeface="Arial" panose="020B0604020202020204" pitchFamily="34" charset="0"/>
                          <a:cs typeface="Arial" panose="020B0604020202020204" pitchFamily="34" charset="0"/>
                        </a:rPr>
                        <a:t>1</a:t>
                      </a:r>
                    </a:p>
                  </a:txBody>
                  <a:tcPr marL="19440" marR="19440" marT="36000" marB="36000" anchor="ctr"/>
                </a:tc>
                <a:extLst>
                  <a:ext uri="{0D108BD9-81ED-4DB2-BD59-A6C34878D82A}">
                    <a16:rowId xmlns:a16="http://schemas.microsoft.com/office/drawing/2014/main" val="2655903644"/>
                  </a:ext>
                </a:extLst>
              </a:tr>
            </a:tbl>
          </a:graphicData>
        </a:graphic>
      </p:graphicFrame>
      <p:sp>
        <p:nvSpPr>
          <p:cNvPr id="236" name="TextBox 235">
            <a:extLst>
              <a:ext uri="{FF2B5EF4-FFF2-40B4-BE49-F238E27FC236}">
                <a16:creationId xmlns:a16="http://schemas.microsoft.com/office/drawing/2014/main" id="{9541D251-DF25-7046-A137-10690693251A}"/>
              </a:ext>
            </a:extLst>
          </p:cNvPr>
          <p:cNvSpPr txBox="1"/>
          <p:nvPr/>
        </p:nvSpPr>
        <p:spPr>
          <a:xfrm>
            <a:off x="9821838" y="3690320"/>
            <a:ext cx="1005083" cy="246221"/>
          </a:xfrm>
          <a:prstGeom prst="rect">
            <a:avLst/>
          </a:prstGeom>
          <a:noFill/>
        </p:spPr>
        <p:txBody>
          <a:bodyPr wrap="none" lIns="0" tIns="0" rIns="0" bIns="0" rtlCol="0">
            <a:spAutoFit/>
          </a:bodyPr>
          <a:lstStyle/>
          <a:p>
            <a:r>
              <a:rPr lang="en-GB" sz="800" dirty="0">
                <a:latin typeface="Arial" panose="020B0604020202020204" pitchFamily="34" charset="0"/>
                <a:cs typeface="Arial" panose="020B0604020202020204" pitchFamily="34" charset="0"/>
              </a:rPr>
              <a:t>FTD–TPI</a:t>
            </a:r>
            <a:r>
              <a:rPr lang="en-GB" sz="800" dirty="0">
                <a:latin typeface="Arial" panose="020B0604020202020204" pitchFamily="34" charset="0"/>
                <a:ea typeface="Aileron" charset="0"/>
                <a:cs typeface="Arial" panose="020B0604020202020204" pitchFamily="34" charset="0"/>
              </a:rPr>
              <a:t> + Bev group</a:t>
            </a:r>
          </a:p>
          <a:p>
            <a:r>
              <a:rPr lang="en-GB" sz="800" dirty="0">
                <a:latin typeface="Arial" panose="020B0604020202020204" pitchFamily="34" charset="0"/>
                <a:cs typeface="Arial" panose="020B0604020202020204" pitchFamily="34" charset="0"/>
              </a:rPr>
              <a:t>FTD–TPI</a:t>
            </a:r>
            <a:r>
              <a:rPr lang="en-GB" sz="800" dirty="0">
                <a:latin typeface="Arial" panose="020B0604020202020204" pitchFamily="34" charset="0"/>
                <a:ea typeface="Aileron" charset="0"/>
                <a:cs typeface="Arial" panose="020B0604020202020204" pitchFamily="34" charset="0"/>
              </a:rPr>
              <a:t> group</a:t>
            </a:r>
          </a:p>
        </p:txBody>
      </p:sp>
      <p:sp>
        <p:nvSpPr>
          <p:cNvPr id="237" name="TextBox 236">
            <a:extLst>
              <a:ext uri="{FF2B5EF4-FFF2-40B4-BE49-F238E27FC236}">
                <a16:creationId xmlns:a16="http://schemas.microsoft.com/office/drawing/2014/main" id="{70BEA49C-87D8-AE4B-B464-E57E77498068}"/>
              </a:ext>
            </a:extLst>
          </p:cNvPr>
          <p:cNvSpPr txBox="1"/>
          <p:nvPr/>
        </p:nvSpPr>
        <p:spPr>
          <a:xfrm>
            <a:off x="9595696" y="4014785"/>
            <a:ext cx="1336904" cy="246221"/>
          </a:xfrm>
          <a:prstGeom prst="rect">
            <a:avLst/>
          </a:prstGeom>
          <a:noFill/>
        </p:spPr>
        <p:txBody>
          <a:bodyPr wrap="none" lIns="0" tIns="0" rIns="0" bIns="0" rtlCol="0">
            <a:spAutoFit/>
          </a:bodyPr>
          <a:lstStyle/>
          <a:p>
            <a:r>
              <a:rPr lang="en-GB" sz="800" dirty="0">
                <a:latin typeface="Arial" panose="020B0604020202020204" pitchFamily="34" charset="0"/>
                <a:ea typeface="Aileron" charset="0"/>
                <a:cs typeface="Arial" panose="020B0604020202020204" pitchFamily="34" charset="0"/>
              </a:rPr>
              <a:t>HR, 0.44 (95% CI, 0.36-0.54)</a:t>
            </a:r>
          </a:p>
          <a:p>
            <a:r>
              <a:rPr lang="en-GB" sz="800" dirty="0">
                <a:latin typeface="Arial" panose="020B0604020202020204" pitchFamily="34" charset="0"/>
                <a:ea typeface="Aileron" charset="0"/>
                <a:cs typeface="Arial" panose="020B0604020202020204" pitchFamily="34" charset="0"/>
              </a:rPr>
              <a:t>p&lt;0.001</a:t>
            </a:r>
          </a:p>
        </p:txBody>
      </p:sp>
      <p:cxnSp>
        <p:nvCxnSpPr>
          <p:cNvPr id="238" name="Straight Connector 237">
            <a:extLst>
              <a:ext uri="{FF2B5EF4-FFF2-40B4-BE49-F238E27FC236}">
                <a16:creationId xmlns:a16="http://schemas.microsoft.com/office/drawing/2014/main" id="{9DA00510-2087-0043-8DD3-B4E7A2760EF1}"/>
              </a:ext>
            </a:extLst>
          </p:cNvPr>
          <p:cNvCxnSpPr/>
          <p:nvPr/>
        </p:nvCxnSpPr>
        <p:spPr>
          <a:xfrm>
            <a:off x="9586483" y="3752530"/>
            <a:ext cx="171713" cy="0"/>
          </a:xfrm>
          <a:prstGeom prst="line">
            <a:avLst/>
          </a:prstGeom>
          <a:ln w="19050"/>
          <a:effectLst/>
        </p:spPr>
        <p:style>
          <a:lnRef idx="2">
            <a:schemeClr val="accent1"/>
          </a:lnRef>
          <a:fillRef idx="0">
            <a:schemeClr val="accent1"/>
          </a:fillRef>
          <a:effectRef idx="1">
            <a:schemeClr val="accent1"/>
          </a:effectRef>
          <a:fontRef idx="minor">
            <a:schemeClr val="tx1"/>
          </a:fontRef>
        </p:style>
      </p:cxnSp>
      <p:cxnSp>
        <p:nvCxnSpPr>
          <p:cNvPr id="239" name="Straight Connector 238">
            <a:extLst>
              <a:ext uri="{FF2B5EF4-FFF2-40B4-BE49-F238E27FC236}">
                <a16:creationId xmlns:a16="http://schemas.microsoft.com/office/drawing/2014/main" id="{58B51920-9412-254F-86F6-0A64F41777BD}"/>
              </a:ext>
            </a:extLst>
          </p:cNvPr>
          <p:cNvCxnSpPr/>
          <p:nvPr/>
        </p:nvCxnSpPr>
        <p:spPr>
          <a:xfrm>
            <a:off x="9586483" y="3876355"/>
            <a:ext cx="171713"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334831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218D9F-1E41-CD82-421D-CF76172632F9}"/>
              </a:ext>
            </a:extLst>
          </p:cNvPr>
          <p:cNvSpPr>
            <a:spLocks noGrp="1"/>
          </p:cNvSpPr>
          <p:nvPr>
            <p:ph sz="quarter" idx="12"/>
          </p:nvPr>
        </p:nvSpPr>
        <p:spPr>
          <a:xfrm>
            <a:off x="620713" y="5229200"/>
            <a:ext cx="10963275" cy="659724"/>
          </a:xfrm>
        </p:spPr>
        <p:txBody>
          <a:bodyPr/>
          <a:lstStyle/>
          <a:p>
            <a:r>
              <a:rPr lang="en-GB" sz="1800" noProof="0" dirty="0"/>
              <a:t>Hypertension (10% vs 2%), nausea and neutropenia occurred more frequently in the combination group</a:t>
            </a:r>
          </a:p>
          <a:p>
            <a:pPr lvl="1"/>
            <a:r>
              <a:rPr lang="en-GB" sz="1600" noProof="0" dirty="0"/>
              <a:t>One case of febrile neutropenia with trifluridine/</a:t>
            </a:r>
            <a:r>
              <a:rPr lang="en-GB" sz="1600" noProof="0" dirty="0" err="1"/>
              <a:t>tipiracil</a:t>
            </a:r>
            <a:r>
              <a:rPr lang="en-GB" sz="1600" noProof="0" dirty="0"/>
              <a:t> plus bevacizumab versus six with trifluridine/</a:t>
            </a:r>
            <a:r>
              <a:rPr lang="en-GB" sz="1600" noProof="0" dirty="0" err="1"/>
              <a:t>tipiracil</a:t>
            </a:r>
            <a:endParaRPr lang="en-GB" sz="1600" noProof="0" dirty="0"/>
          </a:p>
        </p:txBody>
      </p:sp>
      <p:sp>
        <p:nvSpPr>
          <p:cNvPr id="2" name="Title 1">
            <a:extLst>
              <a:ext uri="{FF2B5EF4-FFF2-40B4-BE49-F238E27FC236}">
                <a16:creationId xmlns:a16="http://schemas.microsoft.com/office/drawing/2014/main" id="{C1F08940-A4BE-A923-AD45-54BB170D3E20}"/>
              </a:ext>
            </a:extLst>
          </p:cNvPr>
          <p:cNvSpPr>
            <a:spLocks noGrp="1"/>
          </p:cNvSpPr>
          <p:nvPr>
            <p:ph type="title"/>
          </p:nvPr>
        </p:nvSpPr>
        <p:spPr>
          <a:xfrm>
            <a:off x="619201" y="259200"/>
            <a:ext cx="10963199" cy="864000"/>
          </a:xfrm>
        </p:spPr>
        <p:txBody>
          <a:bodyPr/>
          <a:lstStyle/>
          <a:p>
            <a:r>
              <a:rPr lang="en-GB" noProof="0" dirty="0"/>
              <a:t>Sunlight: SAFETY results</a:t>
            </a:r>
          </a:p>
        </p:txBody>
      </p:sp>
      <p:sp>
        <p:nvSpPr>
          <p:cNvPr id="4" name="Slide Number Placeholder 3">
            <a:extLst>
              <a:ext uri="{FF2B5EF4-FFF2-40B4-BE49-F238E27FC236}">
                <a16:creationId xmlns:a16="http://schemas.microsoft.com/office/drawing/2014/main" id="{444A8C98-5151-D0FA-04DB-5BAB0B310D1F}"/>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15</a:t>
            </a:fld>
            <a:endParaRPr lang="en-GB" dirty="0"/>
          </a:p>
        </p:txBody>
      </p:sp>
      <p:sp>
        <p:nvSpPr>
          <p:cNvPr id="5" name="Content Placeholder 4">
            <a:extLst>
              <a:ext uri="{FF2B5EF4-FFF2-40B4-BE49-F238E27FC236}">
                <a16:creationId xmlns:a16="http://schemas.microsoft.com/office/drawing/2014/main" id="{F2229F74-FCCC-2762-1755-4C6917AB2806}"/>
              </a:ext>
            </a:extLst>
          </p:cNvPr>
          <p:cNvSpPr>
            <a:spLocks noGrp="1"/>
          </p:cNvSpPr>
          <p:nvPr>
            <p:ph sz="quarter" idx="15"/>
          </p:nvPr>
        </p:nvSpPr>
        <p:spPr>
          <a:xfrm>
            <a:off x="620713" y="6350400"/>
            <a:ext cx="10179050" cy="365125"/>
          </a:xfrm>
        </p:spPr>
        <p:txBody>
          <a:bodyPr/>
          <a:lstStyle/>
          <a:p>
            <a:r>
              <a:rPr lang="en-GB" noProof="0" dirty="0"/>
              <a:t>AE, adverse event; Bev, </a:t>
            </a:r>
            <a:r>
              <a:rPr lang="en-GB" noProof="0" dirty="0">
                <a:solidFill>
                  <a:schemeClr val="tx2"/>
                </a:solidFill>
              </a:rPr>
              <a:t>bevacizumab; </a:t>
            </a:r>
            <a:r>
              <a:rPr lang="en-GB" noProof="0" dirty="0"/>
              <a:t>FTD-TPI, trifluridine/tipiracil; TEAE, treatment emergent adverse event</a:t>
            </a:r>
          </a:p>
          <a:p>
            <a:r>
              <a:rPr lang="en-GB" noProof="0" dirty="0" err="1"/>
              <a:t>Tabernero</a:t>
            </a:r>
            <a:r>
              <a:rPr lang="en-GB" noProof="0" dirty="0"/>
              <a:t> J, et al. J Clin Oncol. 2023;41(</a:t>
            </a:r>
            <a:r>
              <a:rPr lang="en-GB" noProof="0" dirty="0" err="1"/>
              <a:t>suppl</a:t>
            </a:r>
            <a:r>
              <a:rPr lang="en-GB" noProof="0" dirty="0"/>
              <a:t> 4; </a:t>
            </a:r>
            <a:r>
              <a:rPr lang="en-GB" noProof="0" dirty="0" err="1"/>
              <a:t>abstr</a:t>
            </a:r>
            <a:r>
              <a:rPr lang="en-GB" noProof="0" dirty="0"/>
              <a:t> 4) (ASCO GI 2023, oral presentation); Prager G, et al. N Engl J Med. 2023; 388:1657-1667</a:t>
            </a:r>
          </a:p>
        </p:txBody>
      </p:sp>
      <p:sp>
        <p:nvSpPr>
          <p:cNvPr id="11" name="TextBox 10">
            <a:extLst>
              <a:ext uri="{FF2B5EF4-FFF2-40B4-BE49-F238E27FC236}">
                <a16:creationId xmlns:a16="http://schemas.microsoft.com/office/drawing/2014/main" id="{9D34008C-6D81-196E-FB6F-069434486B89}"/>
              </a:ext>
            </a:extLst>
          </p:cNvPr>
          <p:cNvSpPr txBox="1"/>
          <p:nvPr/>
        </p:nvSpPr>
        <p:spPr>
          <a:xfrm>
            <a:off x="6203923" y="1440421"/>
            <a:ext cx="4631140" cy="400110"/>
          </a:xfrm>
          <a:prstGeom prst="rect">
            <a:avLst/>
          </a:prstGeom>
          <a:noFill/>
        </p:spPr>
        <p:txBody>
          <a:bodyPr wrap="none" lIns="0" rtlCol="0">
            <a:spAutoFit/>
          </a:bodyPr>
          <a:lstStyle/>
          <a:p>
            <a:r>
              <a:rPr lang="en-GB" sz="2000" b="1" cap="all" spc="100" dirty="0">
                <a:solidFill>
                  <a:schemeClr val="accent1"/>
                </a:solidFill>
                <a:latin typeface="Arial" panose="020B0604020202020204" pitchFamily="34" charset="0"/>
                <a:ea typeface="Aileron" charset="0"/>
                <a:cs typeface="Arial" panose="020B0604020202020204" pitchFamily="34" charset="0"/>
              </a:rPr>
              <a:t>TEAE</a:t>
            </a:r>
            <a:r>
              <a:rPr lang="en-GB" sz="2000" b="1" spc="100" dirty="0">
                <a:solidFill>
                  <a:schemeClr val="accent1"/>
                </a:solidFill>
                <a:latin typeface="Arial" panose="020B0604020202020204" pitchFamily="34" charset="0"/>
                <a:ea typeface="Aileron" charset="0"/>
                <a:cs typeface="Arial" panose="020B0604020202020204" pitchFamily="34" charset="0"/>
              </a:rPr>
              <a:t>s</a:t>
            </a:r>
            <a:r>
              <a:rPr lang="en-GB" sz="2000" b="1" cap="all" spc="100" dirty="0">
                <a:solidFill>
                  <a:schemeClr val="accent1"/>
                </a:solidFill>
                <a:latin typeface="Arial" panose="020B0604020202020204" pitchFamily="34" charset="0"/>
                <a:ea typeface="Aileron" charset="0"/>
                <a:cs typeface="Arial" panose="020B0604020202020204" pitchFamily="34" charset="0"/>
              </a:rPr>
              <a:t> in ≥20% of All Patients</a:t>
            </a:r>
          </a:p>
        </p:txBody>
      </p:sp>
      <p:sp>
        <p:nvSpPr>
          <p:cNvPr id="12" name="TextBox 11">
            <a:extLst>
              <a:ext uri="{FF2B5EF4-FFF2-40B4-BE49-F238E27FC236}">
                <a16:creationId xmlns:a16="http://schemas.microsoft.com/office/drawing/2014/main" id="{86425325-0E55-6D24-CF8D-CF01CE4366E6}"/>
              </a:ext>
            </a:extLst>
          </p:cNvPr>
          <p:cNvSpPr txBox="1"/>
          <p:nvPr/>
        </p:nvSpPr>
        <p:spPr>
          <a:xfrm>
            <a:off x="619201" y="1340768"/>
            <a:ext cx="2580386" cy="400110"/>
          </a:xfrm>
          <a:prstGeom prst="rect">
            <a:avLst/>
          </a:prstGeom>
          <a:noFill/>
        </p:spPr>
        <p:txBody>
          <a:bodyPr wrap="none" lIns="0" rtlCol="0">
            <a:spAutoFit/>
          </a:bodyPr>
          <a:lstStyle/>
          <a:p>
            <a:r>
              <a:rPr lang="en-GB" sz="2000" b="1" cap="all" spc="100" dirty="0">
                <a:solidFill>
                  <a:schemeClr val="accent1"/>
                </a:solidFill>
                <a:latin typeface="Arial" panose="020B0604020202020204" pitchFamily="34" charset="0"/>
                <a:ea typeface="Aileron" charset="0"/>
                <a:cs typeface="Arial" panose="020B0604020202020204" pitchFamily="34" charset="0"/>
              </a:rPr>
              <a:t>Overall safety</a:t>
            </a:r>
          </a:p>
        </p:txBody>
      </p:sp>
      <p:graphicFrame>
        <p:nvGraphicFramePr>
          <p:cNvPr id="19" name="Table 18">
            <a:extLst>
              <a:ext uri="{FF2B5EF4-FFF2-40B4-BE49-F238E27FC236}">
                <a16:creationId xmlns:a16="http://schemas.microsoft.com/office/drawing/2014/main" id="{0E07B1EC-2E45-F247-A539-C8E2259652D5}"/>
              </a:ext>
            </a:extLst>
          </p:cNvPr>
          <p:cNvGraphicFramePr>
            <a:graphicFrameLocks noGrp="1"/>
          </p:cNvGraphicFramePr>
          <p:nvPr>
            <p:extLst>
              <p:ext uri="{D42A27DB-BD31-4B8C-83A1-F6EECF244321}">
                <p14:modId xmlns:p14="http://schemas.microsoft.com/office/powerpoint/2010/main" val="4099835155"/>
              </p:ext>
            </p:extLst>
          </p:nvPr>
        </p:nvGraphicFramePr>
        <p:xfrm>
          <a:off x="619200" y="1820879"/>
          <a:ext cx="5342562" cy="2145387"/>
        </p:xfrm>
        <a:graphic>
          <a:graphicData uri="http://schemas.openxmlformats.org/drawingml/2006/table">
            <a:tbl>
              <a:tblPr firstRow="1" bandRow="1">
                <a:tableStyleId>{5C22544A-7EE6-4342-B048-85BDC9FD1C3A}</a:tableStyleId>
              </a:tblPr>
              <a:tblGrid>
                <a:gridCol w="2884512">
                  <a:extLst>
                    <a:ext uri="{9D8B030D-6E8A-4147-A177-3AD203B41FA5}">
                      <a16:colId xmlns:a16="http://schemas.microsoft.com/office/drawing/2014/main" val="2982419516"/>
                    </a:ext>
                  </a:extLst>
                </a:gridCol>
                <a:gridCol w="1368152">
                  <a:extLst>
                    <a:ext uri="{9D8B030D-6E8A-4147-A177-3AD203B41FA5}">
                      <a16:colId xmlns:a16="http://schemas.microsoft.com/office/drawing/2014/main" val="849552330"/>
                    </a:ext>
                  </a:extLst>
                </a:gridCol>
                <a:gridCol w="1089898">
                  <a:extLst>
                    <a:ext uri="{9D8B030D-6E8A-4147-A177-3AD203B41FA5}">
                      <a16:colId xmlns:a16="http://schemas.microsoft.com/office/drawing/2014/main" val="487551007"/>
                    </a:ext>
                  </a:extLst>
                </a:gridCol>
              </a:tblGrid>
              <a:tr h="429669">
                <a:tc>
                  <a:txBody>
                    <a:bodyPr/>
                    <a:lstStyle/>
                    <a:p>
                      <a:r>
                        <a:rPr lang="en-US" sz="1000" dirty="0">
                          <a:latin typeface="Arial" panose="020B0604020202020204" pitchFamily="34" charset="0"/>
                          <a:cs typeface="Arial" panose="020B0604020202020204" pitchFamily="34" charset="0"/>
                        </a:rPr>
                        <a:t>Event (any cause), n (%)</a:t>
                      </a:r>
                    </a:p>
                  </a:txBody>
                  <a:tcPr marT="36000" marB="36000" anchor="b"/>
                </a:tc>
                <a:tc>
                  <a:txBody>
                    <a:bodyPr/>
                    <a:lstStyle/>
                    <a:p>
                      <a:pPr algn="ctr"/>
                      <a:r>
                        <a:rPr lang="en-GB" sz="1000" dirty="0">
                          <a:latin typeface="Arial" panose="020B0604020202020204" pitchFamily="34" charset="0"/>
                          <a:cs typeface="Arial" panose="020B0604020202020204" pitchFamily="34" charset="0"/>
                        </a:rPr>
                        <a:t>FTD–TPI</a:t>
                      </a:r>
                      <a:r>
                        <a:rPr lang="en-US" sz="1000" spc="-50" baseline="0" dirty="0">
                          <a:latin typeface="Arial" panose="020B0604020202020204" pitchFamily="34" charset="0"/>
                          <a:cs typeface="Arial" panose="020B0604020202020204" pitchFamily="34" charset="0"/>
                        </a:rPr>
                        <a:t> +</a:t>
                      </a:r>
                    </a:p>
                    <a:p>
                      <a:pPr algn="ctr"/>
                      <a:r>
                        <a:rPr lang="en-US" sz="1000" spc="-50" baseline="0" dirty="0">
                          <a:latin typeface="Arial" panose="020B0604020202020204" pitchFamily="34" charset="0"/>
                          <a:cs typeface="Arial" panose="020B0604020202020204" pitchFamily="34" charset="0"/>
                        </a:rPr>
                        <a:t>Bev</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(N=246)</a:t>
                      </a:r>
                    </a:p>
                  </a:txBody>
                  <a:tcPr marT="36000" marB="36000"/>
                </a:tc>
                <a:tc>
                  <a:txBody>
                    <a:bodyPr/>
                    <a:lstStyle/>
                    <a:p>
                      <a:pPr algn="ctr"/>
                      <a:r>
                        <a:rPr lang="en-GB" sz="1000" dirty="0">
                          <a:latin typeface="Arial" panose="020B0604020202020204" pitchFamily="34" charset="0"/>
                          <a:cs typeface="Arial" panose="020B0604020202020204" pitchFamily="34" charset="0"/>
                        </a:rPr>
                        <a:t>FTD–TPI</a:t>
                      </a:r>
                      <a:r>
                        <a:rPr lang="en-US" sz="1000" spc="-50" baseline="0" dirty="0">
                          <a:latin typeface="Arial" panose="020B0604020202020204" pitchFamily="34" charset="0"/>
                          <a:cs typeface="Arial" panose="020B0604020202020204" pitchFamily="34" charset="0"/>
                        </a:rPr>
                        <a:t> </a:t>
                      </a:r>
                      <a:br>
                        <a:rPr lang="en-US" sz="1000" dirty="0">
                          <a:latin typeface="Arial" panose="020B0604020202020204" pitchFamily="34" charset="0"/>
                          <a:cs typeface="Arial" panose="020B0604020202020204" pitchFamily="34" charset="0"/>
                        </a:rPr>
                      </a:b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(N=246)</a:t>
                      </a:r>
                    </a:p>
                  </a:txBody>
                  <a:tcPr marT="36000" marB="36000"/>
                </a:tc>
                <a:extLst>
                  <a:ext uri="{0D108BD9-81ED-4DB2-BD59-A6C34878D82A}">
                    <a16:rowId xmlns:a16="http://schemas.microsoft.com/office/drawing/2014/main" val="2644384733"/>
                  </a:ext>
                </a:extLst>
              </a:tr>
              <a:tr h="190964">
                <a:tc>
                  <a:txBody>
                    <a:bodyPr/>
                    <a:lstStyle/>
                    <a:p>
                      <a:r>
                        <a:rPr lang="en-US" sz="1000" b="0" dirty="0">
                          <a:latin typeface="Arial" panose="020B0604020202020204" pitchFamily="34" charset="0"/>
                          <a:cs typeface="Arial" panose="020B0604020202020204" pitchFamily="34" charset="0"/>
                        </a:rPr>
                        <a:t>Overall AEs</a:t>
                      </a:r>
                    </a:p>
                  </a:txBody>
                  <a:tcPr marT="36000" marB="36000"/>
                </a:tc>
                <a:tc>
                  <a:txBody>
                    <a:bodyPr/>
                    <a:lstStyle/>
                    <a:p>
                      <a:pPr algn="ctr"/>
                      <a:r>
                        <a:rPr lang="en-US" sz="1000" dirty="0">
                          <a:solidFill>
                            <a:schemeClr val="tx1"/>
                          </a:solidFill>
                          <a:latin typeface="Arial" panose="020B0604020202020204" pitchFamily="34" charset="0"/>
                          <a:cs typeface="Arial" panose="020B0604020202020204" pitchFamily="34" charset="0"/>
                        </a:rPr>
                        <a:t>241 (98)</a:t>
                      </a:r>
                    </a:p>
                  </a:txBody>
                  <a:tcPr marT="36000" marB="36000"/>
                </a:tc>
                <a:tc>
                  <a:txBody>
                    <a:bodyPr/>
                    <a:lstStyle/>
                    <a:p>
                      <a:pPr algn="ctr"/>
                      <a:r>
                        <a:rPr lang="en-US" sz="1000" dirty="0">
                          <a:solidFill>
                            <a:schemeClr val="tx1"/>
                          </a:solidFill>
                          <a:latin typeface="Arial" panose="020B0604020202020204" pitchFamily="34" charset="0"/>
                          <a:cs typeface="Arial" panose="020B0604020202020204" pitchFamily="34" charset="0"/>
                        </a:rPr>
                        <a:t>241 (98)</a:t>
                      </a:r>
                    </a:p>
                  </a:txBody>
                  <a:tcPr marT="36000" marB="36000"/>
                </a:tc>
                <a:extLst>
                  <a:ext uri="{0D108BD9-81ED-4DB2-BD59-A6C34878D82A}">
                    <a16:rowId xmlns:a16="http://schemas.microsoft.com/office/drawing/2014/main" val="3014793133"/>
                  </a:ext>
                </a:extLst>
              </a:tr>
              <a:tr h="190964">
                <a:tc>
                  <a:txBody>
                    <a:bodyPr/>
                    <a:lstStyle/>
                    <a:p>
                      <a:r>
                        <a:rPr lang="en-US" sz="1000" b="0" dirty="0">
                          <a:latin typeface="Arial" panose="020B0604020202020204" pitchFamily="34" charset="0"/>
                          <a:cs typeface="Arial" panose="020B0604020202020204" pitchFamily="34" charset="0"/>
                        </a:rPr>
                        <a:t>Trifluridine/</a:t>
                      </a:r>
                      <a:r>
                        <a:rPr lang="en-US" sz="1000" b="0" dirty="0" err="1">
                          <a:latin typeface="Arial" panose="020B0604020202020204" pitchFamily="34" charset="0"/>
                          <a:cs typeface="Arial" panose="020B0604020202020204" pitchFamily="34" charset="0"/>
                        </a:rPr>
                        <a:t>tipiracil</a:t>
                      </a:r>
                      <a:r>
                        <a:rPr lang="en-US" sz="1000" b="0" dirty="0">
                          <a:latin typeface="Arial" panose="020B0604020202020204" pitchFamily="34" charset="0"/>
                          <a:cs typeface="Arial" panose="020B0604020202020204" pitchFamily="34" charset="0"/>
                        </a:rPr>
                        <a:t>-related AEs</a:t>
                      </a:r>
                    </a:p>
                  </a:txBody>
                  <a:tcPr marT="36000" marB="36000"/>
                </a:tc>
                <a:tc>
                  <a:txBody>
                    <a:bodyPr/>
                    <a:lstStyle/>
                    <a:p>
                      <a:pPr algn="ctr"/>
                      <a:r>
                        <a:rPr lang="en-US" sz="1000" dirty="0">
                          <a:solidFill>
                            <a:schemeClr val="tx1"/>
                          </a:solidFill>
                          <a:latin typeface="Arial" panose="020B0604020202020204" pitchFamily="34" charset="0"/>
                          <a:cs typeface="Arial" panose="020B0604020202020204" pitchFamily="34" charset="0"/>
                        </a:rPr>
                        <a:t>221 (90)</a:t>
                      </a:r>
                    </a:p>
                  </a:txBody>
                  <a:tcPr marT="36000" marB="36000"/>
                </a:tc>
                <a:tc>
                  <a:txBody>
                    <a:bodyPr/>
                    <a:lstStyle/>
                    <a:p>
                      <a:pPr algn="ctr"/>
                      <a:r>
                        <a:rPr lang="en-US" sz="1000" dirty="0">
                          <a:solidFill>
                            <a:schemeClr val="tx1"/>
                          </a:solidFill>
                          <a:latin typeface="Arial" panose="020B0604020202020204" pitchFamily="34" charset="0"/>
                          <a:cs typeface="Arial" panose="020B0604020202020204" pitchFamily="34" charset="0"/>
                        </a:rPr>
                        <a:t>200 (81)</a:t>
                      </a:r>
                    </a:p>
                  </a:txBody>
                  <a:tcPr marT="36000" marB="36000"/>
                </a:tc>
                <a:extLst>
                  <a:ext uri="{0D108BD9-81ED-4DB2-BD59-A6C34878D82A}">
                    <a16:rowId xmlns:a16="http://schemas.microsoft.com/office/drawing/2014/main" val="3810625189"/>
                  </a:ext>
                </a:extLst>
              </a:tr>
              <a:tr h="190964">
                <a:tc>
                  <a:txBody>
                    <a:bodyPr/>
                    <a:lstStyle/>
                    <a:p>
                      <a:r>
                        <a:rPr lang="en-US" sz="1000" b="0" dirty="0">
                          <a:latin typeface="Arial" panose="020B0604020202020204" pitchFamily="34" charset="0"/>
                          <a:cs typeface="Arial" panose="020B0604020202020204" pitchFamily="34" charset="0"/>
                        </a:rPr>
                        <a:t>Bevacizumab-related AEs</a:t>
                      </a:r>
                    </a:p>
                  </a:txBody>
                  <a:tcPr marT="36000" marB="36000"/>
                </a:tc>
                <a:tc>
                  <a:txBody>
                    <a:bodyPr/>
                    <a:lstStyle/>
                    <a:p>
                      <a:pPr algn="ctr"/>
                      <a:r>
                        <a:rPr lang="en-US" sz="1000" dirty="0">
                          <a:solidFill>
                            <a:schemeClr val="tx1"/>
                          </a:solidFill>
                          <a:latin typeface="Arial" panose="020B0604020202020204" pitchFamily="34" charset="0"/>
                          <a:cs typeface="Arial" panose="020B0604020202020204" pitchFamily="34" charset="0"/>
                        </a:rPr>
                        <a:t>119 (48)</a:t>
                      </a:r>
                    </a:p>
                  </a:txBody>
                  <a:tcPr marT="36000" marB="36000"/>
                </a:tc>
                <a:tc>
                  <a:txBody>
                    <a:bodyPr/>
                    <a:lstStyle/>
                    <a:p>
                      <a:pPr algn="ctr"/>
                      <a:r>
                        <a:rPr lang="en-US" sz="1000" dirty="0">
                          <a:solidFill>
                            <a:schemeClr val="tx1"/>
                          </a:solidFill>
                          <a:latin typeface="Arial" panose="020B0604020202020204" pitchFamily="34" charset="0"/>
                          <a:cs typeface="Arial" panose="020B0604020202020204" pitchFamily="34" charset="0"/>
                        </a:rPr>
                        <a:t>NA</a:t>
                      </a:r>
                    </a:p>
                  </a:txBody>
                  <a:tcPr marT="36000" marB="36000"/>
                </a:tc>
                <a:extLst>
                  <a:ext uri="{0D108BD9-81ED-4DB2-BD59-A6C34878D82A}">
                    <a16:rowId xmlns:a16="http://schemas.microsoft.com/office/drawing/2014/main" val="1470114107"/>
                  </a:ext>
                </a:extLst>
              </a:tr>
              <a:tr h="190964">
                <a:tc>
                  <a:txBody>
                    <a:bodyPr/>
                    <a:lstStyle/>
                    <a:p>
                      <a:r>
                        <a:rPr lang="en-US" sz="1000" b="0" dirty="0">
                          <a:latin typeface="Arial" panose="020B0604020202020204" pitchFamily="34" charset="0"/>
                          <a:cs typeface="Arial" panose="020B0604020202020204" pitchFamily="34" charset="0"/>
                        </a:rPr>
                        <a:t>Severe (grade ≥3) AEs</a:t>
                      </a:r>
                    </a:p>
                  </a:txBody>
                  <a:tcPr marT="36000" marB="36000"/>
                </a:tc>
                <a:tc>
                  <a:txBody>
                    <a:bodyPr/>
                    <a:lstStyle/>
                    <a:p>
                      <a:pPr algn="ctr"/>
                      <a:r>
                        <a:rPr lang="en-US" sz="1000" dirty="0">
                          <a:solidFill>
                            <a:schemeClr val="tx1"/>
                          </a:solidFill>
                          <a:latin typeface="Arial" panose="020B0604020202020204" pitchFamily="34" charset="0"/>
                          <a:cs typeface="Arial" panose="020B0604020202020204" pitchFamily="34" charset="0"/>
                        </a:rPr>
                        <a:t>178 (72)</a:t>
                      </a:r>
                    </a:p>
                  </a:txBody>
                  <a:tcPr marT="36000" marB="36000"/>
                </a:tc>
                <a:tc>
                  <a:txBody>
                    <a:bodyPr/>
                    <a:lstStyle/>
                    <a:p>
                      <a:pPr algn="ctr"/>
                      <a:r>
                        <a:rPr lang="en-US" sz="1000" dirty="0">
                          <a:solidFill>
                            <a:schemeClr val="tx1"/>
                          </a:solidFill>
                          <a:latin typeface="Arial" panose="020B0604020202020204" pitchFamily="34" charset="0"/>
                          <a:cs typeface="Arial" panose="020B0604020202020204" pitchFamily="34" charset="0"/>
                        </a:rPr>
                        <a:t>171 (70)</a:t>
                      </a:r>
                    </a:p>
                  </a:txBody>
                  <a:tcPr marT="36000" marB="36000"/>
                </a:tc>
                <a:extLst>
                  <a:ext uri="{0D108BD9-81ED-4DB2-BD59-A6C34878D82A}">
                    <a16:rowId xmlns:a16="http://schemas.microsoft.com/office/drawing/2014/main" val="3368973542"/>
                  </a:ext>
                </a:extLst>
              </a:tr>
              <a:tr h="190964">
                <a:tc>
                  <a:txBody>
                    <a:bodyPr/>
                    <a:lstStyle/>
                    <a:p>
                      <a:r>
                        <a:rPr lang="en-US" sz="1000" b="0" dirty="0">
                          <a:latin typeface="Arial" panose="020B0604020202020204" pitchFamily="34" charset="0"/>
                          <a:cs typeface="Arial" panose="020B0604020202020204" pitchFamily="34" charset="0"/>
                        </a:rPr>
                        <a:t>Serious AEs</a:t>
                      </a:r>
                    </a:p>
                  </a:txBody>
                  <a:tcPr marT="36000" marB="36000"/>
                </a:tc>
                <a:tc>
                  <a:txBody>
                    <a:bodyPr/>
                    <a:lstStyle/>
                    <a:p>
                      <a:pPr algn="ctr"/>
                      <a:r>
                        <a:rPr lang="en-US" sz="1000" dirty="0">
                          <a:solidFill>
                            <a:schemeClr val="tx1"/>
                          </a:solidFill>
                          <a:latin typeface="Arial" panose="020B0604020202020204" pitchFamily="34" charset="0"/>
                          <a:cs typeface="Arial" panose="020B0604020202020204" pitchFamily="34" charset="0"/>
                        </a:rPr>
                        <a:t>61 (25)</a:t>
                      </a:r>
                    </a:p>
                  </a:txBody>
                  <a:tcPr marT="36000" marB="36000"/>
                </a:tc>
                <a:tc>
                  <a:txBody>
                    <a:bodyPr/>
                    <a:lstStyle/>
                    <a:p>
                      <a:pPr algn="ctr"/>
                      <a:r>
                        <a:rPr lang="en-US" sz="1000" dirty="0">
                          <a:solidFill>
                            <a:schemeClr val="tx1"/>
                          </a:solidFill>
                          <a:latin typeface="Arial" panose="020B0604020202020204" pitchFamily="34" charset="0"/>
                          <a:cs typeface="Arial" panose="020B0604020202020204" pitchFamily="34" charset="0"/>
                        </a:rPr>
                        <a:t>77 (31)</a:t>
                      </a:r>
                    </a:p>
                  </a:txBody>
                  <a:tcPr marT="36000" marB="36000"/>
                </a:tc>
                <a:extLst>
                  <a:ext uri="{0D108BD9-81ED-4DB2-BD59-A6C34878D82A}">
                    <a16:rowId xmlns:a16="http://schemas.microsoft.com/office/drawing/2014/main" val="975237111"/>
                  </a:ext>
                </a:extLst>
              </a:tr>
              <a:tr h="190964">
                <a:tc>
                  <a:txBody>
                    <a:bodyPr/>
                    <a:lstStyle/>
                    <a:p>
                      <a:r>
                        <a:rPr lang="en-US" sz="1000" b="0" dirty="0">
                          <a:latin typeface="Arial" panose="020B0604020202020204" pitchFamily="34" charset="0"/>
                          <a:cs typeface="Arial" panose="020B0604020202020204" pitchFamily="34" charset="0"/>
                        </a:rPr>
                        <a:t>Treatment-related deaths</a:t>
                      </a:r>
                    </a:p>
                  </a:txBody>
                  <a:tcPr marT="36000" marB="36000"/>
                </a:tc>
                <a:tc>
                  <a:txBody>
                    <a:bodyPr/>
                    <a:lstStyle/>
                    <a:p>
                      <a:pPr algn="ctr"/>
                      <a:r>
                        <a:rPr lang="en-US" sz="1000" dirty="0">
                          <a:solidFill>
                            <a:schemeClr val="tx1"/>
                          </a:solidFill>
                          <a:latin typeface="Arial" panose="020B0604020202020204" pitchFamily="34" charset="0"/>
                          <a:cs typeface="Arial" panose="020B0604020202020204" pitchFamily="34" charset="0"/>
                        </a:rPr>
                        <a:t>0</a:t>
                      </a:r>
                    </a:p>
                  </a:txBody>
                  <a:tcPr marT="36000" marB="36000"/>
                </a:tc>
                <a:tc>
                  <a:txBody>
                    <a:bodyPr/>
                    <a:lstStyle/>
                    <a:p>
                      <a:pPr algn="ctr"/>
                      <a:r>
                        <a:rPr lang="en-US" sz="1000" dirty="0">
                          <a:solidFill>
                            <a:schemeClr val="tx1"/>
                          </a:solidFill>
                          <a:latin typeface="Arial" panose="020B0604020202020204" pitchFamily="34" charset="0"/>
                          <a:cs typeface="Arial" panose="020B0604020202020204" pitchFamily="34" charset="0"/>
                        </a:rPr>
                        <a:t>0</a:t>
                      </a:r>
                    </a:p>
                  </a:txBody>
                  <a:tcPr marT="36000" marB="36000"/>
                </a:tc>
                <a:extLst>
                  <a:ext uri="{0D108BD9-81ED-4DB2-BD59-A6C34878D82A}">
                    <a16:rowId xmlns:a16="http://schemas.microsoft.com/office/drawing/2014/main" val="276999975"/>
                  </a:ext>
                </a:extLst>
              </a:tr>
              <a:tr h="269787">
                <a:tc>
                  <a:txBody>
                    <a:bodyPr/>
                    <a:lstStyle/>
                    <a:p>
                      <a:r>
                        <a:rPr lang="en-US" sz="1000" b="0" dirty="0">
                          <a:latin typeface="Arial" panose="020B0604020202020204" pitchFamily="34" charset="0"/>
                          <a:cs typeface="Arial" panose="020B0604020202020204" pitchFamily="34" charset="0"/>
                        </a:rPr>
                        <a:t>AEs leading to withdrawal from the study</a:t>
                      </a:r>
                    </a:p>
                  </a:txBody>
                  <a:tcPr marT="36000" marB="36000"/>
                </a:tc>
                <a:tc>
                  <a:txBody>
                    <a:bodyPr/>
                    <a:lstStyle/>
                    <a:p>
                      <a:pPr algn="ctr"/>
                      <a:r>
                        <a:rPr lang="en-US" sz="1000" dirty="0">
                          <a:solidFill>
                            <a:schemeClr val="tx1"/>
                          </a:solidFill>
                          <a:latin typeface="Arial" panose="020B0604020202020204" pitchFamily="34" charset="0"/>
                          <a:cs typeface="Arial" panose="020B0604020202020204" pitchFamily="34" charset="0"/>
                        </a:rPr>
                        <a:t>31 (13)</a:t>
                      </a:r>
                    </a:p>
                  </a:txBody>
                  <a:tcPr marT="36000" marB="36000"/>
                </a:tc>
                <a:tc>
                  <a:txBody>
                    <a:bodyPr/>
                    <a:lstStyle/>
                    <a:p>
                      <a:pPr algn="ctr"/>
                      <a:r>
                        <a:rPr lang="en-US" sz="1000" dirty="0">
                          <a:solidFill>
                            <a:schemeClr val="tx1"/>
                          </a:solidFill>
                          <a:latin typeface="Arial" panose="020B0604020202020204" pitchFamily="34" charset="0"/>
                          <a:cs typeface="Arial" panose="020B0604020202020204" pitchFamily="34" charset="0"/>
                        </a:rPr>
                        <a:t>31 (13)</a:t>
                      </a:r>
                    </a:p>
                  </a:txBody>
                  <a:tcPr marT="36000" marB="36000"/>
                </a:tc>
                <a:extLst>
                  <a:ext uri="{0D108BD9-81ED-4DB2-BD59-A6C34878D82A}">
                    <a16:rowId xmlns:a16="http://schemas.microsoft.com/office/drawing/2014/main" val="2134879618"/>
                  </a:ext>
                </a:extLst>
              </a:tr>
            </a:tbl>
          </a:graphicData>
        </a:graphic>
      </p:graphicFrame>
      <p:graphicFrame>
        <p:nvGraphicFramePr>
          <p:cNvPr id="20" name="Table 19">
            <a:extLst>
              <a:ext uri="{FF2B5EF4-FFF2-40B4-BE49-F238E27FC236}">
                <a16:creationId xmlns:a16="http://schemas.microsoft.com/office/drawing/2014/main" id="{81BBC7EC-E6C7-0E4E-A26F-388FB8BA3904}"/>
              </a:ext>
            </a:extLst>
          </p:cNvPr>
          <p:cNvGraphicFramePr>
            <a:graphicFrameLocks noGrp="1"/>
          </p:cNvGraphicFramePr>
          <p:nvPr>
            <p:extLst>
              <p:ext uri="{D42A27DB-BD31-4B8C-83A1-F6EECF244321}">
                <p14:modId xmlns:p14="http://schemas.microsoft.com/office/powerpoint/2010/main" val="1181418707"/>
              </p:ext>
            </p:extLst>
          </p:nvPr>
        </p:nvGraphicFramePr>
        <p:xfrm>
          <a:off x="619200" y="4052802"/>
          <a:ext cx="5342562" cy="978000"/>
        </p:xfrm>
        <a:graphic>
          <a:graphicData uri="http://schemas.openxmlformats.org/drawingml/2006/table">
            <a:tbl>
              <a:tblPr firstRow="1" bandRow="1">
                <a:tableStyleId>{5C22544A-7EE6-4342-B048-85BDC9FD1C3A}</a:tableStyleId>
              </a:tblPr>
              <a:tblGrid>
                <a:gridCol w="2884512">
                  <a:extLst>
                    <a:ext uri="{9D8B030D-6E8A-4147-A177-3AD203B41FA5}">
                      <a16:colId xmlns:a16="http://schemas.microsoft.com/office/drawing/2014/main" val="2982419516"/>
                    </a:ext>
                  </a:extLst>
                </a:gridCol>
                <a:gridCol w="1368152">
                  <a:extLst>
                    <a:ext uri="{9D8B030D-6E8A-4147-A177-3AD203B41FA5}">
                      <a16:colId xmlns:a16="http://schemas.microsoft.com/office/drawing/2014/main" val="849552330"/>
                    </a:ext>
                  </a:extLst>
                </a:gridCol>
                <a:gridCol w="1089898">
                  <a:extLst>
                    <a:ext uri="{9D8B030D-6E8A-4147-A177-3AD203B41FA5}">
                      <a16:colId xmlns:a16="http://schemas.microsoft.com/office/drawing/2014/main" val="487551007"/>
                    </a:ext>
                  </a:extLst>
                </a:gridCol>
              </a:tblGrid>
              <a:tr h="429669">
                <a:tc>
                  <a:txBody>
                    <a:bodyPr/>
                    <a:lstStyle/>
                    <a:p>
                      <a:r>
                        <a:rPr lang="en-US" sz="1000" dirty="0">
                          <a:latin typeface="Arial" panose="020B0604020202020204" pitchFamily="34" charset="0"/>
                          <a:cs typeface="Arial" panose="020B0604020202020204" pitchFamily="34" charset="0"/>
                        </a:rPr>
                        <a:t>Dose modification, n (%)</a:t>
                      </a:r>
                    </a:p>
                  </a:txBody>
                  <a:tcPr marT="36000" marB="36000" anchor="b"/>
                </a:tc>
                <a:tc>
                  <a:txBody>
                    <a:bodyPr/>
                    <a:lstStyle/>
                    <a:p>
                      <a:pPr algn="ctr"/>
                      <a:r>
                        <a:rPr lang="en-GB" sz="1000" dirty="0">
                          <a:latin typeface="Arial" panose="020B0604020202020204" pitchFamily="34" charset="0"/>
                          <a:cs typeface="Arial" panose="020B0604020202020204" pitchFamily="34" charset="0"/>
                        </a:rPr>
                        <a:t>FTD–TPI</a:t>
                      </a:r>
                      <a:r>
                        <a:rPr lang="en-US" sz="1000" spc="-50" baseline="0" dirty="0">
                          <a:latin typeface="Arial" panose="020B0604020202020204" pitchFamily="34" charset="0"/>
                          <a:cs typeface="Arial" panose="020B0604020202020204" pitchFamily="34" charset="0"/>
                        </a:rPr>
                        <a:t> +</a:t>
                      </a:r>
                    </a:p>
                    <a:p>
                      <a:pPr algn="ctr"/>
                      <a:r>
                        <a:rPr lang="en-US" sz="1000" spc="-50" baseline="0" dirty="0">
                          <a:latin typeface="Arial" panose="020B0604020202020204" pitchFamily="34" charset="0"/>
                          <a:cs typeface="Arial" panose="020B0604020202020204" pitchFamily="34" charset="0"/>
                        </a:rPr>
                        <a:t>Bev</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(N=246)</a:t>
                      </a:r>
                    </a:p>
                  </a:txBody>
                  <a:tcPr marT="36000" marB="36000"/>
                </a:tc>
                <a:tc>
                  <a:txBody>
                    <a:bodyPr/>
                    <a:lstStyle/>
                    <a:p>
                      <a:pPr algn="ctr"/>
                      <a:r>
                        <a:rPr lang="en-GB" sz="1000" dirty="0">
                          <a:latin typeface="Arial" panose="020B0604020202020204" pitchFamily="34" charset="0"/>
                          <a:cs typeface="Arial" panose="020B0604020202020204" pitchFamily="34" charset="0"/>
                        </a:rPr>
                        <a:t>FTD–TPI</a:t>
                      </a:r>
                      <a:r>
                        <a:rPr lang="en-US" sz="1000" spc="-50" baseline="0" dirty="0">
                          <a:latin typeface="Arial" panose="020B0604020202020204" pitchFamily="34" charset="0"/>
                          <a:cs typeface="Arial" panose="020B0604020202020204" pitchFamily="34" charset="0"/>
                        </a:rPr>
                        <a:t> </a:t>
                      </a:r>
                      <a:br>
                        <a:rPr lang="en-US" sz="1000" dirty="0">
                          <a:latin typeface="Arial" panose="020B0604020202020204" pitchFamily="34" charset="0"/>
                          <a:cs typeface="Arial" panose="020B0604020202020204" pitchFamily="34" charset="0"/>
                        </a:rPr>
                      </a:b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(N=246)</a:t>
                      </a:r>
                    </a:p>
                  </a:txBody>
                  <a:tcPr marT="36000" marB="36000"/>
                </a:tc>
                <a:extLst>
                  <a:ext uri="{0D108BD9-81ED-4DB2-BD59-A6C34878D82A}">
                    <a16:rowId xmlns:a16="http://schemas.microsoft.com/office/drawing/2014/main" val="2644384733"/>
                  </a:ext>
                </a:extLst>
              </a:tr>
              <a:tr h="190964">
                <a:tc>
                  <a:txBody>
                    <a:bodyPr/>
                    <a:lstStyle/>
                    <a:p>
                      <a:r>
                        <a:rPr lang="en-US" sz="1000" b="0" dirty="0">
                          <a:latin typeface="Arial" panose="020B0604020202020204" pitchFamily="34" charset="0"/>
                          <a:cs typeface="Arial" panose="020B0604020202020204" pitchFamily="34" charset="0"/>
                        </a:rPr>
                        <a:t>Dose reductions</a:t>
                      </a:r>
                    </a:p>
                  </a:txBody>
                  <a:tcPr marT="36000" marB="36000"/>
                </a:tc>
                <a:tc>
                  <a:txBody>
                    <a:bodyPr/>
                    <a:lstStyle/>
                    <a:p>
                      <a:pPr algn="ctr"/>
                      <a:r>
                        <a:rPr lang="en-US" sz="1000" dirty="0">
                          <a:latin typeface="Arial" panose="020B0604020202020204" pitchFamily="34" charset="0"/>
                          <a:cs typeface="Arial" panose="020B0604020202020204" pitchFamily="34" charset="0"/>
                        </a:rPr>
                        <a:t>40 (16)</a:t>
                      </a:r>
                    </a:p>
                  </a:txBody>
                  <a:tcPr marT="36000" marB="36000"/>
                </a:tc>
                <a:tc>
                  <a:txBody>
                    <a:bodyPr/>
                    <a:lstStyle/>
                    <a:p>
                      <a:pPr algn="ctr"/>
                      <a:r>
                        <a:rPr lang="en-US" sz="1000" dirty="0">
                          <a:latin typeface="Arial" panose="020B0604020202020204" pitchFamily="34" charset="0"/>
                          <a:cs typeface="Arial" panose="020B0604020202020204" pitchFamily="34" charset="0"/>
                        </a:rPr>
                        <a:t>30 (12)</a:t>
                      </a:r>
                    </a:p>
                  </a:txBody>
                  <a:tcPr marT="36000" marB="36000"/>
                </a:tc>
                <a:extLst>
                  <a:ext uri="{0D108BD9-81ED-4DB2-BD59-A6C34878D82A}">
                    <a16:rowId xmlns:a16="http://schemas.microsoft.com/office/drawing/2014/main" val="3014793133"/>
                  </a:ext>
                </a:extLst>
              </a:tr>
              <a:tr h="190964">
                <a:tc>
                  <a:txBody>
                    <a:bodyPr/>
                    <a:lstStyle/>
                    <a:p>
                      <a:r>
                        <a:rPr lang="en-US" sz="1000" b="0" dirty="0">
                          <a:latin typeface="Arial" panose="020B0604020202020204" pitchFamily="34" charset="0"/>
                          <a:cs typeface="Arial" panose="020B0604020202020204" pitchFamily="34" charset="0"/>
                        </a:rPr>
                        <a:t>Dose delays</a:t>
                      </a:r>
                    </a:p>
                  </a:txBody>
                  <a:tcPr marT="36000" marB="36000"/>
                </a:tc>
                <a:tc>
                  <a:txBody>
                    <a:bodyPr/>
                    <a:lstStyle/>
                    <a:p>
                      <a:pPr algn="ctr"/>
                      <a:r>
                        <a:rPr lang="en-US" sz="1000" dirty="0">
                          <a:latin typeface="Arial" panose="020B0604020202020204" pitchFamily="34" charset="0"/>
                          <a:cs typeface="Arial" panose="020B0604020202020204" pitchFamily="34" charset="0"/>
                        </a:rPr>
                        <a:t>171 (70)</a:t>
                      </a:r>
                    </a:p>
                  </a:txBody>
                  <a:tcPr marT="36000" marB="36000"/>
                </a:tc>
                <a:tc>
                  <a:txBody>
                    <a:bodyPr/>
                    <a:lstStyle/>
                    <a:p>
                      <a:pPr algn="ctr"/>
                      <a:r>
                        <a:rPr lang="en-US" sz="1000" dirty="0">
                          <a:latin typeface="Arial" panose="020B0604020202020204" pitchFamily="34" charset="0"/>
                          <a:cs typeface="Arial" panose="020B0604020202020204" pitchFamily="34" charset="0"/>
                        </a:rPr>
                        <a:t>131 (53)</a:t>
                      </a:r>
                    </a:p>
                  </a:txBody>
                  <a:tcPr marT="36000" marB="36000"/>
                </a:tc>
                <a:extLst>
                  <a:ext uri="{0D108BD9-81ED-4DB2-BD59-A6C34878D82A}">
                    <a16:rowId xmlns:a16="http://schemas.microsoft.com/office/drawing/2014/main" val="3810625189"/>
                  </a:ext>
                </a:extLst>
              </a:tr>
            </a:tbl>
          </a:graphicData>
        </a:graphic>
      </p:graphicFrame>
      <p:graphicFrame>
        <p:nvGraphicFramePr>
          <p:cNvPr id="21" name="Table 20">
            <a:extLst>
              <a:ext uri="{FF2B5EF4-FFF2-40B4-BE49-F238E27FC236}">
                <a16:creationId xmlns:a16="http://schemas.microsoft.com/office/drawing/2014/main" id="{A7206764-F5B3-904A-97C0-AF10014A838F}"/>
              </a:ext>
            </a:extLst>
          </p:cNvPr>
          <p:cNvGraphicFramePr>
            <a:graphicFrameLocks noGrp="1"/>
          </p:cNvGraphicFramePr>
          <p:nvPr>
            <p:extLst>
              <p:ext uri="{D42A27DB-BD31-4B8C-83A1-F6EECF244321}">
                <p14:modId xmlns:p14="http://schemas.microsoft.com/office/powerpoint/2010/main" val="2399603581"/>
              </p:ext>
            </p:extLst>
          </p:nvPr>
        </p:nvGraphicFramePr>
        <p:xfrm>
          <a:off x="6203923" y="1820879"/>
          <a:ext cx="5342560" cy="2415174"/>
        </p:xfrm>
        <a:graphic>
          <a:graphicData uri="http://schemas.openxmlformats.org/drawingml/2006/table">
            <a:tbl>
              <a:tblPr firstRow="1" bandRow="1">
                <a:tableStyleId>{5C22544A-7EE6-4342-B048-85BDC9FD1C3A}</a:tableStyleId>
              </a:tblPr>
              <a:tblGrid>
                <a:gridCol w="1550872">
                  <a:extLst>
                    <a:ext uri="{9D8B030D-6E8A-4147-A177-3AD203B41FA5}">
                      <a16:colId xmlns:a16="http://schemas.microsoft.com/office/drawing/2014/main" val="2982419516"/>
                    </a:ext>
                  </a:extLst>
                </a:gridCol>
                <a:gridCol w="947922">
                  <a:extLst>
                    <a:ext uri="{9D8B030D-6E8A-4147-A177-3AD203B41FA5}">
                      <a16:colId xmlns:a16="http://schemas.microsoft.com/office/drawing/2014/main" val="849552330"/>
                    </a:ext>
                  </a:extLst>
                </a:gridCol>
                <a:gridCol w="947922">
                  <a:extLst>
                    <a:ext uri="{9D8B030D-6E8A-4147-A177-3AD203B41FA5}">
                      <a16:colId xmlns:a16="http://schemas.microsoft.com/office/drawing/2014/main" val="819124288"/>
                    </a:ext>
                  </a:extLst>
                </a:gridCol>
                <a:gridCol w="947922">
                  <a:extLst>
                    <a:ext uri="{9D8B030D-6E8A-4147-A177-3AD203B41FA5}">
                      <a16:colId xmlns:a16="http://schemas.microsoft.com/office/drawing/2014/main" val="3262528896"/>
                    </a:ext>
                  </a:extLst>
                </a:gridCol>
                <a:gridCol w="947922">
                  <a:extLst>
                    <a:ext uri="{9D8B030D-6E8A-4147-A177-3AD203B41FA5}">
                      <a16:colId xmlns:a16="http://schemas.microsoft.com/office/drawing/2014/main" val="487551007"/>
                    </a:ext>
                  </a:extLst>
                </a:gridCol>
              </a:tblGrid>
              <a:tr h="429669">
                <a:tc rowSpan="2">
                  <a:txBody>
                    <a:bodyPr/>
                    <a:lstStyle/>
                    <a:p>
                      <a:r>
                        <a:rPr lang="en-US" sz="1000" dirty="0">
                          <a:latin typeface="Arial" panose="020B0604020202020204" pitchFamily="34" charset="0"/>
                          <a:cs typeface="Arial" panose="020B0604020202020204" pitchFamily="34" charset="0"/>
                        </a:rPr>
                        <a:t>TEAE, n (%)</a:t>
                      </a:r>
                    </a:p>
                  </a:txBody>
                  <a:tcPr marT="36000" marB="36000" anchor="b">
                    <a:lnB w="38100" cap="flat" cmpd="sng" algn="ctr">
                      <a:solidFill>
                        <a:schemeClr val="bg1"/>
                      </a:solidFill>
                      <a:prstDash val="solid"/>
                      <a:round/>
                      <a:headEnd type="none" w="med" len="med"/>
                      <a:tailEnd type="none" w="med" len="med"/>
                    </a:lnB>
                  </a:tcPr>
                </a:tc>
                <a:tc gridSpan="2">
                  <a:txBody>
                    <a:bodyPr/>
                    <a:lstStyle/>
                    <a:p>
                      <a:pPr algn="ctr"/>
                      <a:r>
                        <a:rPr lang="en-GB" sz="1000" dirty="0">
                          <a:latin typeface="Arial" panose="020B0604020202020204" pitchFamily="34" charset="0"/>
                          <a:cs typeface="Arial" panose="020B0604020202020204" pitchFamily="34" charset="0"/>
                        </a:rPr>
                        <a:t>FTD–TPI</a:t>
                      </a:r>
                      <a:r>
                        <a:rPr lang="en-US" sz="1000" spc="-50" baseline="0" dirty="0">
                          <a:latin typeface="Arial" panose="020B0604020202020204" pitchFamily="34" charset="0"/>
                          <a:cs typeface="Arial" panose="020B0604020202020204" pitchFamily="34" charset="0"/>
                        </a:rPr>
                        <a:t> +</a:t>
                      </a:r>
                    </a:p>
                    <a:p>
                      <a:pPr algn="ctr"/>
                      <a:r>
                        <a:rPr lang="en-US" sz="1000" spc="-50" baseline="0" dirty="0">
                          <a:latin typeface="Arial" panose="020B0604020202020204" pitchFamily="34" charset="0"/>
                          <a:cs typeface="Arial" panose="020B0604020202020204" pitchFamily="34" charset="0"/>
                        </a:rPr>
                        <a:t>Bev</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(N=246)</a:t>
                      </a:r>
                    </a:p>
                  </a:txBody>
                  <a:tcPr marT="36000" marB="36000" anchor="ctr">
                    <a:lnB w="12700" cap="flat" cmpd="sng" algn="ctr">
                      <a:solidFill>
                        <a:schemeClr val="bg1"/>
                      </a:solidFill>
                      <a:prstDash val="solid"/>
                      <a:round/>
                      <a:headEnd type="none" w="med" len="med"/>
                      <a:tailEnd type="none" w="med" len="med"/>
                    </a:lnB>
                  </a:tcPr>
                </a:tc>
                <a:tc hMerge="1">
                  <a:txBody>
                    <a:bodyPr/>
                    <a:lstStyle/>
                    <a:p>
                      <a:pPr algn="ctr"/>
                      <a:endParaRPr lang="en-US" sz="1000" dirty="0">
                        <a:latin typeface="Arial" panose="020B0604020202020204" pitchFamily="34" charset="0"/>
                        <a:cs typeface="Arial" panose="020B0604020202020204" pitchFamily="34" charset="0"/>
                      </a:endParaRPr>
                    </a:p>
                  </a:txBody>
                  <a:tcPr marT="36000" marB="36000"/>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FTD–TPI</a:t>
                      </a:r>
                      <a:r>
                        <a:rPr lang="en-US" sz="1000" spc="-50" baseline="0" dirty="0">
                          <a:latin typeface="Arial" panose="020B0604020202020204" pitchFamily="34" charset="0"/>
                          <a:cs typeface="Arial" panose="020B0604020202020204" pitchFamily="34" charset="0"/>
                        </a:rPr>
                        <a:t> </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(N=246)</a:t>
                      </a:r>
                    </a:p>
                  </a:txBody>
                  <a:tcPr marT="36000" marB="36000" anchor="ctr">
                    <a:lnB w="12700" cap="flat" cmpd="sng" algn="ctr">
                      <a:solidFill>
                        <a:schemeClr val="bg1"/>
                      </a:solidFill>
                      <a:prstDash val="solid"/>
                      <a:round/>
                      <a:headEnd type="none" w="med" len="med"/>
                      <a:tailEnd type="none" w="med" len="med"/>
                    </a:lnB>
                  </a:tcPr>
                </a:tc>
                <a:tc hMerge="1">
                  <a:txBody>
                    <a:bodyPr/>
                    <a:lstStyle/>
                    <a:p>
                      <a:pPr algn="ctr"/>
                      <a:endParaRPr lang="en-US" sz="1000" dirty="0">
                        <a:latin typeface="Arial" panose="020B0604020202020204" pitchFamily="34" charset="0"/>
                        <a:cs typeface="Arial" panose="020B0604020202020204" pitchFamily="34" charset="0"/>
                      </a:endParaRPr>
                    </a:p>
                  </a:txBody>
                  <a:tcPr marT="36000" marB="36000"/>
                </a:tc>
                <a:extLst>
                  <a:ext uri="{0D108BD9-81ED-4DB2-BD59-A6C34878D82A}">
                    <a16:rowId xmlns:a16="http://schemas.microsoft.com/office/drawing/2014/main" val="2644384733"/>
                  </a:ext>
                </a:extLst>
              </a:tr>
              <a:tr h="190964">
                <a:tc vMerge="1">
                  <a:txBody>
                    <a:bodyPr/>
                    <a:lstStyle/>
                    <a:p>
                      <a:endParaRPr lang="en-US" sz="1000" b="1" dirty="0">
                        <a:latin typeface="Arial" panose="020B0604020202020204" pitchFamily="34" charset="0"/>
                        <a:cs typeface="Arial" panose="020B0604020202020204" pitchFamily="34" charset="0"/>
                      </a:endParaRPr>
                    </a:p>
                  </a:txBody>
                  <a:tcPr marT="36000" marB="36000">
                    <a:lnT w="12700" cap="flat" cmpd="sng" algn="ctr">
                      <a:solidFill>
                        <a:schemeClr val="bg1"/>
                      </a:solidFill>
                      <a:prstDash val="solid"/>
                      <a:round/>
                      <a:headEnd type="none" w="med" len="med"/>
                      <a:tailEnd type="none" w="med" len="med"/>
                    </a:lnT>
                    <a:solidFill>
                      <a:schemeClr val="accent1"/>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Any grade</a:t>
                      </a:r>
                    </a:p>
                  </a:txBody>
                  <a:tcPr marT="36000" marB="3600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Grade 3 or 4</a:t>
                      </a:r>
                    </a:p>
                  </a:txBody>
                  <a:tcPr marT="36000" marB="360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Any grade</a:t>
                      </a:r>
                    </a:p>
                  </a:txBody>
                  <a:tcPr marT="36000" marB="360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Grade 3 or 4</a:t>
                      </a:r>
                    </a:p>
                  </a:txBody>
                  <a:tcPr marT="36000" marB="360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014793133"/>
                  </a:ext>
                </a:extLst>
              </a:tr>
              <a:tr h="190964">
                <a:tc>
                  <a:txBody>
                    <a:bodyPr/>
                    <a:lstStyle/>
                    <a:p>
                      <a:r>
                        <a:rPr lang="en-US" sz="1000" b="0" dirty="0">
                          <a:latin typeface="Arial" panose="020B0604020202020204" pitchFamily="34" charset="0"/>
                          <a:cs typeface="Arial" panose="020B0604020202020204" pitchFamily="34" charset="0"/>
                        </a:rPr>
                        <a:t>Neutropenia</a:t>
                      </a:r>
                    </a:p>
                  </a:txBody>
                  <a:tcPr marT="36000" marB="36000">
                    <a:lnT w="38100" cap="flat" cmpd="sng" algn="ctr">
                      <a:solidFill>
                        <a:schemeClr val="bg1"/>
                      </a:solidFill>
                      <a:prstDash val="solid"/>
                      <a:round/>
                      <a:headEnd type="none" w="med" len="med"/>
                      <a:tailEnd type="none" w="med" len="med"/>
                    </a:lnT>
                  </a:tcPr>
                </a:tc>
                <a:tc>
                  <a:txBody>
                    <a:bodyPr/>
                    <a:lstStyle/>
                    <a:p>
                      <a:pPr algn="ctr"/>
                      <a:r>
                        <a:rPr lang="en-US" sz="1000" dirty="0">
                          <a:latin typeface="Arial" panose="020B0604020202020204" pitchFamily="34" charset="0"/>
                          <a:cs typeface="Arial" panose="020B0604020202020204" pitchFamily="34" charset="0"/>
                        </a:rPr>
                        <a:t>153 (62)</a:t>
                      </a:r>
                    </a:p>
                  </a:txBody>
                  <a:tcPr marT="36000" marB="36000">
                    <a:lnT w="38100" cap="flat" cmpd="sng" algn="ctr">
                      <a:solidFill>
                        <a:schemeClr val="bg1"/>
                      </a:solidFill>
                      <a:prstDash val="solid"/>
                      <a:round/>
                      <a:headEnd type="none" w="med" len="med"/>
                      <a:tailEnd type="none" w="med" len="med"/>
                    </a:lnT>
                  </a:tcPr>
                </a:tc>
                <a:tc>
                  <a:txBody>
                    <a:bodyPr/>
                    <a:lstStyle/>
                    <a:p>
                      <a:pPr algn="ctr"/>
                      <a:r>
                        <a:rPr lang="en-US" sz="1000" dirty="0">
                          <a:latin typeface="Arial" panose="020B0604020202020204" pitchFamily="34" charset="0"/>
                          <a:cs typeface="Arial" panose="020B0604020202020204" pitchFamily="34" charset="0"/>
                        </a:rPr>
                        <a:t>106 (43)</a:t>
                      </a:r>
                    </a:p>
                  </a:txBody>
                  <a:tcPr marT="36000" marB="36000">
                    <a:lnT w="38100" cap="flat" cmpd="sng" algn="ctr">
                      <a:solidFill>
                        <a:schemeClr val="bg1"/>
                      </a:solidFill>
                      <a:prstDash val="solid"/>
                      <a:round/>
                      <a:headEnd type="none" w="med" len="med"/>
                      <a:tailEnd type="none" w="med" len="med"/>
                    </a:lnT>
                  </a:tcPr>
                </a:tc>
                <a:tc>
                  <a:txBody>
                    <a:bodyPr/>
                    <a:lstStyle/>
                    <a:p>
                      <a:pPr algn="ctr"/>
                      <a:r>
                        <a:rPr lang="en-US" sz="1000" dirty="0">
                          <a:latin typeface="Arial" panose="020B0604020202020204" pitchFamily="34" charset="0"/>
                          <a:cs typeface="Arial" panose="020B0604020202020204" pitchFamily="34" charset="0"/>
                        </a:rPr>
                        <a:t>126 (51)</a:t>
                      </a:r>
                    </a:p>
                  </a:txBody>
                  <a:tcPr marT="36000" marB="36000">
                    <a:lnT w="38100" cap="flat" cmpd="sng" algn="ctr">
                      <a:solidFill>
                        <a:schemeClr val="bg1"/>
                      </a:solidFill>
                      <a:prstDash val="solid"/>
                      <a:round/>
                      <a:headEnd type="none" w="med" len="med"/>
                      <a:tailEnd type="none" w="med" len="med"/>
                    </a:lnT>
                  </a:tcPr>
                </a:tc>
                <a:tc>
                  <a:txBody>
                    <a:bodyPr/>
                    <a:lstStyle/>
                    <a:p>
                      <a:pPr algn="ctr"/>
                      <a:r>
                        <a:rPr lang="en-US" sz="1000" dirty="0">
                          <a:latin typeface="Arial" panose="020B0604020202020204" pitchFamily="34" charset="0"/>
                          <a:cs typeface="Arial" panose="020B0604020202020204" pitchFamily="34" charset="0"/>
                        </a:rPr>
                        <a:t>79 (32)</a:t>
                      </a:r>
                    </a:p>
                  </a:txBody>
                  <a:tcPr marT="36000" marB="36000">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810625189"/>
                  </a:ext>
                </a:extLst>
              </a:tr>
              <a:tr h="190964">
                <a:tc>
                  <a:txBody>
                    <a:bodyPr/>
                    <a:lstStyle/>
                    <a:p>
                      <a:r>
                        <a:rPr lang="en-US" sz="1000" b="0" dirty="0">
                          <a:latin typeface="Arial" panose="020B0604020202020204" pitchFamily="34" charset="0"/>
                          <a:cs typeface="Arial" panose="020B0604020202020204" pitchFamily="34" charset="0"/>
                        </a:rPr>
                        <a:t>Nausea</a:t>
                      </a:r>
                    </a:p>
                  </a:txBody>
                  <a:tcPr marT="36000" marB="36000"/>
                </a:tc>
                <a:tc>
                  <a:txBody>
                    <a:bodyPr/>
                    <a:lstStyle/>
                    <a:p>
                      <a:pPr algn="ctr"/>
                      <a:r>
                        <a:rPr lang="en-US" sz="1000" dirty="0">
                          <a:latin typeface="Arial" panose="020B0604020202020204" pitchFamily="34" charset="0"/>
                          <a:cs typeface="Arial" panose="020B0604020202020204" pitchFamily="34" charset="0"/>
                        </a:rPr>
                        <a:t>91 (37)</a:t>
                      </a:r>
                    </a:p>
                  </a:txBody>
                  <a:tcPr marT="36000" marB="36000"/>
                </a:tc>
                <a:tc>
                  <a:txBody>
                    <a:bodyPr/>
                    <a:lstStyle/>
                    <a:p>
                      <a:pPr algn="ctr"/>
                      <a:r>
                        <a:rPr lang="en-US" sz="1000" dirty="0">
                          <a:latin typeface="Arial" panose="020B0604020202020204" pitchFamily="34" charset="0"/>
                          <a:cs typeface="Arial" panose="020B0604020202020204" pitchFamily="34" charset="0"/>
                        </a:rPr>
                        <a:t>4 (2)</a:t>
                      </a:r>
                    </a:p>
                  </a:txBody>
                  <a:tcPr marT="36000" marB="36000"/>
                </a:tc>
                <a:tc>
                  <a:txBody>
                    <a:bodyPr/>
                    <a:lstStyle/>
                    <a:p>
                      <a:pPr algn="ctr"/>
                      <a:r>
                        <a:rPr lang="en-US" sz="1000" dirty="0">
                          <a:latin typeface="Arial" panose="020B0604020202020204" pitchFamily="34" charset="0"/>
                          <a:cs typeface="Arial" panose="020B0604020202020204" pitchFamily="34" charset="0"/>
                        </a:rPr>
                        <a:t>67 (27)</a:t>
                      </a:r>
                    </a:p>
                  </a:txBody>
                  <a:tcPr marT="36000" marB="36000"/>
                </a:tc>
                <a:tc>
                  <a:txBody>
                    <a:bodyPr/>
                    <a:lstStyle/>
                    <a:p>
                      <a:pPr algn="ctr"/>
                      <a:r>
                        <a:rPr lang="en-US" sz="1000" dirty="0">
                          <a:latin typeface="Arial" panose="020B0604020202020204" pitchFamily="34" charset="0"/>
                          <a:cs typeface="Arial" panose="020B0604020202020204" pitchFamily="34" charset="0"/>
                        </a:rPr>
                        <a:t>4 (2)</a:t>
                      </a:r>
                    </a:p>
                  </a:txBody>
                  <a:tcPr marT="36000" marB="36000"/>
                </a:tc>
                <a:extLst>
                  <a:ext uri="{0D108BD9-81ED-4DB2-BD59-A6C34878D82A}">
                    <a16:rowId xmlns:a16="http://schemas.microsoft.com/office/drawing/2014/main" val="1470114107"/>
                  </a:ext>
                </a:extLst>
              </a:tr>
              <a:tr h="190964">
                <a:tc>
                  <a:txBody>
                    <a:bodyPr/>
                    <a:lstStyle/>
                    <a:p>
                      <a:r>
                        <a:rPr lang="en-US" sz="1000" b="0" dirty="0">
                          <a:latin typeface="Arial" panose="020B0604020202020204" pitchFamily="34" charset="0"/>
                          <a:cs typeface="Arial" panose="020B0604020202020204" pitchFamily="34" charset="0"/>
                        </a:rPr>
                        <a:t>Anemia</a:t>
                      </a:r>
                    </a:p>
                  </a:txBody>
                  <a:tcPr marT="36000" marB="36000"/>
                </a:tc>
                <a:tc>
                  <a:txBody>
                    <a:bodyPr/>
                    <a:lstStyle/>
                    <a:p>
                      <a:pPr algn="ctr"/>
                      <a:r>
                        <a:rPr lang="en-US" sz="1000" dirty="0">
                          <a:latin typeface="Arial" panose="020B0604020202020204" pitchFamily="34" charset="0"/>
                          <a:cs typeface="Arial" panose="020B0604020202020204" pitchFamily="34" charset="0"/>
                        </a:rPr>
                        <a:t>71 (29)</a:t>
                      </a:r>
                    </a:p>
                  </a:txBody>
                  <a:tcPr marT="36000" marB="36000"/>
                </a:tc>
                <a:tc>
                  <a:txBody>
                    <a:bodyPr/>
                    <a:lstStyle/>
                    <a:p>
                      <a:pPr algn="ctr"/>
                      <a:r>
                        <a:rPr lang="en-US" sz="1000" dirty="0">
                          <a:latin typeface="Arial" panose="020B0604020202020204" pitchFamily="34" charset="0"/>
                          <a:cs typeface="Arial" panose="020B0604020202020204" pitchFamily="34" charset="0"/>
                        </a:rPr>
                        <a:t>15 (6)</a:t>
                      </a:r>
                    </a:p>
                  </a:txBody>
                  <a:tcPr marT="36000" marB="36000"/>
                </a:tc>
                <a:tc>
                  <a:txBody>
                    <a:bodyPr/>
                    <a:lstStyle/>
                    <a:p>
                      <a:pPr algn="ctr"/>
                      <a:r>
                        <a:rPr lang="en-US" sz="1000" dirty="0">
                          <a:latin typeface="Arial" panose="020B0604020202020204" pitchFamily="34" charset="0"/>
                          <a:cs typeface="Arial" panose="020B0604020202020204" pitchFamily="34" charset="0"/>
                        </a:rPr>
                        <a:t>78 (32)</a:t>
                      </a:r>
                    </a:p>
                  </a:txBody>
                  <a:tcPr marT="36000" marB="36000"/>
                </a:tc>
                <a:tc>
                  <a:txBody>
                    <a:bodyPr/>
                    <a:lstStyle/>
                    <a:p>
                      <a:pPr algn="ctr"/>
                      <a:r>
                        <a:rPr lang="en-US" sz="1000" dirty="0">
                          <a:latin typeface="Arial" panose="020B0604020202020204" pitchFamily="34" charset="0"/>
                          <a:cs typeface="Arial" panose="020B0604020202020204" pitchFamily="34" charset="0"/>
                        </a:rPr>
                        <a:t>27 (11)</a:t>
                      </a:r>
                    </a:p>
                  </a:txBody>
                  <a:tcPr marT="36000" marB="36000"/>
                </a:tc>
                <a:extLst>
                  <a:ext uri="{0D108BD9-81ED-4DB2-BD59-A6C34878D82A}">
                    <a16:rowId xmlns:a16="http://schemas.microsoft.com/office/drawing/2014/main" val="3368973542"/>
                  </a:ext>
                </a:extLst>
              </a:tr>
              <a:tr h="190964">
                <a:tc>
                  <a:txBody>
                    <a:bodyPr/>
                    <a:lstStyle/>
                    <a:p>
                      <a:r>
                        <a:rPr lang="en-US" sz="1000" b="0" dirty="0">
                          <a:latin typeface="Arial" panose="020B0604020202020204" pitchFamily="34" charset="0"/>
                          <a:cs typeface="Arial" panose="020B0604020202020204" pitchFamily="34" charset="0"/>
                        </a:rPr>
                        <a:t>Asthenia</a:t>
                      </a:r>
                    </a:p>
                  </a:txBody>
                  <a:tcPr marT="36000" marB="36000"/>
                </a:tc>
                <a:tc>
                  <a:txBody>
                    <a:bodyPr/>
                    <a:lstStyle/>
                    <a:p>
                      <a:pPr algn="ctr"/>
                      <a:r>
                        <a:rPr lang="en-US" sz="1000" dirty="0">
                          <a:latin typeface="Arial" panose="020B0604020202020204" pitchFamily="34" charset="0"/>
                          <a:cs typeface="Arial" panose="020B0604020202020204" pitchFamily="34" charset="0"/>
                        </a:rPr>
                        <a:t>60 (24)</a:t>
                      </a:r>
                    </a:p>
                  </a:txBody>
                  <a:tcPr marT="36000" marB="36000"/>
                </a:tc>
                <a:tc>
                  <a:txBody>
                    <a:bodyPr/>
                    <a:lstStyle/>
                    <a:p>
                      <a:pPr algn="ctr"/>
                      <a:r>
                        <a:rPr lang="en-US" sz="1000" dirty="0">
                          <a:latin typeface="Arial" panose="020B0604020202020204" pitchFamily="34" charset="0"/>
                          <a:cs typeface="Arial" panose="020B0604020202020204" pitchFamily="34" charset="0"/>
                        </a:rPr>
                        <a:t>10 (4)</a:t>
                      </a:r>
                    </a:p>
                  </a:txBody>
                  <a:tcPr marT="36000" marB="36000"/>
                </a:tc>
                <a:tc>
                  <a:txBody>
                    <a:bodyPr/>
                    <a:lstStyle/>
                    <a:p>
                      <a:pPr algn="ctr"/>
                      <a:r>
                        <a:rPr lang="en-US" sz="1000" dirty="0">
                          <a:latin typeface="Arial" panose="020B0604020202020204" pitchFamily="34" charset="0"/>
                          <a:cs typeface="Arial" panose="020B0604020202020204" pitchFamily="34" charset="0"/>
                        </a:rPr>
                        <a:t>55 (22)</a:t>
                      </a:r>
                    </a:p>
                  </a:txBody>
                  <a:tcPr marT="36000" marB="36000"/>
                </a:tc>
                <a:tc>
                  <a:txBody>
                    <a:bodyPr/>
                    <a:lstStyle/>
                    <a:p>
                      <a:pPr algn="ctr"/>
                      <a:r>
                        <a:rPr lang="en-US" sz="1000" dirty="0">
                          <a:latin typeface="Arial" panose="020B0604020202020204" pitchFamily="34" charset="0"/>
                          <a:cs typeface="Arial" panose="020B0604020202020204" pitchFamily="34" charset="0"/>
                        </a:rPr>
                        <a:t>10 (4)</a:t>
                      </a:r>
                    </a:p>
                  </a:txBody>
                  <a:tcPr marT="36000" marB="36000"/>
                </a:tc>
                <a:extLst>
                  <a:ext uri="{0D108BD9-81ED-4DB2-BD59-A6C34878D82A}">
                    <a16:rowId xmlns:a16="http://schemas.microsoft.com/office/drawing/2014/main" val="975237111"/>
                  </a:ext>
                </a:extLst>
              </a:tr>
              <a:tr h="190964">
                <a:tc>
                  <a:txBody>
                    <a:bodyPr/>
                    <a:lstStyle/>
                    <a:p>
                      <a:r>
                        <a:rPr lang="en-US" sz="1000" b="0" dirty="0">
                          <a:latin typeface="Arial" panose="020B0604020202020204" pitchFamily="34" charset="0"/>
                          <a:cs typeface="Arial" panose="020B0604020202020204" pitchFamily="34" charset="0"/>
                        </a:rPr>
                        <a:t>Fatigue</a:t>
                      </a:r>
                    </a:p>
                  </a:txBody>
                  <a:tcPr marT="36000" marB="36000"/>
                </a:tc>
                <a:tc>
                  <a:txBody>
                    <a:bodyPr/>
                    <a:lstStyle/>
                    <a:p>
                      <a:pPr algn="ctr"/>
                      <a:r>
                        <a:rPr lang="en-US" sz="1000" dirty="0">
                          <a:latin typeface="Arial" panose="020B0604020202020204" pitchFamily="34" charset="0"/>
                          <a:cs typeface="Arial" panose="020B0604020202020204" pitchFamily="34" charset="0"/>
                        </a:rPr>
                        <a:t>53 (22)</a:t>
                      </a:r>
                    </a:p>
                  </a:txBody>
                  <a:tcPr marT="36000" marB="36000"/>
                </a:tc>
                <a:tc>
                  <a:txBody>
                    <a:bodyPr/>
                    <a:lstStyle/>
                    <a:p>
                      <a:pPr algn="ctr"/>
                      <a:r>
                        <a:rPr lang="en-US" sz="1000" dirty="0">
                          <a:latin typeface="Arial" panose="020B0604020202020204" pitchFamily="34" charset="0"/>
                          <a:cs typeface="Arial" panose="020B0604020202020204" pitchFamily="34" charset="0"/>
                        </a:rPr>
                        <a:t>3 (1)</a:t>
                      </a:r>
                    </a:p>
                  </a:txBody>
                  <a:tcPr marT="36000" marB="36000"/>
                </a:tc>
                <a:tc>
                  <a:txBody>
                    <a:bodyPr/>
                    <a:lstStyle/>
                    <a:p>
                      <a:pPr algn="ctr"/>
                      <a:r>
                        <a:rPr lang="en-US" sz="1000" dirty="0">
                          <a:latin typeface="Arial" panose="020B0604020202020204" pitchFamily="34" charset="0"/>
                          <a:cs typeface="Arial" panose="020B0604020202020204" pitchFamily="34" charset="0"/>
                        </a:rPr>
                        <a:t>40 (16)</a:t>
                      </a:r>
                    </a:p>
                  </a:txBody>
                  <a:tcPr marT="36000" marB="36000"/>
                </a:tc>
                <a:tc>
                  <a:txBody>
                    <a:bodyPr/>
                    <a:lstStyle/>
                    <a:p>
                      <a:pPr algn="ctr"/>
                      <a:r>
                        <a:rPr lang="en-US" sz="1000" dirty="0">
                          <a:latin typeface="Arial" panose="020B0604020202020204" pitchFamily="34" charset="0"/>
                          <a:cs typeface="Arial" panose="020B0604020202020204" pitchFamily="34" charset="0"/>
                        </a:rPr>
                        <a:t>9 (4)</a:t>
                      </a:r>
                    </a:p>
                  </a:txBody>
                  <a:tcPr marT="36000" marB="36000"/>
                </a:tc>
                <a:extLst>
                  <a:ext uri="{0D108BD9-81ED-4DB2-BD59-A6C34878D82A}">
                    <a16:rowId xmlns:a16="http://schemas.microsoft.com/office/drawing/2014/main" val="276999975"/>
                  </a:ext>
                </a:extLst>
              </a:tr>
              <a:tr h="269787">
                <a:tc>
                  <a:txBody>
                    <a:bodyPr/>
                    <a:lstStyle/>
                    <a:p>
                      <a:r>
                        <a:rPr lang="en-US" sz="1000" b="0" dirty="0">
                          <a:latin typeface="Arial" panose="020B0604020202020204" pitchFamily="34" charset="0"/>
                          <a:cs typeface="Arial" panose="020B0604020202020204" pitchFamily="34" charset="0"/>
                        </a:rPr>
                        <a:t>Diarrhea</a:t>
                      </a:r>
                    </a:p>
                  </a:txBody>
                  <a:tcPr marT="36000" marB="36000"/>
                </a:tc>
                <a:tc>
                  <a:txBody>
                    <a:bodyPr/>
                    <a:lstStyle/>
                    <a:p>
                      <a:pPr algn="ctr"/>
                      <a:r>
                        <a:rPr lang="en-US" sz="1000" dirty="0">
                          <a:latin typeface="Arial" panose="020B0604020202020204" pitchFamily="34" charset="0"/>
                          <a:cs typeface="Arial" panose="020B0604020202020204" pitchFamily="34" charset="0"/>
                        </a:rPr>
                        <a:t>51 (21)</a:t>
                      </a:r>
                    </a:p>
                  </a:txBody>
                  <a:tcPr marT="36000" marB="36000"/>
                </a:tc>
                <a:tc>
                  <a:txBody>
                    <a:bodyPr/>
                    <a:lstStyle/>
                    <a:p>
                      <a:pPr algn="ctr"/>
                      <a:r>
                        <a:rPr lang="en-US" sz="1000" dirty="0">
                          <a:latin typeface="Arial" panose="020B0604020202020204" pitchFamily="34" charset="0"/>
                          <a:cs typeface="Arial" panose="020B0604020202020204" pitchFamily="34" charset="0"/>
                        </a:rPr>
                        <a:t>2 (1)</a:t>
                      </a:r>
                    </a:p>
                  </a:txBody>
                  <a:tcPr marT="36000" marB="36000"/>
                </a:tc>
                <a:tc>
                  <a:txBody>
                    <a:bodyPr/>
                    <a:lstStyle/>
                    <a:p>
                      <a:pPr algn="ctr"/>
                      <a:r>
                        <a:rPr lang="en-US" sz="1000" dirty="0">
                          <a:latin typeface="Arial" panose="020B0604020202020204" pitchFamily="34" charset="0"/>
                          <a:cs typeface="Arial" panose="020B0604020202020204" pitchFamily="34" charset="0"/>
                        </a:rPr>
                        <a:t>46 (19)</a:t>
                      </a:r>
                    </a:p>
                  </a:txBody>
                  <a:tcPr marT="36000" marB="36000"/>
                </a:tc>
                <a:tc>
                  <a:txBody>
                    <a:bodyPr/>
                    <a:lstStyle/>
                    <a:p>
                      <a:pPr algn="ctr"/>
                      <a:r>
                        <a:rPr lang="en-US" sz="1000" dirty="0">
                          <a:latin typeface="Arial" panose="020B0604020202020204" pitchFamily="34" charset="0"/>
                          <a:cs typeface="Arial" panose="020B0604020202020204" pitchFamily="34" charset="0"/>
                        </a:rPr>
                        <a:t>6 (2)</a:t>
                      </a:r>
                    </a:p>
                  </a:txBody>
                  <a:tcPr marT="36000" marB="36000"/>
                </a:tc>
                <a:extLst>
                  <a:ext uri="{0D108BD9-81ED-4DB2-BD59-A6C34878D82A}">
                    <a16:rowId xmlns:a16="http://schemas.microsoft.com/office/drawing/2014/main" val="2134879618"/>
                  </a:ext>
                </a:extLst>
              </a:tr>
              <a:tr h="269787">
                <a:tc>
                  <a:txBody>
                    <a:bodyPr/>
                    <a:lstStyle/>
                    <a:p>
                      <a:r>
                        <a:rPr lang="en-US" sz="1000" b="0" dirty="0">
                          <a:latin typeface="Arial" panose="020B0604020202020204" pitchFamily="34" charset="0"/>
                          <a:cs typeface="Arial" panose="020B0604020202020204" pitchFamily="34" charset="0"/>
                        </a:rPr>
                        <a:t>Decreased appetite</a:t>
                      </a:r>
                    </a:p>
                  </a:txBody>
                  <a:tcPr marT="36000" marB="36000"/>
                </a:tc>
                <a:tc>
                  <a:txBody>
                    <a:bodyPr/>
                    <a:lstStyle/>
                    <a:p>
                      <a:pPr algn="ctr"/>
                      <a:r>
                        <a:rPr lang="en-US" sz="1000" dirty="0">
                          <a:latin typeface="Arial" panose="020B0604020202020204" pitchFamily="34" charset="0"/>
                          <a:cs typeface="Arial" panose="020B0604020202020204" pitchFamily="34" charset="0"/>
                        </a:rPr>
                        <a:t>50 (20)</a:t>
                      </a:r>
                    </a:p>
                  </a:txBody>
                  <a:tcPr marT="36000" marB="36000"/>
                </a:tc>
                <a:tc>
                  <a:txBody>
                    <a:bodyPr/>
                    <a:lstStyle/>
                    <a:p>
                      <a:pPr algn="ctr"/>
                      <a:r>
                        <a:rPr lang="en-US" sz="1000" dirty="0">
                          <a:latin typeface="Arial" panose="020B0604020202020204" pitchFamily="34" charset="0"/>
                          <a:cs typeface="Arial" panose="020B0604020202020204" pitchFamily="34" charset="0"/>
                        </a:rPr>
                        <a:t>2 (1)</a:t>
                      </a:r>
                    </a:p>
                  </a:txBody>
                  <a:tcPr marT="36000" marB="36000"/>
                </a:tc>
                <a:tc>
                  <a:txBody>
                    <a:bodyPr/>
                    <a:lstStyle/>
                    <a:p>
                      <a:pPr algn="ctr"/>
                      <a:r>
                        <a:rPr lang="en-US" sz="1000" dirty="0">
                          <a:latin typeface="Arial" panose="020B0604020202020204" pitchFamily="34" charset="0"/>
                          <a:cs typeface="Arial" panose="020B0604020202020204" pitchFamily="34" charset="0"/>
                        </a:rPr>
                        <a:t>38 (15)</a:t>
                      </a:r>
                    </a:p>
                  </a:txBody>
                  <a:tcPr marT="36000" marB="36000"/>
                </a:tc>
                <a:tc>
                  <a:txBody>
                    <a:bodyPr/>
                    <a:lstStyle/>
                    <a:p>
                      <a:pPr algn="ctr"/>
                      <a:r>
                        <a:rPr lang="en-US" sz="1000" dirty="0">
                          <a:latin typeface="Arial" panose="020B0604020202020204" pitchFamily="34" charset="0"/>
                          <a:cs typeface="Arial" panose="020B0604020202020204" pitchFamily="34" charset="0"/>
                        </a:rPr>
                        <a:t>3 (1)</a:t>
                      </a:r>
                    </a:p>
                  </a:txBody>
                  <a:tcPr marT="36000" marB="36000"/>
                </a:tc>
                <a:extLst>
                  <a:ext uri="{0D108BD9-81ED-4DB2-BD59-A6C34878D82A}">
                    <a16:rowId xmlns:a16="http://schemas.microsoft.com/office/drawing/2014/main" val="1928790924"/>
                  </a:ext>
                </a:extLst>
              </a:tr>
            </a:tbl>
          </a:graphicData>
        </a:graphic>
      </p:graphicFrame>
    </p:spTree>
    <p:extLst>
      <p:ext uri="{BB962C8B-B14F-4D97-AF65-F5344CB8AC3E}">
        <p14:creationId xmlns:p14="http://schemas.microsoft.com/office/powerpoint/2010/main" val="239465019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5A55B05B-F524-2D41-B712-F87D43275505}"/>
              </a:ext>
            </a:extLst>
          </p:cNvPr>
          <p:cNvCxnSpPr>
            <a:cxnSpLocks/>
          </p:cNvCxnSpPr>
          <p:nvPr/>
        </p:nvCxnSpPr>
        <p:spPr>
          <a:xfrm>
            <a:off x="4305165" y="4033778"/>
            <a:ext cx="288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 name="Content Placeholder 1">
            <a:extLst>
              <a:ext uri="{FF2B5EF4-FFF2-40B4-BE49-F238E27FC236}">
                <a16:creationId xmlns:a16="http://schemas.microsoft.com/office/drawing/2014/main" id="{A09C7235-1601-4110-B808-BD18FA347F55}"/>
              </a:ext>
            </a:extLst>
          </p:cNvPr>
          <p:cNvSpPr>
            <a:spLocks noGrp="1"/>
          </p:cNvSpPr>
          <p:nvPr>
            <p:ph sz="quarter" idx="12"/>
          </p:nvPr>
        </p:nvSpPr>
        <p:spPr>
          <a:xfrm>
            <a:off x="620184" y="1425600"/>
            <a:ext cx="10963200" cy="1499344"/>
          </a:xfrm>
        </p:spPr>
        <p:txBody>
          <a:bodyPr/>
          <a:lstStyle/>
          <a:p>
            <a:r>
              <a:rPr lang="en-GB" sz="1800" noProof="0" dirty="0">
                <a:solidFill>
                  <a:schemeClr val="tx2"/>
                </a:solidFill>
              </a:rPr>
              <a:t>Effective treatment options are limited for patients with refractory metastatic colorectal cancer</a:t>
            </a:r>
          </a:p>
          <a:p>
            <a:r>
              <a:rPr lang="en-GB" sz="1800" noProof="0" dirty="0" err="1">
                <a:solidFill>
                  <a:schemeClr val="tx2"/>
                </a:solidFill>
              </a:rPr>
              <a:t>Fruquintinib</a:t>
            </a:r>
            <a:r>
              <a:rPr lang="en-GB" sz="1800" noProof="0" dirty="0">
                <a:solidFill>
                  <a:schemeClr val="tx2"/>
                </a:solidFill>
              </a:rPr>
              <a:t> is a highly selective and potent oral tyrosine kinase inhibitor of VEGFR-1, -2 and -3 </a:t>
            </a:r>
            <a:r>
              <a:rPr lang="en-GB" sz="1800" b="0" i="0" noProof="0" dirty="0">
                <a:solidFill>
                  <a:schemeClr val="tx2"/>
                </a:solidFill>
                <a:effectLst/>
              </a:rPr>
              <a:t>and was approved in China in the 3L+ mCRC setting based on results from the FRESCO trial </a:t>
            </a:r>
          </a:p>
          <a:p>
            <a:r>
              <a:rPr lang="en-GB" sz="1800" b="0" i="0" noProof="0" dirty="0">
                <a:solidFill>
                  <a:schemeClr val="tx2"/>
                </a:solidFill>
                <a:effectLst/>
              </a:rPr>
              <a:t>FRESCO-2 evaluated </a:t>
            </a:r>
            <a:r>
              <a:rPr lang="en-GB" sz="1800" b="0" i="0" noProof="0" dirty="0" err="1">
                <a:solidFill>
                  <a:schemeClr val="tx2"/>
                </a:solidFill>
                <a:effectLst/>
              </a:rPr>
              <a:t>fruquintinib</a:t>
            </a:r>
            <a:r>
              <a:rPr lang="en-GB" sz="1800" b="0" i="0" noProof="0" dirty="0">
                <a:solidFill>
                  <a:schemeClr val="tx2"/>
                </a:solidFill>
                <a:effectLst/>
              </a:rPr>
              <a:t> in more heavily pre-treated patients reflecting current global practices</a:t>
            </a:r>
            <a:endParaRPr lang="en-GB" sz="1800" noProof="0" dirty="0">
              <a:solidFill>
                <a:schemeClr val="tx2"/>
              </a:solidFill>
            </a:endParaRPr>
          </a:p>
        </p:txBody>
      </p:sp>
      <p:sp>
        <p:nvSpPr>
          <p:cNvPr id="3" name="Title 2">
            <a:extLst>
              <a:ext uri="{FF2B5EF4-FFF2-40B4-BE49-F238E27FC236}">
                <a16:creationId xmlns:a16="http://schemas.microsoft.com/office/drawing/2014/main" id="{75F1A2E3-911C-4E12-831B-42FF626604DE}"/>
              </a:ext>
            </a:extLst>
          </p:cNvPr>
          <p:cNvSpPr>
            <a:spLocks noGrp="1"/>
          </p:cNvSpPr>
          <p:nvPr>
            <p:ph type="title"/>
          </p:nvPr>
        </p:nvSpPr>
        <p:spPr>
          <a:xfrm>
            <a:off x="619201" y="259200"/>
            <a:ext cx="10963199" cy="864000"/>
          </a:xfrm>
        </p:spPr>
        <p:txBody>
          <a:bodyPr/>
          <a:lstStyle/>
          <a:p>
            <a:r>
              <a:rPr lang="en-GB" sz="2800" noProof="0" dirty="0">
                <a:effectLst/>
                <a:latin typeface="Arial" panose="020B0604020202020204" pitchFamily="34" charset="0"/>
                <a:ea typeface="Times New Roman" panose="02020603050405020304" pitchFamily="18" charset="0"/>
              </a:rPr>
              <a:t>FRESCO-2</a:t>
            </a:r>
            <a:r>
              <a:rPr lang="en-GB" noProof="0" dirty="0"/>
              <a:t>: background and study design</a:t>
            </a:r>
          </a:p>
        </p:txBody>
      </p:sp>
      <p:sp>
        <p:nvSpPr>
          <p:cNvPr id="5" name="Slide Number Placeholder 4">
            <a:extLst>
              <a:ext uri="{FF2B5EF4-FFF2-40B4-BE49-F238E27FC236}">
                <a16:creationId xmlns:a16="http://schemas.microsoft.com/office/drawing/2014/main" id="{92EF3EC2-6381-4222-8910-80A90730CD31}"/>
              </a:ext>
            </a:extLst>
          </p:cNvPr>
          <p:cNvSpPr>
            <a:spLocks noGrp="1"/>
          </p:cNvSpPr>
          <p:nvPr>
            <p:ph type="sldNum" sz="quarter" idx="4"/>
          </p:nvPr>
        </p:nvSpPr>
        <p:spPr/>
        <p:txBody>
          <a:bodyPr/>
          <a:lstStyle/>
          <a:p>
            <a:fld id="{FCE43C0F-8A7B-3A4B-9DB5-B3472E36E833}" type="slidenum">
              <a:rPr lang="en-GB" smtClean="0"/>
              <a:pPr/>
              <a:t>16</a:t>
            </a:fld>
            <a:endParaRPr lang="en-GB" dirty="0"/>
          </a:p>
        </p:txBody>
      </p:sp>
      <p:sp>
        <p:nvSpPr>
          <p:cNvPr id="8" name="Rectangle: Rounded Corners 7">
            <a:extLst>
              <a:ext uri="{FF2B5EF4-FFF2-40B4-BE49-F238E27FC236}">
                <a16:creationId xmlns:a16="http://schemas.microsoft.com/office/drawing/2014/main" id="{81967FC4-4AF4-03A6-0263-DA5EC126B2F1}"/>
              </a:ext>
            </a:extLst>
          </p:cNvPr>
          <p:cNvSpPr/>
          <p:nvPr/>
        </p:nvSpPr>
        <p:spPr>
          <a:xfrm>
            <a:off x="8595067" y="3197500"/>
            <a:ext cx="2736304" cy="1725901"/>
          </a:xfrm>
          <a:prstGeom prst="roundRect">
            <a:avLst>
              <a:gd name="adj" fmla="val 6575"/>
            </a:avLst>
          </a:prstGeom>
          <a:solidFill>
            <a:schemeClr val="bg1"/>
          </a:solidFill>
          <a:ln w="190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400" b="1" dirty="0">
                <a:solidFill>
                  <a:schemeClr val="accent1"/>
                </a:solidFill>
                <a:latin typeface="Arial" panose="020B0604020202020204" pitchFamily="34" charset="0"/>
                <a:cs typeface="Arial" panose="020B0604020202020204" pitchFamily="34" charset="0"/>
              </a:rPr>
              <a:t>Primary Objective</a:t>
            </a:r>
          </a:p>
          <a:p>
            <a:pPr marL="285750" indent="-285750">
              <a:buClr>
                <a:schemeClr val="accent1"/>
              </a:buClr>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Overall survival</a:t>
            </a:r>
          </a:p>
          <a:p>
            <a:pPr>
              <a:spcBef>
                <a:spcPts val="200"/>
              </a:spcBef>
            </a:pPr>
            <a:r>
              <a:rPr lang="en-GB" sz="1400" b="1" dirty="0">
                <a:solidFill>
                  <a:schemeClr val="accent1"/>
                </a:solidFill>
                <a:latin typeface="Arial" panose="020B0604020202020204" pitchFamily="34" charset="0"/>
                <a:cs typeface="Arial" panose="020B0604020202020204" pitchFamily="34" charset="0"/>
              </a:rPr>
              <a:t>Secondary objectives</a:t>
            </a:r>
          </a:p>
          <a:p>
            <a:pPr marL="285750" indent="-285750">
              <a:buClr>
                <a:schemeClr val="accent1"/>
              </a:buClr>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Progression-free survival</a:t>
            </a:r>
          </a:p>
          <a:p>
            <a:pPr marL="285750" indent="-285750">
              <a:buClr>
                <a:schemeClr val="accent1"/>
              </a:buClr>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Objective response rate</a:t>
            </a:r>
          </a:p>
          <a:p>
            <a:pPr marL="285750" indent="-285750">
              <a:buClr>
                <a:schemeClr val="accent1"/>
              </a:buClr>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Disease control rate</a:t>
            </a:r>
          </a:p>
          <a:p>
            <a:pPr marL="285750" indent="-285750">
              <a:buClr>
                <a:schemeClr val="accent1"/>
              </a:buClr>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Safety</a:t>
            </a:r>
          </a:p>
        </p:txBody>
      </p:sp>
      <p:sp>
        <p:nvSpPr>
          <p:cNvPr id="12" name="Rounded Rectangle 11">
            <a:extLst>
              <a:ext uri="{FF2B5EF4-FFF2-40B4-BE49-F238E27FC236}">
                <a16:creationId xmlns:a16="http://schemas.microsoft.com/office/drawing/2014/main" id="{4C45E50E-F400-6645-B940-DE10F1FEF155}"/>
              </a:ext>
            </a:extLst>
          </p:cNvPr>
          <p:cNvSpPr/>
          <p:nvPr/>
        </p:nvSpPr>
        <p:spPr>
          <a:xfrm>
            <a:off x="916107" y="3140968"/>
            <a:ext cx="3456384" cy="1782433"/>
          </a:xfrm>
          <a:prstGeom prst="roundRect">
            <a:avLst>
              <a:gd name="adj" fmla="val 6673"/>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buClr>
                <a:schemeClr val="accent1"/>
              </a:buClr>
            </a:pPr>
            <a:r>
              <a:rPr lang="en-GB" sz="1200" b="1" dirty="0">
                <a:solidFill>
                  <a:schemeClr val="accent1"/>
                </a:solidFill>
                <a:latin typeface="Arial" panose="020B0604020202020204" pitchFamily="34" charset="0"/>
                <a:cs typeface="Arial" panose="020B0604020202020204" pitchFamily="34" charset="0"/>
              </a:rPr>
              <a:t>Patient eligibility</a:t>
            </a:r>
          </a:p>
          <a:p>
            <a:pPr marL="184150" indent="-184150">
              <a:spcAft>
                <a:spcPts val="300"/>
              </a:spcAft>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Prior treatment with fluoropyrimidine-, oxaliplatin- and irinotecan-based chemotherapy, an anti-VEGF biological therapy and, if </a:t>
            </a:r>
            <a:r>
              <a:rPr lang="en-GB" sz="1100" i="1" dirty="0">
                <a:solidFill>
                  <a:schemeClr val="tx1"/>
                </a:solidFill>
                <a:latin typeface="Arial" panose="020B0604020202020204" pitchFamily="34" charset="0"/>
                <a:cs typeface="Arial" panose="020B0604020202020204" pitchFamily="34" charset="0"/>
              </a:rPr>
              <a:t>RAS</a:t>
            </a:r>
            <a:r>
              <a:rPr lang="en-GB" sz="1100" dirty="0">
                <a:solidFill>
                  <a:schemeClr val="tx1"/>
                </a:solidFill>
                <a:latin typeface="Arial" panose="020B0604020202020204" pitchFamily="34" charset="0"/>
                <a:cs typeface="Arial" panose="020B0604020202020204" pitchFamily="34" charset="0"/>
              </a:rPr>
              <a:t> wild‑type, an anti-EFGR therapy</a:t>
            </a:r>
          </a:p>
          <a:p>
            <a:pPr marL="184150" indent="-184150">
              <a:spcAft>
                <a:spcPts val="300"/>
              </a:spcAft>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Progression on, or intolerance to, trifluridine/</a:t>
            </a:r>
            <a:r>
              <a:rPr lang="en-GB" sz="1100" dirty="0" err="1">
                <a:solidFill>
                  <a:schemeClr val="tx1"/>
                </a:solidFill>
                <a:latin typeface="Arial" panose="020B0604020202020204" pitchFamily="34" charset="0"/>
                <a:cs typeface="Arial" panose="020B0604020202020204" pitchFamily="34" charset="0"/>
              </a:rPr>
              <a:t>tipiracil</a:t>
            </a:r>
            <a:r>
              <a:rPr lang="en-GB" sz="1100" dirty="0">
                <a:solidFill>
                  <a:schemeClr val="tx1"/>
                </a:solidFill>
                <a:latin typeface="Arial" panose="020B0604020202020204" pitchFamily="34" charset="0"/>
                <a:cs typeface="Arial" panose="020B0604020202020204" pitchFamily="34" charset="0"/>
              </a:rPr>
              <a:t> and/or regorafenib</a:t>
            </a:r>
          </a:p>
          <a:p>
            <a:pPr marL="184150" indent="-184150">
              <a:spcAft>
                <a:spcPts val="300"/>
              </a:spcAft>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Prior treatment with an immune checkpoint inhibitor or BRAF inhibitor if indicated</a:t>
            </a:r>
          </a:p>
        </p:txBody>
      </p:sp>
      <p:sp>
        <p:nvSpPr>
          <p:cNvPr id="15" name="TextBox 14">
            <a:extLst>
              <a:ext uri="{FF2B5EF4-FFF2-40B4-BE49-F238E27FC236}">
                <a16:creationId xmlns:a16="http://schemas.microsoft.com/office/drawing/2014/main" id="{B8AA8746-5042-8A44-A5CD-F1B70032B35E}"/>
              </a:ext>
            </a:extLst>
          </p:cNvPr>
          <p:cNvSpPr txBox="1"/>
          <p:nvPr/>
        </p:nvSpPr>
        <p:spPr>
          <a:xfrm>
            <a:off x="4530149" y="4341041"/>
            <a:ext cx="690481" cy="245708"/>
          </a:xfrm>
          <a:prstGeom prst="rect">
            <a:avLst/>
          </a:prstGeom>
          <a:noFill/>
        </p:spPr>
        <p:txBody>
          <a:bodyPr wrap="square" lIns="72000" tIns="36000" rIns="36000" bIns="36000" rtlCol="0">
            <a:spAutoFit/>
          </a:bodyPr>
          <a:lstStyle/>
          <a:p>
            <a:pPr algn="ctr"/>
            <a:r>
              <a:rPr lang="en-GB" sz="1100" b="1" dirty="0">
                <a:latin typeface="Arial" panose="020B0604020202020204" pitchFamily="34" charset="0"/>
                <a:ea typeface="Aileron" charset="0"/>
                <a:cs typeface="Arial" panose="020B0604020202020204" pitchFamily="34" charset="0"/>
              </a:rPr>
              <a:t>N=687</a:t>
            </a:r>
            <a:endParaRPr lang="en-GB" sz="1100" dirty="0">
              <a:latin typeface="Arial" panose="020B0604020202020204" pitchFamily="34" charset="0"/>
              <a:ea typeface="Aileron" charset="0"/>
              <a:cs typeface="Arial" panose="020B0604020202020204" pitchFamily="34" charset="0"/>
            </a:endParaRPr>
          </a:p>
        </p:txBody>
      </p:sp>
      <p:sp>
        <p:nvSpPr>
          <p:cNvPr id="16" name="Rounded Rectangle 15">
            <a:extLst>
              <a:ext uri="{FF2B5EF4-FFF2-40B4-BE49-F238E27FC236}">
                <a16:creationId xmlns:a16="http://schemas.microsoft.com/office/drawing/2014/main" id="{B72E2B21-04D8-5E40-9B25-7F6916430D8D}"/>
              </a:ext>
            </a:extLst>
          </p:cNvPr>
          <p:cNvSpPr/>
          <p:nvPr/>
        </p:nvSpPr>
        <p:spPr>
          <a:xfrm>
            <a:off x="5439098" y="4203321"/>
            <a:ext cx="1849063" cy="720080"/>
          </a:xfrm>
          <a:prstGeom prst="roundRect">
            <a:avLst>
              <a:gd name="adj" fmla="val 16894"/>
            </a:avLst>
          </a:prstGeom>
          <a:solidFill>
            <a:schemeClr val="accent6"/>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000" b="1" dirty="0">
                <a:solidFill>
                  <a:schemeClr val="bg1"/>
                </a:solidFill>
                <a:latin typeface="Arial" panose="020B0604020202020204" pitchFamily="34" charset="0"/>
                <a:cs typeface="Arial" panose="020B0604020202020204" pitchFamily="34" charset="0"/>
              </a:rPr>
              <a:t>Placebo </a:t>
            </a:r>
            <a:r>
              <a:rPr lang="en-GB" sz="1000" dirty="0">
                <a:solidFill>
                  <a:schemeClr val="bg1"/>
                </a:solidFill>
                <a:latin typeface="Arial" panose="020B0604020202020204" pitchFamily="34" charset="0"/>
                <a:cs typeface="Arial" panose="020B0604020202020204" pitchFamily="34" charset="0"/>
              </a:rPr>
              <a:t>5 mg PO, QD</a:t>
            </a:r>
            <a:br>
              <a:rPr lang="en-GB" sz="1000" baseline="30000" dirty="0">
                <a:solidFill>
                  <a:schemeClr val="bg1"/>
                </a:solidFill>
                <a:latin typeface="Arial" panose="020B0604020202020204" pitchFamily="34" charset="0"/>
                <a:cs typeface="Arial" panose="020B0604020202020204" pitchFamily="34" charset="0"/>
              </a:rPr>
            </a:br>
            <a:r>
              <a:rPr lang="en-GB" sz="1000" dirty="0">
                <a:solidFill>
                  <a:schemeClr val="bg1"/>
                </a:solidFill>
                <a:latin typeface="Arial" panose="020B0604020202020204" pitchFamily="34" charset="0"/>
                <a:cs typeface="Arial" panose="020B0604020202020204" pitchFamily="34" charset="0"/>
              </a:rPr>
              <a:t>(3 weeks on, 1 week off)</a:t>
            </a:r>
            <a:br>
              <a:rPr lang="en-GB" sz="1000" dirty="0">
                <a:solidFill>
                  <a:schemeClr val="bg1"/>
                </a:solidFill>
                <a:latin typeface="Arial" panose="020B0604020202020204" pitchFamily="34" charset="0"/>
                <a:cs typeface="Arial" panose="020B0604020202020204" pitchFamily="34" charset="0"/>
              </a:rPr>
            </a:br>
            <a:r>
              <a:rPr lang="en-GB" sz="1000" dirty="0">
                <a:solidFill>
                  <a:schemeClr val="bg1"/>
                </a:solidFill>
                <a:latin typeface="Arial" panose="020B0604020202020204" pitchFamily="34" charset="0"/>
                <a:cs typeface="Arial" panose="020B0604020202020204" pitchFamily="34" charset="0"/>
              </a:rPr>
              <a:t>+</a:t>
            </a:r>
            <a:br>
              <a:rPr lang="en-GB" sz="1000" dirty="0">
                <a:solidFill>
                  <a:schemeClr val="bg1"/>
                </a:solidFill>
                <a:latin typeface="Arial" panose="020B0604020202020204" pitchFamily="34" charset="0"/>
                <a:cs typeface="Arial" panose="020B0604020202020204" pitchFamily="34" charset="0"/>
              </a:rPr>
            </a:br>
            <a:r>
              <a:rPr lang="en-GB" sz="1000" dirty="0">
                <a:solidFill>
                  <a:schemeClr val="bg1"/>
                </a:solidFill>
                <a:latin typeface="Arial" panose="020B0604020202020204" pitchFamily="34" charset="0"/>
                <a:cs typeface="Arial" panose="020B0604020202020204" pitchFamily="34" charset="0"/>
              </a:rPr>
              <a:t>BSC</a:t>
            </a:r>
            <a:br>
              <a:rPr lang="en-GB" sz="1000" dirty="0">
                <a:solidFill>
                  <a:schemeClr val="bg1"/>
                </a:solidFill>
                <a:latin typeface="Arial" panose="020B0604020202020204" pitchFamily="34" charset="0"/>
                <a:cs typeface="Arial" panose="020B0604020202020204" pitchFamily="34" charset="0"/>
              </a:rPr>
            </a:br>
            <a:r>
              <a:rPr lang="en-GB" sz="1000" dirty="0">
                <a:solidFill>
                  <a:schemeClr val="bg1"/>
                </a:solidFill>
                <a:latin typeface="Arial" panose="020B0604020202020204" pitchFamily="34" charset="0"/>
                <a:cs typeface="Arial" panose="020B0604020202020204" pitchFamily="34" charset="0"/>
              </a:rPr>
              <a:t>(N=229)</a:t>
            </a:r>
          </a:p>
        </p:txBody>
      </p:sp>
      <p:cxnSp>
        <p:nvCxnSpPr>
          <p:cNvPr id="17" name="Straight Connector 16">
            <a:extLst>
              <a:ext uri="{FF2B5EF4-FFF2-40B4-BE49-F238E27FC236}">
                <a16:creationId xmlns:a16="http://schemas.microsoft.com/office/drawing/2014/main" id="{0E9304C5-446F-894E-BBFA-2266C2C51200}"/>
              </a:ext>
            </a:extLst>
          </p:cNvPr>
          <p:cNvCxnSpPr>
            <a:cxnSpLocks/>
          </p:cNvCxnSpPr>
          <p:nvPr/>
        </p:nvCxnSpPr>
        <p:spPr>
          <a:xfrm>
            <a:off x="5217751" y="3504460"/>
            <a:ext cx="216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DDCE3FD3-F728-FC46-A1EE-FB80017FB198}"/>
              </a:ext>
            </a:extLst>
          </p:cNvPr>
          <p:cNvCxnSpPr>
            <a:cxnSpLocks/>
          </p:cNvCxnSpPr>
          <p:nvPr/>
        </p:nvCxnSpPr>
        <p:spPr>
          <a:xfrm>
            <a:off x="4946515" y="4033778"/>
            <a:ext cx="288000"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 name="Oval 3">
            <a:extLst>
              <a:ext uri="{FF2B5EF4-FFF2-40B4-BE49-F238E27FC236}">
                <a16:creationId xmlns:a16="http://schemas.microsoft.com/office/drawing/2014/main" id="{D460A40B-27D1-8142-B88A-B55A68C47EBD}"/>
              </a:ext>
            </a:extLst>
          </p:cNvPr>
          <p:cNvSpPr/>
          <p:nvPr/>
        </p:nvSpPr>
        <p:spPr>
          <a:xfrm>
            <a:off x="4624069" y="3783583"/>
            <a:ext cx="502640" cy="50264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r>
              <a:rPr lang="en-GB" sz="1100" b="1" dirty="0">
                <a:latin typeface="Arial" panose="020B0604020202020204" pitchFamily="34" charset="0"/>
                <a:cs typeface="Arial" panose="020B0604020202020204" pitchFamily="34" charset="0"/>
              </a:rPr>
              <a:t>R</a:t>
            </a:r>
            <a:br>
              <a:rPr lang="en-GB" sz="1100" b="1" dirty="0">
                <a:latin typeface="Arial" panose="020B0604020202020204" pitchFamily="34" charset="0"/>
                <a:cs typeface="Arial" panose="020B0604020202020204" pitchFamily="34" charset="0"/>
              </a:rPr>
            </a:br>
            <a:r>
              <a:rPr lang="en-GB" sz="1100" b="1" dirty="0">
                <a:latin typeface="Arial" panose="020B0604020202020204" pitchFamily="34" charset="0"/>
                <a:cs typeface="Arial" panose="020B0604020202020204" pitchFamily="34" charset="0"/>
              </a:rPr>
              <a:t>2:1</a:t>
            </a:r>
          </a:p>
        </p:txBody>
      </p:sp>
      <p:cxnSp>
        <p:nvCxnSpPr>
          <p:cNvPr id="20" name="Straight Connector 19">
            <a:extLst>
              <a:ext uri="{FF2B5EF4-FFF2-40B4-BE49-F238E27FC236}">
                <a16:creationId xmlns:a16="http://schemas.microsoft.com/office/drawing/2014/main" id="{D3E37D40-603F-1B4C-A4C7-AA519C505E42}"/>
              </a:ext>
            </a:extLst>
          </p:cNvPr>
          <p:cNvCxnSpPr>
            <a:cxnSpLocks/>
          </p:cNvCxnSpPr>
          <p:nvPr/>
        </p:nvCxnSpPr>
        <p:spPr>
          <a:xfrm flipV="1">
            <a:off x="5231576" y="3501364"/>
            <a:ext cx="0" cy="106680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8A856489-B9DC-514E-874A-02B21AF851CD}"/>
              </a:ext>
            </a:extLst>
          </p:cNvPr>
          <p:cNvCxnSpPr>
            <a:cxnSpLocks/>
          </p:cNvCxnSpPr>
          <p:nvPr/>
        </p:nvCxnSpPr>
        <p:spPr>
          <a:xfrm>
            <a:off x="5217751" y="4561735"/>
            <a:ext cx="216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72E82D20-4F52-0D44-BFA8-368D5C82122B}"/>
              </a:ext>
            </a:extLst>
          </p:cNvPr>
          <p:cNvSpPr txBox="1"/>
          <p:nvPr/>
        </p:nvSpPr>
        <p:spPr>
          <a:xfrm>
            <a:off x="7295120" y="3677012"/>
            <a:ext cx="1209480" cy="749812"/>
          </a:xfrm>
          <a:prstGeom prst="rect">
            <a:avLst/>
          </a:prstGeom>
          <a:noFill/>
        </p:spPr>
        <p:txBody>
          <a:bodyPr wrap="square" lIns="72000" tIns="36000" rIns="36000" bIns="36000" rtlCol="0">
            <a:spAutoFit/>
          </a:bodyPr>
          <a:lstStyle/>
          <a:p>
            <a:pPr algn="ctr"/>
            <a:r>
              <a:rPr lang="en-GB" sz="1100" dirty="0">
                <a:latin typeface="Arial" panose="020B0604020202020204" pitchFamily="34" charset="0"/>
                <a:ea typeface="Aileron" charset="0"/>
                <a:cs typeface="Arial" panose="020B0604020202020204" pitchFamily="34" charset="0"/>
              </a:rPr>
              <a:t>Treatment until</a:t>
            </a:r>
            <a:br>
              <a:rPr lang="en-GB" sz="1100" dirty="0">
                <a:latin typeface="Arial" panose="020B0604020202020204" pitchFamily="34" charset="0"/>
                <a:ea typeface="Aileron" charset="0"/>
                <a:cs typeface="Arial" panose="020B0604020202020204" pitchFamily="34" charset="0"/>
              </a:rPr>
            </a:br>
            <a:r>
              <a:rPr lang="en-GB" sz="1100" dirty="0">
                <a:latin typeface="Arial" panose="020B0604020202020204" pitchFamily="34" charset="0"/>
                <a:ea typeface="Aileron" charset="0"/>
                <a:cs typeface="Arial" panose="020B0604020202020204" pitchFamily="34" charset="0"/>
              </a:rPr>
              <a:t>progression or</a:t>
            </a:r>
            <a:br>
              <a:rPr lang="en-GB" sz="1100" dirty="0">
                <a:latin typeface="Arial" panose="020B0604020202020204" pitchFamily="34" charset="0"/>
                <a:ea typeface="Aileron" charset="0"/>
                <a:cs typeface="Arial" panose="020B0604020202020204" pitchFamily="34" charset="0"/>
              </a:rPr>
            </a:br>
            <a:r>
              <a:rPr lang="en-GB" sz="1100" dirty="0">
                <a:latin typeface="Arial" panose="020B0604020202020204" pitchFamily="34" charset="0"/>
                <a:ea typeface="Aileron" charset="0"/>
                <a:cs typeface="Arial" panose="020B0604020202020204" pitchFamily="34" charset="0"/>
              </a:rPr>
              <a:t>unacceptable toxicity</a:t>
            </a:r>
          </a:p>
        </p:txBody>
      </p:sp>
      <p:grpSp>
        <p:nvGrpSpPr>
          <p:cNvPr id="29" name="Group 28">
            <a:extLst>
              <a:ext uri="{FF2B5EF4-FFF2-40B4-BE49-F238E27FC236}">
                <a16:creationId xmlns:a16="http://schemas.microsoft.com/office/drawing/2014/main" id="{C8180950-C050-C64B-A5CB-5EE9B62E226A}"/>
              </a:ext>
            </a:extLst>
          </p:cNvPr>
          <p:cNvGrpSpPr/>
          <p:nvPr/>
        </p:nvGrpSpPr>
        <p:grpSpPr>
          <a:xfrm>
            <a:off x="7264265" y="3491710"/>
            <a:ext cx="635595" cy="216000"/>
            <a:chOff x="6996635" y="3486021"/>
            <a:chExt cx="635595" cy="216000"/>
          </a:xfrm>
        </p:grpSpPr>
        <p:cxnSp>
          <p:nvCxnSpPr>
            <p:cNvPr id="25" name="Straight Connector 24">
              <a:extLst>
                <a:ext uri="{FF2B5EF4-FFF2-40B4-BE49-F238E27FC236}">
                  <a16:creationId xmlns:a16="http://schemas.microsoft.com/office/drawing/2014/main" id="{C0218194-623F-3648-B10F-983215A89B20}"/>
                </a:ext>
              </a:extLst>
            </p:cNvPr>
            <p:cNvCxnSpPr>
              <a:cxnSpLocks/>
            </p:cNvCxnSpPr>
            <p:nvPr/>
          </p:nvCxnSpPr>
          <p:spPr>
            <a:xfrm>
              <a:off x="6996635" y="3498771"/>
              <a:ext cx="629715"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3F2DEE3B-41B3-3C46-B440-8E8B07028256}"/>
                </a:ext>
              </a:extLst>
            </p:cNvPr>
            <p:cNvCxnSpPr>
              <a:cxnSpLocks/>
            </p:cNvCxnSpPr>
            <p:nvPr/>
          </p:nvCxnSpPr>
          <p:spPr>
            <a:xfrm rot="5400000">
              <a:off x="7524230" y="3594021"/>
              <a:ext cx="216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grpSp>
      <p:sp>
        <p:nvSpPr>
          <p:cNvPr id="13" name="Rounded Rectangle 12">
            <a:extLst>
              <a:ext uri="{FF2B5EF4-FFF2-40B4-BE49-F238E27FC236}">
                <a16:creationId xmlns:a16="http://schemas.microsoft.com/office/drawing/2014/main" id="{BFC64ED1-3C3F-A841-BF32-1676CEFD94FF}"/>
              </a:ext>
            </a:extLst>
          </p:cNvPr>
          <p:cNvSpPr/>
          <p:nvPr/>
        </p:nvSpPr>
        <p:spPr>
          <a:xfrm>
            <a:off x="5439098" y="3140968"/>
            <a:ext cx="1849063" cy="720080"/>
          </a:xfrm>
          <a:prstGeom prst="roundRect">
            <a:avLst>
              <a:gd name="adj" fmla="val 16894"/>
            </a:avLst>
          </a:prstGeom>
          <a:solidFill>
            <a:schemeClr val="accent1"/>
          </a:solidFill>
          <a:ln w="2222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000" b="1" dirty="0">
                <a:solidFill>
                  <a:schemeClr val="bg1"/>
                </a:solidFill>
                <a:latin typeface="Arial" panose="020B0604020202020204" pitchFamily="34" charset="0"/>
                <a:cs typeface="Arial" panose="020B0604020202020204" pitchFamily="34" charset="0"/>
              </a:rPr>
              <a:t>Fruquintinib </a:t>
            </a:r>
            <a:r>
              <a:rPr lang="en-GB" sz="1000" dirty="0">
                <a:solidFill>
                  <a:schemeClr val="bg1"/>
                </a:solidFill>
                <a:latin typeface="Arial" panose="020B0604020202020204" pitchFamily="34" charset="0"/>
                <a:cs typeface="Arial" panose="020B0604020202020204" pitchFamily="34" charset="0"/>
              </a:rPr>
              <a:t>5 mg PO, QD</a:t>
            </a:r>
            <a:br>
              <a:rPr lang="en-GB" sz="1000" baseline="30000" dirty="0">
                <a:solidFill>
                  <a:schemeClr val="bg1"/>
                </a:solidFill>
                <a:latin typeface="Arial" panose="020B0604020202020204" pitchFamily="34" charset="0"/>
                <a:cs typeface="Arial" panose="020B0604020202020204" pitchFamily="34" charset="0"/>
              </a:rPr>
            </a:br>
            <a:r>
              <a:rPr lang="en-GB" sz="1000" dirty="0">
                <a:solidFill>
                  <a:schemeClr val="bg1"/>
                </a:solidFill>
                <a:latin typeface="Arial" panose="020B0604020202020204" pitchFamily="34" charset="0"/>
                <a:cs typeface="Arial" panose="020B0604020202020204" pitchFamily="34" charset="0"/>
              </a:rPr>
              <a:t>(3 weeks on, 1 week off)</a:t>
            </a:r>
            <a:br>
              <a:rPr lang="en-GB" sz="1000" dirty="0">
                <a:solidFill>
                  <a:schemeClr val="bg1"/>
                </a:solidFill>
                <a:latin typeface="Arial" panose="020B0604020202020204" pitchFamily="34" charset="0"/>
                <a:cs typeface="Arial" panose="020B0604020202020204" pitchFamily="34" charset="0"/>
              </a:rPr>
            </a:br>
            <a:r>
              <a:rPr lang="en-GB" sz="1000" dirty="0">
                <a:solidFill>
                  <a:schemeClr val="bg1"/>
                </a:solidFill>
                <a:latin typeface="Arial" panose="020B0604020202020204" pitchFamily="34" charset="0"/>
                <a:cs typeface="Arial" panose="020B0604020202020204" pitchFamily="34" charset="0"/>
              </a:rPr>
              <a:t>+</a:t>
            </a:r>
            <a:br>
              <a:rPr lang="en-GB" sz="1000" dirty="0">
                <a:solidFill>
                  <a:schemeClr val="bg1"/>
                </a:solidFill>
                <a:latin typeface="Arial" panose="020B0604020202020204" pitchFamily="34" charset="0"/>
                <a:cs typeface="Arial" panose="020B0604020202020204" pitchFamily="34" charset="0"/>
              </a:rPr>
            </a:br>
            <a:r>
              <a:rPr lang="en-GB" sz="1000" dirty="0">
                <a:solidFill>
                  <a:schemeClr val="bg1"/>
                </a:solidFill>
                <a:latin typeface="Arial" panose="020B0604020202020204" pitchFamily="34" charset="0"/>
                <a:cs typeface="Arial" panose="020B0604020202020204" pitchFamily="34" charset="0"/>
              </a:rPr>
              <a:t>BSC</a:t>
            </a:r>
            <a:br>
              <a:rPr lang="en-GB" sz="1000" dirty="0">
                <a:solidFill>
                  <a:schemeClr val="bg1"/>
                </a:solidFill>
                <a:latin typeface="Arial" panose="020B0604020202020204" pitchFamily="34" charset="0"/>
                <a:cs typeface="Arial" panose="020B0604020202020204" pitchFamily="34" charset="0"/>
              </a:rPr>
            </a:br>
            <a:r>
              <a:rPr lang="en-GB" sz="1000" dirty="0">
                <a:solidFill>
                  <a:schemeClr val="bg1"/>
                </a:solidFill>
                <a:latin typeface="Arial" panose="020B0604020202020204" pitchFamily="34" charset="0"/>
                <a:cs typeface="Arial" panose="020B0604020202020204" pitchFamily="34" charset="0"/>
              </a:rPr>
              <a:t>(N=458)</a:t>
            </a:r>
          </a:p>
        </p:txBody>
      </p:sp>
      <p:grpSp>
        <p:nvGrpSpPr>
          <p:cNvPr id="30" name="Group 29">
            <a:extLst>
              <a:ext uri="{FF2B5EF4-FFF2-40B4-BE49-F238E27FC236}">
                <a16:creationId xmlns:a16="http://schemas.microsoft.com/office/drawing/2014/main" id="{56882471-603B-EC40-81BE-8362562D99F4}"/>
              </a:ext>
            </a:extLst>
          </p:cNvPr>
          <p:cNvGrpSpPr/>
          <p:nvPr/>
        </p:nvGrpSpPr>
        <p:grpSpPr>
          <a:xfrm flipV="1">
            <a:off x="7264265" y="4409285"/>
            <a:ext cx="635595" cy="216000"/>
            <a:chOff x="6996635" y="3486021"/>
            <a:chExt cx="635595" cy="216000"/>
          </a:xfrm>
        </p:grpSpPr>
        <p:cxnSp>
          <p:nvCxnSpPr>
            <p:cNvPr id="31" name="Straight Connector 30">
              <a:extLst>
                <a:ext uri="{FF2B5EF4-FFF2-40B4-BE49-F238E27FC236}">
                  <a16:creationId xmlns:a16="http://schemas.microsoft.com/office/drawing/2014/main" id="{824394F4-1809-6649-A0E7-E6F9205D6B24}"/>
                </a:ext>
              </a:extLst>
            </p:cNvPr>
            <p:cNvCxnSpPr>
              <a:cxnSpLocks/>
            </p:cNvCxnSpPr>
            <p:nvPr/>
          </p:nvCxnSpPr>
          <p:spPr>
            <a:xfrm>
              <a:off x="6996635" y="3498771"/>
              <a:ext cx="629715"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403901EA-0E17-FD43-8D34-18F2A5214FA0}"/>
                </a:ext>
              </a:extLst>
            </p:cNvPr>
            <p:cNvCxnSpPr>
              <a:cxnSpLocks/>
            </p:cNvCxnSpPr>
            <p:nvPr/>
          </p:nvCxnSpPr>
          <p:spPr>
            <a:xfrm rot="5400000">
              <a:off x="7524230" y="3594021"/>
              <a:ext cx="216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grpSp>
      <p:sp>
        <p:nvSpPr>
          <p:cNvPr id="33" name="TextBox 32">
            <a:extLst>
              <a:ext uri="{FF2B5EF4-FFF2-40B4-BE49-F238E27FC236}">
                <a16:creationId xmlns:a16="http://schemas.microsoft.com/office/drawing/2014/main" id="{4B3BFBE0-20F7-1948-941F-856868E6C6B1}"/>
              </a:ext>
            </a:extLst>
          </p:cNvPr>
          <p:cNvSpPr txBox="1"/>
          <p:nvPr/>
        </p:nvSpPr>
        <p:spPr>
          <a:xfrm>
            <a:off x="990393" y="4995348"/>
            <a:ext cx="10091309" cy="1154692"/>
          </a:xfrm>
          <a:prstGeom prst="rect">
            <a:avLst/>
          </a:prstGeom>
          <a:noFill/>
        </p:spPr>
        <p:txBody>
          <a:bodyPr wrap="square" lIns="72000" tIns="36000" rIns="36000" bIns="36000" rtlCol="0">
            <a:noAutofit/>
          </a:bodyPr>
          <a:lstStyle/>
          <a:p>
            <a:r>
              <a:rPr lang="en-GB" sz="1100" b="1" dirty="0">
                <a:solidFill>
                  <a:schemeClr val="accent1"/>
                </a:solidFill>
                <a:latin typeface="Arial" panose="020B0604020202020204" pitchFamily="34" charset="0"/>
                <a:ea typeface="Aileron" charset="0"/>
                <a:cs typeface="Arial" panose="020B0604020202020204" pitchFamily="34" charset="0"/>
              </a:rPr>
              <a:t>Stratification factors</a:t>
            </a:r>
          </a:p>
          <a:p>
            <a:pPr marL="171450" indent="-171450">
              <a:buClr>
                <a:schemeClr val="accent1"/>
              </a:buClr>
              <a:buFont typeface="Arial" panose="020B0604020202020204" pitchFamily="34" charset="0"/>
              <a:buChar char="•"/>
            </a:pPr>
            <a:r>
              <a:rPr lang="en-GB" sz="1100" dirty="0">
                <a:latin typeface="Arial" panose="020B0604020202020204" pitchFamily="34" charset="0"/>
                <a:ea typeface="Aileron" charset="0"/>
                <a:cs typeface="Arial" panose="020B0604020202020204" pitchFamily="34" charset="0"/>
              </a:rPr>
              <a:t>Prior therapy (trifluridine/</a:t>
            </a:r>
            <a:r>
              <a:rPr lang="en-GB" sz="1100" dirty="0" err="1">
                <a:latin typeface="Arial" panose="020B0604020202020204" pitchFamily="34" charset="0"/>
                <a:ea typeface="Aileron" charset="0"/>
                <a:cs typeface="Arial" panose="020B0604020202020204" pitchFamily="34" charset="0"/>
              </a:rPr>
              <a:t>tipiracil</a:t>
            </a:r>
            <a:r>
              <a:rPr lang="en-GB" sz="1100" dirty="0">
                <a:latin typeface="Arial" panose="020B0604020202020204" pitchFamily="34" charset="0"/>
                <a:ea typeface="Aileron" charset="0"/>
                <a:cs typeface="Arial" panose="020B0604020202020204" pitchFamily="34" charset="0"/>
              </a:rPr>
              <a:t> vs regorafenib vs trifluridine/</a:t>
            </a:r>
            <a:r>
              <a:rPr lang="en-GB" sz="1100" dirty="0" err="1">
                <a:latin typeface="Arial" panose="020B0604020202020204" pitchFamily="34" charset="0"/>
                <a:ea typeface="Aileron" charset="0"/>
                <a:cs typeface="Arial" panose="020B0604020202020204" pitchFamily="34" charset="0"/>
              </a:rPr>
              <a:t>tipiracil</a:t>
            </a:r>
            <a:r>
              <a:rPr lang="en-GB" sz="1100" dirty="0">
                <a:latin typeface="Arial" panose="020B0604020202020204" pitchFamily="34" charset="0"/>
                <a:ea typeface="Aileron" charset="0"/>
                <a:cs typeface="Arial" panose="020B0604020202020204" pitchFamily="34" charset="0"/>
              </a:rPr>
              <a:t> and regorafenib)</a:t>
            </a:r>
          </a:p>
          <a:p>
            <a:pPr marL="171450" indent="-171450">
              <a:buClr>
                <a:schemeClr val="accent1"/>
              </a:buClr>
              <a:buFont typeface="Arial" panose="020B0604020202020204" pitchFamily="34" charset="0"/>
              <a:buChar char="•"/>
            </a:pPr>
            <a:r>
              <a:rPr lang="en-GB" sz="1100" i="1" dirty="0">
                <a:latin typeface="Arial" panose="020B0604020202020204" pitchFamily="34" charset="0"/>
                <a:ea typeface="Aileron" charset="0"/>
                <a:cs typeface="Arial" panose="020B0604020202020204" pitchFamily="34" charset="0"/>
              </a:rPr>
              <a:t>RAS</a:t>
            </a:r>
            <a:r>
              <a:rPr lang="en-GB" sz="1100" dirty="0">
                <a:latin typeface="Arial" panose="020B0604020202020204" pitchFamily="34" charset="0"/>
                <a:ea typeface="Aileron" charset="0"/>
                <a:cs typeface="Arial" panose="020B0604020202020204" pitchFamily="34" charset="0"/>
              </a:rPr>
              <a:t> mutational status (wild-type vs mutant)</a:t>
            </a:r>
          </a:p>
          <a:p>
            <a:pPr marL="171450" indent="-171450">
              <a:buClr>
                <a:schemeClr val="accent1"/>
              </a:buClr>
              <a:buFont typeface="Arial" panose="020B0604020202020204" pitchFamily="34" charset="0"/>
              <a:buChar char="•"/>
            </a:pPr>
            <a:r>
              <a:rPr lang="en-GB" sz="1100" dirty="0">
                <a:latin typeface="Arial" panose="020B0604020202020204" pitchFamily="34" charset="0"/>
                <a:ea typeface="Aileron" charset="0"/>
                <a:cs typeface="Arial" panose="020B0604020202020204" pitchFamily="34" charset="0"/>
              </a:rPr>
              <a:t>Duration of metastatic disease (≤18 months vs &gt;18 months</a:t>
            </a:r>
          </a:p>
          <a:p>
            <a:pPr>
              <a:buClr>
                <a:schemeClr val="accent1"/>
              </a:buClr>
            </a:pPr>
            <a:r>
              <a:rPr lang="en-GB" sz="900" dirty="0">
                <a:latin typeface="Arial" panose="020B0604020202020204" pitchFamily="34" charset="0"/>
                <a:ea typeface="Aileron" charset="0"/>
                <a:cs typeface="Arial" panose="020B0604020202020204" pitchFamily="34" charset="0"/>
              </a:rPr>
              <a:t>Note: to ensure the patient population is reflective of clinical practice, the number of patients with prior regorafenib was limited to 344 patients (50%)</a:t>
            </a:r>
            <a:endParaRPr lang="en-GB" sz="9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C32AA80-37F3-36E3-F107-41B7F50D07E9}"/>
              </a:ext>
            </a:extLst>
          </p:cNvPr>
          <p:cNvSpPr txBox="1"/>
          <p:nvPr/>
        </p:nvSpPr>
        <p:spPr>
          <a:xfrm>
            <a:off x="619201" y="908720"/>
            <a:ext cx="7854394" cy="400110"/>
          </a:xfrm>
          <a:prstGeom prst="rect">
            <a:avLst/>
          </a:prstGeom>
          <a:noFill/>
        </p:spPr>
        <p:txBody>
          <a:bodyPr wrap="none" lIns="0" rtlCol="0">
            <a:spAutoFit/>
          </a:bodyPr>
          <a:lstStyle/>
          <a:p>
            <a:r>
              <a:rPr lang="en-GB" sz="2000" b="1" spc="100" dirty="0">
                <a:solidFill>
                  <a:schemeClr val="accent1"/>
                </a:solidFill>
                <a:latin typeface="Arial" panose="020B0604020202020204" pitchFamily="34" charset="0"/>
                <a:ea typeface="Aileron" charset="0"/>
                <a:cs typeface="Arial" panose="020B0604020202020204" pitchFamily="34" charset="0"/>
              </a:rPr>
              <a:t>AFTER REGORAFENIB AND/OR </a:t>
            </a:r>
            <a:r>
              <a:rPr lang="en-GB" sz="2000" b="1" cap="all" spc="100" dirty="0">
                <a:solidFill>
                  <a:schemeClr val="accent1"/>
                </a:solidFill>
                <a:latin typeface="Arial" panose="020B0604020202020204" pitchFamily="34" charset="0"/>
                <a:ea typeface="Aileron" charset="0"/>
                <a:cs typeface="Arial" panose="020B0604020202020204" pitchFamily="34" charset="0"/>
              </a:rPr>
              <a:t>trifluridine/</a:t>
            </a:r>
            <a:r>
              <a:rPr lang="en-GB" sz="2000" b="1" cap="all" spc="100" dirty="0" err="1">
                <a:solidFill>
                  <a:schemeClr val="accent1"/>
                </a:solidFill>
                <a:latin typeface="Arial" panose="020B0604020202020204" pitchFamily="34" charset="0"/>
                <a:ea typeface="Aileron" charset="0"/>
                <a:cs typeface="Arial" panose="020B0604020202020204" pitchFamily="34" charset="0"/>
              </a:rPr>
              <a:t>tipiracil</a:t>
            </a:r>
            <a:r>
              <a:rPr lang="en-GB" sz="2000" b="1" cap="all" spc="100" dirty="0">
                <a:solidFill>
                  <a:schemeClr val="accent1"/>
                </a:solidFill>
                <a:latin typeface="Arial" panose="020B0604020202020204" pitchFamily="34" charset="0"/>
                <a:ea typeface="Aileron" charset="0"/>
                <a:cs typeface="Arial" panose="020B0604020202020204" pitchFamily="34" charset="0"/>
              </a:rPr>
              <a:t> </a:t>
            </a:r>
          </a:p>
        </p:txBody>
      </p:sp>
      <p:sp>
        <p:nvSpPr>
          <p:cNvPr id="9" name="Content Placeholder 8">
            <a:extLst>
              <a:ext uri="{FF2B5EF4-FFF2-40B4-BE49-F238E27FC236}">
                <a16:creationId xmlns:a16="http://schemas.microsoft.com/office/drawing/2014/main" id="{69789941-5D24-AB4C-8B60-4480B8932309}"/>
              </a:ext>
            </a:extLst>
          </p:cNvPr>
          <p:cNvSpPr>
            <a:spLocks noGrp="1"/>
          </p:cNvSpPr>
          <p:nvPr>
            <p:ph sz="quarter" idx="15"/>
          </p:nvPr>
        </p:nvSpPr>
        <p:spPr>
          <a:xfrm>
            <a:off x="620184" y="5944155"/>
            <a:ext cx="10180339" cy="654645"/>
          </a:xfrm>
        </p:spPr>
        <p:txBody>
          <a:bodyPr anchor="b"/>
          <a:lstStyle/>
          <a:p>
            <a:pPr lvl="0">
              <a:buSzPts val="1000"/>
              <a:tabLst>
                <a:tab pos="457200" algn="l"/>
              </a:tabLst>
            </a:pPr>
            <a:r>
              <a:rPr lang="en-GB" sz="1200" noProof="0" dirty="0">
                <a:solidFill>
                  <a:schemeClr val="tx2"/>
                </a:solidFill>
                <a:effectLst/>
                <a:ea typeface="Calibri" panose="020F0502020204030204" pitchFamily="34" charset="0"/>
              </a:rPr>
              <a:t>3L, third line; BRAF, proto-oncogene B-Raf; BSC, best supportive care; EFGR, endothelial growth factor; mCRC, metastatic prostate cancer; PO, orally; QD, once a day; </a:t>
            </a:r>
            <a:r>
              <a:rPr lang="en-GB" noProof="0" dirty="0">
                <a:solidFill>
                  <a:schemeClr val="tx2"/>
                </a:solidFill>
                <a:ea typeface="Calibri" panose="020F0502020204030204" pitchFamily="34" charset="0"/>
              </a:rPr>
              <a:t>R, randomisation; </a:t>
            </a:r>
            <a:r>
              <a:rPr lang="en-GB" sz="1200" noProof="0" dirty="0">
                <a:solidFill>
                  <a:schemeClr val="tx2"/>
                </a:solidFill>
                <a:effectLst/>
                <a:ea typeface="Calibri" panose="020F0502020204030204" pitchFamily="34" charset="0"/>
              </a:rPr>
              <a:t>RAS, </a:t>
            </a:r>
            <a:r>
              <a:rPr lang="en-GB" noProof="0" dirty="0">
                <a:solidFill>
                  <a:schemeClr val="tx2"/>
                </a:solidFill>
                <a:ea typeface="Calibri" panose="020F0502020204030204" pitchFamily="34" charset="0"/>
              </a:rPr>
              <a:t>rat sarcoma viral oncogene homologue; VEGF(R), vascular endothelial growth factor (receptor)</a:t>
            </a:r>
            <a:endParaRPr lang="en-GB" sz="1200" noProof="0" dirty="0">
              <a:solidFill>
                <a:schemeClr val="tx2"/>
              </a:solidFill>
              <a:effectLst/>
              <a:ea typeface="Calibri" panose="020F0502020204030204" pitchFamily="34" charset="0"/>
            </a:endParaRPr>
          </a:p>
          <a:p>
            <a:pPr lvl="0">
              <a:buSzPts val="1000"/>
              <a:tabLst>
                <a:tab pos="457200" algn="l"/>
              </a:tabLst>
            </a:pPr>
            <a:r>
              <a:rPr lang="en-GB" noProof="0" dirty="0" err="1">
                <a:solidFill>
                  <a:schemeClr val="tx2"/>
                </a:solidFill>
                <a:effectLst/>
              </a:rPr>
              <a:t>Dasari</a:t>
            </a:r>
            <a:r>
              <a:rPr lang="en-GB" noProof="0" dirty="0">
                <a:solidFill>
                  <a:schemeClr val="tx2"/>
                </a:solidFill>
                <a:effectLst/>
              </a:rPr>
              <a:t> NA, et al. Ann Oncol. 2022;33(suppl_7):S808-S869 (ESMO 2022 presentation)</a:t>
            </a:r>
            <a:endParaRPr lang="en-GB" noProof="0" dirty="0">
              <a:solidFill>
                <a:schemeClr val="tx2"/>
              </a:solidFill>
              <a:effectLst/>
              <a:ea typeface="Calibri" panose="020F0502020204030204" pitchFamily="34" charset="0"/>
            </a:endParaRPr>
          </a:p>
        </p:txBody>
      </p:sp>
    </p:spTree>
    <p:extLst>
      <p:ext uri="{BB962C8B-B14F-4D97-AF65-F5344CB8AC3E}">
        <p14:creationId xmlns:p14="http://schemas.microsoft.com/office/powerpoint/2010/main" val="49157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9201" y="259200"/>
            <a:ext cx="9229219" cy="864000"/>
          </a:xfrm>
        </p:spPr>
        <p:txBody>
          <a:bodyPr>
            <a:normAutofit/>
          </a:bodyPr>
          <a:lstStyle/>
          <a:p>
            <a:r>
              <a:rPr lang="en-GB" noProof="0" dirty="0"/>
              <a:t>FRESCO-2: </a:t>
            </a:r>
            <a:r>
              <a:rPr lang="en-GB" noProof="0" dirty="0" err="1"/>
              <a:t>Fruquintinib</a:t>
            </a:r>
            <a:r>
              <a:rPr lang="en-GB" noProof="0" dirty="0"/>
              <a:t> prolonged OS and PFS in patients with refractory </a:t>
            </a:r>
            <a:r>
              <a:rPr lang="en-GB" cap="none" noProof="0" dirty="0"/>
              <a:t>m</a:t>
            </a:r>
            <a:r>
              <a:rPr lang="en-GB" noProof="0" dirty="0"/>
              <a:t>CRC </a:t>
            </a:r>
          </a:p>
        </p:txBody>
      </p:sp>
      <p:sp>
        <p:nvSpPr>
          <p:cNvPr id="17" name="Slide Number Placeholder 16">
            <a:extLst>
              <a:ext uri="{FF2B5EF4-FFF2-40B4-BE49-F238E27FC236}">
                <a16:creationId xmlns:a16="http://schemas.microsoft.com/office/drawing/2014/main" id="{C395F381-E383-8E44-8625-14D6D312103E}"/>
              </a:ext>
            </a:extLst>
          </p:cNvPr>
          <p:cNvSpPr>
            <a:spLocks noGrp="1"/>
          </p:cNvSpPr>
          <p:nvPr>
            <p:ph type="sldNum" sz="quarter" idx="4"/>
          </p:nvPr>
        </p:nvSpPr>
        <p:spPr>
          <a:xfrm>
            <a:off x="10800523" y="6428359"/>
            <a:ext cx="781877" cy="365125"/>
          </a:xfrm>
        </p:spPr>
        <p:txBody>
          <a:bodyPr/>
          <a:lstStyle/>
          <a:p>
            <a:pPr lvl="0"/>
            <a:fld id="{FCE43C0F-8A7B-3A4B-9DB5-B3472E36E833}" type="slidenum">
              <a:rPr lang="en-GB" smtClean="0"/>
              <a:pPr lvl="0"/>
              <a:t>17</a:t>
            </a:fld>
            <a:endParaRPr lang="en-GB" dirty="0"/>
          </a:p>
        </p:txBody>
      </p:sp>
      <p:sp>
        <p:nvSpPr>
          <p:cNvPr id="13" name="Content Placeholder 12">
            <a:extLst>
              <a:ext uri="{FF2B5EF4-FFF2-40B4-BE49-F238E27FC236}">
                <a16:creationId xmlns:a16="http://schemas.microsoft.com/office/drawing/2014/main" id="{EA189CE5-358E-F44F-9403-11723D6F600B}"/>
              </a:ext>
            </a:extLst>
          </p:cNvPr>
          <p:cNvSpPr>
            <a:spLocks noGrp="1"/>
          </p:cNvSpPr>
          <p:nvPr>
            <p:ph sz="quarter" idx="15"/>
          </p:nvPr>
        </p:nvSpPr>
        <p:spPr>
          <a:xfrm>
            <a:off x="620713" y="6357600"/>
            <a:ext cx="10179050" cy="365125"/>
          </a:xfrm>
        </p:spPr>
        <p:txBody>
          <a:bodyPr anchor="b" anchorCtr="0"/>
          <a:lstStyle/>
          <a:p>
            <a:r>
              <a:rPr lang="en-GB" noProof="0" dirty="0"/>
              <a:t>BSC, best supportive care; CI, confidence interval; DCR, disease control rate; HR, hazard ratio; mCRC, metastatic colorectal cancer; mo, months; ORR, objective response rate; OS, overall survival; PFS, progression-free survival</a:t>
            </a:r>
          </a:p>
          <a:p>
            <a:pPr lvl="0"/>
            <a:r>
              <a:rPr lang="en-GB" noProof="0" dirty="0" err="1"/>
              <a:t>Dasari</a:t>
            </a:r>
            <a:r>
              <a:rPr lang="en-GB" noProof="0" dirty="0"/>
              <a:t> NA, et al. Ann Oncol. 2022;33(suppl_7):S808-S869 (ESMO 2022 oral presentation)</a:t>
            </a:r>
          </a:p>
        </p:txBody>
      </p:sp>
      <p:sp>
        <p:nvSpPr>
          <p:cNvPr id="6" name="Textfeld 5"/>
          <p:cNvSpPr txBox="1"/>
          <p:nvPr/>
        </p:nvSpPr>
        <p:spPr>
          <a:xfrm>
            <a:off x="7552133" y="4911100"/>
            <a:ext cx="3719288" cy="31810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67"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OS: 7.4 mo vs. 4.8 mo (HR 0.66; p&lt;0.001)</a:t>
            </a:r>
          </a:p>
        </p:txBody>
      </p:sp>
      <p:sp>
        <p:nvSpPr>
          <p:cNvPr id="7" name="Textfeld 6"/>
          <p:cNvSpPr txBox="1"/>
          <p:nvPr/>
        </p:nvSpPr>
        <p:spPr>
          <a:xfrm>
            <a:off x="1069455" y="4895713"/>
            <a:ext cx="3813865" cy="31810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67"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PFS: 3.7 mo vs. 1.8 mo (HR 0.32; p&lt;0.001)</a:t>
            </a:r>
          </a:p>
        </p:txBody>
      </p:sp>
      <p:sp>
        <p:nvSpPr>
          <p:cNvPr id="8" name="Textfeld 7"/>
          <p:cNvSpPr txBox="1"/>
          <p:nvPr/>
        </p:nvSpPr>
        <p:spPr>
          <a:xfrm>
            <a:off x="619200" y="5305408"/>
            <a:ext cx="2967800" cy="769634"/>
          </a:xfrm>
          <a:prstGeom prst="rect">
            <a:avLst/>
          </a:prstGeom>
          <a:noFill/>
        </p:spPr>
        <p:txBody>
          <a:bodyPr wrap="none" l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94769" algn="l"/>
                <a:tab pos="1911303" algn="l"/>
              </a:tabLst>
              <a:defRPr/>
            </a:pPr>
            <a:r>
              <a:rPr kumimoji="0" lang="en-GB" sz="1467" b="0" i="0" u="sng"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Tumour response:</a:t>
            </a:r>
          </a:p>
          <a:p>
            <a:pPr marL="0" marR="0" lvl="0" indent="0" algn="l" defTabSz="457200" rtl="0" eaLnBrk="1" fontAlgn="auto" latinLnBrk="0" hangingPunct="1">
              <a:lnSpc>
                <a:spcPct val="100000"/>
              </a:lnSpc>
              <a:spcBef>
                <a:spcPts val="0"/>
              </a:spcBef>
              <a:spcAft>
                <a:spcPts val="0"/>
              </a:spcAft>
              <a:buClrTx/>
              <a:buSzTx/>
              <a:buFontTx/>
              <a:buNone/>
              <a:tabLst>
                <a:tab pos="594769" algn="l"/>
                <a:tab pos="1911303" algn="l"/>
              </a:tabLst>
              <a:defRPr/>
            </a:pPr>
            <a:r>
              <a:rPr kumimoji="0" lang="en-GB" sz="1467"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ORR: 	1.5% vs. 0.0% 	(p=0.059)</a:t>
            </a:r>
          </a:p>
          <a:p>
            <a:pPr marL="0" marR="0" lvl="0" indent="0" algn="l" defTabSz="457200" rtl="0" eaLnBrk="1" fontAlgn="auto" latinLnBrk="0" hangingPunct="1">
              <a:lnSpc>
                <a:spcPct val="100000"/>
              </a:lnSpc>
              <a:spcBef>
                <a:spcPts val="0"/>
              </a:spcBef>
              <a:spcAft>
                <a:spcPts val="0"/>
              </a:spcAft>
              <a:buClrTx/>
              <a:buSzTx/>
              <a:buFontTx/>
              <a:buNone/>
              <a:tabLst>
                <a:tab pos="594769" algn="l"/>
                <a:tab pos="1911303" algn="l"/>
              </a:tabLst>
              <a:defRPr/>
            </a:pPr>
            <a:r>
              <a:rPr kumimoji="0" lang="en-GB" sz="1467"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DCR: 	55.5% vs. 16.1% (p&lt;0.001)</a:t>
            </a:r>
          </a:p>
        </p:txBody>
      </p:sp>
      <p:sp>
        <p:nvSpPr>
          <p:cNvPr id="9" name="TextBox 8">
            <a:extLst>
              <a:ext uri="{FF2B5EF4-FFF2-40B4-BE49-F238E27FC236}">
                <a16:creationId xmlns:a16="http://schemas.microsoft.com/office/drawing/2014/main" id="{B16A68F1-B1CB-8423-FC69-B440A886C3FE}"/>
              </a:ext>
            </a:extLst>
          </p:cNvPr>
          <p:cNvSpPr txBox="1"/>
          <p:nvPr/>
        </p:nvSpPr>
        <p:spPr>
          <a:xfrm>
            <a:off x="1076914" y="1302683"/>
            <a:ext cx="3941335" cy="369332"/>
          </a:xfrm>
          <a:prstGeom prst="rect">
            <a:avLst/>
          </a:prstGeom>
          <a:noFill/>
        </p:spPr>
        <p:txBody>
          <a:bodyPr wrap="none" lIns="0" r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100" normalizeH="0" baseline="0" dirty="0">
                <a:ln>
                  <a:noFill/>
                </a:ln>
                <a:solidFill>
                  <a:schemeClr val="accent1"/>
                </a:solidFill>
                <a:effectLst/>
                <a:uLnTx/>
                <a:uFillTx/>
                <a:latin typeface="Arial" panose="020B0604020202020204" pitchFamily="34" charset="0"/>
                <a:ea typeface="Aileron" charset="0"/>
                <a:cs typeface="Arial" panose="020B0604020202020204" pitchFamily="34" charset="0"/>
              </a:rPr>
              <a:t>PROGRESSION-FREE SURVIVAL</a:t>
            </a:r>
          </a:p>
        </p:txBody>
      </p:sp>
      <p:sp>
        <p:nvSpPr>
          <p:cNvPr id="10" name="TextBox 9">
            <a:extLst>
              <a:ext uri="{FF2B5EF4-FFF2-40B4-BE49-F238E27FC236}">
                <a16:creationId xmlns:a16="http://schemas.microsoft.com/office/drawing/2014/main" id="{31917BC3-98F3-8A3C-D054-F9B2859C50E4}"/>
              </a:ext>
            </a:extLst>
          </p:cNvPr>
          <p:cNvSpPr txBox="1"/>
          <p:nvPr/>
        </p:nvSpPr>
        <p:spPr>
          <a:xfrm>
            <a:off x="7758635" y="1302683"/>
            <a:ext cx="2698367" cy="369332"/>
          </a:xfrm>
          <a:prstGeom prst="rect">
            <a:avLst/>
          </a:prstGeom>
          <a:noFill/>
        </p:spPr>
        <p:txBody>
          <a:bodyPr wrap="none" l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100" normalizeH="0" baseline="0" dirty="0">
                <a:ln>
                  <a:noFill/>
                </a:ln>
                <a:solidFill>
                  <a:schemeClr val="accent1"/>
                </a:solidFill>
                <a:effectLst/>
                <a:uLnTx/>
                <a:uFillTx/>
                <a:latin typeface="Arial" panose="020B0604020202020204" pitchFamily="34" charset="0"/>
                <a:ea typeface="Aileron" charset="0"/>
                <a:cs typeface="Arial" panose="020B0604020202020204" pitchFamily="34" charset="0"/>
              </a:rPr>
              <a:t>OVERALL SURVIVAL</a:t>
            </a:r>
          </a:p>
        </p:txBody>
      </p:sp>
      <p:sp>
        <p:nvSpPr>
          <p:cNvPr id="18" name="Rectangle 17">
            <a:extLst>
              <a:ext uri="{FF2B5EF4-FFF2-40B4-BE49-F238E27FC236}">
                <a16:creationId xmlns:a16="http://schemas.microsoft.com/office/drawing/2014/main" id="{37809D5C-7A98-4A42-B306-75688BC50CBC}"/>
              </a:ext>
            </a:extLst>
          </p:cNvPr>
          <p:cNvSpPr/>
          <p:nvPr/>
        </p:nvSpPr>
        <p:spPr>
          <a:xfrm>
            <a:off x="2032552" y="4200461"/>
            <a:ext cx="2381342" cy="246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Time from randomisation (months)</a:t>
            </a:r>
          </a:p>
        </p:txBody>
      </p:sp>
      <p:cxnSp>
        <p:nvCxnSpPr>
          <p:cNvPr id="19" name="Straight Connector 18">
            <a:extLst>
              <a:ext uri="{FF2B5EF4-FFF2-40B4-BE49-F238E27FC236}">
                <a16:creationId xmlns:a16="http://schemas.microsoft.com/office/drawing/2014/main" id="{191ACC80-6645-9E48-A0BB-85830086C231}"/>
              </a:ext>
            </a:extLst>
          </p:cNvPr>
          <p:cNvCxnSpPr>
            <a:cxnSpLocks/>
          </p:cNvCxnSpPr>
          <p:nvPr/>
        </p:nvCxnSpPr>
        <p:spPr>
          <a:xfrm flipH="1">
            <a:off x="861155" y="3974405"/>
            <a:ext cx="485702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A4A91DE2-5607-3A4A-AF9E-948564309260}"/>
              </a:ext>
            </a:extLst>
          </p:cNvPr>
          <p:cNvSpPr txBox="1"/>
          <p:nvPr/>
        </p:nvSpPr>
        <p:spPr>
          <a:xfrm>
            <a:off x="1220207" y="4017713"/>
            <a:ext cx="70532"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a:t>
            </a:r>
          </a:p>
        </p:txBody>
      </p:sp>
      <p:sp>
        <p:nvSpPr>
          <p:cNvPr id="21" name="TextBox 20">
            <a:extLst>
              <a:ext uri="{FF2B5EF4-FFF2-40B4-BE49-F238E27FC236}">
                <a16:creationId xmlns:a16="http://schemas.microsoft.com/office/drawing/2014/main" id="{DE4B6E4A-DECA-1A48-81E0-3CEB3085FD2E}"/>
              </a:ext>
            </a:extLst>
          </p:cNvPr>
          <p:cNvSpPr txBox="1"/>
          <p:nvPr/>
        </p:nvSpPr>
        <p:spPr>
          <a:xfrm rot="16200000">
            <a:off x="-514307" y="2944587"/>
            <a:ext cx="1813176" cy="307777"/>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Probability of progression‑free survival (%)</a:t>
            </a:r>
          </a:p>
        </p:txBody>
      </p:sp>
      <p:sp>
        <p:nvSpPr>
          <p:cNvPr id="28" name="TextBox 27">
            <a:extLst>
              <a:ext uri="{FF2B5EF4-FFF2-40B4-BE49-F238E27FC236}">
                <a16:creationId xmlns:a16="http://schemas.microsoft.com/office/drawing/2014/main" id="{20211271-3531-574A-8C64-4A669EEA99AB}"/>
              </a:ext>
            </a:extLst>
          </p:cNvPr>
          <p:cNvSpPr txBox="1"/>
          <p:nvPr/>
        </p:nvSpPr>
        <p:spPr>
          <a:xfrm>
            <a:off x="1464682" y="4017713"/>
            <a:ext cx="70532"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a:t>
            </a:r>
          </a:p>
        </p:txBody>
      </p:sp>
      <p:sp>
        <p:nvSpPr>
          <p:cNvPr id="29" name="TextBox 28">
            <a:extLst>
              <a:ext uri="{FF2B5EF4-FFF2-40B4-BE49-F238E27FC236}">
                <a16:creationId xmlns:a16="http://schemas.microsoft.com/office/drawing/2014/main" id="{25347B60-6ED7-394B-9E9E-D05B32D6F2C2}"/>
              </a:ext>
            </a:extLst>
          </p:cNvPr>
          <p:cNvSpPr txBox="1"/>
          <p:nvPr/>
        </p:nvSpPr>
        <p:spPr>
          <a:xfrm>
            <a:off x="3372516" y="4017713"/>
            <a:ext cx="141064"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10</a:t>
            </a:r>
          </a:p>
        </p:txBody>
      </p:sp>
      <p:sp>
        <p:nvSpPr>
          <p:cNvPr id="30" name="TextBox 29">
            <a:extLst>
              <a:ext uri="{FF2B5EF4-FFF2-40B4-BE49-F238E27FC236}">
                <a16:creationId xmlns:a16="http://schemas.microsoft.com/office/drawing/2014/main" id="{85C97464-C851-034C-9ABF-7D7CEE337B62}"/>
              </a:ext>
            </a:extLst>
          </p:cNvPr>
          <p:cNvSpPr txBox="1"/>
          <p:nvPr/>
        </p:nvSpPr>
        <p:spPr>
          <a:xfrm>
            <a:off x="4833016" y="4017713"/>
            <a:ext cx="141064"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16</a:t>
            </a:r>
          </a:p>
        </p:txBody>
      </p:sp>
      <p:sp>
        <p:nvSpPr>
          <p:cNvPr id="31" name="TextBox 30">
            <a:extLst>
              <a:ext uri="{FF2B5EF4-FFF2-40B4-BE49-F238E27FC236}">
                <a16:creationId xmlns:a16="http://schemas.microsoft.com/office/drawing/2014/main" id="{5D484B10-31A4-7B40-88F5-17E38483AD7A}"/>
              </a:ext>
            </a:extLst>
          </p:cNvPr>
          <p:cNvSpPr txBox="1"/>
          <p:nvPr/>
        </p:nvSpPr>
        <p:spPr>
          <a:xfrm>
            <a:off x="4334541" y="4017713"/>
            <a:ext cx="141064"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14</a:t>
            </a:r>
          </a:p>
        </p:txBody>
      </p:sp>
      <p:sp>
        <p:nvSpPr>
          <p:cNvPr id="32" name="TextBox 31">
            <a:extLst>
              <a:ext uri="{FF2B5EF4-FFF2-40B4-BE49-F238E27FC236}">
                <a16:creationId xmlns:a16="http://schemas.microsoft.com/office/drawing/2014/main" id="{ABC6DA59-A97C-8047-BCA5-22C5B3DB48C9}"/>
              </a:ext>
            </a:extLst>
          </p:cNvPr>
          <p:cNvSpPr txBox="1"/>
          <p:nvPr/>
        </p:nvSpPr>
        <p:spPr>
          <a:xfrm>
            <a:off x="3842416" y="4017713"/>
            <a:ext cx="141064"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12</a:t>
            </a:r>
          </a:p>
        </p:txBody>
      </p:sp>
      <p:cxnSp>
        <p:nvCxnSpPr>
          <p:cNvPr id="33" name="Straight Connector 32">
            <a:extLst>
              <a:ext uri="{FF2B5EF4-FFF2-40B4-BE49-F238E27FC236}">
                <a16:creationId xmlns:a16="http://schemas.microsoft.com/office/drawing/2014/main" id="{470C026B-4CCD-9D49-A4F6-BCC90DF2A23F}"/>
              </a:ext>
            </a:extLst>
          </p:cNvPr>
          <p:cNvCxnSpPr>
            <a:cxnSpLocks/>
          </p:cNvCxnSpPr>
          <p:nvPr/>
        </p:nvCxnSpPr>
        <p:spPr>
          <a:xfrm>
            <a:off x="1254792"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BF4968C7-42CF-594F-A793-51BC84EE1A6B}"/>
              </a:ext>
            </a:extLst>
          </p:cNvPr>
          <p:cNvCxnSpPr>
            <a:cxnSpLocks/>
          </p:cNvCxnSpPr>
          <p:nvPr/>
        </p:nvCxnSpPr>
        <p:spPr>
          <a:xfrm>
            <a:off x="1496092"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59B3110B-F3E7-8849-85F4-21BDE3A88BCD}"/>
              </a:ext>
            </a:extLst>
          </p:cNvPr>
          <p:cNvSpPr txBox="1"/>
          <p:nvPr/>
        </p:nvSpPr>
        <p:spPr>
          <a:xfrm>
            <a:off x="919543" y="4553512"/>
            <a:ext cx="173124"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461</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230</a:t>
            </a:r>
          </a:p>
        </p:txBody>
      </p:sp>
      <p:sp>
        <p:nvSpPr>
          <p:cNvPr id="39" name="TextBox 38">
            <a:extLst>
              <a:ext uri="{FF2B5EF4-FFF2-40B4-BE49-F238E27FC236}">
                <a16:creationId xmlns:a16="http://schemas.microsoft.com/office/drawing/2014/main" id="{E6F47238-8FAE-1F40-83CE-1A5B65FCC771}"/>
              </a:ext>
            </a:extLst>
          </p:cNvPr>
          <p:cNvSpPr txBox="1"/>
          <p:nvPr/>
        </p:nvSpPr>
        <p:spPr>
          <a:xfrm>
            <a:off x="122965" y="4442712"/>
            <a:ext cx="734175" cy="3323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800" b="1"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Patients at risk</a:t>
            </a:r>
          </a:p>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800" b="1" i="0" u="none" strike="noStrike" kern="1200" cap="none" spc="0" normalizeH="0" baseline="0" dirty="0">
                <a:ln>
                  <a:noFill/>
                </a:ln>
                <a:solidFill>
                  <a:srgbClr val="C6573B"/>
                </a:solidFill>
                <a:effectLst/>
                <a:uLnTx/>
                <a:uFillTx/>
                <a:latin typeface="Arial" panose="020B0604020202020204" pitchFamily="34" charset="0"/>
                <a:ea typeface="Aileron" charset="0"/>
                <a:cs typeface="Arial" panose="020B0604020202020204" pitchFamily="34" charset="0"/>
              </a:rPr>
              <a:t>Fruquintinib</a:t>
            </a:r>
          </a:p>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800" b="1" i="0" u="none" strike="noStrike" kern="1200" cap="none" spc="0" normalizeH="0" baseline="0" dirty="0">
                <a:ln>
                  <a:noFill/>
                </a:ln>
                <a:solidFill>
                  <a:srgbClr val="8B878B"/>
                </a:solidFill>
                <a:effectLst/>
                <a:uLnTx/>
                <a:uFillTx/>
                <a:latin typeface="Arial" panose="020B0604020202020204" pitchFamily="34" charset="0"/>
                <a:ea typeface="Aileron" charset="0"/>
                <a:cs typeface="Arial" panose="020B0604020202020204" pitchFamily="34" charset="0"/>
              </a:rPr>
              <a:t>Placebo</a:t>
            </a:r>
          </a:p>
        </p:txBody>
      </p:sp>
      <p:sp>
        <p:nvSpPr>
          <p:cNvPr id="40" name="TextBox 39">
            <a:extLst>
              <a:ext uri="{FF2B5EF4-FFF2-40B4-BE49-F238E27FC236}">
                <a16:creationId xmlns:a16="http://schemas.microsoft.com/office/drawing/2014/main" id="{5B74DCDD-72A6-2C43-A12B-71BC6EF0E36F}"/>
              </a:ext>
            </a:extLst>
          </p:cNvPr>
          <p:cNvSpPr txBox="1"/>
          <p:nvPr/>
        </p:nvSpPr>
        <p:spPr>
          <a:xfrm>
            <a:off x="2194932" y="4017713"/>
            <a:ext cx="70532"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5</a:t>
            </a:r>
          </a:p>
        </p:txBody>
      </p:sp>
      <p:cxnSp>
        <p:nvCxnSpPr>
          <p:cNvPr id="41" name="Straight Connector 40">
            <a:extLst>
              <a:ext uri="{FF2B5EF4-FFF2-40B4-BE49-F238E27FC236}">
                <a16:creationId xmlns:a16="http://schemas.microsoft.com/office/drawing/2014/main" id="{64437D89-50CD-B348-917B-07E9F80888CB}"/>
              </a:ext>
            </a:extLst>
          </p:cNvPr>
          <p:cNvCxnSpPr>
            <a:cxnSpLocks/>
          </p:cNvCxnSpPr>
          <p:nvPr/>
        </p:nvCxnSpPr>
        <p:spPr>
          <a:xfrm>
            <a:off x="2226342"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3891EAA4-386B-7246-BB44-83F193B6506F}"/>
              </a:ext>
            </a:extLst>
          </p:cNvPr>
          <p:cNvSpPr txBox="1"/>
          <p:nvPr/>
        </p:nvSpPr>
        <p:spPr>
          <a:xfrm>
            <a:off x="1947282" y="4017713"/>
            <a:ext cx="70532"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4</a:t>
            </a:r>
          </a:p>
        </p:txBody>
      </p:sp>
      <p:sp>
        <p:nvSpPr>
          <p:cNvPr id="43" name="TextBox 42">
            <a:extLst>
              <a:ext uri="{FF2B5EF4-FFF2-40B4-BE49-F238E27FC236}">
                <a16:creationId xmlns:a16="http://schemas.microsoft.com/office/drawing/2014/main" id="{6B76298A-5205-1045-BCF3-8362E99B2771}"/>
              </a:ext>
            </a:extLst>
          </p:cNvPr>
          <p:cNvSpPr txBox="1"/>
          <p:nvPr/>
        </p:nvSpPr>
        <p:spPr>
          <a:xfrm>
            <a:off x="4457579" y="3685599"/>
            <a:ext cx="1200650"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dirty="0">
                <a:ln>
                  <a:noFill/>
                </a:ln>
                <a:solidFill>
                  <a:srgbClr val="C6573B"/>
                </a:solidFill>
                <a:effectLst/>
                <a:uLnTx/>
                <a:uFillTx/>
                <a:latin typeface="Arial" panose="020B0604020202020204" pitchFamily="34" charset="0"/>
                <a:ea typeface="Aileron" charset="0"/>
                <a:cs typeface="Arial" panose="020B0604020202020204" pitchFamily="34" charset="0"/>
              </a:rPr>
              <a:t>Fruquintinib + BSC</a:t>
            </a:r>
          </a:p>
        </p:txBody>
      </p:sp>
      <p:sp>
        <p:nvSpPr>
          <p:cNvPr id="44" name="TextBox 43">
            <a:extLst>
              <a:ext uri="{FF2B5EF4-FFF2-40B4-BE49-F238E27FC236}">
                <a16:creationId xmlns:a16="http://schemas.microsoft.com/office/drawing/2014/main" id="{B81F466D-C5F4-074A-8F59-A9A04EE86CA6}"/>
              </a:ext>
            </a:extLst>
          </p:cNvPr>
          <p:cNvSpPr txBox="1"/>
          <p:nvPr/>
        </p:nvSpPr>
        <p:spPr>
          <a:xfrm>
            <a:off x="950395" y="3797197"/>
            <a:ext cx="905697"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dirty="0">
                <a:ln>
                  <a:noFill/>
                </a:ln>
                <a:solidFill>
                  <a:srgbClr val="8B878B"/>
                </a:solidFill>
                <a:effectLst/>
                <a:uLnTx/>
                <a:uFillTx/>
                <a:latin typeface="Arial" panose="020B0604020202020204" pitchFamily="34" charset="0"/>
                <a:ea typeface="Aileron" charset="0"/>
                <a:cs typeface="Arial" panose="020B0604020202020204" pitchFamily="34" charset="0"/>
              </a:rPr>
              <a:t>Placebo + BSC</a:t>
            </a:r>
          </a:p>
        </p:txBody>
      </p:sp>
      <p:cxnSp>
        <p:nvCxnSpPr>
          <p:cNvPr id="45" name="Straight Connector 44">
            <a:extLst>
              <a:ext uri="{FF2B5EF4-FFF2-40B4-BE49-F238E27FC236}">
                <a16:creationId xmlns:a16="http://schemas.microsoft.com/office/drawing/2014/main" id="{0FD8DD7D-DD20-BB4E-A901-88055CEADE53}"/>
              </a:ext>
            </a:extLst>
          </p:cNvPr>
          <p:cNvCxnSpPr>
            <a:cxnSpLocks/>
          </p:cNvCxnSpPr>
          <p:nvPr/>
        </p:nvCxnSpPr>
        <p:spPr>
          <a:xfrm>
            <a:off x="3439192"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FB8FF7C8-7F88-C844-AFDF-6C8279972ABD}"/>
              </a:ext>
            </a:extLst>
          </p:cNvPr>
          <p:cNvCxnSpPr>
            <a:cxnSpLocks/>
          </p:cNvCxnSpPr>
          <p:nvPr/>
        </p:nvCxnSpPr>
        <p:spPr>
          <a:xfrm>
            <a:off x="3921792"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CA674835-39B9-BA4D-8081-0398369A6C38}"/>
              </a:ext>
            </a:extLst>
          </p:cNvPr>
          <p:cNvCxnSpPr>
            <a:cxnSpLocks/>
          </p:cNvCxnSpPr>
          <p:nvPr/>
        </p:nvCxnSpPr>
        <p:spPr>
          <a:xfrm>
            <a:off x="4410742"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6B116331-D61C-8A47-9825-272FE1084DF5}"/>
              </a:ext>
            </a:extLst>
          </p:cNvPr>
          <p:cNvCxnSpPr>
            <a:cxnSpLocks/>
          </p:cNvCxnSpPr>
          <p:nvPr/>
        </p:nvCxnSpPr>
        <p:spPr>
          <a:xfrm>
            <a:off x="4896517"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A618B229-E53B-2043-A23C-9EE10CC329E8}"/>
              </a:ext>
            </a:extLst>
          </p:cNvPr>
          <p:cNvCxnSpPr>
            <a:cxnSpLocks/>
          </p:cNvCxnSpPr>
          <p:nvPr/>
        </p:nvCxnSpPr>
        <p:spPr>
          <a:xfrm>
            <a:off x="1978692"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D760BDB3-4BD4-C641-9D09-8E620BD9372E}"/>
              </a:ext>
            </a:extLst>
          </p:cNvPr>
          <p:cNvSpPr txBox="1"/>
          <p:nvPr/>
        </p:nvSpPr>
        <p:spPr>
          <a:xfrm>
            <a:off x="625127" y="3501122"/>
            <a:ext cx="176330" cy="153888"/>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0.2</a:t>
            </a:r>
          </a:p>
        </p:txBody>
      </p:sp>
      <p:sp>
        <p:nvSpPr>
          <p:cNvPr id="60" name="TextBox 59">
            <a:extLst>
              <a:ext uri="{FF2B5EF4-FFF2-40B4-BE49-F238E27FC236}">
                <a16:creationId xmlns:a16="http://schemas.microsoft.com/office/drawing/2014/main" id="{7DC74EEF-EA55-2F49-8B72-AB3DC8FCA736}"/>
              </a:ext>
            </a:extLst>
          </p:cNvPr>
          <p:cNvSpPr txBox="1"/>
          <p:nvPr/>
        </p:nvSpPr>
        <p:spPr>
          <a:xfrm>
            <a:off x="730925" y="3853547"/>
            <a:ext cx="70532" cy="153888"/>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a:t>
            </a:r>
          </a:p>
        </p:txBody>
      </p:sp>
      <p:sp>
        <p:nvSpPr>
          <p:cNvPr id="61" name="TextBox 60">
            <a:extLst>
              <a:ext uri="{FF2B5EF4-FFF2-40B4-BE49-F238E27FC236}">
                <a16:creationId xmlns:a16="http://schemas.microsoft.com/office/drawing/2014/main" id="{A5D702CC-6F14-D049-AA86-7F6AA88F5214}"/>
              </a:ext>
            </a:extLst>
          </p:cNvPr>
          <p:cNvSpPr txBox="1"/>
          <p:nvPr/>
        </p:nvSpPr>
        <p:spPr>
          <a:xfrm>
            <a:off x="972557" y="4017713"/>
            <a:ext cx="70532"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a:t>
            </a:r>
          </a:p>
        </p:txBody>
      </p:sp>
      <p:cxnSp>
        <p:nvCxnSpPr>
          <p:cNvPr id="62" name="Straight Connector 61">
            <a:extLst>
              <a:ext uri="{FF2B5EF4-FFF2-40B4-BE49-F238E27FC236}">
                <a16:creationId xmlns:a16="http://schemas.microsoft.com/office/drawing/2014/main" id="{D5F504B4-FAD4-B649-A4F2-EA12FB92E587}"/>
              </a:ext>
            </a:extLst>
          </p:cNvPr>
          <p:cNvCxnSpPr>
            <a:cxnSpLocks/>
          </p:cNvCxnSpPr>
          <p:nvPr/>
        </p:nvCxnSpPr>
        <p:spPr>
          <a:xfrm>
            <a:off x="1007823"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8A1DCB2D-BACA-1041-9CCC-599B64922006}"/>
              </a:ext>
            </a:extLst>
          </p:cNvPr>
          <p:cNvCxnSpPr>
            <a:cxnSpLocks/>
          </p:cNvCxnSpPr>
          <p:nvPr/>
        </p:nvCxnSpPr>
        <p:spPr>
          <a:xfrm>
            <a:off x="864267" y="2159000"/>
            <a:ext cx="0" cy="181939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0E5B4CEC-8799-F14A-A685-FA0225FCFCC8}"/>
              </a:ext>
            </a:extLst>
          </p:cNvPr>
          <p:cNvCxnSpPr>
            <a:cxnSpLocks/>
          </p:cNvCxnSpPr>
          <p:nvPr/>
        </p:nvCxnSpPr>
        <p:spPr>
          <a:xfrm rot="5400000">
            <a:off x="838869" y="3910835"/>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25D90586-8B38-1C42-BEC9-E6516770FE98}"/>
              </a:ext>
            </a:extLst>
          </p:cNvPr>
          <p:cNvCxnSpPr>
            <a:cxnSpLocks/>
          </p:cNvCxnSpPr>
          <p:nvPr/>
        </p:nvCxnSpPr>
        <p:spPr>
          <a:xfrm rot="5400000">
            <a:off x="838869" y="3561585"/>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7" name="TextBox 76">
            <a:extLst>
              <a:ext uri="{FF2B5EF4-FFF2-40B4-BE49-F238E27FC236}">
                <a16:creationId xmlns:a16="http://schemas.microsoft.com/office/drawing/2014/main" id="{156F35DE-BDA2-3947-8DB1-1964AB5D2FAF}"/>
              </a:ext>
            </a:extLst>
          </p:cNvPr>
          <p:cNvSpPr txBox="1"/>
          <p:nvPr/>
        </p:nvSpPr>
        <p:spPr>
          <a:xfrm>
            <a:off x="625127" y="3155047"/>
            <a:ext cx="176330" cy="153888"/>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0.4</a:t>
            </a:r>
          </a:p>
        </p:txBody>
      </p:sp>
      <p:cxnSp>
        <p:nvCxnSpPr>
          <p:cNvPr id="78" name="Straight Connector 77">
            <a:extLst>
              <a:ext uri="{FF2B5EF4-FFF2-40B4-BE49-F238E27FC236}">
                <a16:creationId xmlns:a16="http://schemas.microsoft.com/office/drawing/2014/main" id="{84945917-260A-AA44-BC0A-AA632657F584}"/>
              </a:ext>
            </a:extLst>
          </p:cNvPr>
          <p:cNvCxnSpPr>
            <a:cxnSpLocks/>
          </p:cNvCxnSpPr>
          <p:nvPr/>
        </p:nvCxnSpPr>
        <p:spPr>
          <a:xfrm rot="5400000">
            <a:off x="838869" y="3215510"/>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9" name="TextBox 78">
            <a:extLst>
              <a:ext uri="{FF2B5EF4-FFF2-40B4-BE49-F238E27FC236}">
                <a16:creationId xmlns:a16="http://schemas.microsoft.com/office/drawing/2014/main" id="{7500C78F-EB78-344C-931F-C1750AC75ED1}"/>
              </a:ext>
            </a:extLst>
          </p:cNvPr>
          <p:cNvSpPr txBox="1"/>
          <p:nvPr/>
        </p:nvSpPr>
        <p:spPr>
          <a:xfrm>
            <a:off x="625127" y="2808972"/>
            <a:ext cx="176330" cy="153888"/>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0.6</a:t>
            </a:r>
          </a:p>
        </p:txBody>
      </p:sp>
      <p:cxnSp>
        <p:nvCxnSpPr>
          <p:cNvPr id="80" name="Straight Connector 79">
            <a:extLst>
              <a:ext uri="{FF2B5EF4-FFF2-40B4-BE49-F238E27FC236}">
                <a16:creationId xmlns:a16="http://schemas.microsoft.com/office/drawing/2014/main" id="{C56FB646-F022-C74B-A4BE-E1699A875332}"/>
              </a:ext>
            </a:extLst>
          </p:cNvPr>
          <p:cNvCxnSpPr>
            <a:cxnSpLocks/>
          </p:cNvCxnSpPr>
          <p:nvPr/>
        </p:nvCxnSpPr>
        <p:spPr>
          <a:xfrm rot="5400000">
            <a:off x="838869" y="2869435"/>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1" name="TextBox 80">
            <a:extLst>
              <a:ext uri="{FF2B5EF4-FFF2-40B4-BE49-F238E27FC236}">
                <a16:creationId xmlns:a16="http://schemas.microsoft.com/office/drawing/2014/main" id="{F799F654-FB2F-674E-B912-048DD3F848FA}"/>
              </a:ext>
            </a:extLst>
          </p:cNvPr>
          <p:cNvSpPr txBox="1"/>
          <p:nvPr/>
        </p:nvSpPr>
        <p:spPr>
          <a:xfrm>
            <a:off x="625127" y="2462897"/>
            <a:ext cx="176330" cy="153888"/>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0.8</a:t>
            </a:r>
          </a:p>
        </p:txBody>
      </p:sp>
      <p:cxnSp>
        <p:nvCxnSpPr>
          <p:cNvPr id="82" name="Straight Connector 81">
            <a:extLst>
              <a:ext uri="{FF2B5EF4-FFF2-40B4-BE49-F238E27FC236}">
                <a16:creationId xmlns:a16="http://schemas.microsoft.com/office/drawing/2014/main" id="{96B0CE2B-7A1F-6947-A41A-358FF58A5C84}"/>
              </a:ext>
            </a:extLst>
          </p:cNvPr>
          <p:cNvCxnSpPr>
            <a:cxnSpLocks/>
          </p:cNvCxnSpPr>
          <p:nvPr/>
        </p:nvCxnSpPr>
        <p:spPr>
          <a:xfrm rot="5400000">
            <a:off x="838869" y="2523360"/>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3" name="TextBox 82">
            <a:extLst>
              <a:ext uri="{FF2B5EF4-FFF2-40B4-BE49-F238E27FC236}">
                <a16:creationId xmlns:a16="http://schemas.microsoft.com/office/drawing/2014/main" id="{AB8BE54B-F109-2044-BAD5-2E3711648C63}"/>
              </a:ext>
            </a:extLst>
          </p:cNvPr>
          <p:cNvSpPr txBox="1"/>
          <p:nvPr/>
        </p:nvSpPr>
        <p:spPr>
          <a:xfrm>
            <a:off x="625127" y="2113647"/>
            <a:ext cx="176330" cy="153888"/>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1.0</a:t>
            </a:r>
          </a:p>
        </p:txBody>
      </p:sp>
      <p:cxnSp>
        <p:nvCxnSpPr>
          <p:cNvPr id="84" name="Straight Connector 83">
            <a:extLst>
              <a:ext uri="{FF2B5EF4-FFF2-40B4-BE49-F238E27FC236}">
                <a16:creationId xmlns:a16="http://schemas.microsoft.com/office/drawing/2014/main" id="{A0C40DDB-037D-7D4F-BFCD-36900B786DC3}"/>
              </a:ext>
            </a:extLst>
          </p:cNvPr>
          <p:cNvCxnSpPr>
            <a:cxnSpLocks/>
          </p:cNvCxnSpPr>
          <p:nvPr/>
        </p:nvCxnSpPr>
        <p:spPr>
          <a:xfrm rot="5400000">
            <a:off x="838869" y="2174110"/>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5" name="TextBox 84">
            <a:extLst>
              <a:ext uri="{FF2B5EF4-FFF2-40B4-BE49-F238E27FC236}">
                <a16:creationId xmlns:a16="http://schemas.microsoft.com/office/drawing/2014/main" id="{F37EE4D7-3D72-A147-AD8C-B2A2633FCF7C}"/>
              </a:ext>
            </a:extLst>
          </p:cNvPr>
          <p:cNvSpPr txBox="1"/>
          <p:nvPr/>
        </p:nvSpPr>
        <p:spPr>
          <a:xfrm>
            <a:off x="2436232" y="4017713"/>
            <a:ext cx="70532"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6</a:t>
            </a:r>
          </a:p>
        </p:txBody>
      </p:sp>
      <p:cxnSp>
        <p:nvCxnSpPr>
          <p:cNvPr id="86" name="Straight Connector 85">
            <a:extLst>
              <a:ext uri="{FF2B5EF4-FFF2-40B4-BE49-F238E27FC236}">
                <a16:creationId xmlns:a16="http://schemas.microsoft.com/office/drawing/2014/main" id="{CA03B023-4392-9548-B339-D2615FADDEE2}"/>
              </a:ext>
            </a:extLst>
          </p:cNvPr>
          <p:cNvCxnSpPr>
            <a:cxnSpLocks/>
          </p:cNvCxnSpPr>
          <p:nvPr/>
        </p:nvCxnSpPr>
        <p:spPr>
          <a:xfrm>
            <a:off x="2467642"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7" name="TextBox 86">
            <a:extLst>
              <a:ext uri="{FF2B5EF4-FFF2-40B4-BE49-F238E27FC236}">
                <a16:creationId xmlns:a16="http://schemas.microsoft.com/office/drawing/2014/main" id="{33E10314-6964-3F45-8344-48CBF72C4DEE}"/>
              </a:ext>
            </a:extLst>
          </p:cNvPr>
          <p:cNvSpPr txBox="1"/>
          <p:nvPr/>
        </p:nvSpPr>
        <p:spPr>
          <a:xfrm>
            <a:off x="2677532" y="4017713"/>
            <a:ext cx="70532"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7</a:t>
            </a:r>
          </a:p>
        </p:txBody>
      </p:sp>
      <p:cxnSp>
        <p:nvCxnSpPr>
          <p:cNvPr id="88" name="Straight Connector 87">
            <a:extLst>
              <a:ext uri="{FF2B5EF4-FFF2-40B4-BE49-F238E27FC236}">
                <a16:creationId xmlns:a16="http://schemas.microsoft.com/office/drawing/2014/main" id="{353FFF2B-C416-B045-B602-F359B33CB56D}"/>
              </a:ext>
            </a:extLst>
          </p:cNvPr>
          <p:cNvCxnSpPr>
            <a:cxnSpLocks/>
          </p:cNvCxnSpPr>
          <p:nvPr/>
        </p:nvCxnSpPr>
        <p:spPr>
          <a:xfrm>
            <a:off x="2708942"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9" name="TextBox 88">
            <a:extLst>
              <a:ext uri="{FF2B5EF4-FFF2-40B4-BE49-F238E27FC236}">
                <a16:creationId xmlns:a16="http://schemas.microsoft.com/office/drawing/2014/main" id="{3C0F9362-FC86-EB4D-98B3-7B47F5FE5D87}"/>
              </a:ext>
            </a:extLst>
          </p:cNvPr>
          <p:cNvSpPr txBox="1"/>
          <p:nvPr/>
        </p:nvSpPr>
        <p:spPr>
          <a:xfrm>
            <a:off x="2922007" y="4017713"/>
            <a:ext cx="70532"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8</a:t>
            </a:r>
          </a:p>
        </p:txBody>
      </p:sp>
      <p:cxnSp>
        <p:nvCxnSpPr>
          <p:cNvPr id="90" name="Straight Connector 89">
            <a:extLst>
              <a:ext uri="{FF2B5EF4-FFF2-40B4-BE49-F238E27FC236}">
                <a16:creationId xmlns:a16="http://schemas.microsoft.com/office/drawing/2014/main" id="{35B8931A-5DF5-764D-9F9A-E8305C7713DF}"/>
              </a:ext>
            </a:extLst>
          </p:cNvPr>
          <p:cNvCxnSpPr>
            <a:cxnSpLocks/>
          </p:cNvCxnSpPr>
          <p:nvPr/>
        </p:nvCxnSpPr>
        <p:spPr>
          <a:xfrm>
            <a:off x="2953417"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1" name="TextBox 90">
            <a:extLst>
              <a:ext uri="{FF2B5EF4-FFF2-40B4-BE49-F238E27FC236}">
                <a16:creationId xmlns:a16="http://schemas.microsoft.com/office/drawing/2014/main" id="{4391EF92-5CE5-E640-B300-F912CDCEEEF5}"/>
              </a:ext>
            </a:extLst>
          </p:cNvPr>
          <p:cNvSpPr txBox="1"/>
          <p:nvPr/>
        </p:nvSpPr>
        <p:spPr>
          <a:xfrm>
            <a:off x="3166482" y="4017713"/>
            <a:ext cx="70532"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9</a:t>
            </a:r>
          </a:p>
        </p:txBody>
      </p:sp>
      <p:cxnSp>
        <p:nvCxnSpPr>
          <p:cNvPr id="92" name="Straight Connector 91">
            <a:extLst>
              <a:ext uri="{FF2B5EF4-FFF2-40B4-BE49-F238E27FC236}">
                <a16:creationId xmlns:a16="http://schemas.microsoft.com/office/drawing/2014/main" id="{2BE48A4D-C72C-064D-92BA-241A7E211343}"/>
              </a:ext>
            </a:extLst>
          </p:cNvPr>
          <p:cNvCxnSpPr>
            <a:cxnSpLocks/>
          </p:cNvCxnSpPr>
          <p:nvPr/>
        </p:nvCxnSpPr>
        <p:spPr>
          <a:xfrm>
            <a:off x="3197892"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3" name="TextBox 92">
            <a:extLst>
              <a:ext uri="{FF2B5EF4-FFF2-40B4-BE49-F238E27FC236}">
                <a16:creationId xmlns:a16="http://schemas.microsoft.com/office/drawing/2014/main" id="{69995559-3B40-C74F-B1D9-15EDB71F8B13}"/>
              </a:ext>
            </a:extLst>
          </p:cNvPr>
          <p:cNvSpPr txBox="1"/>
          <p:nvPr/>
        </p:nvSpPr>
        <p:spPr>
          <a:xfrm>
            <a:off x="1709157" y="4017713"/>
            <a:ext cx="70532"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3</a:t>
            </a:r>
          </a:p>
        </p:txBody>
      </p:sp>
      <p:cxnSp>
        <p:nvCxnSpPr>
          <p:cNvPr id="94" name="Straight Connector 93">
            <a:extLst>
              <a:ext uri="{FF2B5EF4-FFF2-40B4-BE49-F238E27FC236}">
                <a16:creationId xmlns:a16="http://schemas.microsoft.com/office/drawing/2014/main" id="{E32A060C-4E3C-394B-B2CF-3F70D5581A78}"/>
              </a:ext>
            </a:extLst>
          </p:cNvPr>
          <p:cNvCxnSpPr>
            <a:cxnSpLocks/>
          </p:cNvCxnSpPr>
          <p:nvPr/>
        </p:nvCxnSpPr>
        <p:spPr>
          <a:xfrm>
            <a:off x="1740567"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6" name="TextBox 95">
            <a:extLst>
              <a:ext uri="{FF2B5EF4-FFF2-40B4-BE49-F238E27FC236}">
                <a16:creationId xmlns:a16="http://schemas.microsoft.com/office/drawing/2014/main" id="{AEE77B9A-3EA1-FA40-9CAB-83E2A5533436}"/>
              </a:ext>
            </a:extLst>
          </p:cNvPr>
          <p:cNvSpPr txBox="1"/>
          <p:nvPr/>
        </p:nvSpPr>
        <p:spPr>
          <a:xfrm>
            <a:off x="3613816" y="4017713"/>
            <a:ext cx="141064"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11</a:t>
            </a:r>
          </a:p>
        </p:txBody>
      </p:sp>
      <p:cxnSp>
        <p:nvCxnSpPr>
          <p:cNvPr id="97" name="Straight Connector 96">
            <a:extLst>
              <a:ext uri="{FF2B5EF4-FFF2-40B4-BE49-F238E27FC236}">
                <a16:creationId xmlns:a16="http://schemas.microsoft.com/office/drawing/2014/main" id="{F35E3DB2-C37B-8647-A675-D384A836FBEB}"/>
              </a:ext>
            </a:extLst>
          </p:cNvPr>
          <p:cNvCxnSpPr>
            <a:cxnSpLocks/>
          </p:cNvCxnSpPr>
          <p:nvPr/>
        </p:nvCxnSpPr>
        <p:spPr>
          <a:xfrm>
            <a:off x="3680492"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16C26308-E4AB-2A43-ACEC-96E5174EA2CD}"/>
              </a:ext>
            </a:extLst>
          </p:cNvPr>
          <p:cNvSpPr txBox="1"/>
          <p:nvPr/>
        </p:nvSpPr>
        <p:spPr>
          <a:xfrm>
            <a:off x="5556916" y="4017713"/>
            <a:ext cx="141064"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19</a:t>
            </a:r>
          </a:p>
        </p:txBody>
      </p:sp>
      <p:cxnSp>
        <p:nvCxnSpPr>
          <p:cNvPr id="99" name="Straight Connector 98">
            <a:extLst>
              <a:ext uri="{FF2B5EF4-FFF2-40B4-BE49-F238E27FC236}">
                <a16:creationId xmlns:a16="http://schemas.microsoft.com/office/drawing/2014/main" id="{313D3252-F29A-C84B-8A07-E03DDDC07F96}"/>
              </a:ext>
            </a:extLst>
          </p:cNvPr>
          <p:cNvCxnSpPr>
            <a:cxnSpLocks/>
          </p:cNvCxnSpPr>
          <p:nvPr/>
        </p:nvCxnSpPr>
        <p:spPr>
          <a:xfrm>
            <a:off x="5623592"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0" name="TextBox 99">
            <a:extLst>
              <a:ext uri="{FF2B5EF4-FFF2-40B4-BE49-F238E27FC236}">
                <a16:creationId xmlns:a16="http://schemas.microsoft.com/office/drawing/2014/main" id="{FB7EC909-C44F-174C-8975-CDE52002ED2E}"/>
              </a:ext>
            </a:extLst>
          </p:cNvPr>
          <p:cNvSpPr txBox="1"/>
          <p:nvPr/>
        </p:nvSpPr>
        <p:spPr>
          <a:xfrm>
            <a:off x="5312441" y="4017713"/>
            <a:ext cx="141064"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18</a:t>
            </a:r>
          </a:p>
        </p:txBody>
      </p:sp>
      <p:cxnSp>
        <p:nvCxnSpPr>
          <p:cNvPr id="101" name="Straight Connector 100">
            <a:extLst>
              <a:ext uri="{FF2B5EF4-FFF2-40B4-BE49-F238E27FC236}">
                <a16:creationId xmlns:a16="http://schemas.microsoft.com/office/drawing/2014/main" id="{27D4E647-947F-054A-99BA-0A50B763F46D}"/>
              </a:ext>
            </a:extLst>
          </p:cNvPr>
          <p:cNvCxnSpPr>
            <a:cxnSpLocks/>
          </p:cNvCxnSpPr>
          <p:nvPr/>
        </p:nvCxnSpPr>
        <p:spPr>
          <a:xfrm>
            <a:off x="5379117"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2" name="TextBox 101">
            <a:extLst>
              <a:ext uri="{FF2B5EF4-FFF2-40B4-BE49-F238E27FC236}">
                <a16:creationId xmlns:a16="http://schemas.microsoft.com/office/drawing/2014/main" id="{AD3C668E-9814-5841-8FC4-612E6E5D251F}"/>
              </a:ext>
            </a:extLst>
          </p:cNvPr>
          <p:cNvSpPr txBox="1"/>
          <p:nvPr/>
        </p:nvSpPr>
        <p:spPr>
          <a:xfrm>
            <a:off x="5071141" y="4017713"/>
            <a:ext cx="141064"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17</a:t>
            </a:r>
          </a:p>
        </p:txBody>
      </p:sp>
      <p:cxnSp>
        <p:nvCxnSpPr>
          <p:cNvPr id="103" name="Straight Connector 102">
            <a:extLst>
              <a:ext uri="{FF2B5EF4-FFF2-40B4-BE49-F238E27FC236}">
                <a16:creationId xmlns:a16="http://schemas.microsoft.com/office/drawing/2014/main" id="{4ED039FB-8917-1645-A5A3-61FDAEFA6F17}"/>
              </a:ext>
            </a:extLst>
          </p:cNvPr>
          <p:cNvCxnSpPr>
            <a:cxnSpLocks/>
          </p:cNvCxnSpPr>
          <p:nvPr/>
        </p:nvCxnSpPr>
        <p:spPr>
          <a:xfrm>
            <a:off x="5137817"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4" name="TextBox 103">
            <a:extLst>
              <a:ext uri="{FF2B5EF4-FFF2-40B4-BE49-F238E27FC236}">
                <a16:creationId xmlns:a16="http://schemas.microsoft.com/office/drawing/2014/main" id="{C5220950-7471-A744-B6E6-9D453E963600}"/>
              </a:ext>
            </a:extLst>
          </p:cNvPr>
          <p:cNvSpPr txBox="1"/>
          <p:nvPr/>
        </p:nvSpPr>
        <p:spPr>
          <a:xfrm>
            <a:off x="4582191" y="4017713"/>
            <a:ext cx="141064"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15</a:t>
            </a:r>
          </a:p>
        </p:txBody>
      </p:sp>
      <p:cxnSp>
        <p:nvCxnSpPr>
          <p:cNvPr id="105" name="Straight Connector 104">
            <a:extLst>
              <a:ext uri="{FF2B5EF4-FFF2-40B4-BE49-F238E27FC236}">
                <a16:creationId xmlns:a16="http://schemas.microsoft.com/office/drawing/2014/main" id="{F346206E-9BDD-4F47-86B0-795E2FD3C706}"/>
              </a:ext>
            </a:extLst>
          </p:cNvPr>
          <p:cNvCxnSpPr>
            <a:cxnSpLocks/>
          </p:cNvCxnSpPr>
          <p:nvPr/>
        </p:nvCxnSpPr>
        <p:spPr>
          <a:xfrm>
            <a:off x="4648867"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6" name="TextBox 105">
            <a:extLst>
              <a:ext uri="{FF2B5EF4-FFF2-40B4-BE49-F238E27FC236}">
                <a16:creationId xmlns:a16="http://schemas.microsoft.com/office/drawing/2014/main" id="{B13FD87B-3E64-B842-A131-35E563952328}"/>
              </a:ext>
            </a:extLst>
          </p:cNvPr>
          <p:cNvSpPr txBox="1"/>
          <p:nvPr/>
        </p:nvSpPr>
        <p:spPr>
          <a:xfrm>
            <a:off x="4086891" y="4017713"/>
            <a:ext cx="141064"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13</a:t>
            </a:r>
          </a:p>
        </p:txBody>
      </p:sp>
      <p:cxnSp>
        <p:nvCxnSpPr>
          <p:cNvPr id="107" name="Straight Connector 106">
            <a:extLst>
              <a:ext uri="{FF2B5EF4-FFF2-40B4-BE49-F238E27FC236}">
                <a16:creationId xmlns:a16="http://schemas.microsoft.com/office/drawing/2014/main" id="{7A256B22-F6D7-EE41-A17B-9E7030F9731F}"/>
              </a:ext>
            </a:extLst>
          </p:cNvPr>
          <p:cNvCxnSpPr>
            <a:cxnSpLocks/>
          </p:cNvCxnSpPr>
          <p:nvPr/>
        </p:nvCxnSpPr>
        <p:spPr>
          <a:xfrm>
            <a:off x="4166267"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8" name="TextBox 107">
            <a:extLst>
              <a:ext uri="{FF2B5EF4-FFF2-40B4-BE49-F238E27FC236}">
                <a16:creationId xmlns:a16="http://schemas.microsoft.com/office/drawing/2014/main" id="{B9CF281D-3C5D-4545-B9C9-A2EB3ACC8585}"/>
              </a:ext>
            </a:extLst>
          </p:cNvPr>
          <p:cNvSpPr txBox="1"/>
          <p:nvPr/>
        </p:nvSpPr>
        <p:spPr>
          <a:xfrm>
            <a:off x="1157668" y="4553512"/>
            <a:ext cx="173124"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430</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194</a:t>
            </a:r>
          </a:p>
        </p:txBody>
      </p:sp>
      <p:sp>
        <p:nvSpPr>
          <p:cNvPr id="109" name="TextBox 108">
            <a:extLst>
              <a:ext uri="{FF2B5EF4-FFF2-40B4-BE49-F238E27FC236}">
                <a16:creationId xmlns:a16="http://schemas.microsoft.com/office/drawing/2014/main" id="{737F63E8-D996-6C47-A580-E9FE275D3E8A}"/>
              </a:ext>
            </a:extLst>
          </p:cNvPr>
          <p:cNvSpPr txBox="1"/>
          <p:nvPr/>
        </p:nvSpPr>
        <p:spPr>
          <a:xfrm>
            <a:off x="3866222" y="4553512"/>
            <a:ext cx="115416"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10</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a:t>
            </a:r>
          </a:p>
        </p:txBody>
      </p:sp>
      <p:sp>
        <p:nvSpPr>
          <p:cNvPr id="110" name="TextBox 109">
            <a:extLst>
              <a:ext uri="{FF2B5EF4-FFF2-40B4-BE49-F238E27FC236}">
                <a16:creationId xmlns:a16="http://schemas.microsoft.com/office/drawing/2014/main" id="{B5C6AD0E-31C4-4F42-AE7A-C97869DB020E}"/>
              </a:ext>
            </a:extLst>
          </p:cNvPr>
          <p:cNvSpPr txBox="1"/>
          <p:nvPr/>
        </p:nvSpPr>
        <p:spPr>
          <a:xfrm>
            <a:off x="4377676" y="4553512"/>
            <a:ext cx="57708" cy="110800"/>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6</a:t>
            </a:r>
          </a:p>
        </p:txBody>
      </p:sp>
      <p:sp>
        <p:nvSpPr>
          <p:cNvPr id="111" name="TextBox 110">
            <a:extLst>
              <a:ext uri="{FF2B5EF4-FFF2-40B4-BE49-F238E27FC236}">
                <a16:creationId xmlns:a16="http://schemas.microsoft.com/office/drawing/2014/main" id="{5137A82C-9DA4-9143-975B-8D53E54EA65F}"/>
              </a:ext>
            </a:extLst>
          </p:cNvPr>
          <p:cNvSpPr txBox="1"/>
          <p:nvPr/>
        </p:nvSpPr>
        <p:spPr>
          <a:xfrm>
            <a:off x="4139551" y="4553512"/>
            <a:ext cx="57708" cy="110800"/>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9</a:t>
            </a:r>
          </a:p>
        </p:txBody>
      </p:sp>
      <p:sp>
        <p:nvSpPr>
          <p:cNvPr id="112" name="TextBox 111">
            <a:extLst>
              <a:ext uri="{FF2B5EF4-FFF2-40B4-BE49-F238E27FC236}">
                <a16:creationId xmlns:a16="http://schemas.microsoft.com/office/drawing/2014/main" id="{1032B48B-4BE8-4E4E-8854-5EA259727E76}"/>
              </a:ext>
            </a:extLst>
          </p:cNvPr>
          <p:cNvSpPr txBox="1"/>
          <p:nvPr/>
        </p:nvSpPr>
        <p:spPr>
          <a:xfrm>
            <a:off x="4622151" y="4553512"/>
            <a:ext cx="57708" cy="110800"/>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4</a:t>
            </a:r>
          </a:p>
        </p:txBody>
      </p:sp>
      <p:sp>
        <p:nvSpPr>
          <p:cNvPr id="113" name="TextBox 112">
            <a:extLst>
              <a:ext uri="{FF2B5EF4-FFF2-40B4-BE49-F238E27FC236}">
                <a16:creationId xmlns:a16="http://schemas.microsoft.com/office/drawing/2014/main" id="{152FB1A3-25BA-D740-BAB6-A81334C09574}"/>
              </a:ext>
            </a:extLst>
          </p:cNvPr>
          <p:cNvSpPr txBox="1"/>
          <p:nvPr/>
        </p:nvSpPr>
        <p:spPr>
          <a:xfrm>
            <a:off x="3628097" y="4553512"/>
            <a:ext cx="115416"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17</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a:t>
            </a:r>
          </a:p>
        </p:txBody>
      </p:sp>
      <p:sp>
        <p:nvSpPr>
          <p:cNvPr id="114" name="TextBox 113">
            <a:extLst>
              <a:ext uri="{FF2B5EF4-FFF2-40B4-BE49-F238E27FC236}">
                <a16:creationId xmlns:a16="http://schemas.microsoft.com/office/drawing/2014/main" id="{C9E103BE-9647-914F-AF98-9288896382AD}"/>
              </a:ext>
            </a:extLst>
          </p:cNvPr>
          <p:cNvSpPr txBox="1"/>
          <p:nvPr/>
        </p:nvSpPr>
        <p:spPr>
          <a:xfrm>
            <a:off x="3389972" y="4553512"/>
            <a:ext cx="115416"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21</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a:t>
            </a:r>
          </a:p>
        </p:txBody>
      </p:sp>
      <p:sp>
        <p:nvSpPr>
          <p:cNvPr id="115" name="TextBox 114">
            <a:extLst>
              <a:ext uri="{FF2B5EF4-FFF2-40B4-BE49-F238E27FC236}">
                <a16:creationId xmlns:a16="http://schemas.microsoft.com/office/drawing/2014/main" id="{AD3FBD0D-34FA-A742-A8F3-41AA71BEE172}"/>
              </a:ext>
            </a:extLst>
          </p:cNvPr>
          <p:cNvSpPr txBox="1"/>
          <p:nvPr/>
        </p:nvSpPr>
        <p:spPr>
          <a:xfrm>
            <a:off x="3139147" y="4553512"/>
            <a:ext cx="115416"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36</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a:t>
            </a:r>
          </a:p>
        </p:txBody>
      </p:sp>
      <p:sp>
        <p:nvSpPr>
          <p:cNvPr id="116" name="TextBox 115">
            <a:extLst>
              <a:ext uri="{FF2B5EF4-FFF2-40B4-BE49-F238E27FC236}">
                <a16:creationId xmlns:a16="http://schemas.microsoft.com/office/drawing/2014/main" id="{BE197F5C-C49D-C14F-B4FC-FA154787FF1F}"/>
              </a:ext>
            </a:extLst>
          </p:cNvPr>
          <p:cNvSpPr txBox="1"/>
          <p:nvPr/>
        </p:nvSpPr>
        <p:spPr>
          <a:xfrm>
            <a:off x="2894672" y="4553512"/>
            <a:ext cx="115416"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43</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a:t>
            </a:r>
          </a:p>
        </p:txBody>
      </p:sp>
      <p:sp>
        <p:nvSpPr>
          <p:cNvPr id="117" name="TextBox 116">
            <a:extLst>
              <a:ext uri="{FF2B5EF4-FFF2-40B4-BE49-F238E27FC236}">
                <a16:creationId xmlns:a16="http://schemas.microsoft.com/office/drawing/2014/main" id="{07828707-7FB1-8243-A8C4-64E2D0BBE1BE}"/>
              </a:ext>
            </a:extLst>
          </p:cNvPr>
          <p:cNvSpPr txBox="1"/>
          <p:nvPr/>
        </p:nvSpPr>
        <p:spPr>
          <a:xfrm>
            <a:off x="2647022" y="4553512"/>
            <a:ext cx="115416"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71</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a:t>
            </a:r>
          </a:p>
        </p:txBody>
      </p:sp>
      <p:sp>
        <p:nvSpPr>
          <p:cNvPr id="118" name="TextBox 117">
            <a:extLst>
              <a:ext uri="{FF2B5EF4-FFF2-40B4-BE49-F238E27FC236}">
                <a16:creationId xmlns:a16="http://schemas.microsoft.com/office/drawing/2014/main" id="{45C2E77A-EDB0-9940-AE41-DABE549A05AF}"/>
              </a:ext>
            </a:extLst>
          </p:cNvPr>
          <p:cNvSpPr txBox="1"/>
          <p:nvPr/>
        </p:nvSpPr>
        <p:spPr>
          <a:xfrm>
            <a:off x="2412072" y="4553512"/>
            <a:ext cx="115416"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89</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a:t>
            </a:r>
          </a:p>
        </p:txBody>
      </p:sp>
      <p:sp>
        <p:nvSpPr>
          <p:cNvPr id="119" name="TextBox 118">
            <a:extLst>
              <a:ext uri="{FF2B5EF4-FFF2-40B4-BE49-F238E27FC236}">
                <a16:creationId xmlns:a16="http://schemas.microsoft.com/office/drawing/2014/main" id="{EC9C8A1C-D828-B14F-A7C2-073A71B964F5}"/>
              </a:ext>
            </a:extLst>
          </p:cNvPr>
          <p:cNvSpPr txBox="1"/>
          <p:nvPr/>
        </p:nvSpPr>
        <p:spPr>
          <a:xfrm>
            <a:off x="2145093" y="4553512"/>
            <a:ext cx="173124"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146</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10</a:t>
            </a:r>
          </a:p>
        </p:txBody>
      </p:sp>
      <p:sp>
        <p:nvSpPr>
          <p:cNvPr id="120" name="TextBox 119">
            <a:extLst>
              <a:ext uri="{FF2B5EF4-FFF2-40B4-BE49-F238E27FC236}">
                <a16:creationId xmlns:a16="http://schemas.microsoft.com/office/drawing/2014/main" id="{161EDD29-A410-4B4A-B917-3A539354331D}"/>
              </a:ext>
            </a:extLst>
          </p:cNvPr>
          <p:cNvSpPr txBox="1"/>
          <p:nvPr/>
        </p:nvSpPr>
        <p:spPr>
          <a:xfrm>
            <a:off x="1900618" y="4553512"/>
            <a:ext cx="173124"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170</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12</a:t>
            </a:r>
          </a:p>
        </p:txBody>
      </p:sp>
      <p:sp>
        <p:nvSpPr>
          <p:cNvPr id="121" name="TextBox 120">
            <a:extLst>
              <a:ext uri="{FF2B5EF4-FFF2-40B4-BE49-F238E27FC236}">
                <a16:creationId xmlns:a16="http://schemas.microsoft.com/office/drawing/2014/main" id="{80506863-62CF-5E4F-86F3-F24AFEFE7595}"/>
              </a:ext>
            </a:extLst>
          </p:cNvPr>
          <p:cNvSpPr txBox="1"/>
          <p:nvPr/>
        </p:nvSpPr>
        <p:spPr>
          <a:xfrm>
            <a:off x="1649793" y="4553512"/>
            <a:ext cx="173124"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256</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36</a:t>
            </a:r>
          </a:p>
        </p:txBody>
      </p:sp>
      <p:sp>
        <p:nvSpPr>
          <p:cNvPr id="122" name="TextBox 121">
            <a:extLst>
              <a:ext uri="{FF2B5EF4-FFF2-40B4-BE49-F238E27FC236}">
                <a16:creationId xmlns:a16="http://schemas.microsoft.com/office/drawing/2014/main" id="{5369C355-B6B4-DB46-9C07-E3D389799E3C}"/>
              </a:ext>
            </a:extLst>
          </p:cNvPr>
          <p:cNvSpPr txBox="1"/>
          <p:nvPr/>
        </p:nvSpPr>
        <p:spPr>
          <a:xfrm>
            <a:off x="1405318" y="4553512"/>
            <a:ext cx="173124"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291</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60</a:t>
            </a:r>
          </a:p>
        </p:txBody>
      </p:sp>
      <p:sp>
        <p:nvSpPr>
          <p:cNvPr id="123" name="TextBox 122">
            <a:extLst>
              <a:ext uri="{FF2B5EF4-FFF2-40B4-BE49-F238E27FC236}">
                <a16:creationId xmlns:a16="http://schemas.microsoft.com/office/drawing/2014/main" id="{01612F2F-3878-F546-A6F0-E09F6D46C6A8}"/>
              </a:ext>
            </a:extLst>
          </p:cNvPr>
          <p:cNvSpPr txBox="1"/>
          <p:nvPr/>
        </p:nvSpPr>
        <p:spPr>
          <a:xfrm>
            <a:off x="4863451" y="4553512"/>
            <a:ext cx="57708" cy="110800"/>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a:t>
            </a:r>
          </a:p>
        </p:txBody>
      </p:sp>
      <p:sp>
        <p:nvSpPr>
          <p:cNvPr id="124" name="TextBox 123">
            <a:extLst>
              <a:ext uri="{FF2B5EF4-FFF2-40B4-BE49-F238E27FC236}">
                <a16:creationId xmlns:a16="http://schemas.microsoft.com/office/drawing/2014/main" id="{B0E290A3-5829-F64A-BB4D-942C81462B10}"/>
              </a:ext>
            </a:extLst>
          </p:cNvPr>
          <p:cNvSpPr txBox="1"/>
          <p:nvPr/>
        </p:nvSpPr>
        <p:spPr>
          <a:xfrm>
            <a:off x="5114276" y="4553512"/>
            <a:ext cx="57708" cy="110800"/>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a:t>
            </a:r>
          </a:p>
        </p:txBody>
      </p:sp>
      <p:sp>
        <p:nvSpPr>
          <p:cNvPr id="125" name="TextBox 124">
            <a:extLst>
              <a:ext uri="{FF2B5EF4-FFF2-40B4-BE49-F238E27FC236}">
                <a16:creationId xmlns:a16="http://schemas.microsoft.com/office/drawing/2014/main" id="{BFBC193D-FA3B-AA45-AD3A-CFC4891F8445}"/>
              </a:ext>
            </a:extLst>
          </p:cNvPr>
          <p:cNvSpPr txBox="1"/>
          <p:nvPr/>
        </p:nvSpPr>
        <p:spPr>
          <a:xfrm>
            <a:off x="5352401" y="4553512"/>
            <a:ext cx="57708" cy="110800"/>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a:t>
            </a:r>
          </a:p>
        </p:txBody>
      </p:sp>
      <p:sp>
        <p:nvSpPr>
          <p:cNvPr id="207" name="Rectangle 206">
            <a:extLst>
              <a:ext uri="{FF2B5EF4-FFF2-40B4-BE49-F238E27FC236}">
                <a16:creationId xmlns:a16="http://schemas.microsoft.com/office/drawing/2014/main" id="{0D20DBBF-5EF7-F345-9E30-EC33A4CA4CEB}"/>
              </a:ext>
            </a:extLst>
          </p:cNvPr>
          <p:cNvSpPr/>
          <p:nvPr/>
        </p:nvSpPr>
        <p:spPr>
          <a:xfrm>
            <a:off x="7794081" y="4200461"/>
            <a:ext cx="2381342" cy="246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Time from randomisation (months)</a:t>
            </a:r>
          </a:p>
        </p:txBody>
      </p:sp>
      <p:cxnSp>
        <p:nvCxnSpPr>
          <p:cNvPr id="208" name="Straight Connector 207">
            <a:extLst>
              <a:ext uri="{FF2B5EF4-FFF2-40B4-BE49-F238E27FC236}">
                <a16:creationId xmlns:a16="http://schemas.microsoft.com/office/drawing/2014/main" id="{17013971-D7E4-0E46-9DBC-1CB06C66AE02}"/>
              </a:ext>
            </a:extLst>
          </p:cNvPr>
          <p:cNvCxnSpPr>
            <a:cxnSpLocks/>
          </p:cNvCxnSpPr>
          <p:nvPr/>
        </p:nvCxnSpPr>
        <p:spPr>
          <a:xfrm flipH="1">
            <a:off x="6622684" y="3974405"/>
            <a:ext cx="485702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9" name="TextBox 208">
            <a:extLst>
              <a:ext uri="{FF2B5EF4-FFF2-40B4-BE49-F238E27FC236}">
                <a16:creationId xmlns:a16="http://schemas.microsoft.com/office/drawing/2014/main" id="{9253A28D-35DF-2D49-BE27-5BB15FCCF24A}"/>
              </a:ext>
            </a:extLst>
          </p:cNvPr>
          <p:cNvSpPr txBox="1"/>
          <p:nvPr/>
        </p:nvSpPr>
        <p:spPr>
          <a:xfrm>
            <a:off x="6981736" y="4017713"/>
            <a:ext cx="70532"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a:t>
            </a:r>
          </a:p>
        </p:txBody>
      </p:sp>
      <p:sp>
        <p:nvSpPr>
          <p:cNvPr id="210" name="TextBox 209">
            <a:extLst>
              <a:ext uri="{FF2B5EF4-FFF2-40B4-BE49-F238E27FC236}">
                <a16:creationId xmlns:a16="http://schemas.microsoft.com/office/drawing/2014/main" id="{845DAE24-DB17-8343-A7B8-9735258550C8}"/>
              </a:ext>
            </a:extLst>
          </p:cNvPr>
          <p:cNvSpPr txBox="1"/>
          <p:nvPr/>
        </p:nvSpPr>
        <p:spPr>
          <a:xfrm rot="16200000">
            <a:off x="5541221" y="2921597"/>
            <a:ext cx="1225179" cy="307777"/>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Probability of overall survival (%)</a:t>
            </a:r>
          </a:p>
        </p:txBody>
      </p:sp>
      <p:sp>
        <p:nvSpPr>
          <p:cNvPr id="211" name="TextBox 210">
            <a:extLst>
              <a:ext uri="{FF2B5EF4-FFF2-40B4-BE49-F238E27FC236}">
                <a16:creationId xmlns:a16="http://schemas.microsoft.com/office/drawing/2014/main" id="{1C53439F-61A6-0248-8681-1E241DEA3D3D}"/>
              </a:ext>
            </a:extLst>
          </p:cNvPr>
          <p:cNvSpPr txBox="1"/>
          <p:nvPr/>
        </p:nvSpPr>
        <p:spPr>
          <a:xfrm>
            <a:off x="7226211" y="4017713"/>
            <a:ext cx="70532"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a:t>
            </a:r>
          </a:p>
        </p:txBody>
      </p:sp>
      <p:sp>
        <p:nvSpPr>
          <p:cNvPr id="212" name="TextBox 211">
            <a:extLst>
              <a:ext uri="{FF2B5EF4-FFF2-40B4-BE49-F238E27FC236}">
                <a16:creationId xmlns:a16="http://schemas.microsoft.com/office/drawing/2014/main" id="{94E0755E-7751-F841-866E-08D34955E001}"/>
              </a:ext>
            </a:extLst>
          </p:cNvPr>
          <p:cNvSpPr txBox="1"/>
          <p:nvPr/>
        </p:nvSpPr>
        <p:spPr>
          <a:xfrm>
            <a:off x="9134045" y="4017713"/>
            <a:ext cx="141064"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10</a:t>
            </a:r>
          </a:p>
        </p:txBody>
      </p:sp>
      <p:sp>
        <p:nvSpPr>
          <p:cNvPr id="213" name="TextBox 212">
            <a:extLst>
              <a:ext uri="{FF2B5EF4-FFF2-40B4-BE49-F238E27FC236}">
                <a16:creationId xmlns:a16="http://schemas.microsoft.com/office/drawing/2014/main" id="{4DE96342-7B5E-1F48-929F-51C8D44DE12C}"/>
              </a:ext>
            </a:extLst>
          </p:cNvPr>
          <p:cNvSpPr txBox="1"/>
          <p:nvPr/>
        </p:nvSpPr>
        <p:spPr>
          <a:xfrm>
            <a:off x="10594545" y="4017713"/>
            <a:ext cx="141064"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16</a:t>
            </a:r>
          </a:p>
        </p:txBody>
      </p:sp>
      <p:sp>
        <p:nvSpPr>
          <p:cNvPr id="214" name="TextBox 213">
            <a:extLst>
              <a:ext uri="{FF2B5EF4-FFF2-40B4-BE49-F238E27FC236}">
                <a16:creationId xmlns:a16="http://schemas.microsoft.com/office/drawing/2014/main" id="{2A9A7594-7904-5942-96B7-9A103BEB0977}"/>
              </a:ext>
            </a:extLst>
          </p:cNvPr>
          <p:cNvSpPr txBox="1"/>
          <p:nvPr/>
        </p:nvSpPr>
        <p:spPr>
          <a:xfrm>
            <a:off x="10096070" y="4017713"/>
            <a:ext cx="141064"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14</a:t>
            </a:r>
          </a:p>
        </p:txBody>
      </p:sp>
      <p:sp>
        <p:nvSpPr>
          <p:cNvPr id="215" name="TextBox 214">
            <a:extLst>
              <a:ext uri="{FF2B5EF4-FFF2-40B4-BE49-F238E27FC236}">
                <a16:creationId xmlns:a16="http://schemas.microsoft.com/office/drawing/2014/main" id="{669216EA-B7D3-3445-937A-9F33A53DB4C1}"/>
              </a:ext>
            </a:extLst>
          </p:cNvPr>
          <p:cNvSpPr txBox="1"/>
          <p:nvPr/>
        </p:nvSpPr>
        <p:spPr>
          <a:xfrm>
            <a:off x="9603945" y="4017713"/>
            <a:ext cx="141064"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12</a:t>
            </a:r>
          </a:p>
        </p:txBody>
      </p:sp>
      <p:cxnSp>
        <p:nvCxnSpPr>
          <p:cNvPr id="216" name="Straight Connector 215">
            <a:extLst>
              <a:ext uri="{FF2B5EF4-FFF2-40B4-BE49-F238E27FC236}">
                <a16:creationId xmlns:a16="http://schemas.microsoft.com/office/drawing/2014/main" id="{6D6515AF-3224-5342-BD21-8BDEA7433C1E}"/>
              </a:ext>
            </a:extLst>
          </p:cNvPr>
          <p:cNvCxnSpPr>
            <a:cxnSpLocks/>
          </p:cNvCxnSpPr>
          <p:nvPr/>
        </p:nvCxnSpPr>
        <p:spPr>
          <a:xfrm>
            <a:off x="7016321"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7" name="Straight Connector 216">
            <a:extLst>
              <a:ext uri="{FF2B5EF4-FFF2-40B4-BE49-F238E27FC236}">
                <a16:creationId xmlns:a16="http://schemas.microsoft.com/office/drawing/2014/main" id="{70AF4A81-2066-0143-8227-3D61D8A63094}"/>
              </a:ext>
            </a:extLst>
          </p:cNvPr>
          <p:cNvCxnSpPr>
            <a:cxnSpLocks/>
          </p:cNvCxnSpPr>
          <p:nvPr/>
        </p:nvCxnSpPr>
        <p:spPr>
          <a:xfrm>
            <a:off x="7257621"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8" name="TextBox 217">
            <a:extLst>
              <a:ext uri="{FF2B5EF4-FFF2-40B4-BE49-F238E27FC236}">
                <a16:creationId xmlns:a16="http://schemas.microsoft.com/office/drawing/2014/main" id="{7D4DC99A-4252-0F42-9B1B-E838FC0D2148}"/>
              </a:ext>
            </a:extLst>
          </p:cNvPr>
          <p:cNvSpPr txBox="1"/>
          <p:nvPr/>
        </p:nvSpPr>
        <p:spPr>
          <a:xfrm>
            <a:off x="6681072" y="4553512"/>
            <a:ext cx="173124"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461</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230</a:t>
            </a:r>
          </a:p>
        </p:txBody>
      </p:sp>
      <p:sp>
        <p:nvSpPr>
          <p:cNvPr id="219" name="TextBox 218">
            <a:extLst>
              <a:ext uri="{FF2B5EF4-FFF2-40B4-BE49-F238E27FC236}">
                <a16:creationId xmlns:a16="http://schemas.microsoft.com/office/drawing/2014/main" id="{51724F13-BA42-FC49-8B7A-579D5F77D416}"/>
              </a:ext>
            </a:extLst>
          </p:cNvPr>
          <p:cNvSpPr txBox="1"/>
          <p:nvPr/>
        </p:nvSpPr>
        <p:spPr>
          <a:xfrm>
            <a:off x="5884494" y="4442712"/>
            <a:ext cx="734175" cy="3323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800" b="1"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Patients at risk</a:t>
            </a:r>
          </a:p>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800" b="1" i="0" u="none" strike="noStrike" kern="1200" cap="none" spc="0" normalizeH="0" baseline="0" dirty="0">
                <a:ln>
                  <a:noFill/>
                </a:ln>
                <a:solidFill>
                  <a:srgbClr val="C6573B"/>
                </a:solidFill>
                <a:effectLst/>
                <a:uLnTx/>
                <a:uFillTx/>
                <a:latin typeface="Arial" panose="020B0604020202020204" pitchFamily="34" charset="0"/>
                <a:ea typeface="Aileron" charset="0"/>
                <a:cs typeface="Arial" panose="020B0604020202020204" pitchFamily="34" charset="0"/>
              </a:rPr>
              <a:t>Fruquintinib</a:t>
            </a:r>
          </a:p>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800" b="1" i="0" u="none" strike="noStrike" kern="1200" cap="none" spc="0" normalizeH="0" baseline="0" dirty="0">
                <a:ln>
                  <a:noFill/>
                </a:ln>
                <a:solidFill>
                  <a:srgbClr val="8B878B"/>
                </a:solidFill>
                <a:effectLst/>
                <a:uLnTx/>
                <a:uFillTx/>
                <a:latin typeface="Arial" panose="020B0604020202020204" pitchFamily="34" charset="0"/>
                <a:ea typeface="Aileron" charset="0"/>
                <a:cs typeface="Arial" panose="020B0604020202020204" pitchFamily="34" charset="0"/>
              </a:rPr>
              <a:t>Placebo</a:t>
            </a:r>
          </a:p>
        </p:txBody>
      </p:sp>
      <p:sp>
        <p:nvSpPr>
          <p:cNvPr id="220" name="TextBox 219">
            <a:extLst>
              <a:ext uri="{FF2B5EF4-FFF2-40B4-BE49-F238E27FC236}">
                <a16:creationId xmlns:a16="http://schemas.microsoft.com/office/drawing/2014/main" id="{59FD1646-6142-3548-AB23-61D139261520}"/>
              </a:ext>
            </a:extLst>
          </p:cNvPr>
          <p:cNvSpPr txBox="1"/>
          <p:nvPr/>
        </p:nvSpPr>
        <p:spPr>
          <a:xfrm>
            <a:off x="7956461" y="4017713"/>
            <a:ext cx="70532"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5</a:t>
            </a:r>
          </a:p>
        </p:txBody>
      </p:sp>
      <p:cxnSp>
        <p:nvCxnSpPr>
          <p:cNvPr id="221" name="Straight Connector 220">
            <a:extLst>
              <a:ext uri="{FF2B5EF4-FFF2-40B4-BE49-F238E27FC236}">
                <a16:creationId xmlns:a16="http://schemas.microsoft.com/office/drawing/2014/main" id="{57F4DF86-0794-3A45-B8D9-92A0A979962A}"/>
              </a:ext>
            </a:extLst>
          </p:cNvPr>
          <p:cNvCxnSpPr>
            <a:cxnSpLocks/>
          </p:cNvCxnSpPr>
          <p:nvPr/>
        </p:nvCxnSpPr>
        <p:spPr>
          <a:xfrm>
            <a:off x="7987871"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2" name="TextBox 221">
            <a:extLst>
              <a:ext uri="{FF2B5EF4-FFF2-40B4-BE49-F238E27FC236}">
                <a16:creationId xmlns:a16="http://schemas.microsoft.com/office/drawing/2014/main" id="{FD9379A2-6379-5A46-9938-924AEA8B02AB}"/>
              </a:ext>
            </a:extLst>
          </p:cNvPr>
          <p:cNvSpPr txBox="1"/>
          <p:nvPr/>
        </p:nvSpPr>
        <p:spPr>
          <a:xfrm>
            <a:off x="7708811" y="4017713"/>
            <a:ext cx="70532"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4</a:t>
            </a:r>
          </a:p>
        </p:txBody>
      </p:sp>
      <p:sp>
        <p:nvSpPr>
          <p:cNvPr id="223" name="TextBox 222">
            <a:extLst>
              <a:ext uri="{FF2B5EF4-FFF2-40B4-BE49-F238E27FC236}">
                <a16:creationId xmlns:a16="http://schemas.microsoft.com/office/drawing/2014/main" id="{E0EAA691-6C07-324E-A288-FDA4900D2C32}"/>
              </a:ext>
            </a:extLst>
          </p:cNvPr>
          <p:cNvSpPr txBox="1"/>
          <p:nvPr/>
        </p:nvSpPr>
        <p:spPr>
          <a:xfrm>
            <a:off x="10214068" y="3418170"/>
            <a:ext cx="1200650"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dirty="0">
                <a:ln>
                  <a:noFill/>
                </a:ln>
                <a:solidFill>
                  <a:srgbClr val="C6573B"/>
                </a:solidFill>
                <a:effectLst/>
                <a:uLnTx/>
                <a:uFillTx/>
                <a:latin typeface="Arial" panose="020B0604020202020204" pitchFamily="34" charset="0"/>
                <a:ea typeface="Aileron" charset="0"/>
                <a:cs typeface="Arial" panose="020B0604020202020204" pitchFamily="34" charset="0"/>
              </a:rPr>
              <a:t>Fruquintinib + BSC</a:t>
            </a:r>
          </a:p>
        </p:txBody>
      </p:sp>
      <p:sp>
        <p:nvSpPr>
          <p:cNvPr id="224" name="TextBox 223">
            <a:extLst>
              <a:ext uri="{FF2B5EF4-FFF2-40B4-BE49-F238E27FC236}">
                <a16:creationId xmlns:a16="http://schemas.microsoft.com/office/drawing/2014/main" id="{DAE7850E-6E91-B94D-9B64-BE3BDB0A0FF8}"/>
              </a:ext>
            </a:extLst>
          </p:cNvPr>
          <p:cNvSpPr txBox="1"/>
          <p:nvPr/>
        </p:nvSpPr>
        <p:spPr>
          <a:xfrm>
            <a:off x="9109363" y="3716911"/>
            <a:ext cx="905697"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dirty="0">
                <a:ln>
                  <a:noFill/>
                </a:ln>
                <a:solidFill>
                  <a:srgbClr val="8B878B"/>
                </a:solidFill>
                <a:effectLst/>
                <a:uLnTx/>
                <a:uFillTx/>
                <a:latin typeface="Arial" panose="020B0604020202020204" pitchFamily="34" charset="0"/>
                <a:ea typeface="Aileron" charset="0"/>
                <a:cs typeface="Arial" panose="020B0604020202020204" pitchFamily="34" charset="0"/>
              </a:rPr>
              <a:t>Placebo + BSC</a:t>
            </a:r>
          </a:p>
        </p:txBody>
      </p:sp>
      <p:cxnSp>
        <p:nvCxnSpPr>
          <p:cNvPr id="225" name="Straight Connector 224">
            <a:extLst>
              <a:ext uri="{FF2B5EF4-FFF2-40B4-BE49-F238E27FC236}">
                <a16:creationId xmlns:a16="http://schemas.microsoft.com/office/drawing/2014/main" id="{2368461F-4482-7840-AB2A-BAB01EA94892}"/>
              </a:ext>
            </a:extLst>
          </p:cNvPr>
          <p:cNvCxnSpPr>
            <a:cxnSpLocks/>
          </p:cNvCxnSpPr>
          <p:nvPr/>
        </p:nvCxnSpPr>
        <p:spPr>
          <a:xfrm>
            <a:off x="9200721"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6" name="Straight Connector 225">
            <a:extLst>
              <a:ext uri="{FF2B5EF4-FFF2-40B4-BE49-F238E27FC236}">
                <a16:creationId xmlns:a16="http://schemas.microsoft.com/office/drawing/2014/main" id="{017BC1A6-9951-554E-8E62-AB165E7AAA1D}"/>
              </a:ext>
            </a:extLst>
          </p:cNvPr>
          <p:cNvCxnSpPr>
            <a:cxnSpLocks/>
          </p:cNvCxnSpPr>
          <p:nvPr/>
        </p:nvCxnSpPr>
        <p:spPr>
          <a:xfrm>
            <a:off x="9683321"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7" name="Straight Connector 226">
            <a:extLst>
              <a:ext uri="{FF2B5EF4-FFF2-40B4-BE49-F238E27FC236}">
                <a16:creationId xmlns:a16="http://schemas.microsoft.com/office/drawing/2014/main" id="{F78ABF65-1719-664B-BEDE-C14DE998A6A2}"/>
              </a:ext>
            </a:extLst>
          </p:cNvPr>
          <p:cNvCxnSpPr>
            <a:cxnSpLocks/>
          </p:cNvCxnSpPr>
          <p:nvPr/>
        </p:nvCxnSpPr>
        <p:spPr>
          <a:xfrm>
            <a:off x="10172271"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8" name="Straight Connector 227">
            <a:extLst>
              <a:ext uri="{FF2B5EF4-FFF2-40B4-BE49-F238E27FC236}">
                <a16:creationId xmlns:a16="http://schemas.microsoft.com/office/drawing/2014/main" id="{CD0879AF-786B-0242-9CEE-5647F2430DAE}"/>
              </a:ext>
            </a:extLst>
          </p:cNvPr>
          <p:cNvCxnSpPr>
            <a:cxnSpLocks/>
          </p:cNvCxnSpPr>
          <p:nvPr/>
        </p:nvCxnSpPr>
        <p:spPr>
          <a:xfrm>
            <a:off x="10658046"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9" name="Straight Connector 228">
            <a:extLst>
              <a:ext uri="{FF2B5EF4-FFF2-40B4-BE49-F238E27FC236}">
                <a16:creationId xmlns:a16="http://schemas.microsoft.com/office/drawing/2014/main" id="{C314A767-04BE-A04F-9DD4-B1548D3C93A7}"/>
              </a:ext>
            </a:extLst>
          </p:cNvPr>
          <p:cNvCxnSpPr>
            <a:cxnSpLocks/>
          </p:cNvCxnSpPr>
          <p:nvPr/>
        </p:nvCxnSpPr>
        <p:spPr>
          <a:xfrm>
            <a:off x="7740221"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0" name="TextBox 229">
            <a:extLst>
              <a:ext uri="{FF2B5EF4-FFF2-40B4-BE49-F238E27FC236}">
                <a16:creationId xmlns:a16="http://schemas.microsoft.com/office/drawing/2014/main" id="{4AC0DD3B-4199-D84A-BDA9-AC98E8813516}"/>
              </a:ext>
            </a:extLst>
          </p:cNvPr>
          <p:cNvSpPr txBox="1"/>
          <p:nvPr/>
        </p:nvSpPr>
        <p:spPr>
          <a:xfrm>
            <a:off x="6386656" y="3501122"/>
            <a:ext cx="176330" cy="153888"/>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0.2</a:t>
            </a:r>
          </a:p>
        </p:txBody>
      </p:sp>
      <p:sp>
        <p:nvSpPr>
          <p:cNvPr id="231" name="TextBox 230">
            <a:extLst>
              <a:ext uri="{FF2B5EF4-FFF2-40B4-BE49-F238E27FC236}">
                <a16:creationId xmlns:a16="http://schemas.microsoft.com/office/drawing/2014/main" id="{4FDA8D2C-E19C-7547-A5FC-4BDD008AB806}"/>
              </a:ext>
            </a:extLst>
          </p:cNvPr>
          <p:cNvSpPr txBox="1"/>
          <p:nvPr/>
        </p:nvSpPr>
        <p:spPr>
          <a:xfrm>
            <a:off x="6492454" y="3853547"/>
            <a:ext cx="70532" cy="153888"/>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a:t>
            </a:r>
          </a:p>
        </p:txBody>
      </p:sp>
      <p:sp>
        <p:nvSpPr>
          <p:cNvPr id="232" name="TextBox 231">
            <a:extLst>
              <a:ext uri="{FF2B5EF4-FFF2-40B4-BE49-F238E27FC236}">
                <a16:creationId xmlns:a16="http://schemas.microsoft.com/office/drawing/2014/main" id="{08FFB6F9-D6C7-EC48-9FF9-BA7BF7869DF0}"/>
              </a:ext>
            </a:extLst>
          </p:cNvPr>
          <p:cNvSpPr txBox="1"/>
          <p:nvPr/>
        </p:nvSpPr>
        <p:spPr>
          <a:xfrm>
            <a:off x="6734086" y="4017713"/>
            <a:ext cx="70532"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a:t>
            </a:r>
          </a:p>
        </p:txBody>
      </p:sp>
      <p:cxnSp>
        <p:nvCxnSpPr>
          <p:cNvPr id="233" name="Straight Connector 232">
            <a:extLst>
              <a:ext uri="{FF2B5EF4-FFF2-40B4-BE49-F238E27FC236}">
                <a16:creationId xmlns:a16="http://schemas.microsoft.com/office/drawing/2014/main" id="{D801BC2F-83ED-4E45-A0B6-23B9866A4355}"/>
              </a:ext>
            </a:extLst>
          </p:cNvPr>
          <p:cNvCxnSpPr>
            <a:cxnSpLocks/>
          </p:cNvCxnSpPr>
          <p:nvPr/>
        </p:nvCxnSpPr>
        <p:spPr>
          <a:xfrm>
            <a:off x="6769352"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4" name="Straight Connector 233">
            <a:extLst>
              <a:ext uri="{FF2B5EF4-FFF2-40B4-BE49-F238E27FC236}">
                <a16:creationId xmlns:a16="http://schemas.microsoft.com/office/drawing/2014/main" id="{2F66E730-D8A5-4E46-B28D-BB3585730454}"/>
              </a:ext>
            </a:extLst>
          </p:cNvPr>
          <p:cNvCxnSpPr>
            <a:cxnSpLocks/>
          </p:cNvCxnSpPr>
          <p:nvPr/>
        </p:nvCxnSpPr>
        <p:spPr>
          <a:xfrm>
            <a:off x="6625796" y="2159000"/>
            <a:ext cx="0" cy="181939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5" name="Straight Connector 234">
            <a:extLst>
              <a:ext uri="{FF2B5EF4-FFF2-40B4-BE49-F238E27FC236}">
                <a16:creationId xmlns:a16="http://schemas.microsoft.com/office/drawing/2014/main" id="{A9DE68CB-9D02-2743-90C3-582072A117F7}"/>
              </a:ext>
            </a:extLst>
          </p:cNvPr>
          <p:cNvCxnSpPr>
            <a:cxnSpLocks/>
          </p:cNvCxnSpPr>
          <p:nvPr/>
        </p:nvCxnSpPr>
        <p:spPr>
          <a:xfrm rot="5400000">
            <a:off x="6600398" y="3910835"/>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6" name="Straight Connector 235">
            <a:extLst>
              <a:ext uri="{FF2B5EF4-FFF2-40B4-BE49-F238E27FC236}">
                <a16:creationId xmlns:a16="http://schemas.microsoft.com/office/drawing/2014/main" id="{3A8C7E99-7F37-6F46-ABB1-DE0703024628}"/>
              </a:ext>
            </a:extLst>
          </p:cNvPr>
          <p:cNvCxnSpPr>
            <a:cxnSpLocks/>
          </p:cNvCxnSpPr>
          <p:nvPr/>
        </p:nvCxnSpPr>
        <p:spPr>
          <a:xfrm rot="5400000">
            <a:off x="6600398" y="3561585"/>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7" name="TextBox 236">
            <a:extLst>
              <a:ext uri="{FF2B5EF4-FFF2-40B4-BE49-F238E27FC236}">
                <a16:creationId xmlns:a16="http://schemas.microsoft.com/office/drawing/2014/main" id="{45E52AF7-D373-5842-A8F9-7F8A6DAB11EB}"/>
              </a:ext>
            </a:extLst>
          </p:cNvPr>
          <p:cNvSpPr txBox="1"/>
          <p:nvPr/>
        </p:nvSpPr>
        <p:spPr>
          <a:xfrm>
            <a:off x="6386656" y="3155047"/>
            <a:ext cx="176330" cy="153888"/>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0.4</a:t>
            </a:r>
          </a:p>
        </p:txBody>
      </p:sp>
      <p:cxnSp>
        <p:nvCxnSpPr>
          <p:cNvPr id="238" name="Straight Connector 237">
            <a:extLst>
              <a:ext uri="{FF2B5EF4-FFF2-40B4-BE49-F238E27FC236}">
                <a16:creationId xmlns:a16="http://schemas.microsoft.com/office/drawing/2014/main" id="{4AA43D20-C43A-3E4B-8056-43F386BB6377}"/>
              </a:ext>
            </a:extLst>
          </p:cNvPr>
          <p:cNvCxnSpPr>
            <a:cxnSpLocks/>
          </p:cNvCxnSpPr>
          <p:nvPr/>
        </p:nvCxnSpPr>
        <p:spPr>
          <a:xfrm rot="5400000">
            <a:off x="6600398" y="3215510"/>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9" name="TextBox 238">
            <a:extLst>
              <a:ext uri="{FF2B5EF4-FFF2-40B4-BE49-F238E27FC236}">
                <a16:creationId xmlns:a16="http://schemas.microsoft.com/office/drawing/2014/main" id="{B892B2D9-76E5-194B-B295-218B19444B60}"/>
              </a:ext>
            </a:extLst>
          </p:cNvPr>
          <p:cNvSpPr txBox="1"/>
          <p:nvPr/>
        </p:nvSpPr>
        <p:spPr>
          <a:xfrm>
            <a:off x="6386656" y="2808972"/>
            <a:ext cx="176330" cy="153888"/>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0.6</a:t>
            </a:r>
          </a:p>
        </p:txBody>
      </p:sp>
      <p:cxnSp>
        <p:nvCxnSpPr>
          <p:cNvPr id="240" name="Straight Connector 239">
            <a:extLst>
              <a:ext uri="{FF2B5EF4-FFF2-40B4-BE49-F238E27FC236}">
                <a16:creationId xmlns:a16="http://schemas.microsoft.com/office/drawing/2014/main" id="{6631A28E-D221-D944-B74D-085FA7F1B000}"/>
              </a:ext>
            </a:extLst>
          </p:cNvPr>
          <p:cNvCxnSpPr>
            <a:cxnSpLocks/>
          </p:cNvCxnSpPr>
          <p:nvPr/>
        </p:nvCxnSpPr>
        <p:spPr>
          <a:xfrm rot="5400000">
            <a:off x="6600398" y="2869435"/>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1" name="TextBox 240">
            <a:extLst>
              <a:ext uri="{FF2B5EF4-FFF2-40B4-BE49-F238E27FC236}">
                <a16:creationId xmlns:a16="http://schemas.microsoft.com/office/drawing/2014/main" id="{0DFBF592-AEEF-5D48-B997-F6DEB1C47D41}"/>
              </a:ext>
            </a:extLst>
          </p:cNvPr>
          <p:cNvSpPr txBox="1"/>
          <p:nvPr/>
        </p:nvSpPr>
        <p:spPr>
          <a:xfrm>
            <a:off x="6386656" y="2462897"/>
            <a:ext cx="176330" cy="153888"/>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0.8</a:t>
            </a:r>
          </a:p>
        </p:txBody>
      </p:sp>
      <p:cxnSp>
        <p:nvCxnSpPr>
          <p:cNvPr id="242" name="Straight Connector 241">
            <a:extLst>
              <a:ext uri="{FF2B5EF4-FFF2-40B4-BE49-F238E27FC236}">
                <a16:creationId xmlns:a16="http://schemas.microsoft.com/office/drawing/2014/main" id="{56001253-49B9-AA4F-8706-EA00F27D9B13}"/>
              </a:ext>
            </a:extLst>
          </p:cNvPr>
          <p:cNvCxnSpPr>
            <a:cxnSpLocks/>
          </p:cNvCxnSpPr>
          <p:nvPr/>
        </p:nvCxnSpPr>
        <p:spPr>
          <a:xfrm rot="5400000">
            <a:off x="6600398" y="2523360"/>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3" name="TextBox 242">
            <a:extLst>
              <a:ext uri="{FF2B5EF4-FFF2-40B4-BE49-F238E27FC236}">
                <a16:creationId xmlns:a16="http://schemas.microsoft.com/office/drawing/2014/main" id="{2D1A3674-AD84-7E44-A05D-D1969966C12B}"/>
              </a:ext>
            </a:extLst>
          </p:cNvPr>
          <p:cNvSpPr txBox="1"/>
          <p:nvPr/>
        </p:nvSpPr>
        <p:spPr>
          <a:xfrm>
            <a:off x="6386656" y="2113647"/>
            <a:ext cx="176330" cy="153888"/>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1.0</a:t>
            </a:r>
          </a:p>
        </p:txBody>
      </p:sp>
      <p:cxnSp>
        <p:nvCxnSpPr>
          <p:cNvPr id="244" name="Straight Connector 243">
            <a:extLst>
              <a:ext uri="{FF2B5EF4-FFF2-40B4-BE49-F238E27FC236}">
                <a16:creationId xmlns:a16="http://schemas.microsoft.com/office/drawing/2014/main" id="{27E8B238-F8D1-4649-8456-6F5393628331}"/>
              </a:ext>
            </a:extLst>
          </p:cNvPr>
          <p:cNvCxnSpPr>
            <a:cxnSpLocks/>
          </p:cNvCxnSpPr>
          <p:nvPr/>
        </p:nvCxnSpPr>
        <p:spPr>
          <a:xfrm rot="5400000">
            <a:off x="6600398" y="2174110"/>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5" name="TextBox 244">
            <a:extLst>
              <a:ext uri="{FF2B5EF4-FFF2-40B4-BE49-F238E27FC236}">
                <a16:creationId xmlns:a16="http://schemas.microsoft.com/office/drawing/2014/main" id="{FC15C065-30D7-2748-A342-D956CE01CD1A}"/>
              </a:ext>
            </a:extLst>
          </p:cNvPr>
          <p:cNvSpPr txBox="1"/>
          <p:nvPr/>
        </p:nvSpPr>
        <p:spPr>
          <a:xfrm>
            <a:off x="8197761" y="4017713"/>
            <a:ext cx="70532"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6</a:t>
            </a:r>
          </a:p>
        </p:txBody>
      </p:sp>
      <p:cxnSp>
        <p:nvCxnSpPr>
          <p:cNvPr id="246" name="Straight Connector 245">
            <a:extLst>
              <a:ext uri="{FF2B5EF4-FFF2-40B4-BE49-F238E27FC236}">
                <a16:creationId xmlns:a16="http://schemas.microsoft.com/office/drawing/2014/main" id="{E2CC226F-DDE1-E544-96A9-96D3011DA034}"/>
              </a:ext>
            </a:extLst>
          </p:cNvPr>
          <p:cNvCxnSpPr>
            <a:cxnSpLocks/>
          </p:cNvCxnSpPr>
          <p:nvPr/>
        </p:nvCxnSpPr>
        <p:spPr>
          <a:xfrm>
            <a:off x="8229171"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7" name="TextBox 246">
            <a:extLst>
              <a:ext uri="{FF2B5EF4-FFF2-40B4-BE49-F238E27FC236}">
                <a16:creationId xmlns:a16="http://schemas.microsoft.com/office/drawing/2014/main" id="{4E839A98-F690-964F-BF8A-A0DFA131F279}"/>
              </a:ext>
            </a:extLst>
          </p:cNvPr>
          <p:cNvSpPr txBox="1"/>
          <p:nvPr/>
        </p:nvSpPr>
        <p:spPr>
          <a:xfrm>
            <a:off x="8439061" y="4017713"/>
            <a:ext cx="70532"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7</a:t>
            </a:r>
          </a:p>
        </p:txBody>
      </p:sp>
      <p:cxnSp>
        <p:nvCxnSpPr>
          <p:cNvPr id="248" name="Straight Connector 247">
            <a:extLst>
              <a:ext uri="{FF2B5EF4-FFF2-40B4-BE49-F238E27FC236}">
                <a16:creationId xmlns:a16="http://schemas.microsoft.com/office/drawing/2014/main" id="{D08ADC98-9844-9143-B8ED-3CC5F7CBBBEC}"/>
              </a:ext>
            </a:extLst>
          </p:cNvPr>
          <p:cNvCxnSpPr>
            <a:cxnSpLocks/>
          </p:cNvCxnSpPr>
          <p:nvPr/>
        </p:nvCxnSpPr>
        <p:spPr>
          <a:xfrm>
            <a:off x="8470471"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9" name="TextBox 248">
            <a:extLst>
              <a:ext uri="{FF2B5EF4-FFF2-40B4-BE49-F238E27FC236}">
                <a16:creationId xmlns:a16="http://schemas.microsoft.com/office/drawing/2014/main" id="{3F3FA172-B60F-FB45-94AE-812A73A978C3}"/>
              </a:ext>
            </a:extLst>
          </p:cNvPr>
          <p:cNvSpPr txBox="1"/>
          <p:nvPr/>
        </p:nvSpPr>
        <p:spPr>
          <a:xfrm>
            <a:off x="8683536" y="4017713"/>
            <a:ext cx="70532"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8</a:t>
            </a:r>
          </a:p>
        </p:txBody>
      </p:sp>
      <p:cxnSp>
        <p:nvCxnSpPr>
          <p:cNvPr id="250" name="Straight Connector 249">
            <a:extLst>
              <a:ext uri="{FF2B5EF4-FFF2-40B4-BE49-F238E27FC236}">
                <a16:creationId xmlns:a16="http://schemas.microsoft.com/office/drawing/2014/main" id="{3320E0EB-0391-394A-8B8C-F63E1D343A99}"/>
              </a:ext>
            </a:extLst>
          </p:cNvPr>
          <p:cNvCxnSpPr>
            <a:cxnSpLocks/>
          </p:cNvCxnSpPr>
          <p:nvPr/>
        </p:nvCxnSpPr>
        <p:spPr>
          <a:xfrm>
            <a:off x="8714946"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1" name="TextBox 250">
            <a:extLst>
              <a:ext uri="{FF2B5EF4-FFF2-40B4-BE49-F238E27FC236}">
                <a16:creationId xmlns:a16="http://schemas.microsoft.com/office/drawing/2014/main" id="{B4596C05-98A9-A640-A748-74DD53B36769}"/>
              </a:ext>
            </a:extLst>
          </p:cNvPr>
          <p:cNvSpPr txBox="1"/>
          <p:nvPr/>
        </p:nvSpPr>
        <p:spPr>
          <a:xfrm>
            <a:off x="8928011" y="4017713"/>
            <a:ext cx="70532"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9</a:t>
            </a:r>
          </a:p>
        </p:txBody>
      </p:sp>
      <p:cxnSp>
        <p:nvCxnSpPr>
          <p:cNvPr id="252" name="Straight Connector 251">
            <a:extLst>
              <a:ext uri="{FF2B5EF4-FFF2-40B4-BE49-F238E27FC236}">
                <a16:creationId xmlns:a16="http://schemas.microsoft.com/office/drawing/2014/main" id="{3DD6AD59-53CC-D646-AE42-A126202542F5}"/>
              </a:ext>
            </a:extLst>
          </p:cNvPr>
          <p:cNvCxnSpPr>
            <a:cxnSpLocks/>
          </p:cNvCxnSpPr>
          <p:nvPr/>
        </p:nvCxnSpPr>
        <p:spPr>
          <a:xfrm>
            <a:off x="8959421"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3" name="TextBox 252">
            <a:extLst>
              <a:ext uri="{FF2B5EF4-FFF2-40B4-BE49-F238E27FC236}">
                <a16:creationId xmlns:a16="http://schemas.microsoft.com/office/drawing/2014/main" id="{EDB77E2C-A244-4E4E-9A45-63A7A71F7C12}"/>
              </a:ext>
            </a:extLst>
          </p:cNvPr>
          <p:cNvSpPr txBox="1"/>
          <p:nvPr/>
        </p:nvSpPr>
        <p:spPr>
          <a:xfrm>
            <a:off x="7470686" y="4017713"/>
            <a:ext cx="70532"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3</a:t>
            </a:r>
          </a:p>
        </p:txBody>
      </p:sp>
      <p:cxnSp>
        <p:nvCxnSpPr>
          <p:cNvPr id="254" name="Straight Connector 253">
            <a:extLst>
              <a:ext uri="{FF2B5EF4-FFF2-40B4-BE49-F238E27FC236}">
                <a16:creationId xmlns:a16="http://schemas.microsoft.com/office/drawing/2014/main" id="{41C844BE-B0C1-F04C-AAB1-D649CECFFEDF}"/>
              </a:ext>
            </a:extLst>
          </p:cNvPr>
          <p:cNvCxnSpPr>
            <a:cxnSpLocks/>
          </p:cNvCxnSpPr>
          <p:nvPr/>
        </p:nvCxnSpPr>
        <p:spPr>
          <a:xfrm>
            <a:off x="7502096"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5" name="TextBox 254">
            <a:extLst>
              <a:ext uri="{FF2B5EF4-FFF2-40B4-BE49-F238E27FC236}">
                <a16:creationId xmlns:a16="http://schemas.microsoft.com/office/drawing/2014/main" id="{22409042-393B-4243-927A-BFB8DA6727D1}"/>
              </a:ext>
            </a:extLst>
          </p:cNvPr>
          <p:cNvSpPr txBox="1"/>
          <p:nvPr/>
        </p:nvSpPr>
        <p:spPr>
          <a:xfrm>
            <a:off x="9375345" y="4017713"/>
            <a:ext cx="141064"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11</a:t>
            </a:r>
          </a:p>
        </p:txBody>
      </p:sp>
      <p:cxnSp>
        <p:nvCxnSpPr>
          <p:cNvPr id="256" name="Straight Connector 255">
            <a:extLst>
              <a:ext uri="{FF2B5EF4-FFF2-40B4-BE49-F238E27FC236}">
                <a16:creationId xmlns:a16="http://schemas.microsoft.com/office/drawing/2014/main" id="{B21CFD65-BBC8-CD49-B780-A2E864F20E5D}"/>
              </a:ext>
            </a:extLst>
          </p:cNvPr>
          <p:cNvCxnSpPr>
            <a:cxnSpLocks/>
          </p:cNvCxnSpPr>
          <p:nvPr/>
        </p:nvCxnSpPr>
        <p:spPr>
          <a:xfrm>
            <a:off x="9442021"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7" name="TextBox 256">
            <a:extLst>
              <a:ext uri="{FF2B5EF4-FFF2-40B4-BE49-F238E27FC236}">
                <a16:creationId xmlns:a16="http://schemas.microsoft.com/office/drawing/2014/main" id="{734447A3-79E2-D643-9028-6428A1A6AA88}"/>
              </a:ext>
            </a:extLst>
          </p:cNvPr>
          <p:cNvSpPr txBox="1"/>
          <p:nvPr/>
        </p:nvSpPr>
        <p:spPr>
          <a:xfrm>
            <a:off x="11318445" y="4017713"/>
            <a:ext cx="141064"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19</a:t>
            </a:r>
          </a:p>
        </p:txBody>
      </p:sp>
      <p:cxnSp>
        <p:nvCxnSpPr>
          <p:cNvPr id="258" name="Straight Connector 257">
            <a:extLst>
              <a:ext uri="{FF2B5EF4-FFF2-40B4-BE49-F238E27FC236}">
                <a16:creationId xmlns:a16="http://schemas.microsoft.com/office/drawing/2014/main" id="{3A397AA5-29B9-AD4F-A7F9-716801B0435D}"/>
              </a:ext>
            </a:extLst>
          </p:cNvPr>
          <p:cNvCxnSpPr>
            <a:cxnSpLocks/>
          </p:cNvCxnSpPr>
          <p:nvPr/>
        </p:nvCxnSpPr>
        <p:spPr>
          <a:xfrm>
            <a:off x="11385121"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9" name="TextBox 258">
            <a:extLst>
              <a:ext uri="{FF2B5EF4-FFF2-40B4-BE49-F238E27FC236}">
                <a16:creationId xmlns:a16="http://schemas.microsoft.com/office/drawing/2014/main" id="{6751D441-6DD7-3745-8E6A-572D0A0810D8}"/>
              </a:ext>
            </a:extLst>
          </p:cNvPr>
          <p:cNvSpPr txBox="1"/>
          <p:nvPr/>
        </p:nvSpPr>
        <p:spPr>
          <a:xfrm>
            <a:off x="11073970" y="4017713"/>
            <a:ext cx="141064"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18</a:t>
            </a:r>
          </a:p>
        </p:txBody>
      </p:sp>
      <p:cxnSp>
        <p:nvCxnSpPr>
          <p:cNvPr id="260" name="Straight Connector 259">
            <a:extLst>
              <a:ext uri="{FF2B5EF4-FFF2-40B4-BE49-F238E27FC236}">
                <a16:creationId xmlns:a16="http://schemas.microsoft.com/office/drawing/2014/main" id="{330EC608-E91C-6B4F-A328-025A1FD1BADC}"/>
              </a:ext>
            </a:extLst>
          </p:cNvPr>
          <p:cNvCxnSpPr>
            <a:cxnSpLocks/>
          </p:cNvCxnSpPr>
          <p:nvPr/>
        </p:nvCxnSpPr>
        <p:spPr>
          <a:xfrm>
            <a:off x="11140646"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1" name="TextBox 260">
            <a:extLst>
              <a:ext uri="{FF2B5EF4-FFF2-40B4-BE49-F238E27FC236}">
                <a16:creationId xmlns:a16="http://schemas.microsoft.com/office/drawing/2014/main" id="{F276272D-0BFD-B94F-800D-4DB7BC6F978E}"/>
              </a:ext>
            </a:extLst>
          </p:cNvPr>
          <p:cNvSpPr txBox="1"/>
          <p:nvPr/>
        </p:nvSpPr>
        <p:spPr>
          <a:xfrm>
            <a:off x="10832670" y="4017713"/>
            <a:ext cx="141064"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17</a:t>
            </a:r>
          </a:p>
        </p:txBody>
      </p:sp>
      <p:cxnSp>
        <p:nvCxnSpPr>
          <p:cNvPr id="262" name="Straight Connector 261">
            <a:extLst>
              <a:ext uri="{FF2B5EF4-FFF2-40B4-BE49-F238E27FC236}">
                <a16:creationId xmlns:a16="http://schemas.microsoft.com/office/drawing/2014/main" id="{7A51B77F-4A31-DD44-A28B-403EB533D8C3}"/>
              </a:ext>
            </a:extLst>
          </p:cNvPr>
          <p:cNvCxnSpPr>
            <a:cxnSpLocks/>
          </p:cNvCxnSpPr>
          <p:nvPr/>
        </p:nvCxnSpPr>
        <p:spPr>
          <a:xfrm>
            <a:off x="10899346"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3" name="TextBox 262">
            <a:extLst>
              <a:ext uri="{FF2B5EF4-FFF2-40B4-BE49-F238E27FC236}">
                <a16:creationId xmlns:a16="http://schemas.microsoft.com/office/drawing/2014/main" id="{3789476C-A533-B846-BA45-6ADDCB2A1E98}"/>
              </a:ext>
            </a:extLst>
          </p:cNvPr>
          <p:cNvSpPr txBox="1"/>
          <p:nvPr/>
        </p:nvSpPr>
        <p:spPr>
          <a:xfrm>
            <a:off x="10343720" y="4017713"/>
            <a:ext cx="141064"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15</a:t>
            </a:r>
          </a:p>
        </p:txBody>
      </p:sp>
      <p:cxnSp>
        <p:nvCxnSpPr>
          <p:cNvPr id="264" name="Straight Connector 263">
            <a:extLst>
              <a:ext uri="{FF2B5EF4-FFF2-40B4-BE49-F238E27FC236}">
                <a16:creationId xmlns:a16="http://schemas.microsoft.com/office/drawing/2014/main" id="{9A42CB96-0FF2-2844-80C8-425B65AFD23D}"/>
              </a:ext>
            </a:extLst>
          </p:cNvPr>
          <p:cNvCxnSpPr>
            <a:cxnSpLocks/>
          </p:cNvCxnSpPr>
          <p:nvPr/>
        </p:nvCxnSpPr>
        <p:spPr>
          <a:xfrm>
            <a:off x="10410396"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5" name="TextBox 264">
            <a:extLst>
              <a:ext uri="{FF2B5EF4-FFF2-40B4-BE49-F238E27FC236}">
                <a16:creationId xmlns:a16="http://schemas.microsoft.com/office/drawing/2014/main" id="{BA018492-5F15-A846-869E-96A41AAABC7C}"/>
              </a:ext>
            </a:extLst>
          </p:cNvPr>
          <p:cNvSpPr txBox="1"/>
          <p:nvPr/>
        </p:nvSpPr>
        <p:spPr>
          <a:xfrm>
            <a:off x="9848420" y="4017713"/>
            <a:ext cx="141064"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13</a:t>
            </a:r>
          </a:p>
        </p:txBody>
      </p:sp>
      <p:cxnSp>
        <p:nvCxnSpPr>
          <p:cNvPr id="266" name="Straight Connector 265">
            <a:extLst>
              <a:ext uri="{FF2B5EF4-FFF2-40B4-BE49-F238E27FC236}">
                <a16:creationId xmlns:a16="http://schemas.microsoft.com/office/drawing/2014/main" id="{0D9C8A6D-F3E3-684B-9C4E-B80FFAC8B126}"/>
              </a:ext>
            </a:extLst>
          </p:cNvPr>
          <p:cNvCxnSpPr>
            <a:cxnSpLocks/>
          </p:cNvCxnSpPr>
          <p:nvPr/>
        </p:nvCxnSpPr>
        <p:spPr>
          <a:xfrm>
            <a:off x="9927796"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7" name="TextBox 266">
            <a:extLst>
              <a:ext uri="{FF2B5EF4-FFF2-40B4-BE49-F238E27FC236}">
                <a16:creationId xmlns:a16="http://schemas.microsoft.com/office/drawing/2014/main" id="{14970798-CD3B-704F-88AD-E6A2BBEB67CD}"/>
              </a:ext>
            </a:extLst>
          </p:cNvPr>
          <p:cNvSpPr txBox="1"/>
          <p:nvPr/>
        </p:nvSpPr>
        <p:spPr>
          <a:xfrm>
            <a:off x="6919197" y="4553512"/>
            <a:ext cx="173124"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449</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216</a:t>
            </a:r>
          </a:p>
        </p:txBody>
      </p:sp>
      <p:sp>
        <p:nvSpPr>
          <p:cNvPr id="268" name="TextBox 267">
            <a:extLst>
              <a:ext uri="{FF2B5EF4-FFF2-40B4-BE49-F238E27FC236}">
                <a16:creationId xmlns:a16="http://schemas.microsoft.com/office/drawing/2014/main" id="{DE8D81AE-5605-E446-BEB4-381F0A61A6AD}"/>
              </a:ext>
            </a:extLst>
          </p:cNvPr>
          <p:cNvSpPr txBox="1"/>
          <p:nvPr/>
        </p:nvSpPr>
        <p:spPr>
          <a:xfrm>
            <a:off x="9627751" y="4553512"/>
            <a:ext cx="115416"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58</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20</a:t>
            </a:r>
          </a:p>
        </p:txBody>
      </p:sp>
      <p:sp>
        <p:nvSpPr>
          <p:cNvPr id="269" name="TextBox 268">
            <a:extLst>
              <a:ext uri="{FF2B5EF4-FFF2-40B4-BE49-F238E27FC236}">
                <a16:creationId xmlns:a16="http://schemas.microsoft.com/office/drawing/2014/main" id="{63A55D11-93C4-0C4A-994D-A34E15400AE5}"/>
              </a:ext>
            </a:extLst>
          </p:cNvPr>
          <p:cNvSpPr txBox="1"/>
          <p:nvPr/>
        </p:nvSpPr>
        <p:spPr>
          <a:xfrm>
            <a:off x="10110351" y="4553512"/>
            <a:ext cx="115416"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23</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10</a:t>
            </a:r>
          </a:p>
        </p:txBody>
      </p:sp>
      <p:sp>
        <p:nvSpPr>
          <p:cNvPr id="270" name="TextBox 269">
            <a:extLst>
              <a:ext uri="{FF2B5EF4-FFF2-40B4-BE49-F238E27FC236}">
                <a16:creationId xmlns:a16="http://schemas.microsoft.com/office/drawing/2014/main" id="{3B0A0004-FAC5-DF42-A93B-E57BB3F03384}"/>
              </a:ext>
            </a:extLst>
          </p:cNvPr>
          <p:cNvSpPr txBox="1"/>
          <p:nvPr/>
        </p:nvSpPr>
        <p:spPr>
          <a:xfrm>
            <a:off x="9872226" y="4553512"/>
            <a:ext cx="115416"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41</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15</a:t>
            </a:r>
          </a:p>
        </p:txBody>
      </p:sp>
      <p:sp>
        <p:nvSpPr>
          <p:cNvPr id="271" name="TextBox 270">
            <a:extLst>
              <a:ext uri="{FF2B5EF4-FFF2-40B4-BE49-F238E27FC236}">
                <a16:creationId xmlns:a16="http://schemas.microsoft.com/office/drawing/2014/main" id="{27C9D3D7-E26C-E64D-8693-77874F069833}"/>
              </a:ext>
            </a:extLst>
          </p:cNvPr>
          <p:cNvSpPr txBox="1"/>
          <p:nvPr/>
        </p:nvSpPr>
        <p:spPr>
          <a:xfrm>
            <a:off x="10354826" y="4553512"/>
            <a:ext cx="115416"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14</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6</a:t>
            </a:r>
          </a:p>
        </p:txBody>
      </p:sp>
      <p:sp>
        <p:nvSpPr>
          <p:cNvPr id="272" name="TextBox 271">
            <a:extLst>
              <a:ext uri="{FF2B5EF4-FFF2-40B4-BE49-F238E27FC236}">
                <a16:creationId xmlns:a16="http://schemas.microsoft.com/office/drawing/2014/main" id="{9658BF85-1723-234D-BCEE-96F8C9AF09B5}"/>
              </a:ext>
            </a:extLst>
          </p:cNvPr>
          <p:cNvSpPr txBox="1"/>
          <p:nvPr/>
        </p:nvSpPr>
        <p:spPr>
          <a:xfrm>
            <a:off x="9389626" y="4553512"/>
            <a:ext cx="115416"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79</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31</a:t>
            </a:r>
          </a:p>
        </p:txBody>
      </p:sp>
      <p:sp>
        <p:nvSpPr>
          <p:cNvPr id="273" name="TextBox 272">
            <a:extLst>
              <a:ext uri="{FF2B5EF4-FFF2-40B4-BE49-F238E27FC236}">
                <a16:creationId xmlns:a16="http://schemas.microsoft.com/office/drawing/2014/main" id="{0120E952-8491-BE4C-9F59-0E49206F125B}"/>
              </a:ext>
            </a:extLst>
          </p:cNvPr>
          <p:cNvSpPr txBox="1"/>
          <p:nvPr/>
        </p:nvSpPr>
        <p:spPr>
          <a:xfrm>
            <a:off x="9122647" y="4553512"/>
            <a:ext cx="173124"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113</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37</a:t>
            </a:r>
          </a:p>
        </p:txBody>
      </p:sp>
      <p:sp>
        <p:nvSpPr>
          <p:cNvPr id="274" name="TextBox 273">
            <a:extLst>
              <a:ext uri="{FF2B5EF4-FFF2-40B4-BE49-F238E27FC236}">
                <a16:creationId xmlns:a16="http://schemas.microsoft.com/office/drawing/2014/main" id="{E1C29DCF-C652-2648-AA94-D5F9C8C250E0}"/>
              </a:ext>
            </a:extLst>
          </p:cNvPr>
          <p:cNvSpPr txBox="1"/>
          <p:nvPr/>
        </p:nvSpPr>
        <p:spPr>
          <a:xfrm>
            <a:off x="8871822" y="4553512"/>
            <a:ext cx="173124"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143</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45</a:t>
            </a:r>
          </a:p>
        </p:txBody>
      </p:sp>
      <p:sp>
        <p:nvSpPr>
          <p:cNvPr id="275" name="TextBox 274">
            <a:extLst>
              <a:ext uri="{FF2B5EF4-FFF2-40B4-BE49-F238E27FC236}">
                <a16:creationId xmlns:a16="http://schemas.microsoft.com/office/drawing/2014/main" id="{0383F5B6-D329-4D42-94E0-B35231F09AB6}"/>
              </a:ext>
            </a:extLst>
          </p:cNvPr>
          <p:cNvSpPr txBox="1"/>
          <p:nvPr/>
        </p:nvSpPr>
        <p:spPr>
          <a:xfrm>
            <a:off x="8627347" y="4553512"/>
            <a:ext cx="173124"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184</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63</a:t>
            </a:r>
          </a:p>
        </p:txBody>
      </p:sp>
      <p:sp>
        <p:nvSpPr>
          <p:cNvPr id="276" name="TextBox 275">
            <a:extLst>
              <a:ext uri="{FF2B5EF4-FFF2-40B4-BE49-F238E27FC236}">
                <a16:creationId xmlns:a16="http://schemas.microsoft.com/office/drawing/2014/main" id="{DEC246F5-45DD-B74C-A085-786425150E82}"/>
              </a:ext>
            </a:extLst>
          </p:cNvPr>
          <p:cNvSpPr txBox="1"/>
          <p:nvPr/>
        </p:nvSpPr>
        <p:spPr>
          <a:xfrm>
            <a:off x="8379697" y="4553512"/>
            <a:ext cx="173124"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224</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73</a:t>
            </a:r>
          </a:p>
        </p:txBody>
      </p:sp>
      <p:sp>
        <p:nvSpPr>
          <p:cNvPr id="277" name="TextBox 276">
            <a:extLst>
              <a:ext uri="{FF2B5EF4-FFF2-40B4-BE49-F238E27FC236}">
                <a16:creationId xmlns:a16="http://schemas.microsoft.com/office/drawing/2014/main" id="{DF5EAF2F-FD3F-9140-A4A1-5CF0335BA394}"/>
              </a:ext>
            </a:extLst>
          </p:cNvPr>
          <p:cNvSpPr txBox="1"/>
          <p:nvPr/>
        </p:nvSpPr>
        <p:spPr>
          <a:xfrm>
            <a:off x="8144747" y="4553512"/>
            <a:ext cx="173124"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266</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89</a:t>
            </a:r>
          </a:p>
        </p:txBody>
      </p:sp>
      <p:sp>
        <p:nvSpPr>
          <p:cNvPr id="278" name="TextBox 277">
            <a:extLst>
              <a:ext uri="{FF2B5EF4-FFF2-40B4-BE49-F238E27FC236}">
                <a16:creationId xmlns:a16="http://schemas.microsoft.com/office/drawing/2014/main" id="{37532EA1-C2AF-954D-8CDF-75B2FB0DDBEA}"/>
              </a:ext>
            </a:extLst>
          </p:cNvPr>
          <p:cNvSpPr txBox="1"/>
          <p:nvPr/>
        </p:nvSpPr>
        <p:spPr>
          <a:xfrm>
            <a:off x="7906622" y="4553512"/>
            <a:ext cx="173124"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297</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105</a:t>
            </a:r>
          </a:p>
        </p:txBody>
      </p:sp>
      <p:sp>
        <p:nvSpPr>
          <p:cNvPr id="279" name="TextBox 278">
            <a:extLst>
              <a:ext uri="{FF2B5EF4-FFF2-40B4-BE49-F238E27FC236}">
                <a16:creationId xmlns:a16="http://schemas.microsoft.com/office/drawing/2014/main" id="{6F762E89-15AF-CA45-98DD-031ED9F1980E}"/>
              </a:ext>
            </a:extLst>
          </p:cNvPr>
          <p:cNvSpPr txBox="1"/>
          <p:nvPr/>
        </p:nvSpPr>
        <p:spPr>
          <a:xfrm>
            <a:off x="7662147" y="4553512"/>
            <a:ext cx="173124"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349</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125</a:t>
            </a:r>
          </a:p>
        </p:txBody>
      </p:sp>
      <p:sp>
        <p:nvSpPr>
          <p:cNvPr id="280" name="TextBox 279">
            <a:extLst>
              <a:ext uri="{FF2B5EF4-FFF2-40B4-BE49-F238E27FC236}">
                <a16:creationId xmlns:a16="http://schemas.microsoft.com/office/drawing/2014/main" id="{C3DC0053-CF66-CA44-8126-935B54C28CBA}"/>
              </a:ext>
            </a:extLst>
          </p:cNvPr>
          <p:cNvSpPr txBox="1"/>
          <p:nvPr/>
        </p:nvSpPr>
        <p:spPr>
          <a:xfrm>
            <a:off x="7411322" y="4553512"/>
            <a:ext cx="173124"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395</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153</a:t>
            </a:r>
          </a:p>
        </p:txBody>
      </p:sp>
      <p:sp>
        <p:nvSpPr>
          <p:cNvPr id="281" name="TextBox 280">
            <a:extLst>
              <a:ext uri="{FF2B5EF4-FFF2-40B4-BE49-F238E27FC236}">
                <a16:creationId xmlns:a16="http://schemas.microsoft.com/office/drawing/2014/main" id="{64BC806E-E9AC-4D4F-80D9-01817AB3B779}"/>
              </a:ext>
            </a:extLst>
          </p:cNvPr>
          <p:cNvSpPr txBox="1"/>
          <p:nvPr/>
        </p:nvSpPr>
        <p:spPr>
          <a:xfrm>
            <a:off x="7166847" y="4553512"/>
            <a:ext cx="173124"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429</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184</a:t>
            </a:r>
          </a:p>
        </p:txBody>
      </p:sp>
      <p:sp>
        <p:nvSpPr>
          <p:cNvPr id="282" name="TextBox 281">
            <a:extLst>
              <a:ext uri="{FF2B5EF4-FFF2-40B4-BE49-F238E27FC236}">
                <a16:creationId xmlns:a16="http://schemas.microsoft.com/office/drawing/2014/main" id="{2F4F6029-F7EB-224C-AA30-BCF444F95DCA}"/>
              </a:ext>
            </a:extLst>
          </p:cNvPr>
          <p:cNvSpPr txBox="1"/>
          <p:nvPr/>
        </p:nvSpPr>
        <p:spPr>
          <a:xfrm>
            <a:off x="10624980" y="4553512"/>
            <a:ext cx="57708"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7</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3</a:t>
            </a:r>
          </a:p>
        </p:txBody>
      </p:sp>
      <p:sp>
        <p:nvSpPr>
          <p:cNvPr id="283" name="TextBox 282">
            <a:extLst>
              <a:ext uri="{FF2B5EF4-FFF2-40B4-BE49-F238E27FC236}">
                <a16:creationId xmlns:a16="http://schemas.microsoft.com/office/drawing/2014/main" id="{1357B142-2301-B242-BD7F-2A10DCDA3422}"/>
              </a:ext>
            </a:extLst>
          </p:cNvPr>
          <p:cNvSpPr txBox="1"/>
          <p:nvPr/>
        </p:nvSpPr>
        <p:spPr>
          <a:xfrm>
            <a:off x="10875805" y="4553512"/>
            <a:ext cx="57708"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4</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a:t>
            </a:r>
          </a:p>
        </p:txBody>
      </p:sp>
      <p:sp>
        <p:nvSpPr>
          <p:cNvPr id="284" name="TextBox 283">
            <a:extLst>
              <a:ext uri="{FF2B5EF4-FFF2-40B4-BE49-F238E27FC236}">
                <a16:creationId xmlns:a16="http://schemas.microsoft.com/office/drawing/2014/main" id="{5C480995-14E9-1241-BB0D-081F1195D3BC}"/>
              </a:ext>
            </a:extLst>
          </p:cNvPr>
          <p:cNvSpPr txBox="1"/>
          <p:nvPr/>
        </p:nvSpPr>
        <p:spPr>
          <a:xfrm>
            <a:off x="11113930" y="4553512"/>
            <a:ext cx="57708"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4</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a:t>
            </a:r>
          </a:p>
        </p:txBody>
      </p:sp>
      <p:sp>
        <p:nvSpPr>
          <p:cNvPr id="286" name="TextBox 285">
            <a:extLst>
              <a:ext uri="{FF2B5EF4-FFF2-40B4-BE49-F238E27FC236}">
                <a16:creationId xmlns:a16="http://schemas.microsoft.com/office/drawing/2014/main" id="{72F5CD8B-F47B-7946-A890-87BB7B4EC067}"/>
              </a:ext>
            </a:extLst>
          </p:cNvPr>
          <p:cNvSpPr txBox="1"/>
          <p:nvPr/>
        </p:nvSpPr>
        <p:spPr>
          <a:xfrm>
            <a:off x="11358405" y="4553512"/>
            <a:ext cx="57708"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a:t>
            </a:r>
          </a:p>
        </p:txBody>
      </p:sp>
      <p:sp>
        <p:nvSpPr>
          <p:cNvPr id="287" name="TextBox 286">
            <a:extLst>
              <a:ext uri="{FF2B5EF4-FFF2-40B4-BE49-F238E27FC236}">
                <a16:creationId xmlns:a16="http://schemas.microsoft.com/office/drawing/2014/main" id="{AEA2D993-6FFB-0D43-9A67-4C6B60FC85E0}"/>
              </a:ext>
            </a:extLst>
          </p:cNvPr>
          <p:cNvSpPr txBox="1"/>
          <p:nvPr/>
        </p:nvSpPr>
        <p:spPr>
          <a:xfrm>
            <a:off x="10735609" y="2954060"/>
            <a:ext cx="1056379" cy="332399"/>
          </a:xfrm>
          <a:prstGeom prst="rect">
            <a:avLst/>
          </a:prstGeom>
          <a:noFill/>
        </p:spPr>
        <p:txBody>
          <a:bodyPr wrap="none" lIns="0" tIns="0" rIns="0" bIns="0" rtlCol="0">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Median follow-up:</a:t>
            </a:r>
          </a:p>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   Fruquintinib: 11.3 mo</a:t>
            </a:r>
          </a:p>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   Placebo: 11.2 mo</a:t>
            </a:r>
          </a:p>
        </p:txBody>
      </p:sp>
      <p:pic>
        <p:nvPicPr>
          <p:cNvPr id="290" name="Graphic 289">
            <a:extLst>
              <a:ext uri="{FF2B5EF4-FFF2-40B4-BE49-F238E27FC236}">
                <a16:creationId xmlns:a16="http://schemas.microsoft.com/office/drawing/2014/main" id="{8EF6681D-A062-E740-86FA-B691E951E1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4893" y="2175704"/>
            <a:ext cx="4616987" cy="1761295"/>
          </a:xfrm>
          <a:prstGeom prst="rect">
            <a:avLst/>
          </a:prstGeom>
        </p:spPr>
      </p:pic>
      <p:pic>
        <p:nvPicPr>
          <p:cNvPr id="292" name="Graphic 291">
            <a:extLst>
              <a:ext uri="{FF2B5EF4-FFF2-40B4-BE49-F238E27FC236}">
                <a16:creationId xmlns:a16="http://schemas.microsoft.com/office/drawing/2014/main" id="{19A5DE12-8E8B-2E45-85BC-A0784DC84FF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81895" y="2171700"/>
            <a:ext cx="4596265" cy="1657349"/>
          </a:xfrm>
          <a:prstGeom prst="rect">
            <a:avLst/>
          </a:prstGeom>
        </p:spPr>
      </p:pic>
      <p:graphicFrame>
        <p:nvGraphicFramePr>
          <p:cNvPr id="126" name="Table 125">
            <a:extLst>
              <a:ext uri="{FF2B5EF4-FFF2-40B4-BE49-F238E27FC236}">
                <a16:creationId xmlns:a16="http://schemas.microsoft.com/office/drawing/2014/main" id="{CD8D9ED5-A78E-6747-8F35-E327AF3A35EC}"/>
              </a:ext>
            </a:extLst>
          </p:cNvPr>
          <p:cNvGraphicFramePr>
            <a:graphicFrameLocks noGrp="1"/>
          </p:cNvGraphicFramePr>
          <p:nvPr/>
        </p:nvGraphicFramePr>
        <p:xfrm>
          <a:off x="2340589" y="1738080"/>
          <a:ext cx="3428660" cy="1090368"/>
        </p:xfrm>
        <a:graphic>
          <a:graphicData uri="http://schemas.openxmlformats.org/drawingml/2006/table">
            <a:tbl>
              <a:tblPr firstRow="1" bandRow="1">
                <a:tableStyleId>{5C22544A-7EE6-4342-B048-85BDC9FD1C3A}</a:tableStyleId>
              </a:tblPr>
              <a:tblGrid>
                <a:gridCol w="1528600">
                  <a:extLst>
                    <a:ext uri="{9D8B030D-6E8A-4147-A177-3AD203B41FA5}">
                      <a16:colId xmlns:a16="http://schemas.microsoft.com/office/drawing/2014/main" val="1256442069"/>
                    </a:ext>
                  </a:extLst>
                </a:gridCol>
                <a:gridCol w="950030">
                  <a:extLst>
                    <a:ext uri="{9D8B030D-6E8A-4147-A177-3AD203B41FA5}">
                      <a16:colId xmlns:a16="http://schemas.microsoft.com/office/drawing/2014/main" val="3362937906"/>
                    </a:ext>
                  </a:extLst>
                </a:gridCol>
                <a:gridCol w="950030">
                  <a:extLst>
                    <a:ext uri="{9D8B030D-6E8A-4147-A177-3AD203B41FA5}">
                      <a16:colId xmlns:a16="http://schemas.microsoft.com/office/drawing/2014/main" val="3272691983"/>
                    </a:ext>
                  </a:extLst>
                </a:gridCol>
              </a:tblGrid>
              <a:tr h="167248">
                <a:tc>
                  <a:txBody>
                    <a:bodyPr/>
                    <a:lstStyle/>
                    <a:p>
                      <a:pPr>
                        <a:lnSpc>
                          <a:spcPct val="90000"/>
                        </a:lnSpc>
                      </a:pPr>
                      <a:endParaRPr lang="en-US" sz="800" dirty="0">
                        <a:latin typeface="Arial" panose="020B0604020202020204" pitchFamily="34" charset="0"/>
                        <a:cs typeface="Arial" panose="020B0604020202020204" pitchFamily="34" charset="0"/>
                      </a:endParaRPr>
                    </a:p>
                  </a:txBody>
                  <a:tcPr marL="55440" marR="55440" marT="36000" marB="36000" anchor="ctr">
                    <a:lnB w="12700" cap="flat" cmpd="sng" algn="ctr">
                      <a:solidFill>
                        <a:schemeClr val="bg1"/>
                      </a:solidFill>
                      <a:prstDash val="solid"/>
                      <a:round/>
                      <a:headEnd type="none" w="med" len="med"/>
                      <a:tailEnd type="none" w="med" len="med"/>
                    </a:lnB>
                    <a:noFill/>
                  </a:tcPr>
                </a:tc>
                <a:tc>
                  <a:txBody>
                    <a:bodyPr/>
                    <a:lstStyle/>
                    <a:p>
                      <a:pPr algn="ctr">
                        <a:lnSpc>
                          <a:spcPct val="90000"/>
                        </a:lnSpc>
                      </a:pPr>
                      <a:r>
                        <a:rPr lang="en-US" sz="800" dirty="0">
                          <a:latin typeface="Arial" panose="020B0604020202020204" pitchFamily="34" charset="0"/>
                          <a:cs typeface="Arial" panose="020B0604020202020204" pitchFamily="34" charset="0"/>
                        </a:rPr>
                        <a:t>Fruquintinib</a:t>
                      </a:r>
                    </a:p>
                  </a:txBody>
                  <a:tcPr marL="55440" marR="55440" marT="36000" marB="36000" anchor="ctr">
                    <a:lnB w="12700" cap="flat" cmpd="sng" algn="ctr">
                      <a:solidFill>
                        <a:schemeClr val="bg1"/>
                      </a:solidFill>
                      <a:prstDash val="solid"/>
                      <a:round/>
                      <a:headEnd type="none" w="med" len="med"/>
                      <a:tailEnd type="none" w="med" len="med"/>
                    </a:lnB>
                  </a:tcPr>
                </a:tc>
                <a:tc>
                  <a:txBody>
                    <a:bodyPr/>
                    <a:lstStyle/>
                    <a:p>
                      <a:pPr algn="ctr">
                        <a:lnSpc>
                          <a:spcPct val="90000"/>
                        </a:lnSpc>
                      </a:pPr>
                      <a:r>
                        <a:rPr lang="en-US" sz="800" dirty="0">
                          <a:latin typeface="Arial" panose="020B0604020202020204" pitchFamily="34" charset="0"/>
                          <a:cs typeface="Arial" panose="020B0604020202020204" pitchFamily="34" charset="0"/>
                        </a:rPr>
                        <a:t>Placebo</a:t>
                      </a:r>
                      <a:endParaRPr lang="en-US" sz="800" dirty="0">
                        <a:solidFill>
                          <a:schemeClr val="bg1"/>
                        </a:solidFill>
                        <a:latin typeface="Arial" panose="020B0604020202020204" pitchFamily="34" charset="0"/>
                        <a:cs typeface="Arial" panose="020B0604020202020204" pitchFamily="34" charset="0"/>
                      </a:endParaRPr>
                    </a:p>
                  </a:txBody>
                  <a:tcPr marL="55440" marR="55440" marT="36000" marB="36000" anchor="ctr">
                    <a:lnB w="12700" cap="flat" cmpd="sng" algn="ctr">
                      <a:solidFill>
                        <a:schemeClr val="bg1"/>
                      </a:solidFill>
                      <a:prstDash val="solid"/>
                      <a:round/>
                      <a:headEnd type="none" w="med" len="med"/>
                      <a:tailEnd type="none" w="med" len="med"/>
                    </a:lnB>
                    <a:solidFill>
                      <a:schemeClr val="accent6"/>
                    </a:solidFill>
                  </a:tcPr>
                </a:tc>
                <a:extLst>
                  <a:ext uri="{0D108BD9-81ED-4DB2-BD59-A6C34878D82A}">
                    <a16:rowId xmlns:a16="http://schemas.microsoft.com/office/drawing/2014/main" val="2665337196"/>
                  </a:ext>
                </a:extLst>
              </a:tr>
              <a:tr h="0">
                <a:tc>
                  <a:txBody>
                    <a:bodyPr/>
                    <a:lstStyle/>
                    <a:p>
                      <a:pPr>
                        <a:lnSpc>
                          <a:spcPct val="90000"/>
                        </a:lnSpc>
                      </a:pPr>
                      <a:r>
                        <a:rPr lang="en-US" sz="800" b="0" dirty="0">
                          <a:latin typeface="Arial" panose="020B0604020202020204" pitchFamily="34" charset="0"/>
                          <a:cs typeface="Arial" panose="020B0604020202020204" pitchFamily="34" charset="0"/>
                        </a:rPr>
                        <a:t>Events/patients (%)</a:t>
                      </a:r>
                    </a:p>
                  </a:txBody>
                  <a:tcPr marL="55440" marR="55440" marT="36000" marB="36000" anchor="ctr">
                    <a:lnT w="12700" cap="flat" cmpd="sng" algn="ctr">
                      <a:solidFill>
                        <a:schemeClr val="bg1"/>
                      </a:solidFill>
                      <a:prstDash val="solid"/>
                      <a:round/>
                      <a:headEnd type="none" w="med" len="med"/>
                      <a:tailEnd type="none" w="med" len="med"/>
                    </a:lnT>
                  </a:tcPr>
                </a:tc>
                <a:tc>
                  <a:txBody>
                    <a:bodyPr/>
                    <a:lstStyle/>
                    <a:p>
                      <a:pPr algn="ctr">
                        <a:lnSpc>
                          <a:spcPct val="90000"/>
                        </a:lnSpc>
                      </a:pPr>
                      <a:r>
                        <a:rPr lang="en-US" sz="800" dirty="0">
                          <a:latin typeface="Arial" panose="020B0604020202020204" pitchFamily="34" charset="0"/>
                          <a:cs typeface="Arial" panose="020B0604020202020204" pitchFamily="34" charset="0"/>
                        </a:rPr>
                        <a:t>392/461 (85.0%)</a:t>
                      </a:r>
                    </a:p>
                  </a:txBody>
                  <a:tcPr marL="55440" marR="55440" marT="36000" marB="36000" anchor="ctr">
                    <a:lnT w="12700" cap="flat" cmpd="sng" algn="ctr">
                      <a:solidFill>
                        <a:schemeClr val="bg1"/>
                      </a:solidFill>
                      <a:prstDash val="solid"/>
                      <a:round/>
                      <a:headEnd type="none" w="med" len="med"/>
                      <a:tailEnd type="none" w="med" len="med"/>
                    </a:lnT>
                  </a:tcPr>
                </a:tc>
                <a:tc>
                  <a:txBody>
                    <a:bodyPr/>
                    <a:lstStyle/>
                    <a:p>
                      <a:pPr algn="ctr">
                        <a:lnSpc>
                          <a:spcPct val="90000"/>
                        </a:lnSpc>
                      </a:pPr>
                      <a:r>
                        <a:rPr lang="en-US" sz="800" dirty="0">
                          <a:latin typeface="Arial" panose="020B0604020202020204" pitchFamily="34" charset="0"/>
                          <a:cs typeface="Arial" panose="020B0604020202020204" pitchFamily="34" charset="0"/>
                        </a:rPr>
                        <a:t>213/230 (92.6%)</a:t>
                      </a:r>
                    </a:p>
                  </a:txBody>
                  <a:tcPr marL="55440" marR="55440" marT="36000" marB="3600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233098540"/>
                  </a:ext>
                </a:extLst>
              </a:tr>
              <a:tr h="0">
                <a:tc>
                  <a:txBody>
                    <a:bodyPr/>
                    <a:lstStyle/>
                    <a:p>
                      <a:pPr>
                        <a:lnSpc>
                          <a:spcPct val="90000"/>
                        </a:lnSpc>
                      </a:pPr>
                      <a:r>
                        <a:rPr lang="en-US" sz="800" b="0" dirty="0">
                          <a:latin typeface="Arial" panose="020B0604020202020204" pitchFamily="34" charset="0"/>
                          <a:cs typeface="Arial" panose="020B0604020202020204" pitchFamily="34" charset="0"/>
                        </a:rPr>
                        <a:t>Stratified p-value (log-rank)</a:t>
                      </a:r>
                    </a:p>
                  </a:txBody>
                  <a:tcPr marL="55440" marR="55440" marT="36000" marB="36000" anchor="ctr"/>
                </a:tc>
                <a:tc gridSpan="2">
                  <a:txBody>
                    <a:bodyPr/>
                    <a:lstStyle/>
                    <a:p>
                      <a:pPr algn="ctr">
                        <a:lnSpc>
                          <a:spcPct val="90000"/>
                        </a:lnSpc>
                      </a:pPr>
                      <a:r>
                        <a:rPr lang="en-US" sz="800" dirty="0">
                          <a:latin typeface="Arial" panose="020B0604020202020204" pitchFamily="34" charset="0"/>
                          <a:cs typeface="Arial" panose="020B0604020202020204" pitchFamily="34" charset="0"/>
                        </a:rPr>
                        <a:t>&lt;0.001</a:t>
                      </a:r>
                    </a:p>
                  </a:txBody>
                  <a:tcPr marL="55440" marR="55440" marT="36000" marB="36000" anchor="ctr"/>
                </a:tc>
                <a:tc hMerge="1">
                  <a:txBody>
                    <a:bodyPr/>
                    <a:lstStyle/>
                    <a:p>
                      <a:pPr algn="ctr">
                        <a:lnSpc>
                          <a:spcPct val="90000"/>
                        </a:lnSpc>
                      </a:pPr>
                      <a:endParaRPr lang="en-US" sz="800" dirty="0">
                        <a:latin typeface="Arial" panose="020B0604020202020204" pitchFamily="34" charset="0"/>
                        <a:cs typeface="Arial" panose="020B0604020202020204" pitchFamily="34" charset="0"/>
                      </a:endParaRPr>
                    </a:p>
                  </a:txBody>
                  <a:tcPr marL="55440" marR="55440" marT="36000" marB="36000" anchor="ctr"/>
                </a:tc>
                <a:extLst>
                  <a:ext uri="{0D108BD9-81ED-4DB2-BD59-A6C34878D82A}">
                    <a16:rowId xmlns:a16="http://schemas.microsoft.com/office/drawing/2014/main" val="3088031265"/>
                  </a:ext>
                </a:extLst>
              </a:tr>
              <a:tr h="0">
                <a:tc>
                  <a:txBody>
                    <a:bodyPr/>
                    <a:lstStyle/>
                    <a:p>
                      <a:pPr>
                        <a:lnSpc>
                          <a:spcPct val="90000"/>
                        </a:lnSpc>
                      </a:pPr>
                      <a:r>
                        <a:rPr lang="en-US" sz="800" b="0" dirty="0">
                          <a:latin typeface="Arial" panose="020B0604020202020204" pitchFamily="34" charset="0"/>
                          <a:cs typeface="Arial" panose="020B0604020202020204" pitchFamily="34" charset="0"/>
                        </a:rPr>
                        <a:t>Stratified HR (95% CI)</a:t>
                      </a:r>
                    </a:p>
                  </a:txBody>
                  <a:tcPr marL="55440" marR="55440" marT="36000" marB="36000" anchor="ctr"/>
                </a:tc>
                <a:tc gridSpan="2">
                  <a:txBody>
                    <a:bodyPr/>
                    <a:lstStyle/>
                    <a:p>
                      <a:pPr algn="ctr">
                        <a:lnSpc>
                          <a:spcPct val="90000"/>
                        </a:lnSpc>
                      </a:pPr>
                      <a:r>
                        <a:rPr lang="en-US" sz="800" b="1" dirty="0">
                          <a:solidFill>
                            <a:schemeClr val="accent1"/>
                          </a:solidFill>
                          <a:latin typeface="Arial" panose="020B0604020202020204" pitchFamily="34" charset="0"/>
                          <a:cs typeface="Arial" panose="020B0604020202020204" pitchFamily="34" charset="0"/>
                        </a:rPr>
                        <a:t>0.321 (0.267, 0.386)</a:t>
                      </a:r>
                    </a:p>
                  </a:txBody>
                  <a:tcPr marL="55440" marR="55440" marT="36000" marB="36000" anchor="ctr"/>
                </a:tc>
                <a:tc hMerge="1">
                  <a:txBody>
                    <a:bodyPr/>
                    <a:lstStyle/>
                    <a:p>
                      <a:pPr algn="ctr">
                        <a:lnSpc>
                          <a:spcPct val="90000"/>
                        </a:lnSpc>
                      </a:pPr>
                      <a:endParaRPr lang="en-US" sz="1000" dirty="0">
                        <a:latin typeface="Arial" panose="020B0604020202020204" pitchFamily="34" charset="0"/>
                        <a:cs typeface="Arial" panose="020B0604020202020204" pitchFamily="34" charset="0"/>
                      </a:endParaRPr>
                    </a:p>
                  </a:txBody>
                  <a:tcPr marL="55440" marR="55440" marT="36000" anchor="ctr"/>
                </a:tc>
                <a:extLst>
                  <a:ext uri="{0D108BD9-81ED-4DB2-BD59-A6C34878D82A}">
                    <a16:rowId xmlns:a16="http://schemas.microsoft.com/office/drawing/2014/main" val="229158161"/>
                  </a:ext>
                </a:extLst>
              </a:tr>
              <a:tr h="0">
                <a:tc>
                  <a:txBody>
                    <a:bodyPr/>
                    <a:lstStyle/>
                    <a:p>
                      <a:pPr>
                        <a:lnSpc>
                          <a:spcPct val="90000"/>
                        </a:lnSpc>
                      </a:pPr>
                      <a:r>
                        <a:rPr lang="en-US" sz="800" b="0" dirty="0">
                          <a:latin typeface="Arial" panose="020B0604020202020204" pitchFamily="34" charset="0"/>
                          <a:cs typeface="Arial" panose="020B0604020202020204" pitchFamily="34" charset="0"/>
                        </a:rPr>
                        <a:t>Median (95% CI), months</a:t>
                      </a:r>
                    </a:p>
                  </a:txBody>
                  <a:tcPr marL="55440" marR="55440" marT="36000" marB="36000" anchor="ctr"/>
                </a:tc>
                <a:tc>
                  <a:txBody>
                    <a:bodyPr/>
                    <a:lstStyle/>
                    <a:p>
                      <a:pPr algn="ctr">
                        <a:lnSpc>
                          <a:spcPct val="90000"/>
                        </a:lnSpc>
                      </a:pPr>
                      <a:r>
                        <a:rPr lang="en-US" sz="800" dirty="0">
                          <a:latin typeface="Arial" panose="020B0604020202020204" pitchFamily="34" charset="0"/>
                          <a:cs typeface="Arial" panose="020B0604020202020204" pitchFamily="34" charset="0"/>
                        </a:rPr>
                        <a:t>3.7 (3.5, 3.8)</a:t>
                      </a:r>
                    </a:p>
                  </a:txBody>
                  <a:tcPr marL="55440" marR="55440" marT="36000" marB="36000" anchor="ctr"/>
                </a:tc>
                <a:tc>
                  <a:txBody>
                    <a:bodyPr/>
                    <a:lstStyle/>
                    <a:p>
                      <a:pPr algn="ctr">
                        <a:lnSpc>
                          <a:spcPct val="90000"/>
                        </a:lnSpc>
                      </a:pPr>
                      <a:r>
                        <a:rPr lang="en-US" sz="800" dirty="0">
                          <a:latin typeface="Arial" panose="020B0604020202020204" pitchFamily="34" charset="0"/>
                          <a:cs typeface="Arial" panose="020B0604020202020204" pitchFamily="34" charset="0"/>
                        </a:rPr>
                        <a:t>1.8 (1.8, 1.9)</a:t>
                      </a:r>
                    </a:p>
                  </a:txBody>
                  <a:tcPr marL="55440" marR="55440" marT="36000" marB="36000" anchor="ctr"/>
                </a:tc>
                <a:extLst>
                  <a:ext uri="{0D108BD9-81ED-4DB2-BD59-A6C34878D82A}">
                    <a16:rowId xmlns:a16="http://schemas.microsoft.com/office/drawing/2014/main" val="359674884"/>
                  </a:ext>
                </a:extLst>
              </a:tr>
              <a:tr h="0">
                <a:tc>
                  <a:txBody>
                    <a:bodyPr/>
                    <a:lstStyle/>
                    <a:p>
                      <a:pPr>
                        <a:lnSpc>
                          <a:spcPct val="90000"/>
                        </a:lnSpc>
                      </a:pPr>
                      <a:r>
                        <a:rPr lang="en-US" sz="800" b="0" dirty="0">
                          <a:latin typeface="Arial" panose="020B0604020202020204" pitchFamily="34" charset="0"/>
                          <a:cs typeface="Arial" panose="020B0604020202020204" pitchFamily="34" charset="0"/>
                        </a:rPr>
                        <a:t>Median PFS difference, months</a:t>
                      </a:r>
                    </a:p>
                  </a:txBody>
                  <a:tcPr marL="55440" marR="0" marT="36000" marB="36000" anchor="ctr"/>
                </a:tc>
                <a:tc gridSpan="2">
                  <a:txBody>
                    <a:bodyPr/>
                    <a:lstStyle/>
                    <a:p>
                      <a:pPr algn="ctr">
                        <a:lnSpc>
                          <a:spcPct val="90000"/>
                        </a:lnSpc>
                      </a:pPr>
                      <a:r>
                        <a:rPr lang="en-US" sz="800" dirty="0">
                          <a:latin typeface="Arial" panose="020B0604020202020204" pitchFamily="34" charset="0"/>
                          <a:cs typeface="Arial" panose="020B0604020202020204" pitchFamily="34" charset="0"/>
                        </a:rPr>
                        <a:t>1.9</a:t>
                      </a:r>
                    </a:p>
                  </a:txBody>
                  <a:tcPr marL="55440" marR="55440" marT="36000" marB="36000" anchor="ctr"/>
                </a:tc>
                <a:tc hMerge="1">
                  <a:txBody>
                    <a:bodyPr/>
                    <a:lstStyle/>
                    <a:p>
                      <a:pPr algn="ctr">
                        <a:lnSpc>
                          <a:spcPct val="90000"/>
                        </a:lnSpc>
                      </a:pPr>
                      <a:endParaRPr lang="en-US" sz="1000" dirty="0">
                        <a:latin typeface="Arial" panose="020B0604020202020204" pitchFamily="34" charset="0"/>
                        <a:cs typeface="Arial" panose="020B0604020202020204" pitchFamily="34" charset="0"/>
                      </a:endParaRPr>
                    </a:p>
                  </a:txBody>
                  <a:tcPr marL="55440" marR="55440" marT="36000" anchor="ctr"/>
                </a:tc>
                <a:extLst>
                  <a:ext uri="{0D108BD9-81ED-4DB2-BD59-A6C34878D82A}">
                    <a16:rowId xmlns:a16="http://schemas.microsoft.com/office/drawing/2014/main" val="2911287203"/>
                  </a:ext>
                </a:extLst>
              </a:tr>
            </a:tbl>
          </a:graphicData>
        </a:graphic>
      </p:graphicFrame>
      <p:graphicFrame>
        <p:nvGraphicFramePr>
          <p:cNvPr id="285" name="Table 284">
            <a:extLst>
              <a:ext uri="{FF2B5EF4-FFF2-40B4-BE49-F238E27FC236}">
                <a16:creationId xmlns:a16="http://schemas.microsoft.com/office/drawing/2014/main" id="{B239730E-63D8-F048-92EB-6EB550B3237C}"/>
              </a:ext>
            </a:extLst>
          </p:cNvPr>
          <p:cNvGraphicFramePr>
            <a:graphicFrameLocks noGrp="1"/>
          </p:cNvGraphicFramePr>
          <p:nvPr/>
        </p:nvGraphicFramePr>
        <p:xfrm>
          <a:off x="8461093" y="1738080"/>
          <a:ext cx="3428660" cy="1090368"/>
        </p:xfrm>
        <a:graphic>
          <a:graphicData uri="http://schemas.openxmlformats.org/drawingml/2006/table">
            <a:tbl>
              <a:tblPr firstRow="1" bandRow="1">
                <a:tableStyleId>{5C22544A-7EE6-4342-B048-85BDC9FD1C3A}</a:tableStyleId>
              </a:tblPr>
              <a:tblGrid>
                <a:gridCol w="1528600">
                  <a:extLst>
                    <a:ext uri="{9D8B030D-6E8A-4147-A177-3AD203B41FA5}">
                      <a16:colId xmlns:a16="http://schemas.microsoft.com/office/drawing/2014/main" val="1256442069"/>
                    </a:ext>
                  </a:extLst>
                </a:gridCol>
                <a:gridCol w="950030">
                  <a:extLst>
                    <a:ext uri="{9D8B030D-6E8A-4147-A177-3AD203B41FA5}">
                      <a16:colId xmlns:a16="http://schemas.microsoft.com/office/drawing/2014/main" val="3362937906"/>
                    </a:ext>
                  </a:extLst>
                </a:gridCol>
                <a:gridCol w="950030">
                  <a:extLst>
                    <a:ext uri="{9D8B030D-6E8A-4147-A177-3AD203B41FA5}">
                      <a16:colId xmlns:a16="http://schemas.microsoft.com/office/drawing/2014/main" val="3272691983"/>
                    </a:ext>
                  </a:extLst>
                </a:gridCol>
              </a:tblGrid>
              <a:tr h="0">
                <a:tc>
                  <a:txBody>
                    <a:bodyPr/>
                    <a:lstStyle/>
                    <a:p>
                      <a:pPr>
                        <a:lnSpc>
                          <a:spcPct val="90000"/>
                        </a:lnSpc>
                      </a:pPr>
                      <a:endParaRPr lang="en-US" sz="800" dirty="0">
                        <a:latin typeface="Arial" panose="020B0604020202020204" pitchFamily="34" charset="0"/>
                        <a:cs typeface="Arial" panose="020B0604020202020204" pitchFamily="34" charset="0"/>
                      </a:endParaRPr>
                    </a:p>
                  </a:txBody>
                  <a:tcPr marL="55440" marR="55440" marT="36000" marB="36000" anchor="ctr">
                    <a:lnB w="12700" cap="flat" cmpd="sng" algn="ctr">
                      <a:solidFill>
                        <a:schemeClr val="bg1"/>
                      </a:solidFill>
                      <a:prstDash val="solid"/>
                      <a:round/>
                      <a:headEnd type="none" w="med" len="med"/>
                      <a:tailEnd type="none" w="med" len="med"/>
                    </a:lnB>
                    <a:noFill/>
                  </a:tcPr>
                </a:tc>
                <a:tc>
                  <a:txBody>
                    <a:bodyPr/>
                    <a:lstStyle/>
                    <a:p>
                      <a:pPr algn="ctr">
                        <a:lnSpc>
                          <a:spcPct val="90000"/>
                        </a:lnSpc>
                      </a:pPr>
                      <a:r>
                        <a:rPr lang="en-US" sz="800" dirty="0">
                          <a:latin typeface="Arial" panose="020B0604020202020204" pitchFamily="34" charset="0"/>
                          <a:cs typeface="Arial" panose="020B0604020202020204" pitchFamily="34" charset="0"/>
                        </a:rPr>
                        <a:t>Fruquintinib</a:t>
                      </a:r>
                    </a:p>
                  </a:txBody>
                  <a:tcPr marL="55440" marR="55440" marT="36000" marB="36000" anchor="ctr">
                    <a:lnB w="12700" cap="flat" cmpd="sng" algn="ctr">
                      <a:solidFill>
                        <a:schemeClr val="bg1"/>
                      </a:solidFill>
                      <a:prstDash val="solid"/>
                      <a:round/>
                      <a:headEnd type="none" w="med" len="med"/>
                      <a:tailEnd type="none" w="med" len="med"/>
                    </a:lnB>
                  </a:tcPr>
                </a:tc>
                <a:tc>
                  <a:txBody>
                    <a:bodyPr/>
                    <a:lstStyle/>
                    <a:p>
                      <a:pPr algn="ctr">
                        <a:lnSpc>
                          <a:spcPct val="90000"/>
                        </a:lnSpc>
                      </a:pPr>
                      <a:r>
                        <a:rPr lang="en-US" sz="800" dirty="0">
                          <a:latin typeface="Arial" panose="020B0604020202020204" pitchFamily="34" charset="0"/>
                          <a:cs typeface="Arial" panose="020B0604020202020204" pitchFamily="34" charset="0"/>
                        </a:rPr>
                        <a:t>Placebo</a:t>
                      </a:r>
                      <a:endParaRPr lang="en-US" sz="800" dirty="0">
                        <a:solidFill>
                          <a:schemeClr val="bg1"/>
                        </a:solidFill>
                        <a:latin typeface="Arial" panose="020B0604020202020204" pitchFamily="34" charset="0"/>
                        <a:cs typeface="Arial" panose="020B0604020202020204" pitchFamily="34" charset="0"/>
                      </a:endParaRPr>
                    </a:p>
                  </a:txBody>
                  <a:tcPr marL="55440" marR="55440" marT="36000" marB="36000" anchor="ctr">
                    <a:lnB w="12700" cap="flat" cmpd="sng" algn="ctr">
                      <a:solidFill>
                        <a:schemeClr val="bg1"/>
                      </a:solidFill>
                      <a:prstDash val="solid"/>
                      <a:round/>
                      <a:headEnd type="none" w="med" len="med"/>
                      <a:tailEnd type="none" w="med" len="med"/>
                    </a:lnB>
                    <a:solidFill>
                      <a:schemeClr val="accent6"/>
                    </a:solidFill>
                  </a:tcPr>
                </a:tc>
                <a:extLst>
                  <a:ext uri="{0D108BD9-81ED-4DB2-BD59-A6C34878D82A}">
                    <a16:rowId xmlns:a16="http://schemas.microsoft.com/office/drawing/2014/main" val="2665337196"/>
                  </a:ext>
                </a:extLst>
              </a:tr>
              <a:tr h="0">
                <a:tc>
                  <a:txBody>
                    <a:bodyPr/>
                    <a:lstStyle/>
                    <a:p>
                      <a:pPr>
                        <a:lnSpc>
                          <a:spcPct val="90000"/>
                        </a:lnSpc>
                      </a:pPr>
                      <a:r>
                        <a:rPr lang="en-US" sz="800" b="0" dirty="0">
                          <a:latin typeface="Arial" panose="020B0604020202020204" pitchFamily="34" charset="0"/>
                          <a:cs typeface="Arial" panose="020B0604020202020204" pitchFamily="34" charset="0"/>
                        </a:rPr>
                        <a:t>Events/patients (%)</a:t>
                      </a:r>
                    </a:p>
                  </a:txBody>
                  <a:tcPr marL="55440" marR="55440" marT="36000" marB="36000" anchor="ctr">
                    <a:lnT w="12700" cap="flat" cmpd="sng" algn="ctr">
                      <a:solidFill>
                        <a:schemeClr val="bg1"/>
                      </a:solidFill>
                      <a:prstDash val="solid"/>
                      <a:round/>
                      <a:headEnd type="none" w="med" len="med"/>
                      <a:tailEnd type="none" w="med" len="med"/>
                    </a:lnT>
                  </a:tcPr>
                </a:tc>
                <a:tc>
                  <a:txBody>
                    <a:bodyPr/>
                    <a:lstStyle/>
                    <a:p>
                      <a:pPr algn="ctr">
                        <a:lnSpc>
                          <a:spcPct val="90000"/>
                        </a:lnSpc>
                      </a:pPr>
                      <a:r>
                        <a:rPr lang="en-US" sz="800" dirty="0">
                          <a:latin typeface="Arial" panose="020B0604020202020204" pitchFamily="34" charset="0"/>
                          <a:cs typeface="Arial" panose="020B0604020202020204" pitchFamily="34" charset="0"/>
                        </a:rPr>
                        <a:t>317/461 (68.8%)</a:t>
                      </a:r>
                    </a:p>
                  </a:txBody>
                  <a:tcPr marL="55440" marR="55440" marT="36000" marB="36000" anchor="ctr">
                    <a:lnT w="12700" cap="flat" cmpd="sng" algn="ctr">
                      <a:solidFill>
                        <a:schemeClr val="bg1"/>
                      </a:solidFill>
                      <a:prstDash val="solid"/>
                      <a:round/>
                      <a:headEnd type="none" w="med" len="med"/>
                      <a:tailEnd type="none" w="med" len="med"/>
                    </a:lnT>
                  </a:tcPr>
                </a:tc>
                <a:tc>
                  <a:txBody>
                    <a:bodyPr/>
                    <a:lstStyle/>
                    <a:p>
                      <a:pPr algn="ctr">
                        <a:lnSpc>
                          <a:spcPct val="90000"/>
                        </a:lnSpc>
                      </a:pPr>
                      <a:r>
                        <a:rPr lang="en-US" sz="800" dirty="0">
                          <a:latin typeface="Arial" panose="020B0604020202020204" pitchFamily="34" charset="0"/>
                          <a:cs typeface="Arial" panose="020B0604020202020204" pitchFamily="34" charset="0"/>
                        </a:rPr>
                        <a:t>173/230 (75.2%)</a:t>
                      </a:r>
                    </a:p>
                  </a:txBody>
                  <a:tcPr marL="55440" marR="55440" marT="36000" marB="3600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233098540"/>
                  </a:ext>
                </a:extLst>
              </a:tr>
              <a:tr h="0">
                <a:tc>
                  <a:txBody>
                    <a:bodyPr/>
                    <a:lstStyle/>
                    <a:p>
                      <a:pPr>
                        <a:lnSpc>
                          <a:spcPct val="90000"/>
                        </a:lnSpc>
                      </a:pPr>
                      <a:r>
                        <a:rPr lang="en-US" sz="800" b="0" dirty="0">
                          <a:latin typeface="Arial" panose="020B0604020202020204" pitchFamily="34" charset="0"/>
                          <a:cs typeface="Arial" panose="020B0604020202020204" pitchFamily="34" charset="0"/>
                        </a:rPr>
                        <a:t>Stratified p-value (log-rank)</a:t>
                      </a:r>
                    </a:p>
                  </a:txBody>
                  <a:tcPr marL="55440" marR="55440" marT="36000" marB="36000" anchor="ctr"/>
                </a:tc>
                <a:tc gridSpan="2">
                  <a:txBody>
                    <a:bodyPr/>
                    <a:lstStyle/>
                    <a:p>
                      <a:pPr algn="ctr">
                        <a:lnSpc>
                          <a:spcPct val="90000"/>
                        </a:lnSpc>
                      </a:pPr>
                      <a:r>
                        <a:rPr lang="en-US" sz="800" dirty="0">
                          <a:latin typeface="Arial" panose="020B0604020202020204" pitchFamily="34" charset="0"/>
                          <a:cs typeface="Arial" panose="020B0604020202020204" pitchFamily="34" charset="0"/>
                        </a:rPr>
                        <a:t>&lt;0.001</a:t>
                      </a:r>
                    </a:p>
                  </a:txBody>
                  <a:tcPr marL="55440" marR="55440" marT="36000" marB="36000" anchor="ctr"/>
                </a:tc>
                <a:tc hMerge="1">
                  <a:txBody>
                    <a:bodyPr/>
                    <a:lstStyle/>
                    <a:p>
                      <a:pPr algn="ctr">
                        <a:lnSpc>
                          <a:spcPct val="90000"/>
                        </a:lnSpc>
                      </a:pPr>
                      <a:endParaRPr lang="en-US" sz="800" dirty="0">
                        <a:latin typeface="Arial" panose="020B0604020202020204" pitchFamily="34" charset="0"/>
                        <a:cs typeface="Arial" panose="020B0604020202020204" pitchFamily="34" charset="0"/>
                      </a:endParaRPr>
                    </a:p>
                  </a:txBody>
                  <a:tcPr marL="55440" marR="55440" marT="36000" marB="36000" anchor="ctr"/>
                </a:tc>
                <a:extLst>
                  <a:ext uri="{0D108BD9-81ED-4DB2-BD59-A6C34878D82A}">
                    <a16:rowId xmlns:a16="http://schemas.microsoft.com/office/drawing/2014/main" val="3088031265"/>
                  </a:ext>
                </a:extLst>
              </a:tr>
              <a:tr h="0">
                <a:tc>
                  <a:txBody>
                    <a:bodyPr/>
                    <a:lstStyle/>
                    <a:p>
                      <a:pPr>
                        <a:lnSpc>
                          <a:spcPct val="90000"/>
                        </a:lnSpc>
                      </a:pPr>
                      <a:r>
                        <a:rPr lang="en-US" sz="800" b="0" dirty="0">
                          <a:latin typeface="Arial" panose="020B0604020202020204" pitchFamily="34" charset="0"/>
                          <a:cs typeface="Arial" panose="020B0604020202020204" pitchFamily="34" charset="0"/>
                        </a:rPr>
                        <a:t>Stratified HR (95% CI)</a:t>
                      </a:r>
                    </a:p>
                  </a:txBody>
                  <a:tcPr marL="55440" marR="55440" marT="36000" marB="36000" anchor="ctr"/>
                </a:tc>
                <a:tc gridSpan="2">
                  <a:txBody>
                    <a:bodyPr/>
                    <a:lstStyle/>
                    <a:p>
                      <a:pPr algn="ctr">
                        <a:lnSpc>
                          <a:spcPct val="90000"/>
                        </a:lnSpc>
                      </a:pPr>
                      <a:r>
                        <a:rPr lang="en-US" sz="800" b="1" dirty="0">
                          <a:solidFill>
                            <a:schemeClr val="accent1"/>
                          </a:solidFill>
                          <a:latin typeface="Arial" panose="020B0604020202020204" pitchFamily="34" charset="0"/>
                          <a:cs typeface="Arial" panose="020B0604020202020204" pitchFamily="34" charset="0"/>
                        </a:rPr>
                        <a:t>0.662 (0.549, 0.800)</a:t>
                      </a:r>
                    </a:p>
                  </a:txBody>
                  <a:tcPr marL="55440" marR="55440" marT="36000" marB="36000" anchor="ctr"/>
                </a:tc>
                <a:tc hMerge="1">
                  <a:txBody>
                    <a:bodyPr/>
                    <a:lstStyle/>
                    <a:p>
                      <a:pPr algn="ctr">
                        <a:lnSpc>
                          <a:spcPct val="90000"/>
                        </a:lnSpc>
                      </a:pPr>
                      <a:endParaRPr lang="en-US" sz="1000" dirty="0">
                        <a:latin typeface="Arial" panose="020B0604020202020204" pitchFamily="34" charset="0"/>
                        <a:cs typeface="Arial" panose="020B0604020202020204" pitchFamily="34" charset="0"/>
                      </a:endParaRPr>
                    </a:p>
                  </a:txBody>
                  <a:tcPr marL="55440" marR="55440" marT="36000" anchor="ctr"/>
                </a:tc>
                <a:extLst>
                  <a:ext uri="{0D108BD9-81ED-4DB2-BD59-A6C34878D82A}">
                    <a16:rowId xmlns:a16="http://schemas.microsoft.com/office/drawing/2014/main" val="229158161"/>
                  </a:ext>
                </a:extLst>
              </a:tr>
              <a:tr h="0">
                <a:tc>
                  <a:txBody>
                    <a:bodyPr/>
                    <a:lstStyle/>
                    <a:p>
                      <a:pPr>
                        <a:lnSpc>
                          <a:spcPct val="90000"/>
                        </a:lnSpc>
                      </a:pPr>
                      <a:r>
                        <a:rPr lang="en-US" sz="800" b="0" dirty="0">
                          <a:latin typeface="Arial" panose="020B0604020202020204" pitchFamily="34" charset="0"/>
                          <a:cs typeface="Arial" panose="020B0604020202020204" pitchFamily="34" charset="0"/>
                        </a:rPr>
                        <a:t>Median (95% CI), months</a:t>
                      </a:r>
                    </a:p>
                  </a:txBody>
                  <a:tcPr marL="55440" marR="55440" marT="36000" marB="36000" anchor="ctr"/>
                </a:tc>
                <a:tc>
                  <a:txBody>
                    <a:bodyPr/>
                    <a:lstStyle/>
                    <a:p>
                      <a:pPr algn="ctr">
                        <a:lnSpc>
                          <a:spcPct val="90000"/>
                        </a:lnSpc>
                      </a:pPr>
                      <a:r>
                        <a:rPr lang="en-US" sz="800" dirty="0">
                          <a:latin typeface="Arial" panose="020B0604020202020204" pitchFamily="34" charset="0"/>
                          <a:cs typeface="Arial" panose="020B0604020202020204" pitchFamily="34" charset="0"/>
                        </a:rPr>
                        <a:t>7.4 (6.7, 8.2)</a:t>
                      </a:r>
                    </a:p>
                  </a:txBody>
                  <a:tcPr marL="55440" marR="55440" marT="36000" marB="36000" anchor="ctr"/>
                </a:tc>
                <a:tc>
                  <a:txBody>
                    <a:bodyPr/>
                    <a:lstStyle/>
                    <a:p>
                      <a:pPr algn="ctr">
                        <a:lnSpc>
                          <a:spcPct val="90000"/>
                        </a:lnSpc>
                      </a:pPr>
                      <a:r>
                        <a:rPr lang="en-US" sz="800" dirty="0">
                          <a:latin typeface="Arial" panose="020B0604020202020204" pitchFamily="34" charset="0"/>
                          <a:cs typeface="Arial" panose="020B0604020202020204" pitchFamily="34" charset="0"/>
                        </a:rPr>
                        <a:t>4.8 (4.0, 5.8)</a:t>
                      </a:r>
                    </a:p>
                  </a:txBody>
                  <a:tcPr marL="55440" marR="55440" marT="36000" marB="36000" anchor="ctr"/>
                </a:tc>
                <a:extLst>
                  <a:ext uri="{0D108BD9-81ED-4DB2-BD59-A6C34878D82A}">
                    <a16:rowId xmlns:a16="http://schemas.microsoft.com/office/drawing/2014/main" val="359674884"/>
                  </a:ext>
                </a:extLst>
              </a:tr>
              <a:tr h="0">
                <a:tc>
                  <a:txBody>
                    <a:bodyPr/>
                    <a:lstStyle/>
                    <a:p>
                      <a:pPr>
                        <a:lnSpc>
                          <a:spcPct val="90000"/>
                        </a:lnSpc>
                      </a:pPr>
                      <a:r>
                        <a:rPr lang="en-US" sz="800" b="0" dirty="0">
                          <a:latin typeface="Arial" panose="020B0604020202020204" pitchFamily="34" charset="0"/>
                          <a:cs typeface="Arial" panose="020B0604020202020204" pitchFamily="34" charset="0"/>
                        </a:rPr>
                        <a:t>Median OS difference, months</a:t>
                      </a:r>
                    </a:p>
                  </a:txBody>
                  <a:tcPr marL="55440" marR="55440" marT="36000" marB="36000" anchor="ctr"/>
                </a:tc>
                <a:tc gridSpan="2">
                  <a:txBody>
                    <a:bodyPr/>
                    <a:lstStyle/>
                    <a:p>
                      <a:pPr algn="ctr">
                        <a:lnSpc>
                          <a:spcPct val="90000"/>
                        </a:lnSpc>
                      </a:pPr>
                      <a:r>
                        <a:rPr lang="en-US" sz="800" dirty="0">
                          <a:latin typeface="Arial" panose="020B0604020202020204" pitchFamily="34" charset="0"/>
                          <a:cs typeface="Arial" panose="020B0604020202020204" pitchFamily="34" charset="0"/>
                        </a:rPr>
                        <a:t>2.6</a:t>
                      </a:r>
                    </a:p>
                  </a:txBody>
                  <a:tcPr marL="55440" marR="55440" marT="36000" marB="36000" anchor="ctr"/>
                </a:tc>
                <a:tc hMerge="1">
                  <a:txBody>
                    <a:bodyPr/>
                    <a:lstStyle/>
                    <a:p>
                      <a:pPr algn="ctr">
                        <a:lnSpc>
                          <a:spcPct val="90000"/>
                        </a:lnSpc>
                      </a:pPr>
                      <a:endParaRPr lang="en-US" sz="1000" dirty="0">
                        <a:latin typeface="Arial" panose="020B0604020202020204" pitchFamily="34" charset="0"/>
                        <a:cs typeface="Arial" panose="020B0604020202020204" pitchFamily="34" charset="0"/>
                      </a:endParaRPr>
                    </a:p>
                  </a:txBody>
                  <a:tcPr marL="55440" marR="55440" marT="36000" anchor="ctr"/>
                </a:tc>
                <a:extLst>
                  <a:ext uri="{0D108BD9-81ED-4DB2-BD59-A6C34878D82A}">
                    <a16:rowId xmlns:a16="http://schemas.microsoft.com/office/drawing/2014/main" val="2911287203"/>
                  </a:ext>
                </a:extLst>
              </a:tr>
            </a:tbl>
          </a:graphicData>
        </a:graphic>
      </p:graphicFrame>
    </p:spTree>
    <p:extLst>
      <p:ext uri="{BB962C8B-B14F-4D97-AF65-F5344CB8AC3E}">
        <p14:creationId xmlns:p14="http://schemas.microsoft.com/office/powerpoint/2010/main" val="260183784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F1A2E3-911C-4E12-831B-42FF626604DE}"/>
              </a:ext>
            </a:extLst>
          </p:cNvPr>
          <p:cNvSpPr>
            <a:spLocks noGrp="1"/>
          </p:cNvSpPr>
          <p:nvPr>
            <p:ph type="title"/>
          </p:nvPr>
        </p:nvSpPr>
        <p:spPr>
          <a:xfrm>
            <a:off x="619201" y="259200"/>
            <a:ext cx="10963199" cy="864000"/>
          </a:xfrm>
        </p:spPr>
        <p:txBody>
          <a:bodyPr/>
          <a:lstStyle/>
          <a:p>
            <a:r>
              <a:rPr lang="en-GB" noProof="0" dirty="0"/>
              <a:t>FRESCO-2: safety results</a:t>
            </a:r>
          </a:p>
        </p:txBody>
      </p:sp>
      <p:sp>
        <p:nvSpPr>
          <p:cNvPr id="5" name="Slide Number Placeholder 4">
            <a:extLst>
              <a:ext uri="{FF2B5EF4-FFF2-40B4-BE49-F238E27FC236}">
                <a16:creationId xmlns:a16="http://schemas.microsoft.com/office/drawing/2014/main" id="{92EF3EC2-6381-4222-8910-80A90730CD31}"/>
              </a:ext>
            </a:extLst>
          </p:cNvPr>
          <p:cNvSpPr>
            <a:spLocks noGrp="1"/>
          </p:cNvSpPr>
          <p:nvPr>
            <p:ph type="sldNum" sz="quarter" idx="4"/>
          </p:nvPr>
        </p:nvSpPr>
        <p:spPr>
          <a:xfrm>
            <a:off x="10800523" y="6428359"/>
            <a:ext cx="781877" cy="365125"/>
          </a:xfrm>
        </p:spPr>
        <p:txBody>
          <a:bodyPr/>
          <a:lstStyle/>
          <a:p>
            <a:pPr lvl="0"/>
            <a:fld id="{FCE43C0F-8A7B-3A4B-9DB5-B3472E36E833}" type="slidenum">
              <a:rPr lang="en-GB" smtClean="0"/>
              <a:pPr lvl="0"/>
              <a:t>18</a:t>
            </a:fld>
            <a:endParaRPr lang="en-GB" dirty="0"/>
          </a:p>
        </p:txBody>
      </p:sp>
      <p:sp>
        <p:nvSpPr>
          <p:cNvPr id="9" name="Content Placeholder 8">
            <a:extLst>
              <a:ext uri="{FF2B5EF4-FFF2-40B4-BE49-F238E27FC236}">
                <a16:creationId xmlns:a16="http://schemas.microsoft.com/office/drawing/2014/main" id="{69789941-5D24-AB4C-8B60-4480B8932309}"/>
              </a:ext>
            </a:extLst>
          </p:cNvPr>
          <p:cNvSpPr>
            <a:spLocks noGrp="1"/>
          </p:cNvSpPr>
          <p:nvPr>
            <p:ph sz="quarter" idx="15"/>
          </p:nvPr>
        </p:nvSpPr>
        <p:spPr>
          <a:xfrm>
            <a:off x="620713" y="6357600"/>
            <a:ext cx="10179050" cy="365125"/>
          </a:xfrm>
        </p:spPr>
        <p:txBody>
          <a:bodyPr/>
          <a:lstStyle/>
          <a:p>
            <a:pPr lvl="0"/>
            <a:r>
              <a:rPr lang="en-GB" noProof="0" dirty="0"/>
              <a:t>TEAE, treatment-emergent adverse event</a:t>
            </a:r>
          </a:p>
          <a:p>
            <a:pPr lvl="0"/>
            <a:r>
              <a:rPr lang="en-GB" noProof="0" dirty="0" err="1"/>
              <a:t>Dasari</a:t>
            </a:r>
            <a:r>
              <a:rPr lang="en-GB" noProof="0" dirty="0"/>
              <a:t> NA, et al. Ann Oncol. 2022;33 (suppl_7):S808-S869 (ESMO 2022 oral presentation)</a:t>
            </a:r>
          </a:p>
        </p:txBody>
      </p:sp>
      <p:graphicFrame>
        <p:nvGraphicFramePr>
          <p:cNvPr id="4" name="Table 3">
            <a:extLst>
              <a:ext uri="{FF2B5EF4-FFF2-40B4-BE49-F238E27FC236}">
                <a16:creationId xmlns:a16="http://schemas.microsoft.com/office/drawing/2014/main" id="{0AB73308-D81C-D543-9685-BF69E9845B92}"/>
              </a:ext>
            </a:extLst>
          </p:cNvPr>
          <p:cNvGraphicFramePr>
            <a:graphicFrameLocks noGrp="1"/>
          </p:cNvGraphicFramePr>
          <p:nvPr>
            <p:extLst>
              <p:ext uri="{D42A27DB-BD31-4B8C-83A1-F6EECF244321}">
                <p14:modId xmlns:p14="http://schemas.microsoft.com/office/powerpoint/2010/main" val="1609045147"/>
              </p:ext>
            </p:extLst>
          </p:nvPr>
        </p:nvGraphicFramePr>
        <p:xfrm>
          <a:off x="619199" y="1461478"/>
          <a:ext cx="10963201" cy="3970320"/>
        </p:xfrm>
        <a:graphic>
          <a:graphicData uri="http://schemas.openxmlformats.org/drawingml/2006/table">
            <a:tbl>
              <a:tblPr firstRow="1" bandRow="1">
                <a:tableStyleId>{5C22544A-7EE6-4342-B048-85BDC9FD1C3A}</a:tableStyleId>
              </a:tblPr>
              <a:tblGrid>
                <a:gridCol w="5941325">
                  <a:extLst>
                    <a:ext uri="{9D8B030D-6E8A-4147-A177-3AD203B41FA5}">
                      <a16:colId xmlns:a16="http://schemas.microsoft.com/office/drawing/2014/main" val="733287848"/>
                    </a:ext>
                  </a:extLst>
                </a:gridCol>
                <a:gridCol w="2510938">
                  <a:extLst>
                    <a:ext uri="{9D8B030D-6E8A-4147-A177-3AD203B41FA5}">
                      <a16:colId xmlns:a16="http://schemas.microsoft.com/office/drawing/2014/main" val="1411176584"/>
                    </a:ext>
                  </a:extLst>
                </a:gridCol>
                <a:gridCol w="2510938">
                  <a:extLst>
                    <a:ext uri="{9D8B030D-6E8A-4147-A177-3AD203B41FA5}">
                      <a16:colId xmlns:a16="http://schemas.microsoft.com/office/drawing/2014/main" val="2768809436"/>
                    </a:ext>
                  </a:extLst>
                </a:gridCol>
              </a:tblGrid>
              <a:tr h="0">
                <a:tc>
                  <a:txBody>
                    <a:bodyPr/>
                    <a:lstStyle/>
                    <a:p>
                      <a:r>
                        <a:rPr lang="en-GB" sz="1600" dirty="0">
                          <a:latin typeface="Arial" panose="020B0604020202020204" pitchFamily="34" charset="0"/>
                          <a:cs typeface="Arial" panose="020B0604020202020204" pitchFamily="34" charset="0"/>
                        </a:rPr>
                        <a:t>Category, n (%)</a:t>
                      </a:r>
                    </a:p>
                  </a:txBody>
                  <a:tcPr marT="64800" marB="64800"/>
                </a:tc>
                <a:tc>
                  <a:txBody>
                    <a:bodyPr/>
                    <a:lstStyle/>
                    <a:p>
                      <a:pPr algn="ctr"/>
                      <a:r>
                        <a:rPr lang="en-GB" sz="1600" dirty="0">
                          <a:latin typeface="Arial" panose="020B0604020202020204" pitchFamily="34" charset="0"/>
                          <a:cs typeface="Arial" panose="020B0604020202020204" pitchFamily="34" charset="0"/>
                        </a:rPr>
                        <a:t>Fruquintinib</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(N=456)</a:t>
                      </a:r>
                    </a:p>
                  </a:txBody>
                  <a:tcPr marT="64800" marB="64800"/>
                </a:tc>
                <a:tc>
                  <a:txBody>
                    <a:bodyPr/>
                    <a:lstStyle/>
                    <a:p>
                      <a:pPr algn="ctr"/>
                      <a:r>
                        <a:rPr lang="en-GB" sz="1600" dirty="0">
                          <a:latin typeface="Arial" panose="020B0604020202020204" pitchFamily="34" charset="0"/>
                          <a:cs typeface="Arial" panose="020B0604020202020204" pitchFamily="34" charset="0"/>
                        </a:rPr>
                        <a:t>Placebo</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(N=230)</a:t>
                      </a:r>
                    </a:p>
                  </a:txBody>
                  <a:tcPr marT="64800" marB="64800"/>
                </a:tc>
                <a:extLst>
                  <a:ext uri="{0D108BD9-81ED-4DB2-BD59-A6C34878D82A}">
                    <a16:rowId xmlns:a16="http://schemas.microsoft.com/office/drawing/2014/main" val="2090218473"/>
                  </a:ext>
                </a:extLst>
              </a:tr>
              <a:tr h="173421">
                <a:tc>
                  <a:txBody>
                    <a:bodyPr/>
                    <a:lstStyle/>
                    <a:p>
                      <a:r>
                        <a:rPr lang="en-GB" sz="1600" b="1" dirty="0">
                          <a:latin typeface="Arial" panose="020B0604020202020204" pitchFamily="34" charset="0"/>
                          <a:cs typeface="Arial" panose="020B0604020202020204" pitchFamily="34" charset="0"/>
                        </a:rPr>
                        <a:t>Any TEAE</a:t>
                      </a:r>
                    </a:p>
                    <a:p>
                      <a:pPr marL="0" indent="184150">
                        <a:tabLst/>
                      </a:pPr>
                      <a:r>
                        <a:rPr lang="en-GB" sz="1600" b="0" dirty="0">
                          <a:latin typeface="Arial" panose="020B0604020202020204" pitchFamily="34" charset="0"/>
                          <a:cs typeface="Arial" panose="020B0604020202020204" pitchFamily="34" charset="0"/>
                        </a:rPr>
                        <a:t>Grade ≥3 </a:t>
                      </a:r>
                    </a:p>
                    <a:p>
                      <a:pPr marL="0" indent="184150">
                        <a:tabLst/>
                      </a:pPr>
                      <a:r>
                        <a:rPr lang="en-GB" sz="1600" b="0" dirty="0">
                          <a:latin typeface="Arial" panose="020B0604020202020204" pitchFamily="34" charset="0"/>
                          <a:cs typeface="Arial" panose="020B0604020202020204" pitchFamily="34" charset="0"/>
                        </a:rPr>
                        <a:t>Treatment-related Grade ≥3 </a:t>
                      </a:r>
                    </a:p>
                    <a:p>
                      <a:pPr marL="0" indent="184150">
                        <a:tabLst/>
                      </a:pPr>
                      <a:r>
                        <a:rPr lang="en-GB" sz="1600" b="0" dirty="0">
                          <a:latin typeface="Arial" panose="020B0604020202020204" pitchFamily="34" charset="0"/>
                          <a:cs typeface="Arial" panose="020B0604020202020204" pitchFamily="34" charset="0"/>
                        </a:rPr>
                        <a:t>Leading to death</a:t>
                      </a:r>
                    </a:p>
                  </a:txBody>
                  <a:tcPr marT="64800" marB="64800"/>
                </a:tc>
                <a:tc>
                  <a:txBody>
                    <a:bodyPr/>
                    <a:lstStyle/>
                    <a:p>
                      <a:pPr algn="ctr"/>
                      <a:r>
                        <a:rPr lang="en-GB" sz="1600" b="1" dirty="0">
                          <a:latin typeface="Arial" panose="020B0604020202020204" pitchFamily="34" charset="0"/>
                          <a:cs typeface="Arial" panose="020B0604020202020204" pitchFamily="34" charset="0"/>
                        </a:rPr>
                        <a:t>451 (98.9)</a:t>
                      </a:r>
                      <a:br>
                        <a:rPr lang="en-GB" sz="1600" b="1"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286 (62.7)</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164 (36.0)</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48 (10.5)</a:t>
                      </a:r>
                    </a:p>
                  </a:txBody>
                  <a:tcPr marT="64800" marB="64800"/>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GB" sz="1600" b="1" dirty="0">
                          <a:latin typeface="Arial" panose="020B0604020202020204" pitchFamily="34" charset="0"/>
                          <a:cs typeface="Arial" panose="020B0604020202020204" pitchFamily="34" charset="0"/>
                        </a:rPr>
                        <a:t>213 (92.6)</a:t>
                      </a:r>
                      <a:br>
                        <a:rPr lang="en-GB" sz="1600" b="1"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116 (50.4)</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26 (11.3)</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45 (19.6)</a:t>
                      </a:r>
                    </a:p>
                  </a:txBody>
                  <a:tcPr marT="64800" marB="64800"/>
                </a:tc>
                <a:extLst>
                  <a:ext uri="{0D108BD9-81ED-4DB2-BD59-A6C34878D82A}">
                    <a16:rowId xmlns:a16="http://schemas.microsoft.com/office/drawing/2014/main" val="3951712160"/>
                  </a:ext>
                </a:extLst>
              </a:tr>
              <a:tr h="0">
                <a:tc>
                  <a:txBody>
                    <a:bodyPr/>
                    <a:lstStyle/>
                    <a:p>
                      <a:r>
                        <a:rPr lang="en-GB" sz="1600" b="1" dirty="0">
                          <a:latin typeface="Arial" panose="020B0604020202020204" pitchFamily="34" charset="0"/>
                          <a:cs typeface="Arial" panose="020B0604020202020204" pitchFamily="34" charset="0"/>
                        </a:rPr>
                        <a:t>Any serious TEAE</a:t>
                      </a:r>
                    </a:p>
                    <a:p>
                      <a:pPr marL="0" indent="184150">
                        <a:tabLst/>
                      </a:pPr>
                      <a:r>
                        <a:rPr lang="en-GB" sz="1600" b="0" dirty="0">
                          <a:latin typeface="Arial" panose="020B0604020202020204" pitchFamily="34" charset="0"/>
                          <a:cs typeface="Arial" panose="020B0604020202020204" pitchFamily="34" charset="0"/>
                        </a:rPr>
                        <a:t>Grade ≥3 </a:t>
                      </a:r>
                    </a:p>
                  </a:txBody>
                  <a:tcPr marT="64800" marB="64800"/>
                </a:tc>
                <a:tc>
                  <a:txBody>
                    <a:bodyPr/>
                    <a:lstStyle/>
                    <a:p>
                      <a:pPr algn="ctr"/>
                      <a:r>
                        <a:rPr lang="en-GB" sz="1600" b="1" dirty="0">
                          <a:latin typeface="Arial" panose="020B0604020202020204" pitchFamily="34" charset="0"/>
                          <a:cs typeface="Arial" panose="020B0604020202020204" pitchFamily="34" charset="0"/>
                        </a:rPr>
                        <a:t>171 (37.5)</a:t>
                      </a:r>
                      <a:br>
                        <a:rPr lang="en-GB" sz="1600" b="1"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162 (35.5)</a:t>
                      </a:r>
                    </a:p>
                  </a:txBody>
                  <a:tcPr marT="64800" marB="64800"/>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GB" sz="1600" b="1" dirty="0">
                          <a:latin typeface="Arial" panose="020B0604020202020204" pitchFamily="34" charset="0"/>
                          <a:cs typeface="Arial" panose="020B0604020202020204" pitchFamily="34" charset="0"/>
                        </a:rPr>
                        <a:t>88 (38.3)</a:t>
                      </a:r>
                      <a:br>
                        <a:rPr lang="en-GB" sz="1600" b="1"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85 (37.0)</a:t>
                      </a:r>
                    </a:p>
                  </a:txBody>
                  <a:tcPr marT="64800" marB="64800"/>
                </a:tc>
                <a:extLst>
                  <a:ext uri="{0D108BD9-81ED-4DB2-BD59-A6C34878D82A}">
                    <a16:rowId xmlns:a16="http://schemas.microsoft.com/office/drawing/2014/main" val="4005471828"/>
                  </a:ext>
                </a:extLst>
              </a:tr>
              <a:tr h="173421">
                <a:tc>
                  <a:txBody>
                    <a:bodyPr/>
                    <a:lstStyle/>
                    <a:p>
                      <a:r>
                        <a:rPr lang="en-GB" sz="1600" b="1" dirty="0">
                          <a:latin typeface="Arial" panose="020B0604020202020204" pitchFamily="34" charset="0"/>
                          <a:cs typeface="Arial" panose="020B0604020202020204" pitchFamily="34" charset="0"/>
                        </a:rPr>
                        <a:t>TEAEs leading to dose modifications</a:t>
                      </a:r>
                    </a:p>
                    <a:p>
                      <a:pPr marL="0" indent="184150">
                        <a:tabLst/>
                      </a:pPr>
                      <a:r>
                        <a:rPr lang="en-GB" sz="1600" b="0" dirty="0">
                          <a:latin typeface="Arial" panose="020B0604020202020204" pitchFamily="34" charset="0"/>
                          <a:cs typeface="Arial" panose="020B0604020202020204" pitchFamily="34" charset="0"/>
                        </a:rPr>
                        <a:t>Dose interruption</a:t>
                      </a:r>
                    </a:p>
                    <a:p>
                      <a:pPr marL="0" indent="184150">
                        <a:tabLst/>
                      </a:pPr>
                      <a:r>
                        <a:rPr lang="en-GB" sz="1600" b="0" dirty="0">
                          <a:latin typeface="Arial" panose="020B0604020202020204" pitchFamily="34" charset="0"/>
                          <a:cs typeface="Arial" panose="020B0604020202020204" pitchFamily="34" charset="0"/>
                        </a:rPr>
                        <a:t>Dose reduction</a:t>
                      </a:r>
                    </a:p>
                    <a:p>
                      <a:pPr marL="0" indent="184150">
                        <a:tabLst/>
                      </a:pPr>
                      <a:r>
                        <a:rPr lang="en-GB" sz="1600" b="0" dirty="0">
                          <a:latin typeface="Arial" panose="020B0604020202020204" pitchFamily="34" charset="0"/>
                          <a:cs typeface="Arial" panose="020B0604020202020204" pitchFamily="34" charset="0"/>
                        </a:rPr>
                        <a:t>Dose discontinuation</a:t>
                      </a:r>
                    </a:p>
                  </a:txBody>
                  <a:tcPr marT="64800" marB="64800"/>
                </a:tc>
                <a:tc>
                  <a:txBody>
                    <a:bodyPr/>
                    <a:lstStyle/>
                    <a:p>
                      <a:pPr algn="ct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247 (54.2)</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110 (24.1)</a:t>
                      </a:r>
                      <a:r>
                        <a:rPr lang="en-GB" sz="1600" baseline="30000" dirty="0">
                          <a:latin typeface="Arial" panose="020B0604020202020204" pitchFamily="34" charset="0"/>
                          <a:cs typeface="Arial" panose="020B0604020202020204" pitchFamily="34" charset="0"/>
                        </a:rPr>
                        <a:t>a</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93 (20.4)</a:t>
                      </a:r>
                      <a:r>
                        <a:rPr lang="en-GB" sz="1600" baseline="30000" dirty="0">
                          <a:latin typeface="Arial" panose="020B0604020202020204" pitchFamily="34" charset="0"/>
                          <a:cs typeface="Arial" panose="020B0604020202020204" pitchFamily="34" charset="0"/>
                        </a:rPr>
                        <a:t>b</a:t>
                      </a:r>
                    </a:p>
                  </a:txBody>
                  <a:tcPr marT="64800" marB="64800"/>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70 (30.4)</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9 (3.9)</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49 (21.3)</a:t>
                      </a:r>
                    </a:p>
                  </a:txBody>
                  <a:tcPr marT="64800" marB="64800"/>
                </a:tc>
                <a:extLst>
                  <a:ext uri="{0D108BD9-81ED-4DB2-BD59-A6C34878D82A}">
                    <a16:rowId xmlns:a16="http://schemas.microsoft.com/office/drawing/2014/main" val="633295849"/>
                  </a:ext>
                </a:extLst>
              </a:tr>
              <a:tr h="0">
                <a:tc gridSpan="3">
                  <a:txBody>
                    <a:bodyPr/>
                    <a:lstStyle/>
                    <a:p>
                      <a:pPr marL="0" indent="9525">
                        <a:tabLst/>
                      </a:pPr>
                      <a:r>
                        <a:rPr lang="en-GB" sz="1300" baseline="30000" dirty="0">
                          <a:latin typeface="Arial" panose="020B0604020202020204" pitchFamily="34" charset="0"/>
                          <a:cs typeface="Arial" panose="020B0604020202020204" pitchFamily="34" charset="0"/>
                        </a:rPr>
                        <a:t>a </a:t>
                      </a:r>
                      <a:r>
                        <a:rPr lang="en-GB" sz="1300" dirty="0">
                          <a:latin typeface="Arial" panose="020B0604020202020204" pitchFamily="34" charset="0"/>
                          <a:cs typeface="Arial" panose="020B0604020202020204" pitchFamily="34" charset="0"/>
                        </a:rPr>
                        <a:t>Most common TEAEs leading to dose reduction in fruquintinib arm: hand-foot syndrome (5.3%), hypertension (3.7%), and asthenia (3.5%)</a:t>
                      </a:r>
                    </a:p>
                    <a:p>
                      <a:pPr marL="0" indent="9525">
                        <a:tabLst/>
                      </a:pPr>
                      <a:r>
                        <a:rPr lang="en-GB" sz="1300" baseline="30000" dirty="0">
                          <a:latin typeface="Arial" panose="020B0604020202020204" pitchFamily="34" charset="0"/>
                          <a:cs typeface="Arial" panose="020B0604020202020204" pitchFamily="34" charset="0"/>
                        </a:rPr>
                        <a:t>b </a:t>
                      </a:r>
                      <a:r>
                        <a:rPr lang="en-GB" sz="1300" dirty="0">
                          <a:latin typeface="Arial" panose="020B0604020202020204" pitchFamily="34" charset="0"/>
                          <a:cs typeface="Arial" panose="020B0604020202020204" pitchFamily="34" charset="0"/>
                        </a:rPr>
                        <a:t>Most common TEAE leading to dose discontinuation in the fruquintinib arm: asthenia (1.5%)</a:t>
                      </a:r>
                    </a:p>
                  </a:txBody>
                  <a:tcPr marT="64800" marB="64800">
                    <a:noFill/>
                  </a:tcPr>
                </a:tc>
                <a:tc hMerge="1">
                  <a:txBody>
                    <a:bodyPr/>
                    <a:lstStyle/>
                    <a:p>
                      <a:pPr algn="ctr"/>
                      <a:endParaRPr lang="en-GB" sz="1050" baseline="30000" dirty="0">
                        <a:latin typeface="Arial" panose="020B0604020202020204" pitchFamily="34" charset="0"/>
                        <a:cs typeface="Arial" panose="020B0604020202020204" pitchFamily="34" charset="0"/>
                      </a:endParaRPr>
                    </a:p>
                  </a:txBody>
                  <a:tcPr/>
                </a:tc>
                <a:tc hMerge="1">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endParaRPr lang="en-GB" sz="105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5208096"/>
                  </a:ext>
                </a:extLst>
              </a:tr>
            </a:tbl>
          </a:graphicData>
        </a:graphic>
      </p:graphicFrame>
    </p:spTree>
    <p:extLst>
      <p:ext uri="{BB962C8B-B14F-4D97-AF65-F5344CB8AC3E}">
        <p14:creationId xmlns:p14="http://schemas.microsoft.com/office/powerpoint/2010/main" val="305771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CC49B72-4742-68C1-057E-CC864452580D}"/>
              </a:ext>
            </a:extLst>
          </p:cNvPr>
          <p:cNvSpPr>
            <a:spLocks noGrp="1"/>
          </p:cNvSpPr>
          <p:nvPr>
            <p:ph type="title"/>
          </p:nvPr>
        </p:nvSpPr>
        <p:spPr/>
        <p:txBody>
          <a:bodyPr/>
          <a:lstStyle/>
          <a:p>
            <a:r>
              <a:rPr lang="en-GB" noProof="0" dirty="0"/>
              <a:t>Treatment optimisation</a:t>
            </a:r>
          </a:p>
        </p:txBody>
      </p:sp>
      <p:sp>
        <p:nvSpPr>
          <p:cNvPr id="6" name="Slide Number Placeholder 5">
            <a:extLst>
              <a:ext uri="{FF2B5EF4-FFF2-40B4-BE49-F238E27FC236}">
                <a16:creationId xmlns:a16="http://schemas.microsoft.com/office/drawing/2014/main" id="{17E42224-B6A5-AB05-661E-1FFA1ACC0775}"/>
              </a:ext>
            </a:extLst>
          </p:cNvPr>
          <p:cNvSpPr>
            <a:spLocks noGrp="1"/>
          </p:cNvSpPr>
          <p:nvPr>
            <p:ph type="sldNum" sz="quarter" idx="4"/>
          </p:nvPr>
        </p:nvSpPr>
        <p:spPr/>
        <p:txBody>
          <a:bodyPr/>
          <a:lstStyle/>
          <a:p>
            <a:fld id="{FCE43C0F-8A7B-3A4B-9DB5-B3472E36E833}" type="slidenum">
              <a:rPr lang="en-GB" smtClean="0"/>
              <a:pPr/>
              <a:t>19</a:t>
            </a:fld>
            <a:endParaRPr lang="en-GB" dirty="0"/>
          </a:p>
        </p:txBody>
      </p:sp>
    </p:spTree>
    <p:extLst>
      <p:ext uri="{BB962C8B-B14F-4D97-AF65-F5344CB8AC3E}">
        <p14:creationId xmlns:p14="http://schemas.microsoft.com/office/powerpoint/2010/main" val="198518506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Optimising outcomes with late-line treatment of </a:t>
            </a:r>
            <a:r>
              <a:rPr lang="en-GB" cap="none" noProof="0" dirty="0"/>
              <a:t>m</a:t>
            </a:r>
            <a:r>
              <a:rPr lang="en-GB" noProof="0" dirty="0"/>
              <a:t>crc</a:t>
            </a:r>
          </a:p>
        </p:txBody>
      </p:sp>
      <p:sp>
        <p:nvSpPr>
          <p:cNvPr id="3" name="Subtitle 2"/>
          <p:cNvSpPr>
            <a:spLocks noGrp="1"/>
          </p:cNvSpPr>
          <p:nvPr>
            <p:ph type="subTitle" idx="1"/>
          </p:nvPr>
        </p:nvSpPr>
        <p:spPr>
          <a:xfrm>
            <a:off x="609600" y="3573017"/>
            <a:ext cx="10972800" cy="2735888"/>
          </a:xfrm>
        </p:spPr>
        <p:txBody>
          <a:bodyPr>
            <a:normAutofit/>
          </a:bodyPr>
          <a:lstStyle/>
          <a:p>
            <a:r>
              <a:rPr lang="en-GB" b="1" noProof="0" dirty="0"/>
              <a:t>Assoc. Prof. Gerald Prager, MD</a:t>
            </a:r>
          </a:p>
          <a:p>
            <a:pPr>
              <a:spcBef>
                <a:spcPts val="0"/>
              </a:spcBef>
            </a:pPr>
            <a:r>
              <a:rPr lang="en-GB" sz="2200" b="1" noProof="0" dirty="0"/>
              <a:t>Medical Oncologist, Medical University of Vienna, Austria</a:t>
            </a:r>
          </a:p>
          <a:p>
            <a:pPr>
              <a:spcBef>
                <a:spcPts val="0"/>
              </a:spcBef>
            </a:pPr>
            <a:endParaRPr lang="en-GB" sz="2200" b="1" noProof="0" dirty="0"/>
          </a:p>
          <a:p>
            <a:pPr>
              <a:spcBef>
                <a:spcPts val="0"/>
              </a:spcBef>
            </a:pPr>
            <a:r>
              <a:rPr lang="en-GB" b="1" noProof="0" dirty="0"/>
              <a:t>Dr Victor Hugo Fonseca de Jesus, MD</a:t>
            </a:r>
          </a:p>
          <a:p>
            <a:pPr>
              <a:spcBef>
                <a:spcPts val="0"/>
              </a:spcBef>
            </a:pPr>
            <a:r>
              <a:rPr lang="en-GB" sz="2200" b="1" noProof="0" dirty="0"/>
              <a:t>Medical Oncologist, Grupo </a:t>
            </a:r>
            <a:r>
              <a:rPr lang="en-GB" sz="2200" b="1" noProof="0" dirty="0" err="1"/>
              <a:t>Oncoclínicas</a:t>
            </a:r>
            <a:r>
              <a:rPr lang="en-GB" sz="2200" b="1" noProof="0" dirty="0"/>
              <a:t>, </a:t>
            </a:r>
            <a:r>
              <a:rPr lang="en-GB" sz="2200" b="1" noProof="0" dirty="0" err="1"/>
              <a:t>Florianópolis</a:t>
            </a:r>
            <a:r>
              <a:rPr lang="en-GB" sz="2200" b="1" noProof="0" dirty="0"/>
              <a:t>, Brazil</a:t>
            </a:r>
          </a:p>
          <a:p>
            <a:r>
              <a:rPr lang="en-GB" sz="2400" b="1" noProof="0" dirty="0"/>
              <a:t>MARCH 2024</a:t>
            </a:r>
          </a:p>
        </p:txBody>
      </p:sp>
      <p:sp>
        <p:nvSpPr>
          <p:cNvPr id="4" name="Slide Number Placeholder 3"/>
          <p:cNvSpPr>
            <a:spLocks noGrp="1"/>
          </p:cNvSpPr>
          <p:nvPr>
            <p:ph type="sldNum" sz="quarter" idx="4"/>
          </p:nvPr>
        </p:nvSpPr>
        <p:spPr/>
        <p:txBody>
          <a:bodyPr/>
          <a:lstStyle/>
          <a:p>
            <a:fld id="{FCE43C0F-8A7B-3A4B-9DB5-B3472E36E833}" type="slidenum">
              <a:rPr lang="en-GB" smtClean="0"/>
              <a:pPr/>
              <a:t>2</a:t>
            </a:fld>
            <a:endParaRPr lang="en-GB" dirty="0"/>
          </a:p>
        </p:txBody>
      </p:sp>
      <p:sp>
        <p:nvSpPr>
          <p:cNvPr id="6" name="AutoShape 2" descr="location">
            <a:extLst>
              <a:ext uri="{FF2B5EF4-FFF2-40B4-BE49-F238E27FC236}">
                <a16:creationId xmlns:a16="http://schemas.microsoft.com/office/drawing/2014/main" id="{C98ECC7B-7FE9-567D-251C-5B35438C194A}"/>
              </a:ext>
            </a:extLst>
          </p:cNvPr>
          <p:cNvSpPr>
            <a:spLocks noChangeAspect="1" noChangeArrowheads="1"/>
          </p:cNvSpPr>
          <p:nvPr/>
        </p:nvSpPr>
        <p:spPr bwMode="auto">
          <a:xfrm>
            <a:off x="157163" y="-22225"/>
            <a:ext cx="142875" cy="142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371116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EFBB7-1403-E3DE-FAC3-2732D4049732}"/>
              </a:ext>
            </a:extLst>
          </p:cNvPr>
          <p:cNvSpPr>
            <a:spLocks noGrp="1"/>
          </p:cNvSpPr>
          <p:nvPr>
            <p:ph type="title"/>
          </p:nvPr>
        </p:nvSpPr>
        <p:spPr>
          <a:xfrm>
            <a:off x="619202" y="259200"/>
            <a:ext cx="9401798" cy="864000"/>
          </a:xfrm>
        </p:spPr>
        <p:txBody>
          <a:bodyPr/>
          <a:lstStyle/>
          <a:p>
            <a:r>
              <a:rPr lang="en-GB" dirty="0"/>
              <a:t>Dose-escalated strategy for management of adverse events with regorafenib</a:t>
            </a:r>
          </a:p>
        </p:txBody>
      </p:sp>
      <p:sp>
        <p:nvSpPr>
          <p:cNvPr id="4" name="Slide Number Placeholder 3">
            <a:extLst>
              <a:ext uri="{FF2B5EF4-FFF2-40B4-BE49-F238E27FC236}">
                <a16:creationId xmlns:a16="http://schemas.microsoft.com/office/drawing/2014/main" id="{1767C71C-CA46-1F4E-837B-A8E19F90A4E5}"/>
              </a:ext>
            </a:extLst>
          </p:cNvPr>
          <p:cNvSpPr>
            <a:spLocks noGrp="1"/>
          </p:cNvSpPr>
          <p:nvPr>
            <p:ph type="sldNum" sz="quarter" idx="4"/>
          </p:nvPr>
        </p:nvSpPr>
        <p:spPr>
          <a:xfrm>
            <a:off x="10800523" y="6428359"/>
            <a:ext cx="781877" cy="365125"/>
          </a:xfrm>
        </p:spPr>
        <p:txBody>
          <a:bodyPr/>
          <a:lstStyle/>
          <a:p>
            <a:fld id="{BC7E94F1-BB4A-FC4C-8EA3-FB3F77AC4B80}" type="slidenum">
              <a:rPr lang="en-GB" smtClean="0"/>
              <a:pPr/>
              <a:t>20</a:t>
            </a:fld>
            <a:endParaRPr lang="en-GB" dirty="0"/>
          </a:p>
        </p:txBody>
      </p:sp>
      <p:sp>
        <p:nvSpPr>
          <p:cNvPr id="77" name="Content Placeholder 76">
            <a:extLst>
              <a:ext uri="{FF2B5EF4-FFF2-40B4-BE49-F238E27FC236}">
                <a16:creationId xmlns:a16="http://schemas.microsoft.com/office/drawing/2014/main" id="{DD0BC9BB-B694-5140-A6DC-32B562434233}"/>
              </a:ext>
            </a:extLst>
          </p:cNvPr>
          <p:cNvSpPr>
            <a:spLocks noGrp="1"/>
          </p:cNvSpPr>
          <p:nvPr>
            <p:ph sz="quarter" idx="15"/>
          </p:nvPr>
        </p:nvSpPr>
        <p:spPr>
          <a:xfrm>
            <a:off x="630663" y="6357600"/>
            <a:ext cx="10179050" cy="365125"/>
          </a:xfrm>
        </p:spPr>
        <p:txBody>
          <a:bodyPr/>
          <a:lstStyle/>
          <a:p>
            <a:r>
              <a:rPr lang="en-GB" dirty="0">
                <a:solidFill>
                  <a:schemeClr val="tx2"/>
                </a:solidFill>
              </a:rPr>
              <a:t>HR, hazard ratio; mo, months; OS, overall survival; </a:t>
            </a:r>
            <a:r>
              <a:rPr lang="en-GB" dirty="0"/>
              <a:t>PO, by mouth; SDRT, significant drug-related toxicities</a:t>
            </a:r>
          </a:p>
          <a:p>
            <a:r>
              <a:rPr lang="en-GB" dirty="0"/>
              <a:t>1. Grothey A. Clin Adv Hematol Oncol. 2015;13(8):514-517; 2. Bekaii-Saab TS, et al. Lancet Oncol. 2019;20(8):1070-1082 </a:t>
            </a:r>
          </a:p>
        </p:txBody>
      </p:sp>
      <p:sp>
        <p:nvSpPr>
          <p:cNvPr id="9" name="Rectangle 8">
            <a:extLst>
              <a:ext uri="{FF2B5EF4-FFF2-40B4-BE49-F238E27FC236}">
                <a16:creationId xmlns:a16="http://schemas.microsoft.com/office/drawing/2014/main" id="{730815CD-2F20-F49E-1FF1-192D7A2277AE}"/>
              </a:ext>
            </a:extLst>
          </p:cNvPr>
          <p:cNvSpPr/>
          <p:nvPr/>
        </p:nvSpPr>
        <p:spPr>
          <a:xfrm>
            <a:off x="8148350" y="5075507"/>
            <a:ext cx="2381342" cy="246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GB" sz="1000" b="1" dirty="0">
                <a:solidFill>
                  <a:schemeClr val="tx1"/>
                </a:solidFill>
                <a:latin typeface="Arial" panose="020B0604020202020204" pitchFamily="34" charset="0"/>
                <a:cs typeface="Arial" panose="020B0604020202020204" pitchFamily="34" charset="0"/>
              </a:rPr>
              <a:t>Time from randomisation (months)</a:t>
            </a:r>
          </a:p>
        </p:txBody>
      </p:sp>
      <p:cxnSp>
        <p:nvCxnSpPr>
          <p:cNvPr id="10" name="Straight Connector 9">
            <a:extLst>
              <a:ext uri="{FF2B5EF4-FFF2-40B4-BE49-F238E27FC236}">
                <a16:creationId xmlns:a16="http://schemas.microsoft.com/office/drawing/2014/main" id="{431CF62C-DE4D-4F45-9FBE-1D201E1F0B2B}"/>
              </a:ext>
            </a:extLst>
          </p:cNvPr>
          <p:cNvCxnSpPr>
            <a:cxnSpLocks/>
          </p:cNvCxnSpPr>
          <p:nvPr/>
        </p:nvCxnSpPr>
        <p:spPr>
          <a:xfrm flipH="1">
            <a:off x="7324910" y="4849451"/>
            <a:ext cx="399476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E51B7E5D-F8BC-C346-A426-F6F1DF72451E}"/>
              </a:ext>
            </a:extLst>
          </p:cNvPr>
          <p:cNvSpPr txBox="1"/>
          <p:nvPr/>
        </p:nvSpPr>
        <p:spPr>
          <a:xfrm>
            <a:off x="7782388" y="4892759"/>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a:t>
            </a:r>
          </a:p>
        </p:txBody>
      </p:sp>
      <p:sp>
        <p:nvSpPr>
          <p:cNvPr id="14" name="TextBox 13">
            <a:extLst>
              <a:ext uri="{FF2B5EF4-FFF2-40B4-BE49-F238E27FC236}">
                <a16:creationId xmlns:a16="http://schemas.microsoft.com/office/drawing/2014/main" id="{6551C130-8442-1745-A9E4-171C8583D37D}"/>
              </a:ext>
            </a:extLst>
          </p:cNvPr>
          <p:cNvSpPr txBox="1"/>
          <p:nvPr/>
        </p:nvSpPr>
        <p:spPr>
          <a:xfrm rot="16200000">
            <a:off x="6305796" y="3603770"/>
            <a:ext cx="1183016" cy="153888"/>
          </a:xfrm>
          <a:prstGeom prst="rect">
            <a:avLst/>
          </a:prstGeom>
          <a:noFill/>
        </p:spPr>
        <p:txBody>
          <a:bodyPr wrap="none" lIns="0" tIns="0" rIns="0" bIns="0" rtlCol="0">
            <a:spAutoFit/>
          </a:bodyPr>
          <a:lstStyle/>
          <a:p>
            <a:pPr algn="r"/>
            <a:r>
              <a:rPr lang="en-GB" sz="1000" b="1" dirty="0">
                <a:latin typeface="Arial" panose="020B0604020202020204" pitchFamily="34" charset="0"/>
                <a:ea typeface="Aileron" charset="0"/>
                <a:cs typeface="Arial" panose="020B0604020202020204" pitchFamily="34" charset="0"/>
              </a:rPr>
              <a:t>Overall survival (%)</a:t>
            </a:r>
          </a:p>
        </p:txBody>
      </p:sp>
      <p:sp>
        <p:nvSpPr>
          <p:cNvPr id="27" name="TextBox 26">
            <a:extLst>
              <a:ext uri="{FF2B5EF4-FFF2-40B4-BE49-F238E27FC236}">
                <a16:creationId xmlns:a16="http://schemas.microsoft.com/office/drawing/2014/main" id="{3FBE271A-191D-8647-927E-71F32B6907D7}"/>
              </a:ext>
            </a:extLst>
          </p:cNvPr>
          <p:cNvSpPr txBox="1"/>
          <p:nvPr/>
        </p:nvSpPr>
        <p:spPr>
          <a:xfrm>
            <a:off x="7157100" y="5456257"/>
            <a:ext cx="333426"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54 (0)</a:t>
            </a:r>
          </a:p>
          <a:p>
            <a:pPr algn="ctr">
              <a:lnSpc>
                <a:spcPct val="90000"/>
              </a:lnSpc>
            </a:pPr>
            <a:r>
              <a:rPr lang="en-GB" sz="1000" dirty="0">
                <a:latin typeface="Arial" panose="020B0604020202020204" pitchFamily="34" charset="0"/>
                <a:ea typeface="Aileron" charset="0"/>
                <a:cs typeface="Arial" panose="020B0604020202020204" pitchFamily="34" charset="0"/>
              </a:rPr>
              <a:t>62 (0)</a:t>
            </a:r>
          </a:p>
        </p:txBody>
      </p:sp>
      <p:sp>
        <p:nvSpPr>
          <p:cNvPr id="28" name="TextBox 27">
            <a:extLst>
              <a:ext uri="{FF2B5EF4-FFF2-40B4-BE49-F238E27FC236}">
                <a16:creationId xmlns:a16="http://schemas.microsoft.com/office/drawing/2014/main" id="{0E2D27E2-7AD7-4B45-BD12-3453ED475FF2}"/>
              </a:ext>
            </a:extLst>
          </p:cNvPr>
          <p:cNvSpPr txBox="1"/>
          <p:nvPr/>
        </p:nvSpPr>
        <p:spPr>
          <a:xfrm>
            <a:off x="5981028" y="5456257"/>
            <a:ext cx="971420" cy="276999"/>
          </a:xfrm>
          <a:prstGeom prst="rect">
            <a:avLst/>
          </a:prstGeom>
          <a:noFill/>
        </p:spPr>
        <p:txBody>
          <a:bodyPr wrap="none" lIns="0" tIns="0" rIns="0" bIns="0"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Dose escalation</a:t>
            </a:r>
          </a:p>
          <a:p>
            <a:pPr>
              <a:lnSpc>
                <a:spcPct val="90000"/>
              </a:lnSpc>
            </a:pPr>
            <a:r>
              <a:rPr lang="en-GB" sz="1000" b="1" dirty="0">
                <a:solidFill>
                  <a:schemeClr val="accent1"/>
                </a:solidFill>
                <a:latin typeface="Arial" panose="020B0604020202020204" pitchFamily="34" charset="0"/>
                <a:ea typeface="Aileron" charset="0"/>
                <a:cs typeface="Arial" panose="020B0604020202020204" pitchFamily="34" charset="0"/>
              </a:rPr>
              <a:t>Standard dose</a:t>
            </a:r>
          </a:p>
        </p:txBody>
      </p:sp>
      <p:sp>
        <p:nvSpPr>
          <p:cNvPr id="31" name="TextBox 30">
            <a:extLst>
              <a:ext uri="{FF2B5EF4-FFF2-40B4-BE49-F238E27FC236}">
                <a16:creationId xmlns:a16="http://schemas.microsoft.com/office/drawing/2014/main" id="{3844E26E-6E6E-BF47-A11C-E39C9DD28B6A}"/>
              </a:ext>
            </a:extLst>
          </p:cNvPr>
          <p:cNvSpPr txBox="1"/>
          <p:nvPr/>
        </p:nvSpPr>
        <p:spPr>
          <a:xfrm>
            <a:off x="11285870" y="5456257"/>
            <a:ext cx="70532"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a:t>
            </a:r>
            <a:br>
              <a:rPr lang="en-GB" sz="1000" dirty="0">
                <a:latin typeface="Arial" panose="020B0604020202020204" pitchFamily="34" charset="0"/>
                <a:ea typeface="Aileron" charset="0"/>
                <a:cs typeface="Arial" panose="020B0604020202020204" pitchFamily="34" charset="0"/>
              </a:rPr>
            </a:br>
            <a:r>
              <a:rPr lang="en-GB" sz="1000" dirty="0">
                <a:latin typeface="Arial" panose="020B0604020202020204" pitchFamily="34" charset="0"/>
                <a:ea typeface="Aileron" charset="0"/>
                <a:cs typeface="Arial" panose="020B0604020202020204" pitchFamily="34" charset="0"/>
              </a:rPr>
              <a:t>–</a:t>
            </a:r>
          </a:p>
        </p:txBody>
      </p:sp>
      <p:sp>
        <p:nvSpPr>
          <p:cNvPr id="32" name="TextBox 31">
            <a:extLst>
              <a:ext uri="{FF2B5EF4-FFF2-40B4-BE49-F238E27FC236}">
                <a16:creationId xmlns:a16="http://schemas.microsoft.com/office/drawing/2014/main" id="{40BACAAE-2394-6340-9E47-9EA56E07F64E}"/>
              </a:ext>
            </a:extLst>
          </p:cNvPr>
          <p:cNvSpPr txBox="1"/>
          <p:nvPr/>
        </p:nvSpPr>
        <p:spPr>
          <a:xfrm>
            <a:off x="10694049" y="5456257"/>
            <a:ext cx="333426"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0 (14)</a:t>
            </a:r>
          </a:p>
          <a:p>
            <a:pPr algn="ctr">
              <a:lnSpc>
                <a:spcPct val="90000"/>
              </a:lnSpc>
            </a:pPr>
            <a:r>
              <a:rPr lang="en-GB" sz="1000" dirty="0">
                <a:latin typeface="Arial" panose="020B0604020202020204" pitchFamily="34" charset="0"/>
                <a:ea typeface="Aileron" charset="0"/>
                <a:cs typeface="Arial" panose="020B0604020202020204" pitchFamily="34" charset="0"/>
              </a:rPr>
              <a:t>0 (16)</a:t>
            </a:r>
          </a:p>
        </p:txBody>
      </p:sp>
      <p:sp>
        <p:nvSpPr>
          <p:cNvPr id="33" name="TextBox 32">
            <a:extLst>
              <a:ext uri="{FF2B5EF4-FFF2-40B4-BE49-F238E27FC236}">
                <a16:creationId xmlns:a16="http://schemas.microsoft.com/office/drawing/2014/main" id="{68623911-244D-124A-843F-DA1DDD32A2F3}"/>
              </a:ext>
            </a:extLst>
          </p:cNvPr>
          <p:cNvSpPr txBox="1"/>
          <p:nvPr/>
        </p:nvSpPr>
        <p:spPr>
          <a:xfrm>
            <a:off x="10160649" y="5456257"/>
            <a:ext cx="333425"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3 (12)</a:t>
            </a:r>
          </a:p>
          <a:p>
            <a:pPr algn="ctr">
              <a:lnSpc>
                <a:spcPct val="90000"/>
              </a:lnSpc>
            </a:pPr>
            <a:r>
              <a:rPr lang="en-GB" sz="1000" dirty="0">
                <a:latin typeface="Arial" panose="020B0604020202020204" pitchFamily="34" charset="0"/>
                <a:ea typeface="Aileron" charset="0"/>
                <a:cs typeface="Arial" panose="020B0604020202020204" pitchFamily="34" charset="0"/>
              </a:rPr>
              <a:t>1 (16)</a:t>
            </a:r>
          </a:p>
        </p:txBody>
      </p:sp>
      <p:sp>
        <p:nvSpPr>
          <p:cNvPr id="34" name="TextBox 33">
            <a:extLst>
              <a:ext uri="{FF2B5EF4-FFF2-40B4-BE49-F238E27FC236}">
                <a16:creationId xmlns:a16="http://schemas.microsoft.com/office/drawing/2014/main" id="{5DB2F9ED-6E55-F247-97F1-24D8324C2E71}"/>
              </a:ext>
            </a:extLst>
          </p:cNvPr>
          <p:cNvSpPr txBox="1"/>
          <p:nvPr/>
        </p:nvSpPr>
        <p:spPr>
          <a:xfrm>
            <a:off x="9687574" y="5456257"/>
            <a:ext cx="333425"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5 (11)</a:t>
            </a:r>
          </a:p>
          <a:p>
            <a:pPr algn="ctr">
              <a:lnSpc>
                <a:spcPct val="90000"/>
              </a:lnSpc>
            </a:pPr>
            <a:r>
              <a:rPr lang="en-GB" sz="1000" dirty="0">
                <a:latin typeface="Arial" panose="020B0604020202020204" pitchFamily="34" charset="0"/>
                <a:ea typeface="Aileron" charset="0"/>
                <a:cs typeface="Arial" panose="020B0604020202020204" pitchFamily="34" charset="0"/>
              </a:rPr>
              <a:t>3 (14)</a:t>
            </a:r>
          </a:p>
        </p:txBody>
      </p:sp>
      <p:sp>
        <p:nvSpPr>
          <p:cNvPr id="39" name="TextBox 38">
            <a:extLst>
              <a:ext uri="{FF2B5EF4-FFF2-40B4-BE49-F238E27FC236}">
                <a16:creationId xmlns:a16="http://schemas.microsoft.com/office/drawing/2014/main" id="{8C79F8C4-3A6C-9243-8686-64C874FCE98A}"/>
              </a:ext>
            </a:extLst>
          </p:cNvPr>
          <p:cNvSpPr txBox="1"/>
          <p:nvPr/>
        </p:nvSpPr>
        <p:spPr>
          <a:xfrm>
            <a:off x="8293563" y="4892759"/>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6</a:t>
            </a:r>
          </a:p>
        </p:txBody>
      </p:sp>
      <p:sp>
        <p:nvSpPr>
          <p:cNvPr id="40" name="TextBox 39">
            <a:extLst>
              <a:ext uri="{FF2B5EF4-FFF2-40B4-BE49-F238E27FC236}">
                <a16:creationId xmlns:a16="http://schemas.microsoft.com/office/drawing/2014/main" id="{A077D026-86C1-0F45-B9FC-8D5426346A2A}"/>
              </a:ext>
            </a:extLst>
          </p:cNvPr>
          <p:cNvSpPr txBox="1"/>
          <p:nvPr/>
        </p:nvSpPr>
        <p:spPr>
          <a:xfrm>
            <a:off x="9744197" y="4892759"/>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15</a:t>
            </a:r>
          </a:p>
        </p:txBody>
      </p:sp>
      <p:sp>
        <p:nvSpPr>
          <p:cNvPr id="41" name="TextBox 40">
            <a:extLst>
              <a:ext uri="{FF2B5EF4-FFF2-40B4-BE49-F238E27FC236}">
                <a16:creationId xmlns:a16="http://schemas.microsoft.com/office/drawing/2014/main" id="{DD180FB2-3B27-1240-8FCB-E99913704C7F}"/>
              </a:ext>
            </a:extLst>
          </p:cNvPr>
          <p:cNvSpPr txBox="1"/>
          <p:nvPr/>
        </p:nvSpPr>
        <p:spPr>
          <a:xfrm>
            <a:off x="11245972" y="4892759"/>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24</a:t>
            </a:r>
          </a:p>
        </p:txBody>
      </p:sp>
      <p:sp>
        <p:nvSpPr>
          <p:cNvPr id="42" name="TextBox 41">
            <a:extLst>
              <a:ext uri="{FF2B5EF4-FFF2-40B4-BE49-F238E27FC236}">
                <a16:creationId xmlns:a16="http://schemas.microsoft.com/office/drawing/2014/main" id="{FC837B3C-C6E5-2548-B72E-9AE59CA5A221}"/>
              </a:ext>
            </a:extLst>
          </p:cNvPr>
          <p:cNvSpPr txBox="1"/>
          <p:nvPr/>
        </p:nvSpPr>
        <p:spPr>
          <a:xfrm>
            <a:off x="10744322" y="4892759"/>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21</a:t>
            </a:r>
          </a:p>
        </p:txBody>
      </p:sp>
      <p:sp>
        <p:nvSpPr>
          <p:cNvPr id="43" name="TextBox 42">
            <a:extLst>
              <a:ext uri="{FF2B5EF4-FFF2-40B4-BE49-F238E27FC236}">
                <a16:creationId xmlns:a16="http://schemas.microsoft.com/office/drawing/2014/main" id="{D9D7BA22-43F3-CA43-80CE-23B0C3E07747}"/>
              </a:ext>
            </a:extLst>
          </p:cNvPr>
          <p:cNvSpPr txBox="1"/>
          <p:nvPr/>
        </p:nvSpPr>
        <p:spPr>
          <a:xfrm>
            <a:off x="10236322" y="4892759"/>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18</a:t>
            </a:r>
          </a:p>
        </p:txBody>
      </p:sp>
      <p:cxnSp>
        <p:nvCxnSpPr>
          <p:cNvPr id="47" name="Straight Connector 46">
            <a:extLst>
              <a:ext uri="{FF2B5EF4-FFF2-40B4-BE49-F238E27FC236}">
                <a16:creationId xmlns:a16="http://schemas.microsoft.com/office/drawing/2014/main" id="{0BDCA018-C590-1543-BD0B-D67D03E6C30F}"/>
              </a:ext>
            </a:extLst>
          </p:cNvPr>
          <p:cNvCxnSpPr>
            <a:cxnSpLocks/>
          </p:cNvCxnSpPr>
          <p:nvPr/>
        </p:nvCxnSpPr>
        <p:spPr>
          <a:xfrm>
            <a:off x="7816973" y="4851675"/>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8ACAC2CB-D031-184D-A9E9-9E3172564FE9}"/>
              </a:ext>
            </a:extLst>
          </p:cNvPr>
          <p:cNvCxnSpPr>
            <a:cxnSpLocks/>
          </p:cNvCxnSpPr>
          <p:nvPr/>
        </p:nvCxnSpPr>
        <p:spPr>
          <a:xfrm>
            <a:off x="8324973" y="4851675"/>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3" name="TextBox 62">
            <a:extLst>
              <a:ext uri="{FF2B5EF4-FFF2-40B4-BE49-F238E27FC236}">
                <a16:creationId xmlns:a16="http://schemas.microsoft.com/office/drawing/2014/main" id="{26B8E13D-87DB-0648-979D-F5A8E8568FD4}"/>
              </a:ext>
            </a:extLst>
          </p:cNvPr>
          <p:cNvSpPr txBox="1"/>
          <p:nvPr/>
        </p:nvSpPr>
        <p:spPr>
          <a:xfrm>
            <a:off x="9125258" y="5456257"/>
            <a:ext cx="403958"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14 (4)</a:t>
            </a:r>
          </a:p>
          <a:p>
            <a:pPr algn="ctr">
              <a:lnSpc>
                <a:spcPct val="90000"/>
              </a:lnSpc>
            </a:pPr>
            <a:r>
              <a:rPr lang="en-GB" sz="1000" dirty="0">
                <a:latin typeface="Arial" panose="020B0604020202020204" pitchFamily="34" charset="0"/>
                <a:ea typeface="Aileron" charset="0"/>
                <a:cs typeface="Arial" panose="020B0604020202020204" pitchFamily="34" charset="0"/>
              </a:rPr>
              <a:t>10 (12)</a:t>
            </a:r>
          </a:p>
        </p:txBody>
      </p:sp>
      <p:sp>
        <p:nvSpPr>
          <p:cNvPr id="64" name="TextBox 63">
            <a:extLst>
              <a:ext uri="{FF2B5EF4-FFF2-40B4-BE49-F238E27FC236}">
                <a16:creationId xmlns:a16="http://schemas.microsoft.com/office/drawing/2014/main" id="{4D8834BD-ADB5-EF43-82DB-6055698BCD27}"/>
              </a:ext>
            </a:extLst>
          </p:cNvPr>
          <p:cNvSpPr txBox="1"/>
          <p:nvPr/>
        </p:nvSpPr>
        <p:spPr>
          <a:xfrm>
            <a:off x="8690624" y="5456257"/>
            <a:ext cx="333425"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26 (4)</a:t>
            </a:r>
          </a:p>
          <a:p>
            <a:pPr algn="ctr">
              <a:lnSpc>
                <a:spcPct val="90000"/>
              </a:lnSpc>
            </a:pPr>
            <a:r>
              <a:rPr lang="en-GB" sz="1000" dirty="0">
                <a:latin typeface="Arial" panose="020B0604020202020204" pitchFamily="34" charset="0"/>
                <a:ea typeface="Aileron" charset="0"/>
                <a:cs typeface="Arial" panose="020B0604020202020204" pitchFamily="34" charset="0"/>
              </a:rPr>
              <a:t>21 (7)</a:t>
            </a:r>
          </a:p>
        </p:txBody>
      </p:sp>
      <p:sp>
        <p:nvSpPr>
          <p:cNvPr id="65" name="TextBox 64">
            <a:extLst>
              <a:ext uri="{FF2B5EF4-FFF2-40B4-BE49-F238E27FC236}">
                <a16:creationId xmlns:a16="http://schemas.microsoft.com/office/drawing/2014/main" id="{04364668-D1C0-3444-97F8-43C003E539CA}"/>
              </a:ext>
            </a:extLst>
          </p:cNvPr>
          <p:cNvSpPr txBox="1"/>
          <p:nvPr/>
        </p:nvSpPr>
        <p:spPr>
          <a:xfrm>
            <a:off x="8154049" y="5456257"/>
            <a:ext cx="333425"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36 (4)</a:t>
            </a:r>
          </a:p>
          <a:p>
            <a:pPr algn="ctr">
              <a:lnSpc>
                <a:spcPct val="90000"/>
              </a:lnSpc>
            </a:pPr>
            <a:r>
              <a:rPr lang="en-GB" sz="1000" dirty="0">
                <a:latin typeface="Arial" panose="020B0604020202020204" pitchFamily="34" charset="0"/>
                <a:ea typeface="Aileron" charset="0"/>
                <a:cs typeface="Arial" panose="020B0604020202020204" pitchFamily="34" charset="0"/>
              </a:rPr>
              <a:t>28 (3)</a:t>
            </a:r>
          </a:p>
        </p:txBody>
      </p:sp>
      <p:sp>
        <p:nvSpPr>
          <p:cNvPr id="66" name="TextBox 65">
            <a:extLst>
              <a:ext uri="{FF2B5EF4-FFF2-40B4-BE49-F238E27FC236}">
                <a16:creationId xmlns:a16="http://schemas.microsoft.com/office/drawing/2014/main" id="{359CEAB2-A3EC-0B44-88BD-2C856BDC3CFE}"/>
              </a:ext>
            </a:extLst>
          </p:cNvPr>
          <p:cNvSpPr txBox="1"/>
          <p:nvPr/>
        </p:nvSpPr>
        <p:spPr>
          <a:xfrm>
            <a:off x="7652399" y="5456257"/>
            <a:ext cx="333425"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44 (4)</a:t>
            </a:r>
          </a:p>
          <a:p>
            <a:pPr algn="ctr">
              <a:lnSpc>
                <a:spcPct val="90000"/>
              </a:lnSpc>
            </a:pPr>
            <a:r>
              <a:rPr lang="en-GB" sz="1000" dirty="0">
                <a:latin typeface="Arial" panose="020B0604020202020204" pitchFamily="34" charset="0"/>
                <a:ea typeface="Aileron" charset="0"/>
                <a:cs typeface="Arial" panose="020B0604020202020204" pitchFamily="34" charset="0"/>
              </a:rPr>
              <a:t>45 (2)</a:t>
            </a:r>
          </a:p>
        </p:txBody>
      </p:sp>
      <p:sp>
        <p:nvSpPr>
          <p:cNvPr id="67" name="TextBox 66">
            <a:extLst>
              <a:ext uri="{FF2B5EF4-FFF2-40B4-BE49-F238E27FC236}">
                <a16:creationId xmlns:a16="http://schemas.microsoft.com/office/drawing/2014/main" id="{54EC1FB4-C334-C04D-8F22-DB61229F0326}"/>
              </a:ext>
            </a:extLst>
          </p:cNvPr>
          <p:cNvSpPr txBox="1"/>
          <p:nvPr/>
        </p:nvSpPr>
        <p:spPr>
          <a:xfrm>
            <a:off x="5972541" y="5317758"/>
            <a:ext cx="2088713" cy="138499"/>
          </a:xfrm>
          <a:prstGeom prst="rect">
            <a:avLst/>
          </a:prstGeom>
          <a:noFill/>
        </p:spPr>
        <p:txBody>
          <a:bodyPr wrap="none" lIns="0" tIns="0" rIns="0" bIns="0" rtlCol="0">
            <a:spAutoFit/>
          </a:bodyPr>
          <a:lstStyle/>
          <a:p>
            <a:pPr algn="r">
              <a:lnSpc>
                <a:spcPct val="90000"/>
              </a:lnSpc>
            </a:pPr>
            <a:r>
              <a:rPr lang="en-GB" sz="1000" b="1" dirty="0">
                <a:latin typeface="Arial" panose="020B0604020202020204" pitchFamily="34" charset="0"/>
                <a:ea typeface="Aileron" charset="0"/>
                <a:cs typeface="Arial" panose="020B0604020202020204" pitchFamily="34" charset="0"/>
              </a:rPr>
              <a:t>Number at risk (number censored)</a:t>
            </a:r>
          </a:p>
        </p:txBody>
      </p:sp>
      <p:sp>
        <p:nvSpPr>
          <p:cNvPr id="68" name="TextBox 67">
            <a:extLst>
              <a:ext uri="{FF2B5EF4-FFF2-40B4-BE49-F238E27FC236}">
                <a16:creationId xmlns:a16="http://schemas.microsoft.com/office/drawing/2014/main" id="{6C109765-9230-C044-B21F-E39D2E159CDA}"/>
              </a:ext>
            </a:extLst>
          </p:cNvPr>
          <p:cNvSpPr txBox="1"/>
          <p:nvPr/>
        </p:nvSpPr>
        <p:spPr>
          <a:xfrm>
            <a:off x="8792038" y="4892759"/>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9</a:t>
            </a:r>
          </a:p>
        </p:txBody>
      </p:sp>
      <p:cxnSp>
        <p:nvCxnSpPr>
          <p:cNvPr id="69" name="Straight Connector 68">
            <a:extLst>
              <a:ext uri="{FF2B5EF4-FFF2-40B4-BE49-F238E27FC236}">
                <a16:creationId xmlns:a16="http://schemas.microsoft.com/office/drawing/2014/main" id="{50A64180-4FCB-3F49-A4B4-4F5B309CD599}"/>
              </a:ext>
            </a:extLst>
          </p:cNvPr>
          <p:cNvCxnSpPr>
            <a:cxnSpLocks/>
          </p:cNvCxnSpPr>
          <p:nvPr/>
        </p:nvCxnSpPr>
        <p:spPr>
          <a:xfrm>
            <a:off x="8823448" y="4851675"/>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0" name="TextBox 69">
            <a:extLst>
              <a:ext uri="{FF2B5EF4-FFF2-40B4-BE49-F238E27FC236}">
                <a16:creationId xmlns:a16="http://schemas.microsoft.com/office/drawing/2014/main" id="{733193B7-ACEE-0040-96B6-15737B87C3DC}"/>
              </a:ext>
            </a:extLst>
          </p:cNvPr>
          <p:cNvSpPr txBox="1"/>
          <p:nvPr/>
        </p:nvSpPr>
        <p:spPr>
          <a:xfrm>
            <a:off x="9255247" y="4892759"/>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12</a:t>
            </a:r>
          </a:p>
        </p:txBody>
      </p:sp>
      <p:sp>
        <p:nvSpPr>
          <p:cNvPr id="82" name="TextBox 81">
            <a:extLst>
              <a:ext uri="{FF2B5EF4-FFF2-40B4-BE49-F238E27FC236}">
                <a16:creationId xmlns:a16="http://schemas.microsoft.com/office/drawing/2014/main" id="{4673BFF8-1496-964D-915E-3B672D603810}"/>
              </a:ext>
            </a:extLst>
          </p:cNvPr>
          <p:cNvSpPr txBox="1"/>
          <p:nvPr/>
        </p:nvSpPr>
        <p:spPr>
          <a:xfrm>
            <a:off x="600662" y="5823310"/>
            <a:ext cx="10976087" cy="457048"/>
          </a:xfrm>
          <a:prstGeom prst="rect">
            <a:avLst/>
          </a:prstGeom>
          <a:noFill/>
        </p:spPr>
        <p:txBody>
          <a:bodyPr wrap="square" lIns="0" tIns="0" rIns="0" bIns="0" rtlCol="0">
            <a:spAutoFit/>
          </a:bodyPr>
          <a:lstStyle/>
          <a:p>
            <a:pPr>
              <a:lnSpc>
                <a:spcPct val="90000"/>
              </a:lnSpc>
            </a:pPr>
            <a:r>
              <a:rPr lang="en-US" sz="1100" b="1" dirty="0">
                <a:latin typeface="Arial" panose="020B0604020202020204" pitchFamily="34" charset="0"/>
                <a:cs typeface="Arial" panose="020B0604020202020204" pitchFamily="34" charset="0"/>
              </a:rPr>
              <a:t>Dose escalation arm: </a:t>
            </a:r>
            <a:r>
              <a:rPr lang="en-US" sz="1100" dirty="0">
                <a:latin typeface="Arial" panose="020B0604020202020204" pitchFamily="34" charset="0"/>
                <a:cs typeface="Arial" panose="020B0604020202020204" pitchFamily="34" charset="0"/>
              </a:rPr>
              <a:t>weekly incremental dose escalation up to 160 mg/day if no SDRTs observed. If SDRTs were observed during first 2 cycles, regorafenib dose was reduced to the preceding dose level. In cycle 2 and all subsequent cycles, patients received the highest tolerated dose from cycle 1; </a:t>
            </a:r>
            <a:r>
              <a:rPr lang="en-US" sz="1100" b="1" dirty="0">
                <a:latin typeface="Arial" panose="020B0604020202020204" pitchFamily="34" charset="0"/>
                <a:cs typeface="Arial" panose="020B0604020202020204" pitchFamily="34" charset="0"/>
              </a:rPr>
              <a:t>Standard dose arm:</a:t>
            </a:r>
            <a:r>
              <a:rPr lang="en-US" sz="1100" dirty="0">
                <a:latin typeface="Arial" panose="020B0604020202020204" pitchFamily="34" charset="0"/>
                <a:cs typeface="Arial" panose="020B0604020202020204" pitchFamily="34" charset="0"/>
              </a:rPr>
              <a:t> regorafenib 160 mg/day starting on day 1 until dose modification or discontinuation. Regorafenib was administered for 21 consecutive days of a 28-day treatment cycle in both treatment arms. </a:t>
            </a:r>
          </a:p>
        </p:txBody>
      </p:sp>
      <p:sp>
        <p:nvSpPr>
          <p:cNvPr id="84" name="TextBox 83">
            <a:extLst>
              <a:ext uri="{FF2B5EF4-FFF2-40B4-BE49-F238E27FC236}">
                <a16:creationId xmlns:a16="http://schemas.microsoft.com/office/drawing/2014/main" id="{90493BC7-D2CD-3249-AED7-BE4C7DB88EBB}"/>
              </a:ext>
            </a:extLst>
          </p:cNvPr>
          <p:cNvSpPr txBox="1"/>
          <p:nvPr/>
        </p:nvSpPr>
        <p:spPr>
          <a:xfrm>
            <a:off x="841451" y="3025331"/>
            <a:ext cx="439223" cy="138499"/>
          </a:xfrm>
          <a:prstGeom prst="rect">
            <a:avLst/>
          </a:prstGeom>
          <a:noFill/>
        </p:spPr>
        <p:txBody>
          <a:bodyPr wrap="none" lIns="0" tIns="0" rIns="0" bIns="0" rtlCol="0">
            <a:spAutoFit/>
          </a:bodyPr>
          <a:lstStyle/>
          <a:p>
            <a:pPr algn="r">
              <a:lnSpc>
                <a:spcPct val="90000"/>
              </a:lnSpc>
            </a:pPr>
            <a:r>
              <a:rPr lang="en-GB" sz="1000" b="1" dirty="0">
                <a:latin typeface="Arial" panose="020B0604020202020204" pitchFamily="34" charset="0"/>
                <a:ea typeface="Aileron" charset="0"/>
                <a:cs typeface="Arial" panose="020B0604020202020204" pitchFamily="34" charset="0"/>
              </a:rPr>
              <a:t>Week 1</a:t>
            </a:r>
          </a:p>
        </p:txBody>
      </p:sp>
      <p:grpSp>
        <p:nvGrpSpPr>
          <p:cNvPr id="99" name="Group 98">
            <a:extLst>
              <a:ext uri="{FF2B5EF4-FFF2-40B4-BE49-F238E27FC236}">
                <a16:creationId xmlns:a16="http://schemas.microsoft.com/office/drawing/2014/main" id="{9CE273FB-0772-5C4D-8644-33765AC1F2F5}"/>
              </a:ext>
            </a:extLst>
          </p:cNvPr>
          <p:cNvGrpSpPr/>
          <p:nvPr/>
        </p:nvGrpSpPr>
        <p:grpSpPr>
          <a:xfrm>
            <a:off x="1570947" y="3297771"/>
            <a:ext cx="508680" cy="309037"/>
            <a:chOff x="1570946" y="2977088"/>
            <a:chExt cx="508680" cy="309037"/>
          </a:xfrm>
          <a:solidFill>
            <a:schemeClr val="accent6"/>
          </a:solidFill>
        </p:grpSpPr>
        <p:sp>
          <p:nvSpPr>
            <p:cNvPr id="87" name="Down Arrow 86">
              <a:extLst>
                <a:ext uri="{FF2B5EF4-FFF2-40B4-BE49-F238E27FC236}">
                  <a16:creationId xmlns:a16="http://schemas.microsoft.com/office/drawing/2014/main" id="{D3E4386C-5AE8-F442-ACDB-2C8D90678197}"/>
                </a:ext>
              </a:extLst>
            </p:cNvPr>
            <p:cNvSpPr/>
            <p:nvPr/>
          </p:nvSpPr>
          <p:spPr>
            <a:xfrm>
              <a:off x="1570946" y="2977088"/>
              <a:ext cx="508680" cy="309037"/>
            </a:xfrm>
            <a:prstGeom prst="downArrow">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bg1"/>
                </a:solidFill>
              </a:endParaRPr>
            </a:p>
          </p:txBody>
        </p:sp>
        <p:sp>
          <p:nvSpPr>
            <p:cNvPr id="88" name="TextBox 87">
              <a:extLst>
                <a:ext uri="{FF2B5EF4-FFF2-40B4-BE49-F238E27FC236}">
                  <a16:creationId xmlns:a16="http://schemas.microsoft.com/office/drawing/2014/main" id="{638589A3-A5B6-DB49-9AD1-231780602B12}"/>
                </a:ext>
              </a:extLst>
            </p:cNvPr>
            <p:cNvSpPr txBox="1"/>
            <p:nvPr/>
          </p:nvSpPr>
          <p:spPr>
            <a:xfrm>
              <a:off x="1704259" y="3026722"/>
              <a:ext cx="242054" cy="193899"/>
            </a:xfrm>
            <a:prstGeom prst="rect">
              <a:avLst/>
            </a:prstGeom>
            <a:noFill/>
          </p:spPr>
          <p:txBody>
            <a:bodyPr wrap="none" lIns="0" tIns="0" rIns="0" bIns="0" rtlCol="0">
              <a:spAutoFit/>
            </a:bodyPr>
            <a:lstStyle/>
            <a:p>
              <a:pPr algn="ctr">
                <a:lnSpc>
                  <a:spcPct val="90000"/>
                </a:lnSpc>
              </a:pPr>
              <a:r>
                <a:rPr lang="en-GB" sz="700" b="1" dirty="0">
                  <a:solidFill>
                    <a:schemeClr val="bg1"/>
                  </a:solidFill>
                  <a:latin typeface="Arial" panose="020B0604020202020204" pitchFamily="34" charset="0"/>
                  <a:ea typeface="Aileron" charset="0"/>
                  <a:cs typeface="Arial" panose="020B0604020202020204" pitchFamily="34" charset="0"/>
                </a:rPr>
                <a:t>No</a:t>
              </a:r>
              <a:br>
                <a:rPr lang="en-GB" sz="700" b="1" dirty="0">
                  <a:solidFill>
                    <a:schemeClr val="bg1"/>
                  </a:solidFill>
                  <a:latin typeface="Arial" panose="020B0604020202020204" pitchFamily="34" charset="0"/>
                  <a:ea typeface="Aileron" charset="0"/>
                  <a:cs typeface="Arial" panose="020B0604020202020204" pitchFamily="34" charset="0"/>
                </a:rPr>
              </a:br>
              <a:r>
                <a:rPr lang="en-GB" sz="700" b="1" dirty="0">
                  <a:solidFill>
                    <a:schemeClr val="bg1"/>
                  </a:solidFill>
                  <a:latin typeface="Arial" panose="020B0604020202020204" pitchFamily="34" charset="0"/>
                  <a:ea typeface="Aileron" charset="0"/>
                  <a:cs typeface="Arial" panose="020B0604020202020204" pitchFamily="34" charset="0"/>
                </a:rPr>
                <a:t>SDRT</a:t>
              </a:r>
            </a:p>
          </p:txBody>
        </p:sp>
      </p:grpSp>
      <p:sp>
        <p:nvSpPr>
          <p:cNvPr id="89" name="Rectangle 88">
            <a:extLst>
              <a:ext uri="{FF2B5EF4-FFF2-40B4-BE49-F238E27FC236}">
                <a16:creationId xmlns:a16="http://schemas.microsoft.com/office/drawing/2014/main" id="{475E8E21-3390-C44E-8378-C06C905D398C}"/>
              </a:ext>
            </a:extLst>
          </p:cNvPr>
          <p:cNvSpPr/>
          <p:nvPr/>
        </p:nvSpPr>
        <p:spPr>
          <a:xfrm>
            <a:off x="1332823" y="2892973"/>
            <a:ext cx="984928" cy="33870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800" b="1" dirty="0">
                <a:solidFill>
                  <a:schemeClr val="bg1"/>
                </a:solidFill>
                <a:latin typeface="Arial" panose="020B0604020202020204" pitchFamily="34" charset="0"/>
                <a:ea typeface="Aileron" charset="0"/>
                <a:cs typeface="Arial" panose="020B0604020202020204" pitchFamily="34" charset="0"/>
              </a:rPr>
              <a:t>80 mg PO daily</a:t>
            </a:r>
            <a:br>
              <a:rPr lang="en-GB" sz="800" b="1" dirty="0">
                <a:solidFill>
                  <a:schemeClr val="bg1"/>
                </a:solidFill>
                <a:latin typeface="Arial" panose="020B0604020202020204" pitchFamily="34" charset="0"/>
                <a:ea typeface="Aileron" charset="0"/>
                <a:cs typeface="Arial" panose="020B0604020202020204" pitchFamily="34" charset="0"/>
              </a:rPr>
            </a:br>
            <a:r>
              <a:rPr lang="en-GB" sz="800" b="1" dirty="0">
                <a:solidFill>
                  <a:schemeClr val="bg1"/>
                </a:solidFill>
                <a:latin typeface="Arial" panose="020B0604020202020204" pitchFamily="34" charset="0"/>
                <a:ea typeface="Aileron" charset="0"/>
                <a:cs typeface="Arial" panose="020B0604020202020204" pitchFamily="34" charset="0"/>
              </a:rPr>
              <a:t>for 1 week</a:t>
            </a:r>
          </a:p>
        </p:txBody>
      </p:sp>
      <p:sp>
        <p:nvSpPr>
          <p:cNvPr id="91" name="Rectangle 90">
            <a:extLst>
              <a:ext uri="{FF2B5EF4-FFF2-40B4-BE49-F238E27FC236}">
                <a16:creationId xmlns:a16="http://schemas.microsoft.com/office/drawing/2014/main" id="{2078DC24-B6F3-4440-9497-98FEA6F313CC}"/>
              </a:ext>
            </a:extLst>
          </p:cNvPr>
          <p:cNvSpPr/>
          <p:nvPr/>
        </p:nvSpPr>
        <p:spPr>
          <a:xfrm>
            <a:off x="1332823" y="3672898"/>
            <a:ext cx="984928" cy="33870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800" b="1" dirty="0">
                <a:solidFill>
                  <a:schemeClr val="bg1"/>
                </a:solidFill>
                <a:latin typeface="Arial" panose="020B0604020202020204" pitchFamily="34" charset="0"/>
                <a:ea typeface="Aileron" charset="0"/>
                <a:cs typeface="Arial" panose="020B0604020202020204" pitchFamily="34" charset="0"/>
              </a:rPr>
              <a:t>120 mg PO daily</a:t>
            </a:r>
            <a:br>
              <a:rPr lang="en-GB" sz="800" b="1" dirty="0">
                <a:solidFill>
                  <a:schemeClr val="bg1"/>
                </a:solidFill>
                <a:latin typeface="Arial" panose="020B0604020202020204" pitchFamily="34" charset="0"/>
                <a:ea typeface="Aileron" charset="0"/>
                <a:cs typeface="Arial" panose="020B0604020202020204" pitchFamily="34" charset="0"/>
              </a:rPr>
            </a:br>
            <a:r>
              <a:rPr lang="en-GB" sz="800" b="1" dirty="0">
                <a:solidFill>
                  <a:schemeClr val="bg1"/>
                </a:solidFill>
                <a:latin typeface="Arial" panose="020B0604020202020204" pitchFamily="34" charset="0"/>
                <a:ea typeface="Aileron" charset="0"/>
                <a:cs typeface="Arial" panose="020B0604020202020204" pitchFamily="34" charset="0"/>
              </a:rPr>
              <a:t>for 1 week</a:t>
            </a:r>
          </a:p>
        </p:txBody>
      </p:sp>
      <p:sp>
        <p:nvSpPr>
          <p:cNvPr id="92" name="TextBox 91">
            <a:extLst>
              <a:ext uri="{FF2B5EF4-FFF2-40B4-BE49-F238E27FC236}">
                <a16:creationId xmlns:a16="http://schemas.microsoft.com/office/drawing/2014/main" id="{459F9C52-B097-4A46-A1B4-57C1A717E0FF}"/>
              </a:ext>
            </a:extLst>
          </p:cNvPr>
          <p:cNvSpPr txBox="1"/>
          <p:nvPr/>
        </p:nvSpPr>
        <p:spPr>
          <a:xfrm>
            <a:off x="829594" y="3791104"/>
            <a:ext cx="439223" cy="138499"/>
          </a:xfrm>
          <a:prstGeom prst="rect">
            <a:avLst/>
          </a:prstGeom>
          <a:noFill/>
        </p:spPr>
        <p:txBody>
          <a:bodyPr wrap="none" lIns="0" tIns="0" rIns="0" bIns="0" rtlCol="0">
            <a:spAutoFit/>
          </a:bodyPr>
          <a:lstStyle/>
          <a:p>
            <a:pPr algn="r">
              <a:lnSpc>
                <a:spcPct val="90000"/>
              </a:lnSpc>
            </a:pPr>
            <a:r>
              <a:rPr lang="en-GB" sz="1000" b="1" dirty="0">
                <a:latin typeface="Arial" panose="020B0604020202020204" pitchFamily="34" charset="0"/>
                <a:ea typeface="Aileron" charset="0"/>
                <a:cs typeface="Arial" panose="020B0604020202020204" pitchFamily="34" charset="0"/>
              </a:rPr>
              <a:t>Week 2</a:t>
            </a:r>
          </a:p>
        </p:txBody>
      </p:sp>
      <p:grpSp>
        <p:nvGrpSpPr>
          <p:cNvPr id="100" name="Group 99">
            <a:extLst>
              <a:ext uri="{FF2B5EF4-FFF2-40B4-BE49-F238E27FC236}">
                <a16:creationId xmlns:a16="http://schemas.microsoft.com/office/drawing/2014/main" id="{5EFE6497-E54E-1645-AADA-46CA5C83F080}"/>
              </a:ext>
            </a:extLst>
          </p:cNvPr>
          <p:cNvGrpSpPr/>
          <p:nvPr/>
        </p:nvGrpSpPr>
        <p:grpSpPr>
          <a:xfrm>
            <a:off x="1570947" y="4077696"/>
            <a:ext cx="508680" cy="309037"/>
            <a:chOff x="1570946" y="3666063"/>
            <a:chExt cx="508680" cy="309037"/>
          </a:xfrm>
          <a:solidFill>
            <a:schemeClr val="accent6"/>
          </a:solidFill>
        </p:grpSpPr>
        <p:sp>
          <p:nvSpPr>
            <p:cNvPr id="96" name="Down Arrow 95">
              <a:extLst>
                <a:ext uri="{FF2B5EF4-FFF2-40B4-BE49-F238E27FC236}">
                  <a16:creationId xmlns:a16="http://schemas.microsoft.com/office/drawing/2014/main" id="{F901919A-C708-5A4B-8A06-5D1EBDFDD2B9}"/>
                </a:ext>
              </a:extLst>
            </p:cNvPr>
            <p:cNvSpPr/>
            <p:nvPr/>
          </p:nvSpPr>
          <p:spPr>
            <a:xfrm>
              <a:off x="1570946" y="3666063"/>
              <a:ext cx="508680" cy="309037"/>
            </a:xfrm>
            <a:prstGeom prst="downArrow">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bg1"/>
                </a:solidFill>
              </a:endParaRPr>
            </a:p>
          </p:txBody>
        </p:sp>
        <p:sp>
          <p:nvSpPr>
            <p:cNvPr id="97" name="TextBox 96">
              <a:extLst>
                <a:ext uri="{FF2B5EF4-FFF2-40B4-BE49-F238E27FC236}">
                  <a16:creationId xmlns:a16="http://schemas.microsoft.com/office/drawing/2014/main" id="{BC2F7A3C-8EFE-B74C-ACD5-7C864650F0DB}"/>
                </a:ext>
              </a:extLst>
            </p:cNvPr>
            <p:cNvSpPr txBox="1"/>
            <p:nvPr/>
          </p:nvSpPr>
          <p:spPr>
            <a:xfrm>
              <a:off x="1704259" y="3715697"/>
              <a:ext cx="242054" cy="193899"/>
            </a:xfrm>
            <a:prstGeom prst="rect">
              <a:avLst/>
            </a:prstGeom>
            <a:noFill/>
          </p:spPr>
          <p:txBody>
            <a:bodyPr wrap="none" lIns="0" tIns="0" rIns="0" bIns="0" rtlCol="0">
              <a:spAutoFit/>
            </a:bodyPr>
            <a:lstStyle/>
            <a:p>
              <a:pPr algn="ctr">
                <a:lnSpc>
                  <a:spcPct val="90000"/>
                </a:lnSpc>
              </a:pPr>
              <a:r>
                <a:rPr lang="en-GB" sz="700" b="1" dirty="0">
                  <a:solidFill>
                    <a:schemeClr val="bg1"/>
                  </a:solidFill>
                  <a:latin typeface="Arial" panose="020B0604020202020204" pitchFamily="34" charset="0"/>
                  <a:ea typeface="Aileron" charset="0"/>
                  <a:cs typeface="Arial" panose="020B0604020202020204" pitchFamily="34" charset="0"/>
                </a:rPr>
                <a:t>No</a:t>
              </a:r>
              <a:br>
                <a:rPr lang="en-GB" sz="700" b="1" dirty="0">
                  <a:solidFill>
                    <a:schemeClr val="bg1"/>
                  </a:solidFill>
                  <a:latin typeface="Arial" panose="020B0604020202020204" pitchFamily="34" charset="0"/>
                  <a:ea typeface="Aileron" charset="0"/>
                  <a:cs typeface="Arial" panose="020B0604020202020204" pitchFamily="34" charset="0"/>
                </a:rPr>
              </a:br>
              <a:r>
                <a:rPr lang="en-GB" sz="700" b="1" dirty="0">
                  <a:solidFill>
                    <a:schemeClr val="bg1"/>
                  </a:solidFill>
                  <a:latin typeface="Arial" panose="020B0604020202020204" pitchFamily="34" charset="0"/>
                  <a:ea typeface="Aileron" charset="0"/>
                  <a:cs typeface="Arial" panose="020B0604020202020204" pitchFamily="34" charset="0"/>
                </a:rPr>
                <a:t>SDRT</a:t>
              </a:r>
            </a:p>
          </p:txBody>
        </p:sp>
      </p:grpSp>
      <p:sp>
        <p:nvSpPr>
          <p:cNvPr id="98" name="Rectangle 97">
            <a:extLst>
              <a:ext uri="{FF2B5EF4-FFF2-40B4-BE49-F238E27FC236}">
                <a16:creationId xmlns:a16="http://schemas.microsoft.com/office/drawing/2014/main" id="{54E9ABAE-C9B6-E448-803B-8F6F50471887}"/>
              </a:ext>
            </a:extLst>
          </p:cNvPr>
          <p:cNvSpPr/>
          <p:nvPr/>
        </p:nvSpPr>
        <p:spPr>
          <a:xfrm>
            <a:off x="1332823" y="4452823"/>
            <a:ext cx="984928" cy="33870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800" b="1" dirty="0">
                <a:solidFill>
                  <a:schemeClr val="bg1"/>
                </a:solidFill>
                <a:latin typeface="Arial" panose="020B0604020202020204" pitchFamily="34" charset="0"/>
                <a:ea typeface="Aileron" charset="0"/>
                <a:cs typeface="Arial" panose="020B0604020202020204" pitchFamily="34" charset="0"/>
              </a:rPr>
              <a:t>160 mg PO daily</a:t>
            </a:r>
            <a:br>
              <a:rPr lang="en-GB" sz="800" b="1" dirty="0">
                <a:solidFill>
                  <a:schemeClr val="bg1"/>
                </a:solidFill>
                <a:latin typeface="Arial" panose="020B0604020202020204" pitchFamily="34" charset="0"/>
                <a:ea typeface="Aileron" charset="0"/>
                <a:cs typeface="Arial" panose="020B0604020202020204" pitchFamily="34" charset="0"/>
              </a:rPr>
            </a:br>
            <a:r>
              <a:rPr lang="en-GB" sz="800" b="1" dirty="0">
                <a:solidFill>
                  <a:schemeClr val="bg1"/>
                </a:solidFill>
                <a:latin typeface="Arial" panose="020B0604020202020204" pitchFamily="34" charset="0"/>
                <a:ea typeface="Aileron" charset="0"/>
                <a:cs typeface="Arial" panose="020B0604020202020204" pitchFamily="34" charset="0"/>
              </a:rPr>
              <a:t>for 1 week</a:t>
            </a:r>
          </a:p>
        </p:txBody>
      </p:sp>
      <p:sp>
        <p:nvSpPr>
          <p:cNvPr id="101" name="Down Arrow 100">
            <a:extLst>
              <a:ext uri="{FF2B5EF4-FFF2-40B4-BE49-F238E27FC236}">
                <a16:creationId xmlns:a16="http://schemas.microsoft.com/office/drawing/2014/main" id="{6A4D1620-B6E1-734B-BB3F-9FFD3E42F01D}"/>
              </a:ext>
            </a:extLst>
          </p:cNvPr>
          <p:cNvSpPr/>
          <p:nvPr/>
        </p:nvSpPr>
        <p:spPr>
          <a:xfrm rot="16200000">
            <a:off x="2401487" y="3660781"/>
            <a:ext cx="341717" cy="402424"/>
          </a:xfrm>
          <a:prstGeom prst="downArrow">
            <a:avLst>
              <a:gd name="adj1" fmla="val 50000"/>
              <a:gd name="adj2" fmla="val 49071"/>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bg1"/>
              </a:solidFill>
            </a:endParaRPr>
          </a:p>
        </p:txBody>
      </p:sp>
      <p:sp>
        <p:nvSpPr>
          <p:cNvPr id="102" name="TextBox 101">
            <a:extLst>
              <a:ext uri="{FF2B5EF4-FFF2-40B4-BE49-F238E27FC236}">
                <a16:creationId xmlns:a16="http://schemas.microsoft.com/office/drawing/2014/main" id="{61390504-7716-8F4D-964A-6E4867EED359}"/>
              </a:ext>
            </a:extLst>
          </p:cNvPr>
          <p:cNvSpPr txBox="1"/>
          <p:nvPr/>
        </p:nvSpPr>
        <p:spPr>
          <a:xfrm>
            <a:off x="2432619" y="3819823"/>
            <a:ext cx="242054" cy="96950"/>
          </a:xfrm>
          <a:prstGeom prst="rect">
            <a:avLst/>
          </a:prstGeom>
          <a:noFill/>
        </p:spPr>
        <p:txBody>
          <a:bodyPr wrap="none" lIns="0" tIns="0" rIns="0" bIns="0" rtlCol="0">
            <a:spAutoFit/>
          </a:bodyPr>
          <a:lstStyle/>
          <a:p>
            <a:pPr algn="ctr">
              <a:lnSpc>
                <a:spcPct val="90000"/>
              </a:lnSpc>
            </a:pPr>
            <a:r>
              <a:rPr lang="en-GB" sz="700" b="1" dirty="0">
                <a:solidFill>
                  <a:schemeClr val="bg1"/>
                </a:solidFill>
                <a:latin typeface="Arial" panose="020B0604020202020204" pitchFamily="34" charset="0"/>
                <a:ea typeface="Aileron" charset="0"/>
                <a:cs typeface="Arial" panose="020B0604020202020204" pitchFamily="34" charset="0"/>
              </a:rPr>
              <a:t>SDRT</a:t>
            </a:r>
          </a:p>
        </p:txBody>
      </p:sp>
      <p:grpSp>
        <p:nvGrpSpPr>
          <p:cNvPr id="103" name="Group 102">
            <a:extLst>
              <a:ext uri="{FF2B5EF4-FFF2-40B4-BE49-F238E27FC236}">
                <a16:creationId xmlns:a16="http://schemas.microsoft.com/office/drawing/2014/main" id="{1CCE07EA-95D0-3A4E-9B12-6F15FB67911C}"/>
              </a:ext>
            </a:extLst>
          </p:cNvPr>
          <p:cNvGrpSpPr/>
          <p:nvPr/>
        </p:nvGrpSpPr>
        <p:grpSpPr>
          <a:xfrm>
            <a:off x="1570947" y="4857621"/>
            <a:ext cx="508680" cy="309037"/>
            <a:chOff x="1570946" y="3666063"/>
            <a:chExt cx="508680" cy="309037"/>
          </a:xfrm>
          <a:solidFill>
            <a:schemeClr val="accent6"/>
          </a:solidFill>
        </p:grpSpPr>
        <p:sp>
          <p:nvSpPr>
            <p:cNvPr id="104" name="Down Arrow 103">
              <a:extLst>
                <a:ext uri="{FF2B5EF4-FFF2-40B4-BE49-F238E27FC236}">
                  <a16:creationId xmlns:a16="http://schemas.microsoft.com/office/drawing/2014/main" id="{8D27632B-463D-254A-8ACA-3A40B1985660}"/>
                </a:ext>
              </a:extLst>
            </p:cNvPr>
            <p:cNvSpPr/>
            <p:nvPr/>
          </p:nvSpPr>
          <p:spPr>
            <a:xfrm>
              <a:off x="1570946" y="3666063"/>
              <a:ext cx="508680" cy="309037"/>
            </a:xfrm>
            <a:prstGeom prst="downArrow">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bg1"/>
                </a:solidFill>
              </a:endParaRPr>
            </a:p>
          </p:txBody>
        </p:sp>
        <p:sp>
          <p:nvSpPr>
            <p:cNvPr id="105" name="TextBox 104">
              <a:extLst>
                <a:ext uri="{FF2B5EF4-FFF2-40B4-BE49-F238E27FC236}">
                  <a16:creationId xmlns:a16="http://schemas.microsoft.com/office/drawing/2014/main" id="{517BFACC-9604-4146-A7DE-6B7A5A74A932}"/>
                </a:ext>
              </a:extLst>
            </p:cNvPr>
            <p:cNvSpPr txBox="1"/>
            <p:nvPr/>
          </p:nvSpPr>
          <p:spPr>
            <a:xfrm>
              <a:off x="1704259" y="3715697"/>
              <a:ext cx="242054" cy="193899"/>
            </a:xfrm>
            <a:prstGeom prst="rect">
              <a:avLst/>
            </a:prstGeom>
            <a:noFill/>
          </p:spPr>
          <p:txBody>
            <a:bodyPr wrap="none" lIns="0" tIns="0" rIns="0" bIns="0" rtlCol="0">
              <a:spAutoFit/>
            </a:bodyPr>
            <a:lstStyle/>
            <a:p>
              <a:pPr algn="ctr">
                <a:lnSpc>
                  <a:spcPct val="90000"/>
                </a:lnSpc>
              </a:pPr>
              <a:r>
                <a:rPr lang="en-GB" sz="700" b="1" dirty="0">
                  <a:solidFill>
                    <a:schemeClr val="bg1"/>
                  </a:solidFill>
                  <a:latin typeface="Arial" panose="020B0604020202020204" pitchFamily="34" charset="0"/>
                  <a:ea typeface="Aileron" charset="0"/>
                  <a:cs typeface="Arial" panose="020B0604020202020204" pitchFamily="34" charset="0"/>
                </a:rPr>
                <a:t>No</a:t>
              </a:r>
              <a:br>
                <a:rPr lang="en-GB" sz="700" b="1" dirty="0">
                  <a:solidFill>
                    <a:schemeClr val="bg1"/>
                  </a:solidFill>
                  <a:latin typeface="Arial" panose="020B0604020202020204" pitchFamily="34" charset="0"/>
                  <a:ea typeface="Aileron" charset="0"/>
                  <a:cs typeface="Arial" panose="020B0604020202020204" pitchFamily="34" charset="0"/>
                </a:rPr>
              </a:br>
              <a:r>
                <a:rPr lang="en-GB" sz="700" b="1" dirty="0">
                  <a:solidFill>
                    <a:schemeClr val="bg1"/>
                  </a:solidFill>
                  <a:latin typeface="Arial" panose="020B0604020202020204" pitchFamily="34" charset="0"/>
                  <a:ea typeface="Aileron" charset="0"/>
                  <a:cs typeface="Arial" panose="020B0604020202020204" pitchFamily="34" charset="0"/>
                </a:rPr>
                <a:t>SDRT</a:t>
              </a:r>
            </a:p>
          </p:txBody>
        </p:sp>
      </p:grpSp>
      <p:sp>
        <p:nvSpPr>
          <p:cNvPr id="106" name="Rectangle 105">
            <a:extLst>
              <a:ext uri="{FF2B5EF4-FFF2-40B4-BE49-F238E27FC236}">
                <a16:creationId xmlns:a16="http://schemas.microsoft.com/office/drawing/2014/main" id="{0A305D8A-65F6-714E-9BB8-592B5EEC7EDD}"/>
              </a:ext>
            </a:extLst>
          </p:cNvPr>
          <p:cNvSpPr/>
          <p:nvPr/>
        </p:nvSpPr>
        <p:spPr>
          <a:xfrm>
            <a:off x="1332823" y="5232749"/>
            <a:ext cx="984928" cy="33870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800" b="1" dirty="0">
                <a:solidFill>
                  <a:schemeClr val="bg1"/>
                </a:solidFill>
                <a:latin typeface="Arial" panose="020B0604020202020204" pitchFamily="34" charset="0"/>
                <a:ea typeface="Aileron" charset="0"/>
                <a:cs typeface="Arial" panose="020B0604020202020204" pitchFamily="34" charset="0"/>
              </a:rPr>
              <a:t>Off for 1 week</a:t>
            </a:r>
          </a:p>
        </p:txBody>
      </p:sp>
      <p:sp>
        <p:nvSpPr>
          <p:cNvPr id="107" name="TextBox 106">
            <a:extLst>
              <a:ext uri="{FF2B5EF4-FFF2-40B4-BE49-F238E27FC236}">
                <a16:creationId xmlns:a16="http://schemas.microsoft.com/office/drawing/2014/main" id="{EA2139E6-FE1C-A849-9788-ACE05C6D171A}"/>
              </a:ext>
            </a:extLst>
          </p:cNvPr>
          <p:cNvSpPr txBox="1"/>
          <p:nvPr/>
        </p:nvSpPr>
        <p:spPr>
          <a:xfrm>
            <a:off x="829594" y="4533857"/>
            <a:ext cx="439223" cy="138499"/>
          </a:xfrm>
          <a:prstGeom prst="rect">
            <a:avLst/>
          </a:prstGeom>
          <a:noFill/>
        </p:spPr>
        <p:txBody>
          <a:bodyPr wrap="none" lIns="0" tIns="0" rIns="0" bIns="0" rtlCol="0">
            <a:spAutoFit/>
          </a:bodyPr>
          <a:lstStyle/>
          <a:p>
            <a:pPr algn="r">
              <a:lnSpc>
                <a:spcPct val="90000"/>
              </a:lnSpc>
            </a:pPr>
            <a:r>
              <a:rPr lang="en-GB" sz="1000" b="1" dirty="0">
                <a:latin typeface="Arial" panose="020B0604020202020204" pitchFamily="34" charset="0"/>
                <a:ea typeface="Aileron" charset="0"/>
                <a:cs typeface="Arial" panose="020B0604020202020204" pitchFamily="34" charset="0"/>
              </a:rPr>
              <a:t>Week 3</a:t>
            </a:r>
          </a:p>
        </p:txBody>
      </p:sp>
      <p:sp>
        <p:nvSpPr>
          <p:cNvPr id="108" name="TextBox 107">
            <a:extLst>
              <a:ext uri="{FF2B5EF4-FFF2-40B4-BE49-F238E27FC236}">
                <a16:creationId xmlns:a16="http://schemas.microsoft.com/office/drawing/2014/main" id="{0C592A10-223A-3D42-B6BA-5D21B8A92DF9}"/>
              </a:ext>
            </a:extLst>
          </p:cNvPr>
          <p:cNvSpPr txBox="1"/>
          <p:nvPr/>
        </p:nvSpPr>
        <p:spPr>
          <a:xfrm>
            <a:off x="829594" y="5332853"/>
            <a:ext cx="439223" cy="138499"/>
          </a:xfrm>
          <a:prstGeom prst="rect">
            <a:avLst/>
          </a:prstGeom>
          <a:noFill/>
        </p:spPr>
        <p:txBody>
          <a:bodyPr wrap="none" lIns="0" tIns="0" rIns="0" bIns="0" rtlCol="0">
            <a:spAutoFit/>
          </a:bodyPr>
          <a:lstStyle/>
          <a:p>
            <a:pPr algn="r">
              <a:lnSpc>
                <a:spcPct val="90000"/>
              </a:lnSpc>
            </a:pPr>
            <a:r>
              <a:rPr lang="en-GB" sz="1000" b="1" dirty="0">
                <a:latin typeface="Arial" panose="020B0604020202020204" pitchFamily="34" charset="0"/>
                <a:ea typeface="Aileron" charset="0"/>
                <a:cs typeface="Arial" panose="020B0604020202020204" pitchFamily="34" charset="0"/>
              </a:rPr>
              <a:t>Week 4</a:t>
            </a:r>
          </a:p>
        </p:txBody>
      </p:sp>
      <p:sp>
        <p:nvSpPr>
          <p:cNvPr id="109" name="Rectangle 108">
            <a:extLst>
              <a:ext uri="{FF2B5EF4-FFF2-40B4-BE49-F238E27FC236}">
                <a16:creationId xmlns:a16="http://schemas.microsoft.com/office/drawing/2014/main" id="{F5F9A322-D10B-AE4D-8F26-91EDEF8280C2}"/>
              </a:ext>
            </a:extLst>
          </p:cNvPr>
          <p:cNvSpPr/>
          <p:nvPr/>
        </p:nvSpPr>
        <p:spPr>
          <a:xfrm>
            <a:off x="2815548" y="3668169"/>
            <a:ext cx="984928" cy="33870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800" b="1" dirty="0">
                <a:solidFill>
                  <a:schemeClr val="bg1"/>
                </a:solidFill>
                <a:latin typeface="Arial" panose="020B0604020202020204" pitchFamily="34" charset="0"/>
                <a:ea typeface="Aileron" charset="0"/>
                <a:cs typeface="Arial" panose="020B0604020202020204" pitchFamily="34" charset="0"/>
              </a:rPr>
              <a:t>80 mg PO daily</a:t>
            </a:r>
            <a:br>
              <a:rPr lang="en-GB" sz="800" b="1" dirty="0">
                <a:solidFill>
                  <a:schemeClr val="bg1"/>
                </a:solidFill>
                <a:latin typeface="Arial" panose="020B0604020202020204" pitchFamily="34" charset="0"/>
                <a:ea typeface="Aileron" charset="0"/>
                <a:cs typeface="Arial" panose="020B0604020202020204" pitchFamily="34" charset="0"/>
              </a:rPr>
            </a:br>
            <a:r>
              <a:rPr lang="en-GB" sz="800" b="1" dirty="0">
                <a:solidFill>
                  <a:schemeClr val="bg1"/>
                </a:solidFill>
                <a:latin typeface="Arial" panose="020B0604020202020204" pitchFamily="34" charset="0"/>
                <a:ea typeface="Aileron" charset="0"/>
                <a:cs typeface="Arial" panose="020B0604020202020204" pitchFamily="34" charset="0"/>
              </a:rPr>
              <a:t>for 1 week</a:t>
            </a:r>
          </a:p>
        </p:txBody>
      </p:sp>
      <p:sp>
        <p:nvSpPr>
          <p:cNvPr id="110" name="Rectangle 109">
            <a:extLst>
              <a:ext uri="{FF2B5EF4-FFF2-40B4-BE49-F238E27FC236}">
                <a16:creationId xmlns:a16="http://schemas.microsoft.com/office/drawing/2014/main" id="{3FB5E6A3-D30F-5D48-8CE7-D9E6F08E525B}"/>
              </a:ext>
            </a:extLst>
          </p:cNvPr>
          <p:cNvSpPr/>
          <p:nvPr/>
        </p:nvSpPr>
        <p:spPr>
          <a:xfrm>
            <a:off x="2815548" y="4443365"/>
            <a:ext cx="984928" cy="33870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800" b="1" dirty="0">
                <a:solidFill>
                  <a:schemeClr val="bg1"/>
                </a:solidFill>
                <a:latin typeface="Arial" panose="020B0604020202020204" pitchFamily="34" charset="0"/>
                <a:ea typeface="Aileron" charset="0"/>
                <a:cs typeface="Arial" panose="020B0604020202020204" pitchFamily="34" charset="0"/>
              </a:rPr>
              <a:t>120 mg PO daily</a:t>
            </a:r>
            <a:br>
              <a:rPr lang="en-GB" sz="800" b="1" dirty="0">
                <a:solidFill>
                  <a:schemeClr val="bg1"/>
                </a:solidFill>
                <a:latin typeface="Arial" panose="020B0604020202020204" pitchFamily="34" charset="0"/>
                <a:ea typeface="Aileron" charset="0"/>
                <a:cs typeface="Arial" panose="020B0604020202020204" pitchFamily="34" charset="0"/>
              </a:rPr>
            </a:br>
            <a:r>
              <a:rPr lang="en-GB" sz="800" b="1" dirty="0">
                <a:solidFill>
                  <a:schemeClr val="bg1"/>
                </a:solidFill>
                <a:latin typeface="Arial" panose="020B0604020202020204" pitchFamily="34" charset="0"/>
                <a:ea typeface="Aileron" charset="0"/>
                <a:cs typeface="Arial" panose="020B0604020202020204" pitchFamily="34" charset="0"/>
              </a:rPr>
              <a:t>for 1 week</a:t>
            </a:r>
          </a:p>
        </p:txBody>
      </p:sp>
      <p:sp>
        <p:nvSpPr>
          <p:cNvPr id="111" name="Down Arrow 110">
            <a:extLst>
              <a:ext uri="{FF2B5EF4-FFF2-40B4-BE49-F238E27FC236}">
                <a16:creationId xmlns:a16="http://schemas.microsoft.com/office/drawing/2014/main" id="{87F05E97-1441-2E4F-828A-9B1FC0758E52}"/>
              </a:ext>
            </a:extLst>
          </p:cNvPr>
          <p:cNvSpPr/>
          <p:nvPr/>
        </p:nvSpPr>
        <p:spPr>
          <a:xfrm rot="16200000">
            <a:off x="2401487" y="4427811"/>
            <a:ext cx="341717" cy="402424"/>
          </a:xfrm>
          <a:prstGeom prst="downArrow">
            <a:avLst>
              <a:gd name="adj1" fmla="val 50000"/>
              <a:gd name="adj2" fmla="val 49071"/>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bg1"/>
              </a:solidFill>
            </a:endParaRPr>
          </a:p>
        </p:txBody>
      </p:sp>
      <p:sp>
        <p:nvSpPr>
          <p:cNvPr id="112" name="TextBox 111">
            <a:extLst>
              <a:ext uri="{FF2B5EF4-FFF2-40B4-BE49-F238E27FC236}">
                <a16:creationId xmlns:a16="http://schemas.microsoft.com/office/drawing/2014/main" id="{2442ED32-170C-F246-80B5-F723AB36CD8D}"/>
              </a:ext>
            </a:extLst>
          </p:cNvPr>
          <p:cNvSpPr txBox="1"/>
          <p:nvPr/>
        </p:nvSpPr>
        <p:spPr>
          <a:xfrm>
            <a:off x="2432619" y="4586853"/>
            <a:ext cx="242054" cy="96950"/>
          </a:xfrm>
          <a:prstGeom prst="rect">
            <a:avLst/>
          </a:prstGeom>
          <a:noFill/>
        </p:spPr>
        <p:txBody>
          <a:bodyPr wrap="none" lIns="0" tIns="0" rIns="0" bIns="0" rtlCol="0">
            <a:spAutoFit/>
          </a:bodyPr>
          <a:lstStyle/>
          <a:p>
            <a:pPr algn="ctr">
              <a:lnSpc>
                <a:spcPct val="90000"/>
              </a:lnSpc>
            </a:pPr>
            <a:r>
              <a:rPr lang="en-GB" sz="700" b="1" dirty="0">
                <a:solidFill>
                  <a:schemeClr val="bg1"/>
                </a:solidFill>
                <a:latin typeface="Arial" panose="020B0604020202020204" pitchFamily="34" charset="0"/>
                <a:ea typeface="Aileron" charset="0"/>
                <a:cs typeface="Arial" panose="020B0604020202020204" pitchFamily="34" charset="0"/>
              </a:rPr>
              <a:t>SDRT</a:t>
            </a:r>
          </a:p>
        </p:txBody>
      </p:sp>
      <p:sp>
        <p:nvSpPr>
          <p:cNvPr id="113" name="Down Arrow 112">
            <a:extLst>
              <a:ext uri="{FF2B5EF4-FFF2-40B4-BE49-F238E27FC236}">
                <a16:creationId xmlns:a16="http://schemas.microsoft.com/office/drawing/2014/main" id="{1D208993-396F-F94D-9F18-47F8D1325777}"/>
              </a:ext>
            </a:extLst>
          </p:cNvPr>
          <p:cNvSpPr/>
          <p:nvPr/>
        </p:nvSpPr>
        <p:spPr>
          <a:xfrm rot="16200000">
            <a:off x="2914948" y="4687430"/>
            <a:ext cx="341717" cy="1429344"/>
          </a:xfrm>
          <a:prstGeom prst="downArrow">
            <a:avLst>
              <a:gd name="adj1" fmla="val 50000"/>
              <a:gd name="adj2" fmla="val 49071"/>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bg1"/>
              </a:solidFill>
            </a:endParaRPr>
          </a:p>
        </p:txBody>
      </p:sp>
      <p:pic>
        <p:nvPicPr>
          <p:cNvPr id="115" name="Graphic 114">
            <a:extLst>
              <a:ext uri="{FF2B5EF4-FFF2-40B4-BE49-F238E27FC236}">
                <a16:creationId xmlns:a16="http://schemas.microsoft.com/office/drawing/2014/main" id="{CCB6B352-5408-F64B-8BE7-BD836C5F6D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19179" y="2441501"/>
            <a:ext cx="3261395" cy="2374900"/>
          </a:xfrm>
          <a:prstGeom prst="rect">
            <a:avLst/>
          </a:prstGeom>
        </p:spPr>
      </p:pic>
      <p:sp>
        <p:nvSpPr>
          <p:cNvPr id="35" name="TextBox 34">
            <a:extLst>
              <a:ext uri="{FF2B5EF4-FFF2-40B4-BE49-F238E27FC236}">
                <a16:creationId xmlns:a16="http://schemas.microsoft.com/office/drawing/2014/main" id="{F1CCF335-5400-5D49-BEE8-79D92F82C763}"/>
              </a:ext>
            </a:extLst>
          </p:cNvPr>
          <p:cNvSpPr txBox="1"/>
          <p:nvPr/>
        </p:nvSpPr>
        <p:spPr>
          <a:xfrm>
            <a:off x="9791082" y="4157873"/>
            <a:ext cx="1378583" cy="138499"/>
          </a:xfrm>
          <a:prstGeom prst="rect">
            <a:avLst/>
          </a:prstGeom>
          <a:noFill/>
        </p:spPr>
        <p:txBody>
          <a:bodyPr wrap="none" lIns="0" tIns="0" rIns="0" bIns="0" rtlCol="0">
            <a:spAutoFit/>
          </a:bodyPr>
          <a:lstStyle/>
          <a:p>
            <a:pPr algn="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Dose-escalation group</a:t>
            </a:r>
          </a:p>
        </p:txBody>
      </p:sp>
      <p:sp>
        <p:nvSpPr>
          <p:cNvPr id="36" name="TextBox 35">
            <a:extLst>
              <a:ext uri="{FF2B5EF4-FFF2-40B4-BE49-F238E27FC236}">
                <a16:creationId xmlns:a16="http://schemas.microsoft.com/office/drawing/2014/main" id="{BB73DE75-83D6-CB46-8C7E-022077B6155A}"/>
              </a:ext>
            </a:extLst>
          </p:cNvPr>
          <p:cNvSpPr txBox="1"/>
          <p:nvPr/>
        </p:nvSpPr>
        <p:spPr>
          <a:xfrm>
            <a:off x="10489406" y="4680680"/>
            <a:ext cx="1295226" cy="138499"/>
          </a:xfrm>
          <a:prstGeom prst="rect">
            <a:avLst/>
          </a:prstGeom>
          <a:noFill/>
        </p:spPr>
        <p:txBody>
          <a:bodyPr wrap="none" lIns="0" tIns="0" rIns="0" bIns="0" rtlCol="0">
            <a:spAutoFit/>
          </a:bodyPr>
          <a:lstStyle/>
          <a:p>
            <a:pPr algn="r">
              <a:lnSpc>
                <a:spcPct val="90000"/>
              </a:lnSpc>
            </a:pPr>
            <a:r>
              <a:rPr lang="en-GB" sz="1000" b="1" dirty="0">
                <a:solidFill>
                  <a:schemeClr val="accent1"/>
                </a:solidFill>
                <a:latin typeface="Arial" panose="020B0604020202020204" pitchFamily="34" charset="0"/>
                <a:ea typeface="Aileron" charset="0"/>
                <a:cs typeface="Arial" panose="020B0604020202020204" pitchFamily="34" charset="0"/>
              </a:rPr>
              <a:t>Standard-dose group</a:t>
            </a:r>
          </a:p>
        </p:txBody>
      </p:sp>
      <p:cxnSp>
        <p:nvCxnSpPr>
          <p:cNvPr id="49" name="Straight Connector 48">
            <a:extLst>
              <a:ext uri="{FF2B5EF4-FFF2-40B4-BE49-F238E27FC236}">
                <a16:creationId xmlns:a16="http://schemas.microsoft.com/office/drawing/2014/main" id="{E97E85F9-985E-064B-861C-2AD25B65FBE3}"/>
              </a:ext>
            </a:extLst>
          </p:cNvPr>
          <p:cNvCxnSpPr>
            <a:cxnSpLocks/>
          </p:cNvCxnSpPr>
          <p:nvPr/>
        </p:nvCxnSpPr>
        <p:spPr>
          <a:xfrm>
            <a:off x="9810873" y="4851675"/>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8A7F0C3A-F7A3-2F4C-BDE2-652D6B85D090}"/>
              </a:ext>
            </a:extLst>
          </p:cNvPr>
          <p:cNvCxnSpPr>
            <a:cxnSpLocks/>
          </p:cNvCxnSpPr>
          <p:nvPr/>
        </p:nvCxnSpPr>
        <p:spPr>
          <a:xfrm>
            <a:off x="10315698" y="4851675"/>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C09C4EFF-5E8E-3A4A-AD3E-7DFD09FF8D8B}"/>
              </a:ext>
            </a:extLst>
          </p:cNvPr>
          <p:cNvCxnSpPr>
            <a:cxnSpLocks/>
          </p:cNvCxnSpPr>
          <p:nvPr/>
        </p:nvCxnSpPr>
        <p:spPr>
          <a:xfrm>
            <a:off x="10820523" y="4851675"/>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6C046FA6-D61A-A241-88DD-F7AFFDE92CAF}"/>
              </a:ext>
            </a:extLst>
          </p:cNvPr>
          <p:cNvCxnSpPr>
            <a:cxnSpLocks/>
          </p:cNvCxnSpPr>
          <p:nvPr/>
        </p:nvCxnSpPr>
        <p:spPr>
          <a:xfrm>
            <a:off x="11309473" y="4851675"/>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DA2875C9-0468-B74E-9D7C-8A350F230BA2}"/>
              </a:ext>
            </a:extLst>
          </p:cNvPr>
          <p:cNvCxnSpPr>
            <a:cxnSpLocks/>
          </p:cNvCxnSpPr>
          <p:nvPr/>
        </p:nvCxnSpPr>
        <p:spPr>
          <a:xfrm>
            <a:off x="9321923" y="4851675"/>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F69607B0-1921-0245-BA79-629BD23CB6F1}"/>
              </a:ext>
            </a:extLst>
          </p:cNvPr>
          <p:cNvSpPr txBox="1"/>
          <p:nvPr/>
        </p:nvSpPr>
        <p:spPr>
          <a:xfrm>
            <a:off x="7053617" y="2401318"/>
            <a:ext cx="211596"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100</a:t>
            </a:r>
          </a:p>
        </p:txBody>
      </p:sp>
      <p:sp>
        <p:nvSpPr>
          <p:cNvPr id="16" name="TextBox 15">
            <a:extLst>
              <a:ext uri="{FF2B5EF4-FFF2-40B4-BE49-F238E27FC236}">
                <a16:creationId xmlns:a16="http://schemas.microsoft.com/office/drawing/2014/main" id="{909D38B5-12C1-DA47-A8C3-1537947EF652}"/>
              </a:ext>
            </a:extLst>
          </p:cNvPr>
          <p:cNvSpPr txBox="1"/>
          <p:nvPr/>
        </p:nvSpPr>
        <p:spPr>
          <a:xfrm>
            <a:off x="7124149" y="2623568"/>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90</a:t>
            </a:r>
          </a:p>
        </p:txBody>
      </p:sp>
      <p:sp>
        <p:nvSpPr>
          <p:cNvPr id="17" name="TextBox 16">
            <a:extLst>
              <a:ext uri="{FF2B5EF4-FFF2-40B4-BE49-F238E27FC236}">
                <a16:creationId xmlns:a16="http://schemas.microsoft.com/office/drawing/2014/main" id="{1AE17C1E-BCB2-1F4A-A9D3-EFB98028A6C5}"/>
              </a:ext>
            </a:extLst>
          </p:cNvPr>
          <p:cNvSpPr txBox="1"/>
          <p:nvPr/>
        </p:nvSpPr>
        <p:spPr>
          <a:xfrm>
            <a:off x="7124149" y="2868043"/>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80</a:t>
            </a:r>
          </a:p>
        </p:txBody>
      </p:sp>
      <p:sp>
        <p:nvSpPr>
          <p:cNvPr id="18" name="TextBox 17">
            <a:extLst>
              <a:ext uri="{FF2B5EF4-FFF2-40B4-BE49-F238E27FC236}">
                <a16:creationId xmlns:a16="http://schemas.microsoft.com/office/drawing/2014/main" id="{8467F719-5C7D-4B49-B1CF-2BC569B60356}"/>
              </a:ext>
            </a:extLst>
          </p:cNvPr>
          <p:cNvSpPr txBox="1"/>
          <p:nvPr/>
        </p:nvSpPr>
        <p:spPr>
          <a:xfrm>
            <a:off x="7124149" y="3106168"/>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70</a:t>
            </a:r>
          </a:p>
        </p:txBody>
      </p:sp>
      <p:sp>
        <p:nvSpPr>
          <p:cNvPr id="19" name="TextBox 18">
            <a:extLst>
              <a:ext uri="{FF2B5EF4-FFF2-40B4-BE49-F238E27FC236}">
                <a16:creationId xmlns:a16="http://schemas.microsoft.com/office/drawing/2014/main" id="{CF9F38AC-5231-8F43-96F2-0038BA58E88F}"/>
              </a:ext>
            </a:extLst>
          </p:cNvPr>
          <p:cNvSpPr txBox="1"/>
          <p:nvPr/>
        </p:nvSpPr>
        <p:spPr>
          <a:xfrm>
            <a:off x="7124149" y="3344293"/>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60</a:t>
            </a:r>
          </a:p>
        </p:txBody>
      </p:sp>
      <p:sp>
        <p:nvSpPr>
          <p:cNvPr id="20" name="TextBox 19">
            <a:extLst>
              <a:ext uri="{FF2B5EF4-FFF2-40B4-BE49-F238E27FC236}">
                <a16:creationId xmlns:a16="http://schemas.microsoft.com/office/drawing/2014/main" id="{FAD8BFC0-C783-0E44-8AC3-FD1D8E9CB99E}"/>
              </a:ext>
            </a:extLst>
          </p:cNvPr>
          <p:cNvSpPr txBox="1"/>
          <p:nvPr/>
        </p:nvSpPr>
        <p:spPr>
          <a:xfrm>
            <a:off x="7124149" y="3582418"/>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50</a:t>
            </a:r>
          </a:p>
        </p:txBody>
      </p:sp>
      <p:sp>
        <p:nvSpPr>
          <p:cNvPr id="21" name="TextBox 20">
            <a:extLst>
              <a:ext uri="{FF2B5EF4-FFF2-40B4-BE49-F238E27FC236}">
                <a16:creationId xmlns:a16="http://schemas.microsoft.com/office/drawing/2014/main" id="{2276C3BE-B440-1C4E-BB8A-16AED9666B16}"/>
              </a:ext>
            </a:extLst>
          </p:cNvPr>
          <p:cNvSpPr txBox="1"/>
          <p:nvPr/>
        </p:nvSpPr>
        <p:spPr>
          <a:xfrm>
            <a:off x="7124149" y="3814193"/>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40</a:t>
            </a:r>
          </a:p>
        </p:txBody>
      </p:sp>
      <p:sp>
        <p:nvSpPr>
          <p:cNvPr id="22" name="TextBox 21">
            <a:extLst>
              <a:ext uri="{FF2B5EF4-FFF2-40B4-BE49-F238E27FC236}">
                <a16:creationId xmlns:a16="http://schemas.microsoft.com/office/drawing/2014/main" id="{1F97F51F-C681-0D46-B463-2B9E4D14F88C}"/>
              </a:ext>
            </a:extLst>
          </p:cNvPr>
          <p:cNvSpPr txBox="1"/>
          <p:nvPr/>
        </p:nvSpPr>
        <p:spPr>
          <a:xfrm>
            <a:off x="7124149" y="4049143"/>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30</a:t>
            </a:r>
          </a:p>
        </p:txBody>
      </p:sp>
      <p:sp>
        <p:nvSpPr>
          <p:cNvPr id="23" name="TextBox 22">
            <a:extLst>
              <a:ext uri="{FF2B5EF4-FFF2-40B4-BE49-F238E27FC236}">
                <a16:creationId xmlns:a16="http://schemas.microsoft.com/office/drawing/2014/main" id="{EAB67187-6D42-A44D-8A69-C61DBD58D2F3}"/>
              </a:ext>
            </a:extLst>
          </p:cNvPr>
          <p:cNvSpPr txBox="1"/>
          <p:nvPr/>
        </p:nvSpPr>
        <p:spPr>
          <a:xfrm>
            <a:off x="7124149" y="4287268"/>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20</a:t>
            </a:r>
          </a:p>
        </p:txBody>
      </p:sp>
      <p:sp>
        <p:nvSpPr>
          <p:cNvPr id="24" name="TextBox 23">
            <a:extLst>
              <a:ext uri="{FF2B5EF4-FFF2-40B4-BE49-F238E27FC236}">
                <a16:creationId xmlns:a16="http://schemas.microsoft.com/office/drawing/2014/main" id="{41DDB6F8-B472-0A46-A7EB-840BCDC2EABC}"/>
              </a:ext>
            </a:extLst>
          </p:cNvPr>
          <p:cNvSpPr txBox="1"/>
          <p:nvPr/>
        </p:nvSpPr>
        <p:spPr>
          <a:xfrm>
            <a:off x="7124149" y="4515868"/>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10</a:t>
            </a:r>
          </a:p>
        </p:txBody>
      </p:sp>
      <p:sp>
        <p:nvSpPr>
          <p:cNvPr id="25" name="TextBox 24">
            <a:extLst>
              <a:ext uri="{FF2B5EF4-FFF2-40B4-BE49-F238E27FC236}">
                <a16:creationId xmlns:a16="http://schemas.microsoft.com/office/drawing/2014/main" id="{749F3743-A892-0545-96F0-DCC9EE032723}"/>
              </a:ext>
            </a:extLst>
          </p:cNvPr>
          <p:cNvSpPr txBox="1"/>
          <p:nvPr/>
        </p:nvSpPr>
        <p:spPr>
          <a:xfrm>
            <a:off x="7194681" y="4763518"/>
            <a:ext cx="70532"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a:t>
            </a:r>
          </a:p>
        </p:txBody>
      </p:sp>
      <p:sp>
        <p:nvSpPr>
          <p:cNvPr id="38" name="TextBox 37">
            <a:extLst>
              <a:ext uri="{FF2B5EF4-FFF2-40B4-BE49-F238E27FC236}">
                <a16:creationId xmlns:a16="http://schemas.microsoft.com/office/drawing/2014/main" id="{DFBF172A-E61E-DB43-8A0D-79432DA17EEE}"/>
              </a:ext>
            </a:extLst>
          </p:cNvPr>
          <p:cNvSpPr txBox="1"/>
          <p:nvPr/>
        </p:nvSpPr>
        <p:spPr>
          <a:xfrm>
            <a:off x="7302963" y="4892759"/>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p>
        </p:txBody>
      </p:sp>
      <p:cxnSp>
        <p:nvCxnSpPr>
          <p:cNvPr id="44" name="Straight Connector 43">
            <a:extLst>
              <a:ext uri="{FF2B5EF4-FFF2-40B4-BE49-F238E27FC236}">
                <a16:creationId xmlns:a16="http://schemas.microsoft.com/office/drawing/2014/main" id="{D7D242F9-DBE5-A141-BFD6-F2663C367E7E}"/>
              </a:ext>
            </a:extLst>
          </p:cNvPr>
          <p:cNvCxnSpPr>
            <a:cxnSpLocks/>
          </p:cNvCxnSpPr>
          <p:nvPr/>
        </p:nvCxnSpPr>
        <p:spPr>
          <a:xfrm>
            <a:off x="7328023" y="4851675"/>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E069E4B0-DEE0-4041-A6FF-E065B4AB1087}"/>
              </a:ext>
            </a:extLst>
          </p:cNvPr>
          <p:cNvCxnSpPr>
            <a:cxnSpLocks/>
          </p:cNvCxnSpPr>
          <p:nvPr/>
        </p:nvCxnSpPr>
        <p:spPr>
          <a:xfrm>
            <a:off x="7328023" y="2470076"/>
            <a:ext cx="0" cy="238336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BBB99389-002A-FE46-9CE6-F236BCCF185F}"/>
              </a:ext>
            </a:extLst>
          </p:cNvPr>
          <p:cNvCxnSpPr>
            <a:cxnSpLocks/>
          </p:cNvCxnSpPr>
          <p:nvPr/>
        </p:nvCxnSpPr>
        <p:spPr>
          <a:xfrm rot="5400000">
            <a:off x="7302625" y="4827155"/>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101D57DC-1841-5648-B33A-44690FDBF664}"/>
              </a:ext>
            </a:extLst>
          </p:cNvPr>
          <p:cNvCxnSpPr>
            <a:cxnSpLocks/>
          </p:cNvCxnSpPr>
          <p:nvPr/>
        </p:nvCxnSpPr>
        <p:spPr>
          <a:xfrm rot="5400000">
            <a:off x="7302625" y="4579506"/>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0B4B95CF-FE87-FA45-8496-548C1F8239A2}"/>
              </a:ext>
            </a:extLst>
          </p:cNvPr>
          <p:cNvCxnSpPr>
            <a:cxnSpLocks/>
          </p:cNvCxnSpPr>
          <p:nvPr/>
        </p:nvCxnSpPr>
        <p:spPr>
          <a:xfrm rot="5400000">
            <a:off x="7302625" y="4347731"/>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BE624717-6B7E-304F-9CDA-1F2F4E053C85}"/>
              </a:ext>
            </a:extLst>
          </p:cNvPr>
          <p:cNvCxnSpPr>
            <a:cxnSpLocks/>
          </p:cNvCxnSpPr>
          <p:nvPr/>
        </p:nvCxnSpPr>
        <p:spPr>
          <a:xfrm rot="5400000">
            <a:off x="7302625" y="4109607"/>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D7F28E95-81B2-D340-9166-E646A1CAF8AF}"/>
              </a:ext>
            </a:extLst>
          </p:cNvPr>
          <p:cNvCxnSpPr>
            <a:cxnSpLocks/>
          </p:cNvCxnSpPr>
          <p:nvPr/>
        </p:nvCxnSpPr>
        <p:spPr>
          <a:xfrm rot="5400000">
            <a:off x="7302625" y="3646057"/>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607EDE35-952B-A04D-9047-D54DEFED8D72}"/>
              </a:ext>
            </a:extLst>
          </p:cNvPr>
          <p:cNvCxnSpPr>
            <a:cxnSpLocks/>
          </p:cNvCxnSpPr>
          <p:nvPr/>
        </p:nvCxnSpPr>
        <p:spPr>
          <a:xfrm rot="5400000">
            <a:off x="7302625" y="3877833"/>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D5ECBF09-551E-0842-98B7-754D68ED402F}"/>
              </a:ext>
            </a:extLst>
          </p:cNvPr>
          <p:cNvCxnSpPr>
            <a:cxnSpLocks/>
          </p:cNvCxnSpPr>
          <p:nvPr/>
        </p:nvCxnSpPr>
        <p:spPr>
          <a:xfrm rot="5400000">
            <a:off x="7302625" y="3404758"/>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E75EA8AE-453D-0942-8237-566F49FD6351}"/>
              </a:ext>
            </a:extLst>
          </p:cNvPr>
          <p:cNvCxnSpPr>
            <a:cxnSpLocks/>
          </p:cNvCxnSpPr>
          <p:nvPr/>
        </p:nvCxnSpPr>
        <p:spPr>
          <a:xfrm rot="5400000">
            <a:off x="7302625" y="3166634"/>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7FFD391C-D808-4340-8BF4-9F98BEDA99C7}"/>
              </a:ext>
            </a:extLst>
          </p:cNvPr>
          <p:cNvCxnSpPr>
            <a:cxnSpLocks/>
          </p:cNvCxnSpPr>
          <p:nvPr/>
        </p:nvCxnSpPr>
        <p:spPr>
          <a:xfrm rot="5400000">
            <a:off x="7302625" y="2931684"/>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625DC9FD-1F1A-6C47-839B-14D5F8B194F0}"/>
              </a:ext>
            </a:extLst>
          </p:cNvPr>
          <p:cNvCxnSpPr>
            <a:cxnSpLocks/>
          </p:cNvCxnSpPr>
          <p:nvPr/>
        </p:nvCxnSpPr>
        <p:spPr>
          <a:xfrm rot="5400000">
            <a:off x="7302625" y="2687210"/>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4A94F9BF-6B20-024B-B753-6AAD3885F774}"/>
              </a:ext>
            </a:extLst>
          </p:cNvPr>
          <p:cNvCxnSpPr>
            <a:cxnSpLocks/>
          </p:cNvCxnSpPr>
          <p:nvPr/>
        </p:nvCxnSpPr>
        <p:spPr>
          <a:xfrm rot="5400000">
            <a:off x="7302625" y="2449085"/>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15E08C90-B22D-71C9-C337-626F13ECCF22}"/>
              </a:ext>
            </a:extLst>
          </p:cNvPr>
          <p:cNvSpPr txBox="1"/>
          <p:nvPr/>
        </p:nvSpPr>
        <p:spPr>
          <a:xfrm>
            <a:off x="7053617" y="1884251"/>
            <a:ext cx="3030188" cy="276999"/>
          </a:xfrm>
          <a:prstGeom prst="rect">
            <a:avLst/>
          </a:prstGeom>
          <a:noFill/>
        </p:spPr>
        <p:txBody>
          <a:bodyPr wrap="none" lIns="0" tIns="0" rIns="0" bIns="0" rtlCol="0">
            <a:spAutoFit/>
          </a:bodyPr>
          <a:lstStyle/>
          <a:p>
            <a:r>
              <a:rPr lang="en-GB" b="1" spc="100" dirty="0">
                <a:solidFill>
                  <a:schemeClr val="accent1"/>
                </a:solidFill>
                <a:latin typeface="Arial" panose="020B0604020202020204" pitchFamily="34" charset="0"/>
                <a:ea typeface="Aileron" charset="0"/>
                <a:cs typeface="Arial" panose="020B0604020202020204" pitchFamily="34" charset="0"/>
              </a:rPr>
              <a:t>PHASE 2 ReDOS STUDY</a:t>
            </a:r>
            <a:r>
              <a:rPr lang="en-GB" b="1" spc="100" baseline="30000" dirty="0">
                <a:solidFill>
                  <a:schemeClr val="accent1"/>
                </a:solidFill>
                <a:latin typeface="Arial" panose="020B0604020202020204" pitchFamily="34" charset="0"/>
                <a:ea typeface="Aileron" charset="0"/>
                <a:cs typeface="Arial" panose="020B0604020202020204" pitchFamily="34" charset="0"/>
              </a:rPr>
              <a:t>2</a:t>
            </a:r>
          </a:p>
        </p:txBody>
      </p:sp>
      <p:sp>
        <p:nvSpPr>
          <p:cNvPr id="83" name="TextBox 82">
            <a:extLst>
              <a:ext uri="{FF2B5EF4-FFF2-40B4-BE49-F238E27FC236}">
                <a16:creationId xmlns:a16="http://schemas.microsoft.com/office/drawing/2014/main" id="{D07A6BF9-DFE4-60CA-74EA-8B8A9AE8A681}"/>
              </a:ext>
            </a:extLst>
          </p:cNvPr>
          <p:cNvSpPr txBox="1"/>
          <p:nvPr/>
        </p:nvSpPr>
        <p:spPr>
          <a:xfrm>
            <a:off x="619202" y="1844824"/>
            <a:ext cx="5333352" cy="646331"/>
          </a:xfrm>
          <a:prstGeom prst="rect">
            <a:avLst/>
          </a:prstGeom>
          <a:noFill/>
        </p:spPr>
        <p:txBody>
          <a:bodyPr wrap="square" lIns="0">
            <a:spAutoFit/>
          </a:bodyPr>
          <a:lstStyle/>
          <a:p>
            <a:r>
              <a:rPr lang="en-GB" b="1" cap="all" spc="100" dirty="0">
                <a:solidFill>
                  <a:schemeClr val="accent1"/>
                </a:solidFill>
                <a:latin typeface="Arial" panose="020B0604020202020204" pitchFamily="34" charset="0"/>
                <a:cs typeface="Arial" panose="020B0604020202020204" pitchFamily="34" charset="0"/>
              </a:rPr>
              <a:t>A dose-escalation schedule for regorafenib to minimise toxicities</a:t>
            </a:r>
            <a:r>
              <a:rPr lang="en-GB" b="1" cap="all" spc="100" baseline="30000" dirty="0">
                <a:solidFill>
                  <a:schemeClr val="accent1"/>
                </a:solidFill>
                <a:latin typeface="Arial" panose="020B0604020202020204" pitchFamily="34" charset="0"/>
                <a:cs typeface="Arial" panose="020B0604020202020204" pitchFamily="34" charset="0"/>
              </a:rPr>
              <a:t>1</a:t>
            </a:r>
          </a:p>
        </p:txBody>
      </p:sp>
      <p:sp>
        <p:nvSpPr>
          <p:cNvPr id="86" name="TextBox 85">
            <a:extLst>
              <a:ext uri="{FF2B5EF4-FFF2-40B4-BE49-F238E27FC236}">
                <a16:creationId xmlns:a16="http://schemas.microsoft.com/office/drawing/2014/main" id="{BF4D7E7A-1ACC-CA26-BD44-A830955600E3}"/>
              </a:ext>
            </a:extLst>
          </p:cNvPr>
          <p:cNvSpPr txBox="1"/>
          <p:nvPr/>
        </p:nvSpPr>
        <p:spPr>
          <a:xfrm>
            <a:off x="619202" y="1367673"/>
            <a:ext cx="11023210" cy="369332"/>
          </a:xfrm>
          <a:prstGeom prst="rect">
            <a:avLst/>
          </a:prstGeom>
          <a:noFill/>
        </p:spPr>
        <p:txBody>
          <a:bodyPr wrap="none" lIns="0" rtlCol="0">
            <a:spAutoFit/>
          </a:bodyPr>
          <a:lstStyle/>
          <a:p>
            <a:pPr marL="285750" indent="-285750">
              <a:buClr>
                <a:schemeClr val="accent1"/>
              </a:buClr>
              <a:buFont typeface="Arial" panose="020B0604020202020204" pitchFamily="34" charset="0"/>
              <a:buChar char="•"/>
            </a:pPr>
            <a:r>
              <a:rPr lang="en-GB" sz="1800" dirty="0">
                <a:solidFill>
                  <a:schemeClr val="tx2"/>
                </a:solidFill>
                <a:effectLst/>
                <a:latin typeface="Arial" panose="020B0604020202020204" pitchFamily="34" charset="0"/>
                <a:cs typeface="Arial" panose="020B0604020202020204" pitchFamily="34" charset="0"/>
              </a:rPr>
              <a:t>ReDOS study: no significant difference in overall survival between dose escalation and standard dosing</a:t>
            </a:r>
            <a:r>
              <a:rPr lang="en-GB" sz="1800" baseline="30000" dirty="0">
                <a:solidFill>
                  <a:schemeClr val="tx2"/>
                </a:solidFill>
                <a:effectLst/>
                <a:latin typeface="Arial" panose="020B0604020202020204" pitchFamily="34" charset="0"/>
                <a:cs typeface="Arial" panose="020B0604020202020204" pitchFamily="34" charset="0"/>
              </a:rPr>
              <a:t>2</a:t>
            </a:r>
            <a:endParaRPr lang="en-GB" sz="2400" baseline="30000" dirty="0">
              <a:solidFill>
                <a:schemeClr val="tx2"/>
              </a:solidFill>
              <a:latin typeface="Arial" panose="020B0604020202020204" pitchFamily="34" charset="0"/>
              <a:ea typeface="Aileron" charset="0"/>
              <a:cs typeface="Arial" panose="020B0604020202020204" pitchFamily="34" charset="0"/>
            </a:endParaRPr>
          </a:p>
        </p:txBody>
      </p:sp>
      <p:sp>
        <p:nvSpPr>
          <p:cNvPr id="7" name="Textfeld 5">
            <a:extLst>
              <a:ext uri="{FF2B5EF4-FFF2-40B4-BE49-F238E27FC236}">
                <a16:creationId xmlns:a16="http://schemas.microsoft.com/office/drawing/2014/main" id="{B7003559-0E90-8AC5-B8A5-68282B1F5778}"/>
              </a:ext>
            </a:extLst>
          </p:cNvPr>
          <p:cNvSpPr txBox="1"/>
          <p:nvPr/>
        </p:nvSpPr>
        <p:spPr>
          <a:xfrm>
            <a:off x="7680176" y="2293166"/>
            <a:ext cx="4283545" cy="318100"/>
          </a:xfrm>
          <a:prstGeom prst="rect">
            <a:avLst/>
          </a:prstGeom>
          <a:noFill/>
        </p:spPr>
        <p:txBody>
          <a:bodyPr wrap="none" rtlCol="0">
            <a:spAutoFit/>
          </a:bodyPr>
          <a:lstStyle/>
          <a:p>
            <a:r>
              <a:rPr lang="en-GB" sz="1467" dirty="0">
                <a:latin typeface="Arial" panose="020B0604020202020204" pitchFamily="34" charset="0"/>
                <a:cs typeface="Arial" panose="020B0604020202020204" pitchFamily="34" charset="0"/>
              </a:rPr>
              <a:t>Median OS: 9.8 mo vs. 6.0 mo (HR 0.72; p=0.12)</a:t>
            </a:r>
          </a:p>
        </p:txBody>
      </p:sp>
    </p:spTree>
    <p:extLst>
      <p:ext uri="{BB962C8B-B14F-4D97-AF65-F5344CB8AC3E}">
        <p14:creationId xmlns:p14="http://schemas.microsoft.com/office/powerpoint/2010/main" val="209223029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roup 259"/>
          <p:cNvGraphicFramePr>
            <a:graphicFrameLocks noGrp="1"/>
          </p:cNvGraphicFramePr>
          <p:nvPr>
            <p:extLst>
              <p:ext uri="{D42A27DB-BD31-4B8C-83A1-F6EECF244321}">
                <p14:modId xmlns:p14="http://schemas.microsoft.com/office/powerpoint/2010/main" val="1769309195"/>
              </p:ext>
            </p:extLst>
          </p:nvPr>
        </p:nvGraphicFramePr>
        <p:xfrm>
          <a:off x="6096000" y="2271650"/>
          <a:ext cx="4704521" cy="3145354"/>
        </p:xfrm>
        <a:graphic>
          <a:graphicData uri="http://schemas.openxmlformats.org/drawingml/2006/table">
            <a:tbl>
              <a:tblPr firstRow="1" bandRow="1">
                <a:tableStyleId>{5C22544A-7EE6-4342-B048-85BDC9FD1C3A}</a:tableStyleId>
              </a:tblPr>
              <a:tblGrid>
                <a:gridCol w="1840063">
                  <a:extLst>
                    <a:ext uri="{9D8B030D-6E8A-4147-A177-3AD203B41FA5}">
                      <a16:colId xmlns:a16="http://schemas.microsoft.com/office/drawing/2014/main" val="20000"/>
                    </a:ext>
                  </a:extLst>
                </a:gridCol>
                <a:gridCol w="1432229">
                  <a:extLst>
                    <a:ext uri="{9D8B030D-6E8A-4147-A177-3AD203B41FA5}">
                      <a16:colId xmlns:a16="http://schemas.microsoft.com/office/drawing/2014/main" val="477159059"/>
                    </a:ext>
                  </a:extLst>
                </a:gridCol>
                <a:gridCol w="1432229">
                  <a:extLst>
                    <a:ext uri="{9D8B030D-6E8A-4147-A177-3AD203B41FA5}">
                      <a16:colId xmlns:a16="http://schemas.microsoft.com/office/drawing/2014/main" val="1983308629"/>
                    </a:ext>
                  </a:extLst>
                </a:gridCol>
              </a:tblGrid>
              <a:tr h="7656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400" b="1" i="1" u="none" strike="noStrike" cap="none" normalizeH="0" baseline="0" noProof="0" dirty="0">
                        <a:ln>
                          <a:noFill/>
                        </a:ln>
                        <a:solidFill>
                          <a:schemeClr val="tx1"/>
                        </a:solidFill>
                        <a:effectLst/>
                        <a:latin typeface="Arial" panose="020B0604020202020204" pitchFamily="34" charset="0"/>
                        <a:cs typeface="Arial" panose="020B0604020202020204" pitchFamily="34" charset="0"/>
                      </a:endParaRPr>
                    </a:p>
                  </a:txBody>
                  <a:tcPr marL="80996" marR="0" marT="45726" marB="140408" anchor="b" horzOverflow="overflow">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u="none" strike="noStrike" cap="all" normalizeH="0" baseline="0" noProof="0" dirty="0">
                          <a:ln>
                            <a:noFill/>
                          </a:ln>
                          <a:effectLst/>
                          <a:latin typeface="Arial" panose="020B0604020202020204" pitchFamily="34" charset="0"/>
                          <a:cs typeface="Arial" panose="020B0604020202020204" pitchFamily="34" charset="0"/>
                        </a:rPr>
                        <a:t>Escalating </a:t>
                      </a:r>
                      <a:br>
                        <a:rPr kumimoji="0" lang="en-GB" sz="1400" u="none" strike="noStrike" cap="all" normalizeH="0" baseline="0" noProof="0" dirty="0">
                          <a:ln>
                            <a:noFill/>
                          </a:ln>
                          <a:effectLst/>
                          <a:latin typeface="Arial" panose="020B0604020202020204" pitchFamily="34" charset="0"/>
                          <a:cs typeface="Arial" panose="020B0604020202020204" pitchFamily="34" charset="0"/>
                        </a:rPr>
                      </a:br>
                      <a:r>
                        <a:rPr kumimoji="0" lang="en-GB" sz="1400" u="none" strike="noStrike" cap="all" normalizeH="0" baseline="0" noProof="0" dirty="0">
                          <a:ln>
                            <a:noFill/>
                          </a:ln>
                          <a:effectLst/>
                          <a:latin typeface="Arial" panose="020B0604020202020204" pitchFamily="34" charset="0"/>
                          <a:cs typeface="Arial" panose="020B0604020202020204" pitchFamily="34" charset="0"/>
                        </a:rPr>
                        <a:t>dose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u="none" strike="noStrike" cap="none" normalizeH="0" baseline="0" noProof="0" dirty="0">
                          <a:ln>
                            <a:noFill/>
                          </a:ln>
                          <a:effectLst/>
                          <a:latin typeface="Arial" panose="020B0604020202020204" pitchFamily="34" charset="0"/>
                          <a:cs typeface="Arial" panose="020B0604020202020204" pitchFamily="34" charset="0"/>
                        </a:rPr>
                        <a:t>N=54</a:t>
                      </a:r>
                      <a:endParaRPr kumimoji="0" lang="en-GB" sz="1400" b="1" i="0" u="none" strike="noStrike" cap="none" normalizeH="0" baseline="0" noProof="0" dirty="0">
                        <a:ln>
                          <a:noFill/>
                        </a:ln>
                        <a:solidFill>
                          <a:schemeClr val="tx1"/>
                        </a:solidFill>
                        <a:effectLst/>
                        <a:latin typeface="Arial" panose="020B0604020202020204" pitchFamily="34" charset="0"/>
                        <a:cs typeface="Arial" panose="020B0604020202020204" pitchFamily="34" charset="0"/>
                      </a:endParaRPr>
                    </a:p>
                  </a:txBody>
                  <a:tcPr marL="68576" marR="68576" marT="45726" marB="45726" anchor="ctr" anchorCtr="1" horzOverflow="overflow">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u="none" strike="noStrike" cap="all" normalizeH="0" baseline="0" noProof="0" dirty="0">
                          <a:ln>
                            <a:noFill/>
                          </a:ln>
                          <a:effectLst/>
                          <a:latin typeface="Arial" panose="020B0604020202020204" pitchFamily="34" charset="0"/>
                          <a:cs typeface="Arial" panose="020B0604020202020204" pitchFamily="34" charset="0"/>
                        </a:rPr>
                        <a:t>Standard </a:t>
                      </a:r>
                      <a:br>
                        <a:rPr kumimoji="0" lang="en-GB" sz="1400" u="none" strike="noStrike" cap="all" normalizeH="0" baseline="0" noProof="0" dirty="0">
                          <a:ln>
                            <a:noFill/>
                          </a:ln>
                          <a:effectLst/>
                          <a:latin typeface="Arial" panose="020B0604020202020204" pitchFamily="34" charset="0"/>
                          <a:cs typeface="Arial" panose="020B0604020202020204" pitchFamily="34" charset="0"/>
                        </a:rPr>
                      </a:br>
                      <a:r>
                        <a:rPr kumimoji="0" lang="en-GB" sz="1400" u="none" strike="noStrike" cap="all" normalizeH="0" baseline="0" noProof="0" dirty="0">
                          <a:ln>
                            <a:noFill/>
                          </a:ln>
                          <a:effectLst/>
                          <a:latin typeface="Arial" panose="020B0604020202020204" pitchFamily="34" charset="0"/>
                          <a:cs typeface="Arial" panose="020B0604020202020204" pitchFamily="34" charset="0"/>
                        </a:rPr>
                        <a:t>dose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u="none" strike="noStrike" cap="none" normalizeH="0" baseline="0" noProof="0" dirty="0">
                          <a:ln>
                            <a:noFill/>
                          </a:ln>
                          <a:effectLst/>
                          <a:latin typeface="Arial" panose="020B0604020202020204" pitchFamily="34" charset="0"/>
                          <a:cs typeface="Arial" panose="020B0604020202020204" pitchFamily="34" charset="0"/>
                        </a:rPr>
                        <a:t>N=62</a:t>
                      </a:r>
                      <a:endParaRPr kumimoji="0" lang="en-GB" sz="1400" b="1" i="0" u="none" strike="noStrike" cap="none" normalizeH="0" baseline="0" noProof="0" dirty="0">
                        <a:ln>
                          <a:noFill/>
                        </a:ln>
                        <a:solidFill>
                          <a:schemeClr val="tx1"/>
                        </a:solidFill>
                        <a:effectLst/>
                        <a:latin typeface="Arial" panose="020B0604020202020204" pitchFamily="34" charset="0"/>
                        <a:cs typeface="Arial" panose="020B0604020202020204" pitchFamily="34" charset="0"/>
                      </a:endParaRPr>
                    </a:p>
                  </a:txBody>
                  <a:tcPr marL="68576" marR="68576" marT="45726" marB="45726" anchor="ctr" anchorCtr="1" horzOverflow="overflow">
                    <a:solidFill>
                      <a:schemeClr val="accent1"/>
                    </a:solidFill>
                  </a:tcPr>
                </a:tc>
                <a:extLst>
                  <a:ext uri="{0D108BD9-81ED-4DB2-BD59-A6C34878D82A}">
                    <a16:rowId xmlns:a16="http://schemas.microsoft.com/office/drawing/2014/main" val="10000"/>
                  </a:ext>
                </a:extLst>
              </a:tr>
              <a:tr h="643434">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400" b="0" u="none" strike="noStrike" cap="none" normalizeH="0" baseline="0" noProof="0" dirty="0">
                          <a:ln>
                            <a:noFill/>
                          </a:ln>
                          <a:effectLst/>
                          <a:latin typeface="Arial" panose="020B0604020202020204" pitchFamily="34" charset="0"/>
                          <a:cs typeface="Arial" panose="020B0604020202020204" pitchFamily="34" charset="0"/>
                        </a:rPr>
                        <a:t>Hand-foot skin reaction</a:t>
                      </a:r>
                      <a:r>
                        <a:rPr kumimoji="0" lang="en-GB" sz="1400" b="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 n (%)</a:t>
                      </a:r>
                      <a:endParaRPr kumimoji="0" lang="en-GB" sz="1400" b="0" i="0" u="none" strike="noStrike" cap="none" normalizeH="0" baseline="0" noProof="0" dirty="0">
                        <a:ln>
                          <a:noFill/>
                        </a:ln>
                        <a:solidFill>
                          <a:schemeClr val="tx1"/>
                        </a:solidFill>
                        <a:effectLst/>
                        <a:latin typeface="Arial" panose="020B0604020202020204" pitchFamily="34" charset="0"/>
                        <a:cs typeface="Arial" panose="020B0604020202020204" pitchFamily="34" charset="0"/>
                      </a:endParaRPr>
                    </a:p>
                  </a:txBody>
                  <a:tcPr marL="80996" marR="0" marT="45717" marB="45717"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u="none" strike="noStrike" cap="none" normalizeH="0" baseline="0" noProof="0" dirty="0">
                          <a:ln>
                            <a:noFill/>
                          </a:ln>
                          <a:effectLst/>
                          <a:latin typeface="Arial" panose="020B0604020202020204" pitchFamily="34" charset="0"/>
                          <a:cs typeface="Arial" panose="020B0604020202020204" pitchFamily="34" charset="0"/>
                        </a:rPr>
                        <a:t>8 (15)</a:t>
                      </a:r>
                      <a:endParaRPr kumimoji="0" lang="en-GB" sz="1400" b="0" i="0" u="none" strike="noStrike" cap="none" normalizeH="0" baseline="0" noProof="0" dirty="0">
                        <a:ln>
                          <a:noFill/>
                        </a:ln>
                        <a:solidFill>
                          <a:schemeClr val="tx1"/>
                        </a:solidFill>
                        <a:effectLst/>
                        <a:latin typeface="Arial" panose="020B0604020202020204" pitchFamily="34" charset="0"/>
                        <a:cs typeface="Arial" panose="020B0604020202020204" pitchFamily="34" charset="0"/>
                      </a:endParaRPr>
                    </a:p>
                  </a:txBody>
                  <a:tcPr marL="68569" marR="68569" marT="45717" marB="45717" anchor="ctr" anchorCtr="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u="none" strike="noStrike" cap="none" normalizeH="0" baseline="0" noProof="0" dirty="0">
                          <a:ln>
                            <a:noFill/>
                          </a:ln>
                          <a:effectLst/>
                          <a:latin typeface="Arial" panose="020B0604020202020204" pitchFamily="34" charset="0"/>
                          <a:cs typeface="Arial" panose="020B0604020202020204" pitchFamily="34" charset="0"/>
                        </a:rPr>
                        <a:t>10 (16)</a:t>
                      </a:r>
                      <a:endParaRPr kumimoji="0" lang="en-GB" sz="1400" b="0" i="0" u="none" strike="noStrike" cap="none" normalizeH="0" baseline="0" noProof="0" dirty="0">
                        <a:ln>
                          <a:noFill/>
                        </a:ln>
                        <a:solidFill>
                          <a:schemeClr val="tx1"/>
                        </a:solidFill>
                        <a:effectLst/>
                        <a:latin typeface="Arial" panose="020B0604020202020204" pitchFamily="34" charset="0"/>
                        <a:cs typeface="Arial" panose="020B0604020202020204" pitchFamily="34" charset="0"/>
                      </a:endParaRPr>
                    </a:p>
                  </a:txBody>
                  <a:tcPr marL="68569" marR="68569" marT="45717" marB="45717" anchor="ctr" anchorCtr="1" horzOverflow="overflow"/>
                </a:tc>
                <a:extLst>
                  <a:ext uri="{0D108BD9-81ED-4DB2-BD59-A6C34878D82A}">
                    <a16:rowId xmlns:a16="http://schemas.microsoft.com/office/drawing/2014/main" val="10003"/>
                  </a:ext>
                </a:extLst>
              </a:tr>
              <a:tr h="431929">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400" b="0" i="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Abdominal pain, </a:t>
                      </a:r>
                      <a:r>
                        <a:rPr kumimoji="0" lang="en-GB" sz="1400" b="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n (%)</a:t>
                      </a:r>
                      <a:endParaRPr kumimoji="0" lang="en-GB" sz="1400" b="0" i="0" u="none" strike="noStrike" cap="none" normalizeH="0" baseline="0" noProof="0" dirty="0">
                        <a:ln>
                          <a:noFill/>
                        </a:ln>
                        <a:solidFill>
                          <a:srgbClr val="0000FF"/>
                        </a:solidFill>
                        <a:effectLst/>
                        <a:latin typeface="Arial" panose="020B0604020202020204" pitchFamily="34" charset="0"/>
                        <a:cs typeface="Arial" panose="020B0604020202020204" pitchFamily="34" charset="0"/>
                      </a:endParaRPr>
                    </a:p>
                  </a:txBody>
                  <a:tcPr marL="80996" marR="0"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9 (17)</a:t>
                      </a:r>
                    </a:p>
                  </a:txBody>
                  <a:tcPr marL="68576" marR="68576" marT="45726" marB="45726" anchor="ctr" anchorCtr="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4 (6)</a:t>
                      </a:r>
                    </a:p>
                  </a:txBody>
                  <a:tcPr marL="68576" marR="68576" marT="45726" marB="45726" anchor="ctr" anchorCtr="1" horzOverflow="overflow"/>
                </a:tc>
                <a:extLst>
                  <a:ext uri="{0D108BD9-81ED-4DB2-BD59-A6C34878D82A}">
                    <a16:rowId xmlns:a16="http://schemas.microsoft.com/office/drawing/2014/main" val="2854084160"/>
                  </a:ext>
                </a:extLst>
              </a:tr>
              <a:tr h="431929">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400" b="0" u="none" strike="noStrike" cap="none" normalizeH="0" baseline="0" noProof="0" dirty="0">
                          <a:ln>
                            <a:noFill/>
                          </a:ln>
                          <a:effectLst/>
                          <a:latin typeface="Arial" panose="020B0604020202020204" pitchFamily="34" charset="0"/>
                          <a:cs typeface="Arial" panose="020B0604020202020204" pitchFamily="34" charset="0"/>
                        </a:rPr>
                        <a:t>Hypertension, </a:t>
                      </a:r>
                      <a:r>
                        <a:rPr kumimoji="0" lang="en-GB" sz="1400" b="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n (%)</a:t>
                      </a:r>
                      <a:endParaRPr kumimoji="0" lang="en-GB" sz="1400" b="0" i="0" u="none" strike="noStrike" cap="none" normalizeH="0" baseline="0" noProof="0" dirty="0">
                        <a:ln>
                          <a:noFill/>
                        </a:ln>
                        <a:solidFill>
                          <a:srgbClr val="0000FF"/>
                        </a:solidFill>
                        <a:effectLst/>
                        <a:latin typeface="Arial" panose="020B0604020202020204" pitchFamily="34" charset="0"/>
                        <a:cs typeface="Arial" panose="020B0604020202020204" pitchFamily="34" charset="0"/>
                      </a:endParaRPr>
                    </a:p>
                  </a:txBody>
                  <a:tcPr marL="80996" marR="0"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u="none" strike="noStrike" cap="none" normalizeH="0" baseline="0" noProof="0" dirty="0">
                          <a:ln>
                            <a:noFill/>
                          </a:ln>
                          <a:effectLst/>
                          <a:latin typeface="Arial" panose="020B0604020202020204" pitchFamily="34" charset="0"/>
                          <a:cs typeface="Arial" panose="020B0604020202020204" pitchFamily="34" charset="0"/>
                        </a:rPr>
                        <a:t>4 (7)</a:t>
                      </a:r>
                      <a:endParaRPr kumimoji="0" lang="en-GB" sz="1400" b="0" i="0" u="none" strike="noStrike" cap="none" normalizeH="0" baseline="0" noProof="0" dirty="0">
                        <a:ln>
                          <a:noFill/>
                        </a:ln>
                        <a:solidFill>
                          <a:schemeClr val="tx1"/>
                        </a:solidFill>
                        <a:effectLst/>
                        <a:latin typeface="Arial" panose="020B0604020202020204" pitchFamily="34" charset="0"/>
                        <a:cs typeface="Arial" panose="020B0604020202020204" pitchFamily="34" charset="0"/>
                      </a:endParaRPr>
                    </a:p>
                  </a:txBody>
                  <a:tcPr marL="68576" marR="68576" marT="45726" marB="45726" anchor="ctr" anchorCtr="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u="none" strike="noStrike" cap="none" normalizeH="0" baseline="0" noProof="0" dirty="0">
                          <a:ln>
                            <a:noFill/>
                          </a:ln>
                          <a:effectLst/>
                          <a:latin typeface="Arial" panose="020B0604020202020204" pitchFamily="34" charset="0"/>
                          <a:cs typeface="Arial" panose="020B0604020202020204" pitchFamily="34" charset="0"/>
                        </a:rPr>
                        <a:t>9 (15)</a:t>
                      </a:r>
                      <a:endParaRPr kumimoji="0" lang="en-GB" sz="1400" b="0" i="0" u="none" strike="noStrike" cap="none" normalizeH="0" baseline="0" noProof="0" dirty="0">
                        <a:ln>
                          <a:noFill/>
                        </a:ln>
                        <a:solidFill>
                          <a:schemeClr val="tx1"/>
                        </a:solidFill>
                        <a:effectLst/>
                        <a:latin typeface="Arial" panose="020B0604020202020204" pitchFamily="34" charset="0"/>
                        <a:cs typeface="Arial" panose="020B0604020202020204" pitchFamily="34" charset="0"/>
                      </a:endParaRPr>
                    </a:p>
                  </a:txBody>
                  <a:tcPr marL="68576" marR="68576" marT="45726" marB="45726" anchor="ctr" anchorCtr="1" horzOverflow="overflow"/>
                </a:tc>
                <a:extLst>
                  <a:ext uri="{0D108BD9-81ED-4DB2-BD59-A6C34878D82A}">
                    <a16:rowId xmlns:a16="http://schemas.microsoft.com/office/drawing/2014/main" val="2149814147"/>
                  </a:ext>
                </a:extLst>
              </a:tr>
              <a:tr h="431929">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400" b="0" u="none" strike="noStrike" cap="none" normalizeH="0" baseline="0" noProof="0" dirty="0">
                          <a:ln>
                            <a:noFill/>
                          </a:ln>
                          <a:effectLst/>
                          <a:latin typeface="Arial" panose="020B0604020202020204" pitchFamily="34" charset="0"/>
                          <a:cs typeface="Arial" panose="020B0604020202020204" pitchFamily="34" charset="0"/>
                        </a:rPr>
                        <a:t>Fatigue, </a:t>
                      </a:r>
                      <a:r>
                        <a:rPr kumimoji="0" lang="en-GB" sz="1400" b="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n (%)</a:t>
                      </a:r>
                      <a:endParaRPr kumimoji="0" lang="en-GB" sz="1400" b="0" i="0" u="none" strike="noStrike" cap="none" normalizeH="0" baseline="0" noProof="0" dirty="0">
                        <a:ln>
                          <a:noFill/>
                        </a:ln>
                        <a:solidFill>
                          <a:srgbClr val="0000FF"/>
                        </a:solidFill>
                        <a:effectLst/>
                        <a:latin typeface="Arial" panose="020B0604020202020204" pitchFamily="34" charset="0"/>
                        <a:cs typeface="Arial" panose="020B0604020202020204" pitchFamily="34" charset="0"/>
                      </a:endParaRPr>
                    </a:p>
                  </a:txBody>
                  <a:tcPr marL="80996" marR="0"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u="none" strike="noStrike" cap="none" normalizeH="0" baseline="0" noProof="0" dirty="0">
                          <a:ln>
                            <a:noFill/>
                          </a:ln>
                          <a:effectLst/>
                          <a:latin typeface="Arial" panose="020B0604020202020204" pitchFamily="34" charset="0"/>
                          <a:cs typeface="Arial" panose="020B0604020202020204" pitchFamily="34" charset="0"/>
                        </a:rPr>
                        <a:t>7 (13)</a:t>
                      </a:r>
                      <a:endParaRPr kumimoji="0" lang="en-GB" sz="1400" b="0" i="0" u="none" strike="noStrike" cap="none" normalizeH="0" baseline="0" noProof="0" dirty="0">
                        <a:ln>
                          <a:noFill/>
                        </a:ln>
                        <a:solidFill>
                          <a:schemeClr val="tx1"/>
                        </a:solidFill>
                        <a:effectLst/>
                        <a:latin typeface="Arial" panose="020B0604020202020204" pitchFamily="34" charset="0"/>
                        <a:cs typeface="Arial" panose="020B0604020202020204" pitchFamily="34" charset="0"/>
                      </a:endParaRPr>
                    </a:p>
                  </a:txBody>
                  <a:tcPr marL="68576" marR="68576" marT="45726" marB="45726" anchor="ctr" anchorCtr="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u="none" strike="noStrike" cap="none" normalizeH="0" baseline="0" noProof="0" dirty="0">
                          <a:ln>
                            <a:noFill/>
                          </a:ln>
                          <a:effectLst/>
                          <a:latin typeface="Arial" panose="020B0604020202020204" pitchFamily="34" charset="0"/>
                          <a:cs typeface="Arial" panose="020B0604020202020204" pitchFamily="34" charset="0"/>
                        </a:rPr>
                        <a:t>11 (18)</a:t>
                      </a:r>
                      <a:endParaRPr kumimoji="0" lang="en-GB" sz="1400" b="0" i="0" u="none" strike="noStrike" cap="none" normalizeH="0" baseline="0" noProof="0" dirty="0">
                        <a:ln>
                          <a:noFill/>
                        </a:ln>
                        <a:solidFill>
                          <a:schemeClr val="tx1"/>
                        </a:solidFill>
                        <a:effectLst/>
                        <a:latin typeface="Arial" panose="020B0604020202020204" pitchFamily="34" charset="0"/>
                        <a:cs typeface="Arial" panose="020B0604020202020204" pitchFamily="34" charset="0"/>
                      </a:endParaRPr>
                    </a:p>
                  </a:txBody>
                  <a:tcPr marL="68576" marR="68576" marT="45726" marB="45726" anchor="ctr" anchorCtr="1" horzOverflow="overflow"/>
                </a:tc>
                <a:extLst>
                  <a:ext uri="{0D108BD9-81ED-4DB2-BD59-A6C34878D82A}">
                    <a16:rowId xmlns:a16="http://schemas.microsoft.com/office/drawing/2014/main" val="3477806343"/>
                  </a:ext>
                </a:extLst>
              </a:tr>
              <a:tr h="431929">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GB" altLang="it-IT" sz="1100" baseline="30000" dirty="0" err="1">
                          <a:latin typeface="Arial" panose="020B0604020202020204" pitchFamily="34" charset="0"/>
                          <a:cs typeface="Arial" panose="020B0604020202020204" pitchFamily="34" charset="0"/>
                        </a:rPr>
                        <a:t>a</a:t>
                      </a:r>
                      <a:r>
                        <a:rPr lang="en-GB" altLang="it-IT" sz="1100" dirty="0" err="1">
                          <a:latin typeface="Arial" panose="020B0604020202020204" pitchFamily="34" charset="0"/>
                          <a:cs typeface="Arial" panose="020B0604020202020204" pitchFamily="34" charset="0"/>
                        </a:rPr>
                        <a:t>Grade</a:t>
                      </a:r>
                      <a:r>
                        <a:rPr lang="en-GB" altLang="it-IT" sz="1100" dirty="0">
                          <a:latin typeface="Arial" panose="020B0604020202020204" pitchFamily="34" charset="0"/>
                          <a:cs typeface="Arial" panose="020B0604020202020204" pitchFamily="34" charset="0"/>
                        </a:rPr>
                        <a:t> 3-4 AEs occurring in &gt; 10% of patients in either treatment arm </a:t>
                      </a:r>
                    </a:p>
                  </a:txBody>
                  <a:tcPr marL="80996" marR="0" marT="45726" marB="45726" horzOverflow="overflow">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400" b="0" i="0" u="none" strike="noStrike" cap="none" normalizeH="0" baseline="0" noProof="0" dirty="0">
                        <a:ln>
                          <a:noFill/>
                        </a:ln>
                        <a:solidFill>
                          <a:schemeClr val="tx1"/>
                        </a:solidFill>
                        <a:effectLst/>
                        <a:latin typeface="Arial" panose="020B0604020202020204" pitchFamily="34" charset="0"/>
                        <a:cs typeface="Arial" panose="020B0604020202020204" pitchFamily="34" charset="0"/>
                      </a:endParaRPr>
                    </a:p>
                  </a:txBody>
                  <a:tcPr marL="68576" marR="68576" marT="45726" marB="45726" anchor="ctr" anchorCtr="1" horzOverflow="overflow">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400" b="0" i="0" u="none" strike="noStrike" cap="none" normalizeH="0" baseline="0" noProof="0" dirty="0">
                        <a:ln>
                          <a:noFill/>
                        </a:ln>
                        <a:solidFill>
                          <a:schemeClr val="tx1"/>
                        </a:solidFill>
                        <a:effectLst/>
                        <a:latin typeface="Arial" panose="020B0604020202020204" pitchFamily="34" charset="0"/>
                        <a:cs typeface="Arial" panose="020B0604020202020204" pitchFamily="34" charset="0"/>
                      </a:endParaRPr>
                    </a:p>
                  </a:txBody>
                  <a:tcPr marL="68576" marR="68576" marT="45726" marB="45726" anchor="ctr" anchorCtr="1" horzOverflow="overflow">
                    <a:noFill/>
                  </a:tcPr>
                </a:tc>
                <a:extLst>
                  <a:ext uri="{0D108BD9-81ED-4DB2-BD59-A6C34878D82A}">
                    <a16:rowId xmlns:a16="http://schemas.microsoft.com/office/drawing/2014/main" val="2566000289"/>
                  </a:ext>
                </a:extLst>
              </a:tr>
            </a:tbl>
          </a:graphicData>
        </a:graphic>
      </p:graphicFrame>
      <p:sp>
        <p:nvSpPr>
          <p:cNvPr id="3" name="Title 2"/>
          <p:cNvSpPr>
            <a:spLocks noGrp="1"/>
          </p:cNvSpPr>
          <p:nvPr>
            <p:ph type="title"/>
          </p:nvPr>
        </p:nvSpPr>
        <p:spPr/>
        <p:txBody>
          <a:bodyPr>
            <a:noAutofit/>
          </a:bodyPr>
          <a:lstStyle/>
          <a:p>
            <a:r>
              <a:rPr lang="en-GB" dirty="0"/>
              <a:t>ReDOS trial: results</a:t>
            </a:r>
          </a:p>
        </p:txBody>
      </p:sp>
      <p:sp>
        <p:nvSpPr>
          <p:cNvPr id="2" name="Slide Number Placeholder 1"/>
          <p:cNvSpPr>
            <a:spLocks noGrp="1"/>
          </p:cNvSpPr>
          <p:nvPr>
            <p:ph type="sldNum" sz="quarter" idx="4"/>
          </p:nvPr>
        </p:nvSpPr>
        <p:spPr/>
        <p:txBody>
          <a:bodyPr/>
          <a:lstStyle/>
          <a:p>
            <a:fld id="{BC7E94F1-BB4A-FC4C-8EA3-FB3F77AC4B80}" type="slidenum">
              <a:rPr lang="en-GB" smtClean="0"/>
              <a:pPr/>
              <a:t>21</a:t>
            </a:fld>
            <a:endParaRPr lang="en-GB" dirty="0"/>
          </a:p>
        </p:txBody>
      </p:sp>
      <p:sp>
        <p:nvSpPr>
          <p:cNvPr id="5" name="Content Placeholder 4">
            <a:extLst>
              <a:ext uri="{FF2B5EF4-FFF2-40B4-BE49-F238E27FC236}">
                <a16:creationId xmlns:a16="http://schemas.microsoft.com/office/drawing/2014/main" id="{63AB68EE-62DE-F3AD-4C84-ADE7843C17D7}"/>
              </a:ext>
            </a:extLst>
          </p:cNvPr>
          <p:cNvSpPr>
            <a:spLocks noGrp="1"/>
          </p:cNvSpPr>
          <p:nvPr>
            <p:ph sz="quarter" idx="15"/>
          </p:nvPr>
        </p:nvSpPr>
        <p:spPr>
          <a:xfrm>
            <a:off x="591335" y="6345435"/>
            <a:ext cx="10180339" cy="365125"/>
          </a:xfrm>
        </p:spPr>
        <p:txBody>
          <a:bodyPr anchor="b"/>
          <a:lstStyle/>
          <a:p>
            <a:pPr>
              <a:spcBef>
                <a:spcPts val="0"/>
              </a:spcBef>
              <a:spcAft>
                <a:spcPts val="600"/>
              </a:spcAft>
            </a:pPr>
            <a:endParaRPr lang="en-GB" altLang="it-IT" dirty="0"/>
          </a:p>
          <a:p>
            <a:pPr>
              <a:spcBef>
                <a:spcPts val="0"/>
              </a:spcBef>
              <a:spcAft>
                <a:spcPts val="600"/>
              </a:spcAft>
            </a:pPr>
            <a:r>
              <a:rPr lang="en-GB" altLang="it-IT" dirty="0"/>
              <a:t>AE, adverse event; pts, patients</a:t>
            </a:r>
          </a:p>
          <a:p>
            <a:pPr>
              <a:spcBef>
                <a:spcPts val="0"/>
              </a:spcBef>
              <a:spcAft>
                <a:spcPts val="600"/>
              </a:spcAft>
            </a:pPr>
            <a:r>
              <a:rPr lang="en-GB" dirty="0"/>
              <a:t>Bekaii-Saab TS, et al. Lancet Oncol. 2019;20(8):1070-1082</a:t>
            </a:r>
          </a:p>
        </p:txBody>
      </p:sp>
      <p:graphicFrame>
        <p:nvGraphicFramePr>
          <p:cNvPr id="21" name="Chart 20"/>
          <p:cNvGraphicFramePr/>
          <p:nvPr>
            <p:extLst>
              <p:ext uri="{D42A27DB-BD31-4B8C-83A1-F6EECF244321}">
                <p14:modId xmlns:p14="http://schemas.microsoft.com/office/powerpoint/2010/main" val="278214083"/>
              </p:ext>
            </p:extLst>
          </p:nvPr>
        </p:nvGraphicFramePr>
        <p:xfrm>
          <a:off x="623888" y="2738562"/>
          <a:ext cx="4968056" cy="3118330"/>
        </p:xfrm>
        <a:graphic>
          <a:graphicData uri="http://schemas.openxmlformats.org/drawingml/2006/chart">
            <c:chart xmlns:c="http://schemas.openxmlformats.org/drawingml/2006/chart" xmlns:r="http://schemas.openxmlformats.org/officeDocument/2006/relationships" r:id="rId3"/>
          </a:graphicData>
        </a:graphic>
      </p:graphicFrame>
      <p:sp>
        <p:nvSpPr>
          <p:cNvPr id="13" name="Ovale 12"/>
          <p:cNvSpPr/>
          <p:nvPr/>
        </p:nvSpPr>
        <p:spPr>
          <a:xfrm>
            <a:off x="3041112" y="1931720"/>
            <a:ext cx="816351" cy="51435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latin typeface="Arial" panose="020B0604020202020204" pitchFamily="34" charset="0"/>
              <a:cs typeface="Arial" panose="020B0604020202020204" pitchFamily="34" charset="0"/>
            </a:endParaRPr>
          </a:p>
        </p:txBody>
      </p:sp>
      <p:sp>
        <p:nvSpPr>
          <p:cNvPr id="14" name="Rettangolo 13"/>
          <p:cNvSpPr/>
          <p:nvPr/>
        </p:nvSpPr>
        <p:spPr>
          <a:xfrm>
            <a:off x="2999656" y="2019118"/>
            <a:ext cx="899264" cy="292388"/>
          </a:xfrm>
          <a:prstGeom prst="rect">
            <a:avLst/>
          </a:prstGeom>
        </p:spPr>
        <p:txBody>
          <a:bodyPr wrap="square">
            <a:spAutoFit/>
          </a:bodyPr>
          <a:lstStyle/>
          <a:p>
            <a:pPr algn="ctr" defTabSz="914400">
              <a:buClr>
                <a:srgbClr val="800000"/>
              </a:buClr>
              <a:buSzPct val="120000"/>
              <a:defRPr/>
            </a:pPr>
            <a:r>
              <a:rPr lang="en-GB" sz="1300" b="1" dirty="0">
                <a:solidFill>
                  <a:prstClr val="black"/>
                </a:solidFill>
                <a:latin typeface="Arial" panose="020B0604020202020204" pitchFamily="34" charset="0"/>
                <a:cs typeface="Arial" panose="020B0604020202020204" pitchFamily="34" charset="0"/>
              </a:rPr>
              <a:t>P=0.043</a:t>
            </a:r>
          </a:p>
        </p:txBody>
      </p:sp>
      <p:sp>
        <p:nvSpPr>
          <p:cNvPr id="22" name="Left Brace 21"/>
          <p:cNvSpPr/>
          <p:nvPr/>
        </p:nvSpPr>
        <p:spPr>
          <a:xfrm rot="5400000" flipV="1">
            <a:off x="3207895" y="1132529"/>
            <a:ext cx="447618" cy="3168352"/>
          </a:xfrm>
          <a:prstGeom prst="leftBrace">
            <a:avLst>
              <a:gd name="adj1" fmla="val 48216"/>
              <a:gd name="adj2" fmla="val 50000"/>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solidFill>
                <a:srgbClr val="000000"/>
              </a:solidFill>
            </a:endParaRPr>
          </a:p>
        </p:txBody>
      </p:sp>
      <p:sp>
        <p:nvSpPr>
          <p:cNvPr id="23" name="Rettangolo 2"/>
          <p:cNvSpPr/>
          <p:nvPr/>
        </p:nvSpPr>
        <p:spPr>
          <a:xfrm>
            <a:off x="1199456" y="1484784"/>
            <a:ext cx="3929474" cy="400110"/>
          </a:xfrm>
          <a:prstGeom prst="rect">
            <a:avLst/>
          </a:prstGeom>
          <a:ln>
            <a:noFill/>
          </a:ln>
        </p:spPr>
        <p:txBody>
          <a:bodyPr wrap="none">
            <a:spAutoFit/>
          </a:bodyPr>
          <a:lstStyle/>
          <a:p>
            <a:pPr algn="ctr" fontAlgn="base"/>
            <a:r>
              <a:rPr lang="en-GB" altLang="it-IT" sz="2000" b="1" dirty="0">
                <a:solidFill>
                  <a:srgbClr val="C7573C"/>
                </a:solidFill>
                <a:latin typeface="Arial" panose="020B0604020202020204" pitchFamily="34" charset="0"/>
                <a:cs typeface="Arial" panose="020B0604020202020204" pitchFamily="34" charset="0"/>
              </a:rPr>
              <a:t>% OF PTS STARTING CYCLE 3</a:t>
            </a:r>
            <a:endParaRPr lang="en-GB" altLang="it-IT" sz="2000" b="1" baseline="30000" dirty="0">
              <a:solidFill>
                <a:srgbClr val="C7573C"/>
              </a:solidFill>
              <a:latin typeface="Arial" panose="020B0604020202020204" pitchFamily="34" charset="0"/>
              <a:cs typeface="Arial" panose="020B0604020202020204" pitchFamily="34" charset="0"/>
            </a:endParaRPr>
          </a:p>
        </p:txBody>
      </p:sp>
      <p:sp>
        <p:nvSpPr>
          <p:cNvPr id="24" name="Rettangolo 6"/>
          <p:cNvSpPr/>
          <p:nvPr/>
        </p:nvSpPr>
        <p:spPr>
          <a:xfrm>
            <a:off x="6023992" y="1484784"/>
            <a:ext cx="4221157" cy="400110"/>
          </a:xfrm>
          <a:prstGeom prst="rect">
            <a:avLst/>
          </a:prstGeom>
          <a:ln>
            <a:noFill/>
          </a:ln>
        </p:spPr>
        <p:txBody>
          <a:bodyPr wrap="none" lIns="0">
            <a:spAutoFit/>
          </a:bodyPr>
          <a:lstStyle/>
          <a:p>
            <a:pPr algn="ctr" fontAlgn="base"/>
            <a:r>
              <a:rPr lang="en-GB" altLang="it-IT" sz="2000" b="1" dirty="0">
                <a:solidFill>
                  <a:srgbClr val="C7573C"/>
                </a:solidFill>
                <a:latin typeface="Arial" panose="020B0604020202020204" pitchFamily="34" charset="0"/>
                <a:cs typeface="Arial" panose="020B0604020202020204" pitchFamily="34" charset="0"/>
              </a:rPr>
              <a:t>MOST COMMON GRADE 3-4 </a:t>
            </a:r>
            <a:r>
              <a:rPr lang="en-GB" altLang="it-IT" sz="2000" b="1" dirty="0" err="1">
                <a:solidFill>
                  <a:srgbClr val="C7573C"/>
                </a:solidFill>
                <a:latin typeface="Arial" panose="020B0604020202020204" pitchFamily="34" charset="0"/>
                <a:cs typeface="Arial" panose="020B0604020202020204" pitchFamily="34" charset="0"/>
              </a:rPr>
              <a:t>AEs</a:t>
            </a:r>
            <a:r>
              <a:rPr lang="en-GB" altLang="it-IT" sz="2000" b="1" baseline="30000" dirty="0" err="1">
                <a:solidFill>
                  <a:srgbClr val="C7573C"/>
                </a:solidFill>
                <a:latin typeface="Arial" panose="020B0604020202020204" pitchFamily="34" charset="0"/>
                <a:cs typeface="Arial" panose="020B0604020202020204" pitchFamily="34" charset="0"/>
              </a:rPr>
              <a:t>a</a:t>
            </a:r>
            <a:endParaRPr lang="en-GB" altLang="it-IT" sz="2000" b="1" baseline="30000" dirty="0">
              <a:solidFill>
                <a:srgbClr val="C7573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882158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9FF032-F5F7-8495-BA88-51E13CAAEC90}"/>
              </a:ext>
            </a:extLst>
          </p:cNvPr>
          <p:cNvSpPr>
            <a:spLocks noGrp="1"/>
          </p:cNvSpPr>
          <p:nvPr>
            <p:ph type="title"/>
          </p:nvPr>
        </p:nvSpPr>
        <p:spPr/>
        <p:txBody>
          <a:bodyPr/>
          <a:lstStyle/>
          <a:p>
            <a:r>
              <a:rPr lang="en-GB" dirty="0"/>
              <a:t>Treatment options for a Molecularly selected </a:t>
            </a:r>
            <a:r>
              <a:rPr lang="en-GB" cap="none" dirty="0"/>
              <a:t>m</a:t>
            </a:r>
            <a:r>
              <a:rPr lang="en-GB" dirty="0"/>
              <a:t>crc population</a:t>
            </a:r>
          </a:p>
        </p:txBody>
      </p:sp>
      <p:sp>
        <p:nvSpPr>
          <p:cNvPr id="3" name="Slide Number Placeholder 2">
            <a:extLst>
              <a:ext uri="{FF2B5EF4-FFF2-40B4-BE49-F238E27FC236}">
                <a16:creationId xmlns:a16="http://schemas.microsoft.com/office/drawing/2014/main" id="{8964D702-DB49-0B7B-4AE3-096E1EA2B033}"/>
              </a:ext>
            </a:extLst>
          </p:cNvPr>
          <p:cNvSpPr>
            <a:spLocks noGrp="1"/>
          </p:cNvSpPr>
          <p:nvPr>
            <p:ph type="sldNum" sz="quarter" idx="4"/>
          </p:nvPr>
        </p:nvSpPr>
        <p:spPr/>
        <p:txBody>
          <a:bodyPr/>
          <a:lstStyle/>
          <a:p>
            <a:fld id="{FCE43C0F-8A7B-3A4B-9DB5-B3472E36E833}" type="slidenum">
              <a:rPr lang="en-GB" smtClean="0"/>
              <a:pPr/>
              <a:t>22</a:t>
            </a:fld>
            <a:endParaRPr lang="en-GB" dirty="0"/>
          </a:p>
        </p:txBody>
      </p:sp>
      <p:sp>
        <p:nvSpPr>
          <p:cNvPr id="4" name="Content Placeholder 4">
            <a:extLst>
              <a:ext uri="{FF2B5EF4-FFF2-40B4-BE49-F238E27FC236}">
                <a16:creationId xmlns:a16="http://schemas.microsoft.com/office/drawing/2014/main" id="{A7B7A7D5-1DCD-2B72-A50C-44DE8C9218C6}"/>
              </a:ext>
            </a:extLst>
          </p:cNvPr>
          <p:cNvSpPr txBox="1">
            <a:spLocks/>
          </p:cNvSpPr>
          <p:nvPr/>
        </p:nvSpPr>
        <p:spPr>
          <a:xfrm>
            <a:off x="620183" y="6356351"/>
            <a:ext cx="10180339" cy="365125"/>
          </a:xfrm>
          <a:prstGeom prst="rect">
            <a:avLst/>
          </a:prstGeom>
        </p:spPr>
        <p:txBody>
          <a:bodyPr anchor="b"/>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GB" altLang="it-IT" sz="1100" dirty="0">
                <a:solidFill>
                  <a:schemeClr val="bg1"/>
                </a:solidFill>
              </a:rPr>
              <a:t>mCRC, metastatic colorectal cancer</a:t>
            </a:r>
            <a:endParaRPr lang="en-GB" sz="1100" dirty="0">
              <a:solidFill>
                <a:schemeClr val="bg1"/>
              </a:solidFill>
            </a:endParaRPr>
          </a:p>
        </p:txBody>
      </p:sp>
    </p:spTree>
    <p:extLst>
      <p:ext uri="{BB962C8B-B14F-4D97-AF65-F5344CB8AC3E}">
        <p14:creationId xmlns:p14="http://schemas.microsoft.com/office/powerpoint/2010/main" val="274679595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F985223-74F2-C30E-A615-BCF4728EC585}"/>
              </a:ext>
            </a:extLst>
          </p:cNvPr>
          <p:cNvSpPr>
            <a:spLocks noGrp="1"/>
          </p:cNvSpPr>
          <p:nvPr>
            <p:ph sz="quarter" idx="12"/>
          </p:nvPr>
        </p:nvSpPr>
        <p:spPr>
          <a:xfrm>
            <a:off x="620184" y="4369575"/>
            <a:ext cx="10963200" cy="365125"/>
          </a:xfrm>
        </p:spPr>
        <p:txBody>
          <a:bodyPr/>
          <a:lstStyle/>
          <a:p>
            <a:pPr marL="0" indent="0">
              <a:spcBef>
                <a:spcPts val="600"/>
              </a:spcBef>
              <a:buNone/>
            </a:pPr>
            <a:r>
              <a:rPr lang="en-GB" sz="1400" b="1" i="0" dirty="0">
                <a:solidFill>
                  <a:schemeClr val="accent1"/>
                </a:solidFill>
                <a:effectLst/>
              </a:rPr>
              <a:t>Primary Endpoint: </a:t>
            </a:r>
            <a:r>
              <a:rPr lang="en-GB" sz="1400" b="0" i="0" dirty="0">
                <a:solidFill>
                  <a:schemeClr val="tx2"/>
                </a:solidFill>
                <a:effectLst/>
              </a:rPr>
              <a:t>Overall survival (OS) of the triplet therapy compared to the control arm.</a:t>
            </a:r>
          </a:p>
          <a:p>
            <a:pPr marL="0" indent="0">
              <a:spcBef>
                <a:spcPts val="600"/>
              </a:spcBef>
              <a:buNone/>
            </a:pPr>
            <a:r>
              <a:rPr lang="en-GB" sz="1400" b="1" i="0" dirty="0">
                <a:solidFill>
                  <a:schemeClr val="accent1"/>
                </a:solidFill>
                <a:effectLst/>
              </a:rPr>
              <a:t>Secondary Endpoints: </a:t>
            </a:r>
            <a:r>
              <a:rPr lang="en-GB" sz="1400" b="0" i="0" dirty="0">
                <a:solidFill>
                  <a:schemeClr val="tx2"/>
                </a:solidFill>
                <a:effectLst/>
              </a:rPr>
              <a:t>Address efficacy of the doublet therapy compared to the control arm, and the triplet therapy compared </a:t>
            </a:r>
            <a:br>
              <a:rPr lang="en-GB" sz="1400" b="0" i="0" dirty="0">
                <a:solidFill>
                  <a:schemeClr val="tx2"/>
                </a:solidFill>
                <a:effectLst/>
              </a:rPr>
            </a:br>
            <a:r>
              <a:rPr lang="en-GB" sz="1400" b="0" i="0" dirty="0">
                <a:solidFill>
                  <a:schemeClr val="tx2"/>
                </a:solidFill>
                <a:effectLst/>
              </a:rPr>
              <a:t>to the doublet therapy.</a:t>
            </a:r>
          </a:p>
          <a:p>
            <a:pPr marL="0" indent="0">
              <a:spcBef>
                <a:spcPts val="600"/>
              </a:spcBef>
              <a:buNone/>
            </a:pPr>
            <a:r>
              <a:rPr lang="en-GB" sz="1400" b="1" dirty="0">
                <a:solidFill>
                  <a:schemeClr val="accent1"/>
                </a:solidFill>
              </a:rPr>
              <a:t>Other Secondary Endpoints: </a:t>
            </a:r>
            <a:r>
              <a:rPr lang="en-GB" sz="1400" dirty="0">
                <a:solidFill>
                  <a:schemeClr val="tx2"/>
                </a:solidFill>
              </a:rPr>
              <a:t>Progression-free survival (PFS), objective response rate (ORR), duration of response, safety and</a:t>
            </a:r>
            <a:br>
              <a:rPr lang="en-GB" sz="1400" dirty="0">
                <a:solidFill>
                  <a:schemeClr val="tx2"/>
                </a:solidFill>
              </a:rPr>
            </a:br>
            <a:r>
              <a:rPr lang="en-GB" sz="1400" dirty="0">
                <a:solidFill>
                  <a:schemeClr val="tx2"/>
                </a:solidFill>
              </a:rPr>
              <a:t>tolerability. Health related quality of life data will also be assessed.</a:t>
            </a:r>
            <a:endParaRPr lang="en-GB" sz="1400" b="0" i="0" dirty="0">
              <a:solidFill>
                <a:schemeClr val="tx2"/>
              </a:solidFill>
              <a:effectLst/>
            </a:endParaRPr>
          </a:p>
        </p:txBody>
      </p:sp>
      <p:sp>
        <p:nvSpPr>
          <p:cNvPr id="4" name="Title 3">
            <a:extLst>
              <a:ext uri="{FF2B5EF4-FFF2-40B4-BE49-F238E27FC236}">
                <a16:creationId xmlns:a16="http://schemas.microsoft.com/office/drawing/2014/main" id="{1BE357E5-22DF-C35F-6C56-AB8AACBFBA24}"/>
              </a:ext>
            </a:extLst>
          </p:cNvPr>
          <p:cNvSpPr>
            <a:spLocks noGrp="1"/>
          </p:cNvSpPr>
          <p:nvPr>
            <p:ph type="title"/>
          </p:nvPr>
        </p:nvSpPr>
        <p:spPr/>
        <p:txBody>
          <a:bodyPr/>
          <a:lstStyle/>
          <a:p>
            <a:r>
              <a:rPr lang="en-GB" dirty="0"/>
              <a:t>Beacon </a:t>
            </a:r>
            <a:r>
              <a:rPr lang="en-GB" dirty="0" err="1"/>
              <a:t>crc</a:t>
            </a:r>
            <a:r>
              <a:rPr lang="en-GB" dirty="0"/>
              <a:t> study design</a:t>
            </a:r>
          </a:p>
        </p:txBody>
      </p:sp>
      <p:sp>
        <p:nvSpPr>
          <p:cNvPr id="3" name="Slide Number Placeholder 2">
            <a:extLst>
              <a:ext uri="{FF2B5EF4-FFF2-40B4-BE49-F238E27FC236}">
                <a16:creationId xmlns:a16="http://schemas.microsoft.com/office/drawing/2014/main" id="{DA59A008-1A46-8B85-19DB-D3A45826FA2B}"/>
              </a:ext>
            </a:extLst>
          </p:cNvPr>
          <p:cNvSpPr>
            <a:spLocks noGrp="1"/>
          </p:cNvSpPr>
          <p:nvPr>
            <p:ph type="sldNum" sz="quarter" idx="4"/>
          </p:nvPr>
        </p:nvSpPr>
        <p:spPr/>
        <p:txBody>
          <a:bodyPr/>
          <a:lstStyle/>
          <a:p>
            <a:fld id="{FCE43C0F-8A7B-3A4B-9DB5-B3472E36E833}" type="slidenum">
              <a:rPr lang="en-GB" smtClean="0"/>
              <a:pPr/>
              <a:t>23</a:t>
            </a:fld>
            <a:endParaRPr lang="en-GB" dirty="0"/>
          </a:p>
        </p:txBody>
      </p:sp>
      <p:sp>
        <p:nvSpPr>
          <p:cNvPr id="19" name="Content Placeholder 18">
            <a:extLst>
              <a:ext uri="{FF2B5EF4-FFF2-40B4-BE49-F238E27FC236}">
                <a16:creationId xmlns:a16="http://schemas.microsoft.com/office/drawing/2014/main" id="{0F23AB8C-2A15-BA2A-8170-6BEEEF704896}"/>
              </a:ext>
            </a:extLst>
          </p:cNvPr>
          <p:cNvSpPr>
            <a:spLocks noGrp="1"/>
          </p:cNvSpPr>
          <p:nvPr>
            <p:ph sz="quarter" idx="15"/>
          </p:nvPr>
        </p:nvSpPr>
        <p:spPr/>
        <p:txBody>
          <a:bodyPr/>
          <a:lstStyle/>
          <a:p>
            <a:r>
              <a:rPr lang="en-GB" b="0" i="0" dirty="0" err="1">
                <a:solidFill>
                  <a:schemeClr val="tx2"/>
                </a:solidFill>
                <a:effectLst/>
              </a:rPr>
              <a:t>Kopetz</a:t>
            </a:r>
            <a:r>
              <a:rPr lang="en-GB" b="0" i="0" dirty="0">
                <a:solidFill>
                  <a:schemeClr val="tx2"/>
                </a:solidFill>
                <a:effectLst/>
              </a:rPr>
              <a:t> S, et al. </a:t>
            </a:r>
            <a:r>
              <a:rPr lang="en-GB" b="0" dirty="0">
                <a:solidFill>
                  <a:schemeClr val="tx2"/>
                </a:solidFill>
                <a:effectLst/>
              </a:rPr>
              <a:t>N </a:t>
            </a:r>
            <a:r>
              <a:rPr lang="en-GB" b="0" dirty="0" err="1">
                <a:solidFill>
                  <a:schemeClr val="tx2"/>
                </a:solidFill>
                <a:effectLst/>
              </a:rPr>
              <a:t>Engl</a:t>
            </a:r>
            <a:r>
              <a:rPr lang="en-GB" b="0" dirty="0">
                <a:solidFill>
                  <a:schemeClr val="tx2"/>
                </a:solidFill>
                <a:effectLst/>
              </a:rPr>
              <a:t> J Med.</a:t>
            </a:r>
            <a:r>
              <a:rPr lang="en-GB" b="0" i="0" dirty="0">
                <a:solidFill>
                  <a:schemeClr val="tx2"/>
                </a:solidFill>
                <a:effectLst/>
              </a:rPr>
              <a:t> 2019;381(17):1632-43</a:t>
            </a:r>
          </a:p>
        </p:txBody>
      </p:sp>
      <p:sp>
        <p:nvSpPr>
          <p:cNvPr id="2" name="TextBox 1">
            <a:extLst>
              <a:ext uri="{FF2B5EF4-FFF2-40B4-BE49-F238E27FC236}">
                <a16:creationId xmlns:a16="http://schemas.microsoft.com/office/drawing/2014/main" id="{3521CA20-D7D7-B560-7088-C6484C714945}"/>
              </a:ext>
            </a:extLst>
          </p:cNvPr>
          <p:cNvSpPr txBox="1"/>
          <p:nvPr/>
        </p:nvSpPr>
        <p:spPr>
          <a:xfrm>
            <a:off x="619201" y="1662261"/>
            <a:ext cx="1300335" cy="241980"/>
          </a:xfrm>
          <a:prstGeom prst="rect">
            <a:avLst/>
          </a:prstGeom>
          <a:noFill/>
        </p:spPr>
        <p:txBody>
          <a:bodyPr wrap="square" lIns="72000" tIns="36000" rIns="36000" bIns="36000" rtlCol="0">
            <a:spAutoFit/>
          </a:bodyPr>
          <a:lstStyle/>
          <a:p>
            <a:pPr algn="ctr"/>
            <a:r>
              <a:rPr lang="en-GB" sz="1100" b="1" dirty="0">
                <a:latin typeface="Arial" panose="020B0604020202020204" pitchFamily="34" charset="0"/>
                <a:ea typeface="Aileron" charset="0"/>
                <a:cs typeface="Arial" panose="020B0604020202020204" pitchFamily="34" charset="0"/>
              </a:rPr>
              <a:t>SAFETY LEAD-IN</a:t>
            </a:r>
            <a:endParaRPr lang="en-GB" sz="1100" dirty="0">
              <a:latin typeface="Arial" panose="020B0604020202020204" pitchFamily="34" charset="0"/>
              <a:ea typeface="Aileron" charset="0"/>
              <a:cs typeface="Arial" panose="020B0604020202020204" pitchFamily="34" charset="0"/>
            </a:endParaRPr>
          </a:p>
        </p:txBody>
      </p:sp>
      <p:sp>
        <p:nvSpPr>
          <p:cNvPr id="5" name="Rounded Rectangle 4">
            <a:extLst>
              <a:ext uri="{FF2B5EF4-FFF2-40B4-BE49-F238E27FC236}">
                <a16:creationId xmlns:a16="http://schemas.microsoft.com/office/drawing/2014/main" id="{6B0DCCCD-6175-B8DA-5E78-3B7494A15603}"/>
              </a:ext>
            </a:extLst>
          </p:cNvPr>
          <p:cNvSpPr/>
          <p:nvPr/>
        </p:nvSpPr>
        <p:spPr>
          <a:xfrm>
            <a:off x="5608451" y="2570162"/>
            <a:ext cx="2923631" cy="756000"/>
          </a:xfrm>
          <a:prstGeom prst="roundRect">
            <a:avLst>
              <a:gd name="adj" fmla="val 16894"/>
            </a:avLst>
          </a:prstGeom>
          <a:solidFill>
            <a:schemeClr val="accent1">
              <a:lumMod val="75000"/>
            </a:schemeClr>
          </a:solidFill>
          <a:ln w="2222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spcAft>
                <a:spcPts val="300"/>
              </a:spcAft>
              <a:buClr>
                <a:schemeClr val="accent1"/>
              </a:buClr>
            </a:pPr>
            <a:r>
              <a:rPr lang="en-GB" sz="1200" b="1" dirty="0">
                <a:solidFill>
                  <a:schemeClr val="bg1"/>
                </a:solidFill>
                <a:latin typeface="Arial" panose="020B0604020202020204" pitchFamily="34" charset="0"/>
                <a:cs typeface="Arial" panose="020B0604020202020204" pitchFamily="34" charset="0"/>
              </a:rPr>
              <a:t>Doublet therapy</a:t>
            </a:r>
          </a:p>
          <a:p>
            <a:pPr algn="ctr">
              <a:lnSpc>
                <a:spcPct val="90000"/>
              </a:lnSpc>
              <a:spcAft>
                <a:spcPts val="300"/>
              </a:spcAft>
              <a:buClr>
                <a:schemeClr val="accent1"/>
              </a:buClr>
            </a:pPr>
            <a:r>
              <a:rPr lang="en-GB" sz="1200" dirty="0" err="1">
                <a:solidFill>
                  <a:schemeClr val="bg1"/>
                </a:solidFill>
                <a:latin typeface="Arial" panose="020B0604020202020204" pitchFamily="34" charset="0"/>
                <a:cs typeface="Arial" panose="020B0604020202020204" pitchFamily="34" charset="0"/>
              </a:rPr>
              <a:t>Encorafenib</a:t>
            </a:r>
            <a:r>
              <a:rPr lang="en-GB" sz="1200" dirty="0">
                <a:solidFill>
                  <a:schemeClr val="bg1"/>
                </a:solidFill>
                <a:latin typeface="Arial" panose="020B0604020202020204" pitchFamily="34" charset="0"/>
                <a:cs typeface="Arial" panose="020B0604020202020204" pitchFamily="34" charset="0"/>
              </a:rPr>
              <a:t> + cetuximab</a:t>
            </a:r>
          </a:p>
          <a:p>
            <a:pPr algn="ctr">
              <a:lnSpc>
                <a:spcPct val="90000"/>
              </a:lnSpc>
              <a:spcAft>
                <a:spcPts val="300"/>
              </a:spcAft>
              <a:buClr>
                <a:schemeClr val="accent1"/>
              </a:buClr>
            </a:pPr>
            <a:r>
              <a:rPr lang="en-GB" sz="1200" dirty="0">
                <a:solidFill>
                  <a:schemeClr val="bg1"/>
                </a:solidFill>
                <a:latin typeface="Arial" panose="020B0604020202020204" pitchFamily="34" charset="0"/>
                <a:cs typeface="Arial" panose="020B0604020202020204" pitchFamily="34" charset="0"/>
              </a:rPr>
              <a:t>n=205</a:t>
            </a:r>
          </a:p>
        </p:txBody>
      </p:sp>
      <p:sp>
        <p:nvSpPr>
          <p:cNvPr id="16" name="Rounded Rectangle 15">
            <a:extLst>
              <a:ext uri="{FF2B5EF4-FFF2-40B4-BE49-F238E27FC236}">
                <a16:creationId xmlns:a16="http://schemas.microsoft.com/office/drawing/2014/main" id="{3C0C515D-A547-BEC6-8689-509D94F88AFB}"/>
              </a:ext>
            </a:extLst>
          </p:cNvPr>
          <p:cNvSpPr/>
          <p:nvPr/>
        </p:nvSpPr>
        <p:spPr>
          <a:xfrm>
            <a:off x="620184" y="1984052"/>
            <a:ext cx="2076778" cy="1862054"/>
          </a:xfrm>
          <a:prstGeom prst="roundRect">
            <a:avLst>
              <a:gd name="adj" fmla="val 6673"/>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buClr>
                <a:schemeClr val="accent1"/>
              </a:buClr>
            </a:pPr>
            <a:r>
              <a:rPr lang="en-GB" sz="1200" b="1" dirty="0">
                <a:solidFill>
                  <a:schemeClr val="accent1"/>
                </a:solidFill>
                <a:latin typeface="Arial" panose="020B0604020202020204" pitchFamily="34" charset="0"/>
                <a:cs typeface="Arial" panose="020B0604020202020204" pitchFamily="34" charset="0"/>
              </a:rPr>
              <a:t>Complete</a:t>
            </a:r>
          </a:p>
          <a:p>
            <a:pPr>
              <a:spcAft>
                <a:spcPts val="300"/>
              </a:spcAft>
              <a:buClr>
                <a:schemeClr val="accent1"/>
              </a:buClr>
            </a:pPr>
            <a:r>
              <a:rPr lang="en-GB" sz="1100" dirty="0">
                <a:solidFill>
                  <a:schemeClr val="tx1"/>
                </a:solidFill>
                <a:latin typeface="Arial" panose="020B0604020202020204" pitchFamily="34" charset="0"/>
                <a:cs typeface="Arial" panose="020B0604020202020204" pitchFamily="34" charset="0"/>
              </a:rPr>
              <a:t>Safety and tolerability will be assessed in patients receiving </a:t>
            </a:r>
            <a:r>
              <a:rPr lang="en-GB" sz="1100" dirty="0" err="1">
                <a:solidFill>
                  <a:schemeClr val="tx1"/>
                </a:solidFill>
                <a:latin typeface="Arial" panose="020B0604020202020204" pitchFamily="34" charset="0"/>
                <a:cs typeface="Arial" panose="020B0604020202020204" pitchFamily="34" charset="0"/>
              </a:rPr>
              <a:t>binimetinib</a:t>
            </a:r>
            <a:r>
              <a:rPr lang="en-GB" sz="1100" dirty="0">
                <a:solidFill>
                  <a:schemeClr val="tx1"/>
                </a:solidFill>
                <a:latin typeface="Arial" panose="020B0604020202020204" pitchFamily="34" charset="0"/>
                <a:cs typeface="Arial" panose="020B0604020202020204" pitchFamily="34" charset="0"/>
              </a:rPr>
              <a:t>, </a:t>
            </a:r>
            <a:r>
              <a:rPr lang="en-GB" sz="1100" dirty="0" err="1">
                <a:solidFill>
                  <a:schemeClr val="tx1"/>
                </a:solidFill>
                <a:latin typeface="Arial" panose="020B0604020202020204" pitchFamily="34" charset="0"/>
                <a:cs typeface="Arial" panose="020B0604020202020204" pitchFamily="34" charset="0"/>
              </a:rPr>
              <a:t>encorafenib</a:t>
            </a:r>
            <a:r>
              <a:rPr lang="en-GB" sz="1100" dirty="0">
                <a:solidFill>
                  <a:schemeClr val="tx1"/>
                </a:solidFill>
                <a:latin typeface="Arial" panose="020B0604020202020204" pitchFamily="34" charset="0"/>
                <a:cs typeface="Arial" panose="020B0604020202020204" pitchFamily="34" charset="0"/>
              </a:rPr>
              <a:t> and cetuximab for the treatment of </a:t>
            </a:r>
            <a:r>
              <a:rPr lang="en-GB" sz="1100" i="1" dirty="0">
                <a:solidFill>
                  <a:schemeClr val="tx1"/>
                </a:solidFill>
                <a:latin typeface="Arial" panose="020B0604020202020204" pitchFamily="34" charset="0"/>
                <a:cs typeface="Arial" panose="020B0604020202020204" pitchFamily="34" charset="0"/>
              </a:rPr>
              <a:t>BRAF </a:t>
            </a:r>
            <a:r>
              <a:rPr lang="en-GB" sz="1100" dirty="0">
                <a:solidFill>
                  <a:schemeClr val="tx1"/>
                </a:solidFill>
                <a:latin typeface="Arial" panose="020B0604020202020204" pitchFamily="34" charset="0"/>
                <a:cs typeface="Arial" panose="020B0604020202020204" pitchFamily="34" charset="0"/>
              </a:rPr>
              <a:t>V600E-mutant metastatic colorectal cancer</a:t>
            </a:r>
          </a:p>
          <a:p>
            <a:pPr>
              <a:spcAft>
                <a:spcPts val="300"/>
              </a:spcAft>
              <a:buClr>
                <a:schemeClr val="accent1"/>
              </a:buClr>
            </a:pPr>
            <a:r>
              <a:rPr lang="en-GB" sz="1100" dirty="0">
                <a:solidFill>
                  <a:schemeClr val="tx1"/>
                </a:solidFill>
                <a:latin typeface="Arial" panose="020B0604020202020204" pitchFamily="34" charset="0"/>
                <a:cs typeface="Arial" panose="020B0604020202020204" pitchFamily="34" charset="0"/>
              </a:rPr>
              <a:t>N=30</a:t>
            </a:r>
          </a:p>
        </p:txBody>
      </p:sp>
      <p:sp>
        <p:nvSpPr>
          <p:cNvPr id="20" name="Rounded Rectangle 19">
            <a:extLst>
              <a:ext uri="{FF2B5EF4-FFF2-40B4-BE49-F238E27FC236}">
                <a16:creationId xmlns:a16="http://schemas.microsoft.com/office/drawing/2014/main" id="{7C3F43F6-F684-AC07-C88D-DE8DE56FC5B6}"/>
              </a:ext>
            </a:extLst>
          </p:cNvPr>
          <p:cNvSpPr/>
          <p:nvPr/>
        </p:nvSpPr>
        <p:spPr>
          <a:xfrm>
            <a:off x="5608451" y="1742572"/>
            <a:ext cx="2923631" cy="756000"/>
          </a:xfrm>
          <a:prstGeom prst="roundRect">
            <a:avLst>
              <a:gd name="adj" fmla="val 16894"/>
            </a:avLst>
          </a:prstGeom>
          <a:solidFill>
            <a:schemeClr val="accent1"/>
          </a:solidFill>
          <a:ln w="2222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spcAft>
                <a:spcPts val="300"/>
              </a:spcAft>
              <a:buClr>
                <a:schemeClr val="accent1"/>
              </a:buClr>
            </a:pPr>
            <a:r>
              <a:rPr lang="en-GB" sz="1200" b="1" dirty="0">
                <a:solidFill>
                  <a:schemeClr val="bg1"/>
                </a:solidFill>
                <a:latin typeface="Arial" panose="020B0604020202020204" pitchFamily="34" charset="0"/>
                <a:cs typeface="Arial" panose="020B0604020202020204" pitchFamily="34" charset="0"/>
              </a:rPr>
              <a:t>Triplet therapy</a:t>
            </a:r>
          </a:p>
          <a:p>
            <a:pPr algn="ctr">
              <a:lnSpc>
                <a:spcPct val="90000"/>
              </a:lnSpc>
              <a:spcAft>
                <a:spcPts val="300"/>
              </a:spcAft>
              <a:buClr>
                <a:schemeClr val="accent1"/>
              </a:buClr>
            </a:pPr>
            <a:r>
              <a:rPr lang="en-GB" sz="1200" dirty="0" err="1">
                <a:solidFill>
                  <a:schemeClr val="bg1"/>
                </a:solidFill>
                <a:latin typeface="Arial" panose="020B0604020202020204" pitchFamily="34" charset="0"/>
                <a:cs typeface="Arial" panose="020B0604020202020204" pitchFamily="34" charset="0"/>
              </a:rPr>
              <a:t>Binimetinib</a:t>
            </a:r>
            <a:r>
              <a:rPr lang="en-GB" sz="1200" dirty="0">
                <a:solidFill>
                  <a:schemeClr val="bg1"/>
                </a:solidFill>
                <a:latin typeface="Arial" panose="020B0604020202020204" pitchFamily="34" charset="0"/>
                <a:cs typeface="Arial" panose="020B0604020202020204" pitchFamily="34" charset="0"/>
              </a:rPr>
              <a:t> + </a:t>
            </a:r>
            <a:r>
              <a:rPr lang="en-GB" sz="1200" dirty="0" err="1">
                <a:solidFill>
                  <a:schemeClr val="bg1"/>
                </a:solidFill>
                <a:latin typeface="Arial" panose="020B0604020202020204" pitchFamily="34" charset="0"/>
                <a:cs typeface="Arial" panose="020B0604020202020204" pitchFamily="34" charset="0"/>
              </a:rPr>
              <a:t>encorafenib</a:t>
            </a:r>
            <a:r>
              <a:rPr lang="en-GB" sz="1200" dirty="0">
                <a:solidFill>
                  <a:schemeClr val="bg1"/>
                </a:solidFill>
                <a:latin typeface="Arial" panose="020B0604020202020204" pitchFamily="34" charset="0"/>
                <a:cs typeface="Arial" panose="020B0604020202020204" pitchFamily="34" charset="0"/>
              </a:rPr>
              <a:t> + cetuximab</a:t>
            </a:r>
          </a:p>
          <a:p>
            <a:pPr algn="ctr">
              <a:lnSpc>
                <a:spcPct val="90000"/>
              </a:lnSpc>
              <a:spcAft>
                <a:spcPts val="300"/>
              </a:spcAft>
              <a:buClr>
                <a:schemeClr val="accent1"/>
              </a:buClr>
            </a:pPr>
            <a:r>
              <a:rPr lang="en-GB" sz="1200" dirty="0">
                <a:solidFill>
                  <a:schemeClr val="bg1"/>
                </a:solidFill>
                <a:latin typeface="Arial" panose="020B0604020202020204" pitchFamily="34" charset="0"/>
                <a:cs typeface="Arial" panose="020B0604020202020204" pitchFamily="34" charset="0"/>
              </a:rPr>
              <a:t>n=205</a:t>
            </a:r>
          </a:p>
        </p:txBody>
      </p:sp>
      <p:sp>
        <p:nvSpPr>
          <p:cNvPr id="21" name="Rounded Rectangle 20">
            <a:extLst>
              <a:ext uri="{FF2B5EF4-FFF2-40B4-BE49-F238E27FC236}">
                <a16:creationId xmlns:a16="http://schemas.microsoft.com/office/drawing/2014/main" id="{C618C4FB-72C2-B29B-1A28-6F09DC5BD050}"/>
              </a:ext>
            </a:extLst>
          </p:cNvPr>
          <p:cNvSpPr/>
          <p:nvPr/>
        </p:nvSpPr>
        <p:spPr>
          <a:xfrm>
            <a:off x="5608451" y="3397752"/>
            <a:ext cx="2923631" cy="756000"/>
          </a:xfrm>
          <a:prstGeom prst="roundRect">
            <a:avLst>
              <a:gd name="adj" fmla="val 16894"/>
            </a:avLst>
          </a:prstGeom>
          <a:solidFill>
            <a:schemeClr val="accent6"/>
          </a:solidFill>
          <a:ln w="2222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spcAft>
                <a:spcPts val="300"/>
              </a:spcAft>
              <a:buClr>
                <a:schemeClr val="accent1"/>
              </a:buClr>
            </a:pPr>
            <a:r>
              <a:rPr lang="en-GB" sz="1200" b="1" dirty="0">
                <a:solidFill>
                  <a:schemeClr val="bg1"/>
                </a:solidFill>
                <a:latin typeface="Arial" panose="020B0604020202020204" pitchFamily="34" charset="0"/>
                <a:cs typeface="Arial" panose="020B0604020202020204" pitchFamily="34" charset="0"/>
              </a:rPr>
              <a:t>Control Arm</a:t>
            </a:r>
          </a:p>
          <a:p>
            <a:pPr algn="ctr">
              <a:lnSpc>
                <a:spcPct val="90000"/>
              </a:lnSpc>
              <a:spcAft>
                <a:spcPts val="300"/>
              </a:spcAft>
              <a:buClr>
                <a:schemeClr val="accent1"/>
              </a:buClr>
            </a:pPr>
            <a:r>
              <a:rPr lang="en-GB" sz="1200" dirty="0">
                <a:solidFill>
                  <a:schemeClr val="bg1"/>
                </a:solidFill>
                <a:latin typeface="Arial" panose="020B0604020202020204" pitchFamily="34" charset="0"/>
                <a:cs typeface="Arial" panose="020B0604020202020204" pitchFamily="34" charset="0"/>
              </a:rPr>
              <a:t>FOLFIRI + cetuximab or irinotecan + cetuximab</a:t>
            </a:r>
          </a:p>
          <a:p>
            <a:pPr algn="ctr">
              <a:lnSpc>
                <a:spcPct val="90000"/>
              </a:lnSpc>
              <a:spcAft>
                <a:spcPts val="300"/>
              </a:spcAft>
              <a:buClr>
                <a:schemeClr val="accent1"/>
              </a:buClr>
            </a:pPr>
            <a:r>
              <a:rPr lang="en-GB" sz="1200" dirty="0">
                <a:solidFill>
                  <a:schemeClr val="bg1"/>
                </a:solidFill>
                <a:latin typeface="Arial" panose="020B0604020202020204" pitchFamily="34" charset="0"/>
                <a:cs typeface="Arial" panose="020B0604020202020204" pitchFamily="34" charset="0"/>
              </a:rPr>
              <a:t>n=205</a:t>
            </a:r>
          </a:p>
        </p:txBody>
      </p:sp>
      <p:sp>
        <p:nvSpPr>
          <p:cNvPr id="22" name="Pentagon 21">
            <a:extLst>
              <a:ext uri="{FF2B5EF4-FFF2-40B4-BE49-F238E27FC236}">
                <a16:creationId xmlns:a16="http://schemas.microsoft.com/office/drawing/2014/main" id="{AA2BCA0E-1C30-2377-E5A4-CABC5D618FA1}"/>
              </a:ext>
            </a:extLst>
          </p:cNvPr>
          <p:cNvSpPr/>
          <p:nvPr/>
        </p:nvSpPr>
        <p:spPr>
          <a:xfrm>
            <a:off x="8656789" y="1742572"/>
            <a:ext cx="1601013" cy="756000"/>
          </a:xfrm>
          <a:prstGeom prst="homePlate">
            <a:avLst/>
          </a:prstGeom>
          <a:solidFill>
            <a:schemeClr val="bg1"/>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chemeClr val="tx1"/>
                </a:solidFill>
                <a:latin typeface="Arial" panose="020B0604020202020204" pitchFamily="34" charset="0"/>
                <a:cs typeface="Arial" panose="020B0604020202020204" pitchFamily="34" charset="0"/>
              </a:rPr>
              <a:t>DISEASE</a:t>
            </a:r>
            <a:br>
              <a:rPr lang="en-GB" sz="1100" dirty="0">
                <a:solidFill>
                  <a:schemeClr val="tx1"/>
                </a:solidFill>
                <a:latin typeface="Arial" panose="020B0604020202020204" pitchFamily="34" charset="0"/>
                <a:cs typeface="Arial" panose="020B0604020202020204" pitchFamily="34" charset="0"/>
              </a:rPr>
            </a:br>
            <a:r>
              <a:rPr lang="en-GB" sz="1100" dirty="0">
                <a:solidFill>
                  <a:schemeClr val="tx1"/>
                </a:solidFill>
                <a:latin typeface="Arial" panose="020B0604020202020204" pitchFamily="34" charset="0"/>
                <a:cs typeface="Arial" panose="020B0604020202020204" pitchFamily="34" charset="0"/>
              </a:rPr>
              <a:t>PROGRESSION</a:t>
            </a:r>
          </a:p>
        </p:txBody>
      </p:sp>
      <p:sp>
        <p:nvSpPr>
          <p:cNvPr id="23" name="Pentagon 22">
            <a:extLst>
              <a:ext uri="{FF2B5EF4-FFF2-40B4-BE49-F238E27FC236}">
                <a16:creationId xmlns:a16="http://schemas.microsoft.com/office/drawing/2014/main" id="{4FD27F96-4815-DF96-B1E8-154AF11FD6A8}"/>
              </a:ext>
            </a:extLst>
          </p:cNvPr>
          <p:cNvSpPr/>
          <p:nvPr/>
        </p:nvSpPr>
        <p:spPr>
          <a:xfrm>
            <a:off x="8656789" y="2570162"/>
            <a:ext cx="1601013" cy="756000"/>
          </a:xfrm>
          <a:prstGeom prst="homePlate">
            <a:avLst/>
          </a:prstGeom>
          <a:solidFill>
            <a:schemeClr val="bg1"/>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chemeClr val="tx1"/>
                </a:solidFill>
                <a:latin typeface="Arial" panose="020B0604020202020204" pitchFamily="34" charset="0"/>
                <a:cs typeface="Arial" panose="020B0604020202020204" pitchFamily="34" charset="0"/>
              </a:rPr>
              <a:t>DISEASE</a:t>
            </a:r>
            <a:br>
              <a:rPr lang="en-GB" sz="1100" dirty="0">
                <a:solidFill>
                  <a:schemeClr val="tx1"/>
                </a:solidFill>
                <a:latin typeface="Arial" panose="020B0604020202020204" pitchFamily="34" charset="0"/>
                <a:cs typeface="Arial" panose="020B0604020202020204" pitchFamily="34" charset="0"/>
              </a:rPr>
            </a:br>
            <a:r>
              <a:rPr lang="en-GB" sz="1100" dirty="0">
                <a:solidFill>
                  <a:schemeClr val="tx1"/>
                </a:solidFill>
                <a:latin typeface="Arial" panose="020B0604020202020204" pitchFamily="34" charset="0"/>
                <a:cs typeface="Arial" panose="020B0604020202020204" pitchFamily="34" charset="0"/>
              </a:rPr>
              <a:t>PROGRESSION</a:t>
            </a:r>
          </a:p>
        </p:txBody>
      </p:sp>
      <p:sp>
        <p:nvSpPr>
          <p:cNvPr id="24" name="Pentagon 23">
            <a:extLst>
              <a:ext uri="{FF2B5EF4-FFF2-40B4-BE49-F238E27FC236}">
                <a16:creationId xmlns:a16="http://schemas.microsoft.com/office/drawing/2014/main" id="{EFA42703-BB55-9767-FBA1-268F83A987D7}"/>
              </a:ext>
            </a:extLst>
          </p:cNvPr>
          <p:cNvSpPr/>
          <p:nvPr/>
        </p:nvSpPr>
        <p:spPr>
          <a:xfrm>
            <a:off x="8656789" y="3397752"/>
            <a:ext cx="1601013" cy="756000"/>
          </a:xfrm>
          <a:prstGeom prst="homePlate">
            <a:avLst/>
          </a:prstGeom>
          <a:solidFill>
            <a:schemeClr val="bg1"/>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chemeClr val="tx1"/>
                </a:solidFill>
                <a:latin typeface="Arial" panose="020B0604020202020204" pitchFamily="34" charset="0"/>
                <a:cs typeface="Arial" panose="020B0604020202020204" pitchFamily="34" charset="0"/>
              </a:rPr>
              <a:t>DISEASE</a:t>
            </a:r>
            <a:br>
              <a:rPr lang="en-GB" sz="1100" dirty="0">
                <a:solidFill>
                  <a:schemeClr val="tx1"/>
                </a:solidFill>
                <a:latin typeface="Arial" panose="020B0604020202020204" pitchFamily="34" charset="0"/>
                <a:cs typeface="Arial" panose="020B0604020202020204" pitchFamily="34" charset="0"/>
              </a:rPr>
            </a:br>
            <a:r>
              <a:rPr lang="en-GB" sz="1100" dirty="0">
                <a:solidFill>
                  <a:schemeClr val="tx1"/>
                </a:solidFill>
                <a:latin typeface="Arial" panose="020B0604020202020204" pitchFamily="34" charset="0"/>
                <a:cs typeface="Arial" panose="020B0604020202020204" pitchFamily="34" charset="0"/>
              </a:rPr>
              <a:t>PROGRESSION</a:t>
            </a:r>
          </a:p>
        </p:txBody>
      </p:sp>
      <p:cxnSp>
        <p:nvCxnSpPr>
          <p:cNvPr id="25" name="Straight Connector 24">
            <a:extLst>
              <a:ext uri="{FF2B5EF4-FFF2-40B4-BE49-F238E27FC236}">
                <a16:creationId xmlns:a16="http://schemas.microsoft.com/office/drawing/2014/main" id="{E57D745C-8361-172B-C8BD-4B62868A92E2}"/>
              </a:ext>
            </a:extLst>
          </p:cNvPr>
          <p:cNvCxnSpPr>
            <a:cxnSpLocks/>
          </p:cNvCxnSpPr>
          <p:nvPr/>
        </p:nvCxnSpPr>
        <p:spPr>
          <a:xfrm>
            <a:off x="4903432" y="2120572"/>
            <a:ext cx="705019"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AE45446F-97D2-8D68-700A-F89C28D2ACA8}"/>
              </a:ext>
            </a:extLst>
          </p:cNvPr>
          <p:cNvCxnSpPr>
            <a:cxnSpLocks/>
          </p:cNvCxnSpPr>
          <p:nvPr/>
        </p:nvCxnSpPr>
        <p:spPr>
          <a:xfrm flipV="1">
            <a:off x="4902043" y="2109991"/>
            <a:ext cx="0" cy="167760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D5E9D3E5-2D4C-3C0F-EDF2-BF3829EC4628}"/>
              </a:ext>
            </a:extLst>
          </p:cNvPr>
          <p:cNvCxnSpPr>
            <a:cxnSpLocks/>
          </p:cNvCxnSpPr>
          <p:nvPr/>
        </p:nvCxnSpPr>
        <p:spPr>
          <a:xfrm>
            <a:off x="4754728" y="2948162"/>
            <a:ext cx="853723"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7" name="Oval 6">
            <a:extLst>
              <a:ext uri="{FF2B5EF4-FFF2-40B4-BE49-F238E27FC236}">
                <a16:creationId xmlns:a16="http://schemas.microsoft.com/office/drawing/2014/main" id="{8476F08F-3857-266F-7BB8-CA5276E4A738}"/>
              </a:ext>
            </a:extLst>
          </p:cNvPr>
          <p:cNvSpPr/>
          <p:nvPr/>
        </p:nvSpPr>
        <p:spPr>
          <a:xfrm>
            <a:off x="4586861" y="2613033"/>
            <a:ext cx="634260" cy="635975"/>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r>
              <a:rPr lang="en-GB" b="1" dirty="0">
                <a:latin typeface="Arial" panose="020B0604020202020204" pitchFamily="34" charset="0"/>
                <a:cs typeface="Arial" panose="020B0604020202020204" pitchFamily="34" charset="0"/>
              </a:rPr>
              <a:t>R</a:t>
            </a:r>
            <a:endParaRPr lang="en-GB" b="1" baseline="30000" dirty="0">
              <a:latin typeface="Arial" panose="020B0604020202020204" pitchFamily="34" charset="0"/>
              <a:cs typeface="Arial" panose="020B0604020202020204" pitchFamily="34" charset="0"/>
            </a:endParaRPr>
          </a:p>
        </p:txBody>
      </p:sp>
      <p:cxnSp>
        <p:nvCxnSpPr>
          <p:cNvPr id="33" name="Straight Connector 32">
            <a:extLst>
              <a:ext uri="{FF2B5EF4-FFF2-40B4-BE49-F238E27FC236}">
                <a16:creationId xmlns:a16="http://schemas.microsoft.com/office/drawing/2014/main" id="{B70135B1-13BA-FA79-3564-329A24F48601}"/>
              </a:ext>
            </a:extLst>
          </p:cNvPr>
          <p:cNvCxnSpPr>
            <a:cxnSpLocks/>
          </p:cNvCxnSpPr>
          <p:nvPr/>
        </p:nvCxnSpPr>
        <p:spPr>
          <a:xfrm>
            <a:off x="4903432" y="3775752"/>
            <a:ext cx="705019"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A91A1890-6492-900B-C51C-B2DB9AAF2DD3}"/>
              </a:ext>
            </a:extLst>
          </p:cNvPr>
          <p:cNvSpPr txBox="1"/>
          <p:nvPr/>
        </p:nvSpPr>
        <p:spPr>
          <a:xfrm>
            <a:off x="2789555" y="1662261"/>
            <a:ext cx="1765441" cy="241980"/>
          </a:xfrm>
          <a:prstGeom prst="rect">
            <a:avLst/>
          </a:prstGeom>
          <a:noFill/>
        </p:spPr>
        <p:txBody>
          <a:bodyPr wrap="square" lIns="72000" tIns="36000" rIns="36000" bIns="36000" rtlCol="0">
            <a:spAutoFit/>
          </a:bodyPr>
          <a:lstStyle/>
          <a:p>
            <a:r>
              <a:rPr lang="en-GB" sz="1100" b="1" dirty="0">
                <a:latin typeface="Arial" panose="020B0604020202020204" pitchFamily="34" charset="0"/>
                <a:ea typeface="Aileron" charset="0"/>
                <a:cs typeface="Arial" panose="020B0604020202020204" pitchFamily="34" charset="0"/>
              </a:rPr>
              <a:t>RANDOMISED PORTION</a:t>
            </a:r>
            <a:endParaRPr lang="en-GB" sz="1100" dirty="0">
              <a:latin typeface="Arial" panose="020B0604020202020204" pitchFamily="34" charset="0"/>
              <a:ea typeface="Aileron" charset="0"/>
              <a:cs typeface="Arial" panose="020B0604020202020204" pitchFamily="34" charset="0"/>
            </a:endParaRPr>
          </a:p>
        </p:txBody>
      </p:sp>
      <p:sp>
        <p:nvSpPr>
          <p:cNvPr id="35" name="Pentagon 34">
            <a:extLst>
              <a:ext uri="{FF2B5EF4-FFF2-40B4-BE49-F238E27FC236}">
                <a16:creationId xmlns:a16="http://schemas.microsoft.com/office/drawing/2014/main" id="{5B84F090-574B-809D-A378-019669755401}"/>
              </a:ext>
            </a:extLst>
          </p:cNvPr>
          <p:cNvSpPr/>
          <p:nvPr/>
        </p:nvSpPr>
        <p:spPr>
          <a:xfrm>
            <a:off x="2889698" y="2061204"/>
            <a:ext cx="1601013" cy="1699009"/>
          </a:xfrm>
          <a:prstGeom prst="homePlate">
            <a:avLst/>
          </a:prstGeom>
          <a:solidFill>
            <a:schemeClr val="bg1"/>
          </a:solidFill>
          <a:ln w="22225">
            <a:solidFill>
              <a:schemeClr val="accent1"/>
            </a:solidFill>
          </a:ln>
          <a:effectLst/>
        </p:spPr>
        <p:style>
          <a:lnRef idx="1">
            <a:schemeClr val="accent1"/>
          </a:lnRef>
          <a:fillRef idx="3">
            <a:schemeClr val="accent1"/>
          </a:fillRef>
          <a:effectRef idx="2">
            <a:schemeClr val="accent1"/>
          </a:effectRef>
          <a:fontRef idx="minor">
            <a:schemeClr val="lt1"/>
          </a:fontRef>
        </p:style>
        <p:txBody>
          <a:bodyPr rIns="0" rtlCol="0" anchor="ctr"/>
          <a:lstStyle/>
          <a:p>
            <a:r>
              <a:rPr lang="en-GB" sz="1100" b="1" dirty="0">
                <a:solidFill>
                  <a:schemeClr val="accent1"/>
                </a:solidFill>
                <a:latin typeface="Arial" panose="020B0604020202020204" pitchFamily="34" charset="0"/>
                <a:cs typeface="Arial" panose="020B0604020202020204" pitchFamily="34" charset="0"/>
              </a:rPr>
              <a:t>Patient population</a:t>
            </a:r>
          </a:p>
          <a:p>
            <a:pPr marL="171450" indent="-171450">
              <a:buClr>
                <a:schemeClr val="accent1"/>
              </a:buClr>
              <a:buFont typeface="Arial" panose="020B0604020202020204" pitchFamily="34" charset="0"/>
              <a:buChar char="•"/>
            </a:pPr>
            <a:r>
              <a:rPr lang="en-GB" sz="1100" i="1" dirty="0">
                <a:solidFill>
                  <a:schemeClr val="tx1"/>
                </a:solidFill>
                <a:latin typeface="Arial" panose="020B0604020202020204" pitchFamily="34" charset="0"/>
                <a:cs typeface="Arial" panose="020B0604020202020204" pitchFamily="34" charset="0"/>
              </a:rPr>
              <a:t>BRAF</a:t>
            </a:r>
            <a:r>
              <a:rPr lang="en-GB" sz="1100" dirty="0">
                <a:solidFill>
                  <a:schemeClr val="tx1"/>
                </a:solidFill>
                <a:latin typeface="Arial" panose="020B0604020202020204" pitchFamily="34" charset="0"/>
                <a:cs typeface="Arial" panose="020B0604020202020204" pitchFamily="34" charset="0"/>
              </a:rPr>
              <a:t> V600E mutant</a:t>
            </a:r>
          </a:p>
          <a:p>
            <a:pPr marL="171450" indent="-171450">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1-2 prior regimens in metastatic setting</a:t>
            </a:r>
          </a:p>
          <a:p>
            <a:r>
              <a:rPr lang="en-GB" sz="1100" dirty="0">
                <a:solidFill>
                  <a:schemeClr val="tx1"/>
                </a:solidFill>
                <a:latin typeface="Arial" panose="020B0604020202020204" pitchFamily="34" charset="0"/>
                <a:cs typeface="Arial" panose="020B0604020202020204" pitchFamily="34" charset="0"/>
              </a:rPr>
              <a:t>N=615</a:t>
            </a:r>
          </a:p>
        </p:txBody>
      </p:sp>
      <p:cxnSp>
        <p:nvCxnSpPr>
          <p:cNvPr id="36" name="Straight Connector 35">
            <a:extLst>
              <a:ext uri="{FF2B5EF4-FFF2-40B4-BE49-F238E27FC236}">
                <a16:creationId xmlns:a16="http://schemas.microsoft.com/office/drawing/2014/main" id="{E784EB91-9DBA-D8E2-01CD-024D87785831}"/>
              </a:ext>
            </a:extLst>
          </p:cNvPr>
          <p:cNvCxnSpPr>
            <a:cxnSpLocks/>
          </p:cNvCxnSpPr>
          <p:nvPr/>
        </p:nvCxnSpPr>
        <p:spPr>
          <a:xfrm flipV="1">
            <a:off x="2797308" y="1662261"/>
            <a:ext cx="0" cy="2304256"/>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8" name="Rounded Rectangle 37">
            <a:extLst>
              <a:ext uri="{FF2B5EF4-FFF2-40B4-BE49-F238E27FC236}">
                <a16:creationId xmlns:a16="http://schemas.microsoft.com/office/drawing/2014/main" id="{6364766B-8BF8-A60F-454B-7F168346050F}"/>
              </a:ext>
            </a:extLst>
          </p:cNvPr>
          <p:cNvSpPr/>
          <p:nvPr/>
        </p:nvSpPr>
        <p:spPr>
          <a:xfrm rot="5400000">
            <a:off x="9394480" y="2673491"/>
            <a:ext cx="2411180" cy="549347"/>
          </a:xfrm>
          <a:prstGeom prst="roundRect">
            <a:avLst>
              <a:gd name="adj" fmla="val 0"/>
            </a:avLst>
          </a:prstGeom>
          <a:solidFill>
            <a:schemeClr val="accent6">
              <a:lumMod val="40000"/>
              <a:lumOff val="60000"/>
            </a:schemeClr>
          </a:solidFill>
          <a:ln w="2222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spcAft>
                <a:spcPts val="300"/>
              </a:spcAft>
              <a:buClr>
                <a:schemeClr val="accent1"/>
              </a:buClr>
            </a:pPr>
            <a:r>
              <a:rPr lang="en-GB" sz="1200" b="1" dirty="0">
                <a:solidFill>
                  <a:schemeClr val="tx1"/>
                </a:solidFill>
                <a:latin typeface="Arial" panose="020B0604020202020204" pitchFamily="34" charset="0"/>
                <a:cs typeface="Arial" panose="020B0604020202020204" pitchFamily="34" charset="0"/>
              </a:rPr>
              <a:t>Continued follow-up for</a:t>
            </a:r>
            <a:br>
              <a:rPr lang="en-GB" sz="1200" b="1" dirty="0">
                <a:solidFill>
                  <a:schemeClr val="tx1"/>
                </a:solidFill>
                <a:latin typeface="Arial" panose="020B0604020202020204" pitchFamily="34" charset="0"/>
                <a:cs typeface="Arial" panose="020B0604020202020204" pitchFamily="34" charset="0"/>
              </a:rPr>
            </a:br>
            <a:r>
              <a:rPr lang="en-GB" sz="1200" b="1" dirty="0">
                <a:solidFill>
                  <a:schemeClr val="tx1"/>
                </a:solidFill>
                <a:latin typeface="Arial" panose="020B0604020202020204" pitchFamily="34" charset="0"/>
                <a:cs typeface="Arial" panose="020B0604020202020204" pitchFamily="34" charset="0"/>
              </a:rPr>
              <a:t>evaluation of OS</a:t>
            </a:r>
            <a:endParaRPr lang="en-GB"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8354689"/>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8B3FA9-D8D9-9FBB-E7F7-172E243F916D}"/>
              </a:ext>
            </a:extLst>
          </p:cNvPr>
          <p:cNvSpPr>
            <a:spLocks noGrp="1"/>
          </p:cNvSpPr>
          <p:nvPr>
            <p:ph sz="quarter" idx="12"/>
          </p:nvPr>
        </p:nvSpPr>
        <p:spPr>
          <a:xfrm>
            <a:off x="620713" y="1981017"/>
            <a:ext cx="4971231" cy="3970521"/>
          </a:xfrm>
        </p:spPr>
        <p:txBody>
          <a:bodyPr>
            <a:normAutofit/>
          </a:bodyPr>
          <a:lstStyle/>
          <a:p>
            <a:r>
              <a:rPr lang="en-GB" dirty="0"/>
              <a:t>In the BEACON CRC study, treatment with doublet therapy (encorafenib plus cetuximab) improved OS, ORR, and PFS in previously treated patients in the metastatic setting compared with standard chemotherapy</a:t>
            </a:r>
            <a:r>
              <a:rPr lang="en-GB" baseline="30000" dirty="0"/>
              <a:t>a</a:t>
            </a:r>
          </a:p>
        </p:txBody>
      </p:sp>
      <p:sp>
        <p:nvSpPr>
          <p:cNvPr id="2" name="Title 1">
            <a:extLst>
              <a:ext uri="{FF2B5EF4-FFF2-40B4-BE49-F238E27FC236}">
                <a16:creationId xmlns:a16="http://schemas.microsoft.com/office/drawing/2014/main" id="{5DFFEF66-59EE-0A02-4F6B-6AA76E62EF60}"/>
              </a:ext>
            </a:extLst>
          </p:cNvPr>
          <p:cNvSpPr>
            <a:spLocks noGrp="1"/>
          </p:cNvSpPr>
          <p:nvPr>
            <p:ph type="title"/>
          </p:nvPr>
        </p:nvSpPr>
        <p:spPr>
          <a:xfrm>
            <a:off x="619201" y="259200"/>
            <a:ext cx="10963199" cy="864000"/>
          </a:xfrm>
        </p:spPr>
        <p:txBody>
          <a:bodyPr>
            <a:noAutofit/>
          </a:bodyPr>
          <a:lstStyle/>
          <a:p>
            <a:r>
              <a:rPr lang="en-GB" dirty="0"/>
              <a:t>Encorafenib plus cetuximab improves survival </a:t>
            </a:r>
            <a:br>
              <a:rPr lang="en-GB" dirty="0"/>
            </a:br>
            <a:r>
              <a:rPr lang="en-GB" dirty="0"/>
              <a:t>in previously treated patients with </a:t>
            </a:r>
            <a:r>
              <a:rPr lang="en-GB" i="1" dirty="0"/>
              <a:t>BRAF</a:t>
            </a:r>
            <a:r>
              <a:rPr lang="en-GB" dirty="0"/>
              <a:t> V600E–mutant </a:t>
            </a:r>
            <a:r>
              <a:rPr lang="en-GB" cap="none" dirty="0"/>
              <a:t>m</a:t>
            </a:r>
            <a:r>
              <a:rPr lang="en-GB" dirty="0"/>
              <a:t>CRC</a:t>
            </a:r>
          </a:p>
        </p:txBody>
      </p:sp>
      <p:sp>
        <p:nvSpPr>
          <p:cNvPr id="11" name="Content Placeholder 10">
            <a:extLst>
              <a:ext uri="{FF2B5EF4-FFF2-40B4-BE49-F238E27FC236}">
                <a16:creationId xmlns:a16="http://schemas.microsoft.com/office/drawing/2014/main" id="{31E01052-23BE-A8E2-169B-9D41C334CD26}"/>
              </a:ext>
            </a:extLst>
          </p:cNvPr>
          <p:cNvSpPr>
            <a:spLocks noGrp="1"/>
          </p:cNvSpPr>
          <p:nvPr>
            <p:ph sz="quarter" idx="15"/>
          </p:nvPr>
        </p:nvSpPr>
        <p:spPr>
          <a:xfrm>
            <a:off x="620713" y="6376243"/>
            <a:ext cx="10179050" cy="365125"/>
          </a:xfrm>
        </p:spPr>
        <p:txBody>
          <a:bodyPr anchor="b"/>
          <a:lstStyle/>
          <a:p>
            <a:pPr>
              <a:lnSpc>
                <a:spcPct val="95000"/>
              </a:lnSpc>
              <a:spcBef>
                <a:spcPts val="0"/>
              </a:spcBef>
              <a:spcAft>
                <a:spcPts val="300"/>
              </a:spcAft>
            </a:pPr>
            <a:r>
              <a:rPr lang="en-GB" baseline="30000" dirty="0">
                <a:solidFill>
                  <a:schemeClr val="tx2"/>
                </a:solidFill>
              </a:rPr>
              <a:t>a </a:t>
            </a:r>
            <a:r>
              <a:rPr lang="en-GB" dirty="0">
                <a:solidFill>
                  <a:schemeClr val="tx2"/>
                </a:solidFill>
              </a:rPr>
              <a:t>Standard chemotherapy: cetuximab and irinotecan or cetuximab and FOLFIRI</a:t>
            </a:r>
          </a:p>
          <a:p>
            <a:pPr>
              <a:lnSpc>
                <a:spcPct val="95000"/>
              </a:lnSpc>
              <a:spcBef>
                <a:spcPts val="0"/>
              </a:spcBef>
              <a:spcAft>
                <a:spcPts val="300"/>
              </a:spcAft>
            </a:pPr>
            <a:r>
              <a:rPr lang="en-GB" dirty="0">
                <a:solidFill>
                  <a:schemeClr val="tx2"/>
                </a:solidFill>
              </a:rPr>
              <a:t>BRAF, </a:t>
            </a:r>
            <a:r>
              <a:rPr lang="en-GB" sz="1200" dirty="0">
                <a:solidFill>
                  <a:schemeClr val="tx2"/>
                </a:solidFill>
              </a:rPr>
              <a:t>proto-oncogene B-Raf</a:t>
            </a:r>
            <a:r>
              <a:rPr lang="en-GB" dirty="0">
                <a:solidFill>
                  <a:schemeClr val="tx2"/>
                </a:solidFill>
              </a:rPr>
              <a:t>; CI, confidence interval; FOLFIRI, folinic acid, fluorouracil and irinotecan; (m)CRC, (metastatic) colorectal cancer; mo, months; ORR, objective response rate; OS, overall survival; PFS, progression-free survival </a:t>
            </a:r>
          </a:p>
          <a:p>
            <a:pPr>
              <a:lnSpc>
                <a:spcPct val="95000"/>
              </a:lnSpc>
              <a:spcBef>
                <a:spcPts val="0"/>
              </a:spcBef>
              <a:spcAft>
                <a:spcPts val="300"/>
              </a:spcAft>
            </a:pPr>
            <a:r>
              <a:rPr lang="en-GB" dirty="0">
                <a:solidFill>
                  <a:schemeClr val="tx2"/>
                </a:solidFill>
              </a:rPr>
              <a:t>Kopetz S, et al. N Engl J Med. 2019;381:1632-1643; Tabernero J, et al. J Clin Oncol. 2021;39(4):273-284</a:t>
            </a:r>
          </a:p>
        </p:txBody>
      </p:sp>
      <p:sp>
        <p:nvSpPr>
          <p:cNvPr id="15" name="Slide Number Placeholder 14">
            <a:extLst>
              <a:ext uri="{FF2B5EF4-FFF2-40B4-BE49-F238E27FC236}">
                <a16:creationId xmlns:a16="http://schemas.microsoft.com/office/drawing/2014/main" id="{776F335E-183B-35EC-A8AE-7F2C3BD0A2AE}"/>
              </a:ext>
            </a:extLst>
          </p:cNvPr>
          <p:cNvSpPr>
            <a:spLocks noGrp="1"/>
          </p:cNvSpPr>
          <p:nvPr>
            <p:ph type="sldNum" sz="quarter" idx="4"/>
          </p:nvPr>
        </p:nvSpPr>
        <p:spPr/>
        <p:txBody>
          <a:bodyPr/>
          <a:lstStyle/>
          <a:p>
            <a:fld id="{FCE43C0F-8A7B-3A4B-9DB5-B3472E36E833}" type="slidenum">
              <a:rPr lang="en-GB" smtClean="0"/>
              <a:pPr/>
              <a:t>24</a:t>
            </a:fld>
            <a:endParaRPr lang="en-GB" dirty="0"/>
          </a:p>
        </p:txBody>
      </p:sp>
      <p:pic>
        <p:nvPicPr>
          <p:cNvPr id="111" name="Picture 110" descr="A graph of a graph showing a line of red and white and gray&#10;&#10;Description automatically generated">
            <a:extLst>
              <a:ext uri="{FF2B5EF4-FFF2-40B4-BE49-F238E27FC236}">
                <a16:creationId xmlns:a16="http://schemas.microsoft.com/office/drawing/2014/main" id="{D46A4A84-C11D-072F-B546-AF51FD422E98}"/>
              </a:ext>
            </a:extLst>
          </p:cNvPr>
          <p:cNvPicPr>
            <a:picLocks noChangeAspect="1"/>
          </p:cNvPicPr>
          <p:nvPr/>
        </p:nvPicPr>
        <p:blipFill>
          <a:blip r:embed="rId2"/>
          <a:stretch>
            <a:fillRect/>
          </a:stretch>
        </p:blipFill>
        <p:spPr>
          <a:xfrm>
            <a:off x="6755220" y="1742549"/>
            <a:ext cx="4631159" cy="3207871"/>
          </a:xfrm>
          <a:prstGeom prst="rect">
            <a:avLst/>
          </a:prstGeom>
        </p:spPr>
      </p:pic>
      <p:sp>
        <p:nvSpPr>
          <p:cNvPr id="21" name="TextBox 20">
            <a:extLst>
              <a:ext uri="{FF2B5EF4-FFF2-40B4-BE49-F238E27FC236}">
                <a16:creationId xmlns:a16="http://schemas.microsoft.com/office/drawing/2014/main" id="{3F99F0AD-EC86-93BF-5925-BFD30CE4BDB3}"/>
              </a:ext>
            </a:extLst>
          </p:cNvPr>
          <p:cNvSpPr txBox="1"/>
          <p:nvPr/>
        </p:nvSpPr>
        <p:spPr>
          <a:xfrm>
            <a:off x="7216397" y="5006424"/>
            <a:ext cx="84960"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2</a:t>
            </a:r>
          </a:p>
        </p:txBody>
      </p:sp>
      <p:sp>
        <p:nvSpPr>
          <p:cNvPr id="34" name="TextBox 33">
            <a:extLst>
              <a:ext uri="{FF2B5EF4-FFF2-40B4-BE49-F238E27FC236}">
                <a16:creationId xmlns:a16="http://schemas.microsoft.com/office/drawing/2014/main" id="{0E0DDFA3-24EA-6C39-2C09-EB9422854EC9}"/>
              </a:ext>
            </a:extLst>
          </p:cNvPr>
          <p:cNvSpPr txBox="1"/>
          <p:nvPr/>
        </p:nvSpPr>
        <p:spPr>
          <a:xfrm>
            <a:off x="6730586" y="5529289"/>
            <a:ext cx="254878" cy="332399"/>
          </a:xfrm>
          <a:prstGeom prst="rect">
            <a:avLst/>
          </a:prstGeom>
          <a:noFill/>
        </p:spPr>
        <p:txBody>
          <a:bodyPr wrap="none" lIns="0" tIns="0" rIns="0" bIns="0" rtlCol="0">
            <a:spAutoFit/>
          </a:bodyPr>
          <a:lstStyle/>
          <a:p>
            <a:pPr algn="ctr">
              <a:lnSpc>
                <a:spcPct val="90000"/>
              </a:lnSpc>
            </a:pPr>
            <a:r>
              <a:rPr lang="en-GB" sz="1200" dirty="0">
                <a:latin typeface="Arial" panose="020B0604020202020204" pitchFamily="34" charset="0"/>
                <a:ea typeface="Aileron" charset="0"/>
                <a:cs typeface="Arial" panose="020B0604020202020204" pitchFamily="34" charset="0"/>
              </a:rPr>
              <a:t>220</a:t>
            </a:r>
          </a:p>
          <a:p>
            <a:pPr algn="ctr">
              <a:lnSpc>
                <a:spcPct val="90000"/>
              </a:lnSpc>
            </a:pPr>
            <a:r>
              <a:rPr lang="en-GB" sz="1200" dirty="0">
                <a:latin typeface="Arial" panose="020B0604020202020204" pitchFamily="34" charset="0"/>
                <a:ea typeface="Aileron" charset="0"/>
                <a:cs typeface="Arial" panose="020B0604020202020204" pitchFamily="34" charset="0"/>
              </a:rPr>
              <a:t>221</a:t>
            </a:r>
          </a:p>
        </p:txBody>
      </p:sp>
      <p:sp>
        <p:nvSpPr>
          <p:cNvPr id="36" name="TextBox 35">
            <a:extLst>
              <a:ext uri="{FF2B5EF4-FFF2-40B4-BE49-F238E27FC236}">
                <a16:creationId xmlns:a16="http://schemas.microsoft.com/office/drawing/2014/main" id="{6F45D73F-0AEB-8AC8-3907-19B96B689CC7}"/>
              </a:ext>
            </a:extLst>
          </p:cNvPr>
          <p:cNvSpPr txBox="1"/>
          <p:nvPr/>
        </p:nvSpPr>
        <p:spPr>
          <a:xfrm>
            <a:off x="8408636" y="5529289"/>
            <a:ext cx="169919" cy="332399"/>
          </a:xfrm>
          <a:prstGeom prst="rect">
            <a:avLst/>
          </a:prstGeom>
          <a:noFill/>
        </p:spPr>
        <p:txBody>
          <a:bodyPr wrap="none" lIns="0" tIns="0" rIns="0" bIns="0" rtlCol="0">
            <a:spAutoFit/>
          </a:bodyPr>
          <a:lstStyle/>
          <a:p>
            <a:pPr algn="ctr">
              <a:lnSpc>
                <a:spcPct val="90000"/>
              </a:lnSpc>
            </a:pPr>
            <a:r>
              <a:rPr lang="en-GB" sz="1200" dirty="0">
                <a:latin typeface="Arial" panose="020B0604020202020204" pitchFamily="34" charset="0"/>
                <a:ea typeface="Aileron" charset="0"/>
                <a:cs typeface="Arial" panose="020B0604020202020204" pitchFamily="34" charset="0"/>
              </a:rPr>
              <a:t>57</a:t>
            </a:r>
          </a:p>
          <a:p>
            <a:pPr algn="ctr">
              <a:lnSpc>
                <a:spcPct val="90000"/>
              </a:lnSpc>
            </a:pPr>
            <a:r>
              <a:rPr lang="en-GB" sz="1200" dirty="0">
                <a:latin typeface="Arial" panose="020B0604020202020204" pitchFamily="34" charset="0"/>
                <a:ea typeface="Aileron" charset="0"/>
                <a:cs typeface="Arial" panose="020B0604020202020204" pitchFamily="34" charset="0"/>
              </a:rPr>
              <a:t>34</a:t>
            </a:r>
          </a:p>
        </p:txBody>
      </p:sp>
      <p:sp>
        <p:nvSpPr>
          <p:cNvPr id="40" name="TextBox 39">
            <a:extLst>
              <a:ext uri="{FF2B5EF4-FFF2-40B4-BE49-F238E27FC236}">
                <a16:creationId xmlns:a16="http://schemas.microsoft.com/office/drawing/2014/main" id="{7642CEDE-2200-7870-FD1F-C6BB93EFCA98}"/>
              </a:ext>
            </a:extLst>
          </p:cNvPr>
          <p:cNvSpPr txBox="1"/>
          <p:nvPr/>
        </p:nvSpPr>
        <p:spPr>
          <a:xfrm rot="16200000">
            <a:off x="5307650" y="3174012"/>
            <a:ext cx="1869101" cy="215444"/>
          </a:xfrm>
          <a:prstGeom prst="rect">
            <a:avLst/>
          </a:prstGeom>
          <a:noFill/>
        </p:spPr>
        <p:txBody>
          <a:bodyPr wrap="none" lIns="0" tIns="0" rIns="0" bIns="0" rtlCol="0">
            <a:spAutoFit/>
          </a:bodyPr>
          <a:lstStyle/>
          <a:p>
            <a:pPr algn="ctr"/>
            <a:r>
              <a:rPr lang="en-GB" sz="1400" b="1" dirty="0">
                <a:latin typeface="Arial" panose="020B0604020202020204" pitchFamily="34" charset="0"/>
                <a:ea typeface="Aileron" charset="0"/>
                <a:cs typeface="Arial" panose="020B0604020202020204" pitchFamily="34" charset="0"/>
              </a:rPr>
              <a:t>Probability of survival</a:t>
            </a:r>
          </a:p>
        </p:txBody>
      </p:sp>
      <p:sp>
        <p:nvSpPr>
          <p:cNvPr id="45" name="TextBox 44">
            <a:extLst>
              <a:ext uri="{FF2B5EF4-FFF2-40B4-BE49-F238E27FC236}">
                <a16:creationId xmlns:a16="http://schemas.microsoft.com/office/drawing/2014/main" id="{E6CE72E2-A240-08D3-6A1B-22717AE12565}"/>
              </a:ext>
            </a:extLst>
          </p:cNvPr>
          <p:cNvSpPr txBox="1"/>
          <p:nvPr/>
        </p:nvSpPr>
        <p:spPr>
          <a:xfrm>
            <a:off x="6795891" y="5006424"/>
            <a:ext cx="84960"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0</a:t>
            </a:r>
          </a:p>
        </p:txBody>
      </p:sp>
      <p:sp>
        <p:nvSpPr>
          <p:cNvPr id="47" name="TextBox 46">
            <a:extLst>
              <a:ext uri="{FF2B5EF4-FFF2-40B4-BE49-F238E27FC236}">
                <a16:creationId xmlns:a16="http://schemas.microsoft.com/office/drawing/2014/main" id="{2D4B03F9-7F38-D791-D6DC-F4340B00C3A6}"/>
              </a:ext>
            </a:extLst>
          </p:cNvPr>
          <p:cNvSpPr txBox="1"/>
          <p:nvPr/>
        </p:nvSpPr>
        <p:spPr>
          <a:xfrm>
            <a:off x="7623411" y="5006424"/>
            <a:ext cx="84960"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4</a:t>
            </a:r>
          </a:p>
        </p:txBody>
      </p:sp>
      <p:sp>
        <p:nvSpPr>
          <p:cNvPr id="54" name="TextBox 53">
            <a:extLst>
              <a:ext uri="{FF2B5EF4-FFF2-40B4-BE49-F238E27FC236}">
                <a16:creationId xmlns:a16="http://schemas.microsoft.com/office/drawing/2014/main" id="{E3586BC4-6512-4717-55EF-AE34B395731C}"/>
              </a:ext>
            </a:extLst>
          </p:cNvPr>
          <p:cNvSpPr txBox="1"/>
          <p:nvPr/>
        </p:nvSpPr>
        <p:spPr>
          <a:xfrm>
            <a:off x="6470814" y="4452470"/>
            <a:ext cx="213200"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0.1</a:t>
            </a:r>
          </a:p>
        </p:txBody>
      </p:sp>
      <p:sp>
        <p:nvSpPr>
          <p:cNvPr id="56" name="TextBox 55">
            <a:extLst>
              <a:ext uri="{FF2B5EF4-FFF2-40B4-BE49-F238E27FC236}">
                <a16:creationId xmlns:a16="http://schemas.microsoft.com/office/drawing/2014/main" id="{4DCA3D38-D362-80C7-9DE3-33FDD5C91163}"/>
              </a:ext>
            </a:extLst>
          </p:cNvPr>
          <p:cNvSpPr txBox="1"/>
          <p:nvPr/>
        </p:nvSpPr>
        <p:spPr>
          <a:xfrm>
            <a:off x="6470814" y="4760829"/>
            <a:ext cx="213200"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0.0</a:t>
            </a:r>
          </a:p>
        </p:txBody>
      </p:sp>
      <p:sp>
        <p:nvSpPr>
          <p:cNvPr id="57" name="TextBox 56">
            <a:extLst>
              <a:ext uri="{FF2B5EF4-FFF2-40B4-BE49-F238E27FC236}">
                <a16:creationId xmlns:a16="http://schemas.microsoft.com/office/drawing/2014/main" id="{70EF1094-0AF3-6639-8375-372A4B3336EC}"/>
              </a:ext>
            </a:extLst>
          </p:cNvPr>
          <p:cNvSpPr txBox="1"/>
          <p:nvPr/>
        </p:nvSpPr>
        <p:spPr>
          <a:xfrm>
            <a:off x="7130677" y="5529289"/>
            <a:ext cx="254878" cy="332399"/>
          </a:xfrm>
          <a:prstGeom prst="rect">
            <a:avLst/>
          </a:prstGeom>
          <a:noFill/>
        </p:spPr>
        <p:txBody>
          <a:bodyPr wrap="none" lIns="0" tIns="0" rIns="0" bIns="0" rtlCol="0">
            <a:spAutoFit/>
          </a:bodyPr>
          <a:lstStyle/>
          <a:p>
            <a:pPr algn="ctr">
              <a:lnSpc>
                <a:spcPct val="90000"/>
              </a:lnSpc>
            </a:pPr>
            <a:r>
              <a:rPr lang="en-GB" sz="1200" dirty="0">
                <a:latin typeface="Arial" panose="020B0604020202020204" pitchFamily="34" charset="0"/>
                <a:ea typeface="Aileron" charset="0"/>
                <a:cs typeface="Arial" panose="020B0604020202020204" pitchFamily="34" charset="0"/>
              </a:rPr>
              <a:t>184</a:t>
            </a:r>
          </a:p>
          <a:p>
            <a:pPr algn="ctr">
              <a:lnSpc>
                <a:spcPct val="90000"/>
              </a:lnSpc>
            </a:pPr>
            <a:r>
              <a:rPr lang="en-GB" sz="1200" dirty="0">
                <a:latin typeface="Arial" panose="020B0604020202020204" pitchFamily="34" charset="0"/>
                <a:ea typeface="Aileron" charset="0"/>
                <a:cs typeface="Arial" panose="020B0604020202020204" pitchFamily="34" charset="0"/>
              </a:rPr>
              <a:t>158</a:t>
            </a:r>
          </a:p>
        </p:txBody>
      </p:sp>
      <p:sp>
        <p:nvSpPr>
          <p:cNvPr id="58" name="TextBox 57">
            <a:extLst>
              <a:ext uri="{FF2B5EF4-FFF2-40B4-BE49-F238E27FC236}">
                <a16:creationId xmlns:a16="http://schemas.microsoft.com/office/drawing/2014/main" id="{DE3800D7-450E-3458-71D6-6A1E887B0F75}"/>
              </a:ext>
            </a:extLst>
          </p:cNvPr>
          <p:cNvSpPr txBox="1"/>
          <p:nvPr/>
        </p:nvSpPr>
        <p:spPr>
          <a:xfrm>
            <a:off x="5480816" y="5390790"/>
            <a:ext cx="1075615" cy="498598"/>
          </a:xfrm>
          <a:prstGeom prst="rect">
            <a:avLst/>
          </a:prstGeom>
          <a:noFill/>
        </p:spPr>
        <p:txBody>
          <a:bodyPr wrap="none" lIns="0" tIns="0" rIns="0" bIns="0" rtlCol="0">
            <a:spAutoFit/>
          </a:bodyPr>
          <a:lstStyle/>
          <a:p>
            <a:pPr algn="r">
              <a:lnSpc>
                <a:spcPct val="90000"/>
              </a:lnSpc>
            </a:pPr>
            <a:r>
              <a:rPr lang="en-GB" sz="1200" b="1" dirty="0">
                <a:latin typeface="Arial" panose="020B0604020202020204" pitchFamily="34" charset="0"/>
                <a:ea typeface="Aileron" charset="0"/>
                <a:cs typeface="Arial" panose="020B0604020202020204" pitchFamily="34" charset="0"/>
              </a:rPr>
              <a:t>Number at risk</a:t>
            </a:r>
          </a:p>
          <a:p>
            <a:pPr algn="r">
              <a:lnSpc>
                <a:spcPct val="90000"/>
              </a:lnSpc>
            </a:pPr>
            <a:r>
              <a:rPr lang="en-GB" sz="1200" b="1" dirty="0">
                <a:solidFill>
                  <a:schemeClr val="accent1"/>
                </a:solidFill>
                <a:latin typeface="Arial" panose="020B0604020202020204" pitchFamily="34" charset="0"/>
                <a:ea typeface="Aileron" charset="0"/>
                <a:cs typeface="Arial" panose="020B0604020202020204" pitchFamily="34" charset="0"/>
              </a:rPr>
              <a:t>Doublet</a:t>
            </a:r>
          </a:p>
          <a:p>
            <a:pPr algn="r">
              <a:lnSpc>
                <a:spcPct val="90000"/>
              </a:lnSpc>
            </a:pPr>
            <a:r>
              <a:rPr lang="en-GB" sz="1200" b="1" dirty="0">
                <a:solidFill>
                  <a:schemeClr val="accent6"/>
                </a:solidFill>
                <a:latin typeface="Arial" panose="020B0604020202020204" pitchFamily="34" charset="0"/>
                <a:ea typeface="Aileron" charset="0"/>
                <a:cs typeface="Arial" panose="020B0604020202020204" pitchFamily="34" charset="0"/>
              </a:rPr>
              <a:t>Control</a:t>
            </a:r>
          </a:p>
        </p:txBody>
      </p:sp>
      <p:sp>
        <p:nvSpPr>
          <p:cNvPr id="59" name="TextBox 58">
            <a:extLst>
              <a:ext uri="{FF2B5EF4-FFF2-40B4-BE49-F238E27FC236}">
                <a16:creationId xmlns:a16="http://schemas.microsoft.com/office/drawing/2014/main" id="{4EDC3819-1C23-3082-B24F-5037C8F992C2}"/>
              </a:ext>
            </a:extLst>
          </p:cNvPr>
          <p:cNvSpPr txBox="1"/>
          <p:nvPr/>
        </p:nvSpPr>
        <p:spPr>
          <a:xfrm>
            <a:off x="8803766" y="5529289"/>
            <a:ext cx="169919" cy="332399"/>
          </a:xfrm>
          <a:prstGeom prst="rect">
            <a:avLst/>
          </a:prstGeom>
          <a:noFill/>
        </p:spPr>
        <p:txBody>
          <a:bodyPr wrap="none" lIns="0" tIns="0" rIns="0" bIns="0" rtlCol="0">
            <a:spAutoFit/>
          </a:bodyPr>
          <a:lstStyle/>
          <a:p>
            <a:pPr algn="ctr">
              <a:lnSpc>
                <a:spcPct val="90000"/>
              </a:lnSpc>
            </a:pPr>
            <a:r>
              <a:rPr lang="en-GB" sz="1200" dirty="0">
                <a:latin typeface="Arial" panose="020B0604020202020204" pitchFamily="34" charset="0"/>
                <a:ea typeface="Aileron" charset="0"/>
                <a:cs typeface="Arial" panose="020B0604020202020204" pitchFamily="34" charset="0"/>
              </a:rPr>
              <a:t>33</a:t>
            </a:r>
          </a:p>
          <a:p>
            <a:pPr algn="ctr">
              <a:lnSpc>
                <a:spcPct val="90000"/>
              </a:lnSpc>
            </a:pPr>
            <a:r>
              <a:rPr lang="en-GB" sz="1200" dirty="0">
                <a:latin typeface="Arial" panose="020B0604020202020204" pitchFamily="34" charset="0"/>
                <a:ea typeface="Aileron" charset="0"/>
                <a:cs typeface="Arial" panose="020B0604020202020204" pitchFamily="34" charset="0"/>
              </a:rPr>
              <a:t>18</a:t>
            </a:r>
          </a:p>
        </p:txBody>
      </p:sp>
      <p:sp>
        <p:nvSpPr>
          <p:cNvPr id="60" name="TextBox 59">
            <a:extLst>
              <a:ext uri="{FF2B5EF4-FFF2-40B4-BE49-F238E27FC236}">
                <a16:creationId xmlns:a16="http://schemas.microsoft.com/office/drawing/2014/main" id="{3F66084B-653C-0558-1D1B-AD4C0E3443DB}"/>
              </a:ext>
            </a:extLst>
          </p:cNvPr>
          <p:cNvSpPr txBox="1"/>
          <p:nvPr/>
        </p:nvSpPr>
        <p:spPr>
          <a:xfrm>
            <a:off x="8795848" y="5215284"/>
            <a:ext cx="634790" cy="215444"/>
          </a:xfrm>
          <a:prstGeom prst="rect">
            <a:avLst/>
          </a:prstGeom>
          <a:noFill/>
        </p:spPr>
        <p:txBody>
          <a:bodyPr wrap="none" lIns="0" tIns="0" rIns="0" bIns="0" rtlCol="0">
            <a:spAutoFit/>
          </a:bodyPr>
          <a:lstStyle/>
          <a:p>
            <a:pPr algn="ctr"/>
            <a:r>
              <a:rPr lang="en-GB" sz="1400" b="1" dirty="0">
                <a:latin typeface="Arial" panose="020B0604020202020204" pitchFamily="34" charset="0"/>
                <a:ea typeface="Aileron" charset="0"/>
                <a:cs typeface="Arial" panose="020B0604020202020204" pitchFamily="34" charset="0"/>
              </a:rPr>
              <a:t>Months</a:t>
            </a:r>
          </a:p>
        </p:txBody>
      </p:sp>
      <p:sp>
        <p:nvSpPr>
          <p:cNvPr id="62" name="TextBox 61">
            <a:extLst>
              <a:ext uri="{FF2B5EF4-FFF2-40B4-BE49-F238E27FC236}">
                <a16:creationId xmlns:a16="http://schemas.microsoft.com/office/drawing/2014/main" id="{A572ABA4-869E-8271-8A9C-8FC781322B2F}"/>
              </a:ext>
            </a:extLst>
          </p:cNvPr>
          <p:cNvSpPr txBox="1"/>
          <p:nvPr/>
        </p:nvSpPr>
        <p:spPr>
          <a:xfrm>
            <a:off x="8042318" y="5006424"/>
            <a:ext cx="84960"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6</a:t>
            </a:r>
          </a:p>
        </p:txBody>
      </p:sp>
      <p:sp>
        <p:nvSpPr>
          <p:cNvPr id="63" name="TextBox 62">
            <a:extLst>
              <a:ext uri="{FF2B5EF4-FFF2-40B4-BE49-F238E27FC236}">
                <a16:creationId xmlns:a16="http://schemas.microsoft.com/office/drawing/2014/main" id="{77776FA0-BD6E-2D47-73C7-5C7FA025D606}"/>
              </a:ext>
            </a:extLst>
          </p:cNvPr>
          <p:cNvSpPr txBox="1"/>
          <p:nvPr/>
        </p:nvSpPr>
        <p:spPr>
          <a:xfrm>
            <a:off x="6470814" y="4139925"/>
            <a:ext cx="213200"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0.2</a:t>
            </a:r>
          </a:p>
        </p:txBody>
      </p:sp>
      <p:sp>
        <p:nvSpPr>
          <p:cNvPr id="65" name="TextBox 64">
            <a:extLst>
              <a:ext uri="{FF2B5EF4-FFF2-40B4-BE49-F238E27FC236}">
                <a16:creationId xmlns:a16="http://schemas.microsoft.com/office/drawing/2014/main" id="{DFBA82B1-BCB5-0203-3555-8D3B4C843BB2}"/>
              </a:ext>
            </a:extLst>
          </p:cNvPr>
          <p:cNvSpPr txBox="1"/>
          <p:nvPr/>
        </p:nvSpPr>
        <p:spPr>
          <a:xfrm>
            <a:off x="6470814" y="3833730"/>
            <a:ext cx="213200"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0.3</a:t>
            </a:r>
          </a:p>
        </p:txBody>
      </p:sp>
      <p:sp>
        <p:nvSpPr>
          <p:cNvPr id="67" name="TextBox 66">
            <a:extLst>
              <a:ext uri="{FF2B5EF4-FFF2-40B4-BE49-F238E27FC236}">
                <a16:creationId xmlns:a16="http://schemas.microsoft.com/office/drawing/2014/main" id="{4FDF0D45-C3CB-E5F5-3C46-C7496E863AAB}"/>
              </a:ext>
            </a:extLst>
          </p:cNvPr>
          <p:cNvSpPr txBox="1"/>
          <p:nvPr/>
        </p:nvSpPr>
        <p:spPr>
          <a:xfrm>
            <a:off x="6470814" y="3218663"/>
            <a:ext cx="213200"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0.5</a:t>
            </a:r>
          </a:p>
        </p:txBody>
      </p:sp>
      <p:sp>
        <p:nvSpPr>
          <p:cNvPr id="69" name="TextBox 68">
            <a:extLst>
              <a:ext uri="{FF2B5EF4-FFF2-40B4-BE49-F238E27FC236}">
                <a16:creationId xmlns:a16="http://schemas.microsoft.com/office/drawing/2014/main" id="{7646E66A-0313-BCEB-47F8-58511899825E}"/>
              </a:ext>
            </a:extLst>
          </p:cNvPr>
          <p:cNvSpPr txBox="1"/>
          <p:nvPr/>
        </p:nvSpPr>
        <p:spPr>
          <a:xfrm>
            <a:off x="6470814" y="2603544"/>
            <a:ext cx="213200"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0.7</a:t>
            </a:r>
          </a:p>
        </p:txBody>
      </p:sp>
      <p:sp>
        <p:nvSpPr>
          <p:cNvPr id="71" name="TextBox 70">
            <a:extLst>
              <a:ext uri="{FF2B5EF4-FFF2-40B4-BE49-F238E27FC236}">
                <a16:creationId xmlns:a16="http://schemas.microsoft.com/office/drawing/2014/main" id="{B2D986B0-153D-4E2B-630E-922DAC2CA31F}"/>
              </a:ext>
            </a:extLst>
          </p:cNvPr>
          <p:cNvSpPr txBox="1"/>
          <p:nvPr/>
        </p:nvSpPr>
        <p:spPr>
          <a:xfrm>
            <a:off x="6470814" y="3517078"/>
            <a:ext cx="213200"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0.4</a:t>
            </a:r>
          </a:p>
        </p:txBody>
      </p:sp>
      <p:sp>
        <p:nvSpPr>
          <p:cNvPr id="73" name="TextBox 72">
            <a:extLst>
              <a:ext uri="{FF2B5EF4-FFF2-40B4-BE49-F238E27FC236}">
                <a16:creationId xmlns:a16="http://schemas.microsoft.com/office/drawing/2014/main" id="{E78E7D21-CEC7-9AB6-3888-2EAA9D7C53F6}"/>
              </a:ext>
            </a:extLst>
          </p:cNvPr>
          <p:cNvSpPr txBox="1"/>
          <p:nvPr/>
        </p:nvSpPr>
        <p:spPr>
          <a:xfrm>
            <a:off x="6470814" y="2910304"/>
            <a:ext cx="213200"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0.6</a:t>
            </a:r>
          </a:p>
        </p:txBody>
      </p:sp>
      <p:sp>
        <p:nvSpPr>
          <p:cNvPr id="75" name="TextBox 74">
            <a:extLst>
              <a:ext uri="{FF2B5EF4-FFF2-40B4-BE49-F238E27FC236}">
                <a16:creationId xmlns:a16="http://schemas.microsoft.com/office/drawing/2014/main" id="{CC289E15-172D-86C5-1B23-9FC964F4FFDE}"/>
              </a:ext>
            </a:extLst>
          </p:cNvPr>
          <p:cNvSpPr txBox="1"/>
          <p:nvPr/>
        </p:nvSpPr>
        <p:spPr>
          <a:xfrm>
            <a:off x="6470814" y="2277673"/>
            <a:ext cx="213200"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0.8</a:t>
            </a:r>
          </a:p>
        </p:txBody>
      </p:sp>
      <p:sp>
        <p:nvSpPr>
          <p:cNvPr id="77" name="TextBox 76">
            <a:extLst>
              <a:ext uri="{FF2B5EF4-FFF2-40B4-BE49-F238E27FC236}">
                <a16:creationId xmlns:a16="http://schemas.microsoft.com/office/drawing/2014/main" id="{6A150C40-7890-EA69-C074-EE0234AF288B}"/>
              </a:ext>
            </a:extLst>
          </p:cNvPr>
          <p:cNvSpPr txBox="1"/>
          <p:nvPr/>
        </p:nvSpPr>
        <p:spPr>
          <a:xfrm>
            <a:off x="6470814" y="1986096"/>
            <a:ext cx="213200"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0.9</a:t>
            </a:r>
          </a:p>
        </p:txBody>
      </p:sp>
      <p:sp>
        <p:nvSpPr>
          <p:cNvPr id="79" name="TextBox 78">
            <a:extLst>
              <a:ext uri="{FF2B5EF4-FFF2-40B4-BE49-F238E27FC236}">
                <a16:creationId xmlns:a16="http://schemas.microsoft.com/office/drawing/2014/main" id="{A36AB02C-A663-EB9F-C7FA-956AD5B9FA62}"/>
              </a:ext>
            </a:extLst>
          </p:cNvPr>
          <p:cNvSpPr txBox="1"/>
          <p:nvPr/>
        </p:nvSpPr>
        <p:spPr>
          <a:xfrm>
            <a:off x="6470814" y="1678245"/>
            <a:ext cx="213200"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1.0</a:t>
            </a:r>
          </a:p>
        </p:txBody>
      </p:sp>
      <p:sp>
        <p:nvSpPr>
          <p:cNvPr id="83" name="TextBox 82">
            <a:extLst>
              <a:ext uri="{FF2B5EF4-FFF2-40B4-BE49-F238E27FC236}">
                <a16:creationId xmlns:a16="http://schemas.microsoft.com/office/drawing/2014/main" id="{881A506A-AC81-0928-D53B-C9B8EA186F46}"/>
              </a:ext>
            </a:extLst>
          </p:cNvPr>
          <p:cNvSpPr txBox="1"/>
          <p:nvPr/>
        </p:nvSpPr>
        <p:spPr>
          <a:xfrm>
            <a:off x="8461225" y="5006424"/>
            <a:ext cx="84960"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8</a:t>
            </a:r>
          </a:p>
        </p:txBody>
      </p:sp>
      <p:sp>
        <p:nvSpPr>
          <p:cNvPr id="85" name="TextBox 84">
            <a:extLst>
              <a:ext uri="{FF2B5EF4-FFF2-40B4-BE49-F238E27FC236}">
                <a16:creationId xmlns:a16="http://schemas.microsoft.com/office/drawing/2014/main" id="{9B24636C-2EF0-AB47-BAF7-704B17B93499}"/>
              </a:ext>
            </a:extLst>
          </p:cNvPr>
          <p:cNvSpPr txBox="1"/>
          <p:nvPr/>
        </p:nvSpPr>
        <p:spPr>
          <a:xfrm>
            <a:off x="8808254" y="5006424"/>
            <a:ext cx="169919"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10</a:t>
            </a:r>
          </a:p>
        </p:txBody>
      </p:sp>
      <p:sp>
        <p:nvSpPr>
          <p:cNvPr id="87" name="TextBox 86">
            <a:extLst>
              <a:ext uri="{FF2B5EF4-FFF2-40B4-BE49-F238E27FC236}">
                <a16:creationId xmlns:a16="http://schemas.microsoft.com/office/drawing/2014/main" id="{C3CE467E-51FB-FD5C-1E56-C11A7F855C5C}"/>
              </a:ext>
            </a:extLst>
          </p:cNvPr>
          <p:cNvSpPr txBox="1"/>
          <p:nvPr/>
        </p:nvSpPr>
        <p:spPr>
          <a:xfrm>
            <a:off x="9211629" y="5006424"/>
            <a:ext cx="169919"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12</a:t>
            </a:r>
          </a:p>
        </p:txBody>
      </p:sp>
      <p:sp>
        <p:nvSpPr>
          <p:cNvPr id="89" name="TextBox 88">
            <a:extLst>
              <a:ext uri="{FF2B5EF4-FFF2-40B4-BE49-F238E27FC236}">
                <a16:creationId xmlns:a16="http://schemas.microsoft.com/office/drawing/2014/main" id="{06D10E51-9AC3-A1C8-31B9-77AB1939D3E7}"/>
              </a:ext>
            </a:extLst>
          </p:cNvPr>
          <p:cNvSpPr txBox="1"/>
          <p:nvPr/>
        </p:nvSpPr>
        <p:spPr>
          <a:xfrm>
            <a:off x="9618670" y="5006424"/>
            <a:ext cx="169919"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14</a:t>
            </a:r>
          </a:p>
        </p:txBody>
      </p:sp>
      <p:sp>
        <p:nvSpPr>
          <p:cNvPr id="91" name="TextBox 90">
            <a:extLst>
              <a:ext uri="{FF2B5EF4-FFF2-40B4-BE49-F238E27FC236}">
                <a16:creationId xmlns:a16="http://schemas.microsoft.com/office/drawing/2014/main" id="{51982A37-A6E1-3D42-3A58-C5D08E97FDB7}"/>
              </a:ext>
            </a:extLst>
          </p:cNvPr>
          <p:cNvSpPr txBox="1"/>
          <p:nvPr/>
        </p:nvSpPr>
        <p:spPr>
          <a:xfrm>
            <a:off x="10051241" y="5006424"/>
            <a:ext cx="169919"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16</a:t>
            </a:r>
          </a:p>
        </p:txBody>
      </p:sp>
      <p:sp>
        <p:nvSpPr>
          <p:cNvPr id="93" name="TextBox 92">
            <a:extLst>
              <a:ext uri="{FF2B5EF4-FFF2-40B4-BE49-F238E27FC236}">
                <a16:creationId xmlns:a16="http://schemas.microsoft.com/office/drawing/2014/main" id="{596F2478-F0AB-99FC-76D2-C1B20122DE77}"/>
              </a:ext>
            </a:extLst>
          </p:cNvPr>
          <p:cNvSpPr txBox="1"/>
          <p:nvPr/>
        </p:nvSpPr>
        <p:spPr>
          <a:xfrm>
            <a:off x="10456813" y="5006424"/>
            <a:ext cx="169919"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18</a:t>
            </a:r>
          </a:p>
        </p:txBody>
      </p:sp>
      <p:sp>
        <p:nvSpPr>
          <p:cNvPr id="95" name="TextBox 94">
            <a:extLst>
              <a:ext uri="{FF2B5EF4-FFF2-40B4-BE49-F238E27FC236}">
                <a16:creationId xmlns:a16="http://schemas.microsoft.com/office/drawing/2014/main" id="{B314A862-5334-C6BC-3331-2AABA472AAA9}"/>
              </a:ext>
            </a:extLst>
          </p:cNvPr>
          <p:cNvSpPr txBox="1"/>
          <p:nvPr/>
        </p:nvSpPr>
        <p:spPr>
          <a:xfrm>
            <a:off x="10889434" y="5006424"/>
            <a:ext cx="169919"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20</a:t>
            </a:r>
          </a:p>
        </p:txBody>
      </p:sp>
      <p:sp>
        <p:nvSpPr>
          <p:cNvPr id="97" name="TextBox 96">
            <a:extLst>
              <a:ext uri="{FF2B5EF4-FFF2-40B4-BE49-F238E27FC236}">
                <a16:creationId xmlns:a16="http://schemas.microsoft.com/office/drawing/2014/main" id="{EC5DA466-4904-2B33-2825-688CFE181C4D}"/>
              </a:ext>
            </a:extLst>
          </p:cNvPr>
          <p:cNvSpPr txBox="1"/>
          <p:nvPr/>
        </p:nvSpPr>
        <p:spPr>
          <a:xfrm>
            <a:off x="11301419" y="5006424"/>
            <a:ext cx="169919"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22</a:t>
            </a:r>
          </a:p>
        </p:txBody>
      </p:sp>
      <p:sp>
        <p:nvSpPr>
          <p:cNvPr id="98" name="TextBox 97">
            <a:extLst>
              <a:ext uri="{FF2B5EF4-FFF2-40B4-BE49-F238E27FC236}">
                <a16:creationId xmlns:a16="http://schemas.microsoft.com/office/drawing/2014/main" id="{A829F730-88F8-0B0F-3435-B93358DAAE82}"/>
              </a:ext>
            </a:extLst>
          </p:cNvPr>
          <p:cNvSpPr txBox="1"/>
          <p:nvPr/>
        </p:nvSpPr>
        <p:spPr>
          <a:xfrm>
            <a:off x="7543250" y="5529289"/>
            <a:ext cx="254878" cy="332399"/>
          </a:xfrm>
          <a:prstGeom prst="rect">
            <a:avLst/>
          </a:prstGeom>
          <a:noFill/>
        </p:spPr>
        <p:txBody>
          <a:bodyPr wrap="none" lIns="0" tIns="0" rIns="0" bIns="0" rtlCol="0">
            <a:spAutoFit/>
          </a:bodyPr>
          <a:lstStyle/>
          <a:p>
            <a:pPr algn="ctr">
              <a:lnSpc>
                <a:spcPct val="90000"/>
              </a:lnSpc>
            </a:pPr>
            <a:r>
              <a:rPr lang="en-GB" sz="1200" dirty="0">
                <a:latin typeface="Arial" panose="020B0604020202020204" pitchFamily="34" charset="0"/>
                <a:ea typeface="Aileron" charset="0"/>
                <a:cs typeface="Arial" panose="020B0604020202020204" pitchFamily="34" charset="0"/>
              </a:rPr>
              <a:t>133</a:t>
            </a:r>
          </a:p>
          <a:p>
            <a:pPr algn="ctr">
              <a:lnSpc>
                <a:spcPct val="90000"/>
              </a:lnSpc>
            </a:pPr>
            <a:r>
              <a:rPr lang="en-GB" sz="1200" dirty="0">
                <a:latin typeface="Arial" panose="020B0604020202020204" pitchFamily="34" charset="0"/>
                <a:ea typeface="Aileron" charset="0"/>
                <a:cs typeface="Arial" panose="020B0604020202020204" pitchFamily="34" charset="0"/>
              </a:rPr>
              <a:t>102</a:t>
            </a:r>
          </a:p>
        </p:txBody>
      </p:sp>
      <p:sp>
        <p:nvSpPr>
          <p:cNvPr id="99" name="TextBox 98">
            <a:extLst>
              <a:ext uri="{FF2B5EF4-FFF2-40B4-BE49-F238E27FC236}">
                <a16:creationId xmlns:a16="http://schemas.microsoft.com/office/drawing/2014/main" id="{AAD24271-A165-AA3C-522D-9C523A84F99B}"/>
              </a:ext>
            </a:extLst>
          </p:cNvPr>
          <p:cNvSpPr txBox="1"/>
          <p:nvPr/>
        </p:nvSpPr>
        <p:spPr>
          <a:xfrm>
            <a:off x="7992430" y="5529289"/>
            <a:ext cx="169919" cy="332399"/>
          </a:xfrm>
          <a:prstGeom prst="rect">
            <a:avLst/>
          </a:prstGeom>
          <a:noFill/>
        </p:spPr>
        <p:txBody>
          <a:bodyPr wrap="none" lIns="0" tIns="0" rIns="0" bIns="0" rtlCol="0">
            <a:spAutoFit/>
          </a:bodyPr>
          <a:lstStyle/>
          <a:p>
            <a:pPr algn="ctr">
              <a:lnSpc>
                <a:spcPct val="90000"/>
              </a:lnSpc>
            </a:pPr>
            <a:r>
              <a:rPr lang="en-GB" sz="1200" dirty="0">
                <a:latin typeface="Arial" panose="020B0604020202020204" pitchFamily="34" charset="0"/>
                <a:ea typeface="Aileron" charset="0"/>
                <a:cs typeface="Arial" panose="020B0604020202020204" pitchFamily="34" charset="0"/>
              </a:rPr>
              <a:t>87</a:t>
            </a:r>
          </a:p>
          <a:p>
            <a:pPr algn="ctr">
              <a:lnSpc>
                <a:spcPct val="90000"/>
              </a:lnSpc>
            </a:pPr>
            <a:r>
              <a:rPr lang="en-GB" sz="1200" dirty="0">
                <a:latin typeface="Arial" panose="020B0604020202020204" pitchFamily="34" charset="0"/>
                <a:ea typeface="Aileron" charset="0"/>
                <a:cs typeface="Arial" panose="020B0604020202020204" pitchFamily="34" charset="0"/>
              </a:rPr>
              <a:t>60</a:t>
            </a:r>
          </a:p>
        </p:txBody>
      </p:sp>
      <p:sp>
        <p:nvSpPr>
          <p:cNvPr id="100" name="TextBox 99">
            <a:extLst>
              <a:ext uri="{FF2B5EF4-FFF2-40B4-BE49-F238E27FC236}">
                <a16:creationId xmlns:a16="http://schemas.microsoft.com/office/drawing/2014/main" id="{AFE62A15-BA6F-E85E-3E26-5F4BEC244615}"/>
              </a:ext>
            </a:extLst>
          </p:cNvPr>
          <p:cNvSpPr txBox="1"/>
          <p:nvPr/>
        </p:nvSpPr>
        <p:spPr>
          <a:xfrm>
            <a:off x="9192777" y="5529289"/>
            <a:ext cx="169919" cy="332399"/>
          </a:xfrm>
          <a:prstGeom prst="rect">
            <a:avLst/>
          </a:prstGeom>
          <a:noFill/>
        </p:spPr>
        <p:txBody>
          <a:bodyPr wrap="none" lIns="0" tIns="0" rIns="0" bIns="0" rtlCol="0">
            <a:spAutoFit/>
          </a:bodyPr>
          <a:lstStyle/>
          <a:p>
            <a:pPr algn="ctr">
              <a:lnSpc>
                <a:spcPct val="90000"/>
              </a:lnSpc>
            </a:pPr>
            <a:r>
              <a:rPr lang="en-GB" sz="1200" dirty="0">
                <a:latin typeface="Arial" panose="020B0604020202020204" pitchFamily="34" charset="0"/>
                <a:ea typeface="Aileron" charset="0"/>
                <a:cs typeface="Arial" panose="020B0604020202020204" pitchFamily="34" charset="0"/>
              </a:rPr>
              <a:t>21</a:t>
            </a:r>
          </a:p>
          <a:p>
            <a:pPr algn="ctr">
              <a:lnSpc>
                <a:spcPct val="90000"/>
              </a:lnSpc>
            </a:pPr>
            <a:r>
              <a:rPr lang="en-GB" sz="1200" dirty="0">
                <a:latin typeface="Arial" panose="020B0604020202020204" pitchFamily="34" charset="0"/>
                <a:ea typeface="Aileron" charset="0"/>
                <a:cs typeface="Arial" panose="020B0604020202020204" pitchFamily="34" charset="0"/>
              </a:rPr>
              <a:t>15</a:t>
            </a:r>
          </a:p>
        </p:txBody>
      </p:sp>
      <p:sp>
        <p:nvSpPr>
          <p:cNvPr id="101" name="TextBox 100">
            <a:extLst>
              <a:ext uri="{FF2B5EF4-FFF2-40B4-BE49-F238E27FC236}">
                <a16:creationId xmlns:a16="http://schemas.microsoft.com/office/drawing/2014/main" id="{11536B44-41EC-09D7-1EBF-A9E68341DC9D}"/>
              </a:ext>
            </a:extLst>
          </p:cNvPr>
          <p:cNvSpPr txBox="1"/>
          <p:nvPr/>
        </p:nvSpPr>
        <p:spPr>
          <a:xfrm>
            <a:off x="9598349" y="5529289"/>
            <a:ext cx="169918" cy="332399"/>
          </a:xfrm>
          <a:prstGeom prst="rect">
            <a:avLst/>
          </a:prstGeom>
          <a:noFill/>
        </p:spPr>
        <p:txBody>
          <a:bodyPr wrap="none" lIns="0" tIns="0" rIns="0" bIns="0" rtlCol="0">
            <a:spAutoFit/>
          </a:bodyPr>
          <a:lstStyle/>
          <a:p>
            <a:pPr algn="r">
              <a:lnSpc>
                <a:spcPct val="90000"/>
              </a:lnSpc>
            </a:pPr>
            <a:r>
              <a:rPr lang="en-GB" sz="1200" dirty="0">
                <a:latin typeface="Arial" panose="020B0604020202020204" pitchFamily="34" charset="0"/>
                <a:ea typeface="Aileron" charset="0"/>
                <a:cs typeface="Arial" panose="020B0604020202020204" pitchFamily="34" charset="0"/>
              </a:rPr>
              <a:t>12</a:t>
            </a:r>
          </a:p>
          <a:p>
            <a:pPr algn="r">
              <a:lnSpc>
                <a:spcPct val="90000"/>
              </a:lnSpc>
            </a:pPr>
            <a:r>
              <a:rPr lang="en-GB" sz="1200" dirty="0">
                <a:latin typeface="Arial" panose="020B0604020202020204" pitchFamily="34" charset="0"/>
                <a:ea typeface="Aileron" charset="0"/>
                <a:cs typeface="Arial" panose="020B0604020202020204" pitchFamily="34" charset="0"/>
              </a:rPr>
              <a:t>7</a:t>
            </a:r>
          </a:p>
        </p:txBody>
      </p:sp>
      <p:sp>
        <p:nvSpPr>
          <p:cNvPr id="102" name="TextBox 101">
            <a:extLst>
              <a:ext uri="{FF2B5EF4-FFF2-40B4-BE49-F238E27FC236}">
                <a16:creationId xmlns:a16="http://schemas.microsoft.com/office/drawing/2014/main" id="{66177335-41D6-1398-D5E2-E95C6537CB6B}"/>
              </a:ext>
            </a:extLst>
          </p:cNvPr>
          <p:cNvSpPr txBox="1"/>
          <p:nvPr/>
        </p:nvSpPr>
        <p:spPr>
          <a:xfrm>
            <a:off x="10100268" y="5529289"/>
            <a:ext cx="84960" cy="332399"/>
          </a:xfrm>
          <a:prstGeom prst="rect">
            <a:avLst/>
          </a:prstGeom>
          <a:noFill/>
        </p:spPr>
        <p:txBody>
          <a:bodyPr wrap="none" lIns="0" tIns="0" rIns="0" bIns="0" rtlCol="0">
            <a:spAutoFit/>
          </a:bodyPr>
          <a:lstStyle/>
          <a:p>
            <a:pPr algn="ctr">
              <a:lnSpc>
                <a:spcPct val="90000"/>
              </a:lnSpc>
            </a:pPr>
            <a:r>
              <a:rPr lang="en-GB" sz="1200" dirty="0">
                <a:latin typeface="Arial" panose="020B0604020202020204" pitchFamily="34" charset="0"/>
                <a:ea typeface="Aileron" charset="0"/>
                <a:cs typeface="Arial" panose="020B0604020202020204" pitchFamily="34" charset="0"/>
              </a:rPr>
              <a:t>8</a:t>
            </a:r>
          </a:p>
          <a:p>
            <a:pPr algn="ctr">
              <a:lnSpc>
                <a:spcPct val="90000"/>
              </a:lnSpc>
            </a:pPr>
            <a:r>
              <a:rPr lang="en-GB" sz="1200" dirty="0">
                <a:latin typeface="Arial" panose="020B0604020202020204" pitchFamily="34" charset="0"/>
                <a:ea typeface="Aileron" charset="0"/>
                <a:cs typeface="Arial" panose="020B0604020202020204" pitchFamily="34" charset="0"/>
              </a:rPr>
              <a:t>4</a:t>
            </a:r>
          </a:p>
        </p:txBody>
      </p:sp>
      <p:sp>
        <p:nvSpPr>
          <p:cNvPr id="103" name="TextBox 102">
            <a:extLst>
              <a:ext uri="{FF2B5EF4-FFF2-40B4-BE49-F238E27FC236}">
                <a16:creationId xmlns:a16="http://schemas.microsoft.com/office/drawing/2014/main" id="{F7F50A55-D649-F7D3-C7ED-3CD67F9AE134}"/>
              </a:ext>
            </a:extLst>
          </p:cNvPr>
          <p:cNvSpPr txBox="1"/>
          <p:nvPr/>
        </p:nvSpPr>
        <p:spPr>
          <a:xfrm>
            <a:off x="10489279" y="5529289"/>
            <a:ext cx="84960" cy="332399"/>
          </a:xfrm>
          <a:prstGeom prst="rect">
            <a:avLst/>
          </a:prstGeom>
          <a:noFill/>
        </p:spPr>
        <p:txBody>
          <a:bodyPr wrap="none" lIns="0" tIns="0" rIns="0" bIns="0" rtlCol="0">
            <a:spAutoFit/>
          </a:bodyPr>
          <a:lstStyle/>
          <a:p>
            <a:pPr algn="ctr">
              <a:lnSpc>
                <a:spcPct val="90000"/>
              </a:lnSpc>
            </a:pPr>
            <a:r>
              <a:rPr lang="en-GB" sz="1200" dirty="0">
                <a:latin typeface="Arial" panose="020B0604020202020204" pitchFamily="34" charset="0"/>
                <a:ea typeface="Aileron" charset="0"/>
                <a:cs typeface="Arial" panose="020B0604020202020204" pitchFamily="34" charset="0"/>
              </a:rPr>
              <a:t>3</a:t>
            </a:r>
          </a:p>
          <a:p>
            <a:pPr algn="ctr">
              <a:lnSpc>
                <a:spcPct val="90000"/>
              </a:lnSpc>
            </a:pPr>
            <a:r>
              <a:rPr lang="en-GB" sz="1200" dirty="0">
                <a:latin typeface="Arial" panose="020B0604020202020204" pitchFamily="34" charset="0"/>
                <a:ea typeface="Aileron" charset="0"/>
                <a:cs typeface="Arial" panose="020B0604020202020204" pitchFamily="34" charset="0"/>
              </a:rPr>
              <a:t>2</a:t>
            </a:r>
          </a:p>
        </p:txBody>
      </p:sp>
      <p:sp>
        <p:nvSpPr>
          <p:cNvPr id="104" name="TextBox 103">
            <a:extLst>
              <a:ext uri="{FF2B5EF4-FFF2-40B4-BE49-F238E27FC236}">
                <a16:creationId xmlns:a16="http://schemas.microsoft.com/office/drawing/2014/main" id="{9E109D9A-7F35-6B9B-1B75-C93FE9597BD7}"/>
              </a:ext>
            </a:extLst>
          </p:cNvPr>
          <p:cNvSpPr txBox="1"/>
          <p:nvPr/>
        </p:nvSpPr>
        <p:spPr>
          <a:xfrm>
            <a:off x="10925570" y="5529289"/>
            <a:ext cx="84960" cy="332399"/>
          </a:xfrm>
          <a:prstGeom prst="rect">
            <a:avLst/>
          </a:prstGeom>
          <a:noFill/>
        </p:spPr>
        <p:txBody>
          <a:bodyPr wrap="none" lIns="0" tIns="0" rIns="0" bIns="0" rtlCol="0">
            <a:spAutoFit/>
          </a:bodyPr>
          <a:lstStyle/>
          <a:p>
            <a:pPr algn="ctr">
              <a:lnSpc>
                <a:spcPct val="90000"/>
              </a:lnSpc>
            </a:pPr>
            <a:r>
              <a:rPr lang="en-GB" sz="1200" dirty="0">
                <a:latin typeface="Arial" panose="020B0604020202020204" pitchFamily="34" charset="0"/>
                <a:ea typeface="Aileron" charset="0"/>
                <a:cs typeface="Arial" panose="020B0604020202020204" pitchFamily="34" charset="0"/>
              </a:rPr>
              <a:t>1</a:t>
            </a:r>
          </a:p>
          <a:p>
            <a:pPr algn="ctr">
              <a:lnSpc>
                <a:spcPct val="90000"/>
              </a:lnSpc>
            </a:pPr>
            <a:r>
              <a:rPr lang="en-GB" sz="1200" dirty="0">
                <a:latin typeface="Arial" panose="020B0604020202020204" pitchFamily="34" charset="0"/>
                <a:ea typeface="Aileron" charset="0"/>
                <a:cs typeface="Arial" panose="020B0604020202020204" pitchFamily="34" charset="0"/>
              </a:rPr>
              <a:t>1</a:t>
            </a:r>
          </a:p>
        </p:txBody>
      </p:sp>
      <p:sp>
        <p:nvSpPr>
          <p:cNvPr id="105" name="TextBox 104">
            <a:extLst>
              <a:ext uri="{FF2B5EF4-FFF2-40B4-BE49-F238E27FC236}">
                <a16:creationId xmlns:a16="http://schemas.microsoft.com/office/drawing/2014/main" id="{59427E00-459E-1706-3984-6B35E1699593}"/>
              </a:ext>
            </a:extLst>
          </p:cNvPr>
          <p:cNvSpPr txBox="1"/>
          <p:nvPr/>
        </p:nvSpPr>
        <p:spPr>
          <a:xfrm>
            <a:off x="11343898" y="5529289"/>
            <a:ext cx="84960" cy="332399"/>
          </a:xfrm>
          <a:prstGeom prst="rect">
            <a:avLst/>
          </a:prstGeom>
          <a:noFill/>
        </p:spPr>
        <p:txBody>
          <a:bodyPr wrap="none" lIns="0" tIns="0" rIns="0" bIns="0" rtlCol="0">
            <a:spAutoFit/>
          </a:bodyPr>
          <a:lstStyle/>
          <a:p>
            <a:pPr algn="ctr">
              <a:lnSpc>
                <a:spcPct val="90000"/>
              </a:lnSpc>
            </a:pPr>
            <a:r>
              <a:rPr lang="en-GB" sz="1200" dirty="0">
                <a:latin typeface="Arial" panose="020B0604020202020204" pitchFamily="34" charset="0"/>
                <a:ea typeface="Aileron" charset="0"/>
                <a:cs typeface="Arial" panose="020B0604020202020204" pitchFamily="34" charset="0"/>
              </a:rPr>
              <a:t>0</a:t>
            </a:r>
          </a:p>
          <a:p>
            <a:pPr algn="ctr">
              <a:lnSpc>
                <a:spcPct val="90000"/>
              </a:lnSpc>
            </a:pPr>
            <a:r>
              <a:rPr lang="en-GB" sz="1200" dirty="0">
                <a:latin typeface="Arial" panose="020B0604020202020204" pitchFamily="34" charset="0"/>
                <a:ea typeface="Aileron" charset="0"/>
                <a:cs typeface="Arial" panose="020B0604020202020204" pitchFamily="34" charset="0"/>
              </a:rPr>
              <a:t>0</a:t>
            </a:r>
          </a:p>
        </p:txBody>
      </p:sp>
      <p:sp>
        <p:nvSpPr>
          <p:cNvPr id="107" name="TextBox 106">
            <a:extLst>
              <a:ext uri="{FF2B5EF4-FFF2-40B4-BE49-F238E27FC236}">
                <a16:creationId xmlns:a16="http://schemas.microsoft.com/office/drawing/2014/main" id="{82D7A116-D895-C4C2-9C0A-79F25AF120AE}"/>
              </a:ext>
            </a:extLst>
          </p:cNvPr>
          <p:cNvSpPr txBox="1"/>
          <p:nvPr/>
        </p:nvSpPr>
        <p:spPr>
          <a:xfrm>
            <a:off x="7357860" y="1471101"/>
            <a:ext cx="3728585" cy="215444"/>
          </a:xfrm>
          <a:prstGeom prst="rect">
            <a:avLst/>
          </a:prstGeom>
          <a:noFill/>
        </p:spPr>
        <p:txBody>
          <a:bodyPr wrap="none" lIns="0" tIns="0" rIns="0" bIns="0" rtlCol="0">
            <a:spAutoFit/>
          </a:bodyPr>
          <a:lstStyle/>
          <a:p>
            <a:pPr algn="ctr"/>
            <a:r>
              <a:rPr lang="en-GB" sz="1400" b="1" dirty="0">
                <a:latin typeface="Arial" panose="020B0604020202020204" pitchFamily="34" charset="0"/>
                <a:ea typeface="Aileron" charset="0"/>
                <a:cs typeface="Arial" panose="020B0604020202020204" pitchFamily="34" charset="0"/>
              </a:rPr>
              <a:t>Overall survival, doublet regimen vs control</a:t>
            </a:r>
          </a:p>
        </p:txBody>
      </p:sp>
      <p:sp>
        <p:nvSpPr>
          <p:cNvPr id="108" name="TextBox 107">
            <a:extLst>
              <a:ext uri="{FF2B5EF4-FFF2-40B4-BE49-F238E27FC236}">
                <a16:creationId xmlns:a16="http://schemas.microsoft.com/office/drawing/2014/main" id="{F81E0F64-9BD6-B19D-0710-6AD88FE30FC7}"/>
              </a:ext>
            </a:extLst>
          </p:cNvPr>
          <p:cNvSpPr txBox="1"/>
          <p:nvPr/>
        </p:nvSpPr>
        <p:spPr>
          <a:xfrm>
            <a:off x="10344486" y="3937731"/>
            <a:ext cx="573875" cy="166199"/>
          </a:xfrm>
          <a:prstGeom prst="rect">
            <a:avLst/>
          </a:prstGeom>
          <a:noFill/>
        </p:spPr>
        <p:txBody>
          <a:bodyPr wrap="none" lIns="0" tIns="0" rIns="0" bIns="0" rtlCol="0">
            <a:spAutoFit/>
          </a:bodyPr>
          <a:lstStyle/>
          <a:p>
            <a:pPr algn="r">
              <a:lnSpc>
                <a:spcPct val="90000"/>
              </a:lnSpc>
            </a:pPr>
            <a:r>
              <a:rPr lang="en-GB" sz="1200" b="1" dirty="0">
                <a:solidFill>
                  <a:schemeClr val="accent1"/>
                </a:solidFill>
                <a:latin typeface="Arial" panose="020B0604020202020204" pitchFamily="34" charset="0"/>
                <a:ea typeface="Aileron" charset="0"/>
                <a:cs typeface="Arial" panose="020B0604020202020204" pitchFamily="34" charset="0"/>
              </a:rPr>
              <a:t>Doublet</a:t>
            </a:r>
          </a:p>
        </p:txBody>
      </p:sp>
      <p:sp>
        <p:nvSpPr>
          <p:cNvPr id="109" name="TextBox 108">
            <a:extLst>
              <a:ext uri="{FF2B5EF4-FFF2-40B4-BE49-F238E27FC236}">
                <a16:creationId xmlns:a16="http://schemas.microsoft.com/office/drawing/2014/main" id="{6B51A110-1ED2-FD78-EA33-53AA1EF21030}"/>
              </a:ext>
            </a:extLst>
          </p:cNvPr>
          <p:cNvSpPr txBox="1"/>
          <p:nvPr/>
        </p:nvSpPr>
        <p:spPr>
          <a:xfrm>
            <a:off x="10349294" y="4645736"/>
            <a:ext cx="548228" cy="166199"/>
          </a:xfrm>
          <a:prstGeom prst="rect">
            <a:avLst/>
          </a:prstGeom>
          <a:noFill/>
        </p:spPr>
        <p:txBody>
          <a:bodyPr wrap="none" lIns="0" tIns="0" rIns="0" bIns="0" rtlCol="0">
            <a:spAutoFit/>
          </a:bodyPr>
          <a:lstStyle/>
          <a:p>
            <a:pPr algn="r">
              <a:lnSpc>
                <a:spcPct val="90000"/>
              </a:lnSpc>
            </a:pPr>
            <a:r>
              <a:rPr lang="en-GB" sz="1200" b="1" dirty="0">
                <a:solidFill>
                  <a:schemeClr val="accent6"/>
                </a:solidFill>
                <a:latin typeface="Arial" panose="020B0604020202020204" pitchFamily="34" charset="0"/>
                <a:ea typeface="Aileron" charset="0"/>
                <a:cs typeface="Arial" panose="020B0604020202020204" pitchFamily="34" charset="0"/>
              </a:rPr>
              <a:t>Control</a:t>
            </a:r>
          </a:p>
        </p:txBody>
      </p:sp>
      <p:sp>
        <p:nvSpPr>
          <p:cNvPr id="112" name="TextBox 111">
            <a:extLst>
              <a:ext uri="{FF2B5EF4-FFF2-40B4-BE49-F238E27FC236}">
                <a16:creationId xmlns:a16="http://schemas.microsoft.com/office/drawing/2014/main" id="{CB9A663F-7806-0F73-54BA-576671CB406A}"/>
              </a:ext>
            </a:extLst>
          </p:cNvPr>
          <p:cNvSpPr txBox="1"/>
          <p:nvPr/>
        </p:nvSpPr>
        <p:spPr>
          <a:xfrm>
            <a:off x="9122071" y="2788803"/>
            <a:ext cx="1912383" cy="498598"/>
          </a:xfrm>
          <a:prstGeom prst="rect">
            <a:avLst/>
          </a:prstGeom>
          <a:noFill/>
        </p:spPr>
        <p:txBody>
          <a:bodyPr wrap="none" lIns="0" tIns="0" rIns="0" bIns="0" rtlCol="0">
            <a:spAutoFit/>
          </a:bodyPr>
          <a:lstStyle/>
          <a:p>
            <a:pPr>
              <a:lnSpc>
                <a:spcPct val="90000"/>
              </a:lnSpc>
            </a:pPr>
            <a:r>
              <a:rPr lang="en-GB" sz="1200" dirty="0">
                <a:latin typeface="Arial" panose="020B0604020202020204" pitchFamily="34" charset="0"/>
                <a:ea typeface="Aileron" charset="0"/>
                <a:cs typeface="Arial" panose="020B0604020202020204" pitchFamily="34" charset="0"/>
              </a:rPr>
              <a:t>Hazard ratio for death,</a:t>
            </a:r>
          </a:p>
          <a:p>
            <a:pPr indent="185738">
              <a:lnSpc>
                <a:spcPct val="90000"/>
              </a:lnSpc>
            </a:pPr>
            <a:r>
              <a:rPr lang="en-GB" sz="1200" dirty="0">
                <a:latin typeface="Arial" panose="020B0604020202020204" pitchFamily="34" charset="0"/>
                <a:ea typeface="Aileron" charset="0"/>
                <a:cs typeface="Arial" panose="020B0604020202020204" pitchFamily="34" charset="0"/>
              </a:rPr>
              <a:t>0.60 (95% CI, 0.45-0.79)</a:t>
            </a:r>
          </a:p>
          <a:p>
            <a:pPr indent="185738">
              <a:lnSpc>
                <a:spcPct val="90000"/>
              </a:lnSpc>
            </a:pPr>
            <a:r>
              <a:rPr lang="en-GB" sz="1200" dirty="0">
                <a:latin typeface="Arial" panose="020B0604020202020204" pitchFamily="34" charset="0"/>
                <a:ea typeface="Aileron" charset="0"/>
                <a:cs typeface="Arial" panose="020B0604020202020204" pitchFamily="34" charset="0"/>
              </a:rPr>
              <a:t>p&lt;0.001</a:t>
            </a:r>
          </a:p>
        </p:txBody>
      </p:sp>
      <p:graphicFrame>
        <p:nvGraphicFramePr>
          <p:cNvPr id="113" name="Table 113">
            <a:extLst>
              <a:ext uri="{FF2B5EF4-FFF2-40B4-BE49-F238E27FC236}">
                <a16:creationId xmlns:a16="http://schemas.microsoft.com/office/drawing/2014/main" id="{7BF915A2-69E9-9061-6550-D3CDAD602D67}"/>
              </a:ext>
            </a:extLst>
          </p:cNvPr>
          <p:cNvGraphicFramePr>
            <a:graphicFrameLocks noGrp="1"/>
          </p:cNvGraphicFramePr>
          <p:nvPr/>
        </p:nvGraphicFramePr>
        <p:xfrm>
          <a:off x="9048328" y="1885774"/>
          <a:ext cx="2743348" cy="789840"/>
        </p:xfrm>
        <a:graphic>
          <a:graphicData uri="http://schemas.openxmlformats.org/drawingml/2006/table">
            <a:tbl>
              <a:tblPr firstRow="1" bandRow="1">
                <a:tableStyleId>{5C22544A-7EE6-4342-B048-85BDC9FD1C3A}</a:tableStyleId>
              </a:tblPr>
              <a:tblGrid>
                <a:gridCol w="864096">
                  <a:extLst>
                    <a:ext uri="{9D8B030D-6E8A-4147-A177-3AD203B41FA5}">
                      <a16:colId xmlns:a16="http://schemas.microsoft.com/office/drawing/2014/main" val="3409351779"/>
                    </a:ext>
                  </a:extLst>
                </a:gridCol>
                <a:gridCol w="1879252">
                  <a:extLst>
                    <a:ext uri="{9D8B030D-6E8A-4147-A177-3AD203B41FA5}">
                      <a16:colId xmlns:a16="http://schemas.microsoft.com/office/drawing/2014/main" val="3853142125"/>
                    </a:ext>
                  </a:extLst>
                </a:gridCol>
              </a:tblGrid>
              <a:tr h="255226">
                <a:tc>
                  <a:txBody>
                    <a:bodyPr/>
                    <a:lstStyle/>
                    <a:p>
                      <a:endParaRPr lang="en-GB" sz="1200" dirty="0">
                        <a:solidFill>
                          <a:schemeClr val="tx1"/>
                        </a:solidFill>
                        <a:latin typeface="Arial" panose="020B0604020202020204" pitchFamily="34" charset="0"/>
                        <a:cs typeface="Arial" panose="020B0604020202020204" pitchFamily="34" charset="0"/>
                      </a:endParaRPr>
                    </a:p>
                  </a:txBody>
                  <a:tcPr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Median overall survival</a:t>
                      </a:r>
                      <a:br>
                        <a:rPr lang="en-GB" sz="1200" dirty="0">
                          <a:solidFill>
                            <a:schemeClr val="tx1"/>
                          </a:solidFill>
                          <a:latin typeface="Arial" panose="020B0604020202020204" pitchFamily="34" charset="0"/>
                          <a:cs typeface="Arial" panose="020B0604020202020204" pitchFamily="34" charset="0"/>
                        </a:rPr>
                      </a:br>
                      <a:r>
                        <a:rPr lang="en-GB" sz="1200" dirty="0">
                          <a:solidFill>
                            <a:schemeClr val="tx1"/>
                          </a:solidFill>
                          <a:latin typeface="Arial" panose="020B0604020202020204" pitchFamily="34" charset="0"/>
                          <a:cs typeface="Arial" panose="020B0604020202020204" pitchFamily="34" charset="0"/>
                        </a:rPr>
                        <a:t>mo (95% CI)</a:t>
                      </a:r>
                    </a:p>
                  </a:txBody>
                  <a:tcPr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70775745"/>
                  </a:ext>
                </a:extLst>
              </a:tr>
              <a:tr h="157062">
                <a:tc>
                  <a:txBody>
                    <a:bodyPr/>
                    <a:lstStyle/>
                    <a:p>
                      <a:r>
                        <a:rPr lang="en-GB" sz="1200" b="1" dirty="0">
                          <a:solidFill>
                            <a:schemeClr val="accent1"/>
                          </a:solidFill>
                          <a:latin typeface="Arial" panose="020B0604020202020204" pitchFamily="34" charset="0"/>
                          <a:cs typeface="Arial" panose="020B0604020202020204" pitchFamily="34" charset="0"/>
                        </a:rPr>
                        <a:t>Doublet</a:t>
                      </a:r>
                    </a:p>
                  </a:txBody>
                  <a:tcPr marT="9720" marB="972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8.4 (7.5-11.0)</a:t>
                      </a:r>
                    </a:p>
                  </a:txBody>
                  <a:tcPr marT="9720" marB="972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03019459"/>
                  </a:ext>
                </a:extLst>
              </a:tr>
              <a:tr h="157062">
                <a:tc>
                  <a:txBody>
                    <a:bodyPr/>
                    <a:lstStyle/>
                    <a:p>
                      <a:r>
                        <a:rPr lang="en-GB" sz="1200" b="1" dirty="0">
                          <a:solidFill>
                            <a:schemeClr val="accent6"/>
                          </a:solidFill>
                          <a:latin typeface="Arial" panose="020B0604020202020204" pitchFamily="34" charset="0"/>
                          <a:cs typeface="Arial" panose="020B0604020202020204" pitchFamily="34" charset="0"/>
                        </a:rPr>
                        <a:t>Control</a:t>
                      </a:r>
                    </a:p>
                  </a:txBody>
                  <a:tcPr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5.4 (4.8-6.6)</a:t>
                      </a:r>
                    </a:p>
                  </a:txBody>
                  <a:tcPr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83281336"/>
                  </a:ext>
                </a:extLst>
              </a:tr>
            </a:tbl>
          </a:graphicData>
        </a:graphic>
      </p:graphicFrame>
    </p:spTree>
    <p:extLst>
      <p:ext uri="{BB962C8B-B14F-4D97-AF65-F5344CB8AC3E}">
        <p14:creationId xmlns:p14="http://schemas.microsoft.com/office/powerpoint/2010/main" val="13133873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DF4A153-65F8-191C-BF9D-AA42612292AB}"/>
              </a:ext>
            </a:extLst>
          </p:cNvPr>
          <p:cNvSpPr>
            <a:spLocks noGrp="1"/>
          </p:cNvSpPr>
          <p:nvPr>
            <p:ph type="body" idx="1"/>
          </p:nvPr>
        </p:nvSpPr>
        <p:spPr>
          <a:xfrm>
            <a:off x="609600" y="864000"/>
            <a:ext cx="10972800" cy="701675"/>
          </a:xfrm>
        </p:spPr>
        <p:txBody>
          <a:bodyPr/>
          <a:lstStyle/>
          <a:p>
            <a:r>
              <a:rPr lang="en-GB" dirty="0"/>
              <a:t>Dual-targeted therapy with trastuzumab and lapatinib in treatment-refractory HER2 amplified </a:t>
            </a:r>
            <a:r>
              <a:rPr lang="en-GB" cap="none" dirty="0"/>
              <a:t>m</a:t>
            </a:r>
            <a:r>
              <a:rPr lang="en-GB" dirty="0"/>
              <a:t>CRC</a:t>
            </a:r>
          </a:p>
        </p:txBody>
      </p:sp>
      <p:sp>
        <p:nvSpPr>
          <p:cNvPr id="8" name="Title 7">
            <a:extLst>
              <a:ext uri="{FF2B5EF4-FFF2-40B4-BE49-F238E27FC236}">
                <a16:creationId xmlns:a16="http://schemas.microsoft.com/office/drawing/2014/main" id="{55606D4B-47E7-123F-AA95-136710E1274E}"/>
              </a:ext>
            </a:extLst>
          </p:cNvPr>
          <p:cNvSpPr>
            <a:spLocks noGrp="1"/>
          </p:cNvSpPr>
          <p:nvPr>
            <p:ph type="title"/>
          </p:nvPr>
        </p:nvSpPr>
        <p:spPr>
          <a:xfrm>
            <a:off x="619201" y="259200"/>
            <a:ext cx="10963199" cy="864000"/>
          </a:xfrm>
        </p:spPr>
        <p:txBody>
          <a:bodyPr/>
          <a:lstStyle/>
          <a:p>
            <a:r>
              <a:rPr lang="en-GB" dirty="0"/>
              <a:t>Heracles: study design</a:t>
            </a:r>
          </a:p>
        </p:txBody>
      </p:sp>
      <p:sp>
        <p:nvSpPr>
          <p:cNvPr id="14" name="Content Placeholder 13">
            <a:extLst>
              <a:ext uri="{FF2B5EF4-FFF2-40B4-BE49-F238E27FC236}">
                <a16:creationId xmlns:a16="http://schemas.microsoft.com/office/drawing/2014/main" id="{77047DCB-D8E5-0AE6-1F37-5B075B9CF11B}"/>
              </a:ext>
            </a:extLst>
          </p:cNvPr>
          <p:cNvSpPr>
            <a:spLocks noGrp="1"/>
          </p:cNvSpPr>
          <p:nvPr>
            <p:ph sz="quarter" idx="15"/>
          </p:nvPr>
        </p:nvSpPr>
        <p:spPr>
          <a:xfrm>
            <a:off x="609600" y="6416237"/>
            <a:ext cx="10588385" cy="365125"/>
          </a:xfrm>
        </p:spPr>
        <p:txBody>
          <a:bodyPr anchor="b" anchorCtr="0"/>
          <a:lstStyle/>
          <a:p>
            <a:r>
              <a:rPr lang="en-GB" sz="1050" dirty="0">
                <a:solidFill>
                  <a:schemeClr val="tx2"/>
                </a:solidFill>
              </a:rPr>
              <a:t>ctDNA, circulating tumour DNA; FISH, fluorescence in-situ hybridisation; H0, null hypothesis; H1, alternative hypothesis; HER2, human epidermal growth factor 2; IHC, immunohistochemistry; (m)CRC, (metastatic) colorectal cancer; NGS, next-generation sequencing; ORR, objective response rate; PD, progressive disease; PFS, progression-free survival; RECIST, response evaluation criteria in solid tumours; </a:t>
            </a:r>
            <a:endParaRPr lang="en-GB" sz="1050" dirty="0"/>
          </a:p>
          <a:p>
            <a:r>
              <a:rPr lang="en-GB" sz="1050" dirty="0"/>
              <a:t>Valtorta E, et al. Mod Pathol. 2015;25(11):1481-91; Siena S, et al. J Clin Oncol. 2015;33, no. 15_suppl:3508-3508; Sartore-Bianchi A, et al. Lancet Oncology 2016;17(6):738-46; Sartore-Bianchi A, et al. ESMO Open 2020;5:e000911; https://clinicaltrials.gov/study/NCT03225937</a:t>
            </a:r>
          </a:p>
        </p:txBody>
      </p:sp>
      <p:sp>
        <p:nvSpPr>
          <p:cNvPr id="3" name="Slide Number Placeholder 2">
            <a:extLst>
              <a:ext uri="{FF2B5EF4-FFF2-40B4-BE49-F238E27FC236}">
                <a16:creationId xmlns:a16="http://schemas.microsoft.com/office/drawing/2014/main" id="{28FBE8BE-ADB4-17F2-9BF8-939DF46B4339}"/>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25</a:t>
            </a:fld>
            <a:endParaRPr lang="en-GB" dirty="0"/>
          </a:p>
        </p:txBody>
      </p:sp>
      <p:sp>
        <p:nvSpPr>
          <p:cNvPr id="25" name="Rounded Rectangle 24">
            <a:extLst>
              <a:ext uri="{FF2B5EF4-FFF2-40B4-BE49-F238E27FC236}">
                <a16:creationId xmlns:a16="http://schemas.microsoft.com/office/drawing/2014/main" id="{13C30223-51A1-E1DE-E124-92C4BAD3ACDC}"/>
              </a:ext>
            </a:extLst>
          </p:cNvPr>
          <p:cNvSpPr/>
          <p:nvPr/>
        </p:nvSpPr>
        <p:spPr>
          <a:xfrm>
            <a:off x="1055440" y="2348880"/>
            <a:ext cx="2956519" cy="1872208"/>
          </a:xfrm>
          <a:prstGeom prst="roundRect">
            <a:avLst>
              <a:gd name="adj" fmla="val 6673"/>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buClr>
                <a:schemeClr val="accent1"/>
              </a:buClr>
            </a:pPr>
            <a:r>
              <a:rPr lang="en-GB" sz="1200" b="1" dirty="0">
                <a:solidFill>
                  <a:schemeClr val="accent1"/>
                </a:solidFill>
                <a:latin typeface="Arial" panose="020B0604020202020204" pitchFamily="34" charset="0"/>
                <a:cs typeface="Arial" panose="020B0604020202020204" pitchFamily="34" charset="0"/>
              </a:rPr>
              <a:t>Endpoints</a:t>
            </a:r>
          </a:p>
          <a:p>
            <a:pPr marL="184150" indent="-184150">
              <a:spcAft>
                <a:spcPts val="300"/>
              </a:spcAft>
              <a:buClr>
                <a:schemeClr val="accent1"/>
              </a:buClr>
              <a:buFont typeface="Arial" panose="020B0604020202020204" pitchFamily="34" charset="0"/>
              <a:buChar char="•"/>
            </a:pPr>
            <a:r>
              <a:rPr lang="en-GB" sz="1200" b="1" dirty="0">
                <a:solidFill>
                  <a:schemeClr val="tx1"/>
                </a:solidFill>
                <a:latin typeface="Arial" panose="020B0604020202020204" pitchFamily="34" charset="0"/>
                <a:cs typeface="Arial" panose="020B0604020202020204" pitchFamily="34" charset="0"/>
              </a:rPr>
              <a:t>Primary: ORR by RECIST 1.1 (centralised imaging)</a:t>
            </a:r>
          </a:p>
          <a:p>
            <a:pPr marL="184150" indent="-184150">
              <a:spcAft>
                <a:spcPts val="300"/>
              </a:spcAft>
              <a:buClr>
                <a:schemeClr val="accent1"/>
              </a:buClr>
              <a:buFont typeface="Arial" panose="020B0604020202020204" pitchFamily="34" charset="0"/>
              <a:buChar char="•"/>
            </a:pPr>
            <a:r>
              <a:rPr lang="en-GB" sz="1200" b="1" dirty="0">
                <a:solidFill>
                  <a:schemeClr val="tx1"/>
                </a:solidFill>
                <a:latin typeface="Arial" panose="020B0604020202020204" pitchFamily="34" charset="0"/>
                <a:cs typeface="Arial" panose="020B0604020202020204" pitchFamily="34" charset="0"/>
              </a:rPr>
              <a:t>Secondary: </a:t>
            </a:r>
            <a:r>
              <a:rPr lang="en-GB" sz="1200" dirty="0">
                <a:solidFill>
                  <a:schemeClr val="tx1"/>
                </a:solidFill>
                <a:latin typeface="Arial" panose="020B0604020202020204" pitchFamily="34" charset="0"/>
                <a:cs typeface="Arial" panose="020B0604020202020204" pitchFamily="34" charset="0"/>
              </a:rPr>
              <a:t>PFS, safety</a:t>
            </a:r>
          </a:p>
          <a:p>
            <a:pPr marL="184150" indent="-184150">
              <a:spcAft>
                <a:spcPts val="300"/>
              </a:spcAft>
              <a:buClr>
                <a:schemeClr val="accent1"/>
              </a:buClr>
              <a:buFont typeface="Arial" panose="020B0604020202020204" pitchFamily="34" charset="0"/>
              <a:buChar char="•"/>
            </a:pPr>
            <a:r>
              <a:rPr lang="en-GB" sz="1200" b="1" dirty="0">
                <a:solidFill>
                  <a:schemeClr val="tx1"/>
                </a:solidFill>
                <a:latin typeface="Arial" panose="020B0604020202020204" pitchFamily="34" charset="0"/>
                <a:cs typeface="Arial" panose="020B0604020202020204" pitchFamily="34" charset="0"/>
              </a:rPr>
              <a:t>Translational: </a:t>
            </a:r>
            <a:r>
              <a:rPr lang="en-GB" sz="1200" dirty="0">
                <a:solidFill>
                  <a:schemeClr val="tx1"/>
                </a:solidFill>
                <a:latin typeface="Arial" panose="020B0604020202020204" pitchFamily="34" charset="0"/>
                <a:cs typeface="Arial" panose="020B0604020202020204" pitchFamily="34" charset="0"/>
              </a:rPr>
              <a:t>HER2 ctDNA in plasma, HER2 ectodomain in serum, tissue and plasma NGS in </a:t>
            </a:r>
            <a:r>
              <a:rPr lang="en-GB" sz="1200" i="1" dirty="0">
                <a:solidFill>
                  <a:schemeClr val="tx1"/>
                </a:solidFill>
                <a:latin typeface="Arial" panose="020B0604020202020204" pitchFamily="34" charset="0"/>
                <a:cs typeface="Arial" panose="020B0604020202020204" pitchFamily="34" charset="0"/>
              </a:rPr>
              <a:t>de novo </a:t>
            </a:r>
            <a:r>
              <a:rPr lang="en-GB" sz="1200" dirty="0">
                <a:solidFill>
                  <a:schemeClr val="tx1"/>
                </a:solidFill>
                <a:latin typeface="Arial" panose="020B0604020202020204" pitchFamily="34" charset="0"/>
                <a:cs typeface="Arial" panose="020B0604020202020204" pitchFamily="34" charset="0"/>
              </a:rPr>
              <a:t>resistant patients and upon PD</a:t>
            </a:r>
          </a:p>
        </p:txBody>
      </p:sp>
      <p:sp>
        <p:nvSpPr>
          <p:cNvPr id="26" name="TextBox 25">
            <a:extLst>
              <a:ext uri="{FF2B5EF4-FFF2-40B4-BE49-F238E27FC236}">
                <a16:creationId xmlns:a16="http://schemas.microsoft.com/office/drawing/2014/main" id="{C8052D9F-C76D-336E-E751-49719EACFFB0}"/>
              </a:ext>
            </a:extLst>
          </p:cNvPr>
          <p:cNvSpPr txBox="1"/>
          <p:nvPr/>
        </p:nvSpPr>
        <p:spPr>
          <a:xfrm>
            <a:off x="4079776" y="1556792"/>
            <a:ext cx="2952328" cy="626701"/>
          </a:xfrm>
          <a:prstGeom prst="rect">
            <a:avLst/>
          </a:prstGeom>
          <a:noFill/>
        </p:spPr>
        <p:txBody>
          <a:bodyPr wrap="square" lIns="72000" tIns="36000" rIns="36000" bIns="36000" rtlCol="0">
            <a:spAutoFit/>
          </a:bodyPr>
          <a:lstStyle/>
          <a:p>
            <a:pPr algn="ctr"/>
            <a:r>
              <a:rPr lang="en-GB" sz="1200" dirty="0">
                <a:latin typeface="Arial" panose="020B0604020202020204" pitchFamily="34" charset="0"/>
                <a:ea typeface="Aileron" charset="0"/>
                <a:cs typeface="Arial" panose="020B0604020202020204" pitchFamily="34" charset="0"/>
              </a:rPr>
              <a:t>Define HER2 positivity in CRC</a:t>
            </a:r>
            <a:br>
              <a:rPr lang="en-GB" sz="1200" dirty="0">
                <a:latin typeface="Arial" panose="020B0604020202020204" pitchFamily="34" charset="0"/>
                <a:ea typeface="Aileron" charset="0"/>
                <a:cs typeface="Arial" panose="020B0604020202020204" pitchFamily="34" charset="0"/>
              </a:rPr>
            </a:br>
            <a:r>
              <a:rPr lang="en-GB" sz="1200" dirty="0">
                <a:latin typeface="Arial" panose="020B0604020202020204" pitchFamily="34" charset="0"/>
                <a:ea typeface="Aileron" charset="0"/>
                <a:cs typeface="Arial" panose="020B0604020202020204" pitchFamily="34" charset="0"/>
              </a:rPr>
              <a:t>(archival study + expert consensus panel)</a:t>
            </a:r>
          </a:p>
          <a:p>
            <a:pPr algn="ctr"/>
            <a:r>
              <a:rPr lang="en-GB" sz="1200" b="1" dirty="0">
                <a:latin typeface="Arial" panose="020B0604020202020204" pitchFamily="34" charset="0"/>
                <a:ea typeface="Aileron" charset="0"/>
                <a:cs typeface="Arial" panose="020B0604020202020204" pitchFamily="34" charset="0"/>
              </a:rPr>
              <a:t>HERACLES DIAGNOSTIC CRITERIA</a:t>
            </a:r>
            <a:endParaRPr lang="en-GB" sz="1200" b="1" dirty="0">
              <a:highlight>
                <a:srgbClr val="FFFF00"/>
              </a:highlight>
              <a:latin typeface="Arial" panose="020B0604020202020204" pitchFamily="34" charset="0"/>
              <a:ea typeface="Aileron" charset="0"/>
              <a:cs typeface="Arial" panose="020B0604020202020204" pitchFamily="34" charset="0"/>
            </a:endParaRPr>
          </a:p>
        </p:txBody>
      </p:sp>
      <p:cxnSp>
        <p:nvCxnSpPr>
          <p:cNvPr id="27" name="Straight Connector 26">
            <a:extLst>
              <a:ext uri="{FF2B5EF4-FFF2-40B4-BE49-F238E27FC236}">
                <a16:creationId xmlns:a16="http://schemas.microsoft.com/office/drawing/2014/main" id="{775B4B61-4BFE-3175-A088-0739D313F50E}"/>
              </a:ext>
            </a:extLst>
          </p:cNvPr>
          <p:cNvCxnSpPr>
            <a:cxnSpLocks/>
          </p:cNvCxnSpPr>
          <p:nvPr/>
        </p:nvCxnSpPr>
        <p:spPr>
          <a:xfrm rot="5400000">
            <a:off x="5411940" y="2298198"/>
            <a:ext cx="288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76E3B24E-EA35-8F48-C6C1-2A2E953FDFB5}"/>
              </a:ext>
            </a:extLst>
          </p:cNvPr>
          <p:cNvSpPr txBox="1"/>
          <p:nvPr/>
        </p:nvSpPr>
        <p:spPr>
          <a:xfrm>
            <a:off x="4079776" y="2442229"/>
            <a:ext cx="2952328" cy="257369"/>
          </a:xfrm>
          <a:prstGeom prst="rect">
            <a:avLst/>
          </a:prstGeom>
          <a:noFill/>
        </p:spPr>
        <p:txBody>
          <a:bodyPr wrap="square" lIns="72000" tIns="36000" rIns="36000" bIns="36000" rtlCol="0">
            <a:spAutoFit/>
          </a:bodyPr>
          <a:lstStyle/>
          <a:p>
            <a:pPr algn="ctr"/>
            <a:r>
              <a:rPr lang="en-GB" sz="1200" dirty="0">
                <a:latin typeface="Arial" panose="020B0604020202020204" pitchFamily="34" charset="0"/>
                <a:ea typeface="Aileron" charset="0"/>
                <a:cs typeface="Arial" panose="020B0604020202020204" pitchFamily="34" charset="0"/>
              </a:rPr>
              <a:t>Screen for HER2+ mCRC</a:t>
            </a:r>
            <a:endParaRPr lang="en-GB" sz="1200" b="1" dirty="0">
              <a:latin typeface="Arial" panose="020B0604020202020204" pitchFamily="34" charset="0"/>
              <a:ea typeface="Aileron" charset="0"/>
              <a:cs typeface="Arial" panose="020B0604020202020204" pitchFamily="34" charset="0"/>
            </a:endParaRPr>
          </a:p>
        </p:txBody>
      </p:sp>
      <p:cxnSp>
        <p:nvCxnSpPr>
          <p:cNvPr id="31" name="Straight Connector 30">
            <a:extLst>
              <a:ext uri="{FF2B5EF4-FFF2-40B4-BE49-F238E27FC236}">
                <a16:creationId xmlns:a16="http://schemas.microsoft.com/office/drawing/2014/main" id="{4699A87D-DE4D-E62E-8EEF-0543B433A58D}"/>
              </a:ext>
            </a:extLst>
          </p:cNvPr>
          <p:cNvCxnSpPr>
            <a:cxnSpLocks/>
          </p:cNvCxnSpPr>
          <p:nvPr/>
        </p:nvCxnSpPr>
        <p:spPr>
          <a:xfrm rot="5400000">
            <a:off x="5411940" y="2829229"/>
            <a:ext cx="288000" cy="0"/>
          </a:xfrm>
          <a:prstGeom prst="line">
            <a:avLst/>
          </a:prstGeom>
          <a:ln w="25400">
            <a:solidFill>
              <a:schemeClr val="accent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7F81B9EC-1D23-BC0C-69BD-5F53DEF63CE7}"/>
              </a:ext>
            </a:extLst>
          </p:cNvPr>
          <p:cNvSpPr txBox="1"/>
          <p:nvPr/>
        </p:nvSpPr>
        <p:spPr>
          <a:xfrm>
            <a:off x="4079776" y="2946285"/>
            <a:ext cx="2952328" cy="626701"/>
          </a:xfrm>
          <a:prstGeom prst="rect">
            <a:avLst/>
          </a:prstGeom>
          <a:noFill/>
        </p:spPr>
        <p:txBody>
          <a:bodyPr wrap="square" lIns="72000" tIns="36000" rIns="36000" bIns="36000" rtlCol="0">
            <a:spAutoFit/>
          </a:bodyPr>
          <a:lstStyle/>
          <a:p>
            <a:pPr algn="ctr"/>
            <a:r>
              <a:rPr lang="en-GB" sz="1200" b="1" dirty="0">
                <a:solidFill>
                  <a:schemeClr val="accent1"/>
                </a:solidFill>
                <a:latin typeface="Arial" panose="020B0604020202020204" pitchFamily="34" charset="0"/>
                <a:ea typeface="Aileron" charset="0"/>
                <a:cs typeface="Arial" panose="020B0604020202020204" pitchFamily="34" charset="0"/>
              </a:rPr>
              <a:t>HER2+ mCRC cases</a:t>
            </a:r>
            <a:br>
              <a:rPr lang="en-GB" sz="1200" dirty="0">
                <a:latin typeface="Arial" panose="020B0604020202020204" pitchFamily="34" charset="0"/>
                <a:ea typeface="Aileron" charset="0"/>
                <a:cs typeface="Arial" panose="020B0604020202020204" pitchFamily="34" charset="0"/>
              </a:rPr>
            </a:br>
            <a:r>
              <a:rPr lang="en-GB" sz="1200" dirty="0">
                <a:latin typeface="Arial" panose="020B0604020202020204" pitchFamily="34" charset="0"/>
                <a:ea typeface="Aileron" charset="0"/>
                <a:cs typeface="Arial" panose="020B0604020202020204" pitchFamily="34" charset="0"/>
              </a:rPr>
              <a:t>IHC 2+/3+ &gt;50% cellularity and</a:t>
            </a:r>
            <a:br>
              <a:rPr lang="en-GB" sz="1200" dirty="0">
                <a:latin typeface="Arial" panose="020B0604020202020204" pitchFamily="34" charset="0"/>
                <a:ea typeface="Aileron" charset="0"/>
                <a:cs typeface="Arial" panose="020B0604020202020204" pitchFamily="34" charset="0"/>
              </a:rPr>
            </a:br>
            <a:r>
              <a:rPr lang="en-GB" sz="1200" dirty="0">
                <a:latin typeface="Arial" panose="020B0604020202020204" pitchFamily="34" charset="0"/>
                <a:ea typeface="Aileron" charset="0"/>
                <a:cs typeface="Arial" panose="020B0604020202020204" pitchFamily="34" charset="0"/>
              </a:rPr>
              <a:t>FISH positive</a:t>
            </a:r>
            <a:endParaRPr lang="en-GB" sz="1200" b="1" dirty="0">
              <a:latin typeface="Arial" panose="020B0604020202020204" pitchFamily="34" charset="0"/>
              <a:ea typeface="Aileron" charset="0"/>
              <a:cs typeface="Arial" panose="020B0604020202020204" pitchFamily="34" charset="0"/>
            </a:endParaRPr>
          </a:p>
        </p:txBody>
      </p:sp>
      <p:sp>
        <p:nvSpPr>
          <p:cNvPr id="33" name="TextBox 32">
            <a:extLst>
              <a:ext uri="{FF2B5EF4-FFF2-40B4-BE49-F238E27FC236}">
                <a16:creationId xmlns:a16="http://schemas.microsoft.com/office/drawing/2014/main" id="{281191A4-41D0-D420-2419-F6915F1D7F78}"/>
              </a:ext>
            </a:extLst>
          </p:cNvPr>
          <p:cNvSpPr txBox="1"/>
          <p:nvPr/>
        </p:nvSpPr>
        <p:spPr>
          <a:xfrm>
            <a:off x="4079776" y="3810381"/>
            <a:ext cx="2952328" cy="442035"/>
          </a:xfrm>
          <a:prstGeom prst="rect">
            <a:avLst/>
          </a:prstGeom>
          <a:noFill/>
        </p:spPr>
        <p:txBody>
          <a:bodyPr wrap="square" lIns="72000" tIns="36000" rIns="36000" bIns="36000" rtlCol="0">
            <a:spAutoFit/>
          </a:bodyPr>
          <a:lstStyle/>
          <a:p>
            <a:pPr algn="ctr"/>
            <a:r>
              <a:rPr lang="en-GB" sz="1200" dirty="0">
                <a:latin typeface="Arial" panose="020B0604020202020204" pitchFamily="34" charset="0"/>
                <a:ea typeface="Aileron" charset="0"/>
                <a:cs typeface="Arial" panose="020B0604020202020204" pitchFamily="34" charset="0"/>
              </a:rPr>
              <a:t>Phase 2 with sequential</a:t>
            </a:r>
            <a:br>
              <a:rPr lang="en-GB" sz="1200" dirty="0">
                <a:latin typeface="Arial" panose="020B0604020202020204" pitchFamily="34" charset="0"/>
                <a:ea typeface="Aileron" charset="0"/>
                <a:cs typeface="Arial" panose="020B0604020202020204" pitchFamily="34" charset="0"/>
              </a:rPr>
            </a:br>
            <a:r>
              <a:rPr lang="en-GB" sz="1200" dirty="0">
                <a:latin typeface="Arial" panose="020B0604020202020204" pitchFamily="34" charset="0"/>
                <a:ea typeface="Aileron" charset="0"/>
                <a:cs typeface="Arial" panose="020B0604020202020204" pitchFamily="34" charset="0"/>
              </a:rPr>
              <a:t>cohorts design</a:t>
            </a:r>
            <a:endParaRPr lang="en-GB" sz="1200" b="1" dirty="0">
              <a:latin typeface="Arial" panose="020B0604020202020204" pitchFamily="34" charset="0"/>
              <a:ea typeface="Aileron" charset="0"/>
              <a:cs typeface="Arial" panose="020B0604020202020204" pitchFamily="34" charset="0"/>
            </a:endParaRPr>
          </a:p>
        </p:txBody>
      </p:sp>
      <p:cxnSp>
        <p:nvCxnSpPr>
          <p:cNvPr id="34" name="Straight Connector 33">
            <a:extLst>
              <a:ext uri="{FF2B5EF4-FFF2-40B4-BE49-F238E27FC236}">
                <a16:creationId xmlns:a16="http://schemas.microsoft.com/office/drawing/2014/main" id="{B6C63F92-DD19-C19B-F1BD-1BB5EB368984}"/>
              </a:ext>
            </a:extLst>
          </p:cNvPr>
          <p:cNvCxnSpPr>
            <a:cxnSpLocks/>
          </p:cNvCxnSpPr>
          <p:nvPr/>
        </p:nvCxnSpPr>
        <p:spPr>
          <a:xfrm rot="5400000">
            <a:off x="5411940" y="3711732"/>
            <a:ext cx="288000" cy="0"/>
          </a:xfrm>
          <a:prstGeom prst="line">
            <a:avLst/>
          </a:prstGeom>
          <a:ln w="25400">
            <a:solidFill>
              <a:schemeClr val="accent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35" name="Rounded Rectangle 34">
            <a:extLst>
              <a:ext uri="{FF2B5EF4-FFF2-40B4-BE49-F238E27FC236}">
                <a16:creationId xmlns:a16="http://schemas.microsoft.com/office/drawing/2014/main" id="{240B2853-A106-FF9D-57C0-62995E8F6B15}"/>
              </a:ext>
            </a:extLst>
          </p:cNvPr>
          <p:cNvSpPr/>
          <p:nvPr/>
        </p:nvSpPr>
        <p:spPr>
          <a:xfrm>
            <a:off x="4631409" y="4545933"/>
            <a:ext cx="1849063" cy="467243"/>
          </a:xfrm>
          <a:prstGeom prst="roundRect">
            <a:avLst>
              <a:gd name="adj" fmla="val 16894"/>
            </a:avLst>
          </a:prstGeom>
          <a:solidFill>
            <a:schemeClr val="accent1"/>
          </a:solidFill>
          <a:ln w="2222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spcAft>
                <a:spcPts val="300"/>
              </a:spcAft>
              <a:buClr>
                <a:schemeClr val="accent1"/>
              </a:buClr>
            </a:pPr>
            <a:r>
              <a:rPr lang="en-GB" sz="1000" b="1" dirty="0">
                <a:solidFill>
                  <a:schemeClr val="bg1"/>
                </a:solidFill>
                <a:latin typeface="Arial" panose="020B0604020202020204" pitchFamily="34" charset="0"/>
                <a:cs typeface="Arial" panose="020B0604020202020204" pitchFamily="34" charset="0"/>
              </a:rPr>
              <a:t>HERACLES cohort A</a:t>
            </a:r>
            <a:br>
              <a:rPr lang="en-GB" sz="1000" b="1" dirty="0">
                <a:solidFill>
                  <a:schemeClr val="bg1"/>
                </a:solidFill>
                <a:latin typeface="Arial" panose="020B0604020202020204" pitchFamily="34" charset="0"/>
                <a:cs typeface="Arial" panose="020B0604020202020204" pitchFamily="34" charset="0"/>
              </a:rPr>
            </a:br>
            <a:r>
              <a:rPr lang="en-GB" sz="1000" b="1" dirty="0">
                <a:solidFill>
                  <a:schemeClr val="bg1"/>
                </a:solidFill>
                <a:latin typeface="Arial" panose="020B0604020202020204" pitchFamily="34" charset="0"/>
                <a:cs typeface="Arial" panose="020B0604020202020204" pitchFamily="34" charset="0"/>
              </a:rPr>
              <a:t>trastuzumab + lapatinib</a:t>
            </a:r>
            <a:endParaRPr lang="en-GB" sz="1000" baseline="30000" dirty="0">
              <a:solidFill>
                <a:schemeClr val="bg1"/>
              </a:solidFill>
              <a:latin typeface="Arial" panose="020B0604020202020204" pitchFamily="34" charset="0"/>
              <a:cs typeface="Arial" panose="020B0604020202020204" pitchFamily="34" charset="0"/>
            </a:endParaRPr>
          </a:p>
        </p:txBody>
      </p:sp>
      <p:cxnSp>
        <p:nvCxnSpPr>
          <p:cNvPr id="36" name="Straight Connector 35">
            <a:extLst>
              <a:ext uri="{FF2B5EF4-FFF2-40B4-BE49-F238E27FC236}">
                <a16:creationId xmlns:a16="http://schemas.microsoft.com/office/drawing/2014/main" id="{099DF610-46BF-AB5C-BCFE-ADB0C1FF7D11}"/>
              </a:ext>
            </a:extLst>
          </p:cNvPr>
          <p:cNvCxnSpPr>
            <a:cxnSpLocks/>
          </p:cNvCxnSpPr>
          <p:nvPr/>
        </p:nvCxnSpPr>
        <p:spPr>
          <a:xfrm rot="5400000">
            <a:off x="5411940" y="4360318"/>
            <a:ext cx="288000" cy="0"/>
          </a:xfrm>
          <a:prstGeom prst="line">
            <a:avLst/>
          </a:prstGeom>
          <a:ln w="25400">
            <a:solidFill>
              <a:schemeClr val="accent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F8E80826-A08B-A1FE-6CBE-5CD78AB90FA7}"/>
              </a:ext>
            </a:extLst>
          </p:cNvPr>
          <p:cNvCxnSpPr>
            <a:cxnSpLocks/>
          </p:cNvCxnSpPr>
          <p:nvPr/>
        </p:nvCxnSpPr>
        <p:spPr>
          <a:xfrm rot="5400000">
            <a:off x="5411940" y="5190254"/>
            <a:ext cx="288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38" name="Rounded Rectangle 37">
            <a:extLst>
              <a:ext uri="{FF2B5EF4-FFF2-40B4-BE49-F238E27FC236}">
                <a16:creationId xmlns:a16="http://schemas.microsoft.com/office/drawing/2014/main" id="{A7749BC4-601F-BA3D-7155-F2FBA10D5CE0}"/>
              </a:ext>
            </a:extLst>
          </p:cNvPr>
          <p:cNvSpPr/>
          <p:nvPr/>
        </p:nvSpPr>
        <p:spPr>
          <a:xfrm>
            <a:off x="4631409" y="5354008"/>
            <a:ext cx="1849063" cy="467243"/>
          </a:xfrm>
          <a:prstGeom prst="roundRect">
            <a:avLst>
              <a:gd name="adj" fmla="val 16894"/>
            </a:avLst>
          </a:prstGeom>
          <a:solidFill>
            <a:schemeClr val="tx2"/>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spcAft>
                <a:spcPts val="300"/>
              </a:spcAft>
              <a:buClr>
                <a:schemeClr val="accent1"/>
              </a:buClr>
            </a:pPr>
            <a:r>
              <a:rPr lang="en-GB" sz="1000" b="1" dirty="0">
                <a:solidFill>
                  <a:schemeClr val="bg1"/>
                </a:solidFill>
                <a:latin typeface="Arial" panose="020B0604020202020204" pitchFamily="34" charset="0"/>
                <a:cs typeface="Arial" panose="020B0604020202020204" pitchFamily="34" charset="0"/>
              </a:rPr>
              <a:t>HERACLES cohort B</a:t>
            </a:r>
            <a:br>
              <a:rPr lang="en-GB" sz="1000" b="1" dirty="0">
                <a:solidFill>
                  <a:schemeClr val="bg1"/>
                </a:solidFill>
                <a:latin typeface="Arial" panose="020B0604020202020204" pitchFamily="34" charset="0"/>
                <a:cs typeface="Arial" panose="020B0604020202020204" pitchFamily="34" charset="0"/>
              </a:rPr>
            </a:br>
            <a:r>
              <a:rPr lang="en-GB" sz="1000" b="1" dirty="0">
                <a:solidFill>
                  <a:schemeClr val="bg1"/>
                </a:solidFill>
                <a:latin typeface="Arial" panose="020B0604020202020204" pitchFamily="34" charset="0"/>
                <a:cs typeface="Arial" panose="020B0604020202020204" pitchFamily="34" charset="0"/>
              </a:rPr>
              <a:t>trastuzumab + pertuzumab</a:t>
            </a:r>
            <a:endParaRPr lang="en-GB" sz="1000" baseline="30000" dirty="0">
              <a:solidFill>
                <a:schemeClr val="bg1"/>
              </a:solidFill>
              <a:latin typeface="Arial" panose="020B0604020202020204" pitchFamily="34" charset="0"/>
              <a:cs typeface="Arial" panose="020B0604020202020204" pitchFamily="34" charset="0"/>
            </a:endParaRPr>
          </a:p>
        </p:txBody>
      </p:sp>
      <p:sp>
        <p:nvSpPr>
          <p:cNvPr id="39" name="Rounded Rectangle 38">
            <a:extLst>
              <a:ext uri="{FF2B5EF4-FFF2-40B4-BE49-F238E27FC236}">
                <a16:creationId xmlns:a16="http://schemas.microsoft.com/office/drawing/2014/main" id="{E78A120C-0C4D-BF3F-A83F-2425A969A298}"/>
              </a:ext>
            </a:extLst>
          </p:cNvPr>
          <p:cNvSpPr/>
          <p:nvPr/>
        </p:nvSpPr>
        <p:spPr>
          <a:xfrm>
            <a:off x="7176120" y="2348880"/>
            <a:ext cx="2956519" cy="1872208"/>
          </a:xfrm>
          <a:prstGeom prst="roundRect">
            <a:avLst>
              <a:gd name="adj" fmla="val 6673"/>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buClr>
                <a:schemeClr val="accent1"/>
              </a:buClr>
            </a:pPr>
            <a:r>
              <a:rPr lang="en-GB" sz="1200" b="1" dirty="0">
                <a:solidFill>
                  <a:schemeClr val="accent1"/>
                </a:solidFill>
                <a:latin typeface="Arial" panose="020B0604020202020204" pitchFamily="34" charset="0"/>
                <a:cs typeface="Arial" panose="020B0604020202020204" pitchFamily="34" charset="0"/>
              </a:rPr>
              <a:t>Statistics</a:t>
            </a:r>
          </a:p>
          <a:p>
            <a:pPr marL="184150" indent="-184150">
              <a:spcAft>
                <a:spcPts val="300"/>
              </a:spcAft>
              <a:buClr>
                <a:schemeClr val="accent1"/>
              </a:buClr>
              <a:buFont typeface="Arial" panose="020B0604020202020204" pitchFamily="34" charset="0"/>
              <a:buChar char="•"/>
            </a:pPr>
            <a:r>
              <a:rPr lang="en-GB" sz="1200" b="1" dirty="0">
                <a:solidFill>
                  <a:schemeClr val="tx1"/>
                </a:solidFill>
                <a:latin typeface="Arial" panose="020B0604020202020204" pitchFamily="34" charset="0"/>
                <a:cs typeface="Arial" panose="020B0604020202020204" pitchFamily="34" charset="0"/>
              </a:rPr>
              <a:t>Primary: </a:t>
            </a:r>
            <a:r>
              <a:rPr lang="en-GB" sz="1200" dirty="0">
                <a:solidFill>
                  <a:schemeClr val="tx1"/>
                </a:solidFill>
                <a:latin typeface="Arial" panose="020B0604020202020204" pitchFamily="34" charset="0"/>
                <a:cs typeface="Arial" panose="020B0604020202020204" pitchFamily="34" charset="0"/>
              </a:rPr>
              <a:t>two sequential cohorts, phase 2 trials, A’Hern single stage for each cohort (A and B)</a:t>
            </a:r>
          </a:p>
          <a:p>
            <a:pPr marL="184150" indent="-184150">
              <a:spcAft>
                <a:spcPts val="300"/>
              </a:spcAft>
              <a:buClr>
                <a:schemeClr val="accent1"/>
              </a:buClr>
              <a:buFont typeface="Arial" panose="020B0604020202020204" pitchFamily="34" charset="0"/>
              <a:buChar char="•"/>
            </a:pPr>
            <a:r>
              <a:rPr lang="en-GB" sz="1200" b="1" dirty="0">
                <a:solidFill>
                  <a:schemeClr val="tx1"/>
                </a:solidFill>
                <a:latin typeface="Arial" panose="020B0604020202020204" pitchFamily="34" charset="0"/>
                <a:cs typeface="Arial" panose="020B0604020202020204" pitchFamily="34" charset="0"/>
              </a:rPr>
              <a:t>Assumptions: </a:t>
            </a:r>
            <a:r>
              <a:rPr lang="en-GB" sz="1200" dirty="0">
                <a:solidFill>
                  <a:schemeClr val="tx1"/>
                </a:solidFill>
                <a:latin typeface="Arial" panose="020B0604020202020204" pitchFamily="34" charset="0"/>
                <a:cs typeface="Arial" panose="020B0604020202020204" pitchFamily="34" charset="0"/>
              </a:rPr>
              <a:t>ORR H0 10%; H1 &gt;30%; α=0.05; β=0.85</a:t>
            </a:r>
          </a:p>
          <a:p>
            <a:pPr marL="184150" indent="-184150">
              <a:spcAft>
                <a:spcPts val="300"/>
              </a:spcAft>
              <a:buClr>
                <a:schemeClr val="accent1"/>
              </a:buClr>
              <a:buFont typeface="Arial" panose="020B0604020202020204" pitchFamily="34" charset="0"/>
              <a:buChar char="•"/>
            </a:pPr>
            <a:r>
              <a:rPr lang="en-GB" sz="1200" b="1" dirty="0">
                <a:solidFill>
                  <a:schemeClr val="tx1"/>
                </a:solidFill>
                <a:latin typeface="Arial" panose="020B0604020202020204" pitchFamily="34" charset="0"/>
                <a:cs typeface="Arial" panose="020B0604020202020204" pitchFamily="34" charset="0"/>
              </a:rPr>
              <a:t>Sample size: </a:t>
            </a:r>
            <a:r>
              <a:rPr lang="en-GB" sz="1200" dirty="0">
                <a:solidFill>
                  <a:schemeClr val="tx1"/>
                </a:solidFill>
                <a:latin typeface="Arial" panose="020B0604020202020204" pitchFamily="34" charset="0"/>
                <a:cs typeface="Arial" panose="020B0604020202020204" pitchFamily="34" charset="0"/>
              </a:rPr>
              <a:t>in each cohort, six responses out of 27 to declare the study positive</a:t>
            </a:r>
          </a:p>
        </p:txBody>
      </p:sp>
    </p:spTree>
    <p:extLst>
      <p:ext uri="{BB962C8B-B14F-4D97-AF65-F5344CB8AC3E}">
        <p14:creationId xmlns:p14="http://schemas.microsoft.com/office/powerpoint/2010/main" val="4488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4">
            <a:extLst>
              <a:ext uri="{FF2B5EF4-FFF2-40B4-BE49-F238E27FC236}">
                <a16:creationId xmlns:a16="http://schemas.microsoft.com/office/drawing/2014/main" id="{CBECBFD0-CB9C-C6C2-67E1-7B919EAABF74}"/>
              </a:ext>
            </a:extLst>
          </p:cNvPr>
          <p:cNvGraphicFramePr>
            <a:graphicFrameLocks noGrp="1"/>
          </p:cNvGraphicFramePr>
          <p:nvPr>
            <p:ph sz="quarter" idx="12"/>
            <p:extLst>
              <p:ext uri="{D42A27DB-BD31-4B8C-83A1-F6EECF244321}">
                <p14:modId xmlns:p14="http://schemas.microsoft.com/office/powerpoint/2010/main" val="4065266095"/>
              </p:ext>
            </p:extLst>
          </p:nvPr>
        </p:nvGraphicFramePr>
        <p:xfrm>
          <a:off x="620712" y="1700808"/>
          <a:ext cx="9795767" cy="3977640"/>
        </p:xfrm>
        <a:graphic>
          <a:graphicData uri="http://schemas.openxmlformats.org/drawingml/2006/table">
            <a:tbl>
              <a:tblPr firstRow="1" bandRow="1">
                <a:tableStyleId>{5C22544A-7EE6-4342-B048-85BDC9FD1C3A}</a:tableStyleId>
              </a:tblPr>
              <a:tblGrid>
                <a:gridCol w="5043240">
                  <a:extLst>
                    <a:ext uri="{9D8B030D-6E8A-4147-A177-3AD203B41FA5}">
                      <a16:colId xmlns:a16="http://schemas.microsoft.com/office/drawing/2014/main" val="2936212820"/>
                    </a:ext>
                  </a:extLst>
                </a:gridCol>
                <a:gridCol w="4752527">
                  <a:extLst>
                    <a:ext uri="{9D8B030D-6E8A-4147-A177-3AD203B41FA5}">
                      <a16:colId xmlns:a16="http://schemas.microsoft.com/office/drawing/2014/main" val="295547197"/>
                    </a:ext>
                  </a:extLst>
                </a:gridCol>
              </a:tblGrid>
              <a:tr h="370840">
                <a:tc>
                  <a:txBody>
                    <a:bodyPr/>
                    <a:lstStyle/>
                    <a:p>
                      <a:endParaRPr lang="en-GB" noProof="0" dirty="0">
                        <a:latin typeface="Arial" panose="020B0604020202020204" pitchFamily="34" charset="0"/>
                        <a:cs typeface="Arial" panose="020B0604020202020204" pitchFamily="34" charset="0"/>
                      </a:endParaRPr>
                    </a:p>
                  </a:txBody>
                  <a:tcPr/>
                </a:tc>
                <a:tc>
                  <a:txBody>
                    <a:bodyPr/>
                    <a:lstStyle/>
                    <a:p>
                      <a:pPr algn="ctr"/>
                      <a:r>
                        <a:rPr lang="en-GB" noProof="0" dirty="0">
                          <a:latin typeface="Arial" panose="020B0604020202020204" pitchFamily="34" charset="0"/>
                          <a:cs typeface="Arial" panose="020B0604020202020204" pitchFamily="34" charset="0"/>
                        </a:rPr>
                        <a:t>Patients given trastuzumab and lapatinib (</a:t>
                      </a:r>
                      <a:r>
                        <a:rPr lang="en-GB" noProof="0" dirty="0">
                          <a:solidFill>
                            <a:schemeClr val="bg1"/>
                          </a:solidFill>
                          <a:latin typeface="Arial" panose="020B0604020202020204" pitchFamily="34" charset="0"/>
                          <a:cs typeface="Arial" panose="020B0604020202020204" pitchFamily="34" charset="0"/>
                        </a:rPr>
                        <a:t>N</a:t>
                      </a:r>
                      <a:r>
                        <a:rPr lang="en-GB" noProof="0" dirty="0">
                          <a:latin typeface="Arial" panose="020B0604020202020204" pitchFamily="34" charset="0"/>
                          <a:cs typeface="Arial" panose="020B0604020202020204" pitchFamily="34" charset="0"/>
                        </a:rPr>
                        <a:t>=27)</a:t>
                      </a:r>
                    </a:p>
                  </a:txBody>
                  <a:tcPr/>
                </a:tc>
                <a:extLst>
                  <a:ext uri="{0D108BD9-81ED-4DB2-BD59-A6C34878D82A}">
                    <a16:rowId xmlns:a16="http://schemas.microsoft.com/office/drawing/2014/main" val="1751994941"/>
                  </a:ext>
                </a:extLst>
              </a:tr>
              <a:tr h="370840">
                <a:tc>
                  <a:txBody>
                    <a:bodyPr/>
                    <a:lstStyle/>
                    <a:p>
                      <a:r>
                        <a:rPr lang="en-GB" noProof="0" dirty="0">
                          <a:solidFill>
                            <a:schemeClr val="tx1"/>
                          </a:solidFill>
                          <a:latin typeface="Arial" panose="020B0604020202020204" pitchFamily="34" charset="0"/>
                          <a:cs typeface="Arial" panose="020B0604020202020204" pitchFamily="34" charset="0"/>
                        </a:rPr>
                        <a:t>Complete response, n (%, 95% CI)</a:t>
                      </a:r>
                    </a:p>
                  </a:txBody>
                  <a:tcPr/>
                </a:tc>
                <a:tc>
                  <a:txBody>
                    <a:bodyPr/>
                    <a:lstStyle/>
                    <a:p>
                      <a:pPr algn="ctr"/>
                      <a:r>
                        <a:rPr lang="en-GB" noProof="0" dirty="0">
                          <a:latin typeface="Arial" panose="020B0604020202020204" pitchFamily="34" charset="0"/>
                          <a:cs typeface="Arial" panose="020B0604020202020204" pitchFamily="34" charset="0"/>
                        </a:rPr>
                        <a:t>1 (4%, -3 to 11)</a:t>
                      </a:r>
                    </a:p>
                  </a:txBody>
                  <a:tcPr/>
                </a:tc>
                <a:extLst>
                  <a:ext uri="{0D108BD9-81ED-4DB2-BD59-A6C34878D82A}">
                    <a16:rowId xmlns:a16="http://schemas.microsoft.com/office/drawing/2014/main" val="3707384516"/>
                  </a:ext>
                </a:extLst>
              </a:tr>
              <a:tr h="370840">
                <a:tc>
                  <a:txBody>
                    <a:bodyPr/>
                    <a:lstStyle/>
                    <a:p>
                      <a:r>
                        <a:rPr lang="en-GB" noProof="0" dirty="0">
                          <a:solidFill>
                            <a:schemeClr val="tx1"/>
                          </a:solidFill>
                          <a:latin typeface="Arial" panose="020B0604020202020204" pitchFamily="34" charset="0"/>
                          <a:cs typeface="Arial" panose="020B0604020202020204" pitchFamily="34" charset="0"/>
                        </a:rPr>
                        <a:t>Partial response, n (%, 95% CI)</a:t>
                      </a:r>
                    </a:p>
                  </a:txBody>
                  <a:tcPr/>
                </a:tc>
                <a:tc>
                  <a:txBody>
                    <a:bodyPr/>
                    <a:lstStyle/>
                    <a:p>
                      <a:pPr algn="ctr"/>
                      <a:r>
                        <a:rPr lang="en-GB" noProof="0" dirty="0">
                          <a:latin typeface="Arial" panose="020B0604020202020204" pitchFamily="34" charset="0"/>
                          <a:cs typeface="Arial" panose="020B0604020202020204" pitchFamily="34" charset="0"/>
                        </a:rPr>
                        <a:t>7 (26%, 9 to 43)</a:t>
                      </a:r>
                    </a:p>
                  </a:txBody>
                  <a:tcPr/>
                </a:tc>
                <a:extLst>
                  <a:ext uri="{0D108BD9-81ED-4DB2-BD59-A6C34878D82A}">
                    <a16:rowId xmlns:a16="http://schemas.microsoft.com/office/drawing/2014/main" val="1673060354"/>
                  </a:ext>
                </a:extLst>
              </a:tr>
              <a:tr h="370840">
                <a:tc>
                  <a:txBody>
                    <a:bodyPr/>
                    <a:lstStyle/>
                    <a:p>
                      <a:r>
                        <a:rPr lang="en-GB" noProof="0" dirty="0">
                          <a:solidFill>
                            <a:schemeClr val="tx1"/>
                          </a:solidFill>
                          <a:latin typeface="Arial" panose="020B0604020202020204" pitchFamily="34" charset="0"/>
                          <a:cs typeface="Arial" panose="020B0604020202020204" pitchFamily="34" charset="0"/>
                        </a:rPr>
                        <a:t>Stable disease ≥16 </a:t>
                      </a:r>
                      <a:r>
                        <a:rPr lang="en-GB" noProof="0" dirty="0" err="1">
                          <a:solidFill>
                            <a:schemeClr val="tx1"/>
                          </a:solidFill>
                          <a:latin typeface="Arial" panose="020B0604020202020204" pitchFamily="34" charset="0"/>
                          <a:cs typeface="Arial" panose="020B0604020202020204" pitchFamily="34" charset="0"/>
                        </a:rPr>
                        <a:t>weeks</a:t>
                      </a:r>
                      <a:r>
                        <a:rPr lang="en-GB" baseline="0" noProof="0" dirty="0" err="1">
                          <a:solidFill>
                            <a:schemeClr val="tx1"/>
                          </a:solidFill>
                          <a:latin typeface="Arial" panose="020B0604020202020204" pitchFamily="34" charset="0"/>
                          <a:cs typeface="Arial" panose="020B0604020202020204" pitchFamily="34" charset="0"/>
                        </a:rPr>
                        <a:t>,</a:t>
                      </a:r>
                      <a:r>
                        <a:rPr lang="en-GB" baseline="30000" noProof="0" dirty="0" err="1">
                          <a:solidFill>
                            <a:schemeClr val="tx1"/>
                          </a:solidFill>
                          <a:latin typeface="Arial" panose="020B0604020202020204" pitchFamily="34" charset="0"/>
                          <a:cs typeface="Arial" panose="020B0604020202020204" pitchFamily="34" charset="0"/>
                        </a:rPr>
                        <a:t>a</a:t>
                      </a:r>
                      <a:r>
                        <a:rPr lang="en-GB" baseline="0" noProof="0" dirty="0">
                          <a:solidFill>
                            <a:schemeClr val="tx1"/>
                          </a:solidFill>
                          <a:latin typeface="Arial" panose="020B0604020202020204" pitchFamily="34" charset="0"/>
                          <a:cs typeface="Arial" panose="020B0604020202020204" pitchFamily="34" charset="0"/>
                        </a:rPr>
                        <a:t> </a:t>
                      </a:r>
                      <a:r>
                        <a:rPr lang="en-GB" noProof="0" dirty="0">
                          <a:solidFill>
                            <a:schemeClr val="tx1"/>
                          </a:solidFill>
                          <a:latin typeface="Arial" panose="020B0604020202020204" pitchFamily="34" charset="0"/>
                          <a:cs typeface="Arial" panose="020B0604020202020204" pitchFamily="34" charset="0"/>
                        </a:rPr>
                        <a:t>n (%, 95% CI)</a:t>
                      </a:r>
                      <a:endParaRPr lang="en-GB" baseline="30000" noProof="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GB" noProof="0" dirty="0">
                          <a:latin typeface="Arial" panose="020B0604020202020204" pitchFamily="34" charset="0"/>
                          <a:cs typeface="Arial" panose="020B0604020202020204" pitchFamily="34" charset="0"/>
                        </a:rPr>
                        <a:t>8 (30%, 13 to 47)</a:t>
                      </a:r>
                    </a:p>
                  </a:txBody>
                  <a:tcPr/>
                </a:tc>
                <a:extLst>
                  <a:ext uri="{0D108BD9-81ED-4DB2-BD59-A6C34878D82A}">
                    <a16:rowId xmlns:a16="http://schemas.microsoft.com/office/drawing/2014/main" val="2437452763"/>
                  </a:ext>
                </a:extLst>
              </a:tr>
              <a:tr h="370840">
                <a:tc>
                  <a:txBody>
                    <a:bodyPr/>
                    <a:lstStyle/>
                    <a:p>
                      <a:r>
                        <a:rPr lang="en-GB" noProof="0" dirty="0">
                          <a:solidFill>
                            <a:schemeClr val="tx1"/>
                          </a:solidFill>
                          <a:latin typeface="Arial" panose="020B0604020202020204" pitchFamily="34" charset="0"/>
                          <a:cs typeface="Arial" panose="020B0604020202020204" pitchFamily="34" charset="0"/>
                        </a:rPr>
                        <a:t>Stable disease &lt;16 weeks, n (%, 95% CI)</a:t>
                      </a:r>
                    </a:p>
                  </a:txBody>
                  <a:tcPr/>
                </a:tc>
                <a:tc>
                  <a:txBody>
                    <a:bodyPr/>
                    <a:lstStyle/>
                    <a:p>
                      <a:pPr algn="ctr"/>
                      <a:r>
                        <a:rPr lang="en-GB" noProof="0" dirty="0">
                          <a:latin typeface="Arial" panose="020B0604020202020204" pitchFamily="34" charset="0"/>
                          <a:cs typeface="Arial" panose="020B0604020202020204" pitchFamily="34" charset="0"/>
                        </a:rPr>
                        <a:t>4 (15%, 1 to 27)</a:t>
                      </a:r>
                    </a:p>
                  </a:txBody>
                  <a:tcPr/>
                </a:tc>
                <a:extLst>
                  <a:ext uri="{0D108BD9-81ED-4DB2-BD59-A6C34878D82A}">
                    <a16:rowId xmlns:a16="http://schemas.microsoft.com/office/drawing/2014/main" val="3104788266"/>
                  </a:ext>
                </a:extLst>
              </a:tr>
              <a:tr h="370840">
                <a:tc>
                  <a:txBody>
                    <a:bodyPr/>
                    <a:lstStyle/>
                    <a:p>
                      <a:r>
                        <a:rPr lang="en-GB" noProof="0" dirty="0">
                          <a:solidFill>
                            <a:schemeClr val="tx1"/>
                          </a:solidFill>
                          <a:latin typeface="Arial" panose="020B0604020202020204" pitchFamily="34" charset="0"/>
                          <a:cs typeface="Arial" panose="020B0604020202020204" pitchFamily="34" charset="0"/>
                        </a:rPr>
                        <a:t>Objective response, n (%, 95% CI)</a:t>
                      </a:r>
                    </a:p>
                  </a:txBody>
                  <a:tcPr/>
                </a:tc>
                <a:tc>
                  <a:txBody>
                    <a:bodyPr/>
                    <a:lstStyle/>
                    <a:p>
                      <a:pPr algn="ctr"/>
                      <a:r>
                        <a:rPr lang="en-GB" noProof="0" dirty="0">
                          <a:latin typeface="Arial" panose="020B0604020202020204" pitchFamily="34" charset="0"/>
                          <a:cs typeface="Arial" panose="020B0604020202020204" pitchFamily="34" charset="0"/>
                        </a:rPr>
                        <a:t>8 (30%, 14 to 50)</a:t>
                      </a:r>
                    </a:p>
                  </a:txBody>
                  <a:tcPr/>
                </a:tc>
                <a:extLst>
                  <a:ext uri="{0D108BD9-81ED-4DB2-BD59-A6C34878D82A}">
                    <a16:rowId xmlns:a16="http://schemas.microsoft.com/office/drawing/2014/main" val="1545026779"/>
                  </a:ext>
                </a:extLst>
              </a:tr>
              <a:tr h="370840">
                <a:tc>
                  <a:txBody>
                    <a:bodyPr/>
                    <a:lstStyle/>
                    <a:p>
                      <a:r>
                        <a:rPr lang="en-GB" noProof="0" dirty="0">
                          <a:solidFill>
                            <a:schemeClr val="tx1"/>
                          </a:solidFill>
                          <a:latin typeface="Arial" panose="020B0604020202020204" pitchFamily="34" charset="0"/>
                          <a:cs typeface="Arial" panose="020B0604020202020204" pitchFamily="34" charset="0"/>
                        </a:rPr>
                        <a:t>Disease </a:t>
                      </a:r>
                      <a:r>
                        <a:rPr lang="en-GB" noProof="0" dirty="0" err="1">
                          <a:solidFill>
                            <a:schemeClr val="tx1"/>
                          </a:solidFill>
                          <a:latin typeface="Arial" panose="020B0604020202020204" pitchFamily="34" charset="0"/>
                          <a:cs typeface="Arial" panose="020B0604020202020204" pitchFamily="34" charset="0"/>
                        </a:rPr>
                        <a:t>control</a:t>
                      </a:r>
                      <a:r>
                        <a:rPr lang="en-GB" baseline="0" noProof="0" dirty="0" err="1">
                          <a:solidFill>
                            <a:schemeClr val="tx1"/>
                          </a:solidFill>
                          <a:latin typeface="Arial" panose="020B0604020202020204" pitchFamily="34" charset="0"/>
                          <a:cs typeface="Arial" panose="020B0604020202020204" pitchFamily="34" charset="0"/>
                        </a:rPr>
                        <a:t>,</a:t>
                      </a:r>
                      <a:r>
                        <a:rPr lang="en-GB" baseline="30000" noProof="0" dirty="0" err="1">
                          <a:solidFill>
                            <a:schemeClr val="tx1"/>
                          </a:solidFill>
                          <a:latin typeface="Arial" panose="020B0604020202020204" pitchFamily="34" charset="0"/>
                          <a:cs typeface="Arial" panose="020B0604020202020204" pitchFamily="34" charset="0"/>
                        </a:rPr>
                        <a:t>b</a:t>
                      </a:r>
                      <a:r>
                        <a:rPr lang="en-GB" baseline="0" noProof="0" dirty="0">
                          <a:solidFill>
                            <a:schemeClr val="tx1"/>
                          </a:solidFill>
                          <a:latin typeface="Arial" panose="020B0604020202020204" pitchFamily="34" charset="0"/>
                          <a:cs typeface="Arial" panose="020B0604020202020204" pitchFamily="34" charset="0"/>
                        </a:rPr>
                        <a:t> </a:t>
                      </a:r>
                      <a:r>
                        <a:rPr lang="en-GB" noProof="0" dirty="0">
                          <a:solidFill>
                            <a:schemeClr val="tx1"/>
                          </a:solidFill>
                          <a:latin typeface="Arial" panose="020B0604020202020204" pitchFamily="34" charset="0"/>
                          <a:cs typeface="Arial" panose="020B0604020202020204" pitchFamily="34" charset="0"/>
                        </a:rPr>
                        <a:t>n (%, 95% CI)</a:t>
                      </a:r>
                      <a:endParaRPr lang="en-GB" baseline="30000" noProof="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GB" noProof="0" dirty="0">
                          <a:latin typeface="Arial" panose="020B0604020202020204" pitchFamily="34" charset="0"/>
                          <a:cs typeface="Arial" panose="020B0604020202020204" pitchFamily="34" charset="0"/>
                        </a:rPr>
                        <a:t>16 (59%, 39 to 78)</a:t>
                      </a:r>
                    </a:p>
                  </a:txBody>
                  <a:tcPr/>
                </a:tc>
                <a:extLst>
                  <a:ext uri="{0D108BD9-81ED-4DB2-BD59-A6C34878D82A}">
                    <a16:rowId xmlns:a16="http://schemas.microsoft.com/office/drawing/2014/main" val="940049551"/>
                  </a:ext>
                </a:extLst>
              </a:tr>
              <a:tr h="370840">
                <a:tc>
                  <a:txBody>
                    <a:bodyPr/>
                    <a:lstStyle/>
                    <a:p>
                      <a:r>
                        <a:rPr lang="en-GB" noProof="0" dirty="0">
                          <a:solidFill>
                            <a:schemeClr val="tx1"/>
                          </a:solidFill>
                          <a:latin typeface="Arial" panose="020B0604020202020204" pitchFamily="34" charset="0"/>
                          <a:cs typeface="Arial" panose="020B0604020202020204" pitchFamily="34" charset="0"/>
                        </a:rPr>
                        <a:t>Duration of response (weeks), median (range)</a:t>
                      </a:r>
                    </a:p>
                  </a:txBody>
                  <a:tcPr/>
                </a:tc>
                <a:tc>
                  <a:txBody>
                    <a:bodyPr/>
                    <a:lstStyle/>
                    <a:p>
                      <a:pPr algn="ctr"/>
                      <a:r>
                        <a:rPr lang="en-GB" noProof="0" dirty="0">
                          <a:latin typeface="Arial" panose="020B0604020202020204" pitchFamily="34" charset="0"/>
                          <a:cs typeface="Arial" panose="020B0604020202020204" pitchFamily="34" charset="0"/>
                        </a:rPr>
                        <a:t>38 (24 to 94+)</a:t>
                      </a:r>
                    </a:p>
                  </a:txBody>
                  <a:tcPr/>
                </a:tc>
                <a:extLst>
                  <a:ext uri="{0D108BD9-81ED-4DB2-BD59-A6C34878D82A}">
                    <a16:rowId xmlns:a16="http://schemas.microsoft.com/office/drawing/2014/main" val="3528734733"/>
                  </a:ext>
                </a:extLst>
              </a:tr>
              <a:tr h="370840">
                <a:tc>
                  <a:txBody>
                    <a:bodyPr/>
                    <a:lstStyle/>
                    <a:p>
                      <a:r>
                        <a:rPr lang="en-GB" noProof="0" dirty="0">
                          <a:solidFill>
                            <a:schemeClr val="tx1"/>
                          </a:solidFill>
                          <a:latin typeface="Arial" panose="020B0604020202020204" pitchFamily="34" charset="0"/>
                          <a:cs typeface="Arial" panose="020B0604020202020204" pitchFamily="34" charset="0"/>
                        </a:rPr>
                        <a:t>Time to response (weeks), median (range)</a:t>
                      </a:r>
                    </a:p>
                  </a:txBody>
                  <a:tcPr/>
                </a:tc>
                <a:tc>
                  <a:txBody>
                    <a:bodyPr/>
                    <a:lstStyle/>
                    <a:p>
                      <a:pPr algn="ctr"/>
                      <a:r>
                        <a:rPr lang="en-GB" noProof="0" dirty="0">
                          <a:latin typeface="Arial" panose="020B0604020202020204" pitchFamily="34" charset="0"/>
                          <a:cs typeface="Arial" panose="020B0604020202020204" pitchFamily="34" charset="0"/>
                        </a:rPr>
                        <a:t>8 (3 to 16)</a:t>
                      </a:r>
                    </a:p>
                  </a:txBody>
                  <a:tcPr/>
                </a:tc>
                <a:extLst>
                  <a:ext uri="{0D108BD9-81ED-4DB2-BD59-A6C34878D82A}">
                    <a16:rowId xmlns:a16="http://schemas.microsoft.com/office/drawing/2014/main" val="2152971283"/>
                  </a:ext>
                </a:extLst>
              </a:tr>
              <a:tr h="370840">
                <a:tc gridSpan="2">
                  <a:txBody>
                    <a:bodyPr/>
                    <a:lstStyle/>
                    <a:p>
                      <a:endParaRPr lang="en-GB" sz="1400" noProof="0" dirty="0">
                        <a:latin typeface="Arial" panose="020B0604020202020204" pitchFamily="34" charset="0"/>
                        <a:cs typeface="Arial" panose="020B0604020202020204" pitchFamily="34" charset="0"/>
                      </a:endParaRPr>
                    </a:p>
                  </a:txBody>
                  <a:tcPr>
                    <a:noFill/>
                  </a:tcPr>
                </a:tc>
                <a:tc hMerge="1">
                  <a:txBody>
                    <a:bodyPr/>
                    <a:lstStyle/>
                    <a:p>
                      <a:endParaRPr lang="en-GB" dirty="0"/>
                    </a:p>
                  </a:txBody>
                  <a:tcPr/>
                </a:tc>
                <a:extLst>
                  <a:ext uri="{0D108BD9-81ED-4DB2-BD59-A6C34878D82A}">
                    <a16:rowId xmlns:a16="http://schemas.microsoft.com/office/drawing/2014/main" val="3118547576"/>
                  </a:ext>
                </a:extLst>
              </a:tr>
            </a:tbl>
          </a:graphicData>
        </a:graphic>
      </p:graphicFrame>
      <p:sp>
        <p:nvSpPr>
          <p:cNvPr id="4" name="Title 3">
            <a:extLst>
              <a:ext uri="{FF2B5EF4-FFF2-40B4-BE49-F238E27FC236}">
                <a16:creationId xmlns:a16="http://schemas.microsoft.com/office/drawing/2014/main" id="{63C9A51F-72C9-F024-CBE0-FDE9839C444C}"/>
              </a:ext>
            </a:extLst>
          </p:cNvPr>
          <p:cNvSpPr>
            <a:spLocks noGrp="1"/>
          </p:cNvSpPr>
          <p:nvPr>
            <p:ph type="title"/>
          </p:nvPr>
        </p:nvSpPr>
        <p:spPr>
          <a:xfrm>
            <a:off x="619201" y="259200"/>
            <a:ext cx="10963199" cy="864000"/>
          </a:xfrm>
        </p:spPr>
        <p:txBody>
          <a:bodyPr>
            <a:noAutofit/>
          </a:bodyPr>
          <a:lstStyle/>
          <a:p>
            <a:r>
              <a:rPr lang="en-GB" dirty="0"/>
              <a:t>HERACLES: Dual-targeted therapy with trastuzumab and lapatinib in treatment-refractory HER2 amplified </a:t>
            </a:r>
            <a:r>
              <a:rPr lang="en-GB" cap="none" dirty="0"/>
              <a:t>m</a:t>
            </a:r>
            <a:r>
              <a:rPr lang="en-GB" dirty="0"/>
              <a:t>CRC</a:t>
            </a:r>
          </a:p>
        </p:txBody>
      </p:sp>
      <p:sp>
        <p:nvSpPr>
          <p:cNvPr id="3" name="Slide Number Placeholder 2">
            <a:extLst>
              <a:ext uri="{FF2B5EF4-FFF2-40B4-BE49-F238E27FC236}">
                <a16:creationId xmlns:a16="http://schemas.microsoft.com/office/drawing/2014/main" id="{BCF88587-7361-D398-4F8B-78929E67AED2}"/>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26</a:t>
            </a:fld>
            <a:endParaRPr lang="en-GB" dirty="0"/>
          </a:p>
        </p:txBody>
      </p:sp>
      <p:sp>
        <p:nvSpPr>
          <p:cNvPr id="6" name="Content Placeholder 5">
            <a:extLst>
              <a:ext uri="{FF2B5EF4-FFF2-40B4-BE49-F238E27FC236}">
                <a16:creationId xmlns:a16="http://schemas.microsoft.com/office/drawing/2014/main" id="{63684E43-26B5-0EDF-3F87-B492541DE55B}"/>
              </a:ext>
            </a:extLst>
          </p:cNvPr>
          <p:cNvSpPr>
            <a:spLocks noGrp="1"/>
          </p:cNvSpPr>
          <p:nvPr>
            <p:ph sz="quarter" idx="15"/>
          </p:nvPr>
        </p:nvSpPr>
        <p:spPr>
          <a:xfrm>
            <a:off x="620183" y="6356351"/>
            <a:ext cx="10180339" cy="365125"/>
          </a:xfrm>
        </p:spPr>
        <p:txBody>
          <a:bodyPr anchor="b"/>
          <a:lstStyle/>
          <a:p>
            <a:br>
              <a:rPr lang="en-GB" sz="1200" dirty="0">
                <a:solidFill>
                  <a:schemeClr val="tx2"/>
                </a:solidFill>
                <a:latin typeface="Arial" panose="020B0604020202020204" pitchFamily="34" charset="0"/>
                <a:cs typeface="Arial" panose="020B0604020202020204" pitchFamily="34" charset="0"/>
              </a:rPr>
            </a:br>
            <a:r>
              <a:rPr lang="en-GB" sz="1200" baseline="30000" dirty="0">
                <a:solidFill>
                  <a:schemeClr val="tx2"/>
                </a:solidFill>
                <a:latin typeface="Arial" panose="020B0604020202020204" pitchFamily="34" charset="0"/>
                <a:cs typeface="Arial" panose="020B0604020202020204" pitchFamily="34" charset="0"/>
              </a:rPr>
              <a:t>a</a:t>
            </a:r>
            <a:r>
              <a:rPr lang="en-GB" sz="1200" dirty="0">
                <a:solidFill>
                  <a:schemeClr val="tx2"/>
                </a:solidFill>
                <a:latin typeface="Arial" panose="020B0604020202020204" pitchFamily="34" charset="0"/>
                <a:cs typeface="Arial" panose="020B0604020202020204" pitchFamily="34" charset="0"/>
              </a:rPr>
              <a:t> Including one unconfirmed partial response according to RECIST 1.1</a:t>
            </a:r>
          </a:p>
          <a:p>
            <a:pPr marL="0" indent="0">
              <a:buFont typeface="Arial" panose="020B0604020202020204" pitchFamily="34" charset="0"/>
              <a:buNone/>
            </a:pPr>
            <a:r>
              <a:rPr lang="en-GB" sz="1200" baseline="30000" dirty="0">
                <a:solidFill>
                  <a:schemeClr val="tx2"/>
                </a:solidFill>
                <a:latin typeface="Arial" panose="020B0604020202020204" pitchFamily="34" charset="0"/>
                <a:cs typeface="Arial" panose="020B0604020202020204" pitchFamily="34" charset="0"/>
              </a:rPr>
              <a:t>b </a:t>
            </a:r>
            <a:r>
              <a:rPr lang="en-GB" sz="1200" dirty="0">
                <a:solidFill>
                  <a:schemeClr val="tx2"/>
                </a:solidFill>
                <a:latin typeface="Arial" panose="020B0604020202020204" pitchFamily="34" charset="0"/>
                <a:cs typeface="Arial" panose="020B0604020202020204" pitchFamily="34" charset="0"/>
              </a:rPr>
              <a:t>Defined as complete plus partial responses plus stable disease &gt;16 weeks</a:t>
            </a:r>
          </a:p>
          <a:p>
            <a:pPr marL="0" indent="0">
              <a:buFont typeface="Arial" panose="020B0604020202020204" pitchFamily="34" charset="0"/>
              <a:buNone/>
            </a:pPr>
            <a:r>
              <a:rPr lang="en-GB" sz="1200" dirty="0">
                <a:solidFill>
                  <a:schemeClr val="tx2"/>
                </a:solidFill>
                <a:latin typeface="Arial" panose="020B0604020202020204" pitchFamily="34" charset="0"/>
                <a:cs typeface="Arial" panose="020B0604020202020204" pitchFamily="34" charset="0"/>
              </a:rPr>
              <a:t>Response data are best response according to RECIST 1.1</a:t>
            </a:r>
            <a:endParaRPr lang="en-GB" dirty="0">
              <a:solidFill>
                <a:schemeClr val="tx2"/>
              </a:solidFill>
            </a:endParaRPr>
          </a:p>
          <a:p>
            <a:r>
              <a:rPr lang="en-GB" dirty="0">
                <a:solidFill>
                  <a:schemeClr val="tx2"/>
                </a:solidFill>
              </a:rPr>
              <a:t>CI, confidence interval; HER2, human epidermal growth factor 2; mCRC, metastatic colorectal cancer; </a:t>
            </a:r>
            <a:r>
              <a:rPr lang="en-GB" sz="1200" dirty="0">
                <a:solidFill>
                  <a:schemeClr val="tx2"/>
                </a:solidFill>
              </a:rPr>
              <a:t>RECIST, response evaluation criteria in solid tumours</a:t>
            </a:r>
            <a:endParaRPr lang="en-GB" dirty="0">
              <a:solidFill>
                <a:schemeClr val="tx2"/>
              </a:solidFill>
            </a:endParaRPr>
          </a:p>
          <a:p>
            <a:r>
              <a:rPr lang="en-GB" dirty="0">
                <a:solidFill>
                  <a:schemeClr val="tx2"/>
                </a:solidFill>
              </a:rPr>
              <a:t>Sartore-Bianchi A, et al. Lancet Oncology 2016;17(6):738-46</a:t>
            </a:r>
          </a:p>
        </p:txBody>
      </p:sp>
    </p:spTree>
    <p:extLst>
      <p:ext uri="{BB962C8B-B14F-4D97-AF65-F5344CB8AC3E}">
        <p14:creationId xmlns:p14="http://schemas.microsoft.com/office/powerpoint/2010/main" val="517265414"/>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F0F118-0F61-2378-8AEC-9A4655C58378}"/>
              </a:ext>
            </a:extLst>
          </p:cNvPr>
          <p:cNvSpPr>
            <a:spLocks noGrp="1"/>
          </p:cNvSpPr>
          <p:nvPr>
            <p:ph type="title"/>
          </p:nvPr>
        </p:nvSpPr>
        <p:spPr>
          <a:xfrm>
            <a:off x="619201" y="259200"/>
            <a:ext cx="10963199" cy="864000"/>
          </a:xfrm>
        </p:spPr>
        <p:txBody>
          <a:bodyPr/>
          <a:lstStyle/>
          <a:p>
            <a:r>
              <a:rPr lang="en-GB" dirty="0"/>
              <a:t>Mountaineer: study design</a:t>
            </a:r>
          </a:p>
        </p:txBody>
      </p:sp>
      <p:sp>
        <p:nvSpPr>
          <p:cNvPr id="4" name="Slide Number Placeholder 3">
            <a:extLst>
              <a:ext uri="{FF2B5EF4-FFF2-40B4-BE49-F238E27FC236}">
                <a16:creationId xmlns:a16="http://schemas.microsoft.com/office/drawing/2014/main" id="{E8E0F979-FBF2-0E50-772F-A429F72FB865}"/>
              </a:ext>
            </a:extLst>
          </p:cNvPr>
          <p:cNvSpPr>
            <a:spLocks noGrp="1"/>
          </p:cNvSpPr>
          <p:nvPr>
            <p:ph type="sldNum" sz="quarter" idx="4"/>
          </p:nvPr>
        </p:nvSpPr>
        <p:spPr/>
        <p:txBody>
          <a:bodyPr/>
          <a:lstStyle/>
          <a:p>
            <a:fld id="{FCE43C0F-8A7B-3A4B-9DB5-B3472E36E833}" type="slidenum">
              <a:rPr lang="en-GB" smtClean="0"/>
              <a:pPr/>
              <a:t>27</a:t>
            </a:fld>
            <a:endParaRPr lang="en-GB" dirty="0"/>
          </a:p>
        </p:txBody>
      </p:sp>
      <p:sp>
        <p:nvSpPr>
          <p:cNvPr id="5" name="Content Placeholder 4">
            <a:extLst>
              <a:ext uri="{FF2B5EF4-FFF2-40B4-BE49-F238E27FC236}">
                <a16:creationId xmlns:a16="http://schemas.microsoft.com/office/drawing/2014/main" id="{D20D5762-319E-3910-C858-D57AFC64BAA2}"/>
              </a:ext>
            </a:extLst>
          </p:cNvPr>
          <p:cNvSpPr>
            <a:spLocks noGrp="1"/>
          </p:cNvSpPr>
          <p:nvPr>
            <p:ph sz="quarter" idx="15"/>
          </p:nvPr>
        </p:nvSpPr>
        <p:spPr>
          <a:xfrm>
            <a:off x="609599" y="6364800"/>
            <a:ext cx="10180339" cy="365125"/>
          </a:xfrm>
        </p:spPr>
        <p:txBody>
          <a:bodyPr anchor="b" anchorCtr="0"/>
          <a:lstStyle/>
          <a:p>
            <a:r>
              <a:rPr lang="en-GB" sz="1050" dirty="0">
                <a:solidFill>
                  <a:schemeClr val="tx2"/>
                </a:solidFill>
              </a:rPr>
              <a:t>2L, second line and later; BICR, blinded independent central review; BID, twice a day; C1D1, cycle 1 day 1; CR, complete response; DoR, duration of response; HER2, human epidermal growth receptor 2; IHC, immunohistochemistry; ISH, in situ hybridisation; mAb, monoclonal antibody; mCRC, metastatic colorectal cancer; NGS, next-generation sequencing; ORR, objective response rate; OS, overall survival; PFS, progression-free survival; PO, orally; PR, partial response; Q3W, every 3 weeks; R, randomisation; RAS, rat sarcoma virus; RECIST, Response Evaluation Criteria in Solid Tumours; US, United States; VEGF, vascular endothelial growth factor</a:t>
            </a:r>
          </a:p>
          <a:p>
            <a:r>
              <a:rPr lang="en-US" sz="1050" dirty="0">
                <a:solidFill>
                  <a:schemeClr val="tx2"/>
                </a:solidFill>
              </a:rPr>
              <a:t>Strickler JH, et al. Ann Oncol 2022; 33 (suppl 4): S375-376. Presented at ESMO World Congress on Gastrointestinal Cancers 2022. Abstract LBA-2 (oral presentation)</a:t>
            </a:r>
            <a:endParaRPr lang="en-GB" sz="1050" dirty="0">
              <a:solidFill>
                <a:schemeClr val="tx2"/>
              </a:solidFill>
            </a:endParaRPr>
          </a:p>
        </p:txBody>
      </p:sp>
      <p:sp>
        <p:nvSpPr>
          <p:cNvPr id="8" name="TextBox 7">
            <a:extLst>
              <a:ext uri="{FF2B5EF4-FFF2-40B4-BE49-F238E27FC236}">
                <a16:creationId xmlns:a16="http://schemas.microsoft.com/office/drawing/2014/main" id="{B6045F85-2BF8-FA07-6084-67142E3841D0}"/>
              </a:ext>
            </a:extLst>
          </p:cNvPr>
          <p:cNvSpPr txBox="1"/>
          <p:nvPr/>
        </p:nvSpPr>
        <p:spPr>
          <a:xfrm>
            <a:off x="620182" y="4826332"/>
            <a:ext cx="10732402" cy="1007968"/>
          </a:xfrm>
          <a:prstGeom prst="rect">
            <a:avLst/>
          </a:prstGeom>
          <a:noFill/>
        </p:spPr>
        <p:txBody>
          <a:bodyPr wrap="square" lIns="0" tIns="0" rIns="0" bIns="0" rtlCol="0" anchor="b">
            <a:spAutoFit/>
          </a:bodyPr>
          <a:lstStyle/>
          <a:p>
            <a:pPr>
              <a:spcAft>
                <a:spcPts val="300"/>
              </a:spcAft>
            </a:pPr>
            <a:br>
              <a:rPr lang="en-GB" sz="1050" dirty="0">
                <a:solidFill>
                  <a:schemeClr val="tx2"/>
                </a:solidFill>
                <a:latin typeface="Arial" panose="020B0604020202020204" pitchFamily="34" charset="0"/>
                <a:cs typeface="Arial" panose="020B0604020202020204" pitchFamily="34" charset="0"/>
              </a:rPr>
            </a:br>
            <a:r>
              <a:rPr lang="en-GB" sz="1050" baseline="30000" dirty="0">
                <a:solidFill>
                  <a:schemeClr val="tx2"/>
                </a:solidFill>
                <a:latin typeface="Arial" panose="020B0604020202020204" pitchFamily="34" charset="0"/>
                <a:cs typeface="Arial" panose="020B0604020202020204" pitchFamily="34" charset="0"/>
              </a:rPr>
              <a:t>a </a:t>
            </a:r>
            <a:r>
              <a:rPr lang="en-GB" sz="1050" dirty="0">
                <a:solidFill>
                  <a:schemeClr val="tx2"/>
                </a:solidFill>
                <a:latin typeface="Arial" panose="020B0604020202020204" pitchFamily="34" charset="0"/>
                <a:cs typeface="Arial" panose="020B0604020202020204" pitchFamily="34" charset="0"/>
              </a:rPr>
              <a:t>Each treatment cycle is 21 days; </a:t>
            </a:r>
            <a:r>
              <a:rPr lang="en-GB" sz="1050" baseline="30000" dirty="0">
                <a:solidFill>
                  <a:schemeClr val="tx2"/>
                </a:solidFill>
                <a:latin typeface="Arial" panose="020B0604020202020204" pitchFamily="34" charset="0"/>
                <a:cs typeface="Arial" panose="020B0604020202020204" pitchFamily="34" charset="0"/>
              </a:rPr>
              <a:t>b </a:t>
            </a:r>
            <a:r>
              <a:rPr lang="en-GB" sz="1050" dirty="0">
                <a:solidFill>
                  <a:schemeClr val="tx2"/>
                </a:solidFill>
                <a:latin typeface="Arial" panose="020B0604020202020204" pitchFamily="34" charset="0"/>
                <a:cs typeface="Arial" panose="020B0604020202020204" pitchFamily="34" charset="0"/>
              </a:rPr>
              <a:t>Patients remained on therapy until evidence of radiographic or clinical progression, unacceptable toxicity, withdrawal of consent, or study closure; </a:t>
            </a:r>
            <a:r>
              <a:rPr lang="en-GB" sz="1050" baseline="30000" dirty="0">
                <a:solidFill>
                  <a:schemeClr val="tx2"/>
                </a:solidFill>
                <a:latin typeface="Arial" panose="020B0604020202020204" pitchFamily="34" charset="0"/>
                <a:cs typeface="Arial" panose="020B0604020202020204" pitchFamily="34" charset="0"/>
              </a:rPr>
              <a:t>c </a:t>
            </a:r>
            <a:r>
              <a:rPr lang="en-GB" sz="1050" dirty="0">
                <a:solidFill>
                  <a:schemeClr val="tx2"/>
                </a:solidFill>
                <a:latin typeface="Arial" panose="020B0604020202020204" pitchFamily="34" charset="0"/>
                <a:cs typeface="Arial" panose="020B0604020202020204" pitchFamily="34" charset="0"/>
              </a:rPr>
              <a:t>Stratification: Left sided tumour primary vs other; </a:t>
            </a:r>
            <a:r>
              <a:rPr lang="en-GB" sz="1050" baseline="30000" dirty="0">
                <a:solidFill>
                  <a:schemeClr val="tx2"/>
                </a:solidFill>
                <a:latin typeface="Arial" panose="020B0604020202020204" pitchFamily="34" charset="0"/>
                <a:cs typeface="Arial" panose="020B0604020202020204" pitchFamily="34" charset="0"/>
              </a:rPr>
              <a:t>d </a:t>
            </a:r>
            <a:r>
              <a:rPr lang="en-GB" sz="1050" dirty="0">
                <a:solidFill>
                  <a:schemeClr val="tx2"/>
                </a:solidFill>
                <a:latin typeface="Arial" panose="020B0604020202020204" pitchFamily="34" charset="0"/>
                <a:cs typeface="Arial" panose="020B0604020202020204" pitchFamily="34" charset="0"/>
              </a:rPr>
              <a:t>Patients were allowed to cross over and receive tucatinib and trastuzumab if they experienced radiographic progression at any time point or if they had not achieved a PR or CR by week 12; </a:t>
            </a:r>
            <a:r>
              <a:rPr lang="en-GB" sz="1050" baseline="30000" dirty="0">
                <a:solidFill>
                  <a:schemeClr val="tx2"/>
                </a:solidFill>
                <a:latin typeface="Arial" panose="020B0604020202020204" pitchFamily="34" charset="0"/>
                <a:cs typeface="Arial" panose="020B0604020202020204" pitchFamily="34" charset="0"/>
              </a:rPr>
              <a:t>e </a:t>
            </a:r>
            <a:r>
              <a:rPr lang="en-GB" sz="1050" dirty="0">
                <a:solidFill>
                  <a:schemeClr val="tx2"/>
                </a:solidFill>
                <a:latin typeface="Arial" panose="020B0604020202020204" pitchFamily="34" charset="0"/>
                <a:cs typeface="Arial" panose="020B0604020202020204" pitchFamily="34" charset="0"/>
              </a:rPr>
              <a:t>Patients had HER2+ tumours as defined by one or more protocol required local tests: IHC 3+ (n=46), amplification by ISH (n=36), or amplification by NGS (n=69)</a:t>
            </a:r>
          </a:p>
          <a:p>
            <a:pPr>
              <a:spcAft>
                <a:spcPts val="300"/>
              </a:spcAft>
            </a:pPr>
            <a:r>
              <a:rPr lang="en-GB" sz="1050" dirty="0">
                <a:solidFill>
                  <a:schemeClr val="tx2"/>
                </a:solidFill>
                <a:latin typeface="Arial" panose="020B0604020202020204" pitchFamily="34" charset="0"/>
                <a:cs typeface="Arial" panose="020B0604020202020204" pitchFamily="34" charset="0"/>
              </a:rPr>
              <a:t>Data cut-off for current analysis, March 28, 2022</a:t>
            </a:r>
            <a:endParaRPr lang="en-GB" sz="1050" dirty="0">
              <a:solidFill>
                <a:schemeClr val="tx2"/>
              </a:solidFill>
              <a:latin typeface="Arial" panose="020B0604020202020204" pitchFamily="34" charset="0"/>
              <a:ea typeface="Aileron" charset="0"/>
              <a:cs typeface="Arial" panose="020B0604020202020204" pitchFamily="34" charset="0"/>
            </a:endParaRPr>
          </a:p>
        </p:txBody>
      </p:sp>
      <p:cxnSp>
        <p:nvCxnSpPr>
          <p:cNvPr id="2" name="Straight Connector 1">
            <a:extLst>
              <a:ext uri="{FF2B5EF4-FFF2-40B4-BE49-F238E27FC236}">
                <a16:creationId xmlns:a16="http://schemas.microsoft.com/office/drawing/2014/main" id="{85C23608-2DD0-5DAF-41D4-561C75F2E5D8}"/>
              </a:ext>
            </a:extLst>
          </p:cNvPr>
          <p:cNvCxnSpPr>
            <a:cxnSpLocks/>
          </p:cNvCxnSpPr>
          <p:nvPr/>
        </p:nvCxnSpPr>
        <p:spPr>
          <a:xfrm>
            <a:off x="2063552" y="2024844"/>
            <a:ext cx="936104"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C7581DC0-9434-8EDE-7D07-1A8783671BB6}"/>
              </a:ext>
            </a:extLst>
          </p:cNvPr>
          <p:cNvCxnSpPr>
            <a:cxnSpLocks/>
          </p:cNvCxnSpPr>
          <p:nvPr/>
        </p:nvCxnSpPr>
        <p:spPr>
          <a:xfrm>
            <a:off x="5087888" y="2024844"/>
            <a:ext cx="345863"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8A4ECD6-8705-1DA7-8519-01ECCE94C46E}"/>
              </a:ext>
            </a:extLst>
          </p:cNvPr>
          <p:cNvCxnSpPr>
            <a:cxnSpLocks/>
          </p:cNvCxnSpPr>
          <p:nvPr/>
        </p:nvCxnSpPr>
        <p:spPr>
          <a:xfrm>
            <a:off x="4946515" y="2628028"/>
            <a:ext cx="288000"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967E1E8-8D84-AAD2-8FD6-A28CA34EBE56}"/>
              </a:ext>
            </a:extLst>
          </p:cNvPr>
          <p:cNvCxnSpPr>
            <a:cxnSpLocks/>
          </p:cNvCxnSpPr>
          <p:nvPr/>
        </p:nvCxnSpPr>
        <p:spPr>
          <a:xfrm flipV="1">
            <a:off x="5083200" y="2012401"/>
            <a:ext cx="0" cy="146520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2" name="Rounded Rectangle 21">
            <a:extLst>
              <a:ext uri="{FF2B5EF4-FFF2-40B4-BE49-F238E27FC236}">
                <a16:creationId xmlns:a16="http://schemas.microsoft.com/office/drawing/2014/main" id="{F57DA875-7B13-F7A7-386D-0CFEDFBAF658}"/>
              </a:ext>
            </a:extLst>
          </p:cNvPr>
          <p:cNvSpPr/>
          <p:nvPr/>
        </p:nvSpPr>
        <p:spPr>
          <a:xfrm>
            <a:off x="5439098" y="1484784"/>
            <a:ext cx="1849063" cy="1080120"/>
          </a:xfrm>
          <a:prstGeom prst="roundRect">
            <a:avLst>
              <a:gd name="adj" fmla="val 16894"/>
            </a:avLst>
          </a:prstGeom>
          <a:solidFill>
            <a:schemeClr val="tx2">
              <a:lumMod val="75000"/>
            </a:schemeClr>
          </a:solidFill>
          <a:ln w="22225">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spcAft>
                <a:spcPts val="300"/>
              </a:spcAft>
              <a:buClr>
                <a:schemeClr val="accent1"/>
              </a:buClr>
            </a:pPr>
            <a:r>
              <a:rPr lang="en-GB" sz="1000" b="1" dirty="0">
                <a:solidFill>
                  <a:schemeClr val="bg1"/>
                </a:solidFill>
                <a:latin typeface="Arial" panose="020B0604020202020204" pitchFamily="34" charset="0"/>
                <a:cs typeface="Arial" panose="020B0604020202020204" pitchFamily="34" charset="0"/>
              </a:rPr>
              <a:t>Cohort B (n=41)</a:t>
            </a:r>
          </a:p>
          <a:p>
            <a:pPr algn="ctr">
              <a:lnSpc>
                <a:spcPct val="90000"/>
              </a:lnSpc>
              <a:buClr>
                <a:schemeClr val="accent1"/>
              </a:buClr>
            </a:pPr>
            <a:r>
              <a:rPr lang="en-GB" sz="1000" dirty="0">
                <a:solidFill>
                  <a:schemeClr val="bg1"/>
                </a:solidFill>
                <a:latin typeface="Arial" panose="020B0604020202020204" pitchFamily="34" charset="0"/>
                <a:cs typeface="Arial" panose="020B0604020202020204" pitchFamily="34" charset="0"/>
              </a:rPr>
              <a:t>Tucatinib 300 mg PO BID</a:t>
            </a:r>
            <a:br>
              <a:rPr lang="en-GB" sz="1000" dirty="0">
                <a:solidFill>
                  <a:schemeClr val="bg1"/>
                </a:solidFill>
                <a:latin typeface="Arial" panose="020B0604020202020204" pitchFamily="34" charset="0"/>
                <a:cs typeface="Arial" panose="020B0604020202020204" pitchFamily="34" charset="0"/>
              </a:rPr>
            </a:br>
            <a:r>
              <a:rPr lang="en-GB" sz="1000" dirty="0">
                <a:solidFill>
                  <a:schemeClr val="bg1"/>
                </a:solidFill>
                <a:latin typeface="Arial" panose="020B0604020202020204" pitchFamily="34" charset="0"/>
                <a:cs typeface="Arial" panose="020B0604020202020204" pitchFamily="34" charset="0"/>
              </a:rPr>
              <a:t>+</a:t>
            </a:r>
            <a:br>
              <a:rPr lang="en-GB" sz="1000" dirty="0">
                <a:solidFill>
                  <a:schemeClr val="bg1"/>
                </a:solidFill>
                <a:latin typeface="Arial" panose="020B0604020202020204" pitchFamily="34" charset="0"/>
                <a:cs typeface="Arial" panose="020B0604020202020204" pitchFamily="34" charset="0"/>
              </a:rPr>
            </a:br>
            <a:r>
              <a:rPr lang="en-GB" sz="1000" dirty="0">
                <a:solidFill>
                  <a:schemeClr val="bg1"/>
                </a:solidFill>
                <a:latin typeface="Arial" panose="020B0604020202020204" pitchFamily="34" charset="0"/>
                <a:cs typeface="Arial" panose="020B0604020202020204" pitchFamily="34" charset="0"/>
              </a:rPr>
              <a:t>Trastuzumab 6 mg/kg Q3W</a:t>
            </a:r>
            <a:br>
              <a:rPr lang="en-GB" sz="1000" dirty="0">
                <a:solidFill>
                  <a:schemeClr val="bg1"/>
                </a:solidFill>
                <a:latin typeface="Arial" panose="020B0604020202020204" pitchFamily="34" charset="0"/>
                <a:cs typeface="Arial" panose="020B0604020202020204" pitchFamily="34" charset="0"/>
              </a:rPr>
            </a:br>
            <a:r>
              <a:rPr lang="en-GB" sz="1000" dirty="0">
                <a:solidFill>
                  <a:schemeClr val="bg1"/>
                </a:solidFill>
                <a:latin typeface="Arial" panose="020B0604020202020204" pitchFamily="34" charset="0"/>
                <a:cs typeface="Arial" panose="020B0604020202020204" pitchFamily="34" charset="0"/>
              </a:rPr>
              <a:t>(loading dose 8 mg/kg</a:t>
            </a:r>
            <a:br>
              <a:rPr lang="en-GB" sz="1000" dirty="0">
                <a:solidFill>
                  <a:schemeClr val="bg1"/>
                </a:solidFill>
                <a:latin typeface="Arial" panose="020B0604020202020204" pitchFamily="34" charset="0"/>
                <a:cs typeface="Arial" panose="020B0604020202020204" pitchFamily="34" charset="0"/>
              </a:rPr>
            </a:br>
            <a:r>
              <a:rPr lang="en-GB" sz="1000" dirty="0">
                <a:solidFill>
                  <a:schemeClr val="bg1"/>
                </a:solidFill>
                <a:latin typeface="Arial" panose="020B0604020202020204" pitchFamily="34" charset="0"/>
                <a:cs typeface="Arial" panose="020B0604020202020204" pitchFamily="34" charset="0"/>
              </a:rPr>
              <a:t>C1D1)</a:t>
            </a:r>
            <a:r>
              <a:rPr lang="en-GB" sz="1000" baseline="30000" dirty="0">
                <a:solidFill>
                  <a:schemeClr val="bg1"/>
                </a:solidFill>
                <a:latin typeface="Arial" panose="020B0604020202020204" pitchFamily="34" charset="0"/>
                <a:cs typeface="Arial" panose="020B0604020202020204" pitchFamily="34" charset="0"/>
              </a:rPr>
              <a:t>a, b</a:t>
            </a:r>
          </a:p>
        </p:txBody>
      </p:sp>
      <p:sp>
        <p:nvSpPr>
          <p:cNvPr id="26" name="TextBox 25">
            <a:extLst>
              <a:ext uri="{FF2B5EF4-FFF2-40B4-BE49-F238E27FC236}">
                <a16:creationId xmlns:a16="http://schemas.microsoft.com/office/drawing/2014/main" id="{681E978D-C225-73C4-6A03-8092EBF5FDA1}"/>
              </a:ext>
            </a:extLst>
          </p:cNvPr>
          <p:cNvSpPr txBox="1"/>
          <p:nvPr/>
        </p:nvSpPr>
        <p:spPr>
          <a:xfrm>
            <a:off x="619201" y="4293096"/>
            <a:ext cx="10805391" cy="432048"/>
          </a:xfrm>
          <a:prstGeom prst="rect">
            <a:avLst/>
          </a:prstGeom>
          <a:solidFill>
            <a:schemeClr val="accent6">
              <a:lumMod val="20000"/>
              <a:lumOff val="80000"/>
            </a:schemeClr>
          </a:solidFill>
        </p:spPr>
        <p:txBody>
          <a:bodyPr wrap="square" lIns="72000" tIns="36000" rIns="36000" bIns="36000" rtlCol="0" anchor="ctr" anchorCtr="0">
            <a:noAutofit/>
          </a:bodyPr>
          <a:lstStyle/>
          <a:p>
            <a:pPr algn="ctr"/>
            <a:r>
              <a:rPr lang="en-GB" sz="1200" dirty="0">
                <a:latin typeface="Arial" panose="020B0604020202020204" pitchFamily="34" charset="0"/>
                <a:ea typeface="Aileron" charset="0"/>
                <a:cs typeface="Arial" panose="020B0604020202020204" pitchFamily="34" charset="0"/>
              </a:rPr>
              <a:t>MOUNTAINEER began as a US Investigator-Sponsored Trial and initially consisted of a single cohort (Cohort A) and was expanded globally to include </a:t>
            </a:r>
            <a:br>
              <a:rPr lang="en-GB" sz="1200" dirty="0">
                <a:latin typeface="Arial" panose="020B0604020202020204" pitchFamily="34" charset="0"/>
                <a:ea typeface="Aileron" charset="0"/>
                <a:cs typeface="Arial" panose="020B0604020202020204" pitchFamily="34" charset="0"/>
              </a:rPr>
            </a:br>
            <a:r>
              <a:rPr lang="en-GB" sz="1200" dirty="0">
                <a:latin typeface="Arial" panose="020B0604020202020204" pitchFamily="34" charset="0"/>
                <a:ea typeface="Aileron" charset="0"/>
                <a:cs typeface="Arial" panose="020B0604020202020204" pitchFamily="34" charset="0"/>
              </a:rPr>
              <a:t>patients randomised to receive tucatinib + trastuzumab (Cohort B) or tucatinib monotherapy (Cohort C)</a:t>
            </a:r>
            <a:endParaRPr lang="en-GB" sz="1200"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625E7656-2ABF-54C5-CC35-B5E39BA541B0}"/>
              </a:ext>
            </a:extLst>
          </p:cNvPr>
          <p:cNvSpPr txBox="1"/>
          <p:nvPr/>
        </p:nvSpPr>
        <p:spPr>
          <a:xfrm>
            <a:off x="3500571" y="2780928"/>
            <a:ext cx="852592" cy="241980"/>
          </a:xfrm>
          <a:prstGeom prst="rect">
            <a:avLst/>
          </a:prstGeom>
          <a:noFill/>
        </p:spPr>
        <p:txBody>
          <a:bodyPr wrap="square" lIns="72000" tIns="36000" rIns="36000" bIns="36000" rtlCol="0">
            <a:spAutoFit/>
          </a:bodyPr>
          <a:lstStyle/>
          <a:p>
            <a:pPr algn="ctr"/>
            <a:r>
              <a:rPr lang="en-GB" sz="1100" b="1" dirty="0">
                <a:latin typeface="Arial" panose="020B0604020202020204" pitchFamily="34" charset="0"/>
                <a:ea typeface="Aileron" charset="0"/>
                <a:cs typeface="Arial" panose="020B0604020202020204" pitchFamily="34" charset="0"/>
              </a:rPr>
              <a:t>Expansion</a:t>
            </a:r>
            <a:endParaRPr lang="en-GB" sz="1100" dirty="0">
              <a:latin typeface="Arial" panose="020B0604020202020204" pitchFamily="34" charset="0"/>
              <a:ea typeface="Aileron" charset="0"/>
              <a:cs typeface="Arial" panose="020B0604020202020204" pitchFamily="34" charset="0"/>
            </a:endParaRPr>
          </a:p>
        </p:txBody>
      </p:sp>
      <p:sp>
        <p:nvSpPr>
          <p:cNvPr id="28" name="Rounded Rectangle 27">
            <a:extLst>
              <a:ext uri="{FF2B5EF4-FFF2-40B4-BE49-F238E27FC236}">
                <a16:creationId xmlns:a16="http://schemas.microsoft.com/office/drawing/2014/main" id="{4372C79D-8FE1-85E2-5456-FF6F1DBA9A9B}"/>
              </a:ext>
            </a:extLst>
          </p:cNvPr>
          <p:cNvSpPr/>
          <p:nvPr/>
        </p:nvSpPr>
        <p:spPr>
          <a:xfrm>
            <a:off x="3002336" y="1484784"/>
            <a:ext cx="1849063" cy="1080120"/>
          </a:xfrm>
          <a:prstGeom prst="roundRect">
            <a:avLst>
              <a:gd name="adj" fmla="val 16894"/>
            </a:avLst>
          </a:prstGeom>
          <a:solidFill>
            <a:schemeClr val="tx2"/>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spcAft>
                <a:spcPts val="300"/>
              </a:spcAft>
              <a:buClr>
                <a:schemeClr val="accent1"/>
              </a:buClr>
            </a:pPr>
            <a:r>
              <a:rPr lang="en-GB" sz="1000" b="1" dirty="0">
                <a:solidFill>
                  <a:schemeClr val="bg1"/>
                </a:solidFill>
                <a:latin typeface="Arial" panose="020B0604020202020204" pitchFamily="34" charset="0"/>
                <a:cs typeface="Arial" panose="020B0604020202020204" pitchFamily="34" charset="0"/>
              </a:rPr>
              <a:t>Cohort A (n=45)</a:t>
            </a:r>
          </a:p>
          <a:p>
            <a:pPr algn="ctr">
              <a:lnSpc>
                <a:spcPct val="90000"/>
              </a:lnSpc>
              <a:buClr>
                <a:schemeClr val="accent1"/>
              </a:buClr>
            </a:pPr>
            <a:r>
              <a:rPr lang="en-GB" sz="1000" dirty="0">
                <a:solidFill>
                  <a:schemeClr val="bg1"/>
                </a:solidFill>
                <a:latin typeface="Arial" panose="020B0604020202020204" pitchFamily="34" charset="0"/>
                <a:cs typeface="Arial" panose="020B0604020202020204" pitchFamily="34" charset="0"/>
              </a:rPr>
              <a:t>Tucatinib 300 mg PO BID</a:t>
            </a:r>
            <a:br>
              <a:rPr lang="en-GB" sz="1000" dirty="0">
                <a:solidFill>
                  <a:schemeClr val="bg1"/>
                </a:solidFill>
                <a:latin typeface="Arial" panose="020B0604020202020204" pitchFamily="34" charset="0"/>
                <a:cs typeface="Arial" panose="020B0604020202020204" pitchFamily="34" charset="0"/>
              </a:rPr>
            </a:br>
            <a:r>
              <a:rPr lang="en-GB" sz="1000" dirty="0">
                <a:solidFill>
                  <a:schemeClr val="bg1"/>
                </a:solidFill>
                <a:latin typeface="Arial" panose="020B0604020202020204" pitchFamily="34" charset="0"/>
                <a:cs typeface="Arial" panose="020B0604020202020204" pitchFamily="34" charset="0"/>
              </a:rPr>
              <a:t>+</a:t>
            </a:r>
            <a:br>
              <a:rPr lang="en-GB" sz="1000" dirty="0">
                <a:solidFill>
                  <a:schemeClr val="bg1"/>
                </a:solidFill>
                <a:latin typeface="Arial" panose="020B0604020202020204" pitchFamily="34" charset="0"/>
                <a:cs typeface="Arial" panose="020B0604020202020204" pitchFamily="34" charset="0"/>
              </a:rPr>
            </a:br>
            <a:r>
              <a:rPr lang="en-GB" sz="1000" dirty="0">
                <a:solidFill>
                  <a:schemeClr val="bg1"/>
                </a:solidFill>
                <a:latin typeface="Arial" panose="020B0604020202020204" pitchFamily="34" charset="0"/>
                <a:cs typeface="Arial" panose="020B0604020202020204" pitchFamily="34" charset="0"/>
              </a:rPr>
              <a:t>Trastuzumab 6 mg/kg Q3W</a:t>
            </a:r>
            <a:br>
              <a:rPr lang="en-GB" sz="1000" dirty="0">
                <a:solidFill>
                  <a:schemeClr val="bg1"/>
                </a:solidFill>
                <a:latin typeface="Arial" panose="020B0604020202020204" pitchFamily="34" charset="0"/>
                <a:cs typeface="Arial" panose="020B0604020202020204" pitchFamily="34" charset="0"/>
              </a:rPr>
            </a:br>
            <a:r>
              <a:rPr lang="en-GB" sz="1000" dirty="0">
                <a:solidFill>
                  <a:schemeClr val="bg1"/>
                </a:solidFill>
                <a:latin typeface="Arial" panose="020B0604020202020204" pitchFamily="34" charset="0"/>
                <a:cs typeface="Arial" panose="020B0604020202020204" pitchFamily="34" charset="0"/>
              </a:rPr>
              <a:t>(loading dose 8 mg/kg</a:t>
            </a:r>
            <a:br>
              <a:rPr lang="en-GB" sz="1000" dirty="0">
                <a:solidFill>
                  <a:schemeClr val="bg1"/>
                </a:solidFill>
                <a:latin typeface="Arial" panose="020B0604020202020204" pitchFamily="34" charset="0"/>
                <a:cs typeface="Arial" panose="020B0604020202020204" pitchFamily="34" charset="0"/>
              </a:rPr>
            </a:br>
            <a:r>
              <a:rPr lang="en-GB" sz="1000" dirty="0">
                <a:solidFill>
                  <a:schemeClr val="bg1"/>
                </a:solidFill>
                <a:latin typeface="Arial" panose="020B0604020202020204" pitchFamily="34" charset="0"/>
                <a:cs typeface="Arial" panose="020B0604020202020204" pitchFamily="34" charset="0"/>
              </a:rPr>
              <a:t>C1D1)</a:t>
            </a:r>
            <a:r>
              <a:rPr lang="en-GB" sz="1000" baseline="30000" dirty="0">
                <a:solidFill>
                  <a:schemeClr val="bg1"/>
                </a:solidFill>
                <a:latin typeface="Arial" panose="020B0604020202020204" pitchFamily="34" charset="0"/>
                <a:cs typeface="Arial" panose="020B0604020202020204" pitchFamily="34" charset="0"/>
              </a:rPr>
              <a:t>a, b</a:t>
            </a:r>
          </a:p>
        </p:txBody>
      </p:sp>
      <p:sp>
        <p:nvSpPr>
          <p:cNvPr id="29" name="Rounded Rectangle 28">
            <a:extLst>
              <a:ext uri="{FF2B5EF4-FFF2-40B4-BE49-F238E27FC236}">
                <a16:creationId xmlns:a16="http://schemas.microsoft.com/office/drawing/2014/main" id="{144DD36A-F7FF-AB56-B175-2B5625C9C8BE}"/>
              </a:ext>
            </a:extLst>
          </p:cNvPr>
          <p:cNvSpPr/>
          <p:nvPr/>
        </p:nvSpPr>
        <p:spPr>
          <a:xfrm>
            <a:off x="5439098" y="2924944"/>
            <a:ext cx="1849063" cy="1080120"/>
          </a:xfrm>
          <a:prstGeom prst="roundRect">
            <a:avLst>
              <a:gd name="adj" fmla="val 16894"/>
            </a:avLst>
          </a:prstGeom>
          <a:solidFill>
            <a:schemeClr val="accent1"/>
          </a:solidFill>
          <a:ln w="2222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spcAft>
                <a:spcPts val="300"/>
              </a:spcAft>
              <a:buClr>
                <a:schemeClr val="accent1"/>
              </a:buClr>
            </a:pPr>
            <a:r>
              <a:rPr lang="en-GB" sz="1000" b="1" dirty="0">
                <a:solidFill>
                  <a:schemeClr val="bg1"/>
                </a:solidFill>
                <a:latin typeface="Arial" panose="020B0604020202020204" pitchFamily="34" charset="0"/>
                <a:cs typeface="Arial" panose="020B0604020202020204" pitchFamily="34" charset="0"/>
              </a:rPr>
              <a:t>Cohort C (n=31)</a:t>
            </a:r>
          </a:p>
          <a:p>
            <a:pPr algn="ctr">
              <a:lnSpc>
                <a:spcPct val="90000"/>
              </a:lnSpc>
              <a:buClr>
                <a:schemeClr val="accent1"/>
              </a:buClr>
            </a:pPr>
            <a:r>
              <a:rPr lang="en-GB" sz="1000" dirty="0">
                <a:solidFill>
                  <a:schemeClr val="bg1"/>
                </a:solidFill>
                <a:latin typeface="Arial" panose="020B0604020202020204" pitchFamily="34" charset="0"/>
                <a:cs typeface="Arial" panose="020B0604020202020204" pitchFamily="34" charset="0"/>
              </a:rPr>
              <a:t>Tucatinib 300 mg </a:t>
            </a:r>
            <a:br>
              <a:rPr lang="en-GB" sz="1000" dirty="0">
                <a:solidFill>
                  <a:schemeClr val="bg1"/>
                </a:solidFill>
                <a:latin typeface="Arial" panose="020B0604020202020204" pitchFamily="34" charset="0"/>
                <a:cs typeface="Arial" panose="020B0604020202020204" pitchFamily="34" charset="0"/>
              </a:rPr>
            </a:br>
            <a:r>
              <a:rPr lang="en-GB" sz="1000" dirty="0">
                <a:solidFill>
                  <a:schemeClr val="bg1"/>
                </a:solidFill>
                <a:latin typeface="Arial" panose="020B0604020202020204" pitchFamily="34" charset="0"/>
                <a:cs typeface="Arial" panose="020B0604020202020204" pitchFamily="34" charset="0"/>
              </a:rPr>
              <a:t>PO BID</a:t>
            </a:r>
            <a:r>
              <a:rPr lang="en-GB" sz="1000" baseline="30000" dirty="0">
                <a:solidFill>
                  <a:schemeClr val="bg1"/>
                </a:solidFill>
                <a:latin typeface="Arial" panose="020B0604020202020204" pitchFamily="34" charset="0"/>
                <a:cs typeface="Arial" panose="020B0604020202020204" pitchFamily="34" charset="0"/>
              </a:rPr>
              <a:t>a, d</a:t>
            </a:r>
            <a:br>
              <a:rPr lang="en-GB" sz="1000" dirty="0">
                <a:solidFill>
                  <a:schemeClr val="bg1"/>
                </a:solidFill>
                <a:latin typeface="Arial" panose="020B0604020202020204" pitchFamily="34" charset="0"/>
                <a:cs typeface="Arial" panose="020B0604020202020204" pitchFamily="34" charset="0"/>
              </a:rPr>
            </a:br>
            <a:endParaRPr lang="en-GB" sz="1000" baseline="30000" dirty="0">
              <a:solidFill>
                <a:schemeClr val="bg1"/>
              </a:solidFill>
              <a:latin typeface="Arial" panose="020B0604020202020204" pitchFamily="34" charset="0"/>
              <a:cs typeface="Arial" panose="020B0604020202020204" pitchFamily="34" charset="0"/>
            </a:endParaRPr>
          </a:p>
        </p:txBody>
      </p:sp>
      <p:sp>
        <p:nvSpPr>
          <p:cNvPr id="15" name="Oval 14">
            <a:extLst>
              <a:ext uri="{FF2B5EF4-FFF2-40B4-BE49-F238E27FC236}">
                <a16:creationId xmlns:a16="http://schemas.microsoft.com/office/drawing/2014/main" id="{1CECC05A-C54A-DAEC-275B-FB06078769B8}"/>
              </a:ext>
            </a:extLst>
          </p:cNvPr>
          <p:cNvSpPr/>
          <p:nvPr/>
        </p:nvSpPr>
        <p:spPr>
          <a:xfrm>
            <a:off x="4871864" y="2492925"/>
            <a:ext cx="502640" cy="503999"/>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r>
              <a:rPr lang="en-GB" sz="1100" b="1" dirty="0">
                <a:latin typeface="Arial" panose="020B0604020202020204" pitchFamily="34" charset="0"/>
                <a:cs typeface="Arial" panose="020B0604020202020204" pitchFamily="34" charset="0"/>
              </a:rPr>
              <a:t>R</a:t>
            </a:r>
            <a:r>
              <a:rPr lang="en-GB" sz="1100" b="1" baseline="30000" dirty="0">
                <a:latin typeface="Arial" panose="020B0604020202020204" pitchFamily="34" charset="0"/>
                <a:cs typeface="Arial" panose="020B0604020202020204" pitchFamily="34" charset="0"/>
              </a:rPr>
              <a:t>c</a:t>
            </a:r>
          </a:p>
        </p:txBody>
      </p:sp>
      <p:cxnSp>
        <p:nvCxnSpPr>
          <p:cNvPr id="31" name="Straight Connector 30">
            <a:extLst>
              <a:ext uri="{FF2B5EF4-FFF2-40B4-BE49-F238E27FC236}">
                <a16:creationId xmlns:a16="http://schemas.microsoft.com/office/drawing/2014/main" id="{A4CCC007-4C89-6159-664B-AC032BC90F1D}"/>
              </a:ext>
            </a:extLst>
          </p:cNvPr>
          <p:cNvCxnSpPr>
            <a:cxnSpLocks/>
          </p:cNvCxnSpPr>
          <p:nvPr/>
        </p:nvCxnSpPr>
        <p:spPr>
          <a:xfrm>
            <a:off x="5087888" y="3465004"/>
            <a:ext cx="345863"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D6B4A297-4DCD-1A52-D875-6909274F691A}"/>
              </a:ext>
            </a:extLst>
          </p:cNvPr>
          <p:cNvCxnSpPr>
            <a:cxnSpLocks/>
          </p:cNvCxnSpPr>
          <p:nvPr/>
        </p:nvCxnSpPr>
        <p:spPr>
          <a:xfrm>
            <a:off x="2063552" y="2744924"/>
            <a:ext cx="2923631"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0" name="Rounded Rectangle 9">
            <a:extLst>
              <a:ext uri="{FF2B5EF4-FFF2-40B4-BE49-F238E27FC236}">
                <a16:creationId xmlns:a16="http://schemas.microsoft.com/office/drawing/2014/main" id="{6DE75B5E-81B3-86C4-54F5-E12117631888}"/>
              </a:ext>
            </a:extLst>
          </p:cNvPr>
          <p:cNvSpPr/>
          <p:nvPr/>
        </p:nvSpPr>
        <p:spPr>
          <a:xfrm>
            <a:off x="619201" y="1484784"/>
            <a:ext cx="2076778" cy="2520280"/>
          </a:xfrm>
          <a:prstGeom prst="roundRect">
            <a:avLst>
              <a:gd name="adj" fmla="val 6673"/>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buClr>
                <a:schemeClr val="accent1"/>
              </a:buClr>
            </a:pPr>
            <a:r>
              <a:rPr lang="en-GB" sz="1200" b="1" dirty="0">
                <a:solidFill>
                  <a:schemeClr val="accent1"/>
                </a:solidFill>
                <a:latin typeface="Arial" panose="020B0604020202020204" pitchFamily="34" charset="0"/>
                <a:cs typeface="Arial" panose="020B0604020202020204" pitchFamily="34" charset="0"/>
              </a:rPr>
              <a:t>Key eligibility criteria</a:t>
            </a:r>
          </a:p>
          <a:p>
            <a:pPr marL="184150" indent="-184150">
              <a:spcAft>
                <a:spcPts val="300"/>
              </a:spcAft>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≥2L mCRC</a:t>
            </a:r>
          </a:p>
          <a:p>
            <a:pPr marL="184150" indent="-184150">
              <a:spcAft>
                <a:spcPts val="300"/>
              </a:spcAft>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HER2+ per local IHC/ISH/NGS testing</a:t>
            </a:r>
          </a:p>
          <a:p>
            <a:pPr marL="184150" indent="-184150">
              <a:spcAft>
                <a:spcPts val="300"/>
              </a:spcAft>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RAS wild-type</a:t>
            </a:r>
          </a:p>
          <a:p>
            <a:pPr marL="184150" indent="-184150">
              <a:spcAft>
                <a:spcPts val="300"/>
              </a:spcAft>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Measurable disease per RECIST 1.1</a:t>
            </a:r>
          </a:p>
          <a:p>
            <a:pPr marL="184150" indent="-184150">
              <a:spcAft>
                <a:spcPts val="300"/>
              </a:spcAft>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Prior fluoropyrimidines, oxaliplatin, irinotecan and anti-VEGF mAb</a:t>
            </a:r>
          </a:p>
        </p:txBody>
      </p:sp>
      <p:sp>
        <p:nvSpPr>
          <p:cNvPr id="34" name="Rounded Rectangle 33">
            <a:extLst>
              <a:ext uri="{FF2B5EF4-FFF2-40B4-BE49-F238E27FC236}">
                <a16:creationId xmlns:a16="http://schemas.microsoft.com/office/drawing/2014/main" id="{536D2BBA-B45C-6559-95DC-60114489A552}"/>
              </a:ext>
            </a:extLst>
          </p:cNvPr>
          <p:cNvSpPr/>
          <p:nvPr/>
        </p:nvSpPr>
        <p:spPr>
          <a:xfrm>
            <a:off x="7464152" y="1484784"/>
            <a:ext cx="3960440" cy="2520280"/>
          </a:xfrm>
          <a:prstGeom prst="roundRect">
            <a:avLst>
              <a:gd name="adj" fmla="val 6673"/>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buClr>
                <a:schemeClr val="accent1"/>
              </a:buClr>
            </a:pPr>
            <a:r>
              <a:rPr lang="en-GB" sz="1200" b="1" dirty="0">
                <a:solidFill>
                  <a:schemeClr val="accent1"/>
                </a:solidFill>
                <a:latin typeface="Arial" panose="020B0604020202020204" pitchFamily="34" charset="0"/>
                <a:cs typeface="Arial" panose="020B0604020202020204" pitchFamily="34" charset="0"/>
              </a:rPr>
              <a:t>Endpoints</a:t>
            </a:r>
          </a:p>
          <a:p>
            <a:pPr>
              <a:spcAft>
                <a:spcPts val="300"/>
              </a:spcAft>
              <a:buClr>
                <a:schemeClr val="accent1"/>
              </a:buClr>
            </a:pPr>
            <a:r>
              <a:rPr lang="en-GB" sz="1100" b="1" u="sng" dirty="0">
                <a:solidFill>
                  <a:schemeClr val="tx1"/>
                </a:solidFill>
                <a:latin typeface="Arial" panose="020B0604020202020204" pitchFamily="34" charset="0"/>
                <a:cs typeface="Arial" panose="020B0604020202020204" pitchFamily="34" charset="0"/>
              </a:rPr>
              <a:t>Efficacy</a:t>
            </a:r>
          </a:p>
          <a:p>
            <a:pPr>
              <a:spcAft>
                <a:spcPts val="300"/>
              </a:spcAft>
              <a:buClr>
                <a:schemeClr val="accent1"/>
              </a:buClr>
            </a:pPr>
            <a:r>
              <a:rPr lang="en-GB" sz="1100" dirty="0">
                <a:solidFill>
                  <a:schemeClr val="tx1"/>
                </a:solidFill>
                <a:latin typeface="Arial" panose="020B0604020202020204" pitchFamily="34" charset="0"/>
                <a:cs typeface="Arial" panose="020B0604020202020204" pitchFamily="34" charset="0"/>
              </a:rPr>
              <a:t>Assessed in patients who received any amount of study treatment and had HER2+ tumours</a:t>
            </a:r>
            <a:r>
              <a:rPr lang="en-GB" sz="1100" baseline="30000" dirty="0">
                <a:solidFill>
                  <a:schemeClr val="tx1"/>
                </a:solidFill>
                <a:latin typeface="Arial" panose="020B0604020202020204" pitchFamily="34" charset="0"/>
                <a:cs typeface="Arial" panose="020B0604020202020204" pitchFamily="34" charset="0"/>
              </a:rPr>
              <a:t>e</a:t>
            </a:r>
          </a:p>
          <a:p>
            <a:pPr marL="228600" indent="-228600">
              <a:spcAft>
                <a:spcPts val="300"/>
              </a:spcAft>
              <a:buClr>
                <a:schemeClr val="accent1"/>
              </a:buClr>
              <a:buFont typeface="+mj-lt"/>
              <a:buAutoNum type="arabicPeriod"/>
            </a:pPr>
            <a:r>
              <a:rPr lang="en-GB" sz="1100" b="1" dirty="0">
                <a:solidFill>
                  <a:schemeClr val="tx1"/>
                </a:solidFill>
                <a:latin typeface="Arial" panose="020B0604020202020204" pitchFamily="34" charset="0"/>
                <a:cs typeface="Arial" panose="020B0604020202020204" pitchFamily="34" charset="0"/>
              </a:rPr>
              <a:t>Primary: </a:t>
            </a:r>
            <a:r>
              <a:rPr lang="en-GB" sz="1100" dirty="0">
                <a:solidFill>
                  <a:schemeClr val="tx1"/>
                </a:solidFill>
                <a:latin typeface="Arial" panose="020B0604020202020204" pitchFamily="34" charset="0"/>
                <a:cs typeface="Arial" panose="020B0604020202020204" pitchFamily="34" charset="0"/>
              </a:rPr>
              <a:t>Confirmed ORR in Cohorts A+B (RECIST 1.1 per BICR)</a:t>
            </a:r>
          </a:p>
          <a:p>
            <a:pPr marL="228600" indent="-228600">
              <a:spcAft>
                <a:spcPts val="300"/>
              </a:spcAft>
              <a:buClr>
                <a:schemeClr val="accent1"/>
              </a:buClr>
              <a:buFont typeface="+mj-lt"/>
              <a:buAutoNum type="arabicPeriod"/>
            </a:pPr>
            <a:r>
              <a:rPr lang="en-GB" sz="1100" b="1" dirty="0">
                <a:solidFill>
                  <a:schemeClr val="tx1"/>
                </a:solidFill>
                <a:latin typeface="Arial" panose="020B0604020202020204" pitchFamily="34" charset="0"/>
                <a:cs typeface="Arial" panose="020B0604020202020204" pitchFamily="34" charset="0"/>
              </a:rPr>
              <a:t>Secondary:</a:t>
            </a:r>
          </a:p>
          <a:p>
            <a:pPr marL="184150" indent="-184150">
              <a:spcAft>
                <a:spcPts val="300"/>
              </a:spcAft>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Cohorts A+B DoR per BICR, PFS per BICR, and OS</a:t>
            </a:r>
          </a:p>
          <a:p>
            <a:pPr marL="184150" indent="-184150">
              <a:spcAft>
                <a:spcPts val="300"/>
              </a:spcAft>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Cohort C: ORR by 12 weeks of treatment</a:t>
            </a:r>
            <a:br>
              <a:rPr lang="en-GB" sz="1100" dirty="0">
                <a:solidFill>
                  <a:schemeClr val="tx1"/>
                </a:solidFill>
                <a:latin typeface="Arial" panose="020B0604020202020204" pitchFamily="34" charset="0"/>
                <a:cs typeface="Arial" panose="020B0604020202020204" pitchFamily="34" charset="0"/>
              </a:rPr>
            </a:br>
            <a:r>
              <a:rPr lang="en-GB" sz="1100" dirty="0">
                <a:solidFill>
                  <a:schemeClr val="tx1"/>
                </a:solidFill>
                <a:latin typeface="Arial" panose="020B0604020202020204" pitchFamily="34" charset="0"/>
                <a:cs typeface="Arial" panose="020B0604020202020204" pitchFamily="34" charset="0"/>
              </a:rPr>
              <a:t>(RECIST 1.1 per BICR)</a:t>
            </a:r>
          </a:p>
          <a:p>
            <a:pPr>
              <a:spcAft>
                <a:spcPts val="300"/>
              </a:spcAft>
              <a:buClr>
                <a:schemeClr val="accent1"/>
              </a:buClr>
            </a:pPr>
            <a:r>
              <a:rPr lang="en-GB" sz="1100" b="1" u="sng" dirty="0">
                <a:solidFill>
                  <a:schemeClr val="tx1"/>
                </a:solidFill>
                <a:latin typeface="Arial" panose="020B0604020202020204" pitchFamily="34" charset="0"/>
                <a:cs typeface="Arial" panose="020B0604020202020204" pitchFamily="34" charset="0"/>
              </a:rPr>
              <a:t>Safety</a:t>
            </a:r>
            <a:r>
              <a:rPr lang="en-GB" sz="1100" dirty="0">
                <a:solidFill>
                  <a:schemeClr val="tx1"/>
                </a:solidFill>
                <a:latin typeface="Arial" panose="020B0604020202020204" pitchFamily="34" charset="0"/>
                <a:cs typeface="Arial" panose="020B0604020202020204" pitchFamily="34" charset="0"/>
              </a:rPr>
              <a:t> presented in Cohorts A+B who received any amount of study treatment</a:t>
            </a:r>
          </a:p>
        </p:txBody>
      </p:sp>
    </p:spTree>
    <p:extLst>
      <p:ext uri="{BB962C8B-B14F-4D97-AF65-F5344CB8AC3E}">
        <p14:creationId xmlns:p14="http://schemas.microsoft.com/office/powerpoint/2010/main" val="28587461"/>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a:extLst>
              <a:ext uri="{FF2B5EF4-FFF2-40B4-BE49-F238E27FC236}">
                <a16:creationId xmlns:a16="http://schemas.microsoft.com/office/drawing/2014/main" id="{D50083F0-C9E4-D852-EA6D-A955773DCF95}"/>
              </a:ext>
            </a:extLst>
          </p:cNvPr>
          <p:cNvGraphicFramePr>
            <a:graphicFrameLocks noGrp="1"/>
          </p:cNvGraphicFramePr>
          <p:nvPr>
            <p:ph sz="quarter" idx="12"/>
            <p:extLst>
              <p:ext uri="{D42A27DB-BD31-4B8C-83A1-F6EECF244321}">
                <p14:modId xmlns:p14="http://schemas.microsoft.com/office/powerpoint/2010/main" val="372456441"/>
              </p:ext>
            </p:extLst>
          </p:nvPr>
        </p:nvGraphicFramePr>
        <p:xfrm>
          <a:off x="620713" y="1340768"/>
          <a:ext cx="10963274" cy="4338720"/>
        </p:xfrm>
        <a:graphic>
          <a:graphicData uri="http://schemas.openxmlformats.org/drawingml/2006/table">
            <a:tbl>
              <a:tblPr firstRow="1" bandRow="1">
                <a:tableStyleId>{5C22544A-7EE6-4342-B048-85BDC9FD1C3A}</a:tableStyleId>
              </a:tblPr>
              <a:tblGrid>
                <a:gridCol w="7275487">
                  <a:extLst>
                    <a:ext uri="{9D8B030D-6E8A-4147-A177-3AD203B41FA5}">
                      <a16:colId xmlns:a16="http://schemas.microsoft.com/office/drawing/2014/main" val="2190170303"/>
                    </a:ext>
                  </a:extLst>
                </a:gridCol>
                <a:gridCol w="3687787">
                  <a:extLst>
                    <a:ext uri="{9D8B030D-6E8A-4147-A177-3AD203B41FA5}">
                      <a16:colId xmlns:a16="http://schemas.microsoft.com/office/drawing/2014/main" val="2616267331"/>
                    </a:ext>
                  </a:extLst>
                </a:gridCol>
              </a:tblGrid>
              <a:tr h="398445">
                <a:tc>
                  <a:txBody>
                    <a:bodyPr/>
                    <a:lstStyle/>
                    <a:p>
                      <a:r>
                        <a:rPr lang="en-GB" sz="1600" dirty="0">
                          <a:latin typeface="Arial" panose="020B0604020202020204" pitchFamily="34" charset="0"/>
                          <a:cs typeface="Arial" panose="020B0604020202020204" pitchFamily="34" charset="0"/>
                        </a:rPr>
                        <a:t>Responses</a:t>
                      </a:r>
                    </a:p>
                  </a:txBody>
                  <a:tcPr marT="28800" marB="28800" anchor="b"/>
                </a:tc>
                <a:tc>
                  <a:txBody>
                    <a:bodyPr/>
                    <a:lstStyle/>
                    <a:p>
                      <a:pPr algn="ctr"/>
                      <a:r>
                        <a:rPr lang="en-GB" sz="1600" dirty="0">
                          <a:latin typeface="Arial" panose="020B0604020202020204" pitchFamily="34" charset="0"/>
                          <a:cs typeface="Arial" panose="020B0604020202020204" pitchFamily="34" charset="0"/>
                        </a:rPr>
                        <a:t>Tucatinib + trastuzumab</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Cohorts A + B</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n=84</a:t>
                      </a:r>
                    </a:p>
                  </a:txBody>
                  <a:tcPr marT="28800" marB="28800"/>
                </a:tc>
                <a:extLst>
                  <a:ext uri="{0D108BD9-81ED-4DB2-BD59-A6C34878D82A}">
                    <a16:rowId xmlns:a16="http://schemas.microsoft.com/office/drawing/2014/main" val="2066679696"/>
                  </a:ext>
                </a:extLst>
              </a:tr>
              <a:tr h="162329">
                <a:tc gridSpan="2">
                  <a:txBody>
                    <a:bodyPr/>
                    <a:lstStyle/>
                    <a:p>
                      <a:pPr algn="l"/>
                      <a:r>
                        <a:rPr lang="en-GB" sz="1300" b="0" dirty="0">
                          <a:latin typeface="Arial" panose="020B0604020202020204" pitchFamily="34" charset="0"/>
                          <a:cs typeface="Arial" panose="020B0604020202020204" pitchFamily="34" charset="0"/>
                        </a:rPr>
                        <a:t>Best overall response per BICR,</a:t>
                      </a:r>
                      <a:r>
                        <a:rPr lang="en-GB" sz="1300" b="0" baseline="30000" dirty="0">
                          <a:latin typeface="Arial" panose="020B0604020202020204" pitchFamily="34" charset="0"/>
                          <a:cs typeface="Arial" panose="020B0604020202020204" pitchFamily="34" charset="0"/>
                        </a:rPr>
                        <a:t>a</a:t>
                      </a:r>
                      <a:r>
                        <a:rPr lang="en-GB" sz="1300" b="0" dirty="0">
                          <a:latin typeface="Arial" panose="020B0604020202020204" pitchFamily="34" charset="0"/>
                          <a:cs typeface="Arial" panose="020B0604020202020204" pitchFamily="34" charset="0"/>
                        </a:rPr>
                        <a:t> n (%)</a:t>
                      </a:r>
                    </a:p>
                  </a:txBody>
                  <a:tcPr marT="28800" marB="28800"/>
                </a:tc>
                <a:tc hMerge="1">
                  <a:txBody>
                    <a:bodyPr/>
                    <a:lstStyle/>
                    <a:p>
                      <a:endParaRPr lang="en-GB"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54589723"/>
                  </a:ext>
                </a:extLst>
              </a:tr>
              <a:tr h="162329">
                <a:tc>
                  <a:txBody>
                    <a:bodyPr/>
                    <a:lstStyle/>
                    <a:p>
                      <a:pPr marL="0" indent="179388">
                        <a:tabLst/>
                      </a:pPr>
                      <a:r>
                        <a:rPr lang="en-GB" sz="1300" b="0" dirty="0">
                          <a:latin typeface="Arial" panose="020B0604020202020204" pitchFamily="34" charset="0"/>
                          <a:cs typeface="Arial" panose="020B0604020202020204" pitchFamily="34" charset="0"/>
                        </a:rPr>
                        <a:t>CR</a:t>
                      </a:r>
                    </a:p>
                  </a:txBody>
                  <a:tcPr marT="28800" marB="28800"/>
                </a:tc>
                <a:tc>
                  <a:txBody>
                    <a:bodyPr/>
                    <a:lstStyle/>
                    <a:p>
                      <a:pPr algn="ctr"/>
                      <a:r>
                        <a:rPr lang="en-GB" sz="1300" dirty="0">
                          <a:latin typeface="Arial" panose="020B0604020202020204" pitchFamily="34" charset="0"/>
                          <a:cs typeface="Arial" panose="020B0604020202020204" pitchFamily="34" charset="0"/>
                        </a:rPr>
                        <a:t>3 (3.6)</a:t>
                      </a:r>
                    </a:p>
                  </a:txBody>
                  <a:tcPr marT="28800" marB="28800"/>
                </a:tc>
                <a:extLst>
                  <a:ext uri="{0D108BD9-81ED-4DB2-BD59-A6C34878D82A}">
                    <a16:rowId xmlns:a16="http://schemas.microsoft.com/office/drawing/2014/main" val="3435829799"/>
                  </a:ext>
                </a:extLst>
              </a:tr>
              <a:tr h="162329">
                <a:tc>
                  <a:txBody>
                    <a:bodyPr/>
                    <a:lstStyle/>
                    <a:p>
                      <a:pPr marL="0" indent="179388">
                        <a:tabLst/>
                      </a:pPr>
                      <a:r>
                        <a:rPr lang="en-GB" sz="1300" b="0" dirty="0">
                          <a:latin typeface="Arial" panose="020B0604020202020204" pitchFamily="34" charset="0"/>
                          <a:cs typeface="Arial" panose="020B0604020202020204" pitchFamily="34" charset="0"/>
                        </a:rPr>
                        <a:t>PR</a:t>
                      </a:r>
                    </a:p>
                  </a:txBody>
                  <a:tcPr marT="28800" marB="28800"/>
                </a:tc>
                <a:tc>
                  <a:txBody>
                    <a:bodyPr/>
                    <a:lstStyle/>
                    <a:p>
                      <a:pPr algn="ctr"/>
                      <a:r>
                        <a:rPr lang="en-GB" sz="1300" dirty="0">
                          <a:latin typeface="Arial" panose="020B0604020202020204" pitchFamily="34" charset="0"/>
                          <a:cs typeface="Arial" panose="020B0604020202020204" pitchFamily="34" charset="0"/>
                        </a:rPr>
                        <a:t>29 (34.5)</a:t>
                      </a:r>
                    </a:p>
                  </a:txBody>
                  <a:tcPr marT="28800" marB="28800"/>
                </a:tc>
                <a:extLst>
                  <a:ext uri="{0D108BD9-81ED-4DB2-BD59-A6C34878D82A}">
                    <a16:rowId xmlns:a16="http://schemas.microsoft.com/office/drawing/2014/main" val="484062419"/>
                  </a:ext>
                </a:extLst>
              </a:tr>
              <a:tr h="162329">
                <a:tc>
                  <a:txBody>
                    <a:bodyPr/>
                    <a:lstStyle/>
                    <a:p>
                      <a:pPr marL="0" indent="179388">
                        <a:tabLst/>
                      </a:pPr>
                      <a:r>
                        <a:rPr lang="en-GB" sz="1300" b="0" dirty="0">
                          <a:latin typeface="Arial" panose="020B0604020202020204" pitchFamily="34" charset="0"/>
                          <a:cs typeface="Arial" panose="020B0604020202020204" pitchFamily="34" charset="0"/>
                        </a:rPr>
                        <a:t>SD</a:t>
                      </a:r>
                      <a:r>
                        <a:rPr lang="en-GB" sz="1300" b="0" baseline="30000" dirty="0">
                          <a:latin typeface="Arial" panose="020B0604020202020204" pitchFamily="34" charset="0"/>
                          <a:cs typeface="Arial" panose="020B0604020202020204" pitchFamily="34" charset="0"/>
                        </a:rPr>
                        <a:t>b</a:t>
                      </a:r>
                    </a:p>
                  </a:txBody>
                  <a:tcPr marT="28800" marB="28800"/>
                </a:tc>
                <a:tc>
                  <a:txBody>
                    <a:bodyPr/>
                    <a:lstStyle/>
                    <a:p>
                      <a:pPr algn="ctr"/>
                      <a:r>
                        <a:rPr lang="en-GB" sz="1300" dirty="0">
                          <a:latin typeface="Arial" panose="020B0604020202020204" pitchFamily="34" charset="0"/>
                          <a:cs typeface="Arial" panose="020B0604020202020204" pitchFamily="34" charset="0"/>
                        </a:rPr>
                        <a:t>28 (33.3)</a:t>
                      </a:r>
                    </a:p>
                  </a:txBody>
                  <a:tcPr marT="28800" marB="28800"/>
                </a:tc>
                <a:extLst>
                  <a:ext uri="{0D108BD9-81ED-4DB2-BD59-A6C34878D82A}">
                    <a16:rowId xmlns:a16="http://schemas.microsoft.com/office/drawing/2014/main" val="4058098202"/>
                  </a:ext>
                </a:extLst>
              </a:tr>
              <a:tr h="162329">
                <a:tc>
                  <a:txBody>
                    <a:bodyPr/>
                    <a:lstStyle/>
                    <a:p>
                      <a:pPr marL="0" indent="179388">
                        <a:tabLst/>
                      </a:pPr>
                      <a:r>
                        <a:rPr lang="en-GB" sz="1300" b="0" dirty="0">
                          <a:latin typeface="Arial" panose="020B0604020202020204" pitchFamily="34" charset="0"/>
                          <a:cs typeface="Arial" panose="020B0604020202020204" pitchFamily="34" charset="0"/>
                        </a:rPr>
                        <a:t>PD</a:t>
                      </a:r>
                    </a:p>
                  </a:txBody>
                  <a:tcPr marT="28800" marB="28800"/>
                </a:tc>
                <a:tc>
                  <a:txBody>
                    <a:bodyPr/>
                    <a:lstStyle/>
                    <a:p>
                      <a:pPr algn="ctr"/>
                      <a:r>
                        <a:rPr lang="en-GB" sz="1300" dirty="0">
                          <a:latin typeface="Arial" panose="020B0604020202020204" pitchFamily="34" charset="0"/>
                          <a:cs typeface="Arial" panose="020B0604020202020204" pitchFamily="34" charset="0"/>
                        </a:rPr>
                        <a:t>22 (26.2)</a:t>
                      </a:r>
                    </a:p>
                  </a:txBody>
                  <a:tcPr marT="28800" marB="28800"/>
                </a:tc>
                <a:extLst>
                  <a:ext uri="{0D108BD9-81ED-4DB2-BD59-A6C34878D82A}">
                    <a16:rowId xmlns:a16="http://schemas.microsoft.com/office/drawing/2014/main" val="2496549347"/>
                  </a:ext>
                </a:extLst>
              </a:tr>
              <a:tr h="162329">
                <a:tc>
                  <a:txBody>
                    <a:bodyPr/>
                    <a:lstStyle/>
                    <a:p>
                      <a:pPr marL="0" indent="179388">
                        <a:tabLst/>
                      </a:pPr>
                      <a:r>
                        <a:rPr lang="en-GB" sz="1300" b="0" dirty="0">
                          <a:latin typeface="Arial" panose="020B0604020202020204" pitchFamily="34" charset="0"/>
                          <a:cs typeface="Arial" panose="020B0604020202020204" pitchFamily="34" charset="0"/>
                        </a:rPr>
                        <a:t>Not </a:t>
                      </a:r>
                      <a:r>
                        <a:rPr lang="en-GB" sz="1300" b="0" dirty="0">
                          <a:solidFill>
                            <a:schemeClr val="tx1"/>
                          </a:solidFill>
                          <a:latin typeface="Arial" panose="020B0604020202020204" pitchFamily="34" charset="0"/>
                          <a:cs typeface="Arial" panose="020B0604020202020204" pitchFamily="34" charset="0"/>
                        </a:rPr>
                        <a:t>available</a:t>
                      </a:r>
                      <a:r>
                        <a:rPr lang="en-GB" sz="1300" b="0" baseline="30000" dirty="0">
                          <a:solidFill>
                            <a:schemeClr val="tx1"/>
                          </a:solidFill>
                          <a:latin typeface="Arial" panose="020B0604020202020204" pitchFamily="34" charset="0"/>
                          <a:cs typeface="Arial" panose="020B0604020202020204" pitchFamily="34" charset="0"/>
                        </a:rPr>
                        <a:t>c</a:t>
                      </a:r>
                    </a:p>
                  </a:txBody>
                  <a:tcPr marT="28800" marB="28800"/>
                </a:tc>
                <a:tc>
                  <a:txBody>
                    <a:bodyPr/>
                    <a:lstStyle/>
                    <a:p>
                      <a:pPr algn="ctr"/>
                      <a:r>
                        <a:rPr lang="en-GB" sz="1300" dirty="0">
                          <a:latin typeface="Arial" panose="020B0604020202020204" pitchFamily="34" charset="0"/>
                          <a:cs typeface="Arial" panose="020B0604020202020204" pitchFamily="34" charset="0"/>
                        </a:rPr>
                        <a:t>2 (2.4)</a:t>
                      </a:r>
                    </a:p>
                  </a:txBody>
                  <a:tcPr marT="28800" marB="28800"/>
                </a:tc>
                <a:extLst>
                  <a:ext uri="{0D108BD9-81ED-4DB2-BD59-A6C34878D82A}">
                    <a16:rowId xmlns:a16="http://schemas.microsoft.com/office/drawing/2014/main" val="156015690"/>
                  </a:ext>
                </a:extLst>
              </a:tr>
              <a:tr h="162329">
                <a:tc>
                  <a:txBody>
                    <a:bodyPr/>
                    <a:lstStyle/>
                    <a:p>
                      <a:pPr marL="0" indent="9525">
                        <a:tabLst/>
                      </a:pPr>
                      <a:r>
                        <a:rPr lang="en-GB" sz="1300" b="0" dirty="0">
                          <a:latin typeface="Arial" panose="020B0604020202020204" pitchFamily="34" charset="0"/>
                          <a:cs typeface="Arial" panose="020B0604020202020204" pitchFamily="34" charset="0"/>
                        </a:rPr>
                        <a:t>cORR per BICR, % (95% CI)</a:t>
                      </a:r>
                      <a:r>
                        <a:rPr lang="en-GB" sz="1300" b="0" baseline="30000" dirty="0">
                          <a:latin typeface="Arial" panose="020B0604020202020204" pitchFamily="34" charset="0"/>
                          <a:cs typeface="Arial" panose="020B0604020202020204" pitchFamily="34" charset="0"/>
                        </a:rPr>
                        <a:t>d</a:t>
                      </a:r>
                    </a:p>
                  </a:txBody>
                  <a:tcPr marT="28800" marB="28800"/>
                </a:tc>
                <a:tc>
                  <a:txBody>
                    <a:bodyPr/>
                    <a:lstStyle/>
                    <a:p>
                      <a:pPr algn="ctr"/>
                      <a:r>
                        <a:rPr lang="en-GB" sz="1300" b="1" dirty="0">
                          <a:latin typeface="Arial" panose="020B0604020202020204" pitchFamily="34" charset="0"/>
                          <a:cs typeface="Arial" panose="020B0604020202020204" pitchFamily="34" charset="0"/>
                        </a:rPr>
                        <a:t>38.1 (27.7, 49.3)</a:t>
                      </a:r>
                    </a:p>
                  </a:txBody>
                  <a:tcPr marT="28800" marB="28800"/>
                </a:tc>
                <a:extLst>
                  <a:ext uri="{0D108BD9-81ED-4DB2-BD59-A6C34878D82A}">
                    <a16:rowId xmlns:a16="http://schemas.microsoft.com/office/drawing/2014/main" val="3349024889"/>
                  </a:ext>
                </a:extLst>
              </a:tr>
              <a:tr h="162329">
                <a:tc>
                  <a:txBody>
                    <a:bodyPr/>
                    <a:lstStyle/>
                    <a:p>
                      <a:pPr marL="0" indent="9525">
                        <a:tabLst/>
                      </a:pPr>
                      <a:r>
                        <a:rPr lang="en-GB" sz="1300" b="0" dirty="0">
                          <a:latin typeface="Arial" panose="020B0604020202020204" pitchFamily="34" charset="0"/>
                          <a:cs typeface="Arial" panose="020B0604020202020204" pitchFamily="34" charset="0"/>
                        </a:rPr>
                        <a:t>cORR per investigator, % (95% CI)</a:t>
                      </a:r>
                      <a:r>
                        <a:rPr lang="en-GB" sz="1300" b="0" baseline="30000" dirty="0">
                          <a:latin typeface="Arial" panose="020B0604020202020204" pitchFamily="34" charset="0"/>
                          <a:cs typeface="Arial" panose="020B0604020202020204" pitchFamily="34" charset="0"/>
                        </a:rPr>
                        <a:t>d</a:t>
                      </a:r>
                    </a:p>
                  </a:txBody>
                  <a:tcPr marT="28800" marB="28800"/>
                </a:tc>
                <a:tc>
                  <a:txBody>
                    <a:bodyPr/>
                    <a:lstStyle/>
                    <a:p>
                      <a:pPr algn="ctr"/>
                      <a:r>
                        <a:rPr lang="en-GB" sz="1300" dirty="0">
                          <a:latin typeface="Arial" panose="020B0604020202020204" pitchFamily="34" charset="0"/>
                          <a:cs typeface="Arial" panose="020B0604020202020204" pitchFamily="34" charset="0"/>
                        </a:rPr>
                        <a:t>42.9 (32.1, 54.1)</a:t>
                      </a:r>
                    </a:p>
                  </a:txBody>
                  <a:tcPr marT="28800" marB="28800"/>
                </a:tc>
                <a:extLst>
                  <a:ext uri="{0D108BD9-81ED-4DB2-BD59-A6C34878D82A}">
                    <a16:rowId xmlns:a16="http://schemas.microsoft.com/office/drawing/2014/main" val="929837362"/>
                  </a:ext>
                </a:extLst>
              </a:tr>
              <a:tr h="162329">
                <a:tc>
                  <a:txBody>
                    <a:bodyPr/>
                    <a:lstStyle/>
                    <a:p>
                      <a:pPr marL="0" indent="9525">
                        <a:tabLst/>
                      </a:pPr>
                      <a:r>
                        <a:rPr lang="en-GB" sz="1300" b="0" dirty="0">
                          <a:latin typeface="Arial" panose="020B0604020202020204" pitchFamily="34" charset="0"/>
                          <a:cs typeface="Arial" panose="020B0604020202020204" pitchFamily="34" charset="0"/>
                        </a:rPr>
                        <a:t>Median time to objective response per BICR,</a:t>
                      </a:r>
                      <a:r>
                        <a:rPr lang="en-GB" sz="1300" b="0" baseline="30000" dirty="0">
                          <a:latin typeface="Arial" panose="020B0604020202020204" pitchFamily="34" charset="0"/>
                          <a:cs typeface="Arial" panose="020B0604020202020204" pitchFamily="34" charset="0"/>
                        </a:rPr>
                        <a:t>e</a:t>
                      </a:r>
                      <a:r>
                        <a:rPr lang="en-GB" sz="1300" b="0" dirty="0">
                          <a:latin typeface="Arial" panose="020B0604020202020204" pitchFamily="34" charset="0"/>
                          <a:cs typeface="Arial" panose="020B0604020202020204" pitchFamily="34" charset="0"/>
                        </a:rPr>
                        <a:t> months (range)</a:t>
                      </a:r>
                    </a:p>
                  </a:txBody>
                  <a:tcPr marT="28800" marB="28800"/>
                </a:tc>
                <a:tc>
                  <a:txBody>
                    <a:bodyPr/>
                    <a:lstStyle/>
                    <a:p>
                      <a:pPr algn="ctr"/>
                      <a:r>
                        <a:rPr lang="en-GB" sz="1300" dirty="0">
                          <a:latin typeface="Arial" panose="020B0604020202020204" pitchFamily="34" charset="0"/>
                          <a:cs typeface="Arial" panose="020B0604020202020204" pitchFamily="34" charset="0"/>
                        </a:rPr>
                        <a:t>2.1 (1.2, 9.8)</a:t>
                      </a:r>
                    </a:p>
                  </a:txBody>
                  <a:tcPr marT="28800" marB="28800"/>
                </a:tc>
                <a:extLst>
                  <a:ext uri="{0D108BD9-81ED-4DB2-BD59-A6C34878D82A}">
                    <a16:rowId xmlns:a16="http://schemas.microsoft.com/office/drawing/2014/main" val="2209081499"/>
                  </a:ext>
                </a:extLst>
              </a:tr>
              <a:tr h="162329">
                <a:tc>
                  <a:txBody>
                    <a:bodyPr/>
                    <a:lstStyle/>
                    <a:p>
                      <a:pPr marL="0" indent="9525">
                        <a:tabLst/>
                      </a:pPr>
                      <a:r>
                        <a:rPr lang="en-GB" sz="1300" b="0" dirty="0">
                          <a:latin typeface="Arial" panose="020B0604020202020204" pitchFamily="34" charset="0"/>
                          <a:cs typeface="Arial" panose="020B0604020202020204" pitchFamily="34" charset="0"/>
                        </a:rPr>
                        <a:t>DCR per BICR,</a:t>
                      </a:r>
                      <a:r>
                        <a:rPr lang="en-GB" sz="1300" b="0" baseline="30000" dirty="0">
                          <a:latin typeface="Arial" panose="020B0604020202020204" pitchFamily="34" charset="0"/>
                          <a:cs typeface="Arial" panose="020B0604020202020204" pitchFamily="34" charset="0"/>
                        </a:rPr>
                        <a:t> f</a:t>
                      </a:r>
                      <a:r>
                        <a:rPr lang="en-GB" sz="1300" b="0" dirty="0">
                          <a:latin typeface="Arial" panose="020B0604020202020204" pitchFamily="34" charset="0"/>
                          <a:cs typeface="Arial" panose="020B0604020202020204" pitchFamily="34" charset="0"/>
                        </a:rPr>
                        <a:t> n (%)</a:t>
                      </a:r>
                    </a:p>
                  </a:txBody>
                  <a:tcPr marT="28800" marB="28800"/>
                </a:tc>
                <a:tc>
                  <a:txBody>
                    <a:bodyPr/>
                    <a:lstStyle/>
                    <a:p>
                      <a:pPr algn="ctr"/>
                      <a:r>
                        <a:rPr lang="en-GB" sz="1300" dirty="0">
                          <a:latin typeface="Arial" panose="020B0604020202020204" pitchFamily="34" charset="0"/>
                          <a:cs typeface="Arial" panose="020B0604020202020204" pitchFamily="34" charset="0"/>
                        </a:rPr>
                        <a:t>60 (71.4)</a:t>
                      </a:r>
                    </a:p>
                  </a:txBody>
                  <a:tcPr marT="28800" marB="28800"/>
                </a:tc>
                <a:extLst>
                  <a:ext uri="{0D108BD9-81ED-4DB2-BD59-A6C34878D82A}">
                    <a16:rowId xmlns:a16="http://schemas.microsoft.com/office/drawing/2014/main" val="1197097584"/>
                  </a:ext>
                </a:extLst>
              </a:tr>
              <a:tr h="162329">
                <a:tc>
                  <a:txBody>
                    <a:bodyPr/>
                    <a:lstStyle/>
                    <a:p>
                      <a:pPr marL="0" indent="9525">
                        <a:tabLst/>
                      </a:pPr>
                      <a:r>
                        <a:rPr lang="en-GB" sz="1300" b="0" dirty="0">
                          <a:latin typeface="Arial" panose="020B0604020202020204" pitchFamily="34" charset="0"/>
                          <a:cs typeface="Arial" panose="020B0604020202020204" pitchFamily="34" charset="0"/>
                        </a:rPr>
                        <a:t>Median DoR per BICR, months (95% CI)</a:t>
                      </a:r>
                    </a:p>
                  </a:txBody>
                  <a:tcPr marT="28800" marB="28800"/>
                </a:tc>
                <a:tc>
                  <a:txBody>
                    <a:bodyPr/>
                    <a:lstStyle/>
                    <a:p>
                      <a:pPr algn="ctr"/>
                      <a:r>
                        <a:rPr lang="en-GB" sz="1300" b="1" dirty="0">
                          <a:latin typeface="Arial" panose="020B0604020202020204" pitchFamily="34" charset="0"/>
                          <a:cs typeface="Arial" panose="020B0604020202020204" pitchFamily="34" charset="0"/>
                        </a:rPr>
                        <a:t>12.4 (8.5, 20.5)</a:t>
                      </a:r>
                    </a:p>
                  </a:txBody>
                  <a:tcPr marT="28800" marB="28800"/>
                </a:tc>
                <a:extLst>
                  <a:ext uri="{0D108BD9-81ED-4DB2-BD59-A6C34878D82A}">
                    <a16:rowId xmlns:a16="http://schemas.microsoft.com/office/drawing/2014/main" val="3879313968"/>
                  </a:ext>
                </a:extLst>
              </a:tr>
              <a:tr h="162329">
                <a:tc>
                  <a:txBody>
                    <a:bodyPr/>
                    <a:lstStyle/>
                    <a:p>
                      <a:pPr marL="0" indent="9525">
                        <a:tabLst/>
                      </a:pPr>
                      <a:r>
                        <a:rPr lang="en-GB" sz="1300" b="0" dirty="0">
                          <a:latin typeface="Arial" panose="020B0604020202020204" pitchFamily="34" charset="0"/>
                          <a:cs typeface="Arial" panose="020B0604020202020204" pitchFamily="34" charset="0"/>
                        </a:rPr>
                        <a:t>Median PFS per BICR, mo (95% CI)</a:t>
                      </a:r>
                    </a:p>
                  </a:txBody>
                  <a:tcPr marT="28800" marB="28800"/>
                </a:tc>
                <a:tc>
                  <a:txBody>
                    <a:bodyPr/>
                    <a:lstStyle/>
                    <a:p>
                      <a:pPr algn="ctr"/>
                      <a:r>
                        <a:rPr lang="en-GB" sz="1300" b="1" dirty="0">
                          <a:latin typeface="Arial" panose="020B0604020202020204" pitchFamily="34" charset="0"/>
                          <a:cs typeface="Arial" panose="020B0604020202020204" pitchFamily="34" charset="0"/>
                        </a:rPr>
                        <a:t>8.2 (4.2, 10.3)</a:t>
                      </a:r>
                    </a:p>
                  </a:txBody>
                  <a:tcPr marT="28800" marB="28800"/>
                </a:tc>
                <a:extLst>
                  <a:ext uri="{0D108BD9-81ED-4DB2-BD59-A6C34878D82A}">
                    <a16:rowId xmlns:a16="http://schemas.microsoft.com/office/drawing/2014/main" val="1403438197"/>
                  </a:ext>
                </a:extLst>
              </a:tr>
              <a:tr h="162329">
                <a:tc>
                  <a:txBody>
                    <a:bodyPr/>
                    <a:lstStyle/>
                    <a:p>
                      <a:pPr marL="0" indent="9525">
                        <a:tabLst/>
                      </a:pPr>
                      <a:r>
                        <a:rPr lang="en-GB" sz="1300" b="0" dirty="0">
                          <a:latin typeface="Arial" panose="020B0604020202020204" pitchFamily="34" charset="0"/>
                          <a:cs typeface="Arial" panose="020B0604020202020204" pitchFamily="34" charset="0"/>
                        </a:rPr>
                        <a:t>Median OS, mo (95% CI)</a:t>
                      </a:r>
                    </a:p>
                  </a:txBody>
                  <a:tcPr marT="28800" marB="28800"/>
                </a:tc>
                <a:tc>
                  <a:txBody>
                    <a:bodyPr/>
                    <a:lstStyle/>
                    <a:p>
                      <a:pPr algn="ctr"/>
                      <a:r>
                        <a:rPr lang="en-GB" sz="1300" dirty="0">
                          <a:latin typeface="Arial" panose="020B0604020202020204" pitchFamily="34" charset="0"/>
                          <a:cs typeface="Arial" panose="020B0604020202020204" pitchFamily="34" charset="0"/>
                        </a:rPr>
                        <a:t>24.1 (20.3, 36.7)</a:t>
                      </a:r>
                    </a:p>
                  </a:txBody>
                  <a:tcPr marT="28800" marB="28800"/>
                </a:tc>
                <a:extLst>
                  <a:ext uri="{0D108BD9-81ED-4DB2-BD59-A6C34878D82A}">
                    <a16:rowId xmlns:a16="http://schemas.microsoft.com/office/drawing/2014/main" val="819582965"/>
                  </a:ext>
                </a:extLst>
              </a:tr>
              <a:tr h="162329">
                <a:tc gridSpan="2">
                  <a:txBody>
                    <a:bodyPr/>
                    <a:lstStyle/>
                    <a:p>
                      <a:pPr marL="0" marR="0" lvl="0" indent="9525" algn="l" defTabSz="457200" rtl="0" eaLnBrk="1" fontAlgn="auto" latinLnBrk="0" hangingPunct="1">
                        <a:lnSpc>
                          <a:spcPct val="100000"/>
                        </a:lnSpc>
                        <a:spcBef>
                          <a:spcPts val="0"/>
                        </a:spcBef>
                        <a:spcAft>
                          <a:spcPts val="0"/>
                        </a:spcAft>
                        <a:buClrTx/>
                        <a:buSzTx/>
                        <a:buFontTx/>
                        <a:buNone/>
                        <a:tabLst/>
                        <a:defRPr/>
                      </a:pPr>
                      <a:endParaRPr lang="en-GB" sz="1100" dirty="0">
                        <a:latin typeface="Arial" panose="020B0604020202020204" pitchFamily="34" charset="0"/>
                        <a:ea typeface="Aileron" charset="0"/>
                        <a:cs typeface="Arial" panose="020B0604020202020204" pitchFamily="34" charset="0"/>
                      </a:endParaRPr>
                    </a:p>
                  </a:txBody>
                  <a:tcPr marT="28800" marB="28800">
                    <a:noFill/>
                  </a:tcPr>
                </a:tc>
                <a:tc hMerge="1">
                  <a:txBody>
                    <a:bodyPr/>
                    <a:lstStyle/>
                    <a:p>
                      <a:pPr algn="ctr"/>
                      <a:endParaRPr lang="en-GB" sz="1400" dirty="0">
                        <a:latin typeface="Arial" panose="020B0604020202020204" pitchFamily="34" charset="0"/>
                        <a:cs typeface="Arial" panose="020B0604020202020204" pitchFamily="34" charset="0"/>
                      </a:endParaRPr>
                    </a:p>
                  </a:txBody>
                  <a:tcPr marT="28800" marB="28800"/>
                </a:tc>
                <a:extLst>
                  <a:ext uri="{0D108BD9-81ED-4DB2-BD59-A6C34878D82A}">
                    <a16:rowId xmlns:a16="http://schemas.microsoft.com/office/drawing/2014/main" val="2675981105"/>
                  </a:ext>
                </a:extLst>
              </a:tr>
            </a:tbl>
          </a:graphicData>
        </a:graphic>
      </p:graphicFrame>
      <p:sp>
        <p:nvSpPr>
          <p:cNvPr id="3" name="Title 2">
            <a:extLst>
              <a:ext uri="{FF2B5EF4-FFF2-40B4-BE49-F238E27FC236}">
                <a16:creationId xmlns:a16="http://schemas.microsoft.com/office/drawing/2014/main" id="{D348FCFE-4485-C56E-46BD-8506A9DC48C5}"/>
              </a:ext>
            </a:extLst>
          </p:cNvPr>
          <p:cNvSpPr>
            <a:spLocks noGrp="1"/>
          </p:cNvSpPr>
          <p:nvPr>
            <p:ph type="title"/>
          </p:nvPr>
        </p:nvSpPr>
        <p:spPr>
          <a:xfrm>
            <a:off x="619201" y="259200"/>
            <a:ext cx="10963199" cy="864000"/>
          </a:xfrm>
        </p:spPr>
        <p:txBody>
          <a:bodyPr>
            <a:noAutofit/>
          </a:bodyPr>
          <a:lstStyle/>
          <a:p>
            <a:r>
              <a:rPr lang="en-GB" dirty="0"/>
              <a:t>MOUNTAINEER: Trastuzumab plus tucatinib is effective in PTs with </a:t>
            </a:r>
            <a:r>
              <a:rPr lang="en-GB" i="1" dirty="0"/>
              <a:t>RAS</a:t>
            </a:r>
            <a:r>
              <a:rPr lang="en-GB" dirty="0"/>
              <a:t> wt and </a:t>
            </a:r>
            <a:r>
              <a:rPr lang="en-GB" i="1" dirty="0"/>
              <a:t>HER2</a:t>
            </a:r>
            <a:r>
              <a:rPr lang="en-GB" dirty="0"/>
              <a:t>-amplified </a:t>
            </a:r>
            <a:r>
              <a:rPr lang="en-GB" cap="none" dirty="0"/>
              <a:t>m</a:t>
            </a:r>
            <a:r>
              <a:rPr lang="en-GB" dirty="0"/>
              <a:t>CRC</a:t>
            </a:r>
            <a:br>
              <a:rPr lang="en-GB" dirty="0"/>
            </a:br>
            <a:endParaRPr lang="en-GB" dirty="0"/>
          </a:p>
        </p:txBody>
      </p:sp>
      <p:sp>
        <p:nvSpPr>
          <p:cNvPr id="4" name="Slide Number Placeholder 3">
            <a:extLst>
              <a:ext uri="{FF2B5EF4-FFF2-40B4-BE49-F238E27FC236}">
                <a16:creationId xmlns:a16="http://schemas.microsoft.com/office/drawing/2014/main" id="{E9E7679D-7F63-F3B4-B16D-940A25E66306}"/>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28</a:t>
            </a:fld>
            <a:endParaRPr lang="en-GB" dirty="0"/>
          </a:p>
        </p:txBody>
      </p:sp>
      <p:sp>
        <p:nvSpPr>
          <p:cNvPr id="15" name="Content Placeholder 14">
            <a:extLst>
              <a:ext uri="{FF2B5EF4-FFF2-40B4-BE49-F238E27FC236}">
                <a16:creationId xmlns:a16="http://schemas.microsoft.com/office/drawing/2014/main" id="{CCFA88FD-93BD-FA8A-076B-157A88152F30}"/>
              </a:ext>
            </a:extLst>
          </p:cNvPr>
          <p:cNvSpPr>
            <a:spLocks noGrp="1"/>
          </p:cNvSpPr>
          <p:nvPr>
            <p:ph sz="quarter" idx="15"/>
          </p:nvPr>
        </p:nvSpPr>
        <p:spPr>
          <a:xfrm>
            <a:off x="620183" y="6409751"/>
            <a:ext cx="10516377" cy="365125"/>
          </a:xfrm>
        </p:spPr>
        <p:txBody>
          <a:bodyPr anchor="b"/>
          <a:lstStyle/>
          <a:p>
            <a:r>
              <a:rPr lang="en-GB" sz="1100" baseline="30000" dirty="0">
                <a:solidFill>
                  <a:schemeClr val="tx2"/>
                </a:solidFill>
              </a:rPr>
              <a:t>a </a:t>
            </a:r>
            <a:r>
              <a:rPr lang="en-GB" sz="1100" dirty="0">
                <a:solidFill>
                  <a:schemeClr val="tx2"/>
                </a:solidFill>
                <a:latin typeface="Arial" panose="020B0604020202020204" pitchFamily="34" charset="0"/>
                <a:cs typeface="Arial" panose="020B0604020202020204" pitchFamily="34" charset="0"/>
              </a:rPr>
              <a:t>Confirmed best overall response assessed per RECIST 1.1; </a:t>
            </a:r>
            <a:r>
              <a:rPr lang="en-GB" sz="1100" baseline="30000" dirty="0">
                <a:solidFill>
                  <a:schemeClr val="tx2"/>
                </a:solidFill>
                <a:latin typeface="Arial" panose="020B0604020202020204" pitchFamily="34" charset="0"/>
                <a:cs typeface="Arial" panose="020B0604020202020204" pitchFamily="34" charset="0"/>
              </a:rPr>
              <a:t>b </a:t>
            </a:r>
            <a:r>
              <a:rPr lang="en-GB" sz="1100" dirty="0">
                <a:solidFill>
                  <a:schemeClr val="tx2"/>
                </a:solidFill>
                <a:latin typeface="Arial" panose="020B0604020202020204" pitchFamily="34" charset="0"/>
                <a:cs typeface="Arial" panose="020B0604020202020204" pitchFamily="34" charset="0"/>
              </a:rPr>
              <a:t>Includes SD and non-CR/non-PD; </a:t>
            </a:r>
            <a:r>
              <a:rPr lang="en-GB" sz="1100" baseline="30000" dirty="0">
                <a:solidFill>
                  <a:schemeClr val="tx2"/>
                </a:solidFill>
                <a:latin typeface="Arial" panose="020B0604020202020204" pitchFamily="34" charset="0"/>
                <a:cs typeface="Arial" panose="020B0604020202020204" pitchFamily="34" charset="0"/>
              </a:rPr>
              <a:t>c </a:t>
            </a:r>
            <a:r>
              <a:rPr lang="en-GB" sz="1100" dirty="0">
                <a:solidFill>
                  <a:schemeClr val="tx2"/>
                </a:solidFill>
                <a:latin typeface="Arial" panose="020B0604020202020204" pitchFamily="34" charset="0"/>
                <a:cs typeface="Arial" panose="020B0604020202020204" pitchFamily="34" charset="0"/>
              </a:rPr>
              <a:t>Includes patients with no post-baseline response assessment and patients whose disease assessments are not evaluable; </a:t>
            </a:r>
            <a:r>
              <a:rPr lang="en-GB" sz="1100" baseline="30000" dirty="0">
                <a:solidFill>
                  <a:schemeClr val="tx2"/>
                </a:solidFill>
                <a:latin typeface="Arial" panose="020B0604020202020204" pitchFamily="34" charset="0"/>
                <a:cs typeface="Arial" panose="020B0604020202020204" pitchFamily="34" charset="0"/>
              </a:rPr>
              <a:t>d </a:t>
            </a:r>
            <a:r>
              <a:rPr lang="en-GB" sz="1100" dirty="0">
                <a:solidFill>
                  <a:schemeClr val="tx2"/>
                </a:solidFill>
                <a:latin typeface="Arial" panose="020B0604020202020204" pitchFamily="34" charset="0"/>
                <a:cs typeface="Arial" panose="020B0604020202020204" pitchFamily="34" charset="0"/>
              </a:rPr>
              <a:t>Two-sided 95% exact CI, computed using the Clopper-Pearson method (1934); </a:t>
            </a:r>
            <a:r>
              <a:rPr lang="en-GB" sz="1100" baseline="30000" dirty="0">
                <a:solidFill>
                  <a:schemeClr val="tx2"/>
                </a:solidFill>
                <a:latin typeface="Arial" panose="020B0604020202020204" pitchFamily="34" charset="0"/>
                <a:cs typeface="Arial" panose="020B0604020202020204" pitchFamily="34" charset="0"/>
              </a:rPr>
              <a:t>e </a:t>
            </a:r>
            <a:r>
              <a:rPr lang="en-GB" sz="1100" dirty="0">
                <a:solidFill>
                  <a:schemeClr val="tx2"/>
                </a:solidFill>
                <a:latin typeface="Arial" panose="020B0604020202020204" pitchFamily="34" charset="0"/>
                <a:cs typeface="Arial" panose="020B0604020202020204" pitchFamily="34" charset="0"/>
              </a:rPr>
              <a:t>Time from the start of study treatment (Cohort A) or date of randomisation (Cohort B) to the first documentation of objective response (CR or PR that is subsequently confirmed); </a:t>
            </a:r>
            <a:r>
              <a:rPr lang="en-GB" sz="1100" baseline="30000" dirty="0">
                <a:solidFill>
                  <a:schemeClr val="tx2"/>
                </a:solidFill>
                <a:latin typeface="Arial" panose="020B0604020202020204" pitchFamily="34" charset="0"/>
                <a:cs typeface="Arial" panose="020B0604020202020204" pitchFamily="34" charset="0"/>
              </a:rPr>
              <a:t>f </a:t>
            </a:r>
            <a:r>
              <a:rPr lang="en-GB" sz="1100" dirty="0">
                <a:solidFill>
                  <a:schemeClr val="tx2"/>
                </a:solidFill>
                <a:latin typeface="Arial" panose="020B0604020202020204" pitchFamily="34" charset="0"/>
                <a:cs typeface="Arial" panose="020B0604020202020204" pitchFamily="34" charset="0"/>
              </a:rPr>
              <a:t>Defined as sum of CR, PR, and SD </a:t>
            </a:r>
            <a:endParaRPr lang="en-GB" sz="1100" dirty="0">
              <a:solidFill>
                <a:schemeClr val="tx2"/>
              </a:solidFill>
            </a:endParaRPr>
          </a:p>
          <a:p>
            <a:r>
              <a:rPr lang="en-GB" sz="1100" dirty="0">
                <a:solidFill>
                  <a:schemeClr val="tx2"/>
                </a:solidFill>
              </a:rPr>
              <a:t>BICR, blinded independent central review; CI, confidence interval; cORR, confirmed objective response; CR, complete response; DCR, disease control rate; DoR, duration of response; HER2, human epidermal growth factor receptor 2; mCRC, metastatic colorectal cancer; mo, months; OS, overall survival; PD, progressive disease; PFS, progression-free survival; PR, partial response; pts, patients; RAS, RAS proto-oncogene GTPase; RECIST, Response Evaluation Criteria in Solid Tumours; SD, stable disease; wt, wild-type</a:t>
            </a:r>
          </a:p>
          <a:p>
            <a:r>
              <a:rPr lang="en-US" sz="1100" dirty="0">
                <a:solidFill>
                  <a:schemeClr val="tx2"/>
                </a:solidFill>
              </a:rPr>
              <a:t>Strickler JH, et al. Ann Oncol 2022; 33 (suppl 4): S375-376. Presented at ESMO World Congress on Gastrointestinal Cancers 2022. Abstract LBA-2 (oral presentation)</a:t>
            </a:r>
          </a:p>
        </p:txBody>
      </p:sp>
    </p:spTree>
    <p:extLst>
      <p:ext uri="{BB962C8B-B14F-4D97-AF65-F5344CB8AC3E}">
        <p14:creationId xmlns:p14="http://schemas.microsoft.com/office/powerpoint/2010/main" val="420065766"/>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735D34F5-ABF2-96FF-A6E5-6F66453028C5}"/>
              </a:ext>
            </a:extLst>
          </p:cNvPr>
          <p:cNvSpPr>
            <a:spLocks noGrp="1"/>
          </p:cNvSpPr>
          <p:nvPr>
            <p:ph type="body" idx="1"/>
          </p:nvPr>
        </p:nvSpPr>
        <p:spPr>
          <a:xfrm>
            <a:off x="609600" y="864000"/>
            <a:ext cx="10972800" cy="702470"/>
          </a:xfrm>
        </p:spPr>
        <p:txBody>
          <a:bodyPr/>
          <a:lstStyle/>
          <a:p>
            <a:r>
              <a:rPr lang="en-GB" dirty="0"/>
              <a:t>A randomised, blinded, 2-stage, 2-arm, multicentre, global, phase 2 study (nct04744831)</a:t>
            </a:r>
          </a:p>
        </p:txBody>
      </p:sp>
      <p:sp>
        <p:nvSpPr>
          <p:cNvPr id="3" name="Title 2">
            <a:extLst>
              <a:ext uri="{FF2B5EF4-FFF2-40B4-BE49-F238E27FC236}">
                <a16:creationId xmlns:a16="http://schemas.microsoft.com/office/drawing/2014/main" id="{819943CB-1A41-E40C-E565-C9F141398BAB}"/>
              </a:ext>
            </a:extLst>
          </p:cNvPr>
          <p:cNvSpPr>
            <a:spLocks noGrp="1"/>
          </p:cNvSpPr>
          <p:nvPr>
            <p:ph type="title"/>
          </p:nvPr>
        </p:nvSpPr>
        <p:spPr>
          <a:xfrm>
            <a:off x="619201" y="259200"/>
            <a:ext cx="10963199" cy="864000"/>
          </a:xfrm>
        </p:spPr>
        <p:txBody>
          <a:bodyPr/>
          <a:lstStyle/>
          <a:p>
            <a:r>
              <a:rPr lang="en-GB" dirty="0"/>
              <a:t>DEsTINY-CRC02: study design</a:t>
            </a:r>
          </a:p>
        </p:txBody>
      </p:sp>
      <p:sp>
        <p:nvSpPr>
          <p:cNvPr id="21" name="Content Placeholder 20">
            <a:extLst>
              <a:ext uri="{FF2B5EF4-FFF2-40B4-BE49-F238E27FC236}">
                <a16:creationId xmlns:a16="http://schemas.microsoft.com/office/drawing/2014/main" id="{D807A236-63E2-FCCE-C18C-3E2B742C84F7}"/>
              </a:ext>
            </a:extLst>
          </p:cNvPr>
          <p:cNvSpPr>
            <a:spLocks noGrp="1"/>
          </p:cNvSpPr>
          <p:nvPr>
            <p:ph sz="quarter" idx="14"/>
          </p:nvPr>
        </p:nvSpPr>
        <p:spPr>
          <a:xfrm>
            <a:off x="619200" y="1700808"/>
            <a:ext cx="10963200" cy="720080"/>
          </a:xfrm>
        </p:spPr>
        <p:txBody>
          <a:bodyPr/>
          <a:lstStyle/>
          <a:p>
            <a:r>
              <a:rPr lang="en-GB" dirty="0"/>
              <a:t>Stage 1 (randomised) was followed by Stage 2 (non-randomised), which enrolled an additional 42 patients</a:t>
            </a:r>
          </a:p>
        </p:txBody>
      </p:sp>
      <p:sp>
        <p:nvSpPr>
          <p:cNvPr id="5" name="Content Placeholder 4">
            <a:extLst>
              <a:ext uri="{FF2B5EF4-FFF2-40B4-BE49-F238E27FC236}">
                <a16:creationId xmlns:a16="http://schemas.microsoft.com/office/drawing/2014/main" id="{B22FC943-624E-AB35-FF12-A40DA5E7D4AC}"/>
              </a:ext>
            </a:extLst>
          </p:cNvPr>
          <p:cNvSpPr>
            <a:spLocks noGrp="1"/>
          </p:cNvSpPr>
          <p:nvPr>
            <p:ph sz="quarter" idx="15"/>
          </p:nvPr>
        </p:nvSpPr>
        <p:spPr>
          <a:xfrm>
            <a:off x="620183" y="6356351"/>
            <a:ext cx="10180339" cy="365125"/>
          </a:xfrm>
        </p:spPr>
        <p:txBody>
          <a:bodyPr anchor="b" anchorCtr="0"/>
          <a:lstStyle/>
          <a:p>
            <a:pPr>
              <a:lnSpc>
                <a:spcPct val="95000"/>
              </a:lnSpc>
              <a:spcBef>
                <a:spcPts val="0"/>
              </a:spcBef>
              <a:spcAft>
                <a:spcPts val="300"/>
              </a:spcAft>
            </a:pPr>
            <a:r>
              <a:rPr lang="en-GB" baseline="30000" dirty="0"/>
              <a:t>a </a:t>
            </a:r>
            <a:r>
              <a:rPr lang="en-GB" dirty="0"/>
              <a:t>HER2 status was assessed with the Roche VENTANA HER2 Dual ISH DNA probe cocktail assay (IUO); </a:t>
            </a:r>
            <a:r>
              <a:rPr lang="en-GB" baseline="30000" dirty="0"/>
              <a:t>b </a:t>
            </a:r>
            <a:r>
              <a:rPr lang="en-GB" dirty="0"/>
              <a:t>Exploratory endpoints included best percent change in the sum of diameters of measurable tumours based on BICR and investigator; </a:t>
            </a:r>
            <a:r>
              <a:rPr lang="en-GB" baseline="30000" dirty="0"/>
              <a:t>c </a:t>
            </a:r>
            <a:r>
              <a:rPr lang="en-GB" dirty="0"/>
              <a:t>Primary analysis occurred ≥6 months after the last patient had been enrolled or when all patients discontinued from the study, whichever was earlier.</a:t>
            </a:r>
          </a:p>
          <a:p>
            <a:pPr>
              <a:lnSpc>
                <a:spcPct val="95000"/>
              </a:lnSpc>
              <a:spcBef>
                <a:spcPts val="0"/>
              </a:spcBef>
              <a:spcAft>
                <a:spcPts val="300"/>
              </a:spcAft>
            </a:pPr>
            <a:r>
              <a:rPr lang="en-GB" dirty="0"/>
              <a:t>Both investigators and patients were blind to treatments</a:t>
            </a:r>
          </a:p>
          <a:p>
            <a:pPr>
              <a:lnSpc>
                <a:spcPct val="95000"/>
              </a:lnSpc>
              <a:spcBef>
                <a:spcPts val="0"/>
              </a:spcBef>
              <a:spcAft>
                <a:spcPts val="300"/>
              </a:spcAft>
            </a:pPr>
            <a:r>
              <a:rPr lang="en-GB" dirty="0"/>
              <a:t>BICR, blinded independent central review; </a:t>
            </a:r>
            <a:r>
              <a:rPr lang="en-GB" i="1" dirty="0"/>
              <a:t>BRAF</a:t>
            </a:r>
            <a:r>
              <a:rPr lang="en-GB" dirty="0"/>
              <a:t>, </a:t>
            </a:r>
            <a:r>
              <a:rPr lang="en-GB" sz="1200" dirty="0">
                <a:solidFill>
                  <a:schemeClr val="tx2"/>
                </a:solidFill>
              </a:rPr>
              <a:t>proto-oncogene B-Raf</a:t>
            </a:r>
            <a:r>
              <a:rPr lang="en-GB" dirty="0"/>
              <a:t>; CBR, clinical benefit rate; cORR, confirmed objective response; DCR, disease control rate; DoR, duration of response; ECOG PS, Eastern Cooperative Oncology Group performance status; HER2, human epidermal growth factor receptor 2; IHC, immunohistochemistry; ISH, in situ hybridisation; IV, intravenous; mCRC, metastatic colorectal cancer; OS, overall survival; PFS, progression-free survival; Q3W, every 3 weeks; R, randomisation; </a:t>
            </a:r>
            <a:r>
              <a:rPr lang="en-GB" i="1" dirty="0"/>
              <a:t>RAS</a:t>
            </a:r>
            <a:r>
              <a:rPr lang="en-GB" dirty="0"/>
              <a:t>, </a:t>
            </a:r>
            <a:r>
              <a:rPr lang="en-GB" sz="1200" i="1" dirty="0">
                <a:solidFill>
                  <a:schemeClr val="tx2"/>
                </a:solidFill>
                <a:latin typeface="Arial" panose="020B0604020202020204" pitchFamily="34" charset="0"/>
                <a:ea typeface="PT Sans" panose="020B0503020203020204" pitchFamily="34" charset="0"/>
                <a:cs typeface="Arial" panose="020B0604020202020204" pitchFamily="34" charset="0"/>
              </a:rPr>
              <a:t>RAS</a:t>
            </a:r>
            <a:r>
              <a:rPr lang="en-GB" sz="1200" dirty="0">
                <a:solidFill>
                  <a:schemeClr val="tx2"/>
                </a:solidFill>
                <a:latin typeface="Arial" panose="020B0604020202020204" pitchFamily="34" charset="0"/>
                <a:ea typeface="PT Sans" panose="020B0503020203020204" pitchFamily="34" charset="0"/>
                <a:cs typeface="Arial" panose="020B0604020202020204" pitchFamily="34" charset="0"/>
              </a:rPr>
              <a:t> proto-oncogene GTPase</a:t>
            </a:r>
            <a:r>
              <a:rPr lang="en-GB" dirty="0"/>
              <a:t>; T-DXd, trastuzumab deruxtecan</a:t>
            </a:r>
          </a:p>
          <a:p>
            <a:pPr>
              <a:lnSpc>
                <a:spcPct val="95000"/>
              </a:lnSpc>
              <a:spcBef>
                <a:spcPts val="0"/>
              </a:spcBef>
              <a:spcAft>
                <a:spcPts val="300"/>
              </a:spcAft>
            </a:pPr>
            <a:r>
              <a:rPr lang="en-GB" sz="1200" dirty="0"/>
              <a:t>Raghav K, et al. J Clin Oncol. 2023;41(16_suppl):3501-3501. ASCO 2023 (oral presentation)</a:t>
            </a:r>
          </a:p>
        </p:txBody>
      </p:sp>
      <p:sp>
        <p:nvSpPr>
          <p:cNvPr id="4" name="Slide Number Placeholder 3">
            <a:extLst>
              <a:ext uri="{FF2B5EF4-FFF2-40B4-BE49-F238E27FC236}">
                <a16:creationId xmlns:a16="http://schemas.microsoft.com/office/drawing/2014/main" id="{94CAE3A0-79D1-4C1A-AA12-CCC33902F93A}"/>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29</a:t>
            </a:fld>
            <a:endParaRPr lang="en-GB" dirty="0"/>
          </a:p>
        </p:txBody>
      </p:sp>
      <p:cxnSp>
        <p:nvCxnSpPr>
          <p:cNvPr id="25" name="Straight Connector 24">
            <a:extLst>
              <a:ext uri="{FF2B5EF4-FFF2-40B4-BE49-F238E27FC236}">
                <a16:creationId xmlns:a16="http://schemas.microsoft.com/office/drawing/2014/main" id="{3E4DC785-F760-9028-3634-AE65F934CE97}"/>
              </a:ext>
            </a:extLst>
          </p:cNvPr>
          <p:cNvCxnSpPr>
            <a:cxnSpLocks/>
          </p:cNvCxnSpPr>
          <p:nvPr/>
        </p:nvCxnSpPr>
        <p:spPr>
          <a:xfrm>
            <a:off x="2423592" y="3355061"/>
            <a:ext cx="1411463"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7" name="Rounded Rectangle 26">
            <a:extLst>
              <a:ext uri="{FF2B5EF4-FFF2-40B4-BE49-F238E27FC236}">
                <a16:creationId xmlns:a16="http://schemas.microsoft.com/office/drawing/2014/main" id="{78AE831E-B85B-2109-7117-4ECFD2C1426F}"/>
              </a:ext>
            </a:extLst>
          </p:cNvPr>
          <p:cNvSpPr/>
          <p:nvPr/>
        </p:nvSpPr>
        <p:spPr>
          <a:xfrm>
            <a:off x="7824192" y="2379543"/>
            <a:ext cx="1800200" cy="2016224"/>
          </a:xfrm>
          <a:prstGeom prst="roundRect">
            <a:avLst>
              <a:gd name="adj" fmla="val 6673"/>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300"/>
              </a:spcAft>
              <a:buClr>
                <a:schemeClr val="accent1"/>
              </a:buClr>
            </a:pPr>
            <a:r>
              <a:rPr lang="en-GB" sz="1100" b="1" dirty="0">
                <a:solidFill>
                  <a:schemeClr val="accent1"/>
                </a:solidFill>
                <a:latin typeface="Arial" panose="020B0604020202020204" pitchFamily="34" charset="0"/>
                <a:cs typeface="Arial" panose="020B0604020202020204" pitchFamily="34" charset="0"/>
              </a:rPr>
              <a:t>Primary endpoint:</a:t>
            </a:r>
          </a:p>
          <a:p>
            <a:pPr marL="184150" indent="-184150">
              <a:spcAft>
                <a:spcPts val="300"/>
              </a:spcAft>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cORR by BICR</a:t>
            </a:r>
          </a:p>
          <a:p>
            <a:pPr>
              <a:spcBef>
                <a:spcPts val="300"/>
              </a:spcBef>
              <a:buClr>
                <a:schemeClr val="accent1"/>
              </a:buClr>
            </a:pPr>
            <a:r>
              <a:rPr lang="en-GB" sz="1100" b="1" dirty="0">
                <a:solidFill>
                  <a:schemeClr val="accent1"/>
                </a:solidFill>
                <a:latin typeface="Arial" panose="020B0604020202020204" pitchFamily="34" charset="0"/>
                <a:cs typeface="Arial" panose="020B0604020202020204" pitchFamily="34" charset="0"/>
              </a:rPr>
              <a:t>Secondary endpoints:</a:t>
            </a:r>
            <a:r>
              <a:rPr lang="en-GB" sz="1100" b="1" baseline="30000" dirty="0">
                <a:solidFill>
                  <a:schemeClr val="accent1"/>
                </a:solidFill>
                <a:latin typeface="Arial" panose="020B0604020202020204" pitchFamily="34" charset="0"/>
                <a:cs typeface="Arial" panose="020B0604020202020204" pitchFamily="34" charset="0"/>
              </a:rPr>
              <a:t>b</a:t>
            </a:r>
          </a:p>
          <a:p>
            <a:pPr marL="184150" indent="-184150">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cORR by investigator</a:t>
            </a:r>
          </a:p>
          <a:p>
            <a:pPr marL="184150" indent="-184150">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DoR</a:t>
            </a:r>
          </a:p>
          <a:p>
            <a:pPr marL="184150" indent="-184150">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DCR</a:t>
            </a:r>
          </a:p>
          <a:p>
            <a:pPr marL="184150" indent="-184150">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CBR</a:t>
            </a:r>
          </a:p>
          <a:p>
            <a:pPr marL="184150" indent="-184150">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PFS</a:t>
            </a:r>
          </a:p>
          <a:p>
            <a:pPr marL="184150" indent="-184150">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OS</a:t>
            </a:r>
          </a:p>
          <a:p>
            <a:pPr marL="184150" indent="-184150">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Safety and tolerability</a:t>
            </a:r>
          </a:p>
        </p:txBody>
      </p:sp>
      <p:sp>
        <p:nvSpPr>
          <p:cNvPr id="28" name="Rounded Rectangle 27">
            <a:extLst>
              <a:ext uri="{FF2B5EF4-FFF2-40B4-BE49-F238E27FC236}">
                <a16:creationId xmlns:a16="http://schemas.microsoft.com/office/drawing/2014/main" id="{76325995-A5BC-6F91-7A1D-2CE91D56D046}"/>
              </a:ext>
            </a:extLst>
          </p:cNvPr>
          <p:cNvSpPr/>
          <p:nvPr/>
        </p:nvSpPr>
        <p:spPr>
          <a:xfrm>
            <a:off x="9984432" y="3078358"/>
            <a:ext cx="1512168" cy="618594"/>
          </a:xfrm>
          <a:prstGeom prst="roundRect">
            <a:avLst>
              <a:gd name="adj" fmla="val 16894"/>
            </a:avLst>
          </a:prstGeom>
          <a:solidFill>
            <a:srgbClr val="595959"/>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buClr>
                <a:schemeClr val="accent1"/>
              </a:buClr>
            </a:pPr>
            <a:r>
              <a:rPr lang="en-GB" sz="1100" b="1" dirty="0">
                <a:solidFill>
                  <a:schemeClr val="bg1"/>
                </a:solidFill>
                <a:latin typeface="Arial" panose="020B0604020202020204" pitchFamily="34" charset="0"/>
                <a:cs typeface="Arial" panose="020B0604020202020204" pitchFamily="34" charset="0"/>
              </a:rPr>
              <a:t>Primary analysis</a:t>
            </a:r>
            <a:r>
              <a:rPr lang="en-GB" sz="1100" b="1" baseline="30000" dirty="0">
                <a:solidFill>
                  <a:schemeClr val="bg1"/>
                </a:solidFill>
                <a:latin typeface="Arial" panose="020B0604020202020204" pitchFamily="34" charset="0"/>
                <a:cs typeface="Arial" panose="020B0604020202020204" pitchFamily="34" charset="0"/>
              </a:rPr>
              <a:t>c</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(Data cutoff:</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November 1, 2022)</a:t>
            </a:r>
            <a:endParaRPr lang="en-GB" sz="1100" baseline="30000" dirty="0">
              <a:solidFill>
                <a:schemeClr val="bg1"/>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E07A015C-DF80-5350-25F2-B959247139FC}"/>
              </a:ext>
            </a:extLst>
          </p:cNvPr>
          <p:cNvSpPr txBox="1"/>
          <p:nvPr/>
        </p:nvSpPr>
        <p:spPr>
          <a:xfrm>
            <a:off x="5128303" y="2060848"/>
            <a:ext cx="852592" cy="288147"/>
          </a:xfrm>
          <a:prstGeom prst="rect">
            <a:avLst/>
          </a:prstGeom>
          <a:noFill/>
        </p:spPr>
        <p:txBody>
          <a:bodyPr wrap="square" lIns="72000" tIns="36000" rIns="36000" bIns="36000" rtlCol="0">
            <a:spAutoFit/>
          </a:bodyPr>
          <a:lstStyle/>
          <a:p>
            <a:pPr algn="ctr"/>
            <a:r>
              <a:rPr lang="en-GB" sz="1400" b="1" dirty="0">
                <a:solidFill>
                  <a:schemeClr val="tx2"/>
                </a:solidFill>
                <a:latin typeface="Arial" panose="020B0604020202020204" pitchFamily="34" charset="0"/>
                <a:ea typeface="Aileron" charset="0"/>
                <a:cs typeface="Arial" panose="020B0604020202020204" pitchFamily="34" charset="0"/>
              </a:rPr>
              <a:t>Stage 1</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31" name="Rounded Rectangle 30">
            <a:extLst>
              <a:ext uri="{FF2B5EF4-FFF2-40B4-BE49-F238E27FC236}">
                <a16:creationId xmlns:a16="http://schemas.microsoft.com/office/drawing/2014/main" id="{24042EE7-3A68-D811-BEBB-1D16F2A250A1}"/>
              </a:ext>
            </a:extLst>
          </p:cNvPr>
          <p:cNvSpPr/>
          <p:nvPr/>
        </p:nvSpPr>
        <p:spPr>
          <a:xfrm>
            <a:off x="5015880" y="3645024"/>
            <a:ext cx="1077439" cy="936104"/>
          </a:xfrm>
          <a:prstGeom prst="roundRect">
            <a:avLst>
              <a:gd name="adj" fmla="val 16894"/>
            </a:avLst>
          </a:prstGeom>
          <a:solidFill>
            <a:schemeClr val="tx2"/>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spcAft>
                <a:spcPts val="300"/>
              </a:spcAft>
              <a:buClr>
                <a:schemeClr val="accent1"/>
              </a:buClr>
            </a:pPr>
            <a:r>
              <a:rPr lang="en-GB" sz="1100" b="1" dirty="0">
                <a:solidFill>
                  <a:schemeClr val="bg1"/>
                </a:solidFill>
                <a:latin typeface="Arial" panose="020B0604020202020204" pitchFamily="34" charset="0"/>
                <a:cs typeface="Arial" panose="020B0604020202020204" pitchFamily="34" charset="0"/>
              </a:rPr>
              <a:t>Arm 2:</a:t>
            </a:r>
          </a:p>
          <a:p>
            <a:pPr algn="ctr">
              <a:lnSpc>
                <a:spcPct val="90000"/>
              </a:lnSpc>
              <a:spcAft>
                <a:spcPts val="300"/>
              </a:spcAft>
              <a:buClr>
                <a:schemeClr val="accent1"/>
              </a:buClr>
            </a:pPr>
            <a:r>
              <a:rPr lang="en-GB" sz="1100" b="1" dirty="0">
                <a:solidFill>
                  <a:schemeClr val="bg1"/>
                </a:solidFill>
                <a:latin typeface="Arial" panose="020B0604020202020204" pitchFamily="34" charset="0"/>
                <a:cs typeface="Arial" panose="020B0604020202020204" pitchFamily="34" charset="0"/>
              </a:rPr>
              <a:t>T-DXd</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6.4 mg/kg</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Q3W IV</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n=40</a:t>
            </a:r>
            <a:endParaRPr lang="en-GB" sz="1100" dirty="0">
              <a:solidFill>
                <a:schemeClr val="bg1"/>
              </a:solidFill>
              <a:latin typeface="Arial" panose="020B0604020202020204" pitchFamily="34" charset="0"/>
              <a:cs typeface="Arial" panose="020B0604020202020204" pitchFamily="34" charset="0"/>
            </a:endParaRPr>
          </a:p>
        </p:txBody>
      </p:sp>
      <p:sp>
        <p:nvSpPr>
          <p:cNvPr id="32" name="Rounded Rectangle 31">
            <a:extLst>
              <a:ext uri="{FF2B5EF4-FFF2-40B4-BE49-F238E27FC236}">
                <a16:creationId xmlns:a16="http://schemas.microsoft.com/office/drawing/2014/main" id="{9B92F178-1D18-51DC-3A20-D24D85BA3DC2}"/>
              </a:ext>
            </a:extLst>
          </p:cNvPr>
          <p:cNvSpPr/>
          <p:nvPr/>
        </p:nvSpPr>
        <p:spPr>
          <a:xfrm>
            <a:off x="6386713" y="2348880"/>
            <a:ext cx="1077439" cy="936104"/>
          </a:xfrm>
          <a:prstGeom prst="roundRect">
            <a:avLst>
              <a:gd name="adj" fmla="val 16894"/>
            </a:avLst>
          </a:prstGeom>
          <a:solidFill>
            <a:schemeClr val="tx2">
              <a:lumMod val="75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spcAft>
                <a:spcPts val="300"/>
              </a:spcAft>
              <a:buClr>
                <a:schemeClr val="accent1"/>
              </a:buClr>
            </a:pPr>
            <a:r>
              <a:rPr lang="en-GB" sz="1100" b="1" dirty="0">
                <a:solidFill>
                  <a:schemeClr val="bg1"/>
                </a:solidFill>
                <a:latin typeface="Arial" panose="020B0604020202020204" pitchFamily="34" charset="0"/>
                <a:cs typeface="Arial" panose="020B0604020202020204" pitchFamily="34" charset="0"/>
              </a:rPr>
              <a:t>T-DXd</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5.4 mg/kg</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Q3W IV</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n=42</a:t>
            </a:r>
            <a:endParaRPr lang="en-GB" sz="1100" dirty="0">
              <a:solidFill>
                <a:schemeClr val="bg1"/>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06C8E235-C46C-C62A-F720-EA54891AA0E6}"/>
              </a:ext>
            </a:extLst>
          </p:cNvPr>
          <p:cNvSpPr txBox="1"/>
          <p:nvPr/>
        </p:nvSpPr>
        <p:spPr>
          <a:xfrm>
            <a:off x="6499136" y="2060848"/>
            <a:ext cx="852592" cy="288147"/>
          </a:xfrm>
          <a:prstGeom prst="rect">
            <a:avLst/>
          </a:prstGeom>
          <a:noFill/>
        </p:spPr>
        <p:txBody>
          <a:bodyPr wrap="square" lIns="72000" tIns="36000" rIns="36000" bIns="36000" rtlCol="0">
            <a:spAutoFit/>
          </a:bodyPr>
          <a:lstStyle/>
          <a:p>
            <a:pPr algn="ctr"/>
            <a:r>
              <a:rPr lang="en-GB" sz="1400" b="1" dirty="0">
                <a:solidFill>
                  <a:schemeClr val="tx2">
                    <a:lumMod val="75000"/>
                  </a:schemeClr>
                </a:solidFill>
                <a:latin typeface="Arial" panose="020B0604020202020204" pitchFamily="34" charset="0"/>
                <a:ea typeface="Aileron" charset="0"/>
                <a:cs typeface="Arial" panose="020B0604020202020204" pitchFamily="34" charset="0"/>
              </a:rPr>
              <a:t>Stage 2</a:t>
            </a:r>
            <a:endParaRPr lang="en-GB" sz="1400" dirty="0">
              <a:solidFill>
                <a:schemeClr val="tx2">
                  <a:lumMod val="75000"/>
                </a:schemeClr>
              </a:solidFill>
              <a:latin typeface="Arial" panose="020B0604020202020204" pitchFamily="34" charset="0"/>
              <a:ea typeface="Aileron" charset="0"/>
              <a:cs typeface="Arial" panose="020B0604020202020204" pitchFamily="34" charset="0"/>
            </a:endParaRPr>
          </a:p>
        </p:txBody>
      </p:sp>
      <p:cxnSp>
        <p:nvCxnSpPr>
          <p:cNvPr id="34" name="Straight Connector 33">
            <a:extLst>
              <a:ext uri="{FF2B5EF4-FFF2-40B4-BE49-F238E27FC236}">
                <a16:creationId xmlns:a16="http://schemas.microsoft.com/office/drawing/2014/main" id="{19C773AB-FBA0-18AE-D735-2378C174D094}"/>
              </a:ext>
            </a:extLst>
          </p:cNvPr>
          <p:cNvCxnSpPr>
            <a:cxnSpLocks/>
          </p:cNvCxnSpPr>
          <p:nvPr/>
        </p:nvCxnSpPr>
        <p:spPr>
          <a:xfrm>
            <a:off x="4670017" y="2816932"/>
            <a:ext cx="345863"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42FB6CE0-13A6-938F-17C3-592C796474A6}"/>
              </a:ext>
            </a:extLst>
          </p:cNvPr>
          <p:cNvCxnSpPr>
            <a:cxnSpLocks/>
          </p:cNvCxnSpPr>
          <p:nvPr/>
        </p:nvCxnSpPr>
        <p:spPr>
          <a:xfrm flipV="1">
            <a:off x="4665329" y="2808016"/>
            <a:ext cx="0" cy="131760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D7E9488C-9068-EA46-96E5-5037DB09E9FC}"/>
              </a:ext>
            </a:extLst>
          </p:cNvPr>
          <p:cNvCxnSpPr>
            <a:cxnSpLocks/>
          </p:cNvCxnSpPr>
          <p:nvPr/>
        </p:nvCxnSpPr>
        <p:spPr>
          <a:xfrm>
            <a:off x="4670017" y="4113076"/>
            <a:ext cx="345863"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37" name="Rounded Rectangle 36">
            <a:extLst>
              <a:ext uri="{FF2B5EF4-FFF2-40B4-BE49-F238E27FC236}">
                <a16:creationId xmlns:a16="http://schemas.microsoft.com/office/drawing/2014/main" id="{250083B2-679D-797D-133F-8419F45D99DB}"/>
              </a:ext>
            </a:extLst>
          </p:cNvPr>
          <p:cNvSpPr/>
          <p:nvPr/>
        </p:nvSpPr>
        <p:spPr>
          <a:xfrm>
            <a:off x="1127448" y="2955607"/>
            <a:ext cx="2325972" cy="798908"/>
          </a:xfrm>
          <a:prstGeom prst="roundRect">
            <a:avLst>
              <a:gd name="adj" fmla="val 16894"/>
            </a:avLst>
          </a:prstGeom>
          <a:solidFill>
            <a:schemeClr val="accent1"/>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buClr>
                <a:schemeClr val="accent1"/>
              </a:buClr>
            </a:pPr>
            <a:r>
              <a:rPr lang="en-GB" sz="1100" b="1" dirty="0">
                <a:solidFill>
                  <a:schemeClr val="bg1"/>
                </a:solidFill>
                <a:latin typeface="Arial" panose="020B0604020202020204" pitchFamily="34" charset="0"/>
                <a:cs typeface="Arial" panose="020B0604020202020204" pitchFamily="34" charset="0"/>
              </a:rPr>
              <a:t>Patients with HER2+,</a:t>
            </a:r>
            <a:br>
              <a:rPr lang="en-GB" sz="1100" b="1" dirty="0">
                <a:solidFill>
                  <a:schemeClr val="bg1"/>
                </a:solidFill>
                <a:latin typeface="Arial" panose="020B0604020202020204" pitchFamily="34" charset="0"/>
                <a:cs typeface="Arial" panose="020B0604020202020204" pitchFamily="34" charset="0"/>
              </a:rPr>
            </a:br>
            <a:r>
              <a:rPr lang="en-GB" sz="1100" b="1" i="1" dirty="0">
                <a:solidFill>
                  <a:schemeClr val="bg1"/>
                </a:solidFill>
                <a:latin typeface="Arial" panose="020B0604020202020204" pitchFamily="34" charset="0"/>
                <a:cs typeface="Arial" panose="020B0604020202020204" pitchFamily="34" charset="0"/>
              </a:rPr>
              <a:t>RAS</a:t>
            </a:r>
            <a:r>
              <a:rPr lang="en-GB" sz="1100" b="1" dirty="0">
                <a:solidFill>
                  <a:schemeClr val="bg1"/>
                </a:solidFill>
                <a:latin typeface="Arial" panose="020B0604020202020204" pitchFamily="34" charset="0"/>
                <a:cs typeface="Arial" panose="020B0604020202020204" pitchFamily="34" charset="0"/>
              </a:rPr>
              <a:t> wild-type or mutant, </a:t>
            </a:r>
            <a:br>
              <a:rPr lang="en-GB" sz="1100" b="1" dirty="0">
                <a:solidFill>
                  <a:schemeClr val="bg1"/>
                </a:solidFill>
                <a:latin typeface="Arial" panose="020B0604020202020204" pitchFamily="34" charset="0"/>
                <a:cs typeface="Arial" panose="020B0604020202020204" pitchFamily="34" charset="0"/>
              </a:rPr>
            </a:br>
            <a:r>
              <a:rPr lang="en-GB" sz="1100" b="1" i="1" dirty="0">
                <a:solidFill>
                  <a:schemeClr val="bg1"/>
                </a:solidFill>
                <a:latin typeface="Arial" panose="020B0604020202020204" pitchFamily="34" charset="0"/>
                <a:cs typeface="Arial" panose="020B0604020202020204" pitchFamily="34" charset="0"/>
              </a:rPr>
              <a:t>BRAF</a:t>
            </a:r>
            <a:r>
              <a:rPr lang="en-GB" sz="1100" b="1" dirty="0">
                <a:solidFill>
                  <a:schemeClr val="bg1"/>
                </a:solidFill>
                <a:latin typeface="Arial" panose="020B0604020202020204" pitchFamily="34" charset="0"/>
                <a:cs typeface="Arial" panose="020B0604020202020204" pitchFamily="34" charset="0"/>
              </a:rPr>
              <a:t> wild-type, unresectable,</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recurrent, or mCRC</a:t>
            </a:r>
            <a:endParaRPr lang="en-GB" sz="1100" baseline="30000" dirty="0">
              <a:solidFill>
                <a:schemeClr val="bg1"/>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E5FAE673-61DE-A7EA-27B7-864A3209A6F3}"/>
              </a:ext>
            </a:extLst>
          </p:cNvPr>
          <p:cNvSpPr txBox="1"/>
          <p:nvPr/>
        </p:nvSpPr>
        <p:spPr>
          <a:xfrm>
            <a:off x="1127448" y="3789040"/>
            <a:ext cx="2520280" cy="1061639"/>
          </a:xfrm>
          <a:prstGeom prst="rect">
            <a:avLst/>
          </a:prstGeom>
          <a:noFill/>
        </p:spPr>
        <p:txBody>
          <a:bodyPr wrap="square" lIns="0" tIns="36000" rIns="36000" bIns="36000" rtlCol="0">
            <a:noAutofit/>
          </a:bodyPr>
          <a:lstStyle/>
          <a:p>
            <a:r>
              <a:rPr lang="en-GB" sz="1100" b="1" dirty="0">
                <a:solidFill>
                  <a:schemeClr val="accent1"/>
                </a:solidFill>
                <a:latin typeface="Arial" panose="020B0604020202020204" pitchFamily="34" charset="0"/>
                <a:ea typeface="Aileron" charset="0"/>
                <a:cs typeface="Arial" panose="020B0604020202020204" pitchFamily="34" charset="0"/>
              </a:rPr>
              <a:t>Stratified by:</a:t>
            </a:r>
          </a:p>
          <a:p>
            <a:pPr marL="171450" indent="-171450">
              <a:buClr>
                <a:schemeClr val="accent1"/>
              </a:buClr>
              <a:buFont typeface="Arial" panose="020B0604020202020204" pitchFamily="34" charset="0"/>
              <a:buChar char="•"/>
            </a:pPr>
            <a:r>
              <a:rPr lang="en-GB" sz="1100" dirty="0">
                <a:latin typeface="Arial" panose="020B0604020202020204" pitchFamily="34" charset="0"/>
                <a:ea typeface="Aileron" charset="0"/>
                <a:cs typeface="Arial" panose="020B0604020202020204" pitchFamily="34" charset="0"/>
              </a:rPr>
              <a:t>ECOG PS of 0 or 1</a:t>
            </a:r>
          </a:p>
          <a:p>
            <a:pPr marL="171450" indent="-171450">
              <a:buClr>
                <a:schemeClr val="accent1"/>
              </a:buClr>
              <a:buFont typeface="Arial" panose="020B0604020202020204" pitchFamily="34" charset="0"/>
              <a:buChar char="•"/>
            </a:pPr>
            <a:r>
              <a:rPr lang="en-GB" sz="1100" dirty="0">
                <a:latin typeface="Arial" panose="020B0604020202020204" pitchFamily="34" charset="0"/>
                <a:cs typeface="Arial" panose="020B0604020202020204" pitchFamily="34" charset="0"/>
              </a:rPr>
              <a:t>Centrally confirmed HER2 status:</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IHC 3+ or IHC 2+/ISH+</a:t>
            </a:r>
            <a:r>
              <a:rPr lang="en-GB" sz="1100" baseline="30000" dirty="0">
                <a:latin typeface="Arial" panose="020B0604020202020204" pitchFamily="34" charset="0"/>
                <a:cs typeface="Arial" panose="020B0604020202020204" pitchFamily="34" charset="0"/>
              </a:rPr>
              <a:t>a</a:t>
            </a:r>
          </a:p>
          <a:p>
            <a:pPr marL="171450" indent="-171450">
              <a:buClr>
                <a:schemeClr val="accent1"/>
              </a:buClr>
              <a:buFont typeface="Arial" panose="020B0604020202020204" pitchFamily="34" charset="0"/>
              <a:buChar char="•"/>
            </a:pPr>
            <a:r>
              <a:rPr lang="en-GB" sz="1100" i="1" dirty="0">
                <a:latin typeface="Arial" panose="020B0604020202020204" pitchFamily="34" charset="0"/>
                <a:cs typeface="Arial" panose="020B0604020202020204" pitchFamily="34" charset="0"/>
              </a:rPr>
              <a:t>RAS</a:t>
            </a:r>
            <a:r>
              <a:rPr lang="en-GB" sz="1100" dirty="0">
                <a:latin typeface="Arial" panose="020B0604020202020204" pitchFamily="34" charset="0"/>
                <a:cs typeface="Arial" panose="020B0604020202020204" pitchFamily="34" charset="0"/>
              </a:rPr>
              <a:t> status (wild-type or mutant)</a:t>
            </a:r>
          </a:p>
        </p:txBody>
      </p:sp>
      <p:sp>
        <p:nvSpPr>
          <p:cNvPr id="39" name="TextBox 38">
            <a:extLst>
              <a:ext uri="{FF2B5EF4-FFF2-40B4-BE49-F238E27FC236}">
                <a16:creationId xmlns:a16="http://schemas.microsoft.com/office/drawing/2014/main" id="{701E2730-093B-6360-50A2-0FCD910A7C66}"/>
              </a:ext>
            </a:extLst>
          </p:cNvPr>
          <p:cNvSpPr txBox="1"/>
          <p:nvPr/>
        </p:nvSpPr>
        <p:spPr>
          <a:xfrm>
            <a:off x="695400" y="4755807"/>
            <a:ext cx="6349891" cy="257369"/>
          </a:xfrm>
          <a:prstGeom prst="rect">
            <a:avLst/>
          </a:prstGeom>
          <a:noFill/>
        </p:spPr>
        <p:txBody>
          <a:bodyPr wrap="square" lIns="0" tIns="36000" rIns="36000" bIns="36000" rtlCol="0">
            <a:spAutoFit/>
          </a:bodyPr>
          <a:lstStyle/>
          <a:p>
            <a:r>
              <a:rPr lang="en-GB" sz="1200" b="1" dirty="0">
                <a:solidFill>
                  <a:srgbClr val="595959"/>
                </a:solidFill>
                <a:latin typeface="Arial" panose="020B0604020202020204" pitchFamily="34" charset="0"/>
                <a:ea typeface="Aileron" charset="0"/>
                <a:cs typeface="Arial" panose="020B0604020202020204" pitchFamily="34" charset="0"/>
              </a:rPr>
              <a:t>This study was not powered to statistically compare the two arms</a:t>
            </a:r>
            <a:endParaRPr lang="en-GB" sz="1200" dirty="0">
              <a:solidFill>
                <a:srgbClr val="595959"/>
              </a:solidFill>
              <a:latin typeface="Arial" panose="020B0604020202020204" pitchFamily="34" charset="0"/>
              <a:ea typeface="Aileron" charset="0"/>
              <a:cs typeface="Arial" panose="020B0604020202020204" pitchFamily="34" charset="0"/>
            </a:endParaRPr>
          </a:p>
        </p:txBody>
      </p:sp>
      <p:sp>
        <p:nvSpPr>
          <p:cNvPr id="41" name="TextBox 40">
            <a:extLst>
              <a:ext uri="{FF2B5EF4-FFF2-40B4-BE49-F238E27FC236}">
                <a16:creationId xmlns:a16="http://schemas.microsoft.com/office/drawing/2014/main" id="{5A753096-9547-24A2-E2C6-E94AC24C21F0}"/>
              </a:ext>
            </a:extLst>
          </p:cNvPr>
          <p:cNvSpPr txBox="1"/>
          <p:nvPr/>
        </p:nvSpPr>
        <p:spPr>
          <a:xfrm>
            <a:off x="3442586" y="3459663"/>
            <a:ext cx="432000" cy="169277"/>
          </a:xfrm>
          <a:prstGeom prst="rect">
            <a:avLst/>
          </a:prstGeom>
          <a:noFill/>
        </p:spPr>
        <p:txBody>
          <a:bodyPr wrap="squar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1:1</a:t>
            </a:r>
          </a:p>
        </p:txBody>
      </p:sp>
      <p:cxnSp>
        <p:nvCxnSpPr>
          <p:cNvPr id="42" name="Straight Connector 41">
            <a:extLst>
              <a:ext uri="{FF2B5EF4-FFF2-40B4-BE49-F238E27FC236}">
                <a16:creationId xmlns:a16="http://schemas.microsoft.com/office/drawing/2014/main" id="{70E76F24-4C44-D06F-19B6-BDC7AC042840}"/>
              </a:ext>
            </a:extLst>
          </p:cNvPr>
          <p:cNvCxnSpPr>
            <a:cxnSpLocks/>
          </p:cNvCxnSpPr>
          <p:nvPr/>
        </p:nvCxnSpPr>
        <p:spPr>
          <a:xfrm>
            <a:off x="6041617" y="2816932"/>
            <a:ext cx="345863"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2B85BFD0-16FF-AA22-66F6-8206325A5A46}"/>
              </a:ext>
            </a:extLst>
          </p:cNvPr>
          <p:cNvCxnSpPr>
            <a:cxnSpLocks/>
          </p:cNvCxnSpPr>
          <p:nvPr/>
        </p:nvCxnSpPr>
        <p:spPr>
          <a:xfrm>
            <a:off x="3935760" y="3355061"/>
            <a:ext cx="720000"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4" name="Oval 23">
            <a:extLst>
              <a:ext uri="{FF2B5EF4-FFF2-40B4-BE49-F238E27FC236}">
                <a16:creationId xmlns:a16="http://schemas.microsoft.com/office/drawing/2014/main" id="{42CF870E-142A-E9BE-1405-BEE694905AA4}"/>
              </a:ext>
            </a:extLst>
          </p:cNvPr>
          <p:cNvSpPr/>
          <p:nvPr/>
        </p:nvSpPr>
        <p:spPr>
          <a:xfrm>
            <a:off x="3863752" y="3103062"/>
            <a:ext cx="502640" cy="503999"/>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r>
              <a:rPr lang="en-GB" sz="1400" b="1" dirty="0">
                <a:latin typeface="Arial" panose="020B0604020202020204" pitchFamily="34" charset="0"/>
                <a:cs typeface="Arial" panose="020B0604020202020204" pitchFamily="34" charset="0"/>
              </a:rPr>
              <a:t>R</a:t>
            </a:r>
            <a:endParaRPr lang="en-GB" sz="1400" b="1" baseline="30000" dirty="0">
              <a:latin typeface="Arial" panose="020B0604020202020204" pitchFamily="34" charset="0"/>
              <a:cs typeface="Arial" panose="020B0604020202020204" pitchFamily="34" charset="0"/>
            </a:endParaRPr>
          </a:p>
        </p:txBody>
      </p:sp>
      <p:sp>
        <p:nvSpPr>
          <p:cNvPr id="23" name="Rounded Rectangle 22">
            <a:extLst>
              <a:ext uri="{FF2B5EF4-FFF2-40B4-BE49-F238E27FC236}">
                <a16:creationId xmlns:a16="http://schemas.microsoft.com/office/drawing/2014/main" id="{D1A4A2C2-CBBA-DF35-272B-D198041AB9FA}"/>
              </a:ext>
            </a:extLst>
          </p:cNvPr>
          <p:cNvSpPr/>
          <p:nvPr/>
        </p:nvSpPr>
        <p:spPr>
          <a:xfrm>
            <a:off x="5015880" y="2348880"/>
            <a:ext cx="1077439" cy="936104"/>
          </a:xfrm>
          <a:prstGeom prst="roundRect">
            <a:avLst>
              <a:gd name="adj" fmla="val 16894"/>
            </a:avLst>
          </a:prstGeom>
          <a:solidFill>
            <a:schemeClr val="tx2"/>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spcAft>
                <a:spcPts val="300"/>
              </a:spcAft>
              <a:buClr>
                <a:schemeClr val="accent1"/>
              </a:buClr>
            </a:pPr>
            <a:r>
              <a:rPr lang="en-GB" sz="1100" b="1" dirty="0">
                <a:solidFill>
                  <a:schemeClr val="bg1"/>
                </a:solidFill>
                <a:latin typeface="Arial" panose="020B0604020202020204" pitchFamily="34" charset="0"/>
                <a:cs typeface="Arial" panose="020B0604020202020204" pitchFamily="34" charset="0"/>
              </a:rPr>
              <a:t>Arm 1:</a:t>
            </a:r>
          </a:p>
          <a:p>
            <a:pPr algn="ctr">
              <a:lnSpc>
                <a:spcPct val="90000"/>
              </a:lnSpc>
              <a:spcAft>
                <a:spcPts val="300"/>
              </a:spcAft>
              <a:buClr>
                <a:schemeClr val="accent1"/>
              </a:buClr>
            </a:pPr>
            <a:r>
              <a:rPr lang="en-GB" sz="1100" b="1" dirty="0">
                <a:solidFill>
                  <a:schemeClr val="bg1"/>
                </a:solidFill>
                <a:latin typeface="Arial" panose="020B0604020202020204" pitchFamily="34" charset="0"/>
                <a:cs typeface="Arial" panose="020B0604020202020204" pitchFamily="34" charset="0"/>
              </a:rPr>
              <a:t>T-DXd</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5.4 mg/kg</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Q3W IV</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n=40</a:t>
            </a:r>
            <a:endParaRPr lang="en-GB" sz="1100" dirty="0">
              <a:solidFill>
                <a:schemeClr val="bg1"/>
              </a:solidFill>
              <a:latin typeface="Arial" panose="020B0604020202020204" pitchFamily="34" charset="0"/>
              <a:cs typeface="Arial" panose="020B0604020202020204" pitchFamily="34" charset="0"/>
            </a:endParaRPr>
          </a:p>
        </p:txBody>
      </p:sp>
      <p:sp>
        <p:nvSpPr>
          <p:cNvPr id="44" name="Right Arrow 43">
            <a:extLst>
              <a:ext uri="{FF2B5EF4-FFF2-40B4-BE49-F238E27FC236}">
                <a16:creationId xmlns:a16="http://schemas.microsoft.com/office/drawing/2014/main" id="{2E702F1E-A7B1-2C3D-74B7-65926582493C}"/>
              </a:ext>
            </a:extLst>
          </p:cNvPr>
          <p:cNvSpPr/>
          <p:nvPr/>
        </p:nvSpPr>
        <p:spPr>
          <a:xfrm>
            <a:off x="9666000" y="3284984"/>
            <a:ext cx="288032" cy="216024"/>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6" name="Right Brace 45">
            <a:extLst>
              <a:ext uri="{FF2B5EF4-FFF2-40B4-BE49-F238E27FC236}">
                <a16:creationId xmlns:a16="http://schemas.microsoft.com/office/drawing/2014/main" id="{43F5E304-AEB0-DF1B-F505-446FF4E16D9F}"/>
              </a:ext>
            </a:extLst>
          </p:cNvPr>
          <p:cNvSpPr/>
          <p:nvPr/>
        </p:nvSpPr>
        <p:spPr>
          <a:xfrm>
            <a:off x="7464152" y="2420888"/>
            <a:ext cx="216024" cy="2160240"/>
          </a:xfrm>
          <a:prstGeom prst="rightBrace">
            <a:avLst>
              <a:gd name="adj1" fmla="val 39197"/>
              <a:gd name="adj2" fmla="val 50000"/>
            </a:avLst>
          </a:prstGeom>
          <a:ln w="25400">
            <a:solidFill>
              <a:schemeClr val="accent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spTree>
    <p:extLst>
      <p:ext uri="{BB962C8B-B14F-4D97-AF65-F5344CB8AC3E}">
        <p14:creationId xmlns:p14="http://schemas.microsoft.com/office/powerpoint/2010/main" val="3052792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10">
            <a:extLst>
              <a:ext uri="{FF2B5EF4-FFF2-40B4-BE49-F238E27FC236}">
                <a16:creationId xmlns:a16="http://schemas.microsoft.com/office/drawing/2014/main" id="{50A8DF8F-A965-254A-A13D-3C88670E2FBF}"/>
              </a:ext>
            </a:extLst>
          </p:cNvPr>
          <p:cNvSpPr>
            <a:spLocks noGrp="1"/>
          </p:cNvSpPr>
          <p:nvPr>
            <p:ph sz="quarter" idx="12"/>
          </p:nvPr>
        </p:nvSpPr>
        <p:spPr>
          <a:xfrm>
            <a:off x="695400" y="1124744"/>
            <a:ext cx="10963200" cy="5086475"/>
          </a:xfrm>
        </p:spPr>
        <p:txBody>
          <a:bodyPr>
            <a:noAutofit/>
          </a:bodyPr>
          <a:lstStyle/>
          <a:p>
            <a:pPr marL="0" indent="0">
              <a:spcBef>
                <a:spcPts val="600"/>
              </a:spcBef>
              <a:buNone/>
            </a:pPr>
            <a:r>
              <a:rPr lang="en-GB" altLang="en-US" sz="1700" b="1" noProof="0" dirty="0">
                <a:latin typeface="Arial" panose="020B0604020202020204" pitchFamily="34" charset="0"/>
              </a:rPr>
              <a:t>This programme is developed by GI CONNECT, </a:t>
            </a:r>
            <a:br>
              <a:rPr lang="en-GB" altLang="en-US" sz="1700" b="1" noProof="0" dirty="0">
                <a:latin typeface="Arial" panose="020B0604020202020204" pitchFamily="34" charset="0"/>
              </a:rPr>
            </a:br>
            <a:r>
              <a:rPr lang="en-GB" altLang="en-US" sz="1700" b="1" noProof="0" dirty="0">
                <a:latin typeface="Arial" panose="020B0604020202020204" pitchFamily="34" charset="0"/>
              </a:rPr>
              <a:t>an international group of experts in the field </a:t>
            </a:r>
            <a:br>
              <a:rPr lang="en-GB" altLang="en-US" sz="1700" b="1" noProof="0" dirty="0">
                <a:latin typeface="Arial" panose="020B0604020202020204" pitchFamily="34" charset="0"/>
              </a:rPr>
            </a:br>
            <a:r>
              <a:rPr lang="en-GB" altLang="en-US" sz="1700" b="1" noProof="0" dirty="0">
                <a:latin typeface="Arial" panose="020B0604020202020204" pitchFamily="34" charset="0"/>
              </a:rPr>
              <a:t>of gastrointestinal oncology. </a:t>
            </a:r>
          </a:p>
          <a:p>
            <a:pPr marL="0" indent="0">
              <a:spcBef>
                <a:spcPts val="600"/>
              </a:spcBef>
              <a:buNone/>
            </a:pPr>
            <a:br>
              <a:rPr lang="en-GB" sz="1700" b="1" noProof="0" dirty="0">
                <a:solidFill>
                  <a:schemeClr val="accent1"/>
                </a:solidFill>
                <a:latin typeface="Arial" panose="020B0604020202020204" pitchFamily="34" charset="0"/>
              </a:rPr>
            </a:br>
            <a:r>
              <a:rPr lang="en-GB" sz="1700" b="1" noProof="0" dirty="0">
                <a:solidFill>
                  <a:schemeClr val="accent1"/>
                </a:solidFill>
                <a:latin typeface="Arial" panose="020B0604020202020204" pitchFamily="34" charset="0"/>
              </a:rPr>
              <a:t>Acknowledgement and disclosures</a:t>
            </a:r>
            <a:endParaRPr lang="en-GB" altLang="en-US" sz="1700" b="1" noProof="0" dirty="0">
              <a:solidFill>
                <a:schemeClr val="accent1"/>
              </a:solidFill>
              <a:latin typeface="Arial" panose="020B0604020202020204" pitchFamily="34" charset="0"/>
            </a:endParaRPr>
          </a:p>
          <a:p>
            <a:pPr marL="0" indent="0">
              <a:buNone/>
            </a:pPr>
            <a:r>
              <a:rPr lang="en-GB" altLang="en-US" sz="1700" noProof="0" dirty="0">
                <a:latin typeface="Arial" panose="020B0604020202020204" pitchFamily="34" charset="0"/>
              </a:rPr>
              <a:t>This GI CONNECT programme is supported through an independent educational grant from Bayer. The programme is therefore independent, the content is not influenced by the supporter and is under the sole responsibility of the experts.</a:t>
            </a:r>
            <a:endParaRPr lang="en-GB" sz="1700" noProof="0" dirty="0">
              <a:latin typeface="Arial" panose="020B0604020202020204" pitchFamily="34" charset="0"/>
            </a:endParaRPr>
          </a:p>
          <a:p>
            <a:pPr marL="0" indent="0">
              <a:buNone/>
            </a:pPr>
            <a:r>
              <a:rPr lang="en-GB" sz="1700" b="1" noProof="0" dirty="0">
                <a:latin typeface="Arial" panose="020B0604020202020204" pitchFamily="34" charset="0"/>
              </a:rPr>
              <a:t>Please note:</a:t>
            </a:r>
            <a:r>
              <a:rPr lang="en-GB" sz="1700" noProof="0" dirty="0">
                <a:latin typeface="Arial" panose="020B0604020202020204" pitchFamily="34" charset="0"/>
              </a:rPr>
              <a:t> The views expressed within this programme are the personal opinions of the experts. They do not necessarily represent the views of the experts’ institutions, or the rest of the GI CONNECT group.</a:t>
            </a:r>
          </a:p>
          <a:p>
            <a:pPr marL="0" indent="0">
              <a:buNone/>
            </a:pPr>
            <a:r>
              <a:rPr lang="en-GB" sz="1700" noProof="0" dirty="0">
                <a:latin typeface="Arial" panose="020B0604020202020204" pitchFamily="34" charset="0"/>
              </a:rPr>
              <a:t>Expert </a:t>
            </a:r>
            <a:r>
              <a:rPr lang="en-GB" sz="1700" noProof="0" dirty="0"/>
              <a:t>disclosures</a:t>
            </a:r>
            <a:r>
              <a:rPr lang="en-GB" sz="1700" noProof="0" dirty="0">
                <a:latin typeface="Arial" panose="020B0604020202020204" pitchFamily="34" charset="0"/>
              </a:rPr>
              <a:t>:</a:t>
            </a:r>
          </a:p>
          <a:p>
            <a:r>
              <a:rPr lang="en-GB" altLang="de-DE" sz="1700" b="1" noProof="0" dirty="0">
                <a:solidFill>
                  <a:schemeClr val="accent1"/>
                </a:solidFill>
              </a:rPr>
              <a:t>Assoc. Prof. Gerald Prager </a:t>
            </a:r>
            <a:r>
              <a:rPr lang="en-GB" sz="1700" noProof="0" dirty="0"/>
              <a:t>has received financial support/sponsorship for research support, consultation, or speaker fees from the following companies:</a:t>
            </a:r>
          </a:p>
          <a:p>
            <a:pPr lvl="1"/>
            <a:r>
              <a:rPr lang="en-GB" sz="1600" dirty="0"/>
              <a:t>Amgen, </a:t>
            </a:r>
            <a:r>
              <a:rPr lang="en-US" sz="1600" dirty="0"/>
              <a:t>Arcus, Astellas,</a:t>
            </a:r>
            <a:r>
              <a:rPr lang="en-GB" sz="1600" noProof="0" dirty="0"/>
              <a:t> </a:t>
            </a:r>
            <a:r>
              <a:rPr lang="en-GB" sz="1600" dirty="0"/>
              <a:t>AstraZeneca, Bayer,</a:t>
            </a:r>
            <a:r>
              <a:rPr lang="en-GB" sz="1600" noProof="0" dirty="0"/>
              <a:t> BMS, </a:t>
            </a:r>
            <a:r>
              <a:rPr lang="en-US" sz="1600" dirty="0"/>
              <a:t>CECOG, </a:t>
            </a:r>
            <a:r>
              <a:rPr lang="en-GB" sz="1600" dirty="0"/>
              <a:t>Incyte,</a:t>
            </a:r>
            <a:r>
              <a:rPr lang="en-US" sz="1600" dirty="0"/>
              <a:t> Lilly, </a:t>
            </a:r>
            <a:r>
              <a:rPr lang="en-GB" sz="1600" noProof="0" dirty="0"/>
              <a:t>MSD, Merck Serono, </a:t>
            </a:r>
            <a:r>
              <a:rPr lang="en-US" sz="1600" dirty="0"/>
              <a:t>Pierre Fabre, Roche, </a:t>
            </a:r>
            <a:r>
              <a:rPr lang="en-GB" sz="1600" dirty="0" err="1"/>
              <a:t>Servier</a:t>
            </a:r>
            <a:r>
              <a:rPr lang="en-GB" sz="1600" dirty="0"/>
              <a:t>, Takeda</a:t>
            </a:r>
          </a:p>
          <a:p>
            <a:r>
              <a:rPr lang="en-GB" sz="1700" b="1" noProof="0" dirty="0">
                <a:solidFill>
                  <a:schemeClr val="accent1"/>
                </a:solidFill>
              </a:rPr>
              <a:t>Dr Victor Hugo Fonseca de Jesus </a:t>
            </a:r>
            <a:r>
              <a:rPr lang="en-GB" sz="1700" noProof="0" dirty="0"/>
              <a:t>has received financial support/sponsorship for research support, consultation, or speaker fees from the following companies:</a:t>
            </a:r>
          </a:p>
          <a:p>
            <a:pPr lvl="1"/>
            <a:r>
              <a:rPr lang="en-GB" sz="1600" dirty="0"/>
              <a:t>Amgen, Astellas, BMS, Daiichi-Sankyo, </a:t>
            </a:r>
            <a:r>
              <a:rPr lang="en-GB" sz="1600" noProof="0" dirty="0"/>
              <a:t>Knight, Pfizer, </a:t>
            </a:r>
            <a:r>
              <a:rPr lang="en-GB" sz="1600" dirty="0"/>
              <a:t>Roche, </a:t>
            </a:r>
            <a:r>
              <a:rPr lang="en-GB" sz="1600" noProof="0" dirty="0" err="1"/>
              <a:t>Servier</a:t>
            </a:r>
            <a:r>
              <a:rPr lang="en-GB" sz="1600" noProof="0" dirty="0"/>
              <a:t> </a:t>
            </a:r>
          </a:p>
          <a:p>
            <a:endParaRPr lang="en-GB" sz="1800" noProof="0" dirty="0"/>
          </a:p>
        </p:txBody>
      </p:sp>
      <p:sp>
        <p:nvSpPr>
          <p:cNvPr id="4" name="Title 3">
            <a:extLst>
              <a:ext uri="{FF2B5EF4-FFF2-40B4-BE49-F238E27FC236}">
                <a16:creationId xmlns:a16="http://schemas.microsoft.com/office/drawing/2014/main" id="{0B0B539B-2B35-41E4-A3FE-C1C75548FA1B}"/>
              </a:ext>
            </a:extLst>
          </p:cNvPr>
          <p:cNvSpPr>
            <a:spLocks noGrp="1"/>
          </p:cNvSpPr>
          <p:nvPr>
            <p:ph type="title"/>
          </p:nvPr>
        </p:nvSpPr>
        <p:spPr/>
        <p:txBody>
          <a:bodyPr/>
          <a:lstStyle/>
          <a:p>
            <a:r>
              <a:rPr lang="en-GB" noProof="0" dirty="0">
                <a:latin typeface="Arial" panose="020B0604020202020204" pitchFamily="34" charset="0"/>
              </a:rPr>
              <a:t>Developed by GI </a:t>
            </a:r>
            <a:r>
              <a:rPr lang="en-GB" noProof="0" dirty="0" err="1">
                <a:latin typeface="Arial" panose="020B0604020202020204" pitchFamily="34" charset="0"/>
              </a:rPr>
              <a:t>COnnect</a:t>
            </a:r>
            <a:endParaRPr lang="en-GB" noProof="0" dirty="0">
              <a:latin typeface="Arial" panose="020B0604020202020204" pitchFamily="34" charset="0"/>
            </a:endParaRPr>
          </a:p>
        </p:txBody>
      </p:sp>
      <p:sp>
        <p:nvSpPr>
          <p:cNvPr id="3" name="Slide Number Placeholder 2">
            <a:extLst>
              <a:ext uri="{FF2B5EF4-FFF2-40B4-BE49-F238E27FC236}">
                <a16:creationId xmlns:a16="http://schemas.microsoft.com/office/drawing/2014/main" id="{5D7A189A-0A44-4320-923C-33730346FA73}"/>
              </a:ext>
            </a:extLst>
          </p:cNvPr>
          <p:cNvSpPr>
            <a:spLocks noGrp="1"/>
          </p:cNvSpPr>
          <p:nvPr>
            <p:ph type="sldNum" sz="quarter" idx="4"/>
          </p:nvPr>
        </p:nvSpPr>
        <p:spPr/>
        <p:txBody>
          <a:bodyPr/>
          <a:lstStyle/>
          <a:p>
            <a:fld id="{FCE43C0F-8A7B-3A4B-9DB5-B3472E36E833}" type="slidenum">
              <a:rPr lang="en-GB" smtClean="0">
                <a:latin typeface="Arial" panose="020B0604020202020204" pitchFamily="34" charset="0"/>
                <a:cs typeface="Arial" panose="020B0604020202020204" pitchFamily="34" charset="0"/>
              </a:rPr>
              <a:pPr/>
              <a:t>3</a:t>
            </a:fld>
            <a:endParaRPr lang="en-GB"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4C7B53F-C89D-92EF-A4EC-981B3F5A80F8}"/>
              </a:ext>
            </a:extLst>
          </p:cNvPr>
          <p:cNvSpPr txBox="1"/>
          <p:nvPr/>
        </p:nvSpPr>
        <p:spPr>
          <a:xfrm>
            <a:off x="-10510" y="-1513490"/>
            <a:ext cx="184731" cy="461665"/>
          </a:xfrm>
          <a:prstGeom prst="rect">
            <a:avLst/>
          </a:prstGeom>
          <a:noFill/>
        </p:spPr>
        <p:txBody>
          <a:bodyPr wrap="none" rtlCol="0">
            <a:spAutoFit/>
          </a:bodyPr>
          <a:lstStyle/>
          <a:p>
            <a:endParaRPr lang="en-GB" sz="2400" dirty="0">
              <a:solidFill>
                <a:srgbClr val="505050"/>
              </a:solidFill>
              <a:latin typeface="Aileron" charset="0"/>
              <a:ea typeface="Aileron" charset="0"/>
              <a:cs typeface="Aileron" charset="0"/>
            </a:endParaRPr>
          </a:p>
        </p:txBody>
      </p:sp>
      <p:pic>
        <p:nvPicPr>
          <p:cNvPr id="8" name="Content Placeholder 7" descr="A picture containing graphical user interface">
            <a:hlinkClick r:id="rId3"/>
            <a:extLst>
              <a:ext uri="{FF2B5EF4-FFF2-40B4-BE49-F238E27FC236}">
                <a16:creationId xmlns:a16="http://schemas.microsoft.com/office/drawing/2014/main" id="{447C8FDF-6279-CFA0-A63D-172C99B95DFE}"/>
              </a:ext>
            </a:extLst>
          </p:cNvPr>
          <p:cNvPicPr>
            <a:picLocks noGrp="1" noChangeAspect="1"/>
          </p:cNvPicPr>
          <p:nvPr>
            <p:ph sz="quarter" idx="4294967295"/>
          </p:nvPr>
        </p:nvPicPr>
        <p:blipFill>
          <a:blip r:embed="rId4"/>
          <a:stretch>
            <a:fillRect/>
          </a:stretch>
        </p:blipFill>
        <p:spPr>
          <a:xfrm>
            <a:off x="7752184" y="980728"/>
            <a:ext cx="2544424" cy="985580"/>
          </a:xfrm>
        </p:spPr>
      </p:pic>
    </p:spTree>
    <p:extLst>
      <p:ext uri="{BB962C8B-B14F-4D97-AF65-F5344CB8AC3E}">
        <p14:creationId xmlns:p14="http://schemas.microsoft.com/office/powerpoint/2010/main" val="44894870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4">
            <a:extLst>
              <a:ext uri="{FF2B5EF4-FFF2-40B4-BE49-F238E27FC236}">
                <a16:creationId xmlns:a16="http://schemas.microsoft.com/office/drawing/2014/main" id="{49B1E88D-B326-365D-1602-137F837ECD2D}"/>
              </a:ext>
            </a:extLst>
          </p:cNvPr>
          <p:cNvGraphicFramePr>
            <a:graphicFrameLocks noGrp="1"/>
          </p:cNvGraphicFramePr>
          <p:nvPr>
            <p:ph sz="quarter" idx="12"/>
            <p:extLst>
              <p:ext uri="{D42A27DB-BD31-4B8C-83A1-F6EECF244321}">
                <p14:modId xmlns:p14="http://schemas.microsoft.com/office/powerpoint/2010/main" val="2785225797"/>
              </p:ext>
            </p:extLst>
          </p:nvPr>
        </p:nvGraphicFramePr>
        <p:xfrm>
          <a:off x="620713" y="1425575"/>
          <a:ext cx="10963275" cy="4328640"/>
        </p:xfrm>
        <a:graphic>
          <a:graphicData uri="http://schemas.openxmlformats.org/drawingml/2006/table">
            <a:tbl>
              <a:tblPr firstRow="1" bandRow="1">
                <a:tableStyleId>{5C22544A-7EE6-4342-B048-85BDC9FD1C3A}</a:tableStyleId>
              </a:tblPr>
              <a:tblGrid>
                <a:gridCol w="3459063">
                  <a:extLst>
                    <a:ext uri="{9D8B030D-6E8A-4147-A177-3AD203B41FA5}">
                      <a16:colId xmlns:a16="http://schemas.microsoft.com/office/drawing/2014/main" val="2917363935"/>
                    </a:ext>
                  </a:extLst>
                </a:gridCol>
                <a:gridCol w="1876053">
                  <a:extLst>
                    <a:ext uri="{9D8B030D-6E8A-4147-A177-3AD203B41FA5}">
                      <a16:colId xmlns:a16="http://schemas.microsoft.com/office/drawing/2014/main" val="4199796970"/>
                    </a:ext>
                  </a:extLst>
                </a:gridCol>
                <a:gridCol w="1876053">
                  <a:extLst>
                    <a:ext uri="{9D8B030D-6E8A-4147-A177-3AD203B41FA5}">
                      <a16:colId xmlns:a16="http://schemas.microsoft.com/office/drawing/2014/main" val="1051575224"/>
                    </a:ext>
                  </a:extLst>
                </a:gridCol>
                <a:gridCol w="1876053">
                  <a:extLst>
                    <a:ext uri="{9D8B030D-6E8A-4147-A177-3AD203B41FA5}">
                      <a16:colId xmlns:a16="http://schemas.microsoft.com/office/drawing/2014/main" val="3347683551"/>
                    </a:ext>
                  </a:extLst>
                </a:gridCol>
                <a:gridCol w="1876053">
                  <a:extLst>
                    <a:ext uri="{9D8B030D-6E8A-4147-A177-3AD203B41FA5}">
                      <a16:colId xmlns:a16="http://schemas.microsoft.com/office/drawing/2014/main" val="858655856"/>
                    </a:ext>
                  </a:extLst>
                </a:gridCol>
              </a:tblGrid>
              <a:tr h="0">
                <a:tc>
                  <a:txBody>
                    <a:bodyPr/>
                    <a:lstStyle/>
                    <a:p>
                      <a:endParaRPr lang="en-GB" sz="1200" dirty="0">
                        <a:latin typeface="Arial" panose="020B0604020202020204" pitchFamily="34" charset="0"/>
                        <a:cs typeface="Arial" panose="020B0604020202020204" pitchFamily="34" charset="0"/>
                      </a:endParaRPr>
                    </a:p>
                  </a:txBody>
                  <a:tcPr marT="32400" marB="32400">
                    <a:noFill/>
                  </a:tcPr>
                </a:tc>
                <a:tc gridSpan="3">
                  <a:txBody>
                    <a:bodyPr/>
                    <a:lstStyle/>
                    <a:p>
                      <a:pPr algn="ctr"/>
                      <a:r>
                        <a:rPr lang="en-GB" sz="1200" dirty="0">
                          <a:latin typeface="Arial" panose="020B0604020202020204" pitchFamily="34" charset="0"/>
                          <a:cs typeface="Arial" panose="020B0604020202020204" pitchFamily="34" charset="0"/>
                        </a:rPr>
                        <a:t>T-DXd</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5.4 mg/kg Q3W</a:t>
                      </a:r>
                    </a:p>
                  </a:txBody>
                  <a:tcPr marT="32400" marB="32400">
                    <a:lnB w="12700" cap="flat" cmpd="sng" algn="ctr">
                      <a:solidFill>
                        <a:schemeClr val="bg1"/>
                      </a:solid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marT="18000" marB="18000"/>
                </a:tc>
                <a:tc hMerge="1">
                  <a:txBody>
                    <a:bodyPr/>
                    <a:lstStyle/>
                    <a:p>
                      <a:pPr algn="ctr"/>
                      <a:endParaRPr lang="en-GB" sz="1200" dirty="0">
                        <a:latin typeface="Arial" panose="020B0604020202020204" pitchFamily="34" charset="0"/>
                        <a:cs typeface="Arial" panose="020B0604020202020204" pitchFamily="34" charset="0"/>
                      </a:endParaRPr>
                    </a:p>
                  </a:txBody>
                  <a:tcPr marT="18000" marB="18000"/>
                </a:tc>
                <a:tc>
                  <a:txBody>
                    <a:bodyPr/>
                    <a:lstStyle/>
                    <a:p>
                      <a:pPr algn="ctr"/>
                      <a:r>
                        <a:rPr lang="en-GB" sz="1200" dirty="0">
                          <a:latin typeface="Arial" panose="020B0604020202020204" pitchFamily="34" charset="0"/>
                          <a:cs typeface="Arial" panose="020B0604020202020204" pitchFamily="34" charset="0"/>
                        </a:rPr>
                        <a:t>T-DXd</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6.4 mg/kg Q3W</a:t>
                      </a:r>
                    </a:p>
                  </a:txBody>
                  <a:tcPr marT="32400" marB="32400">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46081863"/>
                  </a:ext>
                </a:extLst>
              </a:tr>
              <a:tr h="0">
                <a:tc>
                  <a:txBody>
                    <a:bodyPr/>
                    <a:lstStyle/>
                    <a:p>
                      <a:endParaRPr lang="en-GB" sz="1200" b="1" dirty="0">
                        <a:solidFill>
                          <a:schemeClr val="bg1"/>
                        </a:solidFill>
                        <a:latin typeface="Arial" panose="020B0604020202020204" pitchFamily="34" charset="0"/>
                        <a:cs typeface="Arial" panose="020B0604020202020204" pitchFamily="34" charset="0"/>
                      </a:endParaRPr>
                    </a:p>
                  </a:txBody>
                  <a:tcPr marT="32400" marB="32400">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Stage 1</a:t>
                      </a:r>
                      <a:br>
                        <a:rPr lang="en-GB" sz="1200" b="1" dirty="0">
                          <a:solidFill>
                            <a:schemeClr val="bg1"/>
                          </a:solidFill>
                          <a:latin typeface="Arial" panose="020B0604020202020204" pitchFamily="34" charset="0"/>
                          <a:cs typeface="Arial" panose="020B0604020202020204" pitchFamily="34" charset="0"/>
                        </a:rPr>
                      </a:br>
                      <a:r>
                        <a:rPr lang="en-GB" sz="1200" b="1" dirty="0">
                          <a:solidFill>
                            <a:schemeClr val="bg1"/>
                          </a:solidFill>
                          <a:latin typeface="Arial" panose="020B0604020202020204" pitchFamily="34" charset="0"/>
                          <a:cs typeface="Arial" panose="020B0604020202020204" pitchFamily="34" charset="0"/>
                        </a:rPr>
                        <a:t>n=40</a:t>
                      </a:r>
                    </a:p>
                  </a:txBody>
                  <a:tcPr marT="32400" marB="324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Stage 2</a:t>
                      </a:r>
                      <a:br>
                        <a:rPr lang="en-GB" sz="1200" b="1" dirty="0">
                          <a:solidFill>
                            <a:schemeClr val="bg1"/>
                          </a:solidFill>
                          <a:latin typeface="Arial" panose="020B0604020202020204" pitchFamily="34" charset="0"/>
                          <a:cs typeface="Arial" panose="020B0604020202020204" pitchFamily="34" charset="0"/>
                        </a:rPr>
                      </a:br>
                      <a:r>
                        <a:rPr lang="en-GB" sz="1200" b="1" dirty="0">
                          <a:solidFill>
                            <a:schemeClr val="bg1"/>
                          </a:solidFill>
                          <a:latin typeface="Arial" panose="020B0604020202020204" pitchFamily="34" charset="0"/>
                          <a:cs typeface="Arial" panose="020B0604020202020204" pitchFamily="34" charset="0"/>
                        </a:rPr>
                        <a:t>n=42</a:t>
                      </a:r>
                    </a:p>
                  </a:txBody>
                  <a:tcPr marT="32400" marB="324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Total</a:t>
                      </a:r>
                      <a:br>
                        <a:rPr lang="en-GB" sz="1200" b="1" dirty="0">
                          <a:solidFill>
                            <a:schemeClr val="bg1"/>
                          </a:solidFill>
                          <a:latin typeface="Arial" panose="020B0604020202020204" pitchFamily="34" charset="0"/>
                          <a:cs typeface="Arial" panose="020B0604020202020204" pitchFamily="34" charset="0"/>
                        </a:rPr>
                      </a:br>
                      <a:r>
                        <a:rPr lang="en-GB" sz="1200" b="1" dirty="0">
                          <a:solidFill>
                            <a:schemeClr val="bg1"/>
                          </a:solidFill>
                          <a:latin typeface="Arial" panose="020B0604020202020204" pitchFamily="34" charset="0"/>
                          <a:cs typeface="Arial" panose="020B0604020202020204" pitchFamily="34" charset="0"/>
                        </a:rPr>
                        <a:t>N=82</a:t>
                      </a:r>
                    </a:p>
                  </a:txBody>
                  <a:tcPr marT="32400" marB="324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Stage 1</a:t>
                      </a:r>
                      <a:br>
                        <a:rPr lang="en-GB" sz="1200" b="1" dirty="0">
                          <a:solidFill>
                            <a:schemeClr val="bg1"/>
                          </a:solidFill>
                          <a:latin typeface="Arial" panose="020B0604020202020204" pitchFamily="34" charset="0"/>
                          <a:cs typeface="Arial" panose="020B0604020202020204" pitchFamily="34" charset="0"/>
                        </a:rPr>
                      </a:br>
                      <a:r>
                        <a:rPr lang="en-GB" sz="1200" b="1" dirty="0">
                          <a:solidFill>
                            <a:schemeClr val="bg1"/>
                          </a:solidFill>
                          <a:latin typeface="Arial" panose="020B0604020202020204" pitchFamily="34" charset="0"/>
                          <a:cs typeface="Arial" panose="020B0604020202020204" pitchFamily="34" charset="0"/>
                        </a:rPr>
                        <a:t>N=40</a:t>
                      </a:r>
                    </a:p>
                  </a:txBody>
                  <a:tcPr marT="32400" marB="324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103763602"/>
                  </a:ext>
                </a:extLst>
              </a:tr>
              <a:tr h="0">
                <a:tc>
                  <a:txBody>
                    <a:bodyPr/>
                    <a:lstStyle/>
                    <a:p>
                      <a:r>
                        <a:rPr lang="en-GB" sz="1200" b="0" dirty="0">
                          <a:latin typeface="Arial" panose="020B0604020202020204" pitchFamily="34" charset="0"/>
                          <a:cs typeface="Arial" panose="020B0604020202020204" pitchFamily="34" charset="0"/>
                        </a:rPr>
                        <a:t>cORR, n (%) [95% CI]</a:t>
                      </a:r>
                    </a:p>
                  </a:txBody>
                  <a:tcPr marT="32400" marB="32400"/>
                </a:tc>
                <a:tc>
                  <a:txBody>
                    <a:bodyPr/>
                    <a:lstStyle/>
                    <a:p>
                      <a:pPr algn="ctr"/>
                      <a:r>
                        <a:rPr lang="en-GB" sz="1200" b="1" dirty="0">
                          <a:latin typeface="Arial" panose="020B0604020202020204" pitchFamily="34" charset="0"/>
                          <a:cs typeface="Arial" panose="020B0604020202020204" pitchFamily="34" charset="0"/>
                        </a:rPr>
                        <a:t>18 (45.0) [29.3-61.5]</a:t>
                      </a:r>
                    </a:p>
                  </a:txBody>
                  <a:tcPr marT="32400" marB="32400">
                    <a:lnT w="38100" cap="flat" cmpd="sng" algn="ctr">
                      <a:solidFill>
                        <a:schemeClr val="bg1"/>
                      </a:solidFill>
                      <a:prstDash val="solid"/>
                      <a:round/>
                      <a:headEnd type="none" w="med" len="med"/>
                      <a:tailEnd type="none" w="med" len="med"/>
                    </a:lnT>
                  </a:tcPr>
                </a:tc>
                <a:tc>
                  <a:txBody>
                    <a:bodyPr/>
                    <a:lstStyle/>
                    <a:p>
                      <a:pPr algn="ctr"/>
                      <a:r>
                        <a:rPr lang="en-GB" sz="1200" b="1" dirty="0">
                          <a:latin typeface="Arial" panose="020B0604020202020204" pitchFamily="34" charset="0"/>
                          <a:cs typeface="Arial" panose="020B0604020202020204" pitchFamily="34" charset="0"/>
                        </a:rPr>
                        <a:t>13 (31.0) [17.6-47.1)</a:t>
                      </a:r>
                    </a:p>
                  </a:txBody>
                  <a:tcPr marT="32400" marB="32400">
                    <a:lnT w="38100" cap="flat" cmpd="sng" algn="ctr">
                      <a:solidFill>
                        <a:schemeClr val="bg1"/>
                      </a:solidFill>
                      <a:prstDash val="solid"/>
                      <a:round/>
                      <a:headEnd type="none" w="med" len="med"/>
                      <a:tailEnd type="none" w="med" len="med"/>
                    </a:lnT>
                  </a:tcPr>
                </a:tc>
                <a:tc>
                  <a:txBody>
                    <a:bodyPr/>
                    <a:lstStyle/>
                    <a:p>
                      <a:pPr algn="ctr"/>
                      <a:r>
                        <a:rPr lang="en-GB" sz="1200" b="1" dirty="0">
                          <a:latin typeface="Arial" panose="020B0604020202020204" pitchFamily="34" charset="0"/>
                          <a:cs typeface="Arial" panose="020B0604020202020204" pitchFamily="34" charset="0"/>
                        </a:rPr>
                        <a:t>31 (37.8) [27.3-49.2]</a:t>
                      </a:r>
                    </a:p>
                  </a:txBody>
                  <a:tcPr marT="32400" marB="32400">
                    <a:lnT w="38100" cap="flat" cmpd="sng" algn="ctr">
                      <a:solidFill>
                        <a:schemeClr val="bg1"/>
                      </a:solidFill>
                      <a:prstDash val="solid"/>
                      <a:round/>
                      <a:headEnd type="none" w="med" len="med"/>
                      <a:tailEnd type="none" w="med" len="med"/>
                    </a:lnT>
                  </a:tcPr>
                </a:tc>
                <a:tc>
                  <a:txBody>
                    <a:bodyPr/>
                    <a:lstStyle/>
                    <a:p>
                      <a:pPr algn="ctr"/>
                      <a:r>
                        <a:rPr lang="en-GB" sz="1200" b="1" dirty="0">
                          <a:latin typeface="Arial" panose="020B0604020202020204" pitchFamily="34" charset="0"/>
                          <a:cs typeface="Arial" panose="020B0604020202020204" pitchFamily="34" charset="0"/>
                        </a:rPr>
                        <a:t>11 (27.5) [14.6-43.9]</a:t>
                      </a:r>
                    </a:p>
                  </a:txBody>
                  <a:tcPr marT="32400" marB="32400">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872647549"/>
                  </a:ext>
                </a:extLst>
              </a:tr>
              <a:tr h="0">
                <a:tc>
                  <a:txBody>
                    <a:bodyPr/>
                    <a:lstStyle/>
                    <a:p>
                      <a:pPr marL="0" indent="179388">
                        <a:tabLst/>
                      </a:pPr>
                      <a:r>
                        <a:rPr lang="en-GB" sz="1200" b="0" dirty="0">
                          <a:latin typeface="Arial" panose="020B0604020202020204" pitchFamily="34" charset="0"/>
                          <a:cs typeface="Arial" panose="020B0604020202020204" pitchFamily="34" charset="0"/>
                        </a:rPr>
                        <a:t>CR</a:t>
                      </a:r>
                    </a:p>
                  </a:txBody>
                  <a:tcPr marT="32400" marB="32400"/>
                </a:tc>
                <a:tc>
                  <a:txBody>
                    <a:bodyPr/>
                    <a:lstStyle/>
                    <a:p>
                      <a:pPr algn="ctr"/>
                      <a:r>
                        <a:rPr lang="en-GB" sz="1200" dirty="0">
                          <a:latin typeface="Arial" panose="020B0604020202020204" pitchFamily="34" charset="0"/>
                          <a:cs typeface="Arial" panose="020B0604020202020204" pitchFamily="34" charset="0"/>
                        </a:rPr>
                        <a:t>0</a:t>
                      </a:r>
                    </a:p>
                  </a:txBody>
                  <a:tcPr marT="32400" marB="32400"/>
                </a:tc>
                <a:tc>
                  <a:txBody>
                    <a:bodyPr/>
                    <a:lstStyle/>
                    <a:p>
                      <a:pPr algn="ctr"/>
                      <a:r>
                        <a:rPr lang="en-GB" sz="1200" dirty="0">
                          <a:latin typeface="Arial" panose="020B0604020202020204" pitchFamily="34" charset="0"/>
                          <a:cs typeface="Arial" panose="020B0604020202020204" pitchFamily="34" charset="0"/>
                        </a:rPr>
                        <a:t>0</a:t>
                      </a:r>
                    </a:p>
                  </a:txBody>
                  <a:tcPr marT="32400" marB="32400"/>
                </a:tc>
                <a:tc>
                  <a:txBody>
                    <a:bodyPr/>
                    <a:lstStyle/>
                    <a:p>
                      <a:pPr algn="ctr"/>
                      <a:r>
                        <a:rPr lang="en-GB" sz="1200" dirty="0">
                          <a:latin typeface="Arial" panose="020B0604020202020204" pitchFamily="34" charset="0"/>
                          <a:cs typeface="Arial" panose="020B0604020202020204" pitchFamily="34" charset="0"/>
                        </a:rPr>
                        <a:t>0</a:t>
                      </a:r>
                    </a:p>
                  </a:txBody>
                  <a:tcPr marT="32400" marB="32400"/>
                </a:tc>
                <a:tc>
                  <a:txBody>
                    <a:bodyPr/>
                    <a:lstStyle/>
                    <a:p>
                      <a:pPr algn="ctr"/>
                      <a:r>
                        <a:rPr lang="en-GB" sz="1200" dirty="0">
                          <a:latin typeface="Arial" panose="020B0604020202020204" pitchFamily="34" charset="0"/>
                          <a:cs typeface="Arial" panose="020B0604020202020204" pitchFamily="34" charset="0"/>
                        </a:rPr>
                        <a:t>0</a:t>
                      </a:r>
                    </a:p>
                  </a:txBody>
                  <a:tcPr marT="32400" marB="32400"/>
                </a:tc>
                <a:extLst>
                  <a:ext uri="{0D108BD9-81ED-4DB2-BD59-A6C34878D82A}">
                    <a16:rowId xmlns:a16="http://schemas.microsoft.com/office/drawing/2014/main" val="2255624194"/>
                  </a:ext>
                </a:extLst>
              </a:tr>
              <a:tr h="0">
                <a:tc>
                  <a:txBody>
                    <a:bodyPr/>
                    <a:lstStyle/>
                    <a:p>
                      <a:pPr marL="0" indent="179388">
                        <a:tabLst/>
                      </a:pPr>
                      <a:r>
                        <a:rPr lang="en-GB" sz="1200" b="0" dirty="0">
                          <a:latin typeface="Arial" panose="020B0604020202020204" pitchFamily="34" charset="0"/>
                          <a:cs typeface="Arial" panose="020B0604020202020204" pitchFamily="34" charset="0"/>
                        </a:rPr>
                        <a:t>PR</a:t>
                      </a:r>
                    </a:p>
                  </a:txBody>
                  <a:tcPr marT="32400" marB="32400"/>
                </a:tc>
                <a:tc>
                  <a:txBody>
                    <a:bodyPr/>
                    <a:lstStyle/>
                    <a:p>
                      <a:pPr algn="ctr"/>
                      <a:r>
                        <a:rPr lang="en-GB" sz="1200" dirty="0">
                          <a:latin typeface="Arial" panose="020B0604020202020204" pitchFamily="34" charset="0"/>
                          <a:cs typeface="Arial" panose="020B0604020202020204" pitchFamily="34" charset="0"/>
                        </a:rPr>
                        <a:t>18 (45.0)</a:t>
                      </a:r>
                    </a:p>
                  </a:txBody>
                  <a:tcPr marT="32400" marB="32400"/>
                </a:tc>
                <a:tc>
                  <a:txBody>
                    <a:bodyPr/>
                    <a:lstStyle/>
                    <a:p>
                      <a:pPr algn="ctr"/>
                      <a:r>
                        <a:rPr lang="en-GB" sz="1200" dirty="0">
                          <a:latin typeface="Arial" panose="020B0604020202020204" pitchFamily="34" charset="0"/>
                          <a:cs typeface="Arial" panose="020B0604020202020204" pitchFamily="34" charset="0"/>
                        </a:rPr>
                        <a:t>13 (31.0)</a:t>
                      </a:r>
                    </a:p>
                  </a:txBody>
                  <a:tcPr marT="32400" marB="32400"/>
                </a:tc>
                <a:tc>
                  <a:txBody>
                    <a:bodyPr/>
                    <a:lstStyle/>
                    <a:p>
                      <a:pPr algn="ctr"/>
                      <a:r>
                        <a:rPr lang="en-GB" sz="1200" dirty="0">
                          <a:latin typeface="Arial" panose="020B0604020202020204" pitchFamily="34" charset="0"/>
                          <a:cs typeface="Arial" panose="020B0604020202020204" pitchFamily="34" charset="0"/>
                        </a:rPr>
                        <a:t>31 (37.8)</a:t>
                      </a:r>
                    </a:p>
                  </a:txBody>
                  <a:tcPr marT="32400" marB="32400"/>
                </a:tc>
                <a:tc>
                  <a:txBody>
                    <a:bodyPr/>
                    <a:lstStyle/>
                    <a:p>
                      <a:pPr algn="ctr"/>
                      <a:r>
                        <a:rPr lang="en-GB" sz="1200" dirty="0">
                          <a:latin typeface="Arial" panose="020B0604020202020204" pitchFamily="34" charset="0"/>
                          <a:cs typeface="Arial" panose="020B0604020202020204" pitchFamily="34" charset="0"/>
                        </a:rPr>
                        <a:t>11 (27.5)</a:t>
                      </a:r>
                    </a:p>
                  </a:txBody>
                  <a:tcPr marT="32400" marB="32400"/>
                </a:tc>
                <a:extLst>
                  <a:ext uri="{0D108BD9-81ED-4DB2-BD59-A6C34878D82A}">
                    <a16:rowId xmlns:a16="http://schemas.microsoft.com/office/drawing/2014/main" val="3408192947"/>
                  </a:ext>
                </a:extLst>
              </a:tr>
              <a:tr h="0">
                <a:tc>
                  <a:txBody>
                    <a:bodyPr/>
                    <a:lstStyle/>
                    <a:p>
                      <a:pPr marL="0" indent="179388">
                        <a:tabLst/>
                      </a:pPr>
                      <a:r>
                        <a:rPr lang="en-GB" sz="1200" b="0" dirty="0">
                          <a:latin typeface="Arial" panose="020B0604020202020204" pitchFamily="34" charset="0"/>
                          <a:cs typeface="Arial" panose="020B0604020202020204" pitchFamily="34" charset="0"/>
                        </a:rPr>
                        <a:t>SD</a:t>
                      </a:r>
                    </a:p>
                  </a:txBody>
                  <a:tcPr marT="32400" marB="32400"/>
                </a:tc>
                <a:tc>
                  <a:txBody>
                    <a:bodyPr/>
                    <a:lstStyle/>
                    <a:p>
                      <a:pPr algn="ctr"/>
                      <a:r>
                        <a:rPr lang="en-GB" sz="1200" dirty="0">
                          <a:latin typeface="Arial" panose="020B0604020202020204" pitchFamily="34" charset="0"/>
                          <a:cs typeface="Arial" panose="020B0604020202020204" pitchFamily="34" charset="0"/>
                        </a:rPr>
                        <a:t>20 (50.0)</a:t>
                      </a:r>
                    </a:p>
                  </a:txBody>
                  <a:tcPr marT="32400" marB="32400"/>
                </a:tc>
                <a:tc>
                  <a:txBody>
                    <a:bodyPr/>
                    <a:lstStyle/>
                    <a:p>
                      <a:pPr algn="ctr"/>
                      <a:r>
                        <a:rPr lang="en-GB" sz="1200" dirty="0">
                          <a:latin typeface="Arial" panose="020B0604020202020204" pitchFamily="34" charset="0"/>
                          <a:cs typeface="Arial" panose="020B0604020202020204" pitchFamily="34" charset="0"/>
                        </a:rPr>
                        <a:t>20 (47.6)</a:t>
                      </a:r>
                    </a:p>
                  </a:txBody>
                  <a:tcPr marT="32400" marB="32400"/>
                </a:tc>
                <a:tc>
                  <a:txBody>
                    <a:bodyPr/>
                    <a:lstStyle/>
                    <a:p>
                      <a:pPr algn="ctr"/>
                      <a:r>
                        <a:rPr lang="en-GB" sz="1200" dirty="0">
                          <a:latin typeface="Arial" panose="020B0604020202020204" pitchFamily="34" charset="0"/>
                          <a:cs typeface="Arial" panose="020B0604020202020204" pitchFamily="34" charset="0"/>
                        </a:rPr>
                        <a:t>40 (48.8)</a:t>
                      </a:r>
                    </a:p>
                  </a:txBody>
                  <a:tcPr marT="32400" marB="32400"/>
                </a:tc>
                <a:tc>
                  <a:txBody>
                    <a:bodyPr/>
                    <a:lstStyle/>
                    <a:p>
                      <a:pPr algn="ctr"/>
                      <a:r>
                        <a:rPr lang="en-GB" sz="1200" dirty="0">
                          <a:latin typeface="Arial" panose="020B0604020202020204" pitchFamily="34" charset="0"/>
                          <a:cs typeface="Arial" panose="020B0604020202020204" pitchFamily="34" charset="0"/>
                        </a:rPr>
                        <a:t>23 (57.5)</a:t>
                      </a:r>
                    </a:p>
                  </a:txBody>
                  <a:tcPr marT="32400" marB="32400"/>
                </a:tc>
                <a:extLst>
                  <a:ext uri="{0D108BD9-81ED-4DB2-BD59-A6C34878D82A}">
                    <a16:rowId xmlns:a16="http://schemas.microsoft.com/office/drawing/2014/main" val="4014951264"/>
                  </a:ext>
                </a:extLst>
              </a:tr>
              <a:tr h="0">
                <a:tc>
                  <a:txBody>
                    <a:bodyPr/>
                    <a:lstStyle/>
                    <a:p>
                      <a:pPr marL="0" indent="179388">
                        <a:tabLst/>
                      </a:pPr>
                      <a:r>
                        <a:rPr lang="en-GB" sz="1200" b="0" dirty="0">
                          <a:latin typeface="Arial" panose="020B0604020202020204" pitchFamily="34" charset="0"/>
                          <a:cs typeface="Arial" panose="020B0604020202020204" pitchFamily="34" charset="0"/>
                        </a:rPr>
                        <a:t>PD</a:t>
                      </a:r>
                    </a:p>
                  </a:txBody>
                  <a:tcPr marT="32400" marB="32400"/>
                </a:tc>
                <a:tc>
                  <a:txBody>
                    <a:bodyPr/>
                    <a:lstStyle/>
                    <a:p>
                      <a:pPr algn="ctr"/>
                      <a:r>
                        <a:rPr lang="en-GB" sz="1200" dirty="0">
                          <a:latin typeface="Arial" panose="020B0604020202020204" pitchFamily="34" charset="0"/>
                          <a:cs typeface="Arial" panose="020B0604020202020204" pitchFamily="34" charset="0"/>
                        </a:rPr>
                        <a:t>2 (5.0)</a:t>
                      </a:r>
                    </a:p>
                  </a:txBody>
                  <a:tcPr marT="32400" marB="32400"/>
                </a:tc>
                <a:tc>
                  <a:txBody>
                    <a:bodyPr/>
                    <a:lstStyle/>
                    <a:p>
                      <a:pPr algn="ctr"/>
                      <a:r>
                        <a:rPr lang="en-GB" sz="1200" dirty="0">
                          <a:latin typeface="Arial" panose="020B0604020202020204" pitchFamily="34" charset="0"/>
                          <a:cs typeface="Arial" panose="020B0604020202020204" pitchFamily="34" charset="0"/>
                        </a:rPr>
                        <a:t>6 (14.3)</a:t>
                      </a:r>
                    </a:p>
                  </a:txBody>
                  <a:tcPr marT="32400" marB="32400"/>
                </a:tc>
                <a:tc>
                  <a:txBody>
                    <a:bodyPr/>
                    <a:lstStyle/>
                    <a:p>
                      <a:pPr algn="ctr"/>
                      <a:r>
                        <a:rPr lang="en-GB" sz="1200" dirty="0">
                          <a:latin typeface="Arial" panose="020B0604020202020204" pitchFamily="34" charset="0"/>
                          <a:cs typeface="Arial" panose="020B0604020202020204" pitchFamily="34" charset="0"/>
                        </a:rPr>
                        <a:t>8 (9.8)</a:t>
                      </a:r>
                    </a:p>
                  </a:txBody>
                  <a:tcPr marT="32400" marB="32400"/>
                </a:tc>
                <a:tc>
                  <a:txBody>
                    <a:bodyPr/>
                    <a:lstStyle/>
                    <a:p>
                      <a:pPr algn="ctr"/>
                      <a:r>
                        <a:rPr lang="en-GB" sz="1200" dirty="0">
                          <a:latin typeface="Arial" panose="020B0604020202020204" pitchFamily="34" charset="0"/>
                          <a:cs typeface="Arial" panose="020B0604020202020204" pitchFamily="34" charset="0"/>
                        </a:rPr>
                        <a:t>4 (10.0)</a:t>
                      </a:r>
                    </a:p>
                  </a:txBody>
                  <a:tcPr marT="32400" marB="32400"/>
                </a:tc>
                <a:extLst>
                  <a:ext uri="{0D108BD9-81ED-4DB2-BD59-A6C34878D82A}">
                    <a16:rowId xmlns:a16="http://schemas.microsoft.com/office/drawing/2014/main" val="322997381"/>
                  </a:ext>
                </a:extLst>
              </a:tr>
              <a:tr h="0">
                <a:tc>
                  <a:txBody>
                    <a:bodyPr/>
                    <a:lstStyle/>
                    <a:p>
                      <a:pPr marL="0" indent="179388">
                        <a:tabLst/>
                      </a:pPr>
                      <a:r>
                        <a:rPr lang="en-GB" sz="1200" b="0" dirty="0">
                          <a:latin typeface="Arial" panose="020B0604020202020204" pitchFamily="34" charset="0"/>
                          <a:cs typeface="Arial" panose="020B0604020202020204" pitchFamily="34" charset="0"/>
                        </a:rPr>
                        <a:t>NE</a:t>
                      </a:r>
                    </a:p>
                  </a:txBody>
                  <a:tcPr marT="32400" marB="32400"/>
                </a:tc>
                <a:tc>
                  <a:txBody>
                    <a:bodyPr/>
                    <a:lstStyle/>
                    <a:p>
                      <a:pPr algn="ctr"/>
                      <a:r>
                        <a:rPr lang="en-GB" sz="1200" dirty="0">
                          <a:latin typeface="Arial" panose="020B0604020202020204" pitchFamily="34" charset="0"/>
                          <a:cs typeface="Arial" panose="020B0604020202020204" pitchFamily="34" charset="0"/>
                        </a:rPr>
                        <a:t>0</a:t>
                      </a:r>
                    </a:p>
                  </a:txBody>
                  <a:tcPr marT="32400" marB="32400"/>
                </a:tc>
                <a:tc>
                  <a:txBody>
                    <a:bodyPr/>
                    <a:lstStyle/>
                    <a:p>
                      <a:pPr algn="ctr"/>
                      <a:r>
                        <a:rPr lang="en-GB" sz="1200" dirty="0">
                          <a:latin typeface="Arial" panose="020B0604020202020204" pitchFamily="34" charset="0"/>
                          <a:cs typeface="Arial" panose="020B0604020202020204" pitchFamily="34" charset="0"/>
                        </a:rPr>
                        <a:t>3 (7.1)</a:t>
                      </a:r>
                    </a:p>
                  </a:txBody>
                  <a:tcPr marT="32400" marB="32400"/>
                </a:tc>
                <a:tc>
                  <a:txBody>
                    <a:bodyPr/>
                    <a:lstStyle/>
                    <a:p>
                      <a:pPr algn="ctr"/>
                      <a:r>
                        <a:rPr lang="en-GB" sz="1200" dirty="0">
                          <a:latin typeface="Arial" panose="020B0604020202020204" pitchFamily="34" charset="0"/>
                          <a:cs typeface="Arial" panose="020B0604020202020204" pitchFamily="34" charset="0"/>
                        </a:rPr>
                        <a:t>3 (3.7)</a:t>
                      </a:r>
                    </a:p>
                  </a:txBody>
                  <a:tcPr marT="32400" marB="32400"/>
                </a:tc>
                <a:tc>
                  <a:txBody>
                    <a:bodyPr/>
                    <a:lstStyle/>
                    <a:p>
                      <a:pPr algn="ctr"/>
                      <a:r>
                        <a:rPr lang="en-GB" sz="1200" dirty="0">
                          <a:latin typeface="Arial" panose="020B0604020202020204" pitchFamily="34" charset="0"/>
                          <a:cs typeface="Arial" panose="020B0604020202020204" pitchFamily="34" charset="0"/>
                        </a:rPr>
                        <a:t>2 (5.0)</a:t>
                      </a:r>
                    </a:p>
                  </a:txBody>
                  <a:tcPr marT="32400" marB="32400"/>
                </a:tc>
                <a:extLst>
                  <a:ext uri="{0D108BD9-81ED-4DB2-BD59-A6C34878D82A}">
                    <a16:rowId xmlns:a16="http://schemas.microsoft.com/office/drawing/2014/main" val="252015450"/>
                  </a:ext>
                </a:extLst>
              </a:tr>
              <a:tr h="0">
                <a:tc>
                  <a:txBody>
                    <a:bodyPr/>
                    <a:lstStyle/>
                    <a:p>
                      <a:pPr marL="0" indent="9525">
                        <a:tabLst/>
                      </a:pPr>
                      <a:r>
                        <a:rPr lang="en-GB" sz="1200" b="0" dirty="0">
                          <a:latin typeface="Arial" panose="020B0604020202020204" pitchFamily="34" charset="0"/>
                          <a:cs typeface="Arial" panose="020B0604020202020204" pitchFamily="34" charset="0"/>
                        </a:rPr>
                        <a:t>Confirmed DCR, n (%) [95% CI]</a:t>
                      </a:r>
                    </a:p>
                  </a:txBody>
                  <a:tcPr marT="32400" marB="32400"/>
                </a:tc>
                <a:tc>
                  <a:txBody>
                    <a:bodyPr/>
                    <a:lstStyle/>
                    <a:p>
                      <a:pPr algn="ctr"/>
                      <a:r>
                        <a:rPr lang="en-GB" sz="1200" dirty="0">
                          <a:latin typeface="Arial" panose="020B0604020202020204" pitchFamily="34" charset="0"/>
                          <a:cs typeface="Arial" panose="020B0604020202020204" pitchFamily="34" charset="0"/>
                        </a:rPr>
                        <a:t>38 (95.0) [83.1-99.4]</a:t>
                      </a:r>
                    </a:p>
                  </a:txBody>
                  <a:tcPr marT="32400" marB="32400"/>
                </a:tc>
                <a:tc>
                  <a:txBody>
                    <a:bodyPr/>
                    <a:lstStyle/>
                    <a:p>
                      <a:pPr algn="ctr"/>
                      <a:r>
                        <a:rPr lang="en-GB" sz="1200" dirty="0">
                          <a:latin typeface="Arial" panose="020B0604020202020204" pitchFamily="34" charset="0"/>
                          <a:cs typeface="Arial" panose="020B0604020202020204" pitchFamily="34" charset="0"/>
                        </a:rPr>
                        <a:t>33 (78.6) [63.2-89.7]</a:t>
                      </a:r>
                    </a:p>
                  </a:txBody>
                  <a:tcPr marT="32400" marB="32400"/>
                </a:tc>
                <a:tc>
                  <a:txBody>
                    <a:bodyPr/>
                    <a:lstStyle/>
                    <a:p>
                      <a:pPr algn="ctr"/>
                      <a:r>
                        <a:rPr lang="en-GB" sz="1200" dirty="0">
                          <a:latin typeface="Arial" panose="020B0604020202020204" pitchFamily="34" charset="0"/>
                          <a:cs typeface="Arial" panose="020B0604020202020204" pitchFamily="34" charset="0"/>
                        </a:rPr>
                        <a:t>71 (86.6) [77.3-93.1]</a:t>
                      </a:r>
                    </a:p>
                  </a:txBody>
                  <a:tcPr marT="32400" marB="32400"/>
                </a:tc>
                <a:tc>
                  <a:txBody>
                    <a:bodyPr/>
                    <a:lstStyle/>
                    <a:p>
                      <a:pPr algn="ctr"/>
                      <a:r>
                        <a:rPr lang="en-GB" sz="1200" dirty="0">
                          <a:latin typeface="Arial" panose="020B0604020202020204" pitchFamily="34" charset="0"/>
                          <a:cs typeface="Arial" panose="020B0604020202020204" pitchFamily="34" charset="0"/>
                        </a:rPr>
                        <a:t>34 (85.0) [70.2-94.3]</a:t>
                      </a:r>
                    </a:p>
                  </a:txBody>
                  <a:tcPr marT="32400" marB="32400"/>
                </a:tc>
                <a:extLst>
                  <a:ext uri="{0D108BD9-81ED-4DB2-BD59-A6C34878D82A}">
                    <a16:rowId xmlns:a16="http://schemas.microsoft.com/office/drawing/2014/main" val="3035601843"/>
                  </a:ext>
                </a:extLst>
              </a:tr>
              <a:tr h="0">
                <a:tc>
                  <a:txBody>
                    <a:bodyPr/>
                    <a:lstStyle/>
                    <a:p>
                      <a:pPr marL="0" indent="9525">
                        <a:tabLst/>
                      </a:pPr>
                      <a:r>
                        <a:rPr lang="en-GB" sz="1200" b="0" dirty="0">
                          <a:latin typeface="Arial" panose="020B0604020202020204" pitchFamily="34" charset="0"/>
                          <a:cs typeface="Arial" panose="020B0604020202020204" pitchFamily="34" charset="0"/>
                        </a:rPr>
                        <a:t>Median DoR, mo (95% CI)</a:t>
                      </a:r>
                    </a:p>
                  </a:txBody>
                  <a:tcPr marT="32400" marB="32400"/>
                </a:tc>
                <a:tc>
                  <a:txBody>
                    <a:bodyPr/>
                    <a:lstStyle/>
                    <a:p>
                      <a:pPr algn="ctr"/>
                      <a:r>
                        <a:rPr lang="en-GB" sz="1200" dirty="0">
                          <a:latin typeface="Arial" panose="020B0604020202020204" pitchFamily="34" charset="0"/>
                          <a:cs typeface="Arial" panose="020B0604020202020204" pitchFamily="34" charset="0"/>
                        </a:rPr>
                        <a:t>8.1 (4.2-NE)</a:t>
                      </a:r>
                    </a:p>
                  </a:txBody>
                  <a:tcPr marT="32400" marB="32400"/>
                </a:tc>
                <a:tc>
                  <a:txBody>
                    <a:bodyPr/>
                    <a:lstStyle/>
                    <a:p>
                      <a:pPr algn="ctr"/>
                      <a:r>
                        <a:rPr lang="en-GB" sz="1200" dirty="0">
                          <a:latin typeface="Arial" panose="020B0604020202020204" pitchFamily="34" charset="0"/>
                          <a:cs typeface="Arial" panose="020B0604020202020204" pitchFamily="34" charset="0"/>
                        </a:rPr>
                        <a:t>4.6 (4.1-7.0)</a:t>
                      </a:r>
                    </a:p>
                  </a:txBody>
                  <a:tcPr marT="32400" marB="32400"/>
                </a:tc>
                <a:tc>
                  <a:txBody>
                    <a:bodyPr/>
                    <a:lstStyle/>
                    <a:p>
                      <a:pPr algn="ctr"/>
                      <a:r>
                        <a:rPr lang="en-GB" sz="1200" dirty="0">
                          <a:latin typeface="Arial" panose="020B0604020202020204" pitchFamily="34" charset="0"/>
                          <a:cs typeface="Arial" panose="020B0604020202020204" pitchFamily="34" charset="0"/>
                        </a:rPr>
                        <a:t>5.5 (4.2-8.1)</a:t>
                      </a:r>
                    </a:p>
                  </a:txBody>
                  <a:tcPr marT="32400" marB="32400"/>
                </a:tc>
                <a:tc>
                  <a:txBody>
                    <a:bodyPr/>
                    <a:lstStyle/>
                    <a:p>
                      <a:pPr algn="ctr"/>
                      <a:r>
                        <a:rPr lang="en-GB" sz="1200" dirty="0">
                          <a:latin typeface="Arial" panose="020B0604020202020204" pitchFamily="34" charset="0"/>
                          <a:cs typeface="Arial" panose="020B0604020202020204" pitchFamily="34" charset="0"/>
                        </a:rPr>
                        <a:t>5.5 (3.7-NE)</a:t>
                      </a:r>
                    </a:p>
                  </a:txBody>
                  <a:tcPr marT="32400" marB="32400"/>
                </a:tc>
                <a:extLst>
                  <a:ext uri="{0D108BD9-81ED-4DB2-BD59-A6C34878D82A}">
                    <a16:rowId xmlns:a16="http://schemas.microsoft.com/office/drawing/2014/main" val="177019985"/>
                  </a:ext>
                </a:extLst>
              </a:tr>
              <a:tr h="0">
                <a:tc>
                  <a:txBody>
                    <a:bodyPr/>
                    <a:lstStyle/>
                    <a:p>
                      <a:pPr marL="0" indent="9525">
                        <a:tabLst/>
                      </a:pPr>
                      <a:r>
                        <a:rPr lang="en-GB" sz="1200" b="0" dirty="0">
                          <a:latin typeface="Arial" panose="020B0604020202020204" pitchFamily="34" charset="0"/>
                          <a:cs typeface="Arial" panose="020B0604020202020204" pitchFamily="34" charset="0"/>
                        </a:rPr>
                        <a:t>Median follow-up, mo (range)</a:t>
                      </a:r>
                    </a:p>
                  </a:txBody>
                  <a:tcPr marT="32400" marB="32400"/>
                </a:tc>
                <a:tc>
                  <a:txBody>
                    <a:bodyPr/>
                    <a:lstStyle/>
                    <a:p>
                      <a:pPr algn="ctr"/>
                      <a:r>
                        <a:rPr lang="en-GB" sz="1200" dirty="0">
                          <a:latin typeface="Arial" panose="020B0604020202020204" pitchFamily="34" charset="0"/>
                          <a:cs typeface="Arial" panose="020B0604020202020204" pitchFamily="34" charset="0"/>
                        </a:rPr>
                        <a:t>10.6 (2.9-17.1)</a:t>
                      </a:r>
                    </a:p>
                  </a:txBody>
                  <a:tcPr marT="32400" marB="32400"/>
                </a:tc>
                <a:tc>
                  <a:txBody>
                    <a:bodyPr/>
                    <a:lstStyle/>
                    <a:p>
                      <a:pPr algn="ctr"/>
                      <a:r>
                        <a:rPr lang="en-GB" sz="1200" dirty="0">
                          <a:latin typeface="Arial" panose="020B0604020202020204" pitchFamily="34" charset="0"/>
                          <a:cs typeface="Arial" panose="020B0604020202020204" pitchFamily="34" charset="0"/>
                        </a:rPr>
                        <a:t>7.7 (0.5-10.3)</a:t>
                      </a:r>
                    </a:p>
                  </a:txBody>
                  <a:tcPr marT="32400" marB="32400"/>
                </a:tc>
                <a:tc>
                  <a:txBody>
                    <a:bodyPr/>
                    <a:lstStyle/>
                    <a:p>
                      <a:pPr algn="ctr"/>
                      <a:r>
                        <a:rPr lang="en-GB" sz="1200" dirty="0">
                          <a:latin typeface="Arial" panose="020B0604020202020204" pitchFamily="34" charset="0"/>
                          <a:cs typeface="Arial" panose="020B0604020202020204" pitchFamily="34" charset="0"/>
                        </a:rPr>
                        <a:t>8.9 (0.5-17.1)</a:t>
                      </a:r>
                    </a:p>
                  </a:txBody>
                  <a:tcPr marT="32400" marB="32400"/>
                </a:tc>
                <a:tc>
                  <a:txBody>
                    <a:bodyPr/>
                    <a:lstStyle/>
                    <a:p>
                      <a:pPr algn="ctr"/>
                      <a:r>
                        <a:rPr lang="en-GB" sz="1200" dirty="0">
                          <a:latin typeface="Arial" panose="020B0604020202020204" pitchFamily="34" charset="0"/>
                          <a:cs typeface="Arial" panose="020B0604020202020204" pitchFamily="34" charset="0"/>
                        </a:rPr>
                        <a:t>10.3 (0.7-16.4)</a:t>
                      </a:r>
                    </a:p>
                  </a:txBody>
                  <a:tcPr marT="32400" marB="32400"/>
                </a:tc>
                <a:extLst>
                  <a:ext uri="{0D108BD9-81ED-4DB2-BD59-A6C34878D82A}">
                    <a16:rowId xmlns:a16="http://schemas.microsoft.com/office/drawing/2014/main" val="478400893"/>
                  </a:ext>
                </a:extLst>
              </a:tr>
              <a:tr h="0">
                <a:tc>
                  <a:txBody>
                    <a:bodyPr/>
                    <a:lstStyle/>
                    <a:p>
                      <a:pPr marL="0" indent="9525">
                        <a:tabLst/>
                      </a:pPr>
                      <a:r>
                        <a:rPr lang="en-GB" sz="1200" b="0" dirty="0">
                          <a:latin typeface="Arial" panose="020B0604020202020204" pitchFamily="34" charset="0"/>
                          <a:cs typeface="Arial" panose="020B0604020202020204" pitchFamily="34" charset="0"/>
                        </a:rPr>
                        <a:t>Median treatment duration, mo (range)</a:t>
                      </a:r>
                    </a:p>
                  </a:txBody>
                  <a:tcPr marT="32400" marB="32400"/>
                </a:tc>
                <a:tc>
                  <a:txBody>
                    <a:bodyPr/>
                    <a:lstStyle/>
                    <a:p>
                      <a:pPr algn="ctr"/>
                      <a:r>
                        <a:rPr lang="en-GB" sz="1200" dirty="0">
                          <a:latin typeface="Arial" panose="020B0604020202020204" pitchFamily="34" charset="0"/>
                          <a:cs typeface="Arial" panose="020B0604020202020204" pitchFamily="34" charset="0"/>
                        </a:rPr>
                        <a:t>5.5 (1.4-13.2)</a:t>
                      </a:r>
                    </a:p>
                  </a:txBody>
                  <a:tcPr marT="32400" marB="32400"/>
                </a:tc>
                <a:tc>
                  <a:txBody>
                    <a:bodyPr/>
                    <a:lstStyle/>
                    <a:p>
                      <a:pPr algn="ctr"/>
                      <a:r>
                        <a:rPr lang="en-GB" sz="1200" dirty="0">
                          <a:latin typeface="Arial" panose="020B0604020202020204" pitchFamily="34" charset="0"/>
                          <a:cs typeface="Arial" panose="020B0604020202020204" pitchFamily="34" charset="0"/>
                        </a:rPr>
                        <a:t>4.8 (0.7-10.8)</a:t>
                      </a:r>
                    </a:p>
                  </a:txBody>
                  <a:tcPr marT="32400" marB="32400"/>
                </a:tc>
                <a:tc>
                  <a:txBody>
                    <a:bodyPr/>
                    <a:lstStyle/>
                    <a:p>
                      <a:pPr algn="ctr"/>
                      <a:r>
                        <a:rPr lang="en-GB" sz="1200" dirty="0">
                          <a:latin typeface="Arial" panose="020B0604020202020204" pitchFamily="34" charset="0"/>
                          <a:cs typeface="Arial" panose="020B0604020202020204" pitchFamily="34" charset="0"/>
                        </a:rPr>
                        <a:t>5.5 (0.7-13.2)</a:t>
                      </a:r>
                    </a:p>
                  </a:txBody>
                  <a:tcPr marT="32400" marB="32400"/>
                </a:tc>
                <a:tc>
                  <a:txBody>
                    <a:bodyPr/>
                    <a:lstStyle/>
                    <a:p>
                      <a:pPr algn="ctr"/>
                      <a:r>
                        <a:rPr lang="en-GB" sz="1200" dirty="0">
                          <a:latin typeface="Arial" panose="020B0604020202020204" pitchFamily="34" charset="0"/>
                          <a:cs typeface="Arial" panose="020B0604020202020204" pitchFamily="34" charset="0"/>
                        </a:rPr>
                        <a:t>4.9 (0.7-13.8)</a:t>
                      </a:r>
                    </a:p>
                  </a:txBody>
                  <a:tcPr marT="32400" marB="32400"/>
                </a:tc>
                <a:extLst>
                  <a:ext uri="{0D108BD9-81ED-4DB2-BD59-A6C34878D82A}">
                    <a16:rowId xmlns:a16="http://schemas.microsoft.com/office/drawing/2014/main" val="2661948752"/>
                  </a:ext>
                </a:extLst>
              </a:tr>
              <a:tr h="0">
                <a:tc>
                  <a:txBody>
                    <a:bodyPr/>
                    <a:lstStyle/>
                    <a:p>
                      <a:pPr marL="0" indent="9525">
                        <a:tabLst/>
                      </a:pPr>
                      <a:r>
                        <a:rPr lang="en-GB" sz="1200" b="0" dirty="0">
                          <a:latin typeface="Arial" panose="020B0604020202020204" pitchFamily="34" charset="0"/>
                          <a:cs typeface="Arial" panose="020B0604020202020204" pitchFamily="34" charset="0"/>
                        </a:rPr>
                        <a:t>Median total dose, mg/kg (range)</a:t>
                      </a:r>
                    </a:p>
                  </a:txBody>
                  <a:tcPr marT="32400" marB="32400"/>
                </a:tc>
                <a:tc>
                  <a:txBody>
                    <a:bodyPr/>
                    <a:lstStyle/>
                    <a:p>
                      <a:pPr algn="ctr"/>
                      <a:r>
                        <a:rPr lang="en-GB" sz="1200" dirty="0">
                          <a:latin typeface="Arial" panose="020B0604020202020204" pitchFamily="34" charset="0"/>
                          <a:cs typeface="Arial" panose="020B0604020202020204" pitchFamily="34" charset="0"/>
                        </a:rPr>
                        <a:t>39.6 (10.5-96.8)</a:t>
                      </a:r>
                    </a:p>
                  </a:txBody>
                  <a:tcPr marT="32400" marB="32400"/>
                </a:tc>
                <a:tc>
                  <a:txBody>
                    <a:bodyPr/>
                    <a:lstStyle/>
                    <a:p>
                      <a:pPr algn="ctr"/>
                      <a:r>
                        <a:rPr lang="en-GB" sz="1200" dirty="0">
                          <a:latin typeface="Arial" panose="020B0604020202020204" pitchFamily="34" charset="0"/>
                          <a:cs typeface="Arial" panose="020B0604020202020204" pitchFamily="34" charset="0"/>
                        </a:rPr>
                        <a:t>37.4 (5.4-81.3)</a:t>
                      </a:r>
                    </a:p>
                  </a:txBody>
                  <a:tcPr marT="32400" marB="32400"/>
                </a:tc>
                <a:tc>
                  <a:txBody>
                    <a:bodyPr/>
                    <a:lstStyle/>
                    <a:p>
                      <a:pPr algn="ctr"/>
                      <a:r>
                        <a:rPr lang="en-GB" sz="1200" dirty="0">
                          <a:latin typeface="Arial" panose="020B0604020202020204" pitchFamily="34" charset="0"/>
                          <a:cs typeface="Arial" panose="020B0604020202020204" pitchFamily="34" charset="0"/>
                        </a:rPr>
                        <a:t>37.8 (5.4-96.8)</a:t>
                      </a:r>
                    </a:p>
                  </a:txBody>
                  <a:tcPr marT="32400" marB="32400"/>
                </a:tc>
                <a:tc>
                  <a:txBody>
                    <a:bodyPr/>
                    <a:lstStyle/>
                    <a:p>
                      <a:pPr algn="ctr"/>
                      <a:r>
                        <a:rPr lang="en-GB" sz="1200" dirty="0">
                          <a:latin typeface="Arial" panose="020B0604020202020204" pitchFamily="34" charset="0"/>
                          <a:cs typeface="Arial" panose="020B0604020202020204" pitchFamily="34" charset="0"/>
                        </a:rPr>
                        <a:t>40.8 (6.4-128.4)</a:t>
                      </a:r>
                    </a:p>
                  </a:txBody>
                  <a:tcPr marT="32400" marB="32400"/>
                </a:tc>
                <a:extLst>
                  <a:ext uri="{0D108BD9-81ED-4DB2-BD59-A6C34878D82A}">
                    <a16:rowId xmlns:a16="http://schemas.microsoft.com/office/drawing/2014/main" val="926112655"/>
                  </a:ext>
                </a:extLst>
              </a:tr>
              <a:tr h="0">
                <a:tc>
                  <a:txBody>
                    <a:bodyPr/>
                    <a:lstStyle/>
                    <a:p>
                      <a:pPr marL="0" indent="9525">
                        <a:tabLst/>
                      </a:pPr>
                      <a:r>
                        <a:rPr lang="en-GB" sz="1200" b="0" dirty="0">
                          <a:latin typeface="Arial" panose="020B0604020202020204" pitchFamily="34" charset="0"/>
                          <a:cs typeface="Arial" panose="020B0604020202020204" pitchFamily="34" charset="0"/>
                        </a:rPr>
                        <a:t>Median number of cycles initiated (range)</a:t>
                      </a:r>
                    </a:p>
                  </a:txBody>
                  <a:tcPr marT="32400" marB="32400"/>
                </a:tc>
                <a:tc>
                  <a:txBody>
                    <a:bodyPr/>
                    <a:lstStyle/>
                    <a:p>
                      <a:pPr algn="ctr"/>
                      <a:r>
                        <a:rPr lang="en-GB" sz="1200" dirty="0">
                          <a:latin typeface="Arial" panose="020B0604020202020204" pitchFamily="34" charset="0"/>
                          <a:cs typeface="Arial" panose="020B0604020202020204" pitchFamily="34" charset="0"/>
                        </a:rPr>
                        <a:t>8.0 (2-19)</a:t>
                      </a:r>
                    </a:p>
                  </a:txBody>
                  <a:tcPr marT="32400" marB="32400"/>
                </a:tc>
                <a:tc>
                  <a:txBody>
                    <a:bodyPr/>
                    <a:lstStyle/>
                    <a:p>
                      <a:pPr algn="ctr"/>
                      <a:r>
                        <a:rPr lang="en-GB" sz="1200" dirty="0">
                          <a:latin typeface="Arial" panose="020B0604020202020204" pitchFamily="34" charset="0"/>
                          <a:cs typeface="Arial" panose="020B0604020202020204" pitchFamily="34" charset="0"/>
                        </a:rPr>
                        <a:t>7.0 (1-15)</a:t>
                      </a:r>
                    </a:p>
                  </a:txBody>
                  <a:tcPr marT="32400" marB="32400"/>
                </a:tc>
                <a:tc>
                  <a:txBody>
                    <a:bodyPr/>
                    <a:lstStyle/>
                    <a:p>
                      <a:pPr algn="ctr"/>
                      <a:r>
                        <a:rPr lang="en-GB" sz="1200" dirty="0">
                          <a:latin typeface="Arial" panose="020B0604020202020204" pitchFamily="34" charset="0"/>
                          <a:cs typeface="Arial" panose="020B0604020202020204" pitchFamily="34" charset="0"/>
                        </a:rPr>
                        <a:t>7.0 (1-19)</a:t>
                      </a:r>
                    </a:p>
                  </a:txBody>
                  <a:tcPr marT="32400" marB="32400"/>
                </a:tc>
                <a:tc>
                  <a:txBody>
                    <a:bodyPr/>
                    <a:lstStyle/>
                    <a:p>
                      <a:pPr algn="ctr"/>
                      <a:r>
                        <a:rPr lang="en-GB" sz="1200" dirty="0">
                          <a:latin typeface="Arial" panose="020B0604020202020204" pitchFamily="34" charset="0"/>
                          <a:cs typeface="Arial" panose="020B0604020202020204" pitchFamily="34" charset="0"/>
                        </a:rPr>
                        <a:t>7.0 (1-20)</a:t>
                      </a:r>
                    </a:p>
                  </a:txBody>
                  <a:tcPr marT="32400" marB="32400"/>
                </a:tc>
                <a:extLst>
                  <a:ext uri="{0D108BD9-81ED-4DB2-BD59-A6C34878D82A}">
                    <a16:rowId xmlns:a16="http://schemas.microsoft.com/office/drawing/2014/main" val="3389231652"/>
                  </a:ext>
                </a:extLst>
              </a:tr>
              <a:tr h="0">
                <a:tc>
                  <a:txBody>
                    <a:bodyPr/>
                    <a:lstStyle/>
                    <a:p>
                      <a:pPr marL="0" indent="9525">
                        <a:tabLst/>
                      </a:pPr>
                      <a:r>
                        <a:rPr lang="en-GB" sz="1200" b="0" dirty="0">
                          <a:latin typeface="Arial" panose="020B0604020202020204" pitchFamily="34" charset="0"/>
                          <a:cs typeface="Arial" panose="020B0604020202020204" pitchFamily="34" charset="0"/>
                        </a:rPr>
                        <a:t>Median PFS, mo (95% CI)</a:t>
                      </a:r>
                    </a:p>
                  </a:txBody>
                  <a:tcPr marT="32400" marB="32400"/>
                </a:tc>
                <a:tc>
                  <a:txBody>
                    <a:bodyPr/>
                    <a:lstStyle/>
                    <a:p>
                      <a:pPr algn="ctr"/>
                      <a:endParaRPr lang="en-GB" sz="1200" dirty="0">
                        <a:latin typeface="Arial" panose="020B0604020202020204" pitchFamily="34" charset="0"/>
                        <a:cs typeface="Arial" panose="020B0604020202020204" pitchFamily="34" charset="0"/>
                      </a:endParaRPr>
                    </a:p>
                  </a:txBody>
                  <a:tcPr marT="32400" marB="32400"/>
                </a:tc>
                <a:tc>
                  <a:txBody>
                    <a:bodyPr/>
                    <a:lstStyle/>
                    <a:p>
                      <a:pPr algn="ctr"/>
                      <a:endParaRPr lang="en-GB" sz="1200" dirty="0">
                        <a:latin typeface="Arial" panose="020B0604020202020204" pitchFamily="34" charset="0"/>
                        <a:cs typeface="Arial" panose="020B0604020202020204" pitchFamily="34" charset="0"/>
                      </a:endParaRPr>
                    </a:p>
                  </a:txBody>
                  <a:tcPr marT="32400" marB="32400"/>
                </a:tc>
                <a:tc>
                  <a:txBody>
                    <a:bodyPr/>
                    <a:lstStyle/>
                    <a:p>
                      <a:pPr algn="ctr"/>
                      <a:r>
                        <a:rPr lang="en-GB" sz="1200" b="1" dirty="0">
                          <a:latin typeface="Arial" panose="020B0604020202020204" pitchFamily="34" charset="0"/>
                          <a:cs typeface="Arial" panose="020B0604020202020204" pitchFamily="34" charset="0"/>
                        </a:rPr>
                        <a:t>5.8 (4.6-7.0)</a:t>
                      </a:r>
                    </a:p>
                  </a:txBody>
                  <a:tcPr marT="32400" marB="32400"/>
                </a:tc>
                <a:tc>
                  <a:txBody>
                    <a:bodyPr/>
                    <a:lstStyle/>
                    <a:p>
                      <a:pPr algn="ctr"/>
                      <a:r>
                        <a:rPr lang="en-GB" sz="1200" b="1" dirty="0">
                          <a:latin typeface="Arial" panose="020B0604020202020204" pitchFamily="34" charset="0"/>
                          <a:cs typeface="Arial" panose="020B0604020202020204" pitchFamily="34" charset="0"/>
                        </a:rPr>
                        <a:t>5.5 (4.2-7.0)</a:t>
                      </a:r>
                    </a:p>
                  </a:txBody>
                  <a:tcPr marT="32400" marB="32400"/>
                </a:tc>
                <a:extLst>
                  <a:ext uri="{0D108BD9-81ED-4DB2-BD59-A6C34878D82A}">
                    <a16:rowId xmlns:a16="http://schemas.microsoft.com/office/drawing/2014/main" val="1764969698"/>
                  </a:ext>
                </a:extLst>
              </a:tr>
              <a:tr h="0">
                <a:tc>
                  <a:txBody>
                    <a:bodyPr/>
                    <a:lstStyle/>
                    <a:p>
                      <a:pPr marL="0" indent="9525">
                        <a:tabLst/>
                      </a:pPr>
                      <a:r>
                        <a:rPr lang="en-GB" sz="1200" b="0" dirty="0">
                          <a:latin typeface="Arial" panose="020B0604020202020204" pitchFamily="34" charset="0"/>
                          <a:cs typeface="Arial" panose="020B0604020202020204" pitchFamily="34" charset="0"/>
                        </a:rPr>
                        <a:t>Median OS, </a:t>
                      </a:r>
                      <a:r>
                        <a:rPr lang="en-GB" sz="1200" b="0" dirty="0" err="1">
                          <a:latin typeface="Arial" panose="020B0604020202020204" pitchFamily="34" charset="0"/>
                          <a:cs typeface="Arial" panose="020B0604020202020204" pitchFamily="34" charset="0"/>
                        </a:rPr>
                        <a:t>mo</a:t>
                      </a:r>
                      <a:r>
                        <a:rPr lang="en-GB" sz="1200" b="0" dirty="0">
                          <a:latin typeface="Arial" panose="020B0604020202020204" pitchFamily="34" charset="0"/>
                          <a:cs typeface="Arial" panose="020B0604020202020204" pitchFamily="34" charset="0"/>
                        </a:rPr>
                        <a:t> (95% CI)</a:t>
                      </a:r>
                    </a:p>
                  </a:txBody>
                  <a:tcPr marT="32400" marB="32400"/>
                </a:tc>
                <a:tc>
                  <a:txBody>
                    <a:bodyPr/>
                    <a:lstStyle/>
                    <a:p>
                      <a:pPr algn="ctr"/>
                      <a:endParaRPr lang="en-GB" sz="1200" dirty="0">
                        <a:latin typeface="Arial" panose="020B0604020202020204" pitchFamily="34" charset="0"/>
                        <a:cs typeface="Arial" panose="020B0604020202020204" pitchFamily="34" charset="0"/>
                      </a:endParaRPr>
                    </a:p>
                  </a:txBody>
                  <a:tcPr marT="32400" marB="32400"/>
                </a:tc>
                <a:tc>
                  <a:txBody>
                    <a:bodyPr/>
                    <a:lstStyle/>
                    <a:p>
                      <a:pPr algn="ctr"/>
                      <a:endParaRPr lang="en-GB" sz="1200" dirty="0">
                        <a:latin typeface="Arial" panose="020B0604020202020204" pitchFamily="34" charset="0"/>
                        <a:cs typeface="Arial" panose="020B0604020202020204" pitchFamily="34" charset="0"/>
                      </a:endParaRPr>
                    </a:p>
                  </a:txBody>
                  <a:tcPr marT="32400" marB="32400"/>
                </a:tc>
                <a:tc>
                  <a:txBody>
                    <a:bodyPr/>
                    <a:lstStyle/>
                    <a:p>
                      <a:pPr algn="ctr"/>
                      <a:r>
                        <a:rPr lang="en-GB" sz="1200" dirty="0">
                          <a:latin typeface="Arial" panose="020B0604020202020204" pitchFamily="34" charset="0"/>
                          <a:cs typeface="Arial" panose="020B0604020202020204" pitchFamily="34" charset="0"/>
                        </a:rPr>
                        <a:t>13.4 (12.5-16.8)</a:t>
                      </a:r>
                    </a:p>
                  </a:txBody>
                  <a:tcPr marT="32400" marB="32400"/>
                </a:tc>
                <a:tc>
                  <a:txBody>
                    <a:bodyPr/>
                    <a:lstStyle/>
                    <a:p>
                      <a:pPr algn="ctr"/>
                      <a:r>
                        <a:rPr lang="en-GB" sz="1200" dirty="0">
                          <a:latin typeface="Arial" panose="020B0604020202020204" pitchFamily="34" charset="0"/>
                          <a:cs typeface="Arial" panose="020B0604020202020204" pitchFamily="34" charset="0"/>
                        </a:rPr>
                        <a:t>NE (9.9-NE)</a:t>
                      </a:r>
                    </a:p>
                  </a:txBody>
                  <a:tcPr marT="32400" marB="32400"/>
                </a:tc>
                <a:extLst>
                  <a:ext uri="{0D108BD9-81ED-4DB2-BD59-A6C34878D82A}">
                    <a16:rowId xmlns:a16="http://schemas.microsoft.com/office/drawing/2014/main" val="2759452408"/>
                  </a:ext>
                </a:extLst>
              </a:tr>
            </a:tbl>
          </a:graphicData>
        </a:graphic>
      </p:graphicFrame>
      <p:sp>
        <p:nvSpPr>
          <p:cNvPr id="3" name="Title 2">
            <a:extLst>
              <a:ext uri="{FF2B5EF4-FFF2-40B4-BE49-F238E27FC236}">
                <a16:creationId xmlns:a16="http://schemas.microsoft.com/office/drawing/2014/main" id="{2F494BAD-F3A2-61F0-2CFD-7BF2B3B65917}"/>
              </a:ext>
            </a:extLst>
          </p:cNvPr>
          <p:cNvSpPr>
            <a:spLocks noGrp="1"/>
          </p:cNvSpPr>
          <p:nvPr>
            <p:ph type="title"/>
          </p:nvPr>
        </p:nvSpPr>
        <p:spPr>
          <a:xfrm>
            <a:off x="619201" y="259200"/>
            <a:ext cx="10963199" cy="864000"/>
          </a:xfrm>
        </p:spPr>
        <p:txBody>
          <a:bodyPr/>
          <a:lstStyle/>
          <a:p>
            <a:r>
              <a:rPr lang="en-GB" dirty="0"/>
              <a:t>Destiny-crc02: T-Dx</a:t>
            </a:r>
            <a:r>
              <a:rPr lang="en-GB" cap="none" dirty="0"/>
              <a:t>d</a:t>
            </a:r>
            <a:r>
              <a:rPr lang="en-GB" dirty="0"/>
              <a:t> is effective in HER2-expressing </a:t>
            </a:r>
            <a:r>
              <a:rPr lang="en-GB" cap="none" dirty="0"/>
              <a:t>m</a:t>
            </a:r>
            <a:r>
              <a:rPr lang="en-GB" dirty="0"/>
              <a:t>CRC (after 2 median prior regimens)</a:t>
            </a:r>
          </a:p>
        </p:txBody>
      </p:sp>
      <p:sp>
        <p:nvSpPr>
          <p:cNvPr id="4" name="Slide Number Placeholder 3">
            <a:extLst>
              <a:ext uri="{FF2B5EF4-FFF2-40B4-BE49-F238E27FC236}">
                <a16:creationId xmlns:a16="http://schemas.microsoft.com/office/drawing/2014/main" id="{6388AB61-9EBB-346E-C2DA-581EA11F60B3}"/>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30</a:t>
            </a:fld>
            <a:endParaRPr lang="en-GB" dirty="0"/>
          </a:p>
        </p:txBody>
      </p:sp>
      <p:sp>
        <p:nvSpPr>
          <p:cNvPr id="5" name="Content Placeholder 4">
            <a:extLst>
              <a:ext uri="{FF2B5EF4-FFF2-40B4-BE49-F238E27FC236}">
                <a16:creationId xmlns:a16="http://schemas.microsoft.com/office/drawing/2014/main" id="{19202828-6CE8-6CF4-48CE-40CAEB2167DA}"/>
              </a:ext>
            </a:extLst>
          </p:cNvPr>
          <p:cNvSpPr>
            <a:spLocks noGrp="1"/>
          </p:cNvSpPr>
          <p:nvPr>
            <p:ph sz="quarter" idx="15"/>
          </p:nvPr>
        </p:nvSpPr>
        <p:spPr>
          <a:xfrm>
            <a:off x="620183" y="6356351"/>
            <a:ext cx="10180339" cy="365125"/>
          </a:xfrm>
        </p:spPr>
        <p:txBody>
          <a:bodyPr anchor="b" anchorCtr="0"/>
          <a:lstStyle/>
          <a:p>
            <a:r>
              <a:rPr lang="en-GB" sz="1100" dirty="0">
                <a:solidFill>
                  <a:schemeClr val="tx2"/>
                </a:solidFill>
              </a:rPr>
              <a:t>CI, confidence interval; cORR, confirmed objective response; CR, complete response;  DCR, disease control rate; DoR, duration of response; HER2, human epidermal growth factor receptor 2; mCRC, metastatic colorectal cancer; mo, months; NE, not evaluable; OS, overall survival; PD, progressive disease; PFS, progression-free survival;  PR, partial response; Q3W, every 3 weeks; SD, stable disease; T-DXd, trastuzumab deruxtecan</a:t>
            </a:r>
          </a:p>
          <a:p>
            <a:r>
              <a:rPr lang="en-GB" sz="1100" dirty="0">
                <a:solidFill>
                  <a:schemeClr val="tx2"/>
                </a:solidFill>
              </a:rPr>
              <a:t>Raghav K, et al. J Clin Oncol. 2023;41(16_suppl):3501-3501. ASCO 2023 (oral presentation)</a:t>
            </a:r>
          </a:p>
        </p:txBody>
      </p:sp>
    </p:spTree>
    <p:extLst>
      <p:ext uri="{BB962C8B-B14F-4D97-AF65-F5344CB8AC3E}">
        <p14:creationId xmlns:p14="http://schemas.microsoft.com/office/powerpoint/2010/main" val="4056224070"/>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40066D2-0316-593B-A9F4-DC3768AD889E}"/>
              </a:ext>
            </a:extLst>
          </p:cNvPr>
          <p:cNvSpPr>
            <a:spLocks noGrp="1"/>
          </p:cNvSpPr>
          <p:nvPr>
            <p:ph sz="quarter" idx="12"/>
          </p:nvPr>
        </p:nvSpPr>
        <p:spPr>
          <a:xfrm>
            <a:off x="620713" y="1052736"/>
            <a:ext cx="10963275" cy="4525963"/>
          </a:xfrm>
        </p:spPr>
        <p:txBody>
          <a:bodyPr/>
          <a:lstStyle/>
          <a:p>
            <a:r>
              <a:rPr lang="en-GB" dirty="0"/>
              <a:t>An open label, multicentre phase 3 study of sotorasib plus panitumumab in </a:t>
            </a:r>
            <a:br>
              <a:rPr lang="en-GB" dirty="0"/>
            </a:br>
            <a:r>
              <a:rPr lang="en-GB" dirty="0"/>
              <a:t>KRAS G12C-mutated mCRC</a:t>
            </a:r>
          </a:p>
        </p:txBody>
      </p:sp>
      <p:sp>
        <p:nvSpPr>
          <p:cNvPr id="6" name="Title 5">
            <a:extLst>
              <a:ext uri="{FF2B5EF4-FFF2-40B4-BE49-F238E27FC236}">
                <a16:creationId xmlns:a16="http://schemas.microsoft.com/office/drawing/2014/main" id="{0E58E66C-902D-26AB-916D-2FCF827FD3A7}"/>
              </a:ext>
            </a:extLst>
          </p:cNvPr>
          <p:cNvSpPr>
            <a:spLocks noGrp="1"/>
          </p:cNvSpPr>
          <p:nvPr>
            <p:ph type="title"/>
          </p:nvPr>
        </p:nvSpPr>
        <p:spPr>
          <a:xfrm>
            <a:off x="619201" y="259200"/>
            <a:ext cx="10963199" cy="864000"/>
          </a:xfrm>
        </p:spPr>
        <p:txBody>
          <a:bodyPr/>
          <a:lstStyle/>
          <a:p>
            <a:r>
              <a:rPr lang="en-GB" dirty="0"/>
              <a:t>CodeBreak 300: Study design</a:t>
            </a:r>
          </a:p>
        </p:txBody>
      </p:sp>
      <p:sp>
        <p:nvSpPr>
          <p:cNvPr id="4" name="Slide Number Placeholder 3">
            <a:extLst>
              <a:ext uri="{FF2B5EF4-FFF2-40B4-BE49-F238E27FC236}">
                <a16:creationId xmlns:a16="http://schemas.microsoft.com/office/drawing/2014/main" id="{C534D25F-99AE-3C7A-597C-F6EA19F7C17D}"/>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31</a:t>
            </a:fld>
            <a:endParaRPr lang="en-GB" dirty="0"/>
          </a:p>
        </p:txBody>
      </p:sp>
      <p:sp>
        <p:nvSpPr>
          <p:cNvPr id="8" name="Content Placeholder 7">
            <a:extLst>
              <a:ext uri="{FF2B5EF4-FFF2-40B4-BE49-F238E27FC236}">
                <a16:creationId xmlns:a16="http://schemas.microsoft.com/office/drawing/2014/main" id="{14D07E26-F4CA-C00F-2F33-50823F04DE6D}"/>
              </a:ext>
            </a:extLst>
          </p:cNvPr>
          <p:cNvSpPr>
            <a:spLocks noGrp="1"/>
          </p:cNvSpPr>
          <p:nvPr>
            <p:ph sz="quarter" idx="15"/>
          </p:nvPr>
        </p:nvSpPr>
        <p:spPr>
          <a:xfrm>
            <a:off x="620183" y="6356351"/>
            <a:ext cx="10180339" cy="365125"/>
          </a:xfrm>
        </p:spPr>
        <p:txBody>
          <a:bodyPr anchor="b" anchorCtr="0"/>
          <a:lstStyle/>
          <a:p>
            <a:pPr>
              <a:lnSpc>
                <a:spcPct val="90000"/>
              </a:lnSpc>
              <a:spcBef>
                <a:spcPts val="0"/>
              </a:spcBef>
              <a:spcAft>
                <a:spcPts val="300"/>
              </a:spcAft>
            </a:pPr>
            <a:r>
              <a:rPr lang="en-GB" sz="1100" baseline="30000" dirty="0">
                <a:solidFill>
                  <a:schemeClr val="tx2"/>
                </a:solidFill>
              </a:rPr>
              <a:t>a</a:t>
            </a:r>
            <a:r>
              <a:rPr lang="en-GB" sz="1100" dirty="0">
                <a:solidFill>
                  <a:schemeClr val="tx2"/>
                </a:solidFill>
              </a:rPr>
              <a:t> Patients deemed by the investigator not to be candidates for fluoropyrimidine, irinotecan, or oxaliplatin may still be eligible if ≥1 prior line of therapy was received for metastatic disease and trifluridine and tipiracil and/or regorafenib were deemed appropriate next line of therapy</a:t>
            </a:r>
          </a:p>
          <a:p>
            <a:pPr>
              <a:lnSpc>
                <a:spcPct val="90000"/>
              </a:lnSpc>
              <a:spcBef>
                <a:spcPts val="0"/>
              </a:spcBef>
              <a:spcAft>
                <a:spcPts val="300"/>
              </a:spcAft>
            </a:pPr>
            <a:r>
              <a:rPr lang="en-GB" sz="1100" baseline="30000" dirty="0">
                <a:solidFill>
                  <a:schemeClr val="tx2"/>
                </a:solidFill>
              </a:rPr>
              <a:t>b</a:t>
            </a:r>
            <a:r>
              <a:rPr lang="en-GB" sz="1100" dirty="0">
                <a:solidFill>
                  <a:schemeClr val="tx2"/>
                </a:solidFill>
              </a:rPr>
              <a:t> Patients with prior treatment with trifluridine and tipiracil and with regorafenib were excluded, where the investigator’s choice would be these agents</a:t>
            </a:r>
          </a:p>
          <a:p>
            <a:pPr>
              <a:lnSpc>
                <a:spcPct val="90000"/>
              </a:lnSpc>
              <a:spcBef>
                <a:spcPts val="0"/>
              </a:spcBef>
              <a:spcAft>
                <a:spcPts val="300"/>
              </a:spcAft>
            </a:pPr>
            <a:r>
              <a:rPr lang="en-GB" sz="1100" dirty="0">
                <a:solidFill>
                  <a:schemeClr val="tx2"/>
                </a:solidFill>
              </a:rPr>
              <a:t>BICR, blinded independent central review; CT, computed tomography; ECOG PS, Eastern Cooperative Oncology Group Performance Status; KRAS, Kirsten rat sarcoma; mCRC, metastatic colorectal cancer;  mo, months; MRI, magnetic resonance imaging; ORR, objective response rate; OS, overall survival; PFS, progression-free survival; Q2W, every 2 weeks; R, randomisation; RECIST, Response Evaluation Criteria in Solid Tumours</a:t>
            </a:r>
          </a:p>
          <a:p>
            <a:pPr>
              <a:lnSpc>
                <a:spcPct val="90000"/>
              </a:lnSpc>
              <a:spcBef>
                <a:spcPts val="0"/>
              </a:spcBef>
              <a:spcAft>
                <a:spcPts val="300"/>
              </a:spcAft>
            </a:pPr>
            <a:r>
              <a:rPr lang="it-IT" sz="1100" dirty="0">
                <a:solidFill>
                  <a:schemeClr val="tx2"/>
                </a:solidFill>
              </a:rPr>
              <a:t>Pietrantonio F, et al. Ann Oncol (2023) 34 (suppl_2): S1281-S1282. ESMO 2023, abstract LBA10 (oral presentation)</a:t>
            </a:r>
            <a:endParaRPr lang="en-GB" sz="1100" dirty="0">
              <a:solidFill>
                <a:schemeClr val="tx2"/>
              </a:solidFill>
            </a:endParaRPr>
          </a:p>
        </p:txBody>
      </p:sp>
      <p:sp>
        <p:nvSpPr>
          <p:cNvPr id="16" name="Rounded Rectangle 15">
            <a:extLst>
              <a:ext uri="{FF2B5EF4-FFF2-40B4-BE49-F238E27FC236}">
                <a16:creationId xmlns:a16="http://schemas.microsoft.com/office/drawing/2014/main" id="{9A08705A-E173-61A9-C72A-31636787B08A}"/>
              </a:ext>
            </a:extLst>
          </p:cNvPr>
          <p:cNvSpPr/>
          <p:nvPr/>
        </p:nvSpPr>
        <p:spPr>
          <a:xfrm>
            <a:off x="6568544" y="1844824"/>
            <a:ext cx="2700000" cy="684000"/>
          </a:xfrm>
          <a:prstGeom prst="roundRect">
            <a:avLst>
              <a:gd name="adj" fmla="val 16894"/>
            </a:avLst>
          </a:prstGeom>
          <a:solidFill>
            <a:schemeClr val="tx2"/>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buClr>
                <a:schemeClr val="accent1"/>
              </a:buClr>
            </a:pPr>
            <a:r>
              <a:rPr lang="en-GB" sz="1200" b="1" dirty="0">
                <a:solidFill>
                  <a:schemeClr val="bg1"/>
                </a:solidFill>
                <a:latin typeface="Arial" panose="020B0604020202020204" pitchFamily="34" charset="0"/>
                <a:cs typeface="Arial" panose="020B0604020202020204" pitchFamily="34" charset="0"/>
              </a:rPr>
              <a:t>Sotorasib 960 mg daily + </a:t>
            </a:r>
            <a:br>
              <a:rPr lang="en-GB" sz="1200" b="1" dirty="0">
                <a:solidFill>
                  <a:schemeClr val="bg1"/>
                </a:solidFill>
                <a:latin typeface="Arial" panose="020B0604020202020204" pitchFamily="34" charset="0"/>
                <a:cs typeface="Arial" panose="020B0604020202020204" pitchFamily="34" charset="0"/>
              </a:rPr>
            </a:br>
            <a:r>
              <a:rPr lang="en-GB" sz="1200" b="1" dirty="0">
                <a:solidFill>
                  <a:schemeClr val="bg1"/>
                </a:solidFill>
                <a:latin typeface="Arial" panose="020B0604020202020204" pitchFamily="34" charset="0"/>
                <a:cs typeface="Arial" panose="020B0604020202020204" pitchFamily="34" charset="0"/>
              </a:rPr>
              <a:t>panitumumab 6 mg/kg Q2W</a:t>
            </a:r>
            <a:br>
              <a:rPr lang="en-GB" sz="1200" b="1" dirty="0">
                <a:solidFill>
                  <a:schemeClr val="bg1"/>
                </a:solidFill>
                <a:latin typeface="Arial" panose="020B0604020202020204" pitchFamily="34" charset="0"/>
                <a:cs typeface="Arial" panose="020B0604020202020204" pitchFamily="34" charset="0"/>
              </a:rPr>
            </a:br>
            <a:r>
              <a:rPr lang="en-GB" sz="1200" b="1" dirty="0">
                <a:solidFill>
                  <a:schemeClr val="bg1"/>
                </a:solidFill>
                <a:latin typeface="Arial" panose="020B0604020202020204" pitchFamily="34" charset="0"/>
                <a:cs typeface="Arial" panose="020B0604020202020204" pitchFamily="34" charset="0"/>
              </a:rPr>
              <a:t>(n=53)</a:t>
            </a:r>
            <a:endParaRPr lang="en-GB" sz="1200" baseline="30000" dirty="0">
              <a:solidFill>
                <a:schemeClr val="bg1"/>
              </a:solidFill>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EFB95196-4D13-58F0-19AF-4F9B702DA42E}"/>
              </a:ext>
            </a:extLst>
          </p:cNvPr>
          <p:cNvCxnSpPr>
            <a:cxnSpLocks/>
          </p:cNvCxnSpPr>
          <p:nvPr/>
        </p:nvCxnSpPr>
        <p:spPr>
          <a:xfrm>
            <a:off x="3291880" y="2996952"/>
            <a:ext cx="216024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DE9A293D-DA32-7CA0-8C15-C99AE2AF8733}"/>
              </a:ext>
            </a:extLst>
          </p:cNvPr>
          <p:cNvSpPr txBox="1"/>
          <p:nvPr/>
        </p:nvSpPr>
        <p:spPr>
          <a:xfrm>
            <a:off x="1847528" y="4221089"/>
            <a:ext cx="4252663" cy="576064"/>
          </a:xfrm>
          <a:prstGeom prst="rect">
            <a:avLst/>
          </a:prstGeom>
          <a:noFill/>
        </p:spPr>
        <p:txBody>
          <a:bodyPr wrap="square" lIns="0" tIns="36000" rIns="36000" bIns="36000" rtlCol="0">
            <a:noAutofit/>
          </a:bodyPr>
          <a:lstStyle/>
          <a:p>
            <a:r>
              <a:rPr lang="en-GB" sz="1100" b="1" dirty="0">
                <a:solidFill>
                  <a:schemeClr val="accent1"/>
                </a:solidFill>
                <a:latin typeface="Arial" panose="020B0604020202020204" pitchFamily="34" charset="0"/>
                <a:ea typeface="Aileron" charset="0"/>
                <a:cs typeface="Arial" panose="020B0604020202020204" pitchFamily="34" charset="0"/>
              </a:rPr>
              <a:t>Stratified by:</a:t>
            </a:r>
          </a:p>
          <a:p>
            <a:pPr>
              <a:buClr>
                <a:schemeClr val="accent1"/>
              </a:buClr>
            </a:pPr>
            <a:r>
              <a:rPr lang="en-GB" sz="1100" b="1" dirty="0">
                <a:latin typeface="Arial" panose="020B0604020202020204" pitchFamily="34" charset="0"/>
                <a:ea typeface="Aileron" charset="0"/>
                <a:cs typeface="Arial" panose="020B0604020202020204" pitchFamily="34" charset="0"/>
              </a:rPr>
              <a:t>Prior anti-angiogenic therapy </a:t>
            </a:r>
            <a:r>
              <a:rPr lang="en-GB" sz="1100" dirty="0">
                <a:latin typeface="Arial" panose="020B0604020202020204" pitchFamily="34" charset="0"/>
                <a:ea typeface="Aileron" charset="0"/>
                <a:cs typeface="Arial" panose="020B0604020202020204" pitchFamily="34" charset="0"/>
              </a:rPr>
              <a:t>(yes/no), </a:t>
            </a:r>
            <a:r>
              <a:rPr lang="en-GB" sz="1100" b="1" dirty="0">
                <a:latin typeface="Arial" panose="020B0604020202020204" pitchFamily="34" charset="0"/>
                <a:ea typeface="Aileron" charset="0"/>
                <a:cs typeface="Arial" panose="020B0604020202020204" pitchFamily="34" charset="0"/>
              </a:rPr>
              <a:t>time from diagnosis </a:t>
            </a:r>
            <a:br>
              <a:rPr lang="en-GB" sz="1100" b="1" dirty="0">
                <a:latin typeface="Arial" panose="020B0604020202020204" pitchFamily="34" charset="0"/>
                <a:ea typeface="Aileron" charset="0"/>
                <a:cs typeface="Arial" panose="020B0604020202020204" pitchFamily="34" charset="0"/>
              </a:rPr>
            </a:br>
            <a:r>
              <a:rPr lang="en-GB" sz="1100" b="1" dirty="0">
                <a:latin typeface="Arial" panose="020B0604020202020204" pitchFamily="34" charset="0"/>
                <a:ea typeface="Aileron" charset="0"/>
                <a:cs typeface="Arial" panose="020B0604020202020204" pitchFamily="34" charset="0"/>
              </a:rPr>
              <a:t>of mCRC </a:t>
            </a:r>
            <a:r>
              <a:rPr lang="en-GB" sz="1100" dirty="0">
                <a:latin typeface="Arial" panose="020B0604020202020204" pitchFamily="34" charset="0"/>
                <a:ea typeface="Aileron" charset="0"/>
                <a:cs typeface="Arial" panose="020B0604020202020204" pitchFamily="34" charset="0"/>
              </a:rPr>
              <a:t>(≥18 mo/&lt;18 mo), </a:t>
            </a:r>
            <a:r>
              <a:rPr lang="en-GB" sz="1100" b="1" dirty="0">
                <a:latin typeface="Arial" panose="020B0604020202020204" pitchFamily="34" charset="0"/>
                <a:ea typeface="Aileron" charset="0"/>
                <a:cs typeface="Arial" panose="020B0604020202020204" pitchFamily="34" charset="0"/>
              </a:rPr>
              <a:t>ECOG status </a:t>
            </a:r>
            <a:r>
              <a:rPr lang="en-GB" sz="1100" dirty="0">
                <a:latin typeface="Arial" panose="020B0604020202020204" pitchFamily="34" charset="0"/>
                <a:ea typeface="Aileron" charset="0"/>
                <a:cs typeface="Arial" panose="020B0604020202020204" pitchFamily="34" charset="0"/>
              </a:rPr>
              <a:t>(0 or 1/2)</a:t>
            </a:r>
            <a:endParaRPr lang="en-GB" sz="110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AF2FF41F-1CAD-2750-BB07-6077516A160D}"/>
              </a:ext>
            </a:extLst>
          </p:cNvPr>
          <p:cNvSpPr txBox="1"/>
          <p:nvPr/>
        </p:nvSpPr>
        <p:spPr>
          <a:xfrm>
            <a:off x="5457561" y="3356992"/>
            <a:ext cx="565182"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N=160</a:t>
            </a:r>
          </a:p>
        </p:txBody>
      </p:sp>
      <p:cxnSp>
        <p:nvCxnSpPr>
          <p:cNvPr id="24" name="Straight Connector 23">
            <a:extLst>
              <a:ext uri="{FF2B5EF4-FFF2-40B4-BE49-F238E27FC236}">
                <a16:creationId xmlns:a16="http://schemas.microsoft.com/office/drawing/2014/main" id="{8BF1AE4F-7F5F-BF5F-9091-55B001C4AA6A}"/>
              </a:ext>
            </a:extLst>
          </p:cNvPr>
          <p:cNvCxnSpPr>
            <a:cxnSpLocks/>
          </p:cNvCxnSpPr>
          <p:nvPr/>
        </p:nvCxnSpPr>
        <p:spPr>
          <a:xfrm>
            <a:off x="5977342" y="2996952"/>
            <a:ext cx="554898"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0" name="Rounded Rectangle 19">
            <a:extLst>
              <a:ext uri="{FF2B5EF4-FFF2-40B4-BE49-F238E27FC236}">
                <a16:creationId xmlns:a16="http://schemas.microsoft.com/office/drawing/2014/main" id="{4D469B66-E817-D11F-6D56-0E84812CF2D9}"/>
              </a:ext>
            </a:extLst>
          </p:cNvPr>
          <p:cNvSpPr/>
          <p:nvPr/>
        </p:nvSpPr>
        <p:spPr>
          <a:xfrm>
            <a:off x="1847529" y="1844824"/>
            <a:ext cx="3172544" cy="2304256"/>
          </a:xfrm>
          <a:prstGeom prst="roundRect">
            <a:avLst>
              <a:gd name="adj" fmla="val 6673"/>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buClr>
                <a:schemeClr val="accent1"/>
              </a:buClr>
            </a:pPr>
            <a:r>
              <a:rPr lang="en-GB" sz="1200" b="1" dirty="0">
                <a:solidFill>
                  <a:schemeClr val="accent1"/>
                </a:solidFill>
                <a:latin typeface="Arial" panose="020B0604020202020204" pitchFamily="34" charset="0"/>
                <a:cs typeface="Arial" panose="020B0604020202020204" pitchFamily="34" charset="0"/>
              </a:rPr>
              <a:t>Key eligibility criteria</a:t>
            </a:r>
          </a:p>
          <a:p>
            <a:pPr marL="184150" indent="-184150">
              <a:spcAft>
                <a:spcPts val="300"/>
              </a:spcAft>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≥18 years of age</a:t>
            </a:r>
          </a:p>
          <a:p>
            <a:pPr marL="184150" indent="-184150">
              <a:spcAft>
                <a:spcPts val="300"/>
              </a:spcAft>
              <a:buClr>
                <a:schemeClr val="accent1"/>
              </a:buClr>
              <a:buFont typeface="Arial" panose="020B0604020202020204" pitchFamily="34" charset="0"/>
              <a:buChar char="•"/>
            </a:pPr>
            <a:r>
              <a:rPr lang="en-GB" sz="1200" i="1" dirty="0">
                <a:solidFill>
                  <a:schemeClr val="tx1"/>
                </a:solidFill>
                <a:latin typeface="Arial" panose="020B0604020202020204" pitchFamily="34" charset="0"/>
                <a:cs typeface="Arial" panose="020B0604020202020204" pitchFamily="34" charset="0"/>
              </a:rPr>
              <a:t>KRAS</a:t>
            </a:r>
            <a:r>
              <a:rPr lang="en-GB" sz="1200" dirty="0">
                <a:solidFill>
                  <a:schemeClr val="tx1"/>
                </a:solidFill>
                <a:latin typeface="Arial" panose="020B0604020202020204" pitchFamily="34" charset="0"/>
                <a:cs typeface="Arial" panose="020B0604020202020204" pitchFamily="34" charset="0"/>
              </a:rPr>
              <a:t> G12C-mutated mCRC, identified through central molecular testing</a:t>
            </a:r>
          </a:p>
          <a:p>
            <a:pPr marL="184150" indent="-184150">
              <a:spcAft>
                <a:spcPts val="300"/>
              </a:spcAft>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≥1 prior line of therapy for mCRC; progressed on or after fluoropyrimidine, irinotecan, and oxaliplatin</a:t>
            </a:r>
            <a:r>
              <a:rPr lang="en-GB" sz="1200" baseline="30000" dirty="0">
                <a:solidFill>
                  <a:schemeClr val="tx1"/>
                </a:solidFill>
                <a:latin typeface="Arial" panose="020B0604020202020204" pitchFamily="34" charset="0"/>
                <a:cs typeface="Arial" panose="020B0604020202020204" pitchFamily="34" charset="0"/>
              </a:rPr>
              <a:t>a</a:t>
            </a:r>
          </a:p>
          <a:p>
            <a:pPr marL="184150" indent="-184150">
              <a:spcAft>
                <a:spcPts val="300"/>
              </a:spcAft>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ECOG PS ≤2</a:t>
            </a:r>
          </a:p>
          <a:p>
            <a:pPr marL="184150" indent="-184150">
              <a:spcAft>
                <a:spcPts val="300"/>
              </a:spcAft>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Measurable disease per RECIST 1.1</a:t>
            </a:r>
          </a:p>
          <a:p>
            <a:pPr marL="184150" indent="-184150">
              <a:spcAft>
                <a:spcPts val="300"/>
              </a:spcAft>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No prior KRAS</a:t>
            </a:r>
            <a:r>
              <a:rPr lang="en-GB" sz="1200" baseline="30000" dirty="0">
                <a:solidFill>
                  <a:schemeClr val="tx1"/>
                </a:solidFill>
                <a:latin typeface="Arial" panose="020B0604020202020204" pitchFamily="34" charset="0"/>
                <a:cs typeface="Arial" panose="020B0604020202020204" pitchFamily="34" charset="0"/>
              </a:rPr>
              <a:t>G12C</a:t>
            </a:r>
            <a:r>
              <a:rPr lang="en-GB" sz="1200" dirty="0">
                <a:solidFill>
                  <a:schemeClr val="tx1"/>
                </a:solidFill>
                <a:latin typeface="Arial" panose="020B0604020202020204" pitchFamily="34" charset="0"/>
                <a:cs typeface="Arial" panose="020B0604020202020204" pitchFamily="34" charset="0"/>
              </a:rPr>
              <a:t> inhibitor</a:t>
            </a:r>
            <a:r>
              <a:rPr lang="en-GB" sz="1200" baseline="30000" dirty="0">
                <a:solidFill>
                  <a:schemeClr val="tx1"/>
                </a:solidFill>
                <a:latin typeface="Arial" panose="020B0604020202020204" pitchFamily="34" charset="0"/>
                <a:cs typeface="Arial" panose="020B0604020202020204" pitchFamily="34" charset="0"/>
              </a:rPr>
              <a:t>b</a:t>
            </a:r>
          </a:p>
        </p:txBody>
      </p:sp>
      <p:sp>
        <p:nvSpPr>
          <p:cNvPr id="25" name="Rounded Rectangle 24">
            <a:extLst>
              <a:ext uri="{FF2B5EF4-FFF2-40B4-BE49-F238E27FC236}">
                <a16:creationId xmlns:a16="http://schemas.microsoft.com/office/drawing/2014/main" id="{66CE8E53-F93E-9C82-19BE-C5EFED92E924}"/>
              </a:ext>
            </a:extLst>
          </p:cNvPr>
          <p:cNvSpPr/>
          <p:nvPr/>
        </p:nvSpPr>
        <p:spPr>
          <a:xfrm>
            <a:off x="6568544" y="2631633"/>
            <a:ext cx="2700000" cy="684000"/>
          </a:xfrm>
          <a:prstGeom prst="roundRect">
            <a:avLst>
              <a:gd name="adj" fmla="val 16894"/>
            </a:avLst>
          </a:prstGeom>
          <a:solidFill>
            <a:schemeClr val="accent1"/>
          </a:solidFill>
          <a:ln w="2222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buClr>
                <a:schemeClr val="accent1"/>
              </a:buClr>
            </a:pPr>
            <a:r>
              <a:rPr lang="en-GB" sz="1200" b="1" dirty="0">
                <a:solidFill>
                  <a:schemeClr val="bg1"/>
                </a:solidFill>
                <a:latin typeface="Arial" panose="020B0604020202020204" pitchFamily="34" charset="0"/>
                <a:cs typeface="Arial" panose="020B0604020202020204" pitchFamily="34" charset="0"/>
              </a:rPr>
              <a:t>Sotorasib 240 mg daily + </a:t>
            </a:r>
            <a:br>
              <a:rPr lang="en-GB" sz="1200" b="1" dirty="0">
                <a:solidFill>
                  <a:schemeClr val="bg1"/>
                </a:solidFill>
                <a:latin typeface="Arial" panose="020B0604020202020204" pitchFamily="34" charset="0"/>
                <a:cs typeface="Arial" panose="020B0604020202020204" pitchFamily="34" charset="0"/>
              </a:rPr>
            </a:br>
            <a:r>
              <a:rPr lang="en-GB" sz="1200" b="1" dirty="0">
                <a:solidFill>
                  <a:schemeClr val="bg1"/>
                </a:solidFill>
                <a:latin typeface="Arial" panose="020B0604020202020204" pitchFamily="34" charset="0"/>
                <a:cs typeface="Arial" panose="020B0604020202020204" pitchFamily="34" charset="0"/>
              </a:rPr>
              <a:t>panitumumab 6 mg/kg Q2W</a:t>
            </a:r>
            <a:br>
              <a:rPr lang="en-GB" sz="1200" b="1" dirty="0">
                <a:solidFill>
                  <a:schemeClr val="bg1"/>
                </a:solidFill>
                <a:latin typeface="Arial" panose="020B0604020202020204" pitchFamily="34" charset="0"/>
                <a:cs typeface="Arial" panose="020B0604020202020204" pitchFamily="34" charset="0"/>
              </a:rPr>
            </a:br>
            <a:r>
              <a:rPr lang="en-GB" sz="1200" b="1" dirty="0">
                <a:solidFill>
                  <a:schemeClr val="bg1"/>
                </a:solidFill>
                <a:latin typeface="Arial" panose="020B0604020202020204" pitchFamily="34" charset="0"/>
                <a:cs typeface="Arial" panose="020B0604020202020204" pitchFamily="34" charset="0"/>
              </a:rPr>
              <a:t>(n=53)</a:t>
            </a:r>
            <a:endParaRPr lang="en-GB" sz="1200" baseline="30000" dirty="0">
              <a:solidFill>
                <a:schemeClr val="bg1"/>
              </a:solidFill>
              <a:latin typeface="Arial" panose="020B0604020202020204" pitchFamily="34" charset="0"/>
              <a:cs typeface="Arial" panose="020B0604020202020204" pitchFamily="34" charset="0"/>
            </a:endParaRPr>
          </a:p>
        </p:txBody>
      </p:sp>
      <p:sp>
        <p:nvSpPr>
          <p:cNvPr id="26" name="Rounded Rectangle 25">
            <a:extLst>
              <a:ext uri="{FF2B5EF4-FFF2-40B4-BE49-F238E27FC236}">
                <a16:creationId xmlns:a16="http://schemas.microsoft.com/office/drawing/2014/main" id="{E0D72CA2-6DF3-09E1-69C9-7E710CD1319F}"/>
              </a:ext>
            </a:extLst>
          </p:cNvPr>
          <p:cNvSpPr/>
          <p:nvPr/>
        </p:nvSpPr>
        <p:spPr>
          <a:xfrm>
            <a:off x="6568544" y="3418443"/>
            <a:ext cx="2700000" cy="684000"/>
          </a:xfrm>
          <a:prstGeom prst="roundRect">
            <a:avLst>
              <a:gd name="adj" fmla="val 16894"/>
            </a:avLst>
          </a:prstGeom>
          <a:solidFill>
            <a:schemeClr val="accent6"/>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buClr>
                <a:schemeClr val="accent1"/>
              </a:buClr>
            </a:pPr>
            <a:r>
              <a:rPr lang="en-GB" sz="1200" b="1" dirty="0">
                <a:solidFill>
                  <a:schemeClr val="bg1"/>
                </a:solidFill>
                <a:latin typeface="Arial" panose="020B0604020202020204" pitchFamily="34" charset="0"/>
                <a:cs typeface="Arial" panose="020B0604020202020204" pitchFamily="34" charset="0"/>
              </a:rPr>
              <a:t>Investigator’s choice:</a:t>
            </a:r>
            <a:br>
              <a:rPr lang="en-GB" sz="1200" b="1" dirty="0">
                <a:solidFill>
                  <a:schemeClr val="bg1"/>
                </a:solidFill>
                <a:latin typeface="Arial" panose="020B0604020202020204" pitchFamily="34" charset="0"/>
                <a:cs typeface="Arial" panose="020B0604020202020204" pitchFamily="34" charset="0"/>
              </a:rPr>
            </a:br>
            <a:r>
              <a:rPr lang="en-GB" sz="1200" b="1" dirty="0">
                <a:solidFill>
                  <a:schemeClr val="bg1"/>
                </a:solidFill>
                <a:latin typeface="Arial" panose="020B0604020202020204" pitchFamily="34" charset="0"/>
                <a:cs typeface="Arial" panose="020B0604020202020204" pitchFamily="34" charset="0"/>
              </a:rPr>
              <a:t>trifluridine/tipiracil or regorafenib</a:t>
            </a:r>
            <a:br>
              <a:rPr lang="en-GB" sz="1200" b="1" dirty="0">
                <a:solidFill>
                  <a:schemeClr val="bg1"/>
                </a:solidFill>
                <a:latin typeface="Arial" panose="020B0604020202020204" pitchFamily="34" charset="0"/>
                <a:cs typeface="Arial" panose="020B0604020202020204" pitchFamily="34" charset="0"/>
              </a:rPr>
            </a:br>
            <a:r>
              <a:rPr lang="en-GB" sz="1200" b="1" dirty="0">
                <a:solidFill>
                  <a:schemeClr val="bg1"/>
                </a:solidFill>
                <a:latin typeface="Arial" panose="020B0604020202020204" pitchFamily="34" charset="0"/>
                <a:cs typeface="Arial" panose="020B0604020202020204" pitchFamily="34" charset="0"/>
              </a:rPr>
              <a:t>(n=54)</a:t>
            </a:r>
            <a:endParaRPr lang="en-GB" sz="1200" baseline="30000" dirty="0">
              <a:solidFill>
                <a:schemeClr val="bg1"/>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55CCF843-14F6-2EE6-4414-6AB0AA86DD31}"/>
              </a:ext>
            </a:extLst>
          </p:cNvPr>
          <p:cNvSpPr txBox="1"/>
          <p:nvPr/>
        </p:nvSpPr>
        <p:spPr>
          <a:xfrm>
            <a:off x="6316216" y="4149080"/>
            <a:ext cx="3168352" cy="802339"/>
          </a:xfrm>
          <a:prstGeom prst="rect">
            <a:avLst/>
          </a:prstGeom>
          <a:noFill/>
        </p:spPr>
        <p:txBody>
          <a:bodyPr wrap="square" lIns="0" tIns="36000" rIns="36000" bIns="36000" rtlCol="0">
            <a:noAutofit/>
          </a:bodyPr>
          <a:lstStyle/>
          <a:p>
            <a:pPr algn="ctr"/>
            <a:r>
              <a:rPr lang="en-GB" sz="1100" dirty="0">
                <a:latin typeface="Arial" panose="020B0604020202020204" pitchFamily="34" charset="0"/>
                <a:ea typeface="Aileron" charset="0"/>
                <a:cs typeface="Arial" panose="020B0604020202020204" pitchFamily="34" charset="0"/>
              </a:rPr>
              <a:t>Treat until disease progression, start of another anti-cancer treatment, withdrawal of consent, or intolerance of treatment</a:t>
            </a:r>
            <a:endParaRPr lang="en-GB" sz="1100" dirty="0">
              <a:latin typeface="Arial" panose="020B0604020202020204" pitchFamily="34" charset="0"/>
              <a:cs typeface="Arial" panose="020B0604020202020204" pitchFamily="34" charset="0"/>
            </a:endParaRPr>
          </a:p>
        </p:txBody>
      </p:sp>
      <p:sp>
        <p:nvSpPr>
          <p:cNvPr id="18" name="Oval 17">
            <a:extLst>
              <a:ext uri="{FF2B5EF4-FFF2-40B4-BE49-F238E27FC236}">
                <a16:creationId xmlns:a16="http://schemas.microsoft.com/office/drawing/2014/main" id="{93399BC8-D356-1FCF-EFB8-E0783D169C9D}"/>
              </a:ext>
            </a:extLst>
          </p:cNvPr>
          <p:cNvSpPr/>
          <p:nvPr/>
        </p:nvSpPr>
        <p:spPr>
          <a:xfrm>
            <a:off x="5452120" y="2708141"/>
            <a:ext cx="576064" cy="57762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r>
              <a:rPr lang="en-GB" sz="1400" b="1" dirty="0">
                <a:latin typeface="Arial" panose="020B0604020202020204" pitchFamily="34" charset="0"/>
                <a:cs typeface="Arial" panose="020B0604020202020204" pitchFamily="34" charset="0"/>
              </a:rPr>
              <a:t>R</a:t>
            </a:r>
          </a:p>
          <a:p>
            <a:pPr algn="ctr">
              <a:lnSpc>
                <a:spcPct val="90000"/>
              </a:lnSpc>
            </a:pPr>
            <a:r>
              <a:rPr lang="en-GB" sz="900" b="1" dirty="0">
                <a:latin typeface="Arial" panose="020B0604020202020204" pitchFamily="34" charset="0"/>
                <a:cs typeface="Arial" panose="020B0604020202020204" pitchFamily="34" charset="0"/>
              </a:rPr>
              <a:t>1:1:1</a:t>
            </a:r>
          </a:p>
        </p:txBody>
      </p:sp>
      <p:sp>
        <p:nvSpPr>
          <p:cNvPr id="33" name="Rounded Rectangle 32">
            <a:extLst>
              <a:ext uri="{FF2B5EF4-FFF2-40B4-BE49-F238E27FC236}">
                <a16:creationId xmlns:a16="http://schemas.microsoft.com/office/drawing/2014/main" id="{C201B936-1C0B-73F6-42A5-C3477874020D}"/>
              </a:ext>
            </a:extLst>
          </p:cNvPr>
          <p:cNvSpPr/>
          <p:nvPr/>
        </p:nvSpPr>
        <p:spPr>
          <a:xfrm>
            <a:off x="1847528" y="4869160"/>
            <a:ext cx="7560840" cy="576064"/>
          </a:xfrm>
          <a:prstGeom prst="round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chemeClr val="accent1"/>
                </a:solidFill>
                <a:latin typeface="Arial" panose="020B0604020202020204" pitchFamily="34" charset="0"/>
                <a:cs typeface="Arial" panose="020B0604020202020204" pitchFamily="34" charset="0"/>
              </a:rPr>
              <a:t>Primary endpoint: </a:t>
            </a:r>
            <a:r>
              <a:rPr lang="en-GB" sz="1200" b="1" dirty="0">
                <a:solidFill>
                  <a:schemeClr val="tx1"/>
                </a:solidFill>
                <a:latin typeface="Arial" panose="020B0604020202020204" pitchFamily="34" charset="0"/>
                <a:cs typeface="Arial" panose="020B0604020202020204" pitchFamily="34" charset="0"/>
              </a:rPr>
              <a:t>PFS by BICR </a:t>
            </a:r>
            <a:r>
              <a:rPr lang="en-GB" sz="1200" dirty="0">
                <a:solidFill>
                  <a:schemeClr val="tx1"/>
                </a:solidFill>
                <a:latin typeface="Arial" panose="020B0604020202020204" pitchFamily="34" charset="0"/>
                <a:cs typeface="Arial" panose="020B0604020202020204" pitchFamily="34" charset="0"/>
              </a:rPr>
              <a:t>(measured by CT/MRI and assessed by RECIST v1.1)</a:t>
            </a:r>
            <a:br>
              <a:rPr lang="en-GB" sz="1200" dirty="0">
                <a:solidFill>
                  <a:schemeClr val="tx1"/>
                </a:solidFill>
                <a:latin typeface="Arial" panose="020B0604020202020204" pitchFamily="34" charset="0"/>
                <a:cs typeface="Arial" panose="020B0604020202020204" pitchFamily="34" charset="0"/>
              </a:rPr>
            </a:br>
            <a:r>
              <a:rPr lang="en-GB" sz="1200" b="1" dirty="0">
                <a:solidFill>
                  <a:schemeClr val="accent1"/>
                </a:solidFill>
                <a:latin typeface="Arial" panose="020B0604020202020204" pitchFamily="34" charset="0"/>
                <a:cs typeface="Arial" panose="020B0604020202020204" pitchFamily="34" charset="0"/>
              </a:rPr>
              <a:t>Secondary endpoints: </a:t>
            </a:r>
            <a:r>
              <a:rPr lang="en-GB" sz="1200" dirty="0">
                <a:solidFill>
                  <a:schemeClr val="tx1"/>
                </a:solidFill>
                <a:latin typeface="Arial" panose="020B0604020202020204" pitchFamily="34" charset="0"/>
                <a:cs typeface="Arial" panose="020B0604020202020204" pitchFamily="34" charset="0"/>
              </a:rPr>
              <a:t>OS, ORR</a:t>
            </a:r>
          </a:p>
        </p:txBody>
      </p:sp>
    </p:spTree>
    <p:extLst>
      <p:ext uri="{BB962C8B-B14F-4D97-AF65-F5344CB8AC3E}">
        <p14:creationId xmlns:p14="http://schemas.microsoft.com/office/powerpoint/2010/main" val="1114703766"/>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66">
            <a:extLst>
              <a:ext uri="{FF2B5EF4-FFF2-40B4-BE49-F238E27FC236}">
                <a16:creationId xmlns:a16="http://schemas.microsoft.com/office/drawing/2014/main" id="{AA9557E4-27B1-99E4-D4C8-D10C0AD40D54}"/>
              </a:ext>
            </a:extLst>
          </p:cNvPr>
          <p:cNvPicPr>
            <a:picLocks noChangeAspect="1"/>
          </p:cNvPicPr>
          <p:nvPr/>
        </p:nvPicPr>
        <p:blipFill>
          <a:blip r:embed="rId2"/>
          <a:srcRect/>
          <a:stretch/>
        </p:blipFill>
        <p:spPr>
          <a:xfrm>
            <a:off x="2639616" y="2754088"/>
            <a:ext cx="7560840" cy="2389287"/>
          </a:xfrm>
          <a:prstGeom prst="rect">
            <a:avLst/>
          </a:prstGeom>
        </p:spPr>
      </p:pic>
      <p:sp>
        <p:nvSpPr>
          <p:cNvPr id="5" name="Content Placeholder 4">
            <a:extLst>
              <a:ext uri="{FF2B5EF4-FFF2-40B4-BE49-F238E27FC236}">
                <a16:creationId xmlns:a16="http://schemas.microsoft.com/office/drawing/2014/main" id="{C305692F-3459-FE6D-BFF7-46011F9B1D94}"/>
              </a:ext>
            </a:extLst>
          </p:cNvPr>
          <p:cNvSpPr>
            <a:spLocks noGrp="1"/>
          </p:cNvSpPr>
          <p:nvPr>
            <p:ph sz="quarter" idx="12"/>
          </p:nvPr>
        </p:nvSpPr>
        <p:spPr>
          <a:xfrm>
            <a:off x="620713" y="1628800"/>
            <a:ext cx="10963275" cy="779289"/>
          </a:xfrm>
        </p:spPr>
        <p:txBody>
          <a:bodyPr/>
          <a:lstStyle/>
          <a:p>
            <a:r>
              <a:rPr lang="en-GB" dirty="0"/>
              <a:t>After a median follow-up of 7.8 months, sotorasib (960 mg and 240 mg) in combination with panitumumab significantly improved PFS by BICR versus investigator’s choice</a:t>
            </a:r>
          </a:p>
        </p:txBody>
      </p:sp>
      <p:sp>
        <p:nvSpPr>
          <p:cNvPr id="3" name="Title 2">
            <a:extLst>
              <a:ext uri="{FF2B5EF4-FFF2-40B4-BE49-F238E27FC236}">
                <a16:creationId xmlns:a16="http://schemas.microsoft.com/office/drawing/2014/main" id="{D952D8A3-CAB4-AD42-DFBE-526A37275DBF}"/>
              </a:ext>
            </a:extLst>
          </p:cNvPr>
          <p:cNvSpPr>
            <a:spLocks noGrp="1"/>
          </p:cNvSpPr>
          <p:nvPr>
            <p:ph type="title"/>
          </p:nvPr>
        </p:nvSpPr>
        <p:spPr>
          <a:xfrm>
            <a:off x="619201" y="259200"/>
            <a:ext cx="10963199" cy="864000"/>
          </a:xfrm>
        </p:spPr>
        <p:txBody>
          <a:bodyPr>
            <a:noAutofit/>
          </a:bodyPr>
          <a:lstStyle/>
          <a:p>
            <a:r>
              <a:rPr lang="en-GB" dirty="0"/>
              <a:t>CODEbreak-300: anti-EGFR therapy combined </a:t>
            </a:r>
            <a:br>
              <a:rPr lang="en-GB" dirty="0"/>
            </a:br>
            <a:r>
              <a:rPr lang="en-GB" dirty="0"/>
              <a:t>with a KRAS</a:t>
            </a:r>
            <a:r>
              <a:rPr lang="en-GB" baseline="30000" dirty="0"/>
              <a:t>G12C</a:t>
            </a:r>
            <a:r>
              <a:rPr lang="en-GB" dirty="0"/>
              <a:t> inhibitor is effective in KRAS </a:t>
            </a:r>
            <a:br>
              <a:rPr lang="en-GB" dirty="0"/>
            </a:br>
            <a:r>
              <a:rPr lang="en-GB" dirty="0"/>
              <a:t>G12C-mutated </a:t>
            </a:r>
            <a:r>
              <a:rPr lang="en-GB" cap="none" dirty="0"/>
              <a:t>m</a:t>
            </a:r>
            <a:r>
              <a:rPr lang="en-GB" dirty="0"/>
              <a:t>CRC</a:t>
            </a:r>
          </a:p>
        </p:txBody>
      </p:sp>
      <p:sp>
        <p:nvSpPr>
          <p:cNvPr id="4" name="Slide Number Placeholder 3">
            <a:extLst>
              <a:ext uri="{FF2B5EF4-FFF2-40B4-BE49-F238E27FC236}">
                <a16:creationId xmlns:a16="http://schemas.microsoft.com/office/drawing/2014/main" id="{4FEFDBA3-B002-DF2A-92BB-53C3684EAAD6}"/>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32</a:t>
            </a:fld>
            <a:endParaRPr lang="en-GB" dirty="0"/>
          </a:p>
        </p:txBody>
      </p:sp>
      <p:sp>
        <p:nvSpPr>
          <p:cNvPr id="7" name="Content Placeholder 6">
            <a:extLst>
              <a:ext uri="{FF2B5EF4-FFF2-40B4-BE49-F238E27FC236}">
                <a16:creationId xmlns:a16="http://schemas.microsoft.com/office/drawing/2014/main" id="{09B31475-4A41-CDB6-2D9C-969234D19612}"/>
              </a:ext>
            </a:extLst>
          </p:cNvPr>
          <p:cNvSpPr>
            <a:spLocks noGrp="1"/>
          </p:cNvSpPr>
          <p:nvPr>
            <p:ph sz="quarter" idx="15"/>
          </p:nvPr>
        </p:nvSpPr>
        <p:spPr>
          <a:xfrm>
            <a:off x="620183" y="6237312"/>
            <a:ext cx="10180339" cy="365125"/>
          </a:xfrm>
        </p:spPr>
        <p:txBody>
          <a:bodyPr/>
          <a:lstStyle/>
          <a:p>
            <a:r>
              <a:rPr lang="en-GB" dirty="0">
                <a:solidFill>
                  <a:schemeClr val="tx2"/>
                </a:solidFill>
              </a:rPr>
              <a:t>BICR, blinded independent central review; CI, confidence interval; EGFR, epidermal growth factor receptor; HR, hazard ratio; </a:t>
            </a:r>
            <a:r>
              <a:rPr lang="en-GB" sz="1200" dirty="0">
                <a:solidFill>
                  <a:schemeClr val="tx2"/>
                </a:solidFill>
              </a:rPr>
              <a:t>; KRAS, Kirsten rat sarcoma;</a:t>
            </a:r>
            <a:r>
              <a:rPr lang="en-GB" dirty="0">
                <a:solidFill>
                  <a:schemeClr val="tx2"/>
                </a:solidFill>
              </a:rPr>
              <a:t> mCRC, metastatic colorectal cancer; PFS, progression-free survival</a:t>
            </a:r>
          </a:p>
          <a:p>
            <a:r>
              <a:rPr lang="en-GB" dirty="0">
                <a:solidFill>
                  <a:schemeClr val="tx2"/>
                </a:solidFill>
              </a:rPr>
              <a:t>Pietrantonio F, et al. ESMO 2023 (oral presentation)</a:t>
            </a:r>
          </a:p>
        </p:txBody>
      </p:sp>
      <p:sp>
        <p:nvSpPr>
          <p:cNvPr id="15" name="TextBox 14">
            <a:extLst>
              <a:ext uri="{FF2B5EF4-FFF2-40B4-BE49-F238E27FC236}">
                <a16:creationId xmlns:a16="http://schemas.microsoft.com/office/drawing/2014/main" id="{61346CC1-9D05-438F-295B-8C4602599428}"/>
              </a:ext>
            </a:extLst>
          </p:cNvPr>
          <p:cNvSpPr txBox="1"/>
          <p:nvPr/>
        </p:nvSpPr>
        <p:spPr>
          <a:xfrm rot="16200000">
            <a:off x="1108612" y="3828204"/>
            <a:ext cx="2135201" cy="184666"/>
          </a:xfrm>
          <a:prstGeom prst="rect">
            <a:avLst/>
          </a:prstGeom>
          <a:noFill/>
        </p:spPr>
        <p:txBody>
          <a:bodyPr wrap="non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Progression-free survival (%)</a:t>
            </a:r>
          </a:p>
        </p:txBody>
      </p:sp>
      <p:sp>
        <p:nvSpPr>
          <p:cNvPr id="17" name="TextBox 16">
            <a:extLst>
              <a:ext uri="{FF2B5EF4-FFF2-40B4-BE49-F238E27FC236}">
                <a16:creationId xmlns:a16="http://schemas.microsoft.com/office/drawing/2014/main" id="{A6838BC6-9213-CBF7-4E8D-AFC2A05D39A7}"/>
              </a:ext>
            </a:extLst>
          </p:cNvPr>
          <p:cNvSpPr txBox="1"/>
          <p:nvPr/>
        </p:nvSpPr>
        <p:spPr>
          <a:xfrm>
            <a:off x="551384" y="5445224"/>
            <a:ext cx="2050241" cy="553998"/>
          </a:xfrm>
          <a:prstGeom prst="rect">
            <a:avLst/>
          </a:prstGeom>
          <a:noFill/>
        </p:spPr>
        <p:txBody>
          <a:bodyPr wrap="none" lIns="0" tIns="0" rIns="0" bIns="0" rtlCol="0">
            <a:spAutoFit/>
          </a:bodyPr>
          <a:lstStyle/>
          <a:p>
            <a:pPr>
              <a:lnSpc>
                <a:spcPct val="90000"/>
              </a:lnSpc>
            </a:pPr>
            <a:r>
              <a:rPr lang="en-GB" sz="1000" b="1" dirty="0">
                <a:latin typeface="Arial" panose="020B0604020202020204" pitchFamily="34" charset="0"/>
                <a:ea typeface="Aileron" charset="0"/>
                <a:cs typeface="Arial" panose="020B0604020202020204" pitchFamily="34" charset="0"/>
              </a:rPr>
              <a:t>Number of patients at risk</a:t>
            </a:r>
          </a:p>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Sotorasib 960 mg + panitumumab</a:t>
            </a:r>
          </a:p>
          <a:p>
            <a:pPr>
              <a:lnSpc>
                <a:spcPct val="90000"/>
              </a:lnSpc>
            </a:pPr>
            <a:r>
              <a:rPr lang="en-GB" sz="1000" b="1" dirty="0">
                <a:solidFill>
                  <a:schemeClr val="accent1"/>
                </a:solidFill>
                <a:latin typeface="Arial" panose="020B0604020202020204" pitchFamily="34" charset="0"/>
                <a:ea typeface="Aileron" charset="0"/>
                <a:cs typeface="Arial" panose="020B0604020202020204" pitchFamily="34" charset="0"/>
              </a:rPr>
              <a:t>Sotorasib 240 mg + panitumumab</a:t>
            </a:r>
          </a:p>
          <a:p>
            <a:pPr>
              <a:lnSpc>
                <a:spcPct val="90000"/>
              </a:lnSpc>
            </a:pPr>
            <a:r>
              <a:rPr lang="en-GB" sz="1000" b="1" dirty="0">
                <a:solidFill>
                  <a:schemeClr val="accent6"/>
                </a:solidFill>
                <a:latin typeface="Arial" panose="020B0604020202020204" pitchFamily="34" charset="0"/>
                <a:ea typeface="Aileron" charset="0"/>
                <a:cs typeface="Arial" panose="020B0604020202020204" pitchFamily="34" charset="0"/>
              </a:rPr>
              <a:t>Investigator’s choice</a:t>
            </a:r>
          </a:p>
        </p:txBody>
      </p:sp>
      <p:sp>
        <p:nvSpPr>
          <p:cNvPr id="26" name="TextBox 25">
            <a:extLst>
              <a:ext uri="{FF2B5EF4-FFF2-40B4-BE49-F238E27FC236}">
                <a16:creationId xmlns:a16="http://schemas.microsoft.com/office/drawing/2014/main" id="{EF611871-339A-6E52-3AE2-F88063C73A9A}"/>
              </a:ext>
            </a:extLst>
          </p:cNvPr>
          <p:cNvSpPr txBox="1"/>
          <p:nvPr/>
        </p:nvSpPr>
        <p:spPr>
          <a:xfrm>
            <a:off x="2770680" y="5157192"/>
            <a:ext cx="84960"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0</a:t>
            </a:r>
          </a:p>
        </p:txBody>
      </p:sp>
      <p:graphicFrame>
        <p:nvGraphicFramePr>
          <p:cNvPr id="38" name="Table 37">
            <a:extLst>
              <a:ext uri="{FF2B5EF4-FFF2-40B4-BE49-F238E27FC236}">
                <a16:creationId xmlns:a16="http://schemas.microsoft.com/office/drawing/2014/main" id="{1236F449-9016-BFCC-FD64-98C8C41196A7}"/>
              </a:ext>
            </a:extLst>
          </p:cNvPr>
          <p:cNvGraphicFramePr>
            <a:graphicFrameLocks noGrp="1"/>
          </p:cNvGraphicFramePr>
          <p:nvPr>
            <p:extLst>
              <p:ext uri="{D42A27DB-BD31-4B8C-83A1-F6EECF244321}">
                <p14:modId xmlns:p14="http://schemas.microsoft.com/office/powerpoint/2010/main" val="883488985"/>
              </p:ext>
            </p:extLst>
          </p:nvPr>
        </p:nvGraphicFramePr>
        <p:xfrm>
          <a:off x="5879976" y="2348880"/>
          <a:ext cx="5360143" cy="1202400"/>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3403211719"/>
                    </a:ext>
                  </a:extLst>
                </a:gridCol>
                <a:gridCol w="1306661">
                  <a:extLst>
                    <a:ext uri="{9D8B030D-6E8A-4147-A177-3AD203B41FA5}">
                      <a16:colId xmlns:a16="http://schemas.microsoft.com/office/drawing/2014/main" val="2805186934"/>
                    </a:ext>
                  </a:extLst>
                </a:gridCol>
                <a:gridCol w="1234653">
                  <a:extLst>
                    <a:ext uri="{9D8B030D-6E8A-4147-A177-3AD203B41FA5}">
                      <a16:colId xmlns:a16="http://schemas.microsoft.com/office/drawing/2014/main" val="2430691892"/>
                    </a:ext>
                  </a:extLst>
                </a:gridCol>
                <a:gridCol w="1234653">
                  <a:extLst>
                    <a:ext uri="{9D8B030D-6E8A-4147-A177-3AD203B41FA5}">
                      <a16:colId xmlns:a16="http://schemas.microsoft.com/office/drawing/2014/main" val="2675971023"/>
                    </a:ext>
                  </a:extLst>
                </a:gridCol>
              </a:tblGrid>
              <a:tr h="0">
                <a:tc>
                  <a:txBody>
                    <a:bodyPr/>
                    <a:lstStyle/>
                    <a:p>
                      <a:endParaRPr lang="en-GB" sz="1000" dirty="0">
                        <a:latin typeface="Arial" panose="020B0604020202020204" pitchFamily="34" charset="0"/>
                        <a:cs typeface="Arial" panose="020B0604020202020204" pitchFamily="34" charset="0"/>
                      </a:endParaRPr>
                    </a:p>
                  </a:txBody>
                  <a:tcPr marT="36000" marB="36000">
                    <a:noFill/>
                  </a:tcPr>
                </a:tc>
                <a:tc>
                  <a:txBody>
                    <a:bodyPr/>
                    <a:lstStyle/>
                    <a:p>
                      <a:pPr algn="ctr"/>
                      <a:r>
                        <a:rPr lang="en-GB" sz="1000" dirty="0">
                          <a:latin typeface="Arial" panose="020B0604020202020204" pitchFamily="34" charset="0"/>
                          <a:cs typeface="Arial" panose="020B0604020202020204" pitchFamily="34" charset="0"/>
                        </a:rPr>
                        <a:t>Sotorasib 960 mg</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 panitumumab</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(n=53)</a:t>
                      </a:r>
                    </a:p>
                  </a:txBody>
                  <a:tcPr marL="19440" marR="19440" marT="36000" marB="36000">
                    <a:solidFill>
                      <a:schemeClr val="tx2"/>
                    </a:solidFill>
                  </a:tcPr>
                </a:tc>
                <a:tc>
                  <a:txBody>
                    <a:bodyPr/>
                    <a:lstStyle/>
                    <a:p>
                      <a:pPr algn="ctr"/>
                      <a:r>
                        <a:rPr lang="en-GB" sz="1000" dirty="0">
                          <a:latin typeface="Arial" panose="020B0604020202020204" pitchFamily="34" charset="0"/>
                          <a:cs typeface="Arial" panose="020B0604020202020204" pitchFamily="34" charset="0"/>
                        </a:rPr>
                        <a:t>Sotorasib 240 mg</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 panitumumab</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(n=53)</a:t>
                      </a:r>
                    </a:p>
                  </a:txBody>
                  <a:tcPr marL="19440" marR="19440" marT="36000" marB="36000"/>
                </a:tc>
                <a:tc>
                  <a:txBody>
                    <a:bodyPr/>
                    <a:lstStyle/>
                    <a:p>
                      <a:pPr algn="ctr"/>
                      <a:r>
                        <a:rPr lang="en-GB" sz="1000" dirty="0">
                          <a:latin typeface="Arial" panose="020B0604020202020204" pitchFamily="34" charset="0"/>
                          <a:cs typeface="Arial" panose="020B0604020202020204" pitchFamily="34" charset="0"/>
                        </a:rPr>
                        <a:t>Investigator’s</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choice</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(n=54)</a:t>
                      </a:r>
                    </a:p>
                  </a:txBody>
                  <a:tcPr marL="19440" marR="19440" marT="36000" marB="36000">
                    <a:solidFill>
                      <a:schemeClr val="accent6"/>
                    </a:solidFill>
                  </a:tcPr>
                </a:tc>
                <a:extLst>
                  <a:ext uri="{0D108BD9-81ED-4DB2-BD59-A6C34878D82A}">
                    <a16:rowId xmlns:a16="http://schemas.microsoft.com/office/drawing/2014/main" val="1083148490"/>
                  </a:ext>
                </a:extLst>
              </a:tr>
              <a:tr h="0">
                <a:tc>
                  <a:txBody>
                    <a:bodyPr/>
                    <a:lstStyle/>
                    <a:p>
                      <a:r>
                        <a:rPr lang="en-GB" sz="1000" b="1" dirty="0">
                          <a:latin typeface="Arial" panose="020B0604020202020204" pitchFamily="34" charset="0"/>
                          <a:cs typeface="Arial" panose="020B0604020202020204" pitchFamily="34" charset="0"/>
                        </a:rPr>
                        <a:t>Median PFS, months</a:t>
                      </a:r>
                    </a:p>
                  </a:txBody>
                  <a:tcPr marT="36000" marB="36000"/>
                </a:tc>
                <a:tc>
                  <a:txBody>
                    <a:bodyPr/>
                    <a:lstStyle/>
                    <a:p>
                      <a:pPr algn="ctr"/>
                      <a:r>
                        <a:rPr lang="en-GB" sz="1000" b="1" dirty="0">
                          <a:latin typeface="Arial" panose="020B0604020202020204" pitchFamily="34" charset="0"/>
                          <a:cs typeface="Arial" panose="020B0604020202020204" pitchFamily="34" charset="0"/>
                        </a:rPr>
                        <a:t>5.6</a:t>
                      </a:r>
                    </a:p>
                  </a:txBody>
                  <a:tcPr marL="19440" marR="19440" marT="36000" marB="36000"/>
                </a:tc>
                <a:tc>
                  <a:txBody>
                    <a:bodyPr/>
                    <a:lstStyle/>
                    <a:p>
                      <a:pPr algn="ctr"/>
                      <a:r>
                        <a:rPr lang="en-GB" sz="1000" b="1" dirty="0">
                          <a:latin typeface="Arial" panose="020B0604020202020204" pitchFamily="34" charset="0"/>
                          <a:cs typeface="Arial" panose="020B0604020202020204" pitchFamily="34" charset="0"/>
                        </a:rPr>
                        <a:t>3.9</a:t>
                      </a:r>
                    </a:p>
                  </a:txBody>
                  <a:tcPr marL="19440" marR="19440" marT="36000" marB="36000"/>
                </a:tc>
                <a:tc>
                  <a:txBody>
                    <a:bodyPr/>
                    <a:lstStyle/>
                    <a:p>
                      <a:pPr algn="ctr"/>
                      <a:r>
                        <a:rPr lang="en-GB" sz="1000" b="1" dirty="0">
                          <a:latin typeface="Arial" panose="020B0604020202020204" pitchFamily="34" charset="0"/>
                          <a:cs typeface="Arial" panose="020B0604020202020204" pitchFamily="34" charset="0"/>
                        </a:rPr>
                        <a:t>2.2</a:t>
                      </a:r>
                    </a:p>
                  </a:txBody>
                  <a:tcPr marL="19440" marR="19440" marT="36000" marB="36000"/>
                </a:tc>
                <a:extLst>
                  <a:ext uri="{0D108BD9-81ED-4DB2-BD59-A6C34878D82A}">
                    <a16:rowId xmlns:a16="http://schemas.microsoft.com/office/drawing/2014/main" val="3547752100"/>
                  </a:ext>
                </a:extLst>
              </a:tr>
              <a:tr h="0">
                <a:tc>
                  <a:txBody>
                    <a:bodyPr/>
                    <a:lstStyle/>
                    <a:p>
                      <a:r>
                        <a:rPr lang="en-GB" sz="1000" b="1" dirty="0">
                          <a:latin typeface="Arial" panose="020B0604020202020204" pitchFamily="34" charset="0"/>
                          <a:cs typeface="Arial" panose="020B0604020202020204" pitchFamily="34" charset="0"/>
                        </a:rPr>
                        <a:t>HR (95% CI)</a:t>
                      </a:r>
                    </a:p>
                  </a:txBody>
                  <a:tcPr marT="36000" marB="36000"/>
                </a:tc>
                <a:tc>
                  <a:txBody>
                    <a:bodyPr/>
                    <a:lstStyle/>
                    <a:p>
                      <a:pPr algn="ctr"/>
                      <a:r>
                        <a:rPr lang="en-GB" sz="1000" dirty="0">
                          <a:latin typeface="Arial" panose="020B0604020202020204" pitchFamily="34" charset="0"/>
                          <a:cs typeface="Arial" panose="020B0604020202020204" pitchFamily="34" charset="0"/>
                        </a:rPr>
                        <a:t>0.49 (0.30, 0.80)</a:t>
                      </a:r>
                    </a:p>
                  </a:txBody>
                  <a:tcPr marL="19440" marR="19440" marT="36000" marB="36000"/>
                </a:tc>
                <a:tc>
                  <a:txBody>
                    <a:bodyPr/>
                    <a:lstStyle/>
                    <a:p>
                      <a:pPr algn="ctr"/>
                      <a:r>
                        <a:rPr lang="en-GB" sz="1000" dirty="0">
                          <a:latin typeface="Arial" panose="020B0604020202020204" pitchFamily="34" charset="0"/>
                          <a:cs typeface="Arial" panose="020B0604020202020204" pitchFamily="34" charset="0"/>
                        </a:rPr>
                        <a:t>0.58 (0.36, 0.93)</a:t>
                      </a:r>
                    </a:p>
                  </a:txBody>
                  <a:tcPr marL="19440" marR="19440" marT="36000" marB="36000"/>
                </a:tc>
                <a:tc>
                  <a:txBody>
                    <a:bodyPr/>
                    <a:lstStyle/>
                    <a:p>
                      <a:pPr algn="ctr"/>
                      <a:r>
                        <a:rPr lang="en-GB" sz="1000" dirty="0">
                          <a:latin typeface="Arial" panose="020B0604020202020204" pitchFamily="34" charset="0"/>
                          <a:cs typeface="Arial" panose="020B0604020202020204" pitchFamily="34" charset="0"/>
                        </a:rPr>
                        <a:t>–</a:t>
                      </a:r>
                    </a:p>
                  </a:txBody>
                  <a:tcPr marL="19440" marR="19440" marT="36000" marB="36000"/>
                </a:tc>
                <a:extLst>
                  <a:ext uri="{0D108BD9-81ED-4DB2-BD59-A6C34878D82A}">
                    <a16:rowId xmlns:a16="http://schemas.microsoft.com/office/drawing/2014/main" val="2322215243"/>
                  </a:ext>
                </a:extLst>
              </a:tr>
              <a:tr h="0">
                <a:tc>
                  <a:txBody>
                    <a:bodyPr/>
                    <a:lstStyle/>
                    <a:p>
                      <a:r>
                        <a:rPr lang="en-GB" sz="1000" b="1" dirty="0">
                          <a:latin typeface="Arial" panose="020B0604020202020204" pitchFamily="34" charset="0"/>
                          <a:cs typeface="Arial" panose="020B0604020202020204" pitchFamily="34" charset="0"/>
                        </a:rPr>
                        <a:t>p value (2-sided)</a:t>
                      </a:r>
                    </a:p>
                  </a:txBody>
                  <a:tcPr marT="36000" marB="36000"/>
                </a:tc>
                <a:tc>
                  <a:txBody>
                    <a:bodyPr/>
                    <a:lstStyle/>
                    <a:p>
                      <a:pPr algn="ctr"/>
                      <a:r>
                        <a:rPr lang="en-GB" sz="1000" dirty="0">
                          <a:latin typeface="Arial" panose="020B0604020202020204" pitchFamily="34" charset="0"/>
                          <a:cs typeface="Arial" panose="020B0604020202020204" pitchFamily="34" charset="0"/>
                        </a:rPr>
                        <a:t>0.006</a:t>
                      </a:r>
                    </a:p>
                  </a:txBody>
                  <a:tcPr marL="19440" marR="19440" marT="36000" marB="36000"/>
                </a:tc>
                <a:tc>
                  <a:txBody>
                    <a:bodyPr/>
                    <a:lstStyle/>
                    <a:p>
                      <a:pPr algn="ctr"/>
                      <a:r>
                        <a:rPr lang="en-GB" sz="1000" dirty="0">
                          <a:latin typeface="Arial" panose="020B0604020202020204" pitchFamily="34" charset="0"/>
                          <a:cs typeface="Arial" panose="020B0604020202020204" pitchFamily="34" charset="0"/>
                        </a:rPr>
                        <a:t>0.030</a:t>
                      </a:r>
                    </a:p>
                  </a:txBody>
                  <a:tcPr marL="19440" marR="19440" marT="36000" marB="36000"/>
                </a:tc>
                <a:tc>
                  <a:txBody>
                    <a:bodyPr/>
                    <a:lstStyle/>
                    <a:p>
                      <a:pPr algn="ctr"/>
                      <a:r>
                        <a:rPr lang="en-GB" sz="1000" dirty="0">
                          <a:latin typeface="Arial" panose="020B0604020202020204" pitchFamily="34" charset="0"/>
                          <a:cs typeface="Arial" panose="020B0604020202020204" pitchFamily="34" charset="0"/>
                        </a:rPr>
                        <a:t>–</a:t>
                      </a:r>
                    </a:p>
                  </a:txBody>
                  <a:tcPr marL="19440" marR="19440" marT="36000" marB="36000"/>
                </a:tc>
                <a:extLst>
                  <a:ext uri="{0D108BD9-81ED-4DB2-BD59-A6C34878D82A}">
                    <a16:rowId xmlns:a16="http://schemas.microsoft.com/office/drawing/2014/main" val="2050709041"/>
                  </a:ext>
                </a:extLst>
              </a:tr>
            </a:tbl>
          </a:graphicData>
        </a:graphic>
      </p:graphicFrame>
      <p:sp>
        <p:nvSpPr>
          <p:cNvPr id="42" name="TextBox 41">
            <a:extLst>
              <a:ext uri="{FF2B5EF4-FFF2-40B4-BE49-F238E27FC236}">
                <a16:creationId xmlns:a16="http://schemas.microsoft.com/office/drawing/2014/main" id="{3645C62B-43E0-E44A-B063-99376B934106}"/>
              </a:ext>
            </a:extLst>
          </p:cNvPr>
          <p:cNvSpPr txBox="1"/>
          <p:nvPr/>
        </p:nvSpPr>
        <p:spPr>
          <a:xfrm>
            <a:off x="2343197" y="2780928"/>
            <a:ext cx="254878"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100</a:t>
            </a:r>
          </a:p>
        </p:txBody>
      </p:sp>
      <p:sp>
        <p:nvSpPr>
          <p:cNvPr id="44" name="TextBox 43">
            <a:extLst>
              <a:ext uri="{FF2B5EF4-FFF2-40B4-BE49-F238E27FC236}">
                <a16:creationId xmlns:a16="http://schemas.microsoft.com/office/drawing/2014/main" id="{60BB9215-A326-9982-8C20-6047D859DA38}"/>
              </a:ext>
            </a:extLst>
          </p:cNvPr>
          <p:cNvSpPr txBox="1"/>
          <p:nvPr/>
        </p:nvSpPr>
        <p:spPr>
          <a:xfrm>
            <a:off x="2423592" y="3198574"/>
            <a:ext cx="169918"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80</a:t>
            </a:r>
          </a:p>
        </p:txBody>
      </p:sp>
      <p:sp>
        <p:nvSpPr>
          <p:cNvPr id="47" name="TextBox 46">
            <a:extLst>
              <a:ext uri="{FF2B5EF4-FFF2-40B4-BE49-F238E27FC236}">
                <a16:creationId xmlns:a16="http://schemas.microsoft.com/office/drawing/2014/main" id="{091196BF-4692-C65C-912C-B3A02E0336EA}"/>
              </a:ext>
            </a:extLst>
          </p:cNvPr>
          <p:cNvSpPr txBox="1"/>
          <p:nvPr/>
        </p:nvSpPr>
        <p:spPr>
          <a:xfrm>
            <a:off x="2428157" y="3825043"/>
            <a:ext cx="169918"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50</a:t>
            </a:r>
          </a:p>
        </p:txBody>
      </p:sp>
      <p:sp>
        <p:nvSpPr>
          <p:cNvPr id="48" name="TextBox 47">
            <a:extLst>
              <a:ext uri="{FF2B5EF4-FFF2-40B4-BE49-F238E27FC236}">
                <a16:creationId xmlns:a16="http://schemas.microsoft.com/office/drawing/2014/main" id="{D2E5E530-CED5-4D21-B9CA-C52F30FD5BB4}"/>
              </a:ext>
            </a:extLst>
          </p:cNvPr>
          <p:cNvSpPr txBox="1"/>
          <p:nvPr/>
        </p:nvSpPr>
        <p:spPr>
          <a:xfrm>
            <a:off x="2428157" y="4033866"/>
            <a:ext cx="169918"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40</a:t>
            </a:r>
          </a:p>
        </p:txBody>
      </p:sp>
      <p:sp>
        <p:nvSpPr>
          <p:cNvPr id="49" name="TextBox 48">
            <a:extLst>
              <a:ext uri="{FF2B5EF4-FFF2-40B4-BE49-F238E27FC236}">
                <a16:creationId xmlns:a16="http://schemas.microsoft.com/office/drawing/2014/main" id="{622274D3-0980-9BF0-BC64-3826EFBA696B}"/>
              </a:ext>
            </a:extLst>
          </p:cNvPr>
          <p:cNvSpPr txBox="1"/>
          <p:nvPr/>
        </p:nvSpPr>
        <p:spPr>
          <a:xfrm>
            <a:off x="2428157" y="4242689"/>
            <a:ext cx="169918"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30</a:t>
            </a:r>
          </a:p>
        </p:txBody>
      </p:sp>
      <p:sp>
        <p:nvSpPr>
          <p:cNvPr id="50" name="TextBox 49">
            <a:extLst>
              <a:ext uri="{FF2B5EF4-FFF2-40B4-BE49-F238E27FC236}">
                <a16:creationId xmlns:a16="http://schemas.microsoft.com/office/drawing/2014/main" id="{8782D67F-EB83-FD64-E7A4-2FC53E8C1AF0}"/>
              </a:ext>
            </a:extLst>
          </p:cNvPr>
          <p:cNvSpPr txBox="1"/>
          <p:nvPr/>
        </p:nvSpPr>
        <p:spPr>
          <a:xfrm>
            <a:off x="2428157" y="4451512"/>
            <a:ext cx="169918"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20</a:t>
            </a:r>
          </a:p>
        </p:txBody>
      </p:sp>
      <p:sp>
        <p:nvSpPr>
          <p:cNvPr id="51" name="TextBox 50">
            <a:extLst>
              <a:ext uri="{FF2B5EF4-FFF2-40B4-BE49-F238E27FC236}">
                <a16:creationId xmlns:a16="http://schemas.microsoft.com/office/drawing/2014/main" id="{364FF090-884A-ACCB-5D15-F4FCBEFEE1D8}"/>
              </a:ext>
            </a:extLst>
          </p:cNvPr>
          <p:cNvSpPr txBox="1"/>
          <p:nvPr/>
        </p:nvSpPr>
        <p:spPr>
          <a:xfrm>
            <a:off x="2428157" y="4660335"/>
            <a:ext cx="169918"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10</a:t>
            </a:r>
          </a:p>
        </p:txBody>
      </p:sp>
      <p:sp>
        <p:nvSpPr>
          <p:cNvPr id="52" name="TextBox 51">
            <a:extLst>
              <a:ext uri="{FF2B5EF4-FFF2-40B4-BE49-F238E27FC236}">
                <a16:creationId xmlns:a16="http://schemas.microsoft.com/office/drawing/2014/main" id="{0F3ECC25-B0BA-2BAE-3DC5-96C6AC3C0C6C}"/>
              </a:ext>
            </a:extLst>
          </p:cNvPr>
          <p:cNvSpPr txBox="1"/>
          <p:nvPr/>
        </p:nvSpPr>
        <p:spPr>
          <a:xfrm>
            <a:off x="2513115" y="4869160"/>
            <a:ext cx="84960"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0</a:t>
            </a:r>
          </a:p>
        </p:txBody>
      </p:sp>
      <p:sp>
        <p:nvSpPr>
          <p:cNvPr id="59" name="TextBox 58">
            <a:extLst>
              <a:ext uri="{FF2B5EF4-FFF2-40B4-BE49-F238E27FC236}">
                <a16:creationId xmlns:a16="http://schemas.microsoft.com/office/drawing/2014/main" id="{ACAFEF32-BE3A-4E00-371D-536FBD643740}"/>
              </a:ext>
            </a:extLst>
          </p:cNvPr>
          <p:cNvSpPr txBox="1"/>
          <p:nvPr/>
        </p:nvSpPr>
        <p:spPr>
          <a:xfrm>
            <a:off x="5447928" y="5301208"/>
            <a:ext cx="2037417" cy="184666"/>
          </a:xfrm>
          <a:prstGeom prst="rect">
            <a:avLst/>
          </a:prstGeom>
          <a:noFill/>
        </p:spPr>
        <p:txBody>
          <a:bodyPr wrap="non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Months from randomisation</a:t>
            </a:r>
          </a:p>
        </p:txBody>
      </p:sp>
      <p:sp>
        <p:nvSpPr>
          <p:cNvPr id="60" name="TextBox 59">
            <a:extLst>
              <a:ext uri="{FF2B5EF4-FFF2-40B4-BE49-F238E27FC236}">
                <a16:creationId xmlns:a16="http://schemas.microsoft.com/office/drawing/2014/main" id="{DB6A333E-60F2-E6C4-9C98-7C4B4F018329}"/>
              </a:ext>
            </a:extLst>
          </p:cNvPr>
          <p:cNvSpPr txBox="1"/>
          <p:nvPr/>
        </p:nvSpPr>
        <p:spPr>
          <a:xfrm>
            <a:off x="3287688" y="4581128"/>
            <a:ext cx="1917192" cy="415498"/>
          </a:xfrm>
          <a:prstGeom prst="rect">
            <a:avLst/>
          </a:prstGeom>
          <a:noFill/>
        </p:spPr>
        <p:txBody>
          <a:bodyPr wrap="none" lIns="0" tIns="0" rIns="0" bIns="0" rtlCol="0">
            <a:spAutoFit/>
          </a:bodyPr>
          <a:lstStyle/>
          <a:p>
            <a:pPr>
              <a:lnSpc>
                <a:spcPct val="90000"/>
              </a:lnSpc>
            </a:pPr>
            <a:r>
              <a:rPr lang="en-GB" sz="1000" dirty="0">
                <a:latin typeface="Arial" panose="020B0604020202020204" pitchFamily="34" charset="0"/>
                <a:ea typeface="Aileron" charset="0"/>
                <a:cs typeface="Arial" panose="020B0604020202020204" pitchFamily="34" charset="0"/>
              </a:rPr>
              <a:t>Sotorasib 960 mg + panitumumab</a:t>
            </a:r>
          </a:p>
          <a:p>
            <a:pPr>
              <a:lnSpc>
                <a:spcPct val="90000"/>
              </a:lnSpc>
            </a:pPr>
            <a:r>
              <a:rPr lang="en-GB" sz="1000" dirty="0">
                <a:latin typeface="Arial" panose="020B0604020202020204" pitchFamily="34" charset="0"/>
                <a:ea typeface="Aileron" charset="0"/>
                <a:cs typeface="Arial" panose="020B0604020202020204" pitchFamily="34" charset="0"/>
              </a:rPr>
              <a:t>Sotorasib 240 mg + panitumumab</a:t>
            </a:r>
          </a:p>
          <a:p>
            <a:pPr>
              <a:lnSpc>
                <a:spcPct val="90000"/>
              </a:lnSpc>
            </a:pPr>
            <a:r>
              <a:rPr lang="en-GB" sz="1000" dirty="0">
                <a:latin typeface="Arial" panose="020B0604020202020204" pitchFamily="34" charset="0"/>
                <a:ea typeface="Aileron" charset="0"/>
                <a:cs typeface="Arial" panose="020B0604020202020204" pitchFamily="34" charset="0"/>
              </a:rPr>
              <a:t>Investigator’s choice</a:t>
            </a:r>
          </a:p>
        </p:txBody>
      </p:sp>
      <p:cxnSp>
        <p:nvCxnSpPr>
          <p:cNvPr id="63" name="Straight Connector 62">
            <a:extLst>
              <a:ext uri="{FF2B5EF4-FFF2-40B4-BE49-F238E27FC236}">
                <a16:creationId xmlns:a16="http://schemas.microsoft.com/office/drawing/2014/main" id="{E33FA32C-BB8B-DBD8-5CFD-A573A1DE89EF}"/>
              </a:ext>
            </a:extLst>
          </p:cNvPr>
          <p:cNvCxnSpPr/>
          <p:nvPr/>
        </p:nvCxnSpPr>
        <p:spPr>
          <a:xfrm>
            <a:off x="2998639" y="4653136"/>
            <a:ext cx="216024"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E6121B90-51A6-97CA-2774-090FE4136003}"/>
              </a:ext>
            </a:extLst>
          </p:cNvPr>
          <p:cNvCxnSpPr/>
          <p:nvPr/>
        </p:nvCxnSpPr>
        <p:spPr>
          <a:xfrm>
            <a:off x="2998639" y="4797152"/>
            <a:ext cx="216024"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DCF32ED7-AF70-0680-CB1C-0075F3FE3A6C}"/>
              </a:ext>
            </a:extLst>
          </p:cNvPr>
          <p:cNvCxnSpPr/>
          <p:nvPr/>
        </p:nvCxnSpPr>
        <p:spPr>
          <a:xfrm>
            <a:off x="2998639" y="4941168"/>
            <a:ext cx="216024"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68" name="TextBox 67">
            <a:extLst>
              <a:ext uri="{FF2B5EF4-FFF2-40B4-BE49-F238E27FC236}">
                <a16:creationId xmlns:a16="http://schemas.microsoft.com/office/drawing/2014/main" id="{0B48C95F-EDC2-9BAA-D838-01F850063220}"/>
              </a:ext>
            </a:extLst>
          </p:cNvPr>
          <p:cNvSpPr txBox="1"/>
          <p:nvPr/>
        </p:nvSpPr>
        <p:spPr>
          <a:xfrm>
            <a:off x="2428157" y="2989751"/>
            <a:ext cx="169918"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90</a:t>
            </a:r>
          </a:p>
        </p:txBody>
      </p:sp>
      <p:sp>
        <p:nvSpPr>
          <p:cNvPr id="69" name="TextBox 68">
            <a:extLst>
              <a:ext uri="{FF2B5EF4-FFF2-40B4-BE49-F238E27FC236}">
                <a16:creationId xmlns:a16="http://schemas.microsoft.com/office/drawing/2014/main" id="{4322CC46-F2FD-45D7-83B5-7A5D67D4CE01}"/>
              </a:ext>
            </a:extLst>
          </p:cNvPr>
          <p:cNvSpPr txBox="1"/>
          <p:nvPr/>
        </p:nvSpPr>
        <p:spPr>
          <a:xfrm>
            <a:off x="2428157" y="3407397"/>
            <a:ext cx="169918"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70</a:t>
            </a:r>
          </a:p>
        </p:txBody>
      </p:sp>
      <p:sp>
        <p:nvSpPr>
          <p:cNvPr id="70" name="TextBox 69">
            <a:extLst>
              <a:ext uri="{FF2B5EF4-FFF2-40B4-BE49-F238E27FC236}">
                <a16:creationId xmlns:a16="http://schemas.microsoft.com/office/drawing/2014/main" id="{B6EABC38-9A97-3BDD-BFEA-7453E46E3FFF}"/>
              </a:ext>
            </a:extLst>
          </p:cNvPr>
          <p:cNvSpPr txBox="1"/>
          <p:nvPr/>
        </p:nvSpPr>
        <p:spPr>
          <a:xfrm>
            <a:off x="2428157" y="3616220"/>
            <a:ext cx="169918"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60</a:t>
            </a:r>
          </a:p>
        </p:txBody>
      </p:sp>
      <p:sp>
        <p:nvSpPr>
          <p:cNvPr id="71" name="TextBox 70">
            <a:extLst>
              <a:ext uri="{FF2B5EF4-FFF2-40B4-BE49-F238E27FC236}">
                <a16:creationId xmlns:a16="http://schemas.microsoft.com/office/drawing/2014/main" id="{AAB3A76C-1B14-25DA-115F-7D4A0D726E60}"/>
              </a:ext>
            </a:extLst>
          </p:cNvPr>
          <p:cNvSpPr txBox="1"/>
          <p:nvPr/>
        </p:nvSpPr>
        <p:spPr>
          <a:xfrm>
            <a:off x="3978449" y="5157192"/>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a:t>
            </a:r>
          </a:p>
        </p:txBody>
      </p:sp>
      <p:sp>
        <p:nvSpPr>
          <p:cNvPr id="72" name="TextBox 71">
            <a:extLst>
              <a:ext uri="{FF2B5EF4-FFF2-40B4-BE49-F238E27FC236}">
                <a16:creationId xmlns:a16="http://schemas.microsoft.com/office/drawing/2014/main" id="{CBF01E56-E69B-2BE2-A4D3-756594DB4A65}"/>
              </a:ext>
            </a:extLst>
          </p:cNvPr>
          <p:cNvSpPr txBox="1"/>
          <p:nvPr/>
        </p:nvSpPr>
        <p:spPr>
          <a:xfrm>
            <a:off x="5178599" y="5157192"/>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a:t>
            </a:r>
          </a:p>
        </p:txBody>
      </p:sp>
      <p:sp>
        <p:nvSpPr>
          <p:cNvPr id="73" name="TextBox 72">
            <a:extLst>
              <a:ext uri="{FF2B5EF4-FFF2-40B4-BE49-F238E27FC236}">
                <a16:creationId xmlns:a16="http://schemas.microsoft.com/office/drawing/2014/main" id="{BB809BBD-F86D-68DA-93AC-AAFC5047A79A}"/>
              </a:ext>
            </a:extLst>
          </p:cNvPr>
          <p:cNvSpPr txBox="1"/>
          <p:nvPr/>
        </p:nvSpPr>
        <p:spPr>
          <a:xfrm>
            <a:off x="9982033" y="5157192"/>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12</a:t>
            </a:r>
          </a:p>
        </p:txBody>
      </p:sp>
      <p:sp>
        <p:nvSpPr>
          <p:cNvPr id="74" name="TextBox 73">
            <a:extLst>
              <a:ext uri="{FF2B5EF4-FFF2-40B4-BE49-F238E27FC236}">
                <a16:creationId xmlns:a16="http://schemas.microsoft.com/office/drawing/2014/main" id="{33F0381A-CAD4-DF22-D1F6-669FEA417E12}"/>
              </a:ext>
            </a:extLst>
          </p:cNvPr>
          <p:cNvSpPr txBox="1"/>
          <p:nvPr/>
        </p:nvSpPr>
        <p:spPr>
          <a:xfrm>
            <a:off x="8778708" y="5157192"/>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10</a:t>
            </a:r>
          </a:p>
        </p:txBody>
      </p:sp>
      <p:sp>
        <p:nvSpPr>
          <p:cNvPr id="75" name="TextBox 74">
            <a:extLst>
              <a:ext uri="{FF2B5EF4-FFF2-40B4-BE49-F238E27FC236}">
                <a16:creationId xmlns:a16="http://schemas.microsoft.com/office/drawing/2014/main" id="{47859C06-8C80-A2D2-2A81-7CC3505FCEC7}"/>
              </a:ext>
            </a:extLst>
          </p:cNvPr>
          <p:cNvSpPr txBox="1"/>
          <p:nvPr/>
        </p:nvSpPr>
        <p:spPr>
          <a:xfrm>
            <a:off x="7591599" y="5157192"/>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8</a:t>
            </a:r>
          </a:p>
        </p:txBody>
      </p:sp>
      <p:sp>
        <p:nvSpPr>
          <p:cNvPr id="76" name="TextBox 75">
            <a:extLst>
              <a:ext uri="{FF2B5EF4-FFF2-40B4-BE49-F238E27FC236}">
                <a16:creationId xmlns:a16="http://schemas.microsoft.com/office/drawing/2014/main" id="{EF3D743A-28CF-D606-D4F5-4D87485BE1A2}"/>
              </a:ext>
            </a:extLst>
          </p:cNvPr>
          <p:cNvSpPr txBox="1"/>
          <p:nvPr/>
        </p:nvSpPr>
        <p:spPr>
          <a:xfrm>
            <a:off x="6391449" y="5157192"/>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6</a:t>
            </a:r>
          </a:p>
        </p:txBody>
      </p:sp>
      <p:sp>
        <p:nvSpPr>
          <p:cNvPr id="77" name="TextBox 76">
            <a:extLst>
              <a:ext uri="{FF2B5EF4-FFF2-40B4-BE49-F238E27FC236}">
                <a16:creationId xmlns:a16="http://schemas.microsoft.com/office/drawing/2014/main" id="{A7AAF28D-A86D-65BC-BA87-1E0A80225BDA}"/>
              </a:ext>
            </a:extLst>
          </p:cNvPr>
          <p:cNvSpPr txBox="1"/>
          <p:nvPr/>
        </p:nvSpPr>
        <p:spPr>
          <a:xfrm>
            <a:off x="2742628" y="5537557"/>
            <a:ext cx="141064" cy="461665"/>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53</a:t>
            </a:r>
          </a:p>
          <a:p>
            <a:pPr algn="ctr"/>
            <a:r>
              <a:rPr lang="en-GB" sz="1000" dirty="0">
                <a:latin typeface="Arial" panose="020B0604020202020204" pitchFamily="34" charset="0"/>
                <a:ea typeface="Aileron" charset="0"/>
                <a:cs typeface="Arial" panose="020B0604020202020204" pitchFamily="34" charset="0"/>
              </a:rPr>
              <a:t>53</a:t>
            </a:r>
          </a:p>
          <a:p>
            <a:pPr algn="ctr"/>
            <a:r>
              <a:rPr lang="en-GB" sz="1000" dirty="0">
                <a:latin typeface="Arial" panose="020B0604020202020204" pitchFamily="34" charset="0"/>
                <a:ea typeface="Aileron" charset="0"/>
                <a:cs typeface="Arial" panose="020B0604020202020204" pitchFamily="34" charset="0"/>
              </a:rPr>
              <a:t>54</a:t>
            </a:r>
          </a:p>
        </p:txBody>
      </p:sp>
      <p:sp>
        <p:nvSpPr>
          <p:cNvPr id="78" name="TextBox 77">
            <a:extLst>
              <a:ext uri="{FF2B5EF4-FFF2-40B4-BE49-F238E27FC236}">
                <a16:creationId xmlns:a16="http://schemas.microsoft.com/office/drawing/2014/main" id="{F2C83B39-A0F7-5355-3FF1-B9BBFFDB4B89}"/>
              </a:ext>
            </a:extLst>
          </p:cNvPr>
          <p:cNvSpPr txBox="1"/>
          <p:nvPr/>
        </p:nvSpPr>
        <p:spPr>
          <a:xfrm>
            <a:off x="3945953" y="5537557"/>
            <a:ext cx="141064" cy="461665"/>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40</a:t>
            </a:r>
          </a:p>
          <a:p>
            <a:pPr algn="ctr"/>
            <a:r>
              <a:rPr lang="en-GB" sz="1000" dirty="0">
                <a:latin typeface="Arial" panose="020B0604020202020204" pitchFamily="34" charset="0"/>
                <a:ea typeface="Aileron" charset="0"/>
                <a:cs typeface="Arial" panose="020B0604020202020204" pitchFamily="34" charset="0"/>
              </a:rPr>
              <a:t>43</a:t>
            </a:r>
          </a:p>
          <a:p>
            <a:pPr algn="ctr"/>
            <a:r>
              <a:rPr lang="en-GB" sz="1000" dirty="0">
                <a:latin typeface="Arial" panose="020B0604020202020204" pitchFamily="34" charset="0"/>
                <a:ea typeface="Aileron" charset="0"/>
                <a:cs typeface="Arial" panose="020B0604020202020204" pitchFamily="34" charset="0"/>
              </a:rPr>
              <a:t>24</a:t>
            </a:r>
          </a:p>
        </p:txBody>
      </p:sp>
      <p:sp>
        <p:nvSpPr>
          <p:cNvPr id="79" name="TextBox 78">
            <a:extLst>
              <a:ext uri="{FF2B5EF4-FFF2-40B4-BE49-F238E27FC236}">
                <a16:creationId xmlns:a16="http://schemas.microsoft.com/office/drawing/2014/main" id="{6C025208-07B2-8E44-3151-1FD49AD8585D}"/>
              </a:ext>
            </a:extLst>
          </p:cNvPr>
          <p:cNvSpPr txBox="1"/>
          <p:nvPr/>
        </p:nvSpPr>
        <p:spPr>
          <a:xfrm>
            <a:off x="5155628" y="5537557"/>
            <a:ext cx="141064" cy="461665"/>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28</a:t>
            </a:r>
          </a:p>
          <a:p>
            <a:pPr algn="ctr"/>
            <a:r>
              <a:rPr lang="en-GB" sz="1000" dirty="0">
                <a:latin typeface="Arial" panose="020B0604020202020204" pitchFamily="34" charset="0"/>
                <a:ea typeface="Aileron" charset="0"/>
                <a:cs typeface="Arial" panose="020B0604020202020204" pitchFamily="34" charset="0"/>
              </a:rPr>
              <a:t>20</a:t>
            </a:r>
          </a:p>
          <a:p>
            <a:pPr algn="ctr"/>
            <a:r>
              <a:rPr lang="en-GB" sz="1000" dirty="0">
                <a:latin typeface="Arial" panose="020B0604020202020204" pitchFamily="34" charset="0"/>
                <a:ea typeface="Aileron" charset="0"/>
                <a:cs typeface="Arial" panose="020B0604020202020204" pitchFamily="34" charset="0"/>
              </a:rPr>
              <a:t>12</a:t>
            </a:r>
          </a:p>
        </p:txBody>
      </p:sp>
      <p:sp>
        <p:nvSpPr>
          <p:cNvPr id="80" name="TextBox 79">
            <a:extLst>
              <a:ext uri="{FF2B5EF4-FFF2-40B4-BE49-F238E27FC236}">
                <a16:creationId xmlns:a16="http://schemas.microsoft.com/office/drawing/2014/main" id="{EC52985D-97AE-8A96-EAB1-A9F46C46FF3C}"/>
              </a:ext>
            </a:extLst>
          </p:cNvPr>
          <p:cNvSpPr txBox="1"/>
          <p:nvPr/>
        </p:nvSpPr>
        <p:spPr>
          <a:xfrm>
            <a:off x="6368478" y="5537557"/>
            <a:ext cx="141064" cy="461665"/>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13</a:t>
            </a:r>
          </a:p>
          <a:p>
            <a:pPr algn="ctr"/>
            <a:r>
              <a:rPr lang="en-GB" sz="1000" dirty="0">
                <a:latin typeface="Arial" panose="020B0604020202020204" pitchFamily="34" charset="0"/>
                <a:ea typeface="Aileron" charset="0"/>
                <a:cs typeface="Arial" panose="020B0604020202020204" pitchFamily="34" charset="0"/>
              </a:rPr>
              <a:t>6</a:t>
            </a:r>
          </a:p>
          <a:p>
            <a:pPr algn="ctr"/>
            <a:r>
              <a:rPr lang="en-GB" sz="1000" dirty="0">
                <a:latin typeface="Arial" panose="020B0604020202020204" pitchFamily="34" charset="0"/>
                <a:ea typeface="Aileron" charset="0"/>
                <a:cs typeface="Arial" panose="020B0604020202020204" pitchFamily="34" charset="0"/>
              </a:rPr>
              <a:t>5</a:t>
            </a:r>
          </a:p>
        </p:txBody>
      </p:sp>
      <p:sp>
        <p:nvSpPr>
          <p:cNvPr id="81" name="TextBox 80">
            <a:extLst>
              <a:ext uri="{FF2B5EF4-FFF2-40B4-BE49-F238E27FC236}">
                <a16:creationId xmlns:a16="http://schemas.microsoft.com/office/drawing/2014/main" id="{B1568EB5-9041-D241-0F3E-F4B145EA37A3}"/>
              </a:ext>
            </a:extLst>
          </p:cNvPr>
          <p:cNvSpPr txBox="1"/>
          <p:nvPr/>
        </p:nvSpPr>
        <p:spPr>
          <a:xfrm>
            <a:off x="7603894" y="5537557"/>
            <a:ext cx="70532" cy="461665"/>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a:t>
            </a:r>
          </a:p>
          <a:p>
            <a:pPr algn="ctr"/>
            <a:r>
              <a:rPr lang="en-GB" sz="1000" dirty="0">
                <a:latin typeface="Arial" panose="020B0604020202020204" pitchFamily="34" charset="0"/>
                <a:ea typeface="Aileron" charset="0"/>
                <a:cs typeface="Arial" panose="020B0604020202020204" pitchFamily="34" charset="0"/>
              </a:rPr>
              <a:t>3</a:t>
            </a:r>
          </a:p>
          <a:p>
            <a:pPr algn="ctr"/>
            <a:r>
              <a:rPr lang="en-GB" sz="1000" dirty="0">
                <a:latin typeface="Arial" panose="020B0604020202020204" pitchFamily="34" charset="0"/>
                <a:ea typeface="Aileron" charset="0"/>
                <a:cs typeface="Arial" panose="020B0604020202020204" pitchFamily="34" charset="0"/>
              </a:rPr>
              <a:t>1</a:t>
            </a:r>
          </a:p>
        </p:txBody>
      </p:sp>
      <p:sp>
        <p:nvSpPr>
          <p:cNvPr id="82" name="TextBox 81">
            <a:extLst>
              <a:ext uri="{FF2B5EF4-FFF2-40B4-BE49-F238E27FC236}">
                <a16:creationId xmlns:a16="http://schemas.microsoft.com/office/drawing/2014/main" id="{4584E2AA-8EB8-A4DF-BC7F-E02430BF48E2}"/>
              </a:ext>
            </a:extLst>
          </p:cNvPr>
          <p:cNvSpPr txBox="1"/>
          <p:nvPr/>
        </p:nvSpPr>
        <p:spPr>
          <a:xfrm>
            <a:off x="8835794" y="5537557"/>
            <a:ext cx="70532" cy="461665"/>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a:t>
            </a:r>
          </a:p>
          <a:p>
            <a:pPr algn="ctr"/>
            <a:r>
              <a:rPr lang="en-GB" sz="1000" dirty="0">
                <a:latin typeface="Arial" panose="020B0604020202020204" pitchFamily="34" charset="0"/>
                <a:ea typeface="Aileron" charset="0"/>
                <a:cs typeface="Arial" panose="020B0604020202020204" pitchFamily="34" charset="0"/>
              </a:rPr>
              <a:t>0</a:t>
            </a:r>
          </a:p>
          <a:p>
            <a:pPr algn="ctr"/>
            <a:r>
              <a:rPr lang="en-GB" sz="1000" dirty="0">
                <a:latin typeface="Arial" panose="020B0604020202020204" pitchFamily="34" charset="0"/>
                <a:ea typeface="Aileron" charset="0"/>
                <a:cs typeface="Arial" panose="020B0604020202020204" pitchFamily="34" charset="0"/>
              </a:rPr>
              <a:t>0</a:t>
            </a:r>
          </a:p>
        </p:txBody>
      </p:sp>
      <p:sp>
        <p:nvSpPr>
          <p:cNvPr id="83" name="TextBox 82">
            <a:extLst>
              <a:ext uri="{FF2B5EF4-FFF2-40B4-BE49-F238E27FC236}">
                <a16:creationId xmlns:a16="http://schemas.microsoft.com/office/drawing/2014/main" id="{9B1CF576-448E-46E6-7D77-DE25DBD74C16}"/>
              </a:ext>
            </a:extLst>
          </p:cNvPr>
          <p:cNvSpPr txBox="1"/>
          <p:nvPr/>
        </p:nvSpPr>
        <p:spPr>
          <a:xfrm>
            <a:off x="10029594" y="5537557"/>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p>
        </p:txBody>
      </p:sp>
    </p:spTree>
    <p:extLst>
      <p:ext uri="{BB962C8B-B14F-4D97-AF65-F5344CB8AC3E}">
        <p14:creationId xmlns:p14="http://schemas.microsoft.com/office/powerpoint/2010/main" val="2947299965"/>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5D2404-51AF-CC40-8480-E409FB31D430}"/>
              </a:ext>
            </a:extLst>
          </p:cNvPr>
          <p:cNvSpPr>
            <a:spLocks noGrp="1"/>
          </p:cNvSpPr>
          <p:nvPr>
            <p:ph type="title"/>
          </p:nvPr>
        </p:nvSpPr>
        <p:spPr>
          <a:xfrm>
            <a:off x="619200" y="246566"/>
            <a:ext cx="10805392" cy="807285"/>
          </a:xfrm>
        </p:spPr>
        <p:txBody>
          <a:bodyPr>
            <a:normAutofit/>
          </a:bodyPr>
          <a:lstStyle/>
          <a:p>
            <a:r>
              <a:rPr lang="en-GB" dirty="0"/>
              <a:t>NAVIGATE: Study design</a:t>
            </a:r>
          </a:p>
        </p:txBody>
      </p:sp>
      <p:sp>
        <p:nvSpPr>
          <p:cNvPr id="14" name="Slide Number Placeholder 13">
            <a:extLst>
              <a:ext uri="{FF2B5EF4-FFF2-40B4-BE49-F238E27FC236}">
                <a16:creationId xmlns:a16="http://schemas.microsoft.com/office/drawing/2014/main" id="{084A87D8-F75E-FC48-ABD0-7003EBF08425}"/>
              </a:ext>
            </a:extLst>
          </p:cNvPr>
          <p:cNvSpPr>
            <a:spLocks noGrp="1"/>
          </p:cNvSpPr>
          <p:nvPr>
            <p:ph type="sldNum" sz="quarter" idx="4"/>
          </p:nvPr>
        </p:nvSpPr>
        <p:spPr/>
        <p:txBody>
          <a:bodyPr/>
          <a:lstStyle/>
          <a:p>
            <a:fld id="{FCE43C0F-8A7B-3A4B-9DB5-B3472E36E833}" type="slidenum">
              <a:rPr lang="en-GB" smtClean="0"/>
              <a:pPr/>
              <a:t>33</a:t>
            </a:fld>
            <a:endParaRPr lang="en-GB" dirty="0"/>
          </a:p>
        </p:txBody>
      </p:sp>
      <p:sp>
        <p:nvSpPr>
          <p:cNvPr id="20" name="Content Placeholder 4">
            <a:extLst>
              <a:ext uri="{FF2B5EF4-FFF2-40B4-BE49-F238E27FC236}">
                <a16:creationId xmlns:a16="http://schemas.microsoft.com/office/drawing/2014/main" id="{8224EC1F-AFB4-24BE-43F6-93AF34BD72D1}"/>
              </a:ext>
            </a:extLst>
          </p:cNvPr>
          <p:cNvSpPr txBox="1">
            <a:spLocks/>
          </p:cNvSpPr>
          <p:nvPr/>
        </p:nvSpPr>
        <p:spPr>
          <a:xfrm>
            <a:off x="263352" y="6291766"/>
            <a:ext cx="10873208" cy="391044"/>
          </a:xfrm>
          <a:prstGeom prst="rect">
            <a:avLst/>
          </a:prstGeom>
        </p:spPr>
        <p:txBody>
          <a:bodyPr vert="horz" lIns="0" tIns="0" rIns="0" bIns="0" rtlCol="0" anchor="ctr" anchorCtr="0">
            <a:noAutofit/>
          </a:bodyPr>
          <a:lstStyle>
            <a:lvl1pPr marL="0" indent="0" algn="l" defTabSz="457200" rtl="0" eaLnBrk="1" latinLnBrk="0" hangingPunct="1">
              <a:spcBef>
                <a:spcPts val="300"/>
              </a:spcBef>
              <a:buClr>
                <a:schemeClr val="accent2"/>
              </a:buClr>
              <a:buFont typeface="Arial"/>
              <a:buNone/>
              <a:defRPr sz="12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kumimoji="0" lang="en-US" sz="105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BID, twice daily; CLIA, Clinical Laboratory Improvement Amendments; GI, gastrointestinal; RECIST, Response Evaluation Criteria in Solid </a:t>
            </a:r>
            <a:r>
              <a:rPr kumimoji="0" lang="en-US" sz="1050" b="0" i="0" u="none" strike="noStrike" kern="1200" cap="none" spc="0" normalizeH="0" baseline="0" noProof="0" dirty="0" err="1">
                <a:ln>
                  <a:noFill/>
                </a:ln>
                <a:solidFill>
                  <a:schemeClr val="tx2"/>
                </a:solidFill>
                <a:effectLst/>
                <a:uLnTx/>
                <a:uFillTx/>
                <a:latin typeface="Arial" panose="020B0604020202020204" pitchFamily="34" charset="0"/>
                <a:ea typeface="+mn-ea"/>
                <a:cs typeface="Arial" panose="020B0604020202020204" pitchFamily="34" charset="0"/>
              </a:rPr>
              <a:t>Tumours</a:t>
            </a:r>
            <a:r>
              <a:rPr kumimoji="0" lang="en-US" sz="105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 TRK, tropomyosin receptor kinase </a:t>
            </a:r>
          </a:p>
          <a:p>
            <a:pPr>
              <a:spcBef>
                <a:spcPts val="0"/>
              </a:spcBef>
            </a:pPr>
            <a:r>
              <a:rPr lang="en-GB" sz="1050" dirty="0" err="1">
                <a:solidFill>
                  <a:schemeClr val="tx2"/>
                </a:solidFill>
              </a:rPr>
              <a:t>Garralda</a:t>
            </a:r>
            <a:r>
              <a:rPr lang="en-GB" sz="1050" dirty="0">
                <a:solidFill>
                  <a:schemeClr val="tx2"/>
                </a:solidFill>
              </a:rPr>
              <a:t> E, et al. World Congress on </a:t>
            </a:r>
            <a:r>
              <a:rPr lang="en-GB" sz="1050" dirty="0" err="1">
                <a:solidFill>
                  <a:schemeClr val="tx2"/>
                </a:solidFill>
              </a:rPr>
              <a:t>GastroIntestinal</a:t>
            </a:r>
            <a:r>
              <a:rPr lang="en-GB" sz="1050" dirty="0">
                <a:solidFill>
                  <a:schemeClr val="tx2"/>
                </a:solidFill>
              </a:rPr>
              <a:t> Cancer 2022 (Poster #SO-31)</a:t>
            </a:r>
          </a:p>
        </p:txBody>
      </p:sp>
      <p:sp>
        <p:nvSpPr>
          <p:cNvPr id="25" name="Rectangle: Rounded Corners 24">
            <a:extLst>
              <a:ext uri="{FF2B5EF4-FFF2-40B4-BE49-F238E27FC236}">
                <a16:creationId xmlns:a16="http://schemas.microsoft.com/office/drawing/2014/main" id="{B8F5538A-E079-5414-4CF8-242B76DB4FE6}"/>
              </a:ext>
            </a:extLst>
          </p:cNvPr>
          <p:cNvSpPr/>
          <p:nvPr/>
        </p:nvSpPr>
        <p:spPr>
          <a:xfrm>
            <a:off x="534602" y="2169518"/>
            <a:ext cx="2927658" cy="3068955"/>
          </a:xfrm>
          <a:prstGeom prst="roundRect">
            <a:avLst>
              <a:gd name="adj" fmla="val 7977"/>
            </a:avLst>
          </a:prstGeom>
          <a:solidFill>
            <a:schemeClr val="accent2">
              <a:lumMod val="60000"/>
              <a:lumOff val="40000"/>
            </a:schemeClr>
          </a:solidFill>
          <a:ln w="12700" cap="flat" cmpd="sng" algn="ctr">
            <a:solidFill>
              <a:schemeClr val="accent2">
                <a:lumMod val="40000"/>
                <a:lumOff val="60000"/>
              </a:schemeClr>
            </a:solidFill>
            <a:prstDash val="solid"/>
            <a:miter lim="800000"/>
          </a:ln>
          <a:effectLst/>
        </p:spPr>
        <p:txBody>
          <a:bodyPr wrap="square" tIns="91440" bIns="91440" rtlCol="0" anchor="ctr" anchorCtr="0">
            <a:spAutoFit/>
          </a:bodyPr>
          <a:lstStyle/>
          <a:p>
            <a:pPr marL="0" marR="0" lvl="0" indent="0" algn="l" defTabSz="685800" rtl="0" eaLnBrk="1" fontAlgn="auto" latinLnBrk="0" hangingPunct="1">
              <a:lnSpc>
                <a:spcPct val="100000"/>
              </a:lnSpc>
              <a:spcBef>
                <a:spcPts val="0"/>
              </a:spcBef>
              <a:spcAft>
                <a:spcPts val="600"/>
              </a:spcAft>
              <a:buClrTx/>
              <a:buSzTx/>
              <a:buFontTx/>
              <a:buNone/>
              <a:tabLst/>
              <a:defRPr/>
            </a:pPr>
            <a:r>
              <a:rPr kumimoji="0" lang="en-US" sz="18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Phase II basket trial (NAVIGATE, NCT02576431) </a:t>
            </a:r>
          </a:p>
          <a:p>
            <a:pPr marL="133350" marR="0" lvl="0" indent="-133350" algn="l" defTabSz="685800" rtl="0" eaLnBrk="1" fontAlgn="auto" latinLnBrk="0" hangingPunct="1">
              <a:lnSpc>
                <a:spcPct val="100000"/>
              </a:lnSpc>
              <a:spcBef>
                <a:spcPts val="0"/>
              </a:spcBef>
              <a:spcAft>
                <a:spcPts val="0"/>
              </a:spcAft>
              <a:buClrTx/>
              <a:buSzTx/>
              <a:buFont typeface="Arial" charset="0"/>
              <a:buChar char="•"/>
              <a:tabLst/>
              <a:defRPr/>
            </a:pPr>
            <a:r>
              <a:rPr kumimoji="0" lang="en-GB" sz="16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Age ≥12 years</a:t>
            </a:r>
          </a:p>
          <a:p>
            <a:pPr marL="134541" marR="0" lvl="0" indent="-134541" algn="l" defTabSz="685800" rtl="0" eaLnBrk="1" fontAlgn="auto" latinLnBrk="0" hangingPunct="1">
              <a:lnSpc>
                <a:spcPct val="100000"/>
              </a:lnSpc>
              <a:spcBef>
                <a:spcPts val="600"/>
              </a:spcBef>
              <a:spcAft>
                <a:spcPts val="0"/>
              </a:spcAft>
              <a:buClrTx/>
              <a:buSzTx/>
              <a:buFont typeface="Arial" charset="0"/>
              <a:buChar char="•"/>
              <a:tabLst/>
              <a:defRPr/>
            </a:pPr>
            <a:r>
              <a:rPr kumimoji="0" lang="en-GB" sz="16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Advanced solid tumours</a:t>
            </a:r>
          </a:p>
          <a:p>
            <a:pPr marL="134541" marR="0" lvl="0" indent="-134541" algn="l" defTabSz="685800" rtl="0" eaLnBrk="1" fontAlgn="auto" latinLnBrk="0" hangingPunct="1">
              <a:lnSpc>
                <a:spcPct val="100000"/>
              </a:lnSpc>
              <a:spcBef>
                <a:spcPts val="600"/>
              </a:spcBef>
              <a:spcAft>
                <a:spcPts val="0"/>
              </a:spcAft>
              <a:buClrTx/>
              <a:buSzTx/>
              <a:buFont typeface="Arial" charset="0"/>
              <a:buChar char="•"/>
              <a:tabLst/>
              <a:defRPr/>
            </a:pPr>
            <a:r>
              <a:rPr kumimoji="0" lang="en-GB" sz="16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TRK fusion-positive cancer</a:t>
            </a:r>
          </a:p>
          <a:p>
            <a:pPr marL="0" marR="0" lvl="0" indent="0" algn="l" defTabSz="685800" rtl="0" eaLnBrk="1" fontAlgn="auto" latinLnBrk="0" hangingPunct="1">
              <a:lnSpc>
                <a:spcPct val="100000"/>
              </a:lnSpc>
              <a:spcBef>
                <a:spcPts val="600"/>
              </a:spcBef>
              <a:spcAft>
                <a:spcPts val="0"/>
              </a:spcAft>
              <a:buClrTx/>
              <a:buSzTx/>
              <a:buFontTx/>
              <a:buNone/>
              <a:tabLst/>
              <a:defRPr/>
            </a:pPr>
            <a:endParaRPr kumimoji="0" lang="en-US" sz="11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685800" rtl="0" eaLnBrk="1" fontAlgn="auto" latinLnBrk="0" hangingPunct="1">
              <a:lnSpc>
                <a:spcPct val="100000"/>
              </a:lnSpc>
              <a:spcBef>
                <a:spcPts val="600"/>
              </a:spcBef>
              <a:spcAft>
                <a:spcPts val="0"/>
              </a:spcAft>
              <a:buClrTx/>
              <a:buSzTx/>
              <a:buFontTx/>
              <a:buNone/>
              <a:tabLst/>
              <a:defRPr/>
            </a:pPr>
            <a:r>
              <a:rPr kumimoji="0" lang="en-US" sz="14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TRK fusion status determined by local CLIA-accredited (or similar) laboratories</a:t>
            </a:r>
          </a:p>
        </p:txBody>
      </p:sp>
      <p:sp>
        <p:nvSpPr>
          <p:cNvPr id="26" name="Arrow: Right 25">
            <a:extLst>
              <a:ext uri="{FF2B5EF4-FFF2-40B4-BE49-F238E27FC236}">
                <a16:creationId xmlns:a16="http://schemas.microsoft.com/office/drawing/2014/main" id="{23C86660-A94A-6A6B-F0CB-0FD41FC02B0B}"/>
              </a:ext>
            </a:extLst>
          </p:cNvPr>
          <p:cNvSpPr/>
          <p:nvPr/>
        </p:nvSpPr>
        <p:spPr>
          <a:xfrm>
            <a:off x="3346757" y="3351959"/>
            <a:ext cx="839944" cy="704073"/>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endParaRPr>
          </a:p>
        </p:txBody>
      </p:sp>
      <p:sp>
        <p:nvSpPr>
          <p:cNvPr id="27" name="Rectangle: Rounded Corners 26">
            <a:extLst>
              <a:ext uri="{FF2B5EF4-FFF2-40B4-BE49-F238E27FC236}">
                <a16:creationId xmlns:a16="http://schemas.microsoft.com/office/drawing/2014/main" id="{17E5DB63-B9DA-647F-DAC7-CBAB6EF7707B}"/>
              </a:ext>
            </a:extLst>
          </p:cNvPr>
          <p:cNvSpPr/>
          <p:nvPr/>
        </p:nvSpPr>
        <p:spPr>
          <a:xfrm>
            <a:off x="4260612" y="2681779"/>
            <a:ext cx="3670777" cy="2044432"/>
          </a:xfrm>
          <a:prstGeom prst="roundRect">
            <a:avLst>
              <a:gd name="adj" fmla="val 4718"/>
            </a:avLst>
          </a:prstGeom>
          <a:solidFill>
            <a:schemeClr val="tx2"/>
          </a:solidFill>
          <a:ln>
            <a:solidFill>
              <a:schemeClr val="accent3">
                <a:lumMod val="40000"/>
                <a:lumOff val="6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8000" tIns="27940" rIns="288000" bIns="27940" numCol="1" spcCol="1270" anchor="t" anchorCtr="0">
            <a:noAutofit/>
          </a:bodyPr>
          <a:lstStyle/>
          <a:p>
            <a:pPr marL="0" marR="0" lvl="0" indent="0" algn="ctr" defTabSz="488950" rtl="0" eaLnBrk="1" fontAlgn="auto" latinLnBrk="0" hangingPunct="1">
              <a:lnSpc>
                <a:spcPct val="90000"/>
              </a:lnSpc>
              <a:spcBef>
                <a:spcPct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ctr" defTabSz="488950" rtl="0" eaLnBrk="1" fontAlgn="auto" latinLnBrk="0" hangingPunct="1">
              <a:lnSpc>
                <a:spcPct val="90000"/>
              </a:lnSpc>
              <a:spcBef>
                <a:spcPct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ctr" defTabSz="48895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34 patients with </a:t>
            </a:r>
            <a:br>
              <a:rPr kumimoji="0" lang="en-US" sz="2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br>
            <a:r>
              <a:rPr kumimoji="0" lang="en-US" sz="2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TRK fusion metastatic GI cancer</a:t>
            </a:r>
          </a:p>
          <a:p>
            <a:pPr marL="0" marR="0" lvl="0" indent="0" algn="ctr" defTabSz="488950" rtl="0" eaLnBrk="1" fontAlgn="auto" latinLnBrk="0" hangingPunct="1">
              <a:lnSpc>
                <a:spcPct val="90000"/>
              </a:lnSpc>
              <a:spcBef>
                <a:spcPct val="0"/>
              </a:spcBef>
              <a:spcAft>
                <a:spcPts val="0"/>
              </a:spcAft>
              <a:buClrTx/>
              <a:buSzTx/>
              <a:buFontTx/>
              <a:buNone/>
              <a:tabLst/>
              <a:defRPr/>
            </a:pPr>
            <a:endParaRPr kumimoji="0" lang="en-US" sz="1800" b="1" i="0" u="none" strike="noStrike" kern="1200" cap="none" spc="-4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ctr" defTabSz="488950" rtl="0" eaLnBrk="1" fontAlgn="auto" latinLnBrk="0" hangingPunct="1">
              <a:lnSpc>
                <a:spcPct val="90000"/>
              </a:lnSpc>
              <a:spcBef>
                <a:spcPct val="0"/>
              </a:spcBef>
              <a:spcAft>
                <a:spcPts val="0"/>
              </a:spcAft>
              <a:buClrTx/>
              <a:buSzTx/>
              <a:buFontTx/>
              <a:buNone/>
              <a:tabLst/>
              <a:defRPr/>
            </a:pPr>
            <a:endParaRPr kumimoji="0" lang="en-US" sz="1800" b="1" i="0" u="none" strike="noStrike" kern="1200" cap="none" spc="-4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32" name="Rectangle 31">
            <a:extLst>
              <a:ext uri="{FF2B5EF4-FFF2-40B4-BE49-F238E27FC236}">
                <a16:creationId xmlns:a16="http://schemas.microsoft.com/office/drawing/2014/main" id="{FE5DFA7E-143F-FA6E-49CD-A9011BF4A244}"/>
              </a:ext>
            </a:extLst>
          </p:cNvPr>
          <p:cNvSpPr/>
          <p:nvPr/>
        </p:nvSpPr>
        <p:spPr>
          <a:xfrm>
            <a:off x="4810381" y="4726211"/>
            <a:ext cx="2776722" cy="338554"/>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Data cut-off: 20 July 2021</a:t>
            </a:r>
            <a:r>
              <a:rPr kumimoji="0" lang="en-US" sz="16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
        <p:nvSpPr>
          <p:cNvPr id="34" name="Rectangle: Rounded Corners 12">
            <a:extLst>
              <a:ext uri="{FF2B5EF4-FFF2-40B4-BE49-F238E27FC236}">
                <a16:creationId xmlns:a16="http://schemas.microsoft.com/office/drawing/2014/main" id="{46ECD547-2216-3A15-A9B6-F4A9C5E5FE72}"/>
              </a:ext>
            </a:extLst>
          </p:cNvPr>
          <p:cNvSpPr/>
          <p:nvPr/>
        </p:nvSpPr>
        <p:spPr>
          <a:xfrm>
            <a:off x="8037095" y="1965683"/>
            <a:ext cx="3936581" cy="3018339"/>
          </a:xfrm>
          <a:prstGeom prst="roundRect">
            <a:avLst>
              <a:gd name="adj" fmla="val 7096"/>
            </a:avLst>
          </a:prstGeom>
          <a:solidFill>
            <a:schemeClr val="accent5">
              <a:lumMod val="90000"/>
            </a:schemeClr>
          </a:solidFill>
          <a:ln w="12700" cap="flat" cmpd="sng" algn="ctr">
            <a:solidFill>
              <a:schemeClr val="accent4"/>
            </a:solidFill>
            <a:prstDash val="solid"/>
            <a:miter lim="800000"/>
          </a:ln>
          <a:effectLst/>
        </p:spPr>
        <p:txBody>
          <a:bodyPr wrap="square" lIns="91440" tIns="0" rIns="91440" bIns="0" rtlCol="0" anchor="ctr">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Primary endpoints</a:t>
            </a:r>
            <a:endParaRPr kumimoji="0" lang="en-GB" sz="18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74320" marR="0" lvl="0" indent="-1333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6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Objective response rate</a:t>
            </a:r>
          </a:p>
          <a:p>
            <a:pPr marL="457200" marR="0" lvl="1" indent="-182563"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6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Investigator-assessed per </a:t>
            </a:r>
            <a:br>
              <a:rPr kumimoji="0" lang="en-US" sz="16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6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RECIST v1.1</a:t>
            </a:r>
          </a:p>
          <a:p>
            <a:pPr marL="457200" marR="0" lvl="1" indent="-182563"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kumimoji="0" lang="en-US" sz="16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182563" algn="l" defTabSz="914400" rtl="0" eaLnBrk="1" fontAlgn="auto" latinLnBrk="0" hangingPunct="1">
              <a:lnSpc>
                <a:spcPct val="100000"/>
              </a:lnSpc>
              <a:spcBef>
                <a:spcPts val="300"/>
              </a:spcBef>
              <a:spcAft>
                <a:spcPts val="0"/>
              </a:spcAft>
              <a:buClrTx/>
              <a:buSzTx/>
              <a:buFontTx/>
              <a:buNone/>
              <a:tabLst/>
              <a:defRPr/>
            </a:pPr>
            <a:r>
              <a:rPr kumimoji="0" lang="en-US" sz="18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Secondary endpoints</a:t>
            </a:r>
          </a:p>
          <a:p>
            <a:pPr marL="274320" marR="0" lvl="0" indent="-13716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6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Duration of response</a:t>
            </a:r>
          </a:p>
          <a:p>
            <a:pPr marL="274320" marR="0" lvl="0" indent="-13716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6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Progression-free survival</a:t>
            </a:r>
          </a:p>
          <a:p>
            <a:pPr marL="274320" marR="0" lvl="0" indent="-13716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6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Overall survival </a:t>
            </a:r>
          </a:p>
          <a:p>
            <a:pPr marL="0" marR="0" lvl="0" indent="-182563" algn="l" defTabSz="914400" rtl="0" eaLnBrk="1" fontAlgn="auto" latinLnBrk="0" hangingPunct="1">
              <a:lnSpc>
                <a:spcPct val="100000"/>
              </a:lnSpc>
              <a:spcBef>
                <a:spcPts val="300"/>
              </a:spcBef>
              <a:spcAft>
                <a:spcPts val="0"/>
              </a:spcAft>
              <a:buClrTx/>
              <a:buSzTx/>
              <a:buFontTx/>
              <a:buNone/>
              <a:tabLst/>
              <a:defRPr/>
            </a:pPr>
            <a:endParaRPr kumimoji="0" lang="en-US" sz="800" b="0" i="0" u="none" strike="noStrike" kern="0" cap="none" spc="0" normalizeH="0" baseline="3000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 name="Rectangle: Rounded Corners 12">
            <a:extLst>
              <a:ext uri="{FF2B5EF4-FFF2-40B4-BE49-F238E27FC236}">
                <a16:creationId xmlns:a16="http://schemas.microsoft.com/office/drawing/2014/main" id="{4B426CD3-EFFE-15C9-B026-CAED7B5AADA8}"/>
              </a:ext>
            </a:extLst>
          </p:cNvPr>
          <p:cNvSpPr/>
          <p:nvPr/>
        </p:nvSpPr>
        <p:spPr>
          <a:xfrm>
            <a:off x="8629441" y="5084048"/>
            <a:ext cx="2724359" cy="793224"/>
          </a:xfrm>
          <a:prstGeom prst="roundRect">
            <a:avLst>
              <a:gd name="adj" fmla="val 15792"/>
            </a:avLst>
          </a:prstGeom>
          <a:solidFill>
            <a:schemeClr val="accent6">
              <a:lumMod val="40000"/>
              <a:lumOff val="60000"/>
            </a:schemeClr>
          </a:solidFill>
          <a:ln w="12700" cap="flat" cmpd="sng" algn="ctr">
            <a:solidFill>
              <a:schemeClr val="accent6">
                <a:lumMod val="40000"/>
                <a:lumOff val="60000"/>
              </a:schemeClr>
            </a:solidFill>
            <a:prstDash val="solid"/>
            <a:miter lim="800000"/>
          </a:ln>
          <a:effectLst/>
        </p:spPr>
        <p:txBody>
          <a:bodyPr wrap="square" lIns="91440" tIns="0" rIns="9144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Larotrectinib dose</a:t>
            </a:r>
          </a:p>
          <a:p>
            <a:pPr marL="274320" marR="0" lvl="1"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100 mg BID </a:t>
            </a:r>
          </a:p>
          <a:p>
            <a:pPr marL="0" marR="0" lvl="0" indent="-32004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481B47BB-B5A0-5B1B-716A-F2325065429B}"/>
              </a:ext>
            </a:extLst>
          </p:cNvPr>
          <p:cNvSpPr txBox="1"/>
          <p:nvPr/>
        </p:nvSpPr>
        <p:spPr>
          <a:xfrm>
            <a:off x="559022" y="1075412"/>
            <a:ext cx="10925748" cy="400110"/>
          </a:xfrm>
          <a:prstGeom prst="rect">
            <a:avLst/>
          </a:prstGeom>
          <a:noFill/>
        </p:spPr>
        <p:txBody>
          <a:bodyPr wrap="none" rtlCol="0">
            <a:spAutoFit/>
          </a:bodyPr>
          <a:lstStyle/>
          <a:p>
            <a:r>
              <a:rPr lang="en-GB" sz="2000" b="1" cap="all" dirty="0">
                <a:solidFill>
                  <a:schemeClr val="accent2"/>
                </a:solidFill>
                <a:latin typeface="Arial" panose="020B0604020202020204" pitchFamily="34" charset="0"/>
                <a:cs typeface="Arial" panose="020B0604020202020204" pitchFamily="34" charset="0"/>
              </a:rPr>
              <a:t>investigation of </a:t>
            </a:r>
            <a:r>
              <a:rPr lang="en-GB" sz="2000" b="1" cap="all" dirty="0" err="1">
                <a:solidFill>
                  <a:schemeClr val="accent2"/>
                </a:solidFill>
                <a:latin typeface="Arial" panose="020B0604020202020204" pitchFamily="34" charset="0"/>
                <a:cs typeface="Arial" panose="020B0604020202020204" pitchFamily="34" charset="0"/>
              </a:rPr>
              <a:t>trk</a:t>
            </a:r>
            <a:r>
              <a:rPr lang="en-GB" sz="2000" b="1" cap="all" dirty="0">
                <a:solidFill>
                  <a:schemeClr val="accent2"/>
                </a:solidFill>
                <a:latin typeface="Arial" panose="020B0604020202020204" pitchFamily="34" charset="0"/>
                <a:cs typeface="Arial" panose="020B0604020202020204" pitchFamily="34" charset="0"/>
              </a:rPr>
              <a:t> fusion-positive tumours treated with </a:t>
            </a:r>
            <a:r>
              <a:rPr lang="en-GB" sz="2000" b="1" cap="all" dirty="0" err="1">
                <a:solidFill>
                  <a:schemeClr val="accent2"/>
                </a:solidFill>
                <a:latin typeface="Arial" panose="020B0604020202020204" pitchFamily="34" charset="0"/>
                <a:cs typeface="Arial" panose="020B0604020202020204" pitchFamily="34" charset="0"/>
              </a:rPr>
              <a:t>larotrectinib</a:t>
            </a:r>
            <a:endParaRPr lang="en-GB" sz="2000" b="1" cap="all" dirty="0">
              <a:solidFill>
                <a:schemeClr val="accent2"/>
              </a:solidFill>
              <a:latin typeface="Arial" panose="020B0604020202020204" pitchFamily="34" charset="0"/>
              <a:ea typeface="Aileron" charset="0"/>
              <a:cs typeface="Arial" panose="020B0604020202020204" pitchFamily="34" charset="0"/>
            </a:endParaRPr>
          </a:p>
        </p:txBody>
      </p:sp>
    </p:spTree>
    <p:extLst>
      <p:ext uri="{BB962C8B-B14F-4D97-AF65-F5344CB8AC3E}">
        <p14:creationId xmlns:p14="http://schemas.microsoft.com/office/powerpoint/2010/main" val="4151676796"/>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7">
            <a:extLst>
              <a:ext uri="{FF2B5EF4-FFF2-40B4-BE49-F238E27FC236}">
                <a16:creationId xmlns:a16="http://schemas.microsoft.com/office/drawing/2014/main" id="{0C503F62-6E2C-D04E-B1D3-92E16B6FF0CE}"/>
              </a:ext>
            </a:extLst>
          </p:cNvPr>
          <p:cNvGraphicFramePr>
            <a:graphicFrameLocks noGrp="1"/>
          </p:cNvGraphicFramePr>
          <p:nvPr/>
        </p:nvGraphicFramePr>
        <p:xfrm>
          <a:off x="619200" y="1428665"/>
          <a:ext cx="5173161" cy="3058160"/>
        </p:xfrm>
        <a:graphic>
          <a:graphicData uri="http://schemas.openxmlformats.org/drawingml/2006/table">
            <a:tbl>
              <a:tblPr firstRow="1" bandRow="1">
                <a:tableStyleId>{5C22544A-7EE6-4342-B048-85BDC9FD1C3A}</a:tableStyleId>
              </a:tblPr>
              <a:tblGrid>
                <a:gridCol w="2509064">
                  <a:extLst>
                    <a:ext uri="{9D8B030D-6E8A-4147-A177-3AD203B41FA5}">
                      <a16:colId xmlns:a16="http://schemas.microsoft.com/office/drawing/2014/main" val="573329352"/>
                    </a:ext>
                  </a:extLst>
                </a:gridCol>
                <a:gridCol w="1392596">
                  <a:extLst>
                    <a:ext uri="{9D8B030D-6E8A-4147-A177-3AD203B41FA5}">
                      <a16:colId xmlns:a16="http://schemas.microsoft.com/office/drawing/2014/main" val="2195770327"/>
                    </a:ext>
                  </a:extLst>
                </a:gridCol>
                <a:gridCol w="1271501">
                  <a:extLst>
                    <a:ext uri="{9D8B030D-6E8A-4147-A177-3AD203B41FA5}">
                      <a16:colId xmlns:a16="http://schemas.microsoft.com/office/drawing/2014/main" val="4222915184"/>
                    </a:ext>
                  </a:extLst>
                </a:gridCol>
              </a:tblGrid>
              <a:tr h="370840">
                <a:tc>
                  <a:txBody>
                    <a:bodyPr/>
                    <a:lstStyle/>
                    <a:p>
                      <a:endParaRPr lang="en-GB" sz="1400" noProof="0" dirty="0">
                        <a:latin typeface="Arial" panose="020B0604020202020204" pitchFamily="34" charset="0"/>
                        <a:cs typeface="Arial" panose="020B0604020202020204" pitchFamily="34" charset="0"/>
                      </a:endParaRPr>
                    </a:p>
                  </a:txBody>
                  <a:tcPr/>
                </a:tc>
                <a:tc>
                  <a:txBody>
                    <a:bodyPr/>
                    <a:lstStyle/>
                    <a:p>
                      <a:pPr algn="ctr"/>
                      <a:r>
                        <a:rPr lang="en-GB" sz="1400" noProof="0" dirty="0">
                          <a:latin typeface="Arial" panose="020B0604020202020204" pitchFamily="34" charset="0"/>
                          <a:cs typeface="Arial" panose="020B0604020202020204" pitchFamily="34" charset="0"/>
                        </a:rPr>
                        <a:t>All patients (N=34)</a:t>
                      </a:r>
                    </a:p>
                  </a:txBody>
                  <a:tcPr/>
                </a:tc>
                <a:tc>
                  <a:txBody>
                    <a:bodyPr/>
                    <a:lstStyle/>
                    <a:p>
                      <a:pPr algn="ctr"/>
                      <a:r>
                        <a:rPr lang="en-GB" sz="1400" noProof="0" dirty="0">
                          <a:latin typeface="Arial" panose="020B0604020202020204" pitchFamily="34" charset="0"/>
                          <a:cs typeface="Arial" panose="020B0604020202020204" pitchFamily="34" charset="0"/>
                        </a:rPr>
                        <a:t>CRC patients (N=19)</a:t>
                      </a:r>
                    </a:p>
                  </a:txBody>
                  <a:tcPr/>
                </a:tc>
                <a:extLst>
                  <a:ext uri="{0D108BD9-81ED-4DB2-BD59-A6C34878D82A}">
                    <a16:rowId xmlns:a16="http://schemas.microsoft.com/office/drawing/2014/main" val="2070229260"/>
                  </a:ext>
                </a:extLst>
              </a:tr>
              <a:tr h="370840">
                <a:tc>
                  <a:txBody>
                    <a:bodyPr/>
                    <a:lstStyle/>
                    <a:p>
                      <a:pPr marL="7938" lvl="1" indent="0">
                        <a:tabLst/>
                      </a:pPr>
                      <a:r>
                        <a:rPr lang="en-GB" sz="1400" b="1" noProof="0" dirty="0">
                          <a:latin typeface="Arial" panose="020B0604020202020204" pitchFamily="34" charset="0"/>
                          <a:cs typeface="Arial" panose="020B0604020202020204" pitchFamily="34" charset="0"/>
                        </a:rPr>
                        <a:t>Evaluable patients</a:t>
                      </a:r>
                    </a:p>
                  </a:txBody>
                  <a:tcPr/>
                </a:tc>
                <a:tc>
                  <a:txBody>
                    <a:bodyPr/>
                    <a:lstStyle/>
                    <a:p>
                      <a:pPr algn="ctr"/>
                      <a:r>
                        <a:rPr lang="en-GB" sz="1400" noProof="0" dirty="0">
                          <a:latin typeface="Arial" panose="020B0604020202020204" pitchFamily="34" charset="0"/>
                          <a:cs typeface="Arial" panose="020B0604020202020204" pitchFamily="34" charset="0"/>
                        </a:rPr>
                        <a:t>33</a:t>
                      </a:r>
                    </a:p>
                  </a:txBody>
                  <a:tcPr/>
                </a:tc>
                <a:tc>
                  <a:txBody>
                    <a:bodyPr/>
                    <a:lstStyle/>
                    <a:p>
                      <a:pPr algn="ctr"/>
                      <a:r>
                        <a:rPr lang="en-GB" sz="1400" noProof="0" dirty="0">
                          <a:latin typeface="Arial" panose="020B0604020202020204" pitchFamily="34" charset="0"/>
                          <a:cs typeface="Arial" panose="020B0604020202020204" pitchFamily="34" charset="0"/>
                        </a:rPr>
                        <a:t>19</a:t>
                      </a:r>
                    </a:p>
                  </a:txBody>
                  <a:tcPr/>
                </a:tc>
                <a:extLst>
                  <a:ext uri="{0D108BD9-81ED-4DB2-BD59-A6C34878D82A}">
                    <a16:rowId xmlns:a16="http://schemas.microsoft.com/office/drawing/2014/main" val="94723253"/>
                  </a:ext>
                </a:extLst>
              </a:tr>
              <a:tr h="370840">
                <a:tc>
                  <a:txBody>
                    <a:bodyPr/>
                    <a:lstStyle/>
                    <a:p>
                      <a:r>
                        <a:rPr lang="en-GB" sz="1400" b="1" noProof="0" dirty="0">
                          <a:latin typeface="Arial" panose="020B0604020202020204" pitchFamily="34" charset="0"/>
                          <a:cs typeface="Arial" panose="020B0604020202020204" pitchFamily="34" charset="0"/>
                        </a:rPr>
                        <a:t>ORR, % (95% CI)</a:t>
                      </a:r>
                    </a:p>
                  </a:txBody>
                  <a:tcPr/>
                </a:tc>
                <a:tc>
                  <a:txBody>
                    <a:bodyPr/>
                    <a:lstStyle/>
                    <a:p>
                      <a:pPr algn="ctr"/>
                      <a:r>
                        <a:rPr lang="en-GB" sz="1400" noProof="0" dirty="0">
                          <a:latin typeface="Arial" panose="020B0604020202020204" pitchFamily="34" charset="0"/>
                          <a:cs typeface="Arial" panose="020B0604020202020204" pitchFamily="34" charset="0"/>
                        </a:rPr>
                        <a:t>33 (18-52)</a:t>
                      </a:r>
                    </a:p>
                  </a:txBody>
                  <a:tcPr/>
                </a:tc>
                <a:tc>
                  <a:txBody>
                    <a:bodyPr/>
                    <a:lstStyle/>
                    <a:p>
                      <a:pPr algn="ctr"/>
                      <a:r>
                        <a:rPr lang="en-GB" sz="1400" noProof="0" dirty="0">
                          <a:latin typeface="Arial" panose="020B0604020202020204" pitchFamily="34" charset="0"/>
                          <a:cs typeface="Arial" panose="020B0604020202020204" pitchFamily="34" charset="0"/>
                        </a:rPr>
                        <a:t>47 (24-71)</a:t>
                      </a:r>
                    </a:p>
                  </a:txBody>
                  <a:tcPr/>
                </a:tc>
                <a:extLst>
                  <a:ext uri="{0D108BD9-81ED-4DB2-BD59-A6C34878D82A}">
                    <a16:rowId xmlns:a16="http://schemas.microsoft.com/office/drawing/2014/main" val="2845492653"/>
                  </a:ext>
                </a:extLst>
              </a:tr>
              <a:tr h="370840">
                <a:tc>
                  <a:txBody>
                    <a:bodyPr/>
                    <a:lstStyle/>
                    <a:p>
                      <a:pPr lvl="0"/>
                      <a:r>
                        <a:rPr lang="en-GB" sz="1400" b="1" noProof="0" dirty="0">
                          <a:latin typeface="Arial" panose="020B0604020202020204" pitchFamily="34" charset="0"/>
                          <a:cs typeface="Arial" panose="020B0604020202020204" pitchFamily="34" charset="0"/>
                        </a:rPr>
                        <a:t>Best overall response, n (%)</a:t>
                      </a:r>
                    </a:p>
                    <a:p>
                      <a:pPr marL="268288" lvl="1" indent="0">
                        <a:tabLst/>
                      </a:pPr>
                      <a:r>
                        <a:rPr lang="en-GB" sz="1400" b="0" noProof="0" dirty="0">
                          <a:latin typeface="Arial" panose="020B0604020202020204" pitchFamily="34" charset="0"/>
                          <a:cs typeface="Arial" panose="020B0604020202020204" pitchFamily="34" charset="0"/>
                        </a:rPr>
                        <a:t>Complete response</a:t>
                      </a:r>
                    </a:p>
                    <a:p>
                      <a:pPr marL="268288" lvl="1" indent="0">
                        <a:tabLst/>
                      </a:pPr>
                      <a:r>
                        <a:rPr lang="en-GB" sz="1400" b="0" noProof="0" dirty="0">
                          <a:latin typeface="Arial" panose="020B0604020202020204" pitchFamily="34" charset="0"/>
                          <a:cs typeface="Arial" panose="020B0604020202020204" pitchFamily="34" charset="0"/>
                        </a:rPr>
                        <a:t>Partial response</a:t>
                      </a:r>
                    </a:p>
                    <a:p>
                      <a:pPr marL="268288" lvl="1" indent="0">
                        <a:tabLst/>
                      </a:pPr>
                      <a:r>
                        <a:rPr lang="en-GB" sz="1400" b="0" noProof="0" dirty="0">
                          <a:latin typeface="Arial" panose="020B0604020202020204" pitchFamily="34" charset="0"/>
                          <a:cs typeface="Arial" panose="020B0604020202020204" pitchFamily="34" charset="0"/>
                        </a:rPr>
                        <a:t>Stable disease</a:t>
                      </a:r>
                    </a:p>
                    <a:p>
                      <a:pPr marL="268288" lvl="1" indent="0">
                        <a:tabLst/>
                      </a:pPr>
                      <a:r>
                        <a:rPr lang="en-GB" sz="1400" b="0" noProof="0" dirty="0">
                          <a:latin typeface="Arial" panose="020B0604020202020204" pitchFamily="34" charset="0"/>
                          <a:cs typeface="Arial" panose="020B0604020202020204" pitchFamily="34" charset="0"/>
                        </a:rPr>
                        <a:t>Progressive disease</a:t>
                      </a:r>
                    </a:p>
                    <a:p>
                      <a:pPr marL="268288" lvl="1" indent="0">
                        <a:tabLst/>
                      </a:pPr>
                      <a:r>
                        <a:rPr lang="en-GB" sz="1400" b="0" noProof="0" dirty="0">
                          <a:latin typeface="Arial" panose="020B0604020202020204" pitchFamily="34" charset="0"/>
                          <a:cs typeface="Arial" panose="020B0604020202020204" pitchFamily="34" charset="0"/>
                        </a:rPr>
                        <a:t>Not </a:t>
                      </a:r>
                      <a:r>
                        <a:rPr lang="en-GB" sz="1400" b="0" noProof="0" dirty="0" err="1">
                          <a:latin typeface="Arial" panose="020B0604020202020204" pitchFamily="34" charset="0"/>
                          <a:cs typeface="Arial" panose="020B0604020202020204" pitchFamily="34" charset="0"/>
                        </a:rPr>
                        <a:t>determined</a:t>
                      </a:r>
                      <a:r>
                        <a:rPr lang="en-GB" sz="1400" b="0" baseline="30000" noProof="0" dirty="0" err="1">
                          <a:latin typeface="Arial" panose="020B0604020202020204" pitchFamily="34" charset="0"/>
                          <a:cs typeface="Arial" panose="020B0604020202020204" pitchFamily="34" charset="0"/>
                        </a:rPr>
                        <a:t>b</a:t>
                      </a:r>
                      <a:endParaRPr lang="en-GB" sz="1400" b="0" baseline="30000" noProof="0" dirty="0">
                        <a:latin typeface="Arial" panose="020B0604020202020204" pitchFamily="34" charset="0"/>
                        <a:cs typeface="Arial" panose="020B0604020202020204" pitchFamily="34" charset="0"/>
                      </a:endParaRPr>
                    </a:p>
                  </a:txBody>
                  <a:tcPr/>
                </a:tc>
                <a:tc>
                  <a:txBody>
                    <a:bodyPr/>
                    <a:lstStyle/>
                    <a:p>
                      <a:pPr algn="ctr"/>
                      <a:endParaRPr lang="en-GB" sz="1400" noProof="0" dirty="0">
                        <a:latin typeface="Arial" panose="020B0604020202020204" pitchFamily="34" charset="0"/>
                        <a:cs typeface="Arial" panose="020B0604020202020204" pitchFamily="34" charset="0"/>
                      </a:endParaRPr>
                    </a:p>
                    <a:p>
                      <a:pPr algn="ctr"/>
                      <a:r>
                        <a:rPr lang="en-GB" sz="1400" noProof="0" dirty="0">
                          <a:latin typeface="Arial" panose="020B0604020202020204" pitchFamily="34" charset="0"/>
                          <a:cs typeface="Arial" panose="020B0604020202020204" pitchFamily="34" charset="0"/>
                        </a:rPr>
                        <a:t>1 (3)</a:t>
                      </a:r>
                    </a:p>
                    <a:p>
                      <a:pPr algn="ctr"/>
                      <a:r>
                        <a:rPr lang="en-GB" sz="1400" noProof="0" dirty="0">
                          <a:latin typeface="Arial" panose="020B0604020202020204" pitchFamily="34" charset="0"/>
                          <a:cs typeface="Arial" panose="020B0604020202020204" pitchFamily="34" charset="0"/>
                        </a:rPr>
                        <a:t>10 (30)</a:t>
                      </a:r>
                      <a:r>
                        <a:rPr lang="en-GB" sz="1400" baseline="30000" noProof="0" dirty="0">
                          <a:latin typeface="Arial" panose="020B0604020202020204" pitchFamily="34" charset="0"/>
                          <a:cs typeface="Arial" panose="020B0604020202020204" pitchFamily="34" charset="0"/>
                        </a:rPr>
                        <a:t>a</a:t>
                      </a:r>
                    </a:p>
                    <a:p>
                      <a:pPr algn="ctr"/>
                      <a:r>
                        <a:rPr lang="en-GB" sz="1400" noProof="0" dirty="0">
                          <a:latin typeface="Arial" panose="020B0604020202020204" pitchFamily="34" charset="0"/>
                          <a:cs typeface="Arial" panose="020B0604020202020204" pitchFamily="34" charset="0"/>
                        </a:rPr>
                        <a:t>15 (45)</a:t>
                      </a:r>
                    </a:p>
                    <a:p>
                      <a:pPr algn="ctr"/>
                      <a:r>
                        <a:rPr lang="en-GB" sz="1400" noProof="0" dirty="0">
                          <a:latin typeface="Arial" panose="020B0604020202020204" pitchFamily="34" charset="0"/>
                          <a:cs typeface="Arial" panose="020B0604020202020204" pitchFamily="34" charset="0"/>
                        </a:rPr>
                        <a:t>4 (12)</a:t>
                      </a:r>
                    </a:p>
                    <a:p>
                      <a:pPr algn="ctr"/>
                      <a:r>
                        <a:rPr lang="en-GB" sz="1400" noProof="0" dirty="0">
                          <a:latin typeface="Arial" panose="020B0604020202020204" pitchFamily="34" charset="0"/>
                          <a:cs typeface="Arial" panose="020B0604020202020204" pitchFamily="34" charset="0"/>
                        </a:rPr>
                        <a:t>3 (9)</a:t>
                      </a:r>
                    </a:p>
                  </a:txBody>
                  <a:tcPr/>
                </a:tc>
                <a:tc>
                  <a:txBody>
                    <a:bodyPr/>
                    <a:lstStyle/>
                    <a:p>
                      <a:pPr algn="ctr"/>
                      <a:endParaRPr lang="en-GB" sz="1400" noProof="0" dirty="0">
                        <a:latin typeface="Arial" panose="020B0604020202020204" pitchFamily="34" charset="0"/>
                        <a:cs typeface="Arial" panose="020B0604020202020204" pitchFamily="34" charset="0"/>
                      </a:endParaRPr>
                    </a:p>
                    <a:p>
                      <a:pPr algn="ctr"/>
                      <a:r>
                        <a:rPr lang="en-GB" sz="1400" noProof="0" dirty="0">
                          <a:latin typeface="Arial" panose="020B0604020202020204" pitchFamily="34" charset="0"/>
                          <a:cs typeface="Arial" panose="020B0604020202020204" pitchFamily="34" charset="0"/>
                        </a:rPr>
                        <a:t>1 (5)</a:t>
                      </a:r>
                    </a:p>
                    <a:p>
                      <a:pPr algn="ctr"/>
                      <a:r>
                        <a:rPr lang="en-GB" sz="1400" noProof="0" dirty="0">
                          <a:latin typeface="Arial" panose="020B0604020202020204" pitchFamily="34" charset="0"/>
                          <a:cs typeface="Arial" panose="020B0604020202020204" pitchFamily="34" charset="0"/>
                        </a:rPr>
                        <a:t>8 (42)</a:t>
                      </a:r>
                      <a:r>
                        <a:rPr lang="en-GB" sz="1400" baseline="30000" noProof="0" dirty="0">
                          <a:latin typeface="Arial" panose="020B0604020202020204" pitchFamily="34" charset="0"/>
                          <a:cs typeface="Arial" panose="020B0604020202020204" pitchFamily="34" charset="0"/>
                        </a:rPr>
                        <a:t>a</a:t>
                      </a:r>
                    </a:p>
                    <a:p>
                      <a:pPr algn="ctr"/>
                      <a:r>
                        <a:rPr lang="en-GB" sz="1400" noProof="0" dirty="0">
                          <a:latin typeface="Arial" panose="020B0604020202020204" pitchFamily="34" charset="0"/>
                          <a:cs typeface="Arial" panose="020B0604020202020204" pitchFamily="34" charset="0"/>
                        </a:rPr>
                        <a:t>8 (42)</a:t>
                      </a:r>
                    </a:p>
                    <a:p>
                      <a:pPr algn="ctr"/>
                      <a:r>
                        <a:rPr lang="en-GB" sz="1400" noProof="0" dirty="0">
                          <a:latin typeface="Arial" panose="020B0604020202020204" pitchFamily="34" charset="0"/>
                          <a:cs typeface="Arial" panose="020B0604020202020204" pitchFamily="34" charset="0"/>
                        </a:rPr>
                        <a:t>1 (5)</a:t>
                      </a:r>
                    </a:p>
                    <a:p>
                      <a:pPr algn="ctr"/>
                      <a:r>
                        <a:rPr lang="en-GB" sz="1400" noProof="0" dirty="0">
                          <a:latin typeface="Arial" panose="020B0604020202020204" pitchFamily="34" charset="0"/>
                          <a:cs typeface="Arial" panose="020B0604020202020204" pitchFamily="34" charset="0"/>
                        </a:rPr>
                        <a:t>1 (5)</a:t>
                      </a:r>
                    </a:p>
                  </a:txBody>
                  <a:tcPr/>
                </a:tc>
                <a:extLst>
                  <a:ext uri="{0D108BD9-81ED-4DB2-BD59-A6C34878D82A}">
                    <a16:rowId xmlns:a16="http://schemas.microsoft.com/office/drawing/2014/main" val="1859097290"/>
                  </a:ext>
                </a:extLst>
              </a:tr>
            </a:tbl>
          </a:graphicData>
        </a:graphic>
      </p:graphicFrame>
      <p:sp>
        <p:nvSpPr>
          <p:cNvPr id="11" name="Content Placeholder 10">
            <a:extLst>
              <a:ext uri="{FF2B5EF4-FFF2-40B4-BE49-F238E27FC236}">
                <a16:creationId xmlns:a16="http://schemas.microsoft.com/office/drawing/2014/main" id="{12D8C1ED-9A00-F440-BB5E-EF21AAD0F24F}"/>
              </a:ext>
            </a:extLst>
          </p:cNvPr>
          <p:cNvSpPr>
            <a:spLocks noGrp="1"/>
          </p:cNvSpPr>
          <p:nvPr>
            <p:ph sz="quarter" idx="12"/>
          </p:nvPr>
        </p:nvSpPr>
        <p:spPr>
          <a:xfrm>
            <a:off x="519453" y="5195018"/>
            <a:ext cx="5272908" cy="970286"/>
          </a:xfrm>
        </p:spPr>
        <p:txBody>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Sixty-six percent of patients (9/29) with measurable disease at baseline had </a:t>
            </a:r>
            <a:r>
              <a:rPr lang="en-US" sz="1600" dirty="0" err="1">
                <a:latin typeface="Arial" panose="020B0604020202020204" pitchFamily="34" charset="0"/>
                <a:cs typeface="Arial" panose="020B0604020202020204" pitchFamily="34" charset="0"/>
              </a:rPr>
              <a:t>tumour</a:t>
            </a:r>
            <a:r>
              <a:rPr lang="en-US" sz="1600" dirty="0">
                <a:latin typeface="Arial" panose="020B0604020202020204" pitchFamily="34" charset="0"/>
                <a:cs typeface="Arial" panose="020B0604020202020204" pitchFamily="34" charset="0"/>
              </a:rPr>
              <a:t> shrinkage</a:t>
            </a:r>
          </a:p>
        </p:txBody>
      </p:sp>
      <p:sp>
        <p:nvSpPr>
          <p:cNvPr id="2" name="Title 1">
            <a:extLst>
              <a:ext uri="{FF2B5EF4-FFF2-40B4-BE49-F238E27FC236}">
                <a16:creationId xmlns:a16="http://schemas.microsoft.com/office/drawing/2014/main" id="{E191E61E-EA8B-CE46-B50E-69C5613B17DF}"/>
              </a:ext>
            </a:extLst>
          </p:cNvPr>
          <p:cNvSpPr>
            <a:spLocks noGrp="1"/>
          </p:cNvSpPr>
          <p:nvPr>
            <p:ph type="title"/>
          </p:nvPr>
        </p:nvSpPr>
        <p:spPr>
          <a:xfrm>
            <a:off x="619200" y="246566"/>
            <a:ext cx="8740800" cy="807285"/>
          </a:xfrm>
        </p:spPr>
        <p:txBody>
          <a:bodyPr>
            <a:normAutofit fontScale="90000"/>
          </a:bodyPr>
          <a:lstStyle/>
          <a:p>
            <a:r>
              <a:rPr lang="en-US" dirty="0"/>
              <a:t>Efficacy of </a:t>
            </a:r>
            <a:r>
              <a:rPr lang="en-US" dirty="0" err="1"/>
              <a:t>Larotrectinib</a:t>
            </a:r>
            <a:r>
              <a:rPr lang="en-US" dirty="0"/>
              <a:t> in </a:t>
            </a:r>
            <a:r>
              <a:rPr lang="en-US" dirty="0" err="1"/>
              <a:t>trk</a:t>
            </a:r>
            <a:r>
              <a:rPr lang="en-US" dirty="0"/>
              <a:t>-positive </a:t>
            </a:r>
            <a:r>
              <a:rPr lang="en-GB" dirty="0"/>
              <a:t>metastatic GI tumours</a:t>
            </a:r>
          </a:p>
        </p:txBody>
      </p:sp>
      <p:sp>
        <p:nvSpPr>
          <p:cNvPr id="110" name="Slide Number Placeholder 109">
            <a:extLst>
              <a:ext uri="{FF2B5EF4-FFF2-40B4-BE49-F238E27FC236}">
                <a16:creationId xmlns:a16="http://schemas.microsoft.com/office/drawing/2014/main" id="{B51B2CFC-9958-7B47-87A4-01F69E821D1E}"/>
              </a:ext>
            </a:extLst>
          </p:cNvPr>
          <p:cNvSpPr>
            <a:spLocks noGrp="1"/>
          </p:cNvSpPr>
          <p:nvPr>
            <p:ph type="sldNum" sz="quarter" idx="4"/>
          </p:nvPr>
        </p:nvSpPr>
        <p:spPr/>
        <p:txBody>
          <a:bodyPr/>
          <a:lstStyle/>
          <a:p>
            <a:fld id="{FCE43C0F-8A7B-3A4B-9DB5-B3472E36E833}" type="slidenum">
              <a:rPr lang="en-GB" smtClean="0"/>
              <a:pPr/>
              <a:t>34</a:t>
            </a:fld>
            <a:endParaRPr lang="en-GB" dirty="0"/>
          </a:p>
        </p:txBody>
      </p:sp>
      <p:sp>
        <p:nvSpPr>
          <p:cNvPr id="5" name="Content Placeholder 4">
            <a:extLst>
              <a:ext uri="{FF2B5EF4-FFF2-40B4-BE49-F238E27FC236}">
                <a16:creationId xmlns:a16="http://schemas.microsoft.com/office/drawing/2014/main" id="{05EBB310-7654-9D46-93E8-20A2035C4FBA}"/>
              </a:ext>
            </a:extLst>
          </p:cNvPr>
          <p:cNvSpPr>
            <a:spLocks noGrp="1"/>
          </p:cNvSpPr>
          <p:nvPr>
            <p:ph sz="quarter" idx="15"/>
          </p:nvPr>
        </p:nvSpPr>
        <p:spPr>
          <a:xfrm>
            <a:off x="762644" y="6366341"/>
            <a:ext cx="10428817" cy="365125"/>
          </a:xfrm>
        </p:spPr>
        <p:txBody>
          <a:bodyPr/>
          <a:lstStyle/>
          <a:p>
            <a:pPr>
              <a:spcBef>
                <a:spcPts val="0"/>
              </a:spcBef>
            </a:pPr>
            <a:r>
              <a:rPr lang="en-GB" sz="1050" dirty="0"/>
              <a:t>CI, confidence interval; CRC, colorectal cancer; GI, gastrointestinal; MSI; microsatellite instability; ORR, objective response rate; TRK, tropomyosin receptor kinase</a:t>
            </a:r>
          </a:p>
          <a:p>
            <a:pPr>
              <a:spcBef>
                <a:spcPts val="0"/>
              </a:spcBef>
            </a:pPr>
            <a:r>
              <a:rPr lang="en-GB" sz="1050" dirty="0" err="1"/>
              <a:t>Garralda</a:t>
            </a:r>
            <a:r>
              <a:rPr lang="en-GB" sz="1050" dirty="0"/>
              <a:t> E, et al. World Congress on </a:t>
            </a:r>
            <a:r>
              <a:rPr lang="en-GB" sz="1050" dirty="0" err="1"/>
              <a:t>GastroIntestinal</a:t>
            </a:r>
            <a:r>
              <a:rPr lang="en-GB" sz="1050" dirty="0"/>
              <a:t> Cancer 2022 (Poster #SO-31)</a:t>
            </a:r>
          </a:p>
        </p:txBody>
      </p:sp>
      <p:sp>
        <p:nvSpPr>
          <p:cNvPr id="4" name="TextBox 3">
            <a:extLst>
              <a:ext uri="{FF2B5EF4-FFF2-40B4-BE49-F238E27FC236}">
                <a16:creationId xmlns:a16="http://schemas.microsoft.com/office/drawing/2014/main" id="{46DE98FD-B632-CDD3-02ED-1AE1A39B8132}"/>
              </a:ext>
            </a:extLst>
          </p:cNvPr>
          <p:cNvSpPr txBox="1"/>
          <p:nvPr/>
        </p:nvSpPr>
        <p:spPr>
          <a:xfrm>
            <a:off x="572347" y="4432055"/>
            <a:ext cx="5220014" cy="415498"/>
          </a:xfrm>
          <a:prstGeom prst="rect">
            <a:avLst/>
          </a:prstGeom>
          <a:noFill/>
        </p:spPr>
        <p:txBody>
          <a:bodyPr wrap="square" rtlCol="0">
            <a:spAutoFit/>
          </a:bodyPr>
          <a:lstStyle/>
          <a:p>
            <a:r>
              <a:rPr lang="en-GB" sz="1000" baseline="30000" dirty="0" err="1">
                <a:solidFill>
                  <a:srgbClr val="505050"/>
                </a:solidFill>
                <a:latin typeface="Arial" panose="020B0604020202020204" pitchFamily="34" charset="0"/>
                <a:ea typeface="Aileron" charset="0"/>
                <a:cs typeface="Arial" panose="020B0604020202020204" pitchFamily="34" charset="0"/>
              </a:rPr>
              <a:t>a</a:t>
            </a:r>
            <a:r>
              <a:rPr lang="en-GB" sz="1000" dirty="0" err="1">
                <a:solidFill>
                  <a:srgbClr val="505050"/>
                </a:solidFill>
                <a:latin typeface="Arial" panose="020B0604020202020204" pitchFamily="34" charset="0"/>
                <a:ea typeface="Aileron" charset="0"/>
                <a:cs typeface="Arial" panose="020B0604020202020204" pitchFamily="34" charset="0"/>
              </a:rPr>
              <a:t>Three</a:t>
            </a:r>
            <a:r>
              <a:rPr lang="en-GB" sz="1000" dirty="0">
                <a:solidFill>
                  <a:srgbClr val="505050"/>
                </a:solidFill>
                <a:latin typeface="Arial" panose="020B0604020202020204" pitchFamily="34" charset="0"/>
                <a:ea typeface="Aileron" charset="0"/>
                <a:cs typeface="Arial" panose="020B0604020202020204" pitchFamily="34" charset="0"/>
              </a:rPr>
              <a:t> responses pending confirmation; </a:t>
            </a:r>
            <a:r>
              <a:rPr lang="en-GB" sz="1000" baseline="30000" dirty="0" err="1">
                <a:solidFill>
                  <a:srgbClr val="505050"/>
                </a:solidFill>
                <a:latin typeface="Arial" panose="020B0604020202020204" pitchFamily="34" charset="0"/>
                <a:ea typeface="Aileron" charset="0"/>
                <a:cs typeface="Arial" panose="020B0604020202020204" pitchFamily="34" charset="0"/>
              </a:rPr>
              <a:t>b</a:t>
            </a:r>
            <a:r>
              <a:rPr lang="en-GB" sz="1000" dirty="0" err="1">
                <a:solidFill>
                  <a:srgbClr val="505050"/>
                </a:solidFill>
                <a:latin typeface="Arial" panose="020B0604020202020204" pitchFamily="34" charset="0"/>
                <a:ea typeface="Aileron" charset="0"/>
                <a:cs typeface="Arial" panose="020B0604020202020204" pitchFamily="34" charset="0"/>
              </a:rPr>
              <a:t>Patients</a:t>
            </a:r>
            <a:r>
              <a:rPr lang="en-GB" sz="1000" dirty="0">
                <a:solidFill>
                  <a:srgbClr val="505050"/>
                </a:solidFill>
                <a:latin typeface="Arial" panose="020B0604020202020204" pitchFamily="34" charset="0"/>
                <a:ea typeface="Aileron" charset="0"/>
                <a:cs typeface="Arial" panose="020B0604020202020204" pitchFamily="34" charset="0"/>
              </a:rPr>
              <a:t> who discontinued study drug without evaluable post baseline assessments</a:t>
            </a:r>
          </a:p>
        </p:txBody>
      </p:sp>
      <p:sp>
        <p:nvSpPr>
          <p:cNvPr id="68" name="Textfeld 5">
            <a:extLst>
              <a:ext uri="{FF2B5EF4-FFF2-40B4-BE49-F238E27FC236}">
                <a16:creationId xmlns:a16="http://schemas.microsoft.com/office/drawing/2014/main" id="{759F7B68-9952-A2BF-A2DA-9E22EAA9AB40}"/>
              </a:ext>
            </a:extLst>
          </p:cNvPr>
          <p:cNvSpPr txBox="1"/>
          <p:nvPr/>
        </p:nvSpPr>
        <p:spPr>
          <a:xfrm>
            <a:off x="6104637" y="1289178"/>
            <a:ext cx="5410455" cy="543867"/>
          </a:xfrm>
          <a:prstGeom prst="rect">
            <a:avLst/>
          </a:prstGeom>
          <a:noFill/>
        </p:spPr>
        <p:txBody>
          <a:bodyPr wrap="none" rtlCol="0">
            <a:spAutoFit/>
          </a:bodyPr>
          <a:lstStyle/>
          <a:p>
            <a:pPr algn="ctr"/>
            <a:r>
              <a:rPr lang="en-GB" sz="1467" b="1" dirty="0">
                <a:latin typeface="Arial" panose="020B0604020202020204" pitchFamily="34" charset="0"/>
                <a:cs typeface="Arial" panose="020B0604020202020204" pitchFamily="34" charset="0"/>
              </a:rPr>
              <a:t>Maximum change in target lesion size following treatment </a:t>
            </a:r>
            <a:br>
              <a:rPr lang="en-GB" sz="1467" b="1" dirty="0">
                <a:latin typeface="Arial" panose="020B0604020202020204" pitchFamily="34" charset="0"/>
                <a:cs typeface="Arial" panose="020B0604020202020204" pitchFamily="34" charset="0"/>
              </a:rPr>
            </a:br>
            <a:r>
              <a:rPr lang="en-GB" sz="1467" b="1" dirty="0">
                <a:latin typeface="Arial" panose="020B0604020202020204" pitchFamily="34" charset="0"/>
                <a:cs typeface="Arial" panose="020B0604020202020204" pitchFamily="34" charset="0"/>
              </a:rPr>
              <a:t>in patients with TRK fusion GI cancer (N=29</a:t>
            </a:r>
            <a:r>
              <a:rPr lang="en-GB" sz="1467" b="1" baseline="30000" dirty="0">
                <a:latin typeface="Arial" panose="020B0604020202020204" pitchFamily="34" charset="0"/>
                <a:cs typeface="Arial" panose="020B0604020202020204" pitchFamily="34" charset="0"/>
              </a:rPr>
              <a:t>a</a:t>
            </a:r>
            <a:r>
              <a:rPr lang="en-GB" sz="1467" b="1" dirty="0">
                <a:latin typeface="Arial" panose="020B0604020202020204" pitchFamily="34" charset="0"/>
                <a:cs typeface="Arial" panose="020B0604020202020204" pitchFamily="34" charset="0"/>
              </a:rPr>
              <a:t>)</a:t>
            </a:r>
          </a:p>
        </p:txBody>
      </p:sp>
      <p:sp>
        <p:nvSpPr>
          <p:cNvPr id="80" name="Textfeld 5">
            <a:extLst>
              <a:ext uri="{FF2B5EF4-FFF2-40B4-BE49-F238E27FC236}">
                <a16:creationId xmlns:a16="http://schemas.microsoft.com/office/drawing/2014/main" id="{09FF4F3A-3CF2-9488-18A6-E79767A8530B}"/>
              </a:ext>
            </a:extLst>
          </p:cNvPr>
          <p:cNvSpPr txBox="1"/>
          <p:nvPr/>
        </p:nvSpPr>
        <p:spPr>
          <a:xfrm>
            <a:off x="6162361" y="4552349"/>
            <a:ext cx="3613490" cy="553998"/>
          </a:xfrm>
          <a:prstGeom prst="rect">
            <a:avLst/>
          </a:prstGeom>
          <a:noFill/>
        </p:spPr>
        <p:txBody>
          <a:bodyPr wrap="none" rtlCol="0">
            <a:spAutoFit/>
          </a:bodyPr>
          <a:lstStyle/>
          <a:p>
            <a:r>
              <a:rPr lang="en-GB" sz="1000" baseline="30000" dirty="0" err="1">
                <a:solidFill>
                  <a:srgbClr val="505050"/>
                </a:solidFill>
                <a:latin typeface="Arial" panose="020B0604020202020204" pitchFamily="34" charset="0"/>
                <a:cs typeface="Arial" panose="020B0604020202020204" pitchFamily="34" charset="0"/>
              </a:rPr>
              <a:t>a</a:t>
            </a:r>
            <a:r>
              <a:rPr lang="en-GB" sz="1000" dirty="0" err="1">
                <a:solidFill>
                  <a:srgbClr val="505050"/>
                </a:solidFill>
                <a:latin typeface="Arial" panose="020B0604020202020204" pitchFamily="34" charset="0"/>
                <a:cs typeface="Arial" panose="020B0604020202020204" pitchFamily="34" charset="0"/>
              </a:rPr>
              <a:t>Five</a:t>
            </a:r>
            <a:r>
              <a:rPr lang="en-GB" sz="1000" dirty="0">
                <a:solidFill>
                  <a:srgbClr val="505050"/>
                </a:solidFill>
                <a:latin typeface="Arial" panose="020B0604020202020204" pitchFamily="34" charset="0"/>
                <a:cs typeface="Arial" panose="020B0604020202020204" pitchFamily="34" charset="0"/>
              </a:rPr>
              <a:t> patients had no measurable lesions assessed by INV. </a:t>
            </a:r>
            <a:br>
              <a:rPr lang="en-GB" sz="1000" dirty="0">
                <a:solidFill>
                  <a:srgbClr val="505050"/>
                </a:solidFill>
                <a:latin typeface="Arial" panose="020B0604020202020204" pitchFamily="34" charset="0"/>
                <a:cs typeface="Arial" panose="020B0604020202020204" pitchFamily="34" charset="0"/>
              </a:rPr>
            </a:br>
            <a:r>
              <a:rPr lang="en-GB" sz="1000" baseline="30000" dirty="0">
                <a:solidFill>
                  <a:srgbClr val="505050"/>
                </a:solidFill>
                <a:latin typeface="Arial" panose="020B0604020202020204" pitchFamily="34" charset="0"/>
                <a:cs typeface="Arial" panose="020B0604020202020204" pitchFamily="34" charset="0"/>
              </a:rPr>
              <a:t>* </a:t>
            </a:r>
            <a:r>
              <a:rPr lang="en-GB" sz="1000" dirty="0">
                <a:solidFill>
                  <a:srgbClr val="505050"/>
                </a:solidFill>
                <a:latin typeface="Arial" panose="020B0604020202020204" pitchFamily="34" charset="0"/>
                <a:cs typeface="Arial" panose="020B0604020202020204" pitchFamily="34" charset="0"/>
              </a:rPr>
              <a:t>Indicates MSI-H patients. </a:t>
            </a:r>
            <a:br>
              <a:rPr lang="en-GB" sz="1000" dirty="0">
                <a:solidFill>
                  <a:srgbClr val="505050"/>
                </a:solidFill>
                <a:latin typeface="Arial" panose="020B0604020202020204" pitchFamily="34" charset="0"/>
                <a:cs typeface="Arial" panose="020B0604020202020204" pitchFamily="34" charset="0"/>
              </a:rPr>
            </a:br>
            <a:r>
              <a:rPr lang="en-GB" sz="1000" baseline="30000" dirty="0">
                <a:solidFill>
                  <a:srgbClr val="505050"/>
                </a:solidFill>
                <a:latin typeface="Arial" panose="020B0604020202020204" pitchFamily="34" charset="0"/>
                <a:cs typeface="Arial" panose="020B0604020202020204" pitchFamily="34" charset="0"/>
              </a:rPr>
              <a:t>§ </a:t>
            </a:r>
            <a:r>
              <a:rPr lang="en-GB" sz="1000" dirty="0">
                <a:solidFill>
                  <a:srgbClr val="505050"/>
                </a:solidFill>
                <a:latin typeface="Arial" panose="020B0604020202020204" pitchFamily="34" charset="0"/>
                <a:cs typeface="Arial" panose="020B0604020202020204" pitchFamily="34" charset="0"/>
              </a:rPr>
              <a:t>Indicates rectal cancer with an unknown MSI status.</a:t>
            </a:r>
          </a:p>
        </p:txBody>
      </p:sp>
      <p:sp>
        <p:nvSpPr>
          <p:cNvPr id="128" name="TextBox 127">
            <a:extLst>
              <a:ext uri="{FF2B5EF4-FFF2-40B4-BE49-F238E27FC236}">
                <a16:creationId xmlns:a16="http://schemas.microsoft.com/office/drawing/2014/main" id="{E77FB2DD-73B6-D7AF-1F48-A3E447722B6A}"/>
              </a:ext>
            </a:extLst>
          </p:cNvPr>
          <p:cNvSpPr txBox="1"/>
          <p:nvPr/>
        </p:nvSpPr>
        <p:spPr>
          <a:xfrm>
            <a:off x="9234309" y="4435224"/>
            <a:ext cx="48090" cy="153888"/>
          </a:xfrm>
          <a:prstGeom prst="rect">
            <a:avLst/>
          </a:prstGeom>
          <a:noFill/>
        </p:spPr>
        <p:txBody>
          <a:bodyPr wrap="none" lIns="0" tIns="0" rIns="0" bIns="0" rtlCol="0">
            <a:spAutoFit/>
          </a:bodyPr>
          <a:lstStyle/>
          <a:p>
            <a:pPr algn="ctr"/>
            <a:r>
              <a:rPr lang="en-GB" sz="1000" baseline="30000" dirty="0">
                <a:latin typeface="Arial" panose="020B0604020202020204" pitchFamily="34" charset="0"/>
                <a:cs typeface="Arial" panose="020B0604020202020204" pitchFamily="34" charset="0"/>
              </a:rPr>
              <a:t>†</a:t>
            </a:r>
            <a:endParaRPr lang="en-GB" sz="1000" dirty="0">
              <a:latin typeface="Arial" panose="020B0604020202020204" pitchFamily="34" charset="0"/>
              <a:ea typeface="Aileron" charset="0"/>
              <a:cs typeface="Arial" panose="020B0604020202020204" pitchFamily="34" charset="0"/>
            </a:endParaRPr>
          </a:p>
        </p:txBody>
      </p:sp>
      <p:pic>
        <p:nvPicPr>
          <p:cNvPr id="85" name="Picture 84" descr="Chart&#10;&#10;Description automatically generated">
            <a:extLst>
              <a:ext uri="{FF2B5EF4-FFF2-40B4-BE49-F238E27FC236}">
                <a16:creationId xmlns:a16="http://schemas.microsoft.com/office/drawing/2014/main" id="{98F9AAB8-6DEB-C918-8CC9-1F8CB5D7EE2E}"/>
              </a:ext>
            </a:extLst>
          </p:cNvPr>
          <p:cNvPicPr>
            <a:picLocks noChangeAspect="1"/>
          </p:cNvPicPr>
          <p:nvPr/>
        </p:nvPicPr>
        <p:blipFill>
          <a:blip r:embed="rId2"/>
          <a:stretch>
            <a:fillRect/>
          </a:stretch>
        </p:blipFill>
        <p:spPr>
          <a:xfrm>
            <a:off x="5936941" y="1789068"/>
            <a:ext cx="5682712" cy="2750403"/>
          </a:xfrm>
          <a:prstGeom prst="rect">
            <a:avLst/>
          </a:prstGeom>
        </p:spPr>
      </p:pic>
      <p:cxnSp>
        <p:nvCxnSpPr>
          <p:cNvPr id="86" name="Straight Arrow Connector 85">
            <a:extLst>
              <a:ext uri="{FF2B5EF4-FFF2-40B4-BE49-F238E27FC236}">
                <a16:creationId xmlns:a16="http://schemas.microsoft.com/office/drawing/2014/main" id="{672BF081-A1F9-0639-5753-AB1B06CA1322}"/>
              </a:ext>
            </a:extLst>
          </p:cNvPr>
          <p:cNvCxnSpPr>
            <a:cxnSpLocks/>
          </p:cNvCxnSpPr>
          <p:nvPr/>
        </p:nvCxnSpPr>
        <p:spPr>
          <a:xfrm>
            <a:off x="8760296" y="2420888"/>
            <a:ext cx="0" cy="69619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6448384F-F963-7801-7108-D1534BC6158F}"/>
              </a:ext>
            </a:extLst>
          </p:cNvPr>
          <p:cNvCxnSpPr>
            <a:cxnSpLocks/>
          </p:cNvCxnSpPr>
          <p:nvPr/>
        </p:nvCxnSpPr>
        <p:spPr>
          <a:xfrm>
            <a:off x="8451875" y="2420888"/>
            <a:ext cx="0" cy="69619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EDB9CC9D-3B3D-F05E-A54A-0C9D1E16846C}"/>
              </a:ext>
            </a:extLst>
          </p:cNvPr>
          <p:cNvCxnSpPr>
            <a:cxnSpLocks/>
          </p:cNvCxnSpPr>
          <p:nvPr/>
        </p:nvCxnSpPr>
        <p:spPr>
          <a:xfrm>
            <a:off x="9227577" y="2420888"/>
            <a:ext cx="0" cy="696191"/>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2105501"/>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1E61E-EA8B-CE46-B50E-69C5613B17DF}"/>
              </a:ext>
            </a:extLst>
          </p:cNvPr>
          <p:cNvSpPr>
            <a:spLocks noGrp="1"/>
          </p:cNvSpPr>
          <p:nvPr>
            <p:ph type="title"/>
          </p:nvPr>
        </p:nvSpPr>
        <p:spPr>
          <a:xfrm>
            <a:off x="619200" y="246566"/>
            <a:ext cx="8740800" cy="807285"/>
          </a:xfrm>
        </p:spPr>
        <p:txBody>
          <a:bodyPr>
            <a:normAutofit fontScale="90000"/>
          </a:bodyPr>
          <a:lstStyle/>
          <a:p>
            <a:r>
              <a:rPr lang="en-US" sz="2800" dirty="0">
                <a:latin typeface="Arial" panose="020B0604020202020204" pitchFamily="34" charset="0"/>
                <a:cs typeface="Arial" panose="020B0604020202020204" pitchFamily="34" charset="0"/>
              </a:rPr>
              <a:t>Treatment duration </a:t>
            </a:r>
            <a:r>
              <a:rPr lang="en-GB" sz="2800" dirty="0">
                <a:latin typeface="Arial" panose="020B0604020202020204" pitchFamily="34" charset="0"/>
                <a:cs typeface="Arial" panose="020B0604020202020204" pitchFamily="34" charset="0"/>
              </a:rPr>
              <a:t>in patients with TRK fusion GI cancer (N=34)</a:t>
            </a:r>
            <a:endParaRPr lang="en-GB" dirty="0"/>
          </a:p>
        </p:txBody>
      </p:sp>
      <p:sp>
        <p:nvSpPr>
          <p:cNvPr id="110" name="Slide Number Placeholder 109">
            <a:extLst>
              <a:ext uri="{FF2B5EF4-FFF2-40B4-BE49-F238E27FC236}">
                <a16:creationId xmlns:a16="http://schemas.microsoft.com/office/drawing/2014/main" id="{B51B2CFC-9958-7B47-87A4-01F69E821D1E}"/>
              </a:ext>
            </a:extLst>
          </p:cNvPr>
          <p:cNvSpPr>
            <a:spLocks noGrp="1"/>
          </p:cNvSpPr>
          <p:nvPr>
            <p:ph type="sldNum" sz="quarter" idx="4"/>
          </p:nvPr>
        </p:nvSpPr>
        <p:spPr/>
        <p:txBody>
          <a:bodyPr/>
          <a:lstStyle/>
          <a:p>
            <a:fld id="{FCE43C0F-8A7B-3A4B-9DB5-B3472E36E833}" type="slidenum">
              <a:rPr lang="en-GB" smtClean="0"/>
              <a:pPr/>
              <a:t>35</a:t>
            </a:fld>
            <a:endParaRPr lang="en-GB" dirty="0"/>
          </a:p>
        </p:txBody>
      </p:sp>
      <p:sp>
        <p:nvSpPr>
          <p:cNvPr id="5" name="Content Placeholder 4">
            <a:extLst>
              <a:ext uri="{FF2B5EF4-FFF2-40B4-BE49-F238E27FC236}">
                <a16:creationId xmlns:a16="http://schemas.microsoft.com/office/drawing/2014/main" id="{05EBB310-7654-9D46-93E8-20A2035C4FBA}"/>
              </a:ext>
            </a:extLst>
          </p:cNvPr>
          <p:cNvSpPr>
            <a:spLocks noGrp="1"/>
          </p:cNvSpPr>
          <p:nvPr>
            <p:ph sz="quarter" idx="15"/>
          </p:nvPr>
        </p:nvSpPr>
        <p:spPr>
          <a:xfrm>
            <a:off x="762644" y="6366341"/>
            <a:ext cx="10428817" cy="365125"/>
          </a:xfrm>
        </p:spPr>
        <p:txBody>
          <a:bodyPr/>
          <a:lstStyle/>
          <a:p>
            <a:pPr>
              <a:spcBef>
                <a:spcPts val="0"/>
              </a:spcBef>
            </a:pPr>
            <a:r>
              <a:rPr lang="en-GB" sz="1050" dirty="0"/>
              <a:t>CRC, colorectal cancer; GI, gastrointestinal; MSI-H; microsatellite instability-high; TRK, tropomyosin receptor kinase</a:t>
            </a:r>
          </a:p>
          <a:p>
            <a:pPr>
              <a:spcBef>
                <a:spcPts val="0"/>
              </a:spcBef>
            </a:pPr>
            <a:r>
              <a:rPr lang="en-GB" sz="1050" dirty="0" err="1"/>
              <a:t>Garralda</a:t>
            </a:r>
            <a:r>
              <a:rPr lang="en-GB" sz="1050" dirty="0"/>
              <a:t> E, et al. World Congress on </a:t>
            </a:r>
            <a:r>
              <a:rPr lang="en-GB" sz="1050" dirty="0" err="1"/>
              <a:t>GastroIntestinal</a:t>
            </a:r>
            <a:r>
              <a:rPr lang="en-GB" sz="1050" dirty="0"/>
              <a:t> Cancer 2022 (Poster #SO-31)</a:t>
            </a:r>
          </a:p>
        </p:txBody>
      </p:sp>
      <p:pic>
        <p:nvPicPr>
          <p:cNvPr id="17" name="Picture 16" descr="Chart&#10;&#10;Description automatically generated">
            <a:extLst>
              <a:ext uri="{FF2B5EF4-FFF2-40B4-BE49-F238E27FC236}">
                <a16:creationId xmlns:a16="http://schemas.microsoft.com/office/drawing/2014/main" id="{D2997CDD-8B1B-52E4-E5B8-6F97B5F07B5F}"/>
              </a:ext>
            </a:extLst>
          </p:cNvPr>
          <p:cNvPicPr>
            <a:picLocks noChangeAspect="1"/>
          </p:cNvPicPr>
          <p:nvPr/>
        </p:nvPicPr>
        <p:blipFill rotWithShape="1">
          <a:blip r:embed="rId2"/>
          <a:srcRect t="2382" b="2884"/>
          <a:stretch/>
        </p:blipFill>
        <p:spPr>
          <a:xfrm>
            <a:off x="423087" y="1700808"/>
            <a:ext cx="7185478" cy="4009290"/>
          </a:xfrm>
          <a:prstGeom prst="rect">
            <a:avLst/>
          </a:prstGeom>
        </p:spPr>
      </p:pic>
      <p:sp>
        <p:nvSpPr>
          <p:cNvPr id="18" name="Text Placeholder 4">
            <a:extLst>
              <a:ext uri="{FF2B5EF4-FFF2-40B4-BE49-F238E27FC236}">
                <a16:creationId xmlns:a16="http://schemas.microsoft.com/office/drawing/2014/main" id="{BEF95DC2-AC69-A7DD-C440-83B3EC480709}"/>
              </a:ext>
            </a:extLst>
          </p:cNvPr>
          <p:cNvSpPr txBox="1">
            <a:spLocks/>
          </p:cNvSpPr>
          <p:nvPr/>
        </p:nvSpPr>
        <p:spPr>
          <a:xfrm>
            <a:off x="762644" y="5941257"/>
            <a:ext cx="8907829" cy="393700"/>
          </a:xfrm>
          <a:prstGeom prst="rect">
            <a:avLst/>
          </a:prstGeom>
        </p:spPr>
        <p:txBody>
          <a:bodyPr vert="horz" lIns="0" tIns="45720" rIns="0" bIns="45720" rtlCol="0" anchor="b">
            <a:noAutofit/>
          </a:bodyPr>
          <a:lstStyle>
            <a:lvl1pPr marL="0" indent="0" algn="l" defTabSz="914400" rtl="0" eaLnBrk="1" latinLnBrk="0" hangingPunct="1">
              <a:lnSpc>
                <a:spcPct val="90000"/>
              </a:lnSpc>
              <a:spcBef>
                <a:spcPts val="0"/>
              </a:spcBef>
              <a:spcAft>
                <a:spcPts val="0"/>
              </a:spcAft>
              <a:buFontTx/>
              <a:buNone/>
              <a:defRPr sz="900" kern="1200">
                <a:solidFill>
                  <a:schemeClr val="tx1"/>
                </a:solidFill>
                <a:latin typeface="+mn-lt"/>
                <a:ea typeface="+mn-ea"/>
                <a:cs typeface="+mn-cs"/>
              </a:defRPr>
            </a:lvl1pPr>
            <a:lvl2pPr marL="622300" indent="-355600" algn="l" defTabSz="914400" rtl="0" eaLnBrk="1" latinLnBrk="0" hangingPunct="1">
              <a:lnSpc>
                <a:spcPct val="100000"/>
              </a:lnSpc>
              <a:spcBef>
                <a:spcPts val="200"/>
              </a:spcBef>
              <a:spcAft>
                <a:spcPts val="400"/>
              </a:spcAft>
              <a:buFont typeface="Arial" panose="020B0604020202020204" pitchFamily="34" charset="0"/>
              <a:buChar char="‒"/>
              <a:defRPr sz="2400" kern="1200">
                <a:solidFill>
                  <a:schemeClr val="tx1"/>
                </a:solidFill>
                <a:latin typeface="+mn-lt"/>
                <a:ea typeface="+mn-ea"/>
                <a:cs typeface="+mn-cs"/>
              </a:defRPr>
            </a:lvl2pPr>
            <a:lvl3pPr marL="1028700" indent="-355600" algn="l" defTabSz="914400" rtl="0" eaLnBrk="1" latinLnBrk="0" hangingPunct="1">
              <a:lnSpc>
                <a:spcPct val="100000"/>
              </a:lnSpc>
              <a:spcBef>
                <a:spcPts val="200"/>
              </a:spcBef>
              <a:spcAft>
                <a:spcPts val="400"/>
              </a:spcAft>
              <a:buFont typeface="Arial" panose="020B0604020202020204" pitchFamily="34" charset="0"/>
              <a:buChar char="•"/>
              <a:defRPr sz="2000" kern="1200">
                <a:solidFill>
                  <a:schemeClr val="tx1"/>
                </a:solidFill>
                <a:latin typeface="+mn-lt"/>
                <a:ea typeface="+mn-ea"/>
                <a:cs typeface="+mn-cs"/>
              </a:defRPr>
            </a:lvl3pPr>
            <a:lvl4pPr marL="1447800" indent="-355600" algn="l" defTabSz="914400" rtl="0" eaLnBrk="1" latinLnBrk="0" hangingPunct="1">
              <a:lnSpc>
                <a:spcPct val="100000"/>
              </a:lnSpc>
              <a:spcBef>
                <a:spcPts val="200"/>
              </a:spcBef>
              <a:spcAft>
                <a:spcPts val="400"/>
              </a:spcAft>
              <a:buFont typeface="Arial" panose="020B0604020202020204" pitchFamily="34" charset="0"/>
              <a:buChar char="‒"/>
              <a:defRPr sz="1800" kern="1200">
                <a:solidFill>
                  <a:schemeClr val="tx1"/>
                </a:solidFill>
                <a:latin typeface="+mn-lt"/>
                <a:ea typeface="+mn-ea"/>
                <a:cs typeface="+mn-cs"/>
              </a:defRPr>
            </a:lvl4pPr>
            <a:lvl5pPr marL="1828800" indent="-355600" algn="l" defTabSz="914400" rtl="0" eaLnBrk="1" latinLnBrk="0" hangingPunct="1">
              <a:lnSpc>
                <a:spcPct val="100000"/>
              </a:lnSpc>
              <a:spcBef>
                <a:spcPts val="200"/>
              </a:spcBef>
              <a:spcAft>
                <a:spcPts val="4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900" b="0" i="0" u="none" strike="noStrike" dirty="0">
                <a:latin typeface="Arial" panose="020B0604020202020204" pitchFamily="34" charset="0"/>
                <a:sym typeface="Wingdings" panose="05000000000000000000" pitchFamily="2" charset="2"/>
              </a:rPr>
              <a:t></a:t>
            </a:r>
            <a:r>
              <a:rPr lang="en-US" b="0" dirty="0">
                <a:latin typeface="Arial" panose="020B0604020202020204" pitchFamily="34" charset="0"/>
                <a:cs typeface="Arial" panose="020B0604020202020204" pitchFamily="34" charset="0"/>
              </a:rPr>
              <a:t>Indicates MSI-H patients. </a:t>
            </a:r>
            <a:r>
              <a:rPr lang="en-US" b="0" baseline="30000" dirty="0">
                <a:latin typeface="Arial" panose="020B0604020202020204" pitchFamily="34" charset="0"/>
                <a:cs typeface="Arial" panose="020B0604020202020204" pitchFamily="34" charset="0"/>
              </a:rPr>
              <a:t>‖</a:t>
            </a:r>
            <a:r>
              <a:rPr lang="en-US" b="0" dirty="0">
                <a:latin typeface="Arial" panose="020B0604020202020204" pitchFamily="34" charset="0"/>
                <a:cs typeface="Arial" panose="020B0604020202020204" pitchFamily="34" charset="0"/>
              </a:rPr>
              <a:t>Indicates rectal </a:t>
            </a:r>
            <a:r>
              <a:rPr lang="en-GB" b="0" dirty="0">
                <a:latin typeface="Arial" panose="020B0604020202020204" pitchFamily="34" charset="0"/>
                <a:cs typeface="Arial" panose="020B0604020202020204" pitchFamily="34" charset="0"/>
              </a:rPr>
              <a:t>cancer with an unknown MSI status</a:t>
            </a:r>
            <a:r>
              <a:rPr lang="en-US" b="0" dirty="0">
                <a:latin typeface="Arial" panose="020B0604020202020204" pitchFamily="34" charset="0"/>
                <a:cs typeface="Arial" panose="020B0604020202020204" pitchFamily="34" charset="0"/>
              </a:rPr>
              <a:t>.</a:t>
            </a:r>
          </a:p>
          <a:p>
            <a:r>
              <a:rPr lang="en-US" b="0" dirty="0">
                <a:latin typeface="Arial" panose="020B0604020202020204" pitchFamily="34" charset="0"/>
                <a:cs typeface="Arial" panose="020B0604020202020204" pitchFamily="34" charset="0"/>
              </a:rPr>
              <a:t>CRC, colorectal cancer; GI, gastrointestinal; MSI-H, microsatellite instability-high; TRK, tropomyosin receptor kinase.</a:t>
            </a:r>
          </a:p>
        </p:txBody>
      </p:sp>
      <p:sp>
        <p:nvSpPr>
          <p:cNvPr id="19" name="Content Placeholder 10">
            <a:extLst>
              <a:ext uri="{FF2B5EF4-FFF2-40B4-BE49-F238E27FC236}">
                <a16:creationId xmlns:a16="http://schemas.microsoft.com/office/drawing/2014/main" id="{FC63CEE8-4D55-41A5-CA7D-4675AB724F4C}"/>
              </a:ext>
            </a:extLst>
          </p:cNvPr>
          <p:cNvSpPr>
            <a:spLocks noGrp="1"/>
          </p:cNvSpPr>
          <p:nvPr>
            <p:ph sz="quarter" idx="12"/>
          </p:nvPr>
        </p:nvSpPr>
        <p:spPr>
          <a:xfrm>
            <a:off x="7608564" y="1916832"/>
            <a:ext cx="4032051" cy="3311253"/>
          </a:xfrm>
        </p:spPr>
        <p:txBody>
          <a:bodyPr/>
          <a:lstStyle/>
          <a:p>
            <a:pPr marL="285750" indent="-285750">
              <a:buClr>
                <a:schemeClr val="accent1"/>
              </a:buClr>
              <a:buFont typeface="Arial" panose="020B0604020202020204" pitchFamily="34" charset="0"/>
              <a:buChar char="•"/>
            </a:pPr>
            <a:r>
              <a:rPr lang="en-GB" sz="1600" dirty="0">
                <a:solidFill>
                  <a:schemeClr val="tx2"/>
                </a:solidFill>
                <a:ea typeface="Aileron" charset="0"/>
                <a:cs typeface="Aileron" charset="0"/>
              </a:rPr>
              <a:t>Treatment duration ranged from 0.2+ to 32.2+ months</a:t>
            </a:r>
          </a:p>
          <a:p>
            <a:pPr marL="285750" indent="-285750">
              <a:buClr>
                <a:schemeClr val="accent1"/>
              </a:buClr>
              <a:buFont typeface="Arial" panose="020B0604020202020204" pitchFamily="34" charset="0"/>
              <a:buChar char="•"/>
            </a:pPr>
            <a:r>
              <a:rPr lang="en-GB" sz="1600" dirty="0">
                <a:solidFill>
                  <a:schemeClr val="tx2"/>
                </a:solidFill>
                <a:ea typeface="Aileron" charset="0"/>
                <a:cs typeface="Aileron" charset="0"/>
              </a:rPr>
              <a:t>Four patients with PD continued on </a:t>
            </a:r>
            <a:r>
              <a:rPr lang="en-GB" sz="1600" dirty="0" err="1">
                <a:solidFill>
                  <a:schemeClr val="tx2"/>
                </a:solidFill>
                <a:ea typeface="Aileron" charset="0"/>
                <a:cs typeface="Aileron" charset="0"/>
              </a:rPr>
              <a:t>larotrectinib</a:t>
            </a:r>
            <a:r>
              <a:rPr lang="en-GB" sz="1600" dirty="0">
                <a:solidFill>
                  <a:schemeClr val="tx2"/>
                </a:solidFill>
                <a:ea typeface="Aileron" charset="0"/>
                <a:cs typeface="Aileron" charset="0"/>
              </a:rPr>
              <a:t> for </a:t>
            </a:r>
            <a:r>
              <a:rPr lang="en-GB" sz="1600" dirty="0">
                <a:solidFill>
                  <a:schemeClr val="tx2"/>
                </a:solidFill>
              </a:rPr>
              <a:t>≥ 4 weeks post-progression</a:t>
            </a:r>
          </a:p>
          <a:p>
            <a:pPr marL="285750" indent="-285750">
              <a:buClr>
                <a:schemeClr val="accent1"/>
              </a:buClr>
              <a:buFont typeface="Arial" panose="020B0604020202020204" pitchFamily="34" charset="0"/>
              <a:buChar char="•"/>
            </a:pPr>
            <a:r>
              <a:rPr lang="en-GB" sz="1600" dirty="0">
                <a:solidFill>
                  <a:schemeClr val="tx2"/>
                </a:solidFill>
                <a:ea typeface="Aileron" charset="0"/>
                <a:cs typeface="Aileron" charset="0"/>
              </a:rPr>
              <a:t>Median time to response: 1.9 months (range 1.7-5.0)</a:t>
            </a:r>
          </a:p>
          <a:p>
            <a:pPr marL="285750" indent="-285750">
              <a:buClr>
                <a:schemeClr val="accent1"/>
              </a:buClr>
              <a:buFont typeface="Arial" panose="020B0604020202020204" pitchFamily="34" charset="0"/>
              <a:buChar char="•"/>
            </a:pPr>
            <a:r>
              <a:rPr lang="en-US" sz="1600" dirty="0"/>
              <a:t>Median DOR: 7.3 months (95% CI 3.5-27.3)</a:t>
            </a:r>
          </a:p>
        </p:txBody>
      </p:sp>
    </p:spTree>
    <p:extLst>
      <p:ext uri="{BB962C8B-B14F-4D97-AF65-F5344CB8AC3E}">
        <p14:creationId xmlns:p14="http://schemas.microsoft.com/office/powerpoint/2010/main" val="3625521314"/>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CFBD98-FE0F-C86D-620F-9EC6D50672E0}"/>
              </a:ext>
            </a:extLst>
          </p:cNvPr>
          <p:cNvSpPr>
            <a:spLocks noGrp="1"/>
          </p:cNvSpPr>
          <p:nvPr>
            <p:ph type="title"/>
          </p:nvPr>
        </p:nvSpPr>
        <p:spPr/>
        <p:txBody>
          <a:bodyPr/>
          <a:lstStyle/>
          <a:p>
            <a:r>
              <a:rPr lang="en-GB" noProof="0" dirty="0"/>
              <a:t>Rechallenge with anti-</a:t>
            </a:r>
            <a:r>
              <a:rPr lang="en-GB" noProof="0" dirty="0" err="1"/>
              <a:t>egfr</a:t>
            </a:r>
            <a:endParaRPr lang="en-GB" noProof="0" dirty="0"/>
          </a:p>
        </p:txBody>
      </p:sp>
      <p:sp>
        <p:nvSpPr>
          <p:cNvPr id="4" name="Slide Number Placeholder 3">
            <a:extLst>
              <a:ext uri="{FF2B5EF4-FFF2-40B4-BE49-F238E27FC236}">
                <a16:creationId xmlns:a16="http://schemas.microsoft.com/office/drawing/2014/main" id="{3A33524E-A1ED-A3CB-CDE7-C18D6ECA839C}"/>
              </a:ext>
            </a:extLst>
          </p:cNvPr>
          <p:cNvSpPr>
            <a:spLocks noGrp="1"/>
          </p:cNvSpPr>
          <p:nvPr>
            <p:ph type="sldNum" sz="quarter" idx="4"/>
          </p:nvPr>
        </p:nvSpPr>
        <p:spPr/>
        <p:txBody>
          <a:bodyPr/>
          <a:lstStyle/>
          <a:p>
            <a:fld id="{BC7E94F1-BB4A-FC4C-8EA3-FB3F77AC4B80}" type="slidenum">
              <a:rPr lang="en-GB" smtClean="0"/>
              <a:pPr/>
              <a:t>36</a:t>
            </a:fld>
            <a:endParaRPr lang="en-GB" dirty="0"/>
          </a:p>
        </p:txBody>
      </p:sp>
      <p:sp>
        <p:nvSpPr>
          <p:cNvPr id="2" name="TextBox 1">
            <a:extLst>
              <a:ext uri="{FF2B5EF4-FFF2-40B4-BE49-F238E27FC236}">
                <a16:creationId xmlns:a16="http://schemas.microsoft.com/office/drawing/2014/main" id="{F78EBFE8-3580-8E50-8D8A-E2A84B3D4668}"/>
              </a:ext>
            </a:extLst>
          </p:cNvPr>
          <p:cNvSpPr txBox="1"/>
          <p:nvPr/>
        </p:nvSpPr>
        <p:spPr>
          <a:xfrm>
            <a:off x="619200" y="6400899"/>
            <a:ext cx="6096000" cy="276999"/>
          </a:xfrm>
          <a:prstGeom prst="rect">
            <a:avLst/>
          </a:prstGeom>
          <a:noFill/>
        </p:spPr>
        <p:txBody>
          <a:bodyPr wrap="square" lIns="0" anchor="ctr" anchorCtr="0">
            <a:spAutoFit/>
          </a:bodyPr>
          <a:lstStyle/>
          <a:p>
            <a:r>
              <a:rPr lang="en-GB" sz="1200" dirty="0">
                <a:solidFill>
                  <a:schemeClr val="bg1"/>
                </a:solidFill>
                <a:latin typeface="Arial" panose="020B0604020202020204" pitchFamily="34" charset="0"/>
                <a:cs typeface="Arial" panose="020B0604020202020204" pitchFamily="34" charset="0"/>
              </a:rPr>
              <a:t>EGFR, epidermal growth factor receptor</a:t>
            </a:r>
          </a:p>
        </p:txBody>
      </p:sp>
    </p:spTree>
    <p:extLst>
      <p:ext uri="{BB962C8B-B14F-4D97-AF65-F5344CB8AC3E}">
        <p14:creationId xmlns:p14="http://schemas.microsoft.com/office/powerpoint/2010/main" val="3239106730"/>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3AFCBC9-E8C0-4C46-A82B-5CDF90690BA5}"/>
              </a:ext>
            </a:extLst>
          </p:cNvPr>
          <p:cNvSpPr>
            <a:spLocks noGrp="1"/>
          </p:cNvSpPr>
          <p:nvPr>
            <p:ph type="body" idx="1"/>
          </p:nvPr>
        </p:nvSpPr>
        <p:spPr/>
        <p:txBody>
          <a:bodyPr/>
          <a:lstStyle/>
          <a:p>
            <a:r>
              <a:rPr lang="en-GB" noProof="0" dirty="0"/>
              <a:t>a phase 2 single-arm trial</a:t>
            </a:r>
          </a:p>
        </p:txBody>
      </p:sp>
      <p:sp>
        <p:nvSpPr>
          <p:cNvPr id="2" name="Titel 1"/>
          <p:cNvSpPr>
            <a:spLocks noGrp="1"/>
          </p:cNvSpPr>
          <p:nvPr>
            <p:ph type="title"/>
          </p:nvPr>
        </p:nvSpPr>
        <p:spPr/>
        <p:txBody>
          <a:bodyPr/>
          <a:lstStyle/>
          <a:p>
            <a:r>
              <a:rPr lang="en-GB" noProof="0" dirty="0"/>
              <a:t>CRICKET Study</a:t>
            </a:r>
          </a:p>
        </p:txBody>
      </p:sp>
      <p:sp>
        <p:nvSpPr>
          <p:cNvPr id="4" name="Content Placeholder 3">
            <a:extLst>
              <a:ext uri="{FF2B5EF4-FFF2-40B4-BE49-F238E27FC236}">
                <a16:creationId xmlns:a16="http://schemas.microsoft.com/office/drawing/2014/main" id="{06DF0099-A0FF-56E5-2DE4-078513AE4E02}"/>
              </a:ext>
            </a:extLst>
          </p:cNvPr>
          <p:cNvSpPr>
            <a:spLocks noGrp="1"/>
          </p:cNvSpPr>
          <p:nvPr>
            <p:ph sz="quarter" idx="15"/>
          </p:nvPr>
        </p:nvSpPr>
        <p:spPr/>
        <p:txBody>
          <a:bodyPr anchor="b" anchorCtr="0"/>
          <a:lstStyle/>
          <a:p>
            <a:pPr lvl="0">
              <a:lnSpc>
                <a:spcPct val="90000"/>
              </a:lnSpc>
            </a:pPr>
            <a:r>
              <a:rPr lang="en-GB" sz="1200" i="1" noProof="0" dirty="0">
                <a:solidFill>
                  <a:schemeClr val="tx2"/>
                </a:solidFill>
              </a:rPr>
              <a:t>BRAF</a:t>
            </a:r>
            <a:r>
              <a:rPr lang="en-GB" sz="1200" noProof="0" dirty="0">
                <a:solidFill>
                  <a:schemeClr val="tx2"/>
                </a:solidFill>
              </a:rPr>
              <a:t>, proto-oncogene B-Raf; FOLFIRI, folinic acid, fluorouracil and irinotecan; FOLFOXIRI, folinic acid, fluorouracil, oxaliplatin and irinotecan; iv, intravenous; mCRC, metastatic colorectal cancer; PD, progressive disease; PFS, progression-free survival; </a:t>
            </a:r>
            <a:r>
              <a:rPr lang="en-GB" sz="1200" i="1" noProof="0" dirty="0">
                <a:solidFill>
                  <a:schemeClr val="tx2"/>
                </a:solidFill>
                <a:latin typeface="Arial" panose="020B0604020202020204" pitchFamily="34" charset="0"/>
                <a:ea typeface="PT Sans" panose="020B0503020203020204" pitchFamily="34" charset="0"/>
                <a:cs typeface="Arial" panose="020B0604020202020204" pitchFamily="34" charset="0"/>
              </a:rPr>
              <a:t>RAS, RAS</a:t>
            </a:r>
            <a:r>
              <a:rPr lang="en-GB" sz="1200" noProof="0" dirty="0">
                <a:solidFill>
                  <a:schemeClr val="tx2"/>
                </a:solidFill>
                <a:latin typeface="Arial" panose="020B0604020202020204" pitchFamily="34" charset="0"/>
                <a:ea typeface="PT Sans" panose="020B0503020203020204" pitchFamily="34" charset="0"/>
                <a:cs typeface="Arial" panose="020B0604020202020204" pitchFamily="34" charset="0"/>
              </a:rPr>
              <a:t> proto-oncogene GTPase; RECIST, response evaluation criteria in solid tumours; </a:t>
            </a:r>
            <a:r>
              <a:rPr lang="en-GB" sz="1200" noProof="0" dirty="0">
                <a:solidFill>
                  <a:schemeClr val="tx2"/>
                </a:solidFill>
              </a:rPr>
              <a:t>wt, wild-type; XELOX, capecitabine plus oxaliplatin</a:t>
            </a:r>
          </a:p>
          <a:p>
            <a:pPr lvl="0">
              <a:lnSpc>
                <a:spcPct val="90000"/>
              </a:lnSpc>
            </a:pPr>
            <a:r>
              <a:rPr lang="en-GB" sz="1200" noProof="0" dirty="0" err="1">
                <a:solidFill>
                  <a:schemeClr val="tx2"/>
                </a:solidFill>
              </a:rPr>
              <a:t>Cremolini</a:t>
            </a:r>
            <a:r>
              <a:rPr lang="en-GB" sz="1200" noProof="0" dirty="0">
                <a:solidFill>
                  <a:schemeClr val="tx2"/>
                </a:solidFill>
              </a:rPr>
              <a:t> S, et  al. JAMA Oncol. </a:t>
            </a:r>
            <a:r>
              <a:rPr lang="en-GB" altLang="de-DE" sz="1200" noProof="0" dirty="0">
                <a:solidFill>
                  <a:schemeClr val="tx2"/>
                </a:solidFill>
                <a:cs typeface="Arial Unicode MS" panose="020B0604020202020204" pitchFamily="32" charset="0"/>
              </a:rPr>
              <a:t>2019;5(3):343-50</a:t>
            </a:r>
            <a:endParaRPr lang="en-GB" sz="1200" noProof="0" dirty="0">
              <a:solidFill>
                <a:schemeClr val="tx2"/>
              </a:solidFill>
            </a:endParaRPr>
          </a:p>
        </p:txBody>
      </p:sp>
      <p:sp>
        <p:nvSpPr>
          <p:cNvPr id="35" name="Slide Number Placeholder 34">
            <a:extLst>
              <a:ext uri="{FF2B5EF4-FFF2-40B4-BE49-F238E27FC236}">
                <a16:creationId xmlns:a16="http://schemas.microsoft.com/office/drawing/2014/main" id="{8E09A427-8609-1241-AD00-C3171FC7C51A}"/>
              </a:ext>
            </a:extLst>
          </p:cNvPr>
          <p:cNvSpPr>
            <a:spLocks noGrp="1"/>
          </p:cNvSpPr>
          <p:nvPr>
            <p:ph type="sldNum" sz="quarter" idx="4"/>
          </p:nvPr>
        </p:nvSpPr>
        <p:spPr/>
        <p:txBody>
          <a:bodyPr/>
          <a:lstStyle/>
          <a:p>
            <a:fld id="{FCE43C0F-8A7B-3A4B-9DB5-B3472E36E833}" type="slidenum">
              <a:rPr lang="en-GB" smtClean="0"/>
              <a:pPr/>
              <a:t>37</a:t>
            </a:fld>
            <a:endParaRPr lang="en-GB" dirty="0"/>
          </a:p>
        </p:txBody>
      </p:sp>
      <p:sp>
        <p:nvSpPr>
          <p:cNvPr id="20" name="Oval 3">
            <a:extLst>
              <a:ext uri="{FF2B5EF4-FFF2-40B4-BE49-F238E27FC236}">
                <a16:creationId xmlns:a16="http://schemas.microsoft.com/office/drawing/2014/main" id="{C0A431E7-211A-F54C-9081-6E787701DFE4}"/>
              </a:ext>
            </a:extLst>
          </p:cNvPr>
          <p:cNvSpPr>
            <a:spLocks noChangeArrowheads="1"/>
          </p:cNvSpPr>
          <p:nvPr/>
        </p:nvSpPr>
        <p:spPr bwMode="auto">
          <a:xfrm>
            <a:off x="1590321" y="2663709"/>
            <a:ext cx="1517632" cy="853243"/>
          </a:xfrm>
          <a:prstGeom prst="ellipse">
            <a:avLst/>
          </a:prstGeom>
          <a:solidFill>
            <a:schemeClr val="accent1"/>
          </a:solidFill>
          <a:ln>
            <a:noFill/>
          </a:ln>
          <a:effectLst/>
          <a:scene3d>
            <a:camera prst="orthographicFront">
              <a:rot lat="0" lon="0" rev="0"/>
            </a:camera>
            <a:lightRig rig="contrasting" dir="t">
              <a:rot lat="0" lon="0" rev="7800000"/>
            </a:lightRig>
          </a:scene3d>
          <a:sp3d/>
        </p:spPr>
        <p:txBody>
          <a:bodyPr wrap="none" anchor="ctr"/>
          <a:lstStyle/>
          <a:p>
            <a:pPr algn="ctr">
              <a:defRPr/>
            </a:pPr>
            <a:r>
              <a:rPr lang="en-GB" altLang="it-IT" sz="1200" b="1" dirty="0">
                <a:solidFill>
                  <a:prstClr val="white"/>
                </a:solidFill>
                <a:latin typeface="Arial" panose="020B0604020202020204" pitchFamily="34" charset="0"/>
                <a:ea typeface="ヒラギノ明朝 Pro W3" charset="-128"/>
                <a:cs typeface="Arial" panose="020B0604020202020204" pitchFamily="34" charset="0"/>
              </a:rPr>
              <a:t>mCRC pts</a:t>
            </a:r>
          </a:p>
          <a:p>
            <a:pPr algn="ctr">
              <a:defRPr/>
            </a:pPr>
            <a:r>
              <a:rPr lang="en-GB" altLang="it-IT" sz="1200" b="1" i="1" dirty="0">
                <a:solidFill>
                  <a:prstClr val="white"/>
                </a:solidFill>
                <a:latin typeface="Arial" panose="020B0604020202020204" pitchFamily="34" charset="0"/>
                <a:ea typeface="ヒラギノ明朝 Pro W3" charset="-128"/>
                <a:cs typeface="Arial" panose="020B0604020202020204" pitchFamily="34" charset="0"/>
              </a:rPr>
              <a:t>RAS</a:t>
            </a:r>
            <a:r>
              <a:rPr lang="en-GB" altLang="it-IT" sz="1200" b="1" dirty="0">
                <a:solidFill>
                  <a:prstClr val="white"/>
                </a:solidFill>
                <a:latin typeface="Arial" panose="020B0604020202020204" pitchFamily="34" charset="0"/>
                <a:ea typeface="ヒラギノ明朝 Pro W3" charset="-128"/>
                <a:cs typeface="Arial" panose="020B0604020202020204" pitchFamily="34" charset="0"/>
              </a:rPr>
              <a:t> and </a:t>
            </a:r>
            <a:r>
              <a:rPr lang="en-GB" altLang="it-IT" sz="1200" b="1" i="1" dirty="0">
                <a:solidFill>
                  <a:prstClr val="white"/>
                </a:solidFill>
                <a:latin typeface="Arial" panose="020B0604020202020204" pitchFamily="34" charset="0"/>
                <a:ea typeface="ヒラギノ明朝 Pro W3" charset="-128"/>
                <a:cs typeface="Arial" panose="020B0604020202020204" pitchFamily="34" charset="0"/>
              </a:rPr>
              <a:t>BRAF</a:t>
            </a:r>
            <a:r>
              <a:rPr lang="en-GB" altLang="it-IT" sz="1200" b="1" dirty="0">
                <a:solidFill>
                  <a:prstClr val="white"/>
                </a:solidFill>
                <a:latin typeface="Arial" panose="020B0604020202020204" pitchFamily="34" charset="0"/>
                <a:ea typeface="ヒラギノ明朝 Pro W3" charset="-128"/>
                <a:cs typeface="Arial" panose="020B0604020202020204" pitchFamily="34" charset="0"/>
              </a:rPr>
              <a:t> wt</a:t>
            </a:r>
          </a:p>
        </p:txBody>
      </p:sp>
      <p:sp>
        <p:nvSpPr>
          <p:cNvPr id="21" name="Rettangolo arrotondato 8">
            <a:extLst>
              <a:ext uri="{FF2B5EF4-FFF2-40B4-BE49-F238E27FC236}">
                <a16:creationId xmlns:a16="http://schemas.microsoft.com/office/drawing/2014/main" id="{73526FA1-E2DB-AC45-897E-61D5F995F806}"/>
              </a:ext>
            </a:extLst>
          </p:cNvPr>
          <p:cNvSpPr/>
          <p:nvPr/>
        </p:nvSpPr>
        <p:spPr>
          <a:xfrm>
            <a:off x="3187756" y="2606623"/>
            <a:ext cx="2334288" cy="1031909"/>
          </a:xfrm>
          <a:prstGeom prst="roundRect">
            <a:avLst/>
          </a:prstGeom>
          <a:solidFill>
            <a:schemeClr val="bg1"/>
          </a:solidFill>
          <a:ln>
            <a:solidFill>
              <a:schemeClr val="accent1"/>
            </a:solidFill>
          </a:ln>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500" b="1" dirty="0">
                <a:solidFill>
                  <a:prstClr val="black"/>
                </a:solidFill>
                <a:latin typeface="Arial" panose="020B0604020202020204" pitchFamily="34" charset="0"/>
                <a:cs typeface="Arial" panose="020B0604020202020204" pitchFamily="34" charset="0"/>
              </a:rPr>
              <a:t>FOLF</a:t>
            </a:r>
            <a:r>
              <a:rPr lang="en-GB" sz="1500" b="1" dirty="0">
                <a:solidFill>
                  <a:schemeClr val="accent1"/>
                </a:solidFill>
                <a:latin typeface="Arial" panose="020B0604020202020204" pitchFamily="34" charset="0"/>
                <a:cs typeface="Arial" panose="020B0604020202020204" pitchFamily="34" charset="0"/>
              </a:rPr>
              <a:t>IRI</a:t>
            </a:r>
            <a:r>
              <a:rPr lang="en-GB" sz="1500" b="1" dirty="0">
                <a:solidFill>
                  <a:prstClr val="black"/>
                </a:solidFill>
                <a:latin typeface="Arial" panose="020B0604020202020204" pitchFamily="34" charset="0"/>
                <a:cs typeface="Arial" panose="020B0604020202020204" pitchFamily="34" charset="0"/>
              </a:rPr>
              <a:t>/</a:t>
            </a:r>
          </a:p>
          <a:p>
            <a:pPr algn="ctr">
              <a:defRPr/>
            </a:pPr>
            <a:r>
              <a:rPr lang="en-GB" sz="1500" b="1" dirty="0">
                <a:solidFill>
                  <a:prstClr val="black"/>
                </a:solidFill>
                <a:latin typeface="Arial" panose="020B0604020202020204" pitchFamily="34" charset="0"/>
                <a:cs typeface="Arial" panose="020B0604020202020204" pitchFamily="34" charset="0"/>
              </a:rPr>
              <a:t>FOLFOX</a:t>
            </a:r>
            <a:r>
              <a:rPr lang="en-GB" sz="1500" b="1" dirty="0">
                <a:solidFill>
                  <a:schemeClr val="accent1"/>
                </a:solidFill>
                <a:latin typeface="Arial" panose="020B0604020202020204" pitchFamily="34" charset="0"/>
                <a:cs typeface="Arial" panose="020B0604020202020204" pitchFamily="34" charset="0"/>
              </a:rPr>
              <a:t>IRI</a:t>
            </a:r>
          </a:p>
          <a:p>
            <a:pPr algn="ctr">
              <a:defRPr/>
            </a:pPr>
            <a:r>
              <a:rPr lang="en-GB" sz="1500" b="1" dirty="0">
                <a:solidFill>
                  <a:prstClr val="black"/>
                </a:solidFill>
                <a:latin typeface="Arial" panose="020B0604020202020204" pitchFamily="34" charset="0"/>
                <a:cs typeface="Arial" panose="020B0604020202020204" pitchFamily="34" charset="0"/>
              </a:rPr>
              <a:t>+ cetuximab</a:t>
            </a:r>
          </a:p>
        </p:txBody>
      </p:sp>
      <p:sp>
        <p:nvSpPr>
          <p:cNvPr id="22" name="Freccia a destra 6">
            <a:extLst>
              <a:ext uri="{FF2B5EF4-FFF2-40B4-BE49-F238E27FC236}">
                <a16:creationId xmlns:a16="http://schemas.microsoft.com/office/drawing/2014/main" id="{07351974-725B-2746-8F02-3FEF2F1ADCA1}"/>
              </a:ext>
            </a:extLst>
          </p:cNvPr>
          <p:cNvSpPr/>
          <p:nvPr/>
        </p:nvSpPr>
        <p:spPr>
          <a:xfrm>
            <a:off x="5618494" y="2903558"/>
            <a:ext cx="346472" cy="387351"/>
          </a:xfrm>
          <a:prstGeom prst="rightArrow">
            <a:avLst/>
          </a:prstGeom>
          <a:solidFill>
            <a:srgbClr val="FFFFFF"/>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00" dirty="0">
              <a:solidFill>
                <a:prstClr val="white"/>
              </a:solidFill>
              <a:latin typeface="Arial" panose="020B0604020202020204" pitchFamily="34" charset="0"/>
              <a:cs typeface="Arial" panose="020B0604020202020204" pitchFamily="34" charset="0"/>
            </a:endParaRPr>
          </a:p>
        </p:txBody>
      </p:sp>
      <p:sp>
        <p:nvSpPr>
          <p:cNvPr id="23" name="Rettangolo arrotondato 13">
            <a:extLst>
              <a:ext uri="{FF2B5EF4-FFF2-40B4-BE49-F238E27FC236}">
                <a16:creationId xmlns:a16="http://schemas.microsoft.com/office/drawing/2014/main" id="{C526BBAE-11E3-5240-BDD8-BCCA9A443D1B}"/>
              </a:ext>
            </a:extLst>
          </p:cNvPr>
          <p:cNvSpPr/>
          <p:nvPr/>
        </p:nvSpPr>
        <p:spPr>
          <a:xfrm>
            <a:off x="6035775" y="2571111"/>
            <a:ext cx="1781296" cy="1031909"/>
          </a:xfrm>
          <a:prstGeom prst="roundRect">
            <a:avLst/>
          </a:prstGeom>
          <a:solidFill>
            <a:schemeClr val="bg1"/>
          </a:solidFill>
          <a:ln>
            <a:solidFill>
              <a:schemeClr val="accent1"/>
            </a:solidFill>
          </a:ln>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en-GB" sz="1500" b="1" dirty="0">
                <a:solidFill>
                  <a:prstClr val="black"/>
                </a:solidFill>
                <a:latin typeface="Arial" panose="020B0604020202020204" pitchFamily="34" charset="0"/>
                <a:cs typeface="Arial" panose="020B0604020202020204" pitchFamily="34" charset="0"/>
              </a:rPr>
              <a:t>FOLF</a:t>
            </a:r>
            <a:r>
              <a:rPr lang="en-GB" sz="1500" b="1" dirty="0">
                <a:solidFill>
                  <a:schemeClr val="accent1"/>
                </a:solidFill>
                <a:latin typeface="Arial" panose="020B0604020202020204" pitchFamily="34" charset="0"/>
                <a:cs typeface="Arial" panose="020B0604020202020204" pitchFamily="34" charset="0"/>
              </a:rPr>
              <a:t>OX</a:t>
            </a:r>
            <a:r>
              <a:rPr lang="en-GB" sz="1500" b="1" dirty="0">
                <a:solidFill>
                  <a:prstClr val="black"/>
                </a:solidFill>
                <a:latin typeface="Arial" panose="020B0604020202020204" pitchFamily="34" charset="0"/>
                <a:cs typeface="Arial" panose="020B0604020202020204" pitchFamily="34" charset="0"/>
              </a:rPr>
              <a:t>/XEL</a:t>
            </a:r>
            <a:r>
              <a:rPr lang="en-GB" sz="1500" b="1" dirty="0">
                <a:solidFill>
                  <a:schemeClr val="accent1"/>
                </a:solidFill>
                <a:latin typeface="Arial" panose="020B0604020202020204" pitchFamily="34" charset="0"/>
                <a:cs typeface="Arial" panose="020B0604020202020204" pitchFamily="34" charset="0"/>
              </a:rPr>
              <a:t>OX</a:t>
            </a:r>
            <a:r>
              <a:rPr lang="en-GB" sz="1500" b="1" dirty="0">
                <a:solidFill>
                  <a:prstClr val="black"/>
                </a:solidFill>
                <a:latin typeface="Arial" panose="020B0604020202020204" pitchFamily="34" charset="0"/>
                <a:cs typeface="Arial" panose="020B0604020202020204" pitchFamily="34" charset="0"/>
              </a:rPr>
              <a:t>/</a:t>
            </a:r>
          </a:p>
          <a:p>
            <a:pPr algn="ctr">
              <a:defRPr/>
            </a:pPr>
            <a:r>
              <a:rPr lang="en-GB" sz="1500" b="1" dirty="0">
                <a:solidFill>
                  <a:prstClr val="black"/>
                </a:solidFill>
                <a:latin typeface="Arial" panose="020B0604020202020204" pitchFamily="34" charset="0"/>
                <a:cs typeface="Arial" panose="020B0604020202020204" pitchFamily="34" charset="0"/>
              </a:rPr>
              <a:t>FOLF</a:t>
            </a:r>
            <a:r>
              <a:rPr lang="en-GB" sz="1500" b="1" dirty="0">
                <a:solidFill>
                  <a:schemeClr val="accent1"/>
                </a:solidFill>
                <a:latin typeface="Arial" panose="020B0604020202020204" pitchFamily="34" charset="0"/>
                <a:cs typeface="Arial" panose="020B0604020202020204" pitchFamily="34" charset="0"/>
              </a:rPr>
              <a:t>OX</a:t>
            </a:r>
            <a:r>
              <a:rPr lang="en-GB" sz="1500" b="1" dirty="0">
                <a:solidFill>
                  <a:prstClr val="black"/>
                </a:solidFill>
                <a:latin typeface="Arial" panose="020B0604020202020204" pitchFamily="34" charset="0"/>
                <a:cs typeface="Arial" panose="020B0604020202020204" pitchFamily="34" charset="0"/>
              </a:rPr>
              <a:t>IRI</a:t>
            </a:r>
          </a:p>
          <a:p>
            <a:pPr algn="ctr">
              <a:defRPr/>
            </a:pPr>
            <a:r>
              <a:rPr lang="en-GB" sz="1500" b="1" dirty="0">
                <a:solidFill>
                  <a:prstClr val="black"/>
                </a:solidFill>
                <a:latin typeface="Arial" panose="020B0604020202020204" pitchFamily="34" charset="0"/>
                <a:cs typeface="Arial" panose="020B0604020202020204" pitchFamily="34" charset="0"/>
              </a:rPr>
              <a:t>+ bevacizumab</a:t>
            </a:r>
          </a:p>
        </p:txBody>
      </p:sp>
      <p:sp>
        <p:nvSpPr>
          <p:cNvPr id="24" name="Rettangolo arrotondato 14">
            <a:extLst>
              <a:ext uri="{FF2B5EF4-FFF2-40B4-BE49-F238E27FC236}">
                <a16:creationId xmlns:a16="http://schemas.microsoft.com/office/drawing/2014/main" id="{F32E6BD7-D045-5A47-8CA6-D6C617FC1216}"/>
              </a:ext>
            </a:extLst>
          </p:cNvPr>
          <p:cNvSpPr/>
          <p:nvPr/>
        </p:nvSpPr>
        <p:spPr>
          <a:xfrm>
            <a:off x="8346709" y="2571111"/>
            <a:ext cx="1782198" cy="1031909"/>
          </a:xfrm>
          <a:prstGeom prst="roundRect">
            <a:avLst/>
          </a:prstGeom>
          <a:solidFill>
            <a:schemeClr val="bg1"/>
          </a:solidFill>
          <a:ln>
            <a:solidFill>
              <a:schemeClr val="accent1"/>
            </a:solidFill>
          </a:ln>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500" b="1" dirty="0">
                <a:solidFill>
                  <a:schemeClr val="tx1"/>
                </a:solidFill>
                <a:latin typeface="Arial" panose="020B0604020202020204" pitchFamily="34" charset="0"/>
                <a:cs typeface="Arial" panose="020B0604020202020204" pitchFamily="34" charset="0"/>
              </a:rPr>
              <a:t>Irinotecan</a:t>
            </a:r>
          </a:p>
          <a:p>
            <a:pPr algn="ctr">
              <a:defRPr/>
            </a:pPr>
            <a:r>
              <a:rPr lang="en-GB" sz="1200" b="1" kern="0" dirty="0">
                <a:solidFill>
                  <a:schemeClr val="tx1"/>
                </a:solidFill>
                <a:latin typeface="Arial" panose="020B0604020202020204" pitchFamily="34" charset="0"/>
                <a:ea typeface="ＭＳ Ｐゴシック" charset="0"/>
                <a:cs typeface="Arial" panose="020B0604020202020204" pitchFamily="34" charset="0"/>
              </a:rPr>
              <a:t>180 mg/m</a:t>
            </a:r>
            <a:r>
              <a:rPr lang="en-GB" sz="1200" b="1" kern="0" baseline="30000" dirty="0">
                <a:solidFill>
                  <a:schemeClr val="tx1"/>
                </a:solidFill>
                <a:latin typeface="Arial" panose="020B0604020202020204" pitchFamily="34" charset="0"/>
                <a:ea typeface="ＭＳ Ｐゴシック" charset="0"/>
                <a:cs typeface="Arial" panose="020B0604020202020204" pitchFamily="34" charset="0"/>
              </a:rPr>
              <a:t>2</a:t>
            </a:r>
            <a:r>
              <a:rPr lang="en-GB" sz="1200" b="1" kern="0" dirty="0">
                <a:solidFill>
                  <a:schemeClr val="tx1"/>
                </a:solidFill>
                <a:latin typeface="Arial" panose="020B0604020202020204" pitchFamily="34" charset="0"/>
                <a:ea typeface="ＭＳ Ｐゴシック" charset="0"/>
                <a:cs typeface="Arial" panose="020B0604020202020204" pitchFamily="34" charset="0"/>
              </a:rPr>
              <a:t> iv</a:t>
            </a:r>
            <a:br>
              <a:rPr lang="en-GB" sz="1400" b="1" kern="0" dirty="0">
                <a:solidFill>
                  <a:schemeClr val="tx1"/>
                </a:solidFill>
                <a:latin typeface="Arial" panose="020B0604020202020204" pitchFamily="34" charset="0"/>
                <a:ea typeface="ＭＳ Ｐゴシック" charset="0"/>
                <a:cs typeface="Arial" panose="020B0604020202020204" pitchFamily="34" charset="0"/>
              </a:rPr>
            </a:br>
            <a:r>
              <a:rPr lang="en-GB" sz="1500" b="1" dirty="0">
                <a:solidFill>
                  <a:schemeClr val="tx1"/>
                </a:solidFill>
                <a:latin typeface="Arial" panose="020B0604020202020204" pitchFamily="34" charset="0"/>
                <a:cs typeface="Arial" panose="020B0604020202020204" pitchFamily="34" charset="0"/>
              </a:rPr>
              <a:t>+ cetuximab</a:t>
            </a:r>
          </a:p>
          <a:p>
            <a:pPr algn="ctr">
              <a:defRPr/>
            </a:pPr>
            <a:r>
              <a:rPr lang="en-GB" sz="1200" b="1" kern="0" dirty="0">
                <a:solidFill>
                  <a:schemeClr val="tx1"/>
                </a:solidFill>
                <a:latin typeface="Arial" panose="020B0604020202020204" pitchFamily="34" charset="0"/>
                <a:ea typeface="ＭＳ Ｐゴシック" charset="0"/>
                <a:cs typeface="Arial" panose="020B0604020202020204" pitchFamily="34" charset="0"/>
              </a:rPr>
              <a:t>500 mg/ m</a:t>
            </a:r>
            <a:r>
              <a:rPr lang="en-GB" sz="1200" b="1" kern="0" baseline="30000" dirty="0">
                <a:solidFill>
                  <a:schemeClr val="tx1"/>
                </a:solidFill>
                <a:latin typeface="Arial" panose="020B0604020202020204" pitchFamily="34" charset="0"/>
                <a:ea typeface="ＭＳ Ｐゴシック" charset="0"/>
                <a:cs typeface="Arial" panose="020B0604020202020204" pitchFamily="34" charset="0"/>
              </a:rPr>
              <a:t>2</a:t>
            </a:r>
            <a:r>
              <a:rPr lang="en-GB" sz="1200" b="1" kern="0" dirty="0">
                <a:solidFill>
                  <a:schemeClr val="tx1"/>
                </a:solidFill>
                <a:latin typeface="Arial" panose="020B0604020202020204" pitchFamily="34" charset="0"/>
                <a:ea typeface="ＭＳ Ｐゴシック" charset="0"/>
                <a:cs typeface="Arial" panose="020B0604020202020204" pitchFamily="34" charset="0"/>
              </a:rPr>
              <a:t> iv</a:t>
            </a:r>
            <a:endParaRPr lang="en-GB" sz="1200" b="1" dirty="0">
              <a:solidFill>
                <a:schemeClr val="tx1"/>
              </a:solidFill>
              <a:latin typeface="Arial" panose="020B0604020202020204" pitchFamily="34" charset="0"/>
              <a:cs typeface="Arial" panose="020B0604020202020204" pitchFamily="34" charset="0"/>
            </a:endParaRPr>
          </a:p>
        </p:txBody>
      </p:sp>
      <p:sp>
        <p:nvSpPr>
          <p:cNvPr id="25" name="Ovale 15">
            <a:extLst>
              <a:ext uri="{FF2B5EF4-FFF2-40B4-BE49-F238E27FC236}">
                <a16:creationId xmlns:a16="http://schemas.microsoft.com/office/drawing/2014/main" id="{67490FDE-94BD-6E4B-BF01-C233BAE7A9F9}"/>
              </a:ext>
            </a:extLst>
          </p:cNvPr>
          <p:cNvSpPr/>
          <p:nvPr/>
        </p:nvSpPr>
        <p:spPr>
          <a:xfrm>
            <a:off x="8346709" y="2571110"/>
            <a:ext cx="1782198" cy="1031911"/>
          </a:xfrm>
          <a:prstGeom prst="ellipse">
            <a:avLst/>
          </a:prstGeom>
          <a:no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350" dirty="0">
              <a:solidFill>
                <a:srgbClr val="FFFFFF"/>
              </a:solidFill>
              <a:latin typeface="Arial" panose="020B0604020202020204" pitchFamily="34" charset="0"/>
              <a:cs typeface="Arial" panose="020B0604020202020204" pitchFamily="34" charset="0"/>
            </a:endParaRPr>
          </a:p>
        </p:txBody>
      </p:sp>
      <p:sp>
        <p:nvSpPr>
          <p:cNvPr id="26" name="CasellaDiTesto 16">
            <a:extLst>
              <a:ext uri="{FF2B5EF4-FFF2-40B4-BE49-F238E27FC236}">
                <a16:creationId xmlns:a16="http://schemas.microsoft.com/office/drawing/2014/main" id="{83D06AF2-2158-F54F-9B76-BAAAEE788A19}"/>
              </a:ext>
            </a:extLst>
          </p:cNvPr>
          <p:cNvSpPr txBox="1"/>
          <p:nvPr/>
        </p:nvSpPr>
        <p:spPr>
          <a:xfrm>
            <a:off x="5511167" y="2305802"/>
            <a:ext cx="505267" cy="369332"/>
          </a:xfrm>
          <a:prstGeom prst="rect">
            <a:avLst/>
          </a:prstGeom>
          <a:noFill/>
          <a:effectLst/>
        </p:spPr>
        <p:txBody>
          <a:bodyPr wrap="none" rtlCol="0">
            <a:spAutoFit/>
          </a:bodyPr>
          <a:lstStyle/>
          <a:p>
            <a:r>
              <a:rPr lang="en-GB" b="1" dirty="0">
                <a:solidFill>
                  <a:srgbClr val="000000"/>
                </a:solidFill>
                <a:latin typeface="Arial" panose="020B0604020202020204" pitchFamily="34" charset="0"/>
                <a:cs typeface="Arial" panose="020B0604020202020204" pitchFamily="34" charset="0"/>
              </a:rPr>
              <a:t>PD</a:t>
            </a:r>
          </a:p>
        </p:txBody>
      </p:sp>
      <p:sp>
        <p:nvSpPr>
          <p:cNvPr id="27" name="CasellaDiTesto 17">
            <a:extLst>
              <a:ext uri="{FF2B5EF4-FFF2-40B4-BE49-F238E27FC236}">
                <a16:creationId xmlns:a16="http://schemas.microsoft.com/office/drawing/2014/main" id="{41638ECF-288F-FA49-A8B6-5326AF4965D6}"/>
              </a:ext>
            </a:extLst>
          </p:cNvPr>
          <p:cNvSpPr txBox="1"/>
          <p:nvPr/>
        </p:nvSpPr>
        <p:spPr>
          <a:xfrm>
            <a:off x="7813050" y="2304483"/>
            <a:ext cx="505267" cy="369332"/>
          </a:xfrm>
          <a:prstGeom prst="rect">
            <a:avLst/>
          </a:prstGeom>
          <a:noFill/>
          <a:effectLst/>
        </p:spPr>
        <p:txBody>
          <a:bodyPr wrap="none" rtlCol="0">
            <a:spAutoFit/>
          </a:bodyPr>
          <a:lstStyle/>
          <a:p>
            <a:r>
              <a:rPr lang="en-GB" b="1" dirty="0">
                <a:solidFill>
                  <a:srgbClr val="000000"/>
                </a:solidFill>
                <a:latin typeface="Arial" panose="020B0604020202020204" pitchFamily="34" charset="0"/>
                <a:cs typeface="Arial" panose="020B0604020202020204" pitchFamily="34" charset="0"/>
              </a:rPr>
              <a:t>PD</a:t>
            </a:r>
          </a:p>
        </p:txBody>
      </p:sp>
      <p:sp>
        <p:nvSpPr>
          <p:cNvPr id="28" name="Freccia a destra 16">
            <a:extLst>
              <a:ext uri="{FF2B5EF4-FFF2-40B4-BE49-F238E27FC236}">
                <a16:creationId xmlns:a16="http://schemas.microsoft.com/office/drawing/2014/main" id="{A97A62D2-EACB-7143-A4DC-2138AE335F5B}"/>
              </a:ext>
            </a:extLst>
          </p:cNvPr>
          <p:cNvSpPr/>
          <p:nvPr/>
        </p:nvSpPr>
        <p:spPr>
          <a:xfrm>
            <a:off x="7925091" y="2873828"/>
            <a:ext cx="346472" cy="387351"/>
          </a:xfrm>
          <a:prstGeom prst="rightArrow">
            <a:avLst/>
          </a:prstGeom>
          <a:solidFill>
            <a:srgbClr val="FFFFFF"/>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00" dirty="0">
              <a:solidFill>
                <a:prstClr val="white"/>
              </a:solidFill>
              <a:latin typeface="Arial" panose="020B0604020202020204" pitchFamily="34" charset="0"/>
              <a:cs typeface="Arial" panose="020B0604020202020204" pitchFamily="34" charset="0"/>
            </a:endParaRPr>
          </a:p>
        </p:txBody>
      </p:sp>
      <p:sp>
        <p:nvSpPr>
          <p:cNvPr id="29" name="Freccia a destra rientrata 11">
            <a:extLst>
              <a:ext uri="{FF2B5EF4-FFF2-40B4-BE49-F238E27FC236}">
                <a16:creationId xmlns:a16="http://schemas.microsoft.com/office/drawing/2014/main" id="{C738DB2C-5742-8C40-A4D2-9EAFC58E0971}"/>
              </a:ext>
            </a:extLst>
          </p:cNvPr>
          <p:cNvSpPr/>
          <p:nvPr/>
        </p:nvSpPr>
        <p:spPr>
          <a:xfrm>
            <a:off x="3165213" y="3762408"/>
            <a:ext cx="2809281" cy="665547"/>
          </a:xfrm>
          <a:prstGeom prst="notchedRightArrow">
            <a:avLst/>
          </a:prstGeom>
          <a:solidFill>
            <a:srgbClr val="C7573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rgbClr val="FFFFFF"/>
                </a:solidFill>
                <a:latin typeface="Arial" panose="020B0604020202020204" pitchFamily="34" charset="0"/>
                <a:cs typeface="Arial" panose="020B0604020202020204" pitchFamily="34" charset="0"/>
              </a:rPr>
              <a:t>≥6 Months</a:t>
            </a:r>
          </a:p>
        </p:txBody>
      </p:sp>
      <p:sp>
        <p:nvSpPr>
          <p:cNvPr id="30" name="Freccia a destra rientrata 17">
            <a:extLst>
              <a:ext uri="{FF2B5EF4-FFF2-40B4-BE49-F238E27FC236}">
                <a16:creationId xmlns:a16="http://schemas.microsoft.com/office/drawing/2014/main" id="{5EAFF630-756A-7C43-B5A2-1AE6B7CA6394}"/>
              </a:ext>
            </a:extLst>
          </p:cNvPr>
          <p:cNvSpPr/>
          <p:nvPr/>
        </p:nvSpPr>
        <p:spPr>
          <a:xfrm>
            <a:off x="5855744" y="3762624"/>
            <a:ext cx="2425347" cy="665547"/>
          </a:xfrm>
          <a:prstGeom prst="notchedRightArrow">
            <a:avLst/>
          </a:prstGeom>
          <a:solidFill>
            <a:schemeClr val="accent6">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ysClr val="windowText" lastClr="000000"/>
                </a:solidFill>
                <a:latin typeface="Arial" panose="020B0604020202020204" pitchFamily="34" charset="0"/>
                <a:cs typeface="Arial" panose="020B0604020202020204" pitchFamily="34" charset="0"/>
              </a:rPr>
              <a:t>≥4 Months</a:t>
            </a:r>
          </a:p>
        </p:txBody>
      </p:sp>
      <p:sp>
        <p:nvSpPr>
          <p:cNvPr id="31" name="Freccia a destra rientrata 18">
            <a:extLst>
              <a:ext uri="{FF2B5EF4-FFF2-40B4-BE49-F238E27FC236}">
                <a16:creationId xmlns:a16="http://schemas.microsoft.com/office/drawing/2014/main" id="{800304C5-4C1A-BF40-86A6-68CDB0B111DA}"/>
              </a:ext>
            </a:extLst>
          </p:cNvPr>
          <p:cNvSpPr/>
          <p:nvPr/>
        </p:nvSpPr>
        <p:spPr>
          <a:xfrm>
            <a:off x="8171123" y="3762408"/>
            <a:ext cx="2116019" cy="665547"/>
          </a:xfrm>
          <a:prstGeom prst="notchedRightArrow">
            <a:avLst/>
          </a:prstGeom>
          <a:solidFill>
            <a:srgbClr val="C7573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n>
                <a:solidFill>
                  <a:srgbClr val="FFFFFF"/>
                </a:solidFill>
              </a:ln>
              <a:solidFill>
                <a:srgbClr val="FFFFFF"/>
              </a:solidFill>
              <a:latin typeface="Arial" panose="020B0604020202020204" pitchFamily="34" charset="0"/>
              <a:cs typeface="Arial" panose="020B0604020202020204" pitchFamily="34" charset="0"/>
            </a:endParaRPr>
          </a:p>
        </p:txBody>
      </p:sp>
      <p:sp>
        <p:nvSpPr>
          <p:cNvPr id="36" name="AutoShape 8">
            <a:extLst>
              <a:ext uri="{FF2B5EF4-FFF2-40B4-BE49-F238E27FC236}">
                <a16:creationId xmlns:a16="http://schemas.microsoft.com/office/drawing/2014/main" id="{BD01C20C-AE38-584D-8353-044576E813E9}"/>
              </a:ext>
            </a:extLst>
          </p:cNvPr>
          <p:cNvSpPr>
            <a:spLocks noChangeArrowheads="1"/>
          </p:cNvSpPr>
          <p:nvPr/>
        </p:nvSpPr>
        <p:spPr bwMode="ltGray">
          <a:xfrm>
            <a:off x="3187756" y="4500874"/>
            <a:ext cx="2332800" cy="1088366"/>
          </a:xfrm>
          <a:prstGeom prst="roundRect">
            <a:avLst>
              <a:gd name="adj" fmla="val 0"/>
            </a:avLst>
          </a:prstGeom>
          <a:noFill/>
          <a:ln w="25400">
            <a:solidFill>
              <a:schemeClr val="tx1"/>
            </a:solidFill>
            <a:round/>
            <a:headEnd/>
            <a:tailEnd/>
          </a:ln>
        </p:spPr>
        <p:txBody>
          <a:bodyPr lIns="72000" tIns="36000" rIns="72000" bIns="36000" anchor="ctr">
            <a:spAutoFit/>
          </a:bodyPr>
          <a:lstStyle/>
          <a:p>
            <a:pPr marL="182563" indent="-182563" defTabSz="892152">
              <a:buClr>
                <a:schemeClr val="accent1"/>
              </a:buClr>
              <a:buFont typeface="Arial"/>
              <a:buChar char="•"/>
              <a:defRPr/>
            </a:pPr>
            <a:r>
              <a:rPr lang="en-GB" sz="1100" b="1" kern="0" dirty="0">
                <a:latin typeface="Arial" panose="020B0604020202020204" pitchFamily="34" charset="0"/>
                <a:ea typeface="ＭＳ Ｐゴシック" charset="0"/>
                <a:cs typeface="Arial" panose="020B0604020202020204" pitchFamily="34" charset="0"/>
              </a:rPr>
              <a:t>At least a RECIST 1.1 </a:t>
            </a:r>
            <a:r>
              <a:rPr lang="en-GB" sz="1100" b="1" kern="0" dirty="0">
                <a:solidFill>
                  <a:schemeClr val="accent1"/>
                </a:solidFill>
                <a:latin typeface="Arial" panose="020B0604020202020204" pitchFamily="34" charset="0"/>
                <a:ea typeface="ＭＳ Ｐゴシック" charset="0"/>
                <a:cs typeface="Arial" panose="020B0604020202020204" pitchFamily="34" charset="0"/>
              </a:rPr>
              <a:t>partial response</a:t>
            </a:r>
          </a:p>
          <a:p>
            <a:pPr marL="182563" indent="-182563" defTabSz="892152">
              <a:buClr>
                <a:schemeClr val="accent1"/>
              </a:buClr>
              <a:buFont typeface="Arial"/>
              <a:buChar char="•"/>
              <a:defRPr/>
            </a:pPr>
            <a:r>
              <a:rPr lang="en-GB" sz="1100" b="1" kern="0" dirty="0">
                <a:latin typeface="Arial" panose="020B0604020202020204" pitchFamily="34" charset="0"/>
                <a:ea typeface="ＭＳ Ｐゴシック" charset="0"/>
                <a:cs typeface="Arial" panose="020B0604020202020204" pitchFamily="34" charset="0"/>
              </a:rPr>
              <a:t>1</a:t>
            </a:r>
            <a:r>
              <a:rPr lang="en-GB" sz="1100" b="1" kern="0" baseline="30000" dirty="0">
                <a:latin typeface="Arial" panose="020B0604020202020204" pitchFamily="34" charset="0"/>
                <a:ea typeface="ＭＳ Ｐゴシック" charset="0"/>
                <a:cs typeface="Arial" panose="020B0604020202020204" pitchFamily="34" charset="0"/>
              </a:rPr>
              <a:t>st</a:t>
            </a:r>
            <a:r>
              <a:rPr lang="en-GB" sz="1100" b="1" kern="0" dirty="0">
                <a:latin typeface="Arial" panose="020B0604020202020204" pitchFamily="34" charset="0"/>
                <a:ea typeface="ＭＳ Ｐゴシック" charset="0"/>
                <a:cs typeface="Arial" panose="020B0604020202020204" pitchFamily="34" charset="0"/>
              </a:rPr>
              <a:t>-line </a:t>
            </a:r>
            <a:r>
              <a:rPr lang="en-GB" sz="1100" b="1" kern="0" dirty="0">
                <a:solidFill>
                  <a:schemeClr val="accent1"/>
                </a:solidFill>
                <a:latin typeface="Arial" panose="020B0604020202020204" pitchFamily="34" charset="0"/>
                <a:ea typeface="ＭＳ Ｐゴシック" charset="0"/>
                <a:cs typeface="Arial" panose="020B0604020202020204" pitchFamily="34" charset="0"/>
              </a:rPr>
              <a:t>PFS ≥6 months</a:t>
            </a:r>
          </a:p>
          <a:p>
            <a:pPr marL="182563" indent="-182563" defTabSz="892152">
              <a:buClr>
                <a:schemeClr val="accent1"/>
              </a:buClr>
              <a:buFont typeface="Arial"/>
              <a:buChar char="•"/>
              <a:defRPr/>
            </a:pPr>
            <a:r>
              <a:rPr lang="en-GB" sz="1100" b="1" kern="0" dirty="0">
                <a:latin typeface="Arial" panose="020B0604020202020204" pitchFamily="34" charset="0"/>
                <a:ea typeface="ＭＳ Ｐゴシック" charset="0"/>
                <a:cs typeface="Arial" panose="020B0604020202020204" pitchFamily="34" charset="0"/>
              </a:rPr>
              <a:t>PD to 1</a:t>
            </a:r>
            <a:r>
              <a:rPr lang="en-GB" sz="1100" b="1" kern="0" baseline="30000" dirty="0">
                <a:latin typeface="Arial" panose="020B0604020202020204" pitchFamily="34" charset="0"/>
                <a:ea typeface="ＭＳ Ｐゴシック" charset="0"/>
                <a:cs typeface="Arial" panose="020B0604020202020204" pitchFamily="34" charset="0"/>
              </a:rPr>
              <a:t>st</a:t>
            </a:r>
            <a:r>
              <a:rPr lang="en-GB" sz="1100" b="1" kern="0" dirty="0">
                <a:latin typeface="Arial" panose="020B0604020202020204" pitchFamily="34" charset="0"/>
                <a:ea typeface="ＭＳ Ｐゴシック" charset="0"/>
                <a:cs typeface="Arial" panose="020B0604020202020204" pitchFamily="34" charset="0"/>
              </a:rPr>
              <a:t>-line therapy within 4 weeks after the last cetuximab administration</a:t>
            </a:r>
          </a:p>
        </p:txBody>
      </p:sp>
      <p:sp>
        <p:nvSpPr>
          <p:cNvPr id="37" name="AutoShape 8">
            <a:extLst>
              <a:ext uri="{FF2B5EF4-FFF2-40B4-BE49-F238E27FC236}">
                <a16:creationId xmlns:a16="http://schemas.microsoft.com/office/drawing/2014/main" id="{D9BBA9BC-BFE0-3E47-B0D8-68EEDFBA6A27}"/>
              </a:ext>
            </a:extLst>
          </p:cNvPr>
          <p:cNvSpPr>
            <a:spLocks noChangeArrowheads="1"/>
          </p:cNvSpPr>
          <p:nvPr/>
        </p:nvSpPr>
        <p:spPr bwMode="ltGray">
          <a:xfrm>
            <a:off x="5855744" y="4537226"/>
            <a:ext cx="2101228" cy="1088366"/>
          </a:xfrm>
          <a:prstGeom prst="roundRect">
            <a:avLst>
              <a:gd name="adj" fmla="val 0"/>
            </a:avLst>
          </a:prstGeom>
          <a:noFill/>
          <a:ln w="25400">
            <a:solidFill>
              <a:schemeClr val="tx1"/>
            </a:solidFill>
            <a:round/>
            <a:headEnd/>
            <a:tailEnd/>
          </a:ln>
        </p:spPr>
        <p:txBody>
          <a:bodyPr wrap="square" lIns="72000" tIns="36000" rIns="72000" bIns="36000" anchor="ctr">
            <a:spAutoFit/>
          </a:bodyPr>
          <a:lstStyle/>
          <a:p>
            <a:pPr marL="182563" indent="-182563" defTabSz="892152">
              <a:buClr>
                <a:schemeClr val="accent1"/>
              </a:buClr>
              <a:buFont typeface="Arial"/>
              <a:buChar char="•"/>
              <a:defRPr/>
            </a:pPr>
            <a:r>
              <a:rPr lang="en-GB" sz="1100" b="1" kern="0" dirty="0">
                <a:latin typeface="Arial" panose="020B0604020202020204" pitchFamily="34" charset="0"/>
                <a:ea typeface="ＭＳ Ｐゴシック" charset="0"/>
                <a:cs typeface="Arial" panose="020B0604020202020204" pitchFamily="34" charset="0"/>
              </a:rPr>
              <a:t>Time between the end of </a:t>
            </a:r>
            <a:br>
              <a:rPr lang="en-GB" sz="1100" b="1" kern="0" dirty="0">
                <a:latin typeface="Arial" panose="020B0604020202020204" pitchFamily="34" charset="0"/>
                <a:ea typeface="ＭＳ Ｐゴシック" charset="0"/>
                <a:cs typeface="Arial" panose="020B0604020202020204" pitchFamily="34" charset="0"/>
              </a:rPr>
            </a:br>
            <a:r>
              <a:rPr lang="en-GB" sz="1100" b="1" kern="0" dirty="0">
                <a:latin typeface="Arial" panose="020B0604020202020204" pitchFamily="34" charset="0"/>
                <a:ea typeface="ＭＳ Ｐゴシック" charset="0"/>
                <a:cs typeface="Arial" panose="020B0604020202020204" pitchFamily="34" charset="0"/>
              </a:rPr>
              <a:t>1</a:t>
            </a:r>
            <a:r>
              <a:rPr lang="en-GB" sz="1100" b="1" kern="0" baseline="30000" dirty="0">
                <a:latin typeface="Arial" panose="020B0604020202020204" pitchFamily="34" charset="0"/>
                <a:ea typeface="ＭＳ Ｐゴシック" charset="0"/>
                <a:cs typeface="Arial" panose="020B0604020202020204" pitchFamily="34" charset="0"/>
              </a:rPr>
              <a:t>st</a:t>
            </a:r>
            <a:r>
              <a:rPr lang="en-GB" sz="1100" b="1" kern="0" dirty="0">
                <a:latin typeface="Arial" panose="020B0604020202020204" pitchFamily="34" charset="0"/>
                <a:ea typeface="ＭＳ Ｐゴシック" charset="0"/>
                <a:cs typeface="Arial" panose="020B0604020202020204" pitchFamily="34" charset="0"/>
              </a:rPr>
              <a:t>-line therapy and the start of 3</a:t>
            </a:r>
            <a:r>
              <a:rPr lang="en-GB" sz="1100" b="1" kern="0" baseline="30000" dirty="0">
                <a:latin typeface="Arial" panose="020B0604020202020204" pitchFamily="34" charset="0"/>
                <a:ea typeface="ＭＳ Ｐゴシック" charset="0"/>
                <a:cs typeface="Arial" panose="020B0604020202020204" pitchFamily="34" charset="0"/>
              </a:rPr>
              <a:t>rd</a:t>
            </a:r>
            <a:r>
              <a:rPr lang="en-GB" sz="1100" b="1" kern="0" dirty="0">
                <a:latin typeface="Arial" panose="020B0604020202020204" pitchFamily="34" charset="0"/>
                <a:ea typeface="ＭＳ Ｐゴシック" charset="0"/>
                <a:cs typeface="Arial" panose="020B0604020202020204" pitchFamily="34" charset="0"/>
              </a:rPr>
              <a:t>-line </a:t>
            </a:r>
            <a:r>
              <a:rPr lang="en-GB" sz="1100" b="1" kern="0" dirty="0">
                <a:solidFill>
                  <a:schemeClr val="accent1"/>
                </a:solidFill>
                <a:latin typeface="Arial" panose="020B0604020202020204" pitchFamily="34" charset="0"/>
                <a:ea typeface="ＭＳ Ｐゴシック" charset="0"/>
                <a:cs typeface="Arial" panose="020B0604020202020204" pitchFamily="34" charset="0"/>
              </a:rPr>
              <a:t>≥4 months</a:t>
            </a:r>
          </a:p>
          <a:p>
            <a:pPr marL="182563" indent="-182563" defTabSz="892152">
              <a:buClr>
                <a:schemeClr val="accent1"/>
              </a:buClr>
              <a:buFont typeface="Arial"/>
              <a:buChar char="•"/>
              <a:defRPr/>
            </a:pPr>
            <a:r>
              <a:rPr lang="en-GB" sz="1100" b="1" kern="0" dirty="0">
                <a:latin typeface="Arial" panose="020B0604020202020204" pitchFamily="34" charset="0"/>
                <a:ea typeface="ＭＳ Ｐゴシック" charset="0"/>
                <a:cs typeface="Arial" panose="020B0604020202020204" pitchFamily="34" charset="0"/>
              </a:rPr>
              <a:t>Progression to a 2L bevacizumab-containing therapy</a:t>
            </a:r>
          </a:p>
        </p:txBody>
      </p:sp>
      <p:sp>
        <p:nvSpPr>
          <p:cNvPr id="38" name="AutoShape 8">
            <a:extLst>
              <a:ext uri="{FF2B5EF4-FFF2-40B4-BE49-F238E27FC236}">
                <a16:creationId xmlns:a16="http://schemas.microsoft.com/office/drawing/2014/main" id="{0BCCEC7D-418D-0C46-8218-45613BB52564}"/>
              </a:ext>
            </a:extLst>
          </p:cNvPr>
          <p:cNvSpPr>
            <a:spLocks noChangeArrowheads="1"/>
          </p:cNvSpPr>
          <p:nvPr/>
        </p:nvSpPr>
        <p:spPr bwMode="ltGray">
          <a:xfrm>
            <a:off x="8354142" y="4530467"/>
            <a:ext cx="1858159" cy="241980"/>
          </a:xfrm>
          <a:prstGeom prst="roundRect">
            <a:avLst>
              <a:gd name="adj" fmla="val 0"/>
            </a:avLst>
          </a:prstGeom>
          <a:noFill/>
          <a:ln w="25400">
            <a:solidFill>
              <a:schemeClr val="tx1"/>
            </a:solidFill>
            <a:round/>
            <a:headEnd/>
            <a:tailEnd/>
          </a:ln>
        </p:spPr>
        <p:txBody>
          <a:bodyPr wrap="square" lIns="72000" tIns="36000" rIns="72000" bIns="36000" anchor="ctr">
            <a:spAutoFit/>
          </a:bodyPr>
          <a:lstStyle/>
          <a:p>
            <a:pPr algn="ctr" defTabSz="892152">
              <a:buClr>
                <a:schemeClr val="accent1"/>
              </a:buClr>
              <a:defRPr/>
            </a:pPr>
            <a:r>
              <a:rPr lang="en-GB" sz="1100" b="1" kern="0" dirty="0">
                <a:latin typeface="Arial" panose="020B0604020202020204" pitchFamily="34" charset="0"/>
                <a:ea typeface="ＭＳ Ｐゴシック" charset="0"/>
                <a:cs typeface="Arial" panose="020B0604020202020204" pitchFamily="34" charset="0"/>
              </a:rPr>
              <a:t>Study treatment</a:t>
            </a:r>
            <a:endParaRPr lang="en-GB" sz="1100" b="1" kern="0" dirty="0">
              <a:solidFill>
                <a:schemeClr val="accent1"/>
              </a:solidFill>
              <a:latin typeface="Arial" panose="020B0604020202020204" pitchFamily="34" charset="0"/>
              <a:ea typeface="ＭＳ Ｐゴシック" charset="0"/>
              <a:cs typeface="Arial" panose="020B0604020202020204" pitchFamily="34" charset="0"/>
            </a:endParaRPr>
          </a:p>
        </p:txBody>
      </p:sp>
      <p:sp>
        <p:nvSpPr>
          <p:cNvPr id="39" name="CasellaDiTesto 16">
            <a:extLst>
              <a:ext uri="{FF2B5EF4-FFF2-40B4-BE49-F238E27FC236}">
                <a16:creationId xmlns:a16="http://schemas.microsoft.com/office/drawing/2014/main" id="{14FC5AD2-561A-CB4C-A5E2-DE975313EADC}"/>
              </a:ext>
            </a:extLst>
          </p:cNvPr>
          <p:cNvSpPr txBox="1"/>
          <p:nvPr/>
        </p:nvSpPr>
        <p:spPr>
          <a:xfrm>
            <a:off x="499329" y="1592067"/>
            <a:ext cx="3775393" cy="646331"/>
          </a:xfrm>
          <a:prstGeom prst="rect">
            <a:avLst/>
          </a:prstGeom>
          <a:noFill/>
          <a:effectLst/>
        </p:spPr>
        <p:txBody>
          <a:bodyPr wrap="none" rtlCol="0">
            <a:spAutoFit/>
          </a:bodyPr>
          <a:lstStyle/>
          <a:p>
            <a:r>
              <a:rPr lang="en-GB" b="1" dirty="0">
                <a:solidFill>
                  <a:srgbClr val="000000"/>
                </a:solidFill>
                <a:latin typeface="Arial" panose="020B0604020202020204" pitchFamily="34" charset="0"/>
                <a:cs typeface="Arial" panose="020B0604020202020204" pitchFamily="34" charset="0"/>
              </a:rPr>
              <a:t>Phase 2, non-comparative, study</a:t>
            </a:r>
          </a:p>
          <a:p>
            <a:r>
              <a:rPr lang="en-GB" b="1" dirty="0">
                <a:solidFill>
                  <a:srgbClr val="000000"/>
                </a:solidFill>
                <a:latin typeface="Arial" panose="020B0604020202020204" pitchFamily="34" charset="0"/>
                <a:cs typeface="Arial" panose="020B0604020202020204" pitchFamily="34" charset="0"/>
              </a:rPr>
              <a:t>N=28 pts</a:t>
            </a:r>
          </a:p>
        </p:txBody>
      </p:sp>
    </p:spTree>
    <p:extLst>
      <p:ext uri="{BB962C8B-B14F-4D97-AF65-F5344CB8AC3E}">
        <p14:creationId xmlns:p14="http://schemas.microsoft.com/office/powerpoint/2010/main" val="166312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p:bldP spid="27" grpId="0"/>
      <p:bldP spid="28" grpId="0" animBg="1"/>
      <p:bldP spid="29" grpId="0" animBg="1"/>
      <p:bldP spid="30" grpId="0" animBg="1"/>
      <p:bldP spid="31" grpId="0" animBg="1"/>
      <p:bldP spid="3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8"/>
          <p:cNvSpPr>
            <a:spLocks noGrp="1" noChangeArrowheads="1"/>
          </p:cNvSpPr>
          <p:nvPr>
            <p:ph type="title"/>
          </p:nvPr>
        </p:nvSpPr>
        <p:spPr>
          <a:xfrm>
            <a:off x="619201" y="259200"/>
            <a:ext cx="10963199" cy="864000"/>
          </a:xfrm>
        </p:spPr>
        <p:txBody>
          <a:bodyPr/>
          <a:lstStyle/>
          <a:p>
            <a:r>
              <a:rPr lang="en-GB" altLang="de-DE" noProof="0" dirty="0"/>
              <a:t>CRICKET trial: anti-</a:t>
            </a:r>
            <a:r>
              <a:rPr lang="en-GB" altLang="de-DE" noProof="0" dirty="0" err="1"/>
              <a:t>egfr</a:t>
            </a:r>
            <a:r>
              <a:rPr lang="en-GB" altLang="de-DE" noProof="0" dirty="0"/>
              <a:t> Re-Challenge</a:t>
            </a:r>
          </a:p>
        </p:txBody>
      </p:sp>
      <p:sp>
        <p:nvSpPr>
          <p:cNvPr id="3" name="Slide Number Placeholder 2">
            <a:extLst>
              <a:ext uri="{FF2B5EF4-FFF2-40B4-BE49-F238E27FC236}">
                <a16:creationId xmlns:a16="http://schemas.microsoft.com/office/drawing/2014/main" id="{A85D7CC9-69ED-994F-995E-D12E68ED210A}"/>
              </a:ext>
            </a:extLst>
          </p:cNvPr>
          <p:cNvSpPr>
            <a:spLocks noGrp="1"/>
          </p:cNvSpPr>
          <p:nvPr>
            <p:ph type="sldNum" sz="quarter" idx="4"/>
          </p:nvPr>
        </p:nvSpPr>
        <p:spPr>
          <a:xfrm>
            <a:off x="10800523" y="6428359"/>
            <a:ext cx="781877" cy="365125"/>
          </a:xfrm>
        </p:spPr>
        <p:txBody>
          <a:bodyPr/>
          <a:lstStyle/>
          <a:p>
            <a:fld id="{6FD6226B-D5DC-4385-8541-9CA6B9897582}" type="slidenum">
              <a:rPr lang="en-GB" smtClean="0"/>
              <a:pPr/>
              <a:t>38</a:t>
            </a:fld>
            <a:endParaRPr lang="en-GB" dirty="0"/>
          </a:p>
        </p:txBody>
      </p:sp>
      <p:sp>
        <p:nvSpPr>
          <p:cNvPr id="5" name="Content Placeholder 4">
            <a:extLst>
              <a:ext uri="{FF2B5EF4-FFF2-40B4-BE49-F238E27FC236}">
                <a16:creationId xmlns:a16="http://schemas.microsoft.com/office/drawing/2014/main" id="{F1DC6E95-D50B-864C-B825-0D94D30288C8}"/>
              </a:ext>
            </a:extLst>
          </p:cNvPr>
          <p:cNvSpPr>
            <a:spLocks noGrp="1"/>
          </p:cNvSpPr>
          <p:nvPr>
            <p:ph sz="quarter" idx="15"/>
          </p:nvPr>
        </p:nvSpPr>
        <p:spPr>
          <a:xfrm>
            <a:off x="620183" y="6356351"/>
            <a:ext cx="10180339" cy="365125"/>
          </a:xfrm>
        </p:spPr>
        <p:txBody>
          <a:bodyPr anchor="b" anchorCtr="0"/>
          <a:lstStyle/>
          <a:p>
            <a:r>
              <a:rPr lang="en-GB" noProof="0" dirty="0"/>
              <a:t>ctDNA, circulating tumour DNA; DCR, disease control rate; EGFR, epidermal growth factor receptor; mo, months; ORR, objective response rate; OS, overall survival; PFS, progression free survival; </a:t>
            </a:r>
            <a:r>
              <a:rPr lang="en-GB" i="1" noProof="0" dirty="0"/>
              <a:t>RAS, RAS </a:t>
            </a:r>
            <a:r>
              <a:rPr lang="en-GB" noProof="0" dirty="0"/>
              <a:t>proto-oncogene GTPase</a:t>
            </a:r>
          </a:p>
          <a:p>
            <a:r>
              <a:rPr lang="en-GB" altLang="de-DE" noProof="0" dirty="0" err="1"/>
              <a:t>Cremolini</a:t>
            </a:r>
            <a:r>
              <a:rPr lang="en-GB" altLang="de-DE" noProof="0" dirty="0"/>
              <a:t> C, et al JAMA Oncol. 2019;5(3):343-50</a:t>
            </a:r>
          </a:p>
        </p:txBody>
      </p:sp>
      <p:sp>
        <p:nvSpPr>
          <p:cNvPr id="16" name="Textfeld 15"/>
          <p:cNvSpPr txBox="1"/>
          <p:nvPr/>
        </p:nvSpPr>
        <p:spPr>
          <a:xfrm>
            <a:off x="7273378" y="4856193"/>
            <a:ext cx="3962944" cy="318100"/>
          </a:xfrm>
          <a:prstGeom prst="rect">
            <a:avLst/>
          </a:prstGeom>
          <a:noFill/>
        </p:spPr>
        <p:txBody>
          <a:bodyPr wrap="none" rtlCol="0">
            <a:spAutoFit/>
          </a:bodyPr>
          <a:lstStyle/>
          <a:p>
            <a:r>
              <a:rPr lang="en-GB" sz="1467" dirty="0">
                <a:latin typeface="Arial" panose="020B0604020202020204" pitchFamily="34" charset="0"/>
                <a:cs typeface="Arial" panose="020B0604020202020204" pitchFamily="34" charset="0"/>
              </a:rPr>
              <a:t>OS: 12.5 mo vs. 5.2 mo (median OS 9.8 mo) </a:t>
            </a:r>
          </a:p>
        </p:txBody>
      </p:sp>
      <p:sp>
        <p:nvSpPr>
          <p:cNvPr id="17" name="Textfeld 16"/>
          <p:cNvSpPr txBox="1"/>
          <p:nvPr/>
        </p:nvSpPr>
        <p:spPr>
          <a:xfrm>
            <a:off x="1230667" y="4856193"/>
            <a:ext cx="4288353" cy="318100"/>
          </a:xfrm>
          <a:prstGeom prst="rect">
            <a:avLst/>
          </a:prstGeom>
          <a:noFill/>
        </p:spPr>
        <p:txBody>
          <a:bodyPr wrap="none" rtlCol="0">
            <a:spAutoFit/>
          </a:bodyPr>
          <a:lstStyle/>
          <a:p>
            <a:r>
              <a:rPr lang="en-GB" sz="1467" dirty="0">
                <a:latin typeface="Arial" panose="020B0604020202020204" pitchFamily="34" charset="0"/>
                <a:cs typeface="Arial" panose="020B0604020202020204" pitchFamily="34" charset="0"/>
              </a:rPr>
              <a:t>PFS: 4.0 mo vs. 1.9 mo (median overall: 3.4 mo) </a:t>
            </a:r>
          </a:p>
        </p:txBody>
      </p:sp>
      <p:sp>
        <p:nvSpPr>
          <p:cNvPr id="18" name="Textfeld 17"/>
          <p:cNvSpPr txBox="1"/>
          <p:nvPr/>
        </p:nvSpPr>
        <p:spPr>
          <a:xfrm>
            <a:off x="619200" y="5284572"/>
            <a:ext cx="1611403" cy="769634"/>
          </a:xfrm>
          <a:prstGeom prst="rect">
            <a:avLst/>
          </a:prstGeom>
          <a:noFill/>
        </p:spPr>
        <p:txBody>
          <a:bodyPr wrap="none" lIns="0" rtlCol="0">
            <a:spAutoFit/>
          </a:bodyPr>
          <a:lstStyle/>
          <a:p>
            <a:pPr>
              <a:tabLst>
                <a:tab pos="594769" algn="l"/>
                <a:tab pos="1911303" algn="l"/>
              </a:tabLst>
            </a:pPr>
            <a:r>
              <a:rPr lang="en-GB" sz="1467" u="sng" dirty="0">
                <a:latin typeface="Arial" panose="020B0604020202020204" pitchFamily="34" charset="0"/>
                <a:cs typeface="Arial" panose="020B0604020202020204" pitchFamily="34" charset="0"/>
              </a:rPr>
              <a:t>Tumour response:</a:t>
            </a:r>
          </a:p>
          <a:p>
            <a:pPr>
              <a:tabLst>
                <a:tab pos="594769" algn="l"/>
                <a:tab pos="1911303" algn="l"/>
              </a:tabLst>
            </a:pPr>
            <a:r>
              <a:rPr lang="en-GB" sz="1467" dirty="0">
                <a:latin typeface="Arial" panose="020B0604020202020204" pitchFamily="34" charset="0"/>
                <a:cs typeface="Arial" panose="020B0604020202020204" pitchFamily="34" charset="0"/>
              </a:rPr>
              <a:t>ORR: 	21% </a:t>
            </a:r>
          </a:p>
          <a:p>
            <a:pPr>
              <a:tabLst>
                <a:tab pos="594769" algn="l"/>
                <a:tab pos="1911303" algn="l"/>
              </a:tabLst>
            </a:pPr>
            <a:r>
              <a:rPr lang="en-GB" sz="1467" dirty="0">
                <a:latin typeface="Arial" panose="020B0604020202020204" pitchFamily="34" charset="0"/>
                <a:cs typeface="Arial" panose="020B0604020202020204" pitchFamily="34" charset="0"/>
              </a:rPr>
              <a:t>DCR: 	54%</a:t>
            </a:r>
          </a:p>
        </p:txBody>
      </p:sp>
      <p:sp>
        <p:nvSpPr>
          <p:cNvPr id="14" name="TextBox 13">
            <a:extLst>
              <a:ext uri="{FF2B5EF4-FFF2-40B4-BE49-F238E27FC236}">
                <a16:creationId xmlns:a16="http://schemas.microsoft.com/office/drawing/2014/main" id="{182E7D03-EC5C-934D-A117-B4322246B5CD}"/>
              </a:ext>
            </a:extLst>
          </p:cNvPr>
          <p:cNvSpPr txBox="1"/>
          <p:nvPr/>
        </p:nvSpPr>
        <p:spPr>
          <a:xfrm>
            <a:off x="1076914" y="1302683"/>
            <a:ext cx="3941335" cy="369332"/>
          </a:xfrm>
          <a:prstGeom prst="rect">
            <a:avLst/>
          </a:prstGeom>
          <a:noFill/>
        </p:spPr>
        <p:txBody>
          <a:bodyPr wrap="none" lIns="0" rIns="0" rtlCol="0">
            <a:spAutoFit/>
          </a:bodyPr>
          <a:lstStyle/>
          <a:p>
            <a:r>
              <a:rPr lang="en-GB" b="1" spc="100" dirty="0">
                <a:solidFill>
                  <a:schemeClr val="accent2"/>
                </a:solidFill>
                <a:latin typeface="Arial" panose="020B0604020202020204" pitchFamily="34" charset="0"/>
                <a:ea typeface="Aileron" charset="0"/>
                <a:cs typeface="Arial" panose="020B0604020202020204" pitchFamily="34" charset="0"/>
              </a:rPr>
              <a:t>PROGRESSION-FREE SURVIVAL</a:t>
            </a:r>
          </a:p>
        </p:txBody>
      </p:sp>
      <p:sp>
        <p:nvSpPr>
          <p:cNvPr id="19" name="TextBox 18">
            <a:extLst>
              <a:ext uri="{FF2B5EF4-FFF2-40B4-BE49-F238E27FC236}">
                <a16:creationId xmlns:a16="http://schemas.microsoft.com/office/drawing/2014/main" id="{3C7F019D-3D97-F64A-A3C6-40C336B3E4C2}"/>
              </a:ext>
            </a:extLst>
          </p:cNvPr>
          <p:cNvSpPr txBox="1"/>
          <p:nvPr/>
        </p:nvSpPr>
        <p:spPr>
          <a:xfrm>
            <a:off x="7758635" y="1302683"/>
            <a:ext cx="2698367" cy="369332"/>
          </a:xfrm>
          <a:prstGeom prst="rect">
            <a:avLst/>
          </a:prstGeom>
          <a:noFill/>
        </p:spPr>
        <p:txBody>
          <a:bodyPr wrap="none" lIns="0" rtlCol="0">
            <a:spAutoFit/>
          </a:bodyPr>
          <a:lstStyle/>
          <a:p>
            <a:r>
              <a:rPr lang="en-GB" b="1" spc="100" dirty="0">
                <a:solidFill>
                  <a:schemeClr val="accent2"/>
                </a:solidFill>
                <a:latin typeface="Arial" panose="020B0604020202020204" pitchFamily="34" charset="0"/>
                <a:ea typeface="Aileron" charset="0"/>
                <a:cs typeface="Arial" panose="020B0604020202020204" pitchFamily="34" charset="0"/>
              </a:rPr>
              <a:t>OVERALL SURVIVAL</a:t>
            </a:r>
          </a:p>
        </p:txBody>
      </p:sp>
      <p:sp>
        <p:nvSpPr>
          <p:cNvPr id="20" name="Rectangle 19">
            <a:extLst>
              <a:ext uri="{FF2B5EF4-FFF2-40B4-BE49-F238E27FC236}">
                <a16:creationId xmlns:a16="http://schemas.microsoft.com/office/drawing/2014/main" id="{894924D4-72E1-BE44-8433-405762C17FF9}"/>
              </a:ext>
            </a:extLst>
          </p:cNvPr>
          <p:cNvSpPr/>
          <p:nvPr/>
        </p:nvSpPr>
        <p:spPr>
          <a:xfrm>
            <a:off x="1891446" y="4128268"/>
            <a:ext cx="3065025" cy="276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200" b="1" dirty="0">
                <a:solidFill>
                  <a:schemeClr val="tx1"/>
                </a:solidFill>
                <a:latin typeface="Arial" panose="020B0604020202020204" pitchFamily="34" charset="0"/>
                <a:cs typeface="Arial" panose="020B0604020202020204" pitchFamily="34" charset="0"/>
              </a:rPr>
              <a:t>Follow-up (months)</a:t>
            </a:r>
          </a:p>
        </p:txBody>
      </p:sp>
      <p:sp>
        <p:nvSpPr>
          <p:cNvPr id="22" name="TextBox 21">
            <a:extLst>
              <a:ext uri="{FF2B5EF4-FFF2-40B4-BE49-F238E27FC236}">
                <a16:creationId xmlns:a16="http://schemas.microsoft.com/office/drawing/2014/main" id="{01696B60-6015-5A49-9B94-F612225E2D8A}"/>
              </a:ext>
            </a:extLst>
          </p:cNvPr>
          <p:cNvSpPr txBox="1"/>
          <p:nvPr/>
        </p:nvSpPr>
        <p:spPr>
          <a:xfrm>
            <a:off x="2261102" y="3960909"/>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a:t>
            </a:r>
          </a:p>
        </p:txBody>
      </p:sp>
      <p:sp>
        <p:nvSpPr>
          <p:cNvPr id="23" name="TextBox 22">
            <a:extLst>
              <a:ext uri="{FF2B5EF4-FFF2-40B4-BE49-F238E27FC236}">
                <a16:creationId xmlns:a16="http://schemas.microsoft.com/office/drawing/2014/main" id="{574CF845-D4D6-BA47-99DF-1DCBF6B831AD}"/>
              </a:ext>
            </a:extLst>
          </p:cNvPr>
          <p:cNvSpPr txBox="1"/>
          <p:nvPr/>
        </p:nvSpPr>
        <p:spPr>
          <a:xfrm rot="16200000">
            <a:off x="865187" y="2831002"/>
            <a:ext cx="1078821" cy="184666"/>
          </a:xfrm>
          <a:prstGeom prst="rect">
            <a:avLst/>
          </a:prstGeom>
          <a:noFill/>
        </p:spPr>
        <p:txBody>
          <a:bodyPr wrap="non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Probability (%)</a:t>
            </a:r>
          </a:p>
        </p:txBody>
      </p:sp>
      <p:sp>
        <p:nvSpPr>
          <p:cNvPr id="24" name="TextBox 23">
            <a:extLst>
              <a:ext uri="{FF2B5EF4-FFF2-40B4-BE49-F238E27FC236}">
                <a16:creationId xmlns:a16="http://schemas.microsoft.com/office/drawing/2014/main" id="{A0F7564C-0843-2E4B-B6E4-6B71F0454867}"/>
              </a:ext>
            </a:extLst>
          </p:cNvPr>
          <p:cNvSpPr txBox="1"/>
          <p:nvPr/>
        </p:nvSpPr>
        <p:spPr>
          <a:xfrm>
            <a:off x="1760570" y="4524407"/>
            <a:ext cx="141064"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13</a:t>
            </a:r>
          </a:p>
          <a:p>
            <a:pPr algn="ctr">
              <a:lnSpc>
                <a:spcPct val="90000"/>
              </a:lnSpc>
            </a:pPr>
            <a:r>
              <a:rPr lang="en-GB" sz="1000" dirty="0">
                <a:latin typeface="Arial" panose="020B0604020202020204" pitchFamily="34" charset="0"/>
                <a:ea typeface="Aileron" charset="0"/>
                <a:cs typeface="Arial" panose="020B0604020202020204" pitchFamily="34" charset="0"/>
              </a:rPr>
              <a:t>12</a:t>
            </a:r>
          </a:p>
        </p:txBody>
      </p:sp>
      <p:sp>
        <p:nvSpPr>
          <p:cNvPr id="25" name="TextBox 24">
            <a:extLst>
              <a:ext uri="{FF2B5EF4-FFF2-40B4-BE49-F238E27FC236}">
                <a16:creationId xmlns:a16="http://schemas.microsoft.com/office/drawing/2014/main" id="{52810E7B-0D9C-0B46-9B57-344329CD8EC9}"/>
              </a:ext>
            </a:extLst>
          </p:cNvPr>
          <p:cNvSpPr txBox="1"/>
          <p:nvPr/>
        </p:nvSpPr>
        <p:spPr>
          <a:xfrm>
            <a:off x="625881" y="4385908"/>
            <a:ext cx="1005083" cy="415498"/>
          </a:xfrm>
          <a:prstGeom prst="rect">
            <a:avLst/>
          </a:prstGeom>
          <a:noFill/>
        </p:spPr>
        <p:txBody>
          <a:bodyPr wrap="none" lIns="0" tIns="0" rIns="0" bIns="0" rtlCol="0">
            <a:spAutoFit/>
          </a:bodyPr>
          <a:lstStyle/>
          <a:p>
            <a:pPr>
              <a:lnSpc>
                <a:spcPct val="90000"/>
              </a:lnSpc>
            </a:pPr>
            <a:r>
              <a:rPr lang="en-GB" sz="1000" b="1" dirty="0">
                <a:latin typeface="Arial" panose="020B0604020202020204" pitchFamily="34" charset="0"/>
                <a:ea typeface="Aileron" charset="0"/>
                <a:cs typeface="Arial" panose="020B0604020202020204" pitchFamily="34" charset="0"/>
              </a:rPr>
              <a:t>Number at risk</a:t>
            </a:r>
          </a:p>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Wild-type ctDNA</a:t>
            </a:r>
          </a:p>
          <a:p>
            <a:pPr>
              <a:lnSpc>
                <a:spcPct val="90000"/>
              </a:lnSpc>
            </a:pPr>
            <a:r>
              <a:rPr lang="en-GB" sz="1000" b="1" dirty="0">
                <a:solidFill>
                  <a:schemeClr val="accent1"/>
                </a:solidFill>
                <a:latin typeface="Arial" panose="020B0604020202020204" pitchFamily="34" charset="0"/>
                <a:ea typeface="Aileron" charset="0"/>
                <a:cs typeface="Arial" panose="020B0604020202020204" pitchFamily="34" charset="0"/>
              </a:rPr>
              <a:t>Mutated ctDNA</a:t>
            </a:r>
          </a:p>
        </p:txBody>
      </p:sp>
      <p:sp>
        <p:nvSpPr>
          <p:cNvPr id="26" name="TextBox 25">
            <a:extLst>
              <a:ext uri="{FF2B5EF4-FFF2-40B4-BE49-F238E27FC236}">
                <a16:creationId xmlns:a16="http://schemas.microsoft.com/office/drawing/2014/main" id="{A654BAC8-9D41-D44D-9B50-0455E3FD0A57}"/>
              </a:ext>
            </a:extLst>
          </p:cNvPr>
          <p:cNvSpPr txBox="1"/>
          <p:nvPr/>
        </p:nvSpPr>
        <p:spPr>
          <a:xfrm>
            <a:off x="2718302" y="3960909"/>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a:t>
            </a:r>
          </a:p>
        </p:txBody>
      </p:sp>
      <p:sp>
        <p:nvSpPr>
          <p:cNvPr id="27" name="TextBox 26">
            <a:extLst>
              <a:ext uri="{FF2B5EF4-FFF2-40B4-BE49-F238E27FC236}">
                <a16:creationId xmlns:a16="http://schemas.microsoft.com/office/drawing/2014/main" id="{E9B5ADAB-BD7A-274D-B5CE-8C7D37426CAA}"/>
              </a:ext>
            </a:extLst>
          </p:cNvPr>
          <p:cNvSpPr txBox="1"/>
          <p:nvPr/>
        </p:nvSpPr>
        <p:spPr>
          <a:xfrm>
            <a:off x="4511836" y="3960909"/>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12</a:t>
            </a:r>
          </a:p>
        </p:txBody>
      </p:sp>
      <p:sp>
        <p:nvSpPr>
          <p:cNvPr id="28" name="TextBox 27">
            <a:extLst>
              <a:ext uri="{FF2B5EF4-FFF2-40B4-BE49-F238E27FC236}">
                <a16:creationId xmlns:a16="http://schemas.microsoft.com/office/drawing/2014/main" id="{8EA3DF47-0980-6F46-AA49-8E0CF3536BD9}"/>
              </a:ext>
            </a:extLst>
          </p:cNvPr>
          <p:cNvSpPr txBox="1"/>
          <p:nvPr/>
        </p:nvSpPr>
        <p:spPr>
          <a:xfrm>
            <a:off x="4969036" y="3960909"/>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14</a:t>
            </a:r>
          </a:p>
        </p:txBody>
      </p:sp>
      <p:cxnSp>
        <p:nvCxnSpPr>
          <p:cNvPr id="31" name="Straight Connector 30">
            <a:extLst>
              <a:ext uri="{FF2B5EF4-FFF2-40B4-BE49-F238E27FC236}">
                <a16:creationId xmlns:a16="http://schemas.microsoft.com/office/drawing/2014/main" id="{BC0150CD-3009-1841-A427-513C2CE9A027}"/>
              </a:ext>
            </a:extLst>
          </p:cNvPr>
          <p:cNvCxnSpPr>
            <a:cxnSpLocks/>
          </p:cNvCxnSpPr>
          <p:nvPr/>
        </p:nvCxnSpPr>
        <p:spPr>
          <a:xfrm>
            <a:off x="2295687" y="3919825"/>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865844E2-A3E3-764D-BB1B-FAC05A821563}"/>
              </a:ext>
            </a:extLst>
          </p:cNvPr>
          <p:cNvCxnSpPr>
            <a:cxnSpLocks/>
          </p:cNvCxnSpPr>
          <p:nvPr/>
        </p:nvCxnSpPr>
        <p:spPr>
          <a:xfrm>
            <a:off x="2749712" y="3919825"/>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3E4245BE-B2C7-F848-AF4A-5B1FF529DD63}"/>
              </a:ext>
            </a:extLst>
          </p:cNvPr>
          <p:cNvSpPr txBox="1"/>
          <p:nvPr/>
        </p:nvSpPr>
        <p:spPr>
          <a:xfrm>
            <a:off x="3632702" y="3960909"/>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8</a:t>
            </a:r>
          </a:p>
        </p:txBody>
      </p:sp>
      <p:cxnSp>
        <p:nvCxnSpPr>
          <p:cNvPr id="35" name="Straight Connector 34">
            <a:extLst>
              <a:ext uri="{FF2B5EF4-FFF2-40B4-BE49-F238E27FC236}">
                <a16:creationId xmlns:a16="http://schemas.microsoft.com/office/drawing/2014/main" id="{F0C0E6E1-239A-6748-AA5D-B3F52694C1F0}"/>
              </a:ext>
            </a:extLst>
          </p:cNvPr>
          <p:cNvCxnSpPr>
            <a:cxnSpLocks/>
          </p:cNvCxnSpPr>
          <p:nvPr/>
        </p:nvCxnSpPr>
        <p:spPr>
          <a:xfrm>
            <a:off x="3664112" y="3919825"/>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4A019A05-93BC-984A-BEB5-852A41C7D118}"/>
              </a:ext>
            </a:extLst>
          </p:cNvPr>
          <p:cNvSpPr txBox="1"/>
          <p:nvPr/>
        </p:nvSpPr>
        <p:spPr>
          <a:xfrm>
            <a:off x="4054636" y="3960909"/>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10</a:t>
            </a:r>
          </a:p>
        </p:txBody>
      </p:sp>
      <p:sp>
        <p:nvSpPr>
          <p:cNvPr id="38" name="TextBox 37">
            <a:extLst>
              <a:ext uri="{FF2B5EF4-FFF2-40B4-BE49-F238E27FC236}">
                <a16:creationId xmlns:a16="http://schemas.microsoft.com/office/drawing/2014/main" id="{C9054FBD-072E-2F4F-BED3-8C5CAF5F0E8F}"/>
              </a:ext>
            </a:extLst>
          </p:cNvPr>
          <p:cNvSpPr txBox="1"/>
          <p:nvPr/>
        </p:nvSpPr>
        <p:spPr>
          <a:xfrm>
            <a:off x="3535611" y="2103463"/>
            <a:ext cx="1668727" cy="307777"/>
          </a:xfrm>
          <a:prstGeom prst="rect">
            <a:avLst/>
          </a:prstGeom>
          <a:noFill/>
        </p:spPr>
        <p:txBody>
          <a:bodyPr wrap="none" lIns="0" tIns="0" rIns="0" bIns="0" rtlCol="0">
            <a:spAutoFit/>
          </a:bodyPr>
          <a:lstStyle/>
          <a:p>
            <a:r>
              <a:rPr lang="en-GB" sz="1000" i="1" dirty="0">
                <a:latin typeface="Arial" panose="020B0604020202020204" pitchFamily="34" charset="0"/>
                <a:ea typeface="Aileron" charset="0"/>
                <a:cs typeface="Arial" panose="020B0604020202020204" pitchFamily="34" charset="0"/>
              </a:rPr>
              <a:t>RAS</a:t>
            </a:r>
            <a:r>
              <a:rPr lang="en-GB" sz="1000" dirty="0">
                <a:latin typeface="Arial" panose="020B0604020202020204" pitchFamily="34" charset="0"/>
                <a:ea typeface="Aileron" charset="0"/>
                <a:cs typeface="Arial" panose="020B0604020202020204" pitchFamily="34" charset="0"/>
              </a:rPr>
              <a:t> wild-type ctDNA: 4.0 mo</a:t>
            </a:r>
          </a:p>
          <a:p>
            <a:r>
              <a:rPr lang="en-GB" sz="1000" i="1" dirty="0">
                <a:latin typeface="Arial" panose="020B0604020202020204" pitchFamily="34" charset="0"/>
                <a:ea typeface="Aileron" charset="0"/>
                <a:cs typeface="Arial" panose="020B0604020202020204" pitchFamily="34" charset="0"/>
              </a:rPr>
              <a:t>RAS</a:t>
            </a:r>
            <a:r>
              <a:rPr lang="en-GB" sz="1000" dirty="0">
                <a:latin typeface="Arial" panose="020B0604020202020204" pitchFamily="34" charset="0"/>
                <a:ea typeface="Aileron" charset="0"/>
                <a:cs typeface="Arial" panose="020B0604020202020204" pitchFamily="34" charset="0"/>
              </a:rPr>
              <a:t> mutated ctDNA: 1.9 mo</a:t>
            </a:r>
          </a:p>
        </p:txBody>
      </p:sp>
      <p:cxnSp>
        <p:nvCxnSpPr>
          <p:cNvPr id="40" name="Straight Connector 39">
            <a:extLst>
              <a:ext uri="{FF2B5EF4-FFF2-40B4-BE49-F238E27FC236}">
                <a16:creationId xmlns:a16="http://schemas.microsoft.com/office/drawing/2014/main" id="{78D9AB60-E880-C34D-B922-F29A7493B34F}"/>
              </a:ext>
            </a:extLst>
          </p:cNvPr>
          <p:cNvCxnSpPr>
            <a:cxnSpLocks/>
          </p:cNvCxnSpPr>
          <p:nvPr/>
        </p:nvCxnSpPr>
        <p:spPr>
          <a:xfrm>
            <a:off x="4578512" y="3919825"/>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A4A156CA-F2B0-1E4C-A1F9-C9BCD39A6A2B}"/>
              </a:ext>
            </a:extLst>
          </p:cNvPr>
          <p:cNvCxnSpPr>
            <a:cxnSpLocks/>
          </p:cNvCxnSpPr>
          <p:nvPr/>
        </p:nvCxnSpPr>
        <p:spPr>
          <a:xfrm>
            <a:off x="5032537" y="3919825"/>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CCBE0B60-8FD1-284E-A861-9710BA2D9DD8}"/>
              </a:ext>
            </a:extLst>
          </p:cNvPr>
          <p:cNvCxnSpPr>
            <a:cxnSpLocks/>
          </p:cNvCxnSpPr>
          <p:nvPr/>
        </p:nvCxnSpPr>
        <p:spPr>
          <a:xfrm>
            <a:off x="4121312" y="3919825"/>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5" name="TextBox 44">
            <a:extLst>
              <a:ext uri="{FF2B5EF4-FFF2-40B4-BE49-F238E27FC236}">
                <a16:creationId xmlns:a16="http://schemas.microsoft.com/office/drawing/2014/main" id="{E31FD2E7-1D69-AA4E-A5F3-BBBD19FFC8F5}"/>
              </a:ext>
            </a:extLst>
          </p:cNvPr>
          <p:cNvSpPr txBox="1"/>
          <p:nvPr/>
        </p:nvSpPr>
        <p:spPr>
          <a:xfrm>
            <a:off x="1560906" y="1901268"/>
            <a:ext cx="211596"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100</a:t>
            </a:r>
          </a:p>
        </p:txBody>
      </p:sp>
      <p:sp>
        <p:nvSpPr>
          <p:cNvPr id="47" name="TextBox 46">
            <a:extLst>
              <a:ext uri="{FF2B5EF4-FFF2-40B4-BE49-F238E27FC236}">
                <a16:creationId xmlns:a16="http://schemas.microsoft.com/office/drawing/2014/main" id="{213BB971-A75B-0B46-9729-C3E6D88B8FCC}"/>
              </a:ext>
            </a:extLst>
          </p:cNvPr>
          <p:cNvSpPr txBox="1"/>
          <p:nvPr/>
        </p:nvSpPr>
        <p:spPr>
          <a:xfrm>
            <a:off x="1631438" y="2275918"/>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80</a:t>
            </a:r>
          </a:p>
        </p:txBody>
      </p:sp>
      <p:sp>
        <p:nvSpPr>
          <p:cNvPr id="49" name="TextBox 48">
            <a:extLst>
              <a:ext uri="{FF2B5EF4-FFF2-40B4-BE49-F238E27FC236}">
                <a16:creationId xmlns:a16="http://schemas.microsoft.com/office/drawing/2014/main" id="{B44E4130-5901-B04D-8587-48920B73E8F3}"/>
              </a:ext>
            </a:extLst>
          </p:cNvPr>
          <p:cNvSpPr txBox="1"/>
          <p:nvPr/>
        </p:nvSpPr>
        <p:spPr>
          <a:xfrm>
            <a:off x="1631438" y="2666443"/>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60</a:t>
            </a:r>
          </a:p>
        </p:txBody>
      </p:sp>
      <p:sp>
        <p:nvSpPr>
          <p:cNvPr id="51" name="TextBox 50">
            <a:extLst>
              <a:ext uri="{FF2B5EF4-FFF2-40B4-BE49-F238E27FC236}">
                <a16:creationId xmlns:a16="http://schemas.microsoft.com/office/drawing/2014/main" id="{B68B6931-0C47-704B-952D-0EB6DE634B96}"/>
              </a:ext>
            </a:extLst>
          </p:cNvPr>
          <p:cNvSpPr txBox="1"/>
          <p:nvPr/>
        </p:nvSpPr>
        <p:spPr>
          <a:xfrm>
            <a:off x="1631438" y="3050618"/>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40</a:t>
            </a:r>
          </a:p>
        </p:txBody>
      </p:sp>
      <p:sp>
        <p:nvSpPr>
          <p:cNvPr id="53" name="TextBox 52">
            <a:extLst>
              <a:ext uri="{FF2B5EF4-FFF2-40B4-BE49-F238E27FC236}">
                <a16:creationId xmlns:a16="http://schemas.microsoft.com/office/drawing/2014/main" id="{C23A97FA-50A4-D14F-B1FA-819F554A85EC}"/>
              </a:ext>
            </a:extLst>
          </p:cNvPr>
          <p:cNvSpPr txBox="1"/>
          <p:nvPr/>
        </p:nvSpPr>
        <p:spPr>
          <a:xfrm>
            <a:off x="1631438" y="3444318"/>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20</a:t>
            </a:r>
          </a:p>
        </p:txBody>
      </p:sp>
      <p:sp>
        <p:nvSpPr>
          <p:cNvPr id="55" name="TextBox 54">
            <a:extLst>
              <a:ext uri="{FF2B5EF4-FFF2-40B4-BE49-F238E27FC236}">
                <a16:creationId xmlns:a16="http://schemas.microsoft.com/office/drawing/2014/main" id="{B8A9B2C3-8F75-7E40-9EF3-C4726F0C3843}"/>
              </a:ext>
            </a:extLst>
          </p:cNvPr>
          <p:cNvSpPr txBox="1"/>
          <p:nvPr/>
        </p:nvSpPr>
        <p:spPr>
          <a:xfrm>
            <a:off x="1701970" y="3831668"/>
            <a:ext cx="70532"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a:t>
            </a:r>
          </a:p>
        </p:txBody>
      </p:sp>
      <p:sp>
        <p:nvSpPr>
          <p:cNvPr id="56" name="TextBox 55">
            <a:extLst>
              <a:ext uri="{FF2B5EF4-FFF2-40B4-BE49-F238E27FC236}">
                <a16:creationId xmlns:a16="http://schemas.microsoft.com/office/drawing/2014/main" id="{288D38E1-F4A9-164D-A311-38BF2995752A}"/>
              </a:ext>
            </a:extLst>
          </p:cNvPr>
          <p:cNvSpPr txBox="1"/>
          <p:nvPr/>
        </p:nvSpPr>
        <p:spPr>
          <a:xfrm>
            <a:off x="1810252" y="3960909"/>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p>
        </p:txBody>
      </p:sp>
      <p:cxnSp>
        <p:nvCxnSpPr>
          <p:cNvPr id="57" name="Straight Connector 56">
            <a:extLst>
              <a:ext uri="{FF2B5EF4-FFF2-40B4-BE49-F238E27FC236}">
                <a16:creationId xmlns:a16="http://schemas.microsoft.com/office/drawing/2014/main" id="{50973C69-727D-2B4F-AD77-8CD2D6C02BF8}"/>
              </a:ext>
            </a:extLst>
          </p:cNvPr>
          <p:cNvCxnSpPr>
            <a:cxnSpLocks/>
          </p:cNvCxnSpPr>
          <p:nvPr/>
        </p:nvCxnSpPr>
        <p:spPr>
          <a:xfrm>
            <a:off x="1835312" y="3919825"/>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358D9C94-CECA-BC40-84EA-1A1DD396D653}"/>
              </a:ext>
            </a:extLst>
          </p:cNvPr>
          <p:cNvCxnSpPr>
            <a:cxnSpLocks/>
          </p:cNvCxnSpPr>
          <p:nvPr/>
        </p:nvCxnSpPr>
        <p:spPr>
          <a:xfrm rot="5400000">
            <a:off x="1809914" y="3891321"/>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851C24D5-D46C-0042-96C4-F77102DB065B}"/>
              </a:ext>
            </a:extLst>
          </p:cNvPr>
          <p:cNvCxnSpPr>
            <a:cxnSpLocks/>
          </p:cNvCxnSpPr>
          <p:nvPr/>
        </p:nvCxnSpPr>
        <p:spPr>
          <a:xfrm rot="5400000">
            <a:off x="1809914" y="3504781"/>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75C207B3-EC20-754E-A137-F9270A93A7FE}"/>
              </a:ext>
            </a:extLst>
          </p:cNvPr>
          <p:cNvCxnSpPr>
            <a:cxnSpLocks/>
          </p:cNvCxnSpPr>
          <p:nvPr/>
        </p:nvCxnSpPr>
        <p:spPr>
          <a:xfrm rot="5400000">
            <a:off x="1809914" y="3114258"/>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1EFCBD8F-85BF-AB4E-A433-989FE701B0D5}"/>
              </a:ext>
            </a:extLst>
          </p:cNvPr>
          <p:cNvCxnSpPr>
            <a:cxnSpLocks/>
          </p:cNvCxnSpPr>
          <p:nvPr/>
        </p:nvCxnSpPr>
        <p:spPr>
          <a:xfrm rot="5400000">
            <a:off x="1809914" y="2726908"/>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32673D56-949E-B745-BF10-3671E4830ACE}"/>
              </a:ext>
            </a:extLst>
          </p:cNvPr>
          <p:cNvCxnSpPr>
            <a:cxnSpLocks/>
          </p:cNvCxnSpPr>
          <p:nvPr/>
        </p:nvCxnSpPr>
        <p:spPr>
          <a:xfrm rot="5400000">
            <a:off x="1809914" y="233955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18196439-5014-884C-8991-80BC04E7E723}"/>
              </a:ext>
            </a:extLst>
          </p:cNvPr>
          <p:cNvCxnSpPr>
            <a:cxnSpLocks/>
          </p:cNvCxnSpPr>
          <p:nvPr/>
        </p:nvCxnSpPr>
        <p:spPr>
          <a:xfrm rot="5400000">
            <a:off x="1809914" y="1949035"/>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0" name="TextBox 69">
            <a:extLst>
              <a:ext uri="{FF2B5EF4-FFF2-40B4-BE49-F238E27FC236}">
                <a16:creationId xmlns:a16="http://schemas.microsoft.com/office/drawing/2014/main" id="{E32B2964-CD05-1346-BDE3-F43A9F052AF0}"/>
              </a:ext>
            </a:extLst>
          </p:cNvPr>
          <p:cNvSpPr txBox="1"/>
          <p:nvPr/>
        </p:nvSpPr>
        <p:spPr>
          <a:xfrm>
            <a:off x="3181852" y="3960909"/>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6</a:t>
            </a:r>
          </a:p>
        </p:txBody>
      </p:sp>
      <p:cxnSp>
        <p:nvCxnSpPr>
          <p:cNvPr id="71" name="Straight Connector 70">
            <a:extLst>
              <a:ext uri="{FF2B5EF4-FFF2-40B4-BE49-F238E27FC236}">
                <a16:creationId xmlns:a16="http://schemas.microsoft.com/office/drawing/2014/main" id="{7D77862D-71CE-DB47-9B66-37EAB09C9F7A}"/>
              </a:ext>
            </a:extLst>
          </p:cNvPr>
          <p:cNvCxnSpPr>
            <a:cxnSpLocks/>
          </p:cNvCxnSpPr>
          <p:nvPr/>
        </p:nvCxnSpPr>
        <p:spPr>
          <a:xfrm>
            <a:off x="3213262" y="3919825"/>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2" name="TextBox 71">
            <a:extLst>
              <a:ext uri="{FF2B5EF4-FFF2-40B4-BE49-F238E27FC236}">
                <a16:creationId xmlns:a16="http://schemas.microsoft.com/office/drawing/2014/main" id="{A3406646-6632-BF4E-8AB4-4C4E10BF6A7D}"/>
              </a:ext>
            </a:extLst>
          </p:cNvPr>
          <p:cNvSpPr txBox="1"/>
          <p:nvPr/>
        </p:nvSpPr>
        <p:spPr>
          <a:xfrm>
            <a:off x="2230470" y="4524407"/>
            <a:ext cx="141064"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10</a:t>
            </a:r>
          </a:p>
          <a:p>
            <a:pPr algn="ctr">
              <a:lnSpc>
                <a:spcPct val="90000"/>
              </a:lnSpc>
            </a:pPr>
            <a:r>
              <a:rPr lang="en-GB" sz="1000" dirty="0">
                <a:latin typeface="Arial" panose="020B0604020202020204" pitchFamily="34" charset="0"/>
                <a:ea typeface="Aileron" charset="0"/>
                <a:cs typeface="Arial" panose="020B0604020202020204" pitchFamily="34" charset="0"/>
              </a:rPr>
              <a:t>5</a:t>
            </a:r>
          </a:p>
        </p:txBody>
      </p:sp>
      <p:sp>
        <p:nvSpPr>
          <p:cNvPr id="73" name="TextBox 72">
            <a:extLst>
              <a:ext uri="{FF2B5EF4-FFF2-40B4-BE49-F238E27FC236}">
                <a16:creationId xmlns:a16="http://schemas.microsoft.com/office/drawing/2014/main" id="{0D10FFD0-4ECC-CB46-94BF-AB5FB95134CD}"/>
              </a:ext>
            </a:extLst>
          </p:cNvPr>
          <p:cNvSpPr txBox="1"/>
          <p:nvPr/>
        </p:nvSpPr>
        <p:spPr>
          <a:xfrm>
            <a:off x="2716586" y="4524407"/>
            <a:ext cx="70532"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6</a:t>
            </a:r>
          </a:p>
          <a:p>
            <a:pPr algn="ctr">
              <a:lnSpc>
                <a:spcPct val="90000"/>
              </a:lnSpc>
            </a:pPr>
            <a:r>
              <a:rPr lang="en-GB" sz="1000" dirty="0">
                <a:latin typeface="Arial" panose="020B0604020202020204" pitchFamily="34" charset="0"/>
                <a:ea typeface="Aileron" charset="0"/>
                <a:cs typeface="Arial" panose="020B0604020202020204" pitchFamily="34" charset="0"/>
              </a:rPr>
              <a:t>2</a:t>
            </a:r>
          </a:p>
        </p:txBody>
      </p:sp>
      <p:sp>
        <p:nvSpPr>
          <p:cNvPr id="74" name="TextBox 73">
            <a:extLst>
              <a:ext uri="{FF2B5EF4-FFF2-40B4-BE49-F238E27FC236}">
                <a16:creationId xmlns:a16="http://schemas.microsoft.com/office/drawing/2014/main" id="{47944588-370C-BD4C-B28B-32C05313E605}"/>
              </a:ext>
            </a:extLst>
          </p:cNvPr>
          <p:cNvSpPr txBox="1"/>
          <p:nvPr/>
        </p:nvSpPr>
        <p:spPr>
          <a:xfrm>
            <a:off x="3183311" y="4524407"/>
            <a:ext cx="70532"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4</a:t>
            </a:r>
          </a:p>
          <a:p>
            <a:pPr algn="ctr">
              <a:lnSpc>
                <a:spcPct val="90000"/>
              </a:lnSpc>
            </a:pPr>
            <a:r>
              <a:rPr lang="en-GB" sz="1000" dirty="0">
                <a:latin typeface="Arial" panose="020B0604020202020204" pitchFamily="34" charset="0"/>
                <a:ea typeface="Aileron" charset="0"/>
                <a:cs typeface="Arial" panose="020B0604020202020204" pitchFamily="34" charset="0"/>
              </a:rPr>
              <a:t>1</a:t>
            </a:r>
          </a:p>
        </p:txBody>
      </p:sp>
      <p:sp>
        <p:nvSpPr>
          <p:cNvPr id="75" name="TextBox 74">
            <a:extLst>
              <a:ext uri="{FF2B5EF4-FFF2-40B4-BE49-F238E27FC236}">
                <a16:creationId xmlns:a16="http://schemas.microsoft.com/office/drawing/2014/main" id="{6EC61AD1-08AB-114D-88E6-B83EDB3A23F1}"/>
              </a:ext>
            </a:extLst>
          </p:cNvPr>
          <p:cNvSpPr txBox="1"/>
          <p:nvPr/>
        </p:nvSpPr>
        <p:spPr>
          <a:xfrm>
            <a:off x="3624636" y="4524407"/>
            <a:ext cx="70532"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3</a:t>
            </a:r>
          </a:p>
          <a:p>
            <a:pPr algn="ctr">
              <a:lnSpc>
                <a:spcPct val="90000"/>
              </a:lnSpc>
            </a:pPr>
            <a:r>
              <a:rPr lang="en-GB" sz="1000" dirty="0">
                <a:latin typeface="Arial" panose="020B0604020202020204" pitchFamily="34" charset="0"/>
                <a:ea typeface="Aileron" charset="0"/>
                <a:cs typeface="Arial" panose="020B0604020202020204" pitchFamily="34" charset="0"/>
              </a:rPr>
              <a:t>0</a:t>
            </a:r>
          </a:p>
        </p:txBody>
      </p:sp>
      <p:sp>
        <p:nvSpPr>
          <p:cNvPr id="76" name="TextBox 75">
            <a:extLst>
              <a:ext uri="{FF2B5EF4-FFF2-40B4-BE49-F238E27FC236}">
                <a16:creationId xmlns:a16="http://schemas.microsoft.com/office/drawing/2014/main" id="{311F371C-5CEC-234F-959C-3CDE967B704E}"/>
              </a:ext>
            </a:extLst>
          </p:cNvPr>
          <p:cNvSpPr txBox="1"/>
          <p:nvPr/>
        </p:nvSpPr>
        <p:spPr>
          <a:xfrm>
            <a:off x="4088186" y="4524407"/>
            <a:ext cx="70532"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2</a:t>
            </a:r>
          </a:p>
          <a:p>
            <a:pPr algn="ctr">
              <a:lnSpc>
                <a:spcPct val="90000"/>
              </a:lnSpc>
            </a:pPr>
            <a:r>
              <a:rPr lang="en-GB" sz="1000" dirty="0">
                <a:latin typeface="Arial" panose="020B0604020202020204" pitchFamily="34" charset="0"/>
                <a:ea typeface="Aileron" charset="0"/>
                <a:cs typeface="Arial" panose="020B0604020202020204" pitchFamily="34" charset="0"/>
              </a:rPr>
              <a:t>0</a:t>
            </a:r>
          </a:p>
        </p:txBody>
      </p:sp>
      <p:sp>
        <p:nvSpPr>
          <p:cNvPr id="118" name="TextBox 117">
            <a:extLst>
              <a:ext uri="{FF2B5EF4-FFF2-40B4-BE49-F238E27FC236}">
                <a16:creationId xmlns:a16="http://schemas.microsoft.com/office/drawing/2014/main" id="{B8ED2081-7F45-8641-9BDA-EDCAA4FE8E51}"/>
              </a:ext>
            </a:extLst>
          </p:cNvPr>
          <p:cNvSpPr txBox="1"/>
          <p:nvPr/>
        </p:nvSpPr>
        <p:spPr>
          <a:xfrm>
            <a:off x="4542211" y="4524407"/>
            <a:ext cx="70532"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a:t>
            </a:r>
          </a:p>
          <a:p>
            <a:pPr algn="ctr">
              <a:lnSpc>
                <a:spcPct val="90000"/>
              </a:lnSpc>
            </a:pPr>
            <a:r>
              <a:rPr lang="en-GB" sz="1000" dirty="0">
                <a:latin typeface="Arial" panose="020B0604020202020204" pitchFamily="34" charset="0"/>
                <a:ea typeface="Aileron" charset="0"/>
                <a:cs typeface="Arial" panose="020B0604020202020204" pitchFamily="34" charset="0"/>
              </a:rPr>
              <a:t>0</a:t>
            </a:r>
          </a:p>
        </p:txBody>
      </p:sp>
      <p:sp>
        <p:nvSpPr>
          <p:cNvPr id="119" name="TextBox 118">
            <a:extLst>
              <a:ext uri="{FF2B5EF4-FFF2-40B4-BE49-F238E27FC236}">
                <a16:creationId xmlns:a16="http://schemas.microsoft.com/office/drawing/2014/main" id="{9B293958-4445-DB48-A5C0-EB83F7094B64}"/>
              </a:ext>
            </a:extLst>
          </p:cNvPr>
          <p:cNvSpPr txBox="1"/>
          <p:nvPr/>
        </p:nvSpPr>
        <p:spPr>
          <a:xfrm>
            <a:off x="5002586" y="4524407"/>
            <a:ext cx="70532"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0</a:t>
            </a:r>
          </a:p>
          <a:p>
            <a:pPr algn="ctr">
              <a:lnSpc>
                <a:spcPct val="90000"/>
              </a:lnSpc>
            </a:pPr>
            <a:r>
              <a:rPr lang="en-GB" sz="1000" dirty="0">
                <a:latin typeface="Arial" panose="020B0604020202020204" pitchFamily="34" charset="0"/>
                <a:ea typeface="Aileron" charset="0"/>
                <a:cs typeface="Arial" panose="020B0604020202020204" pitchFamily="34" charset="0"/>
              </a:rPr>
              <a:t>0</a:t>
            </a:r>
          </a:p>
        </p:txBody>
      </p:sp>
      <p:cxnSp>
        <p:nvCxnSpPr>
          <p:cNvPr id="121" name="Straight Connector 120">
            <a:extLst>
              <a:ext uri="{FF2B5EF4-FFF2-40B4-BE49-F238E27FC236}">
                <a16:creationId xmlns:a16="http://schemas.microsoft.com/office/drawing/2014/main" id="{D81EAE4D-6F47-A744-B2DF-4C889A94A17A}"/>
              </a:ext>
            </a:extLst>
          </p:cNvPr>
          <p:cNvCxnSpPr>
            <a:cxnSpLocks/>
          </p:cNvCxnSpPr>
          <p:nvPr/>
        </p:nvCxnSpPr>
        <p:spPr>
          <a:xfrm flipH="1">
            <a:off x="3180046" y="2180088"/>
            <a:ext cx="245779" cy="0"/>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a:extLst>
              <a:ext uri="{FF2B5EF4-FFF2-40B4-BE49-F238E27FC236}">
                <a16:creationId xmlns:a16="http://schemas.microsoft.com/office/drawing/2014/main" id="{E507D271-AF16-6E46-BDED-CC40AD21846C}"/>
              </a:ext>
            </a:extLst>
          </p:cNvPr>
          <p:cNvCxnSpPr>
            <a:cxnSpLocks/>
          </p:cNvCxnSpPr>
          <p:nvPr/>
        </p:nvCxnSpPr>
        <p:spPr>
          <a:xfrm flipH="1">
            <a:off x="3180046" y="2338838"/>
            <a:ext cx="245779" cy="0"/>
          </a:xfrm>
          <a:prstGeom prst="line">
            <a:avLst/>
          </a:prstGeom>
          <a:ln w="254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24" name="Rectangle 123">
            <a:extLst>
              <a:ext uri="{FF2B5EF4-FFF2-40B4-BE49-F238E27FC236}">
                <a16:creationId xmlns:a16="http://schemas.microsoft.com/office/drawing/2014/main" id="{96CA3877-A93E-5C4F-AB52-B8F6C5DBAF6C}"/>
              </a:ext>
            </a:extLst>
          </p:cNvPr>
          <p:cNvSpPr/>
          <p:nvPr/>
        </p:nvSpPr>
        <p:spPr>
          <a:xfrm>
            <a:off x="7652975" y="4128268"/>
            <a:ext cx="3065025" cy="276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200" b="1" dirty="0">
                <a:solidFill>
                  <a:schemeClr val="tx1"/>
                </a:solidFill>
                <a:latin typeface="Arial" panose="020B0604020202020204" pitchFamily="34" charset="0"/>
                <a:cs typeface="Arial" panose="020B0604020202020204" pitchFamily="34" charset="0"/>
              </a:rPr>
              <a:t>Follow-up (months)</a:t>
            </a:r>
          </a:p>
        </p:txBody>
      </p:sp>
      <p:sp>
        <p:nvSpPr>
          <p:cNvPr id="127" name="TextBox 126">
            <a:extLst>
              <a:ext uri="{FF2B5EF4-FFF2-40B4-BE49-F238E27FC236}">
                <a16:creationId xmlns:a16="http://schemas.microsoft.com/office/drawing/2014/main" id="{0D2D34B7-A19B-344B-986F-719E9E03A427}"/>
              </a:ext>
            </a:extLst>
          </p:cNvPr>
          <p:cNvSpPr txBox="1"/>
          <p:nvPr/>
        </p:nvSpPr>
        <p:spPr>
          <a:xfrm rot="16200000">
            <a:off x="6626716" y="2831002"/>
            <a:ext cx="1078821" cy="184666"/>
          </a:xfrm>
          <a:prstGeom prst="rect">
            <a:avLst/>
          </a:prstGeom>
          <a:noFill/>
        </p:spPr>
        <p:txBody>
          <a:bodyPr wrap="non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Probability (%)</a:t>
            </a:r>
          </a:p>
        </p:txBody>
      </p:sp>
      <p:sp>
        <p:nvSpPr>
          <p:cNvPr id="128" name="TextBox 127">
            <a:extLst>
              <a:ext uri="{FF2B5EF4-FFF2-40B4-BE49-F238E27FC236}">
                <a16:creationId xmlns:a16="http://schemas.microsoft.com/office/drawing/2014/main" id="{972CE3B2-8361-774C-B240-C274A61D84D1}"/>
              </a:ext>
            </a:extLst>
          </p:cNvPr>
          <p:cNvSpPr txBox="1"/>
          <p:nvPr/>
        </p:nvSpPr>
        <p:spPr>
          <a:xfrm>
            <a:off x="7522099" y="4524407"/>
            <a:ext cx="141064"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13</a:t>
            </a:r>
          </a:p>
          <a:p>
            <a:pPr algn="ctr">
              <a:lnSpc>
                <a:spcPct val="90000"/>
              </a:lnSpc>
            </a:pPr>
            <a:r>
              <a:rPr lang="en-GB" sz="1000" dirty="0">
                <a:latin typeface="Arial" panose="020B0604020202020204" pitchFamily="34" charset="0"/>
                <a:ea typeface="Aileron" charset="0"/>
                <a:cs typeface="Arial" panose="020B0604020202020204" pitchFamily="34" charset="0"/>
              </a:rPr>
              <a:t>12</a:t>
            </a:r>
          </a:p>
        </p:txBody>
      </p:sp>
      <p:sp>
        <p:nvSpPr>
          <p:cNvPr id="129" name="TextBox 128">
            <a:extLst>
              <a:ext uri="{FF2B5EF4-FFF2-40B4-BE49-F238E27FC236}">
                <a16:creationId xmlns:a16="http://schemas.microsoft.com/office/drawing/2014/main" id="{8BD30778-8838-304D-9689-7F240B60F616}"/>
              </a:ext>
            </a:extLst>
          </p:cNvPr>
          <p:cNvSpPr txBox="1"/>
          <p:nvPr/>
        </p:nvSpPr>
        <p:spPr>
          <a:xfrm>
            <a:off x="6387410" y="4385908"/>
            <a:ext cx="1005083" cy="415498"/>
          </a:xfrm>
          <a:prstGeom prst="rect">
            <a:avLst/>
          </a:prstGeom>
          <a:noFill/>
        </p:spPr>
        <p:txBody>
          <a:bodyPr wrap="none" lIns="0" tIns="0" rIns="0" bIns="0" rtlCol="0">
            <a:spAutoFit/>
          </a:bodyPr>
          <a:lstStyle/>
          <a:p>
            <a:pPr>
              <a:lnSpc>
                <a:spcPct val="90000"/>
              </a:lnSpc>
            </a:pPr>
            <a:r>
              <a:rPr lang="en-GB" sz="1000" b="1" dirty="0">
                <a:latin typeface="Arial" panose="020B0604020202020204" pitchFamily="34" charset="0"/>
                <a:ea typeface="Aileron" charset="0"/>
                <a:cs typeface="Arial" panose="020B0604020202020204" pitchFamily="34" charset="0"/>
              </a:rPr>
              <a:t>Number at risk</a:t>
            </a:r>
          </a:p>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Wild-type ctDNA</a:t>
            </a:r>
          </a:p>
          <a:p>
            <a:pPr>
              <a:lnSpc>
                <a:spcPct val="90000"/>
              </a:lnSpc>
            </a:pPr>
            <a:r>
              <a:rPr lang="en-GB" sz="1000" b="1" dirty="0">
                <a:solidFill>
                  <a:schemeClr val="accent1"/>
                </a:solidFill>
                <a:latin typeface="Arial" panose="020B0604020202020204" pitchFamily="34" charset="0"/>
                <a:ea typeface="Aileron" charset="0"/>
                <a:cs typeface="Arial" panose="020B0604020202020204" pitchFamily="34" charset="0"/>
              </a:rPr>
              <a:t>Mutated ctDNA</a:t>
            </a:r>
          </a:p>
        </p:txBody>
      </p:sp>
      <p:sp>
        <p:nvSpPr>
          <p:cNvPr id="130" name="TextBox 129">
            <a:extLst>
              <a:ext uri="{FF2B5EF4-FFF2-40B4-BE49-F238E27FC236}">
                <a16:creationId xmlns:a16="http://schemas.microsoft.com/office/drawing/2014/main" id="{ABED02E5-81E0-EA4A-A460-E4255A707969}"/>
              </a:ext>
            </a:extLst>
          </p:cNvPr>
          <p:cNvSpPr txBox="1"/>
          <p:nvPr/>
        </p:nvSpPr>
        <p:spPr>
          <a:xfrm>
            <a:off x="8356006" y="3960909"/>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5</a:t>
            </a:r>
          </a:p>
        </p:txBody>
      </p:sp>
      <p:sp>
        <p:nvSpPr>
          <p:cNvPr id="132" name="TextBox 131">
            <a:extLst>
              <a:ext uri="{FF2B5EF4-FFF2-40B4-BE49-F238E27FC236}">
                <a16:creationId xmlns:a16="http://schemas.microsoft.com/office/drawing/2014/main" id="{B3F3C90E-E4AD-8747-8E6A-E6417AD64424}"/>
              </a:ext>
            </a:extLst>
          </p:cNvPr>
          <p:cNvSpPr txBox="1"/>
          <p:nvPr/>
        </p:nvSpPr>
        <p:spPr>
          <a:xfrm>
            <a:off x="10752790" y="3960909"/>
            <a:ext cx="141064" cy="153888"/>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20</a:t>
            </a:r>
          </a:p>
        </p:txBody>
      </p:sp>
      <p:cxnSp>
        <p:nvCxnSpPr>
          <p:cNvPr id="134" name="Straight Connector 133">
            <a:extLst>
              <a:ext uri="{FF2B5EF4-FFF2-40B4-BE49-F238E27FC236}">
                <a16:creationId xmlns:a16="http://schemas.microsoft.com/office/drawing/2014/main" id="{063B4C46-5CFF-B648-97B9-5C6709B83A1A}"/>
              </a:ext>
            </a:extLst>
          </p:cNvPr>
          <p:cNvCxnSpPr>
            <a:cxnSpLocks/>
          </p:cNvCxnSpPr>
          <p:nvPr/>
        </p:nvCxnSpPr>
        <p:spPr>
          <a:xfrm>
            <a:off x="8387416" y="3919825"/>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5" name="TextBox 134">
            <a:extLst>
              <a:ext uri="{FF2B5EF4-FFF2-40B4-BE49-F238E27FC236}">
                <a16:creationId xmlns:a16="http://schemas.microsoft.com/office/drawing/2014/main" id="{B8446FC3-7E10-F440-92C1-4C65202FE238}"/>
              </a:ext>
            </a:extLst>
          </p:cNvPr>
          <p:cNvSpPr txBox="1"/>
          <p:nvPr/>
        </p:nvSpPr>
        <p:spPr>
          <a:xfrm>
            <a:off x="9133540" y="3960909"/>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10</a:t>
            </a:r>
          </a:p>
        </p:txBody>
      </p:sp>
      <p:cxnSp>
        <p:nvCxnSpPr>
          <p:cNvPr id="136" name="Straight Connector 135">
            <a:extLst>
              <a:ext uri="{FF2B5EF4-FFF2-40B4-BE49-F238E27FC236}">
                <a16:creationId xmlns:a16="http://schemas.microsoft.com/office/drawing/2014/main" id="{B7350F5E-8821-9440-8BAD-0860B4D48F93}"/>
              </a:ext>
            </a:extLst>
          </p:cNvPr>
          <p:cNvCxnSpPr>
            <a:cxnSpLocks/>
          </p:cNvCxnSpPr>
          <p:nvPr/>
        </p:nvCxnSpPr>
        <p:spPr>
          <a:xfrm>
            <a:off x="9200216" y="3919825"/>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7" name="TextBox 136">
            <a:extLst>
              <a:ext uri="{FF2B5EF4-FFF2-40B4-BE49-F238E27FC236}">
                <a16:creationId xmlns:a16="http://schemas.microsoft.com/office/drawing/2014/main" id="{39C1AFFE-C480-D442-B117-0997BC71E60D}"/>
              </a:ext>
            </a:extLst>
          </p:cNvPr>
          <p:cNvSpPr txBox="1"/>
          <p:nvPr/>
        </p:nvSpPr>
        <p:spPr>
          <a:xfrm>
            <a:off x="9946340" y="3960909"/>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15</a:t>
            </a:r>
          </a:p>
        </p:txBody>
      </p:sp>
      <p:sp>
        <p:nvSpPr>
          <p:cNvPr id="138" name="TextBox 137">
            <a:extLst>
              <a:ext uri="{FF2B5EF4-FFF2-40B4-BE49-F238E27FC236}">
                <a16:creationId xmlns:a16="http://schemas.microsoft.com/office/drawing/2014/main" id="{1ED563EC-022D-DB49-B9C2-BBE40C94036B}"/>
              </a:ext>
            </a:extLst>
          </p:cNvPr>
          <p:cNvSpPr txBox="1"/>
          <p:nvPr/>
        </p:nvSpPr>
        <p:spPr>
          <a:xfrm>
            <a:off x="9790754" y="2103463"/>
            <a:ext cx="1739259" cy="307777"/>
          </a:xfrm>
          <a:prstGeom prst="rect">
            <a:avLst/>
          </a:prstGeom>
          <a:noFill/>
        </p:spPr>
        <p:txBody>
          <a:bodyPr wrap="none" lIns="0" tIns="0" rIns="0" bIns="0" rtlCol="0">
            <a:spAutoFit/>
          </a:bodyPr>
          <a:lstStyle/>
          <a:p>
            <a:r>
              <a:rPr lang="en-GB" sz="1000" i="1" dirty="0">
                <a:latin typeface="Arial" panose="020B0604020202020204" pitchFamily="34" charset="0"/>
                <a:ea typeface="Aileron" charset="0"/>
                <a:cs typeface="Arial" panose="020B0604020202020204" pitchFamily="34" charset="0"/>
              </a:rPr>
              <a:t>RAS</a:t>
            </a:r>
            <a:r>
              <a:rPr lang="en-GB" sz="1000" dirty="0">
                <a:latin typeface="Arial" panose="020B0604020202020204" pitchFamily="34" charset="0"/>
                <a:ea typeface="Aileron" charset="0"/>
                <a:cs typeface="Arial" panose="020B0604020202020204" pitchFamily="34" charset="0"/>
              </a:rPr>
              <a:t> wild-type ctDNA: 12.5 mo</a:t>
            </a:r>
          </a:p>
          <a:p>
            <a:r>
              <a:rPr lang="en-GB" sz="1000" i="1" dirty="0">
                <a:latin typeface="Arial" panose="020B0604020202020204" pitchFamily="34" charset="0"/>
                <a:ea typeface="Aileron" charset="0"/>
                <a:cs typeface="Arial" panose="020B0604020202020204" pitchFamily="34" charset="0"/>
              </a:rPr>
              <a:t>RAS</a:t>
            </a:r>
            <a:r>
              <a:rPr lang="en-GB" sz="1000" dirty="0">
                <a:latin typeface="Arial" panose="020B0604020202020204" pitchFamily="34" charset="0"/>
                <a:ea typeface="Aileron" charset="0"/>
                <a:cs typeface="Arial" panose="020B0604020202020204" pitchFamily="34" charset="0"/>
              </a:rPr>
              <a:t> mutated ctDNA: 5.2 mo</a:t>
            </a:r>
          </a:p>
        </p:txBody>
      </p:sp>
      <p:cxnSp>
        <p:nvCxnSpPr>
          <p:cNvPr id="140" name="Straight Connector 139">
            <a:extLst>
              <a:ext uri="{FF2B5EF4-FFF2-40B4-BE49-F238E27FC236}">
                <a16:creationId xmlns:a16="http://schemas.microsoft.com/office/drawing/2014/main" id="{45EE09A8-0092-4E4A-A7F8-1CDF240285FD}"/>
              </a:ext>
            </a:extLst>
          </p:cNvPr>
          <p:cNvCxnSpPr>
            <a:cxnSpLocks/>
          </p:cNvCxnSpPr>
          <p:nvPr/>
        </p:nvCxnSpPr>
        <p:spPr>
          <a:xfrm>
            <a:off x="10816291" y="3919825"/>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a:extLst>
              <a:ext uri="{FF2B5EF4-FFF2-40B4-BE49-F238E27FC236}">
                <a16:creationId xmlns:a16="http://schemas.microsoft.com/office/drawing/2014/main" id="{B1528432-80F0-BE44-9409-E972A4AFDA5D}"/>
              </a:ext>
            </a:extLst>
          </p:cNvPr>
          <p:cNvCxnSpPr>
            <a:cxnSpLocks/>
          </p:cNvCxnSpPr>
          <p:nvPr/>
        </p:nvCxnSpPr>
        <p:spPr>
          <a:xfrm>
            <a:off x="10013016" y="3919825"/>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2" name="TextBox 141">
            <a:extLst>
              <a:ext uri="{FF2B5EF4-FFF2-40B4-BE49-F238E27FC236}">
                <a16:creationId xmlns:a16="http://schemas.microsoft.com/office/drawing/2014/main" id="{0E269A34-7B8B-CF45-943C-7FB76CEE76B9}"/>
              </a:ext>
            </a:extLst>
          </p:cNvPr>
          <p:cNvSpPr txBox="1"/>
          <p:nvPr/>
        </p:nvSpPr>
        <p:spPr>
          <a:xfrm>
            <a:off x="7322435" y="1901268"/>
            <a:ext cx="211596"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100</a:t>
            </a:r>
          </a:p>
        </p:txBody>
      </p:sp>
      <p:sp>
        <p:nvSpPr>
          <p:cNvPr id="143" name="TextBox 142">
            <a:extLst>
              <a:ext uri="{FF2B5EF4-FFF2-40B4-BE49-F238E27FC236}">
                <a16:creationId xmlns:a16="http://schemas.microsoft.com/office/drawing/2014/main" id="{480E19AE-805F-A442-9DF5-B877E79AA80D}"/>
              </a:ext>
            </a:extLst>
          </p:cNvPr>
          <p:cNvSpPr txBox="1"/>
          <p:nvPr/>
        </p:nvSpPr>
        <p:spPr>
          <a:xfrm>
            <a:off x="7392967" y="2275918"/>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80</a:t>
            </a:r>
          </a:p>
        </p:txBody>
      </p:sp>
      <p:sp>
        <p:nvSpPr>
          <p:cNvPr id="144" name="TextBox 143">
            <a:extLst>
              <a:ext uri="{FF2B5EF4-FFF2-40B4-BE49-F238E27FC236}">
                <a16:creationId xmlns:a16="http://schemas.microsoft.com/office/drawing/2014/main" id="{8FF0004B-0A5D-6F40-B55E-4ED30E4F28E6}"/>
              </a:ext>
            </a:extLst>
          </p:cNvPr>
          <p:cNvSpPr txBox="1"/>
          <p:nvPr/>
        </p:nvSpPr>
        <p:spPr>
          <a:xfrm>
            <a:off x="7392967" y="2666443"/>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60</a:t>
            </a:r>
          </a:p>
        </p:txBody>
      </p:sp>
      <p:sp>
        <p:nvSpPr>
          <p:cNvPr id="145" name="TextBox 144">
            <a:extLst>
              <a:ext uri="{FF2B5EF4-FFF2-40B4-BE49-F238E27FC236}">
                <a16:creationId xmlns:a16="http://schemas.microsoft.com/office/drawing/2014/main" id="{F1632E1C-7638-7F4F-868F-AA4A9924D040}"/>
              </a:ext>
            </a:extLst>
          </p:cNvPr>
          <p:cNvSpPr txBox="1"/>
          <p:nvPr/>
        </p:nvSpPr>
        <p:spPr>
          <a:xfrm>
            <a:off x="7392967" y="3050618"/>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40</a:t>
            </a:r>
          </a:p>
        </p:txBody>
      </p:sp>
      <p:sp>
        <p:nvSpPr>
          <p:cNvPr id="146" name="TextBox 145">
            <a:extLst>
              <a:ext uri="{FF2B5EF4-FFF2-40B4-BE49-F238E27FC236}">
                <a16:creationId xmlns:a16="http://schemas.microsoft.com/office/drawing/2014/main" id="{FB8FBCE7-D63D-8246-BECA-B51BBAD54AAA}"/>
              </a:ext>
            </a:extLst>
          </p:cNvPr>
          <p:cNvSpPr txBox="1"/>
          <p:nvPr/>
        </p:nvSpPr>
        <p:spPr>
          <a:xfrm>
            <a:off x="7392967" y="3444318"/>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20</a:t>
            </a:r>
          </a:p>
        </p:txBody>
      </p:sp>
      <p:sp>
        <p:nvSpPr>
          <p:cNvPr id="147" name="TextBox 146">
            <a:extLst>
              <a:ext uri="{FF2B5EF4-FFF2-40B4-BE49-F238E27FC236}">
                <a16:creationId xmlns:a16="http://schemas.microsoft.com/office/drawing/2014/main" id="{021EEE13-8532-E441-BF26-F0516B6A1D64}"/>
              </a:ext>
            </a:extLst>
          </p:cNvPr>
          <p:cNvSpPr txBox="1"/>
          <p:nvPr/>
        </p:nvSpPr>
        <p:spPr>
          <a:xfrm>
            <a:off x="7463499" y="3831668"/>
            <a:ext cx="70532"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a:t>
            </a:r>
          </a:p>
        </p:txBody>
      </p:sp>
      <p:sp>
        <p:nvSpPr>
          <p:cNvPr id="148" name="TextBox 147">
            <a:extLst>
              <a:ext uri="{FF2B5EF4-FFF2-40B4-BE49-F238E27FC236}">
                <a16:creationId xmlns:a16="http://schemas.microsoft.com/office/drawing/2014/main" id="{A16FE946-A7AE-004D-9468-48FBF27751EF}"/>
              </a:ext>
            </a:extLst>
          </p:cNvPr>
          <p:cNvSpPr txBox="1"/>
          <p:nvPr/>
        </p:nvSpPr>
        <p:spPr>
          <a:xfrm>
            <a:off x="7571781" y="3960909"/>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p>
        </p:txBody>
      </p:sp>
      <p:cxnSp>
        <p:nvCxnSpPr>
          <p:cNvPr id="149" name="Straight Connector 148">
            <a:extLst>
              <a:ext uri="{FF2B5EF4-FFF2-40B4-BE49-F238E27FC236}">
                <a16:creationId xmlns:a16="http://schemas.microsoft.com/office/drawing/2014/main" id="{AC016914-9FFD-4843-A68C-404FBD2377FC}"/>
              </a:ext>
            </a:extLst>
          </p:cNvPr>
          <p:cNvCxnSpPr>
            <a:cxnSpLocks/>
          </p:cNvCxnSpPr>
          <p:nvPr/>
        </p:nvCxnSpPr>
        <p:spPr>
          <a:xfrm>
            <a:off x="7596841" y="3919825"/>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a:extLst>
              <a:ext uri="{FF2B5EF4-FFF2-40B4-BE49-F238E27FC236}">
                <a16:creationId xmlns:a16="http://schemas.microsoft.com/office/drawing/2014/main" id="{39F4A389-B559-F541-8AC2-EBE7893C99AB}"/>
              </a:ext>
            </a:extLst>
          </p:cNvPr>
          <p:cNvCxnSpPr>
            <a:cxnSpLocks/>
          </p:cNvCxnSpPr>
          <p:nvPr/>
        </p:nvCxnSpPr>
        <p:spPr>
          <a:xfrm>
            <a:off x="7596841" y="1969042"/>
            <a:ext cx="0" cy="1952544"/>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a:extLst>
              <a:ext uri="{FF2B5EF4-FFF2-40B4-BE49-F238E27FC236}">
                <a16:creationId xmlns:a16="http://schemas.microsoft.com/office/drawing/2014/main" id="{080B9A25-1D85-8C45-8A6C-297EBD799922}"/>
              </a:ext>
            </a:extLst>
          </p:cNvPr>
          <p:cNvCxnSpPr>
            <a:cxnSpLocks/>
          </p:cNvCxnSpPr>
          <p:nvPr/>
        </p:nvCxnSpPr>
        <p:spPr>
          <a:xfrm rot="5400000">
            <a:off x="7571443" y="3895305"/>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a:extLst>
              <a:ext uri="{FF2B5EF4-FFF2-40B4-BE49-F238E27FC236}">
                <a16:creationId xmlns:a16="http://schemas.microsoft.com/office/drawing/2014/main" id="{0363D166-E756-444B-9F27-D244565163AE}"/>
              </a:ext>
            </a:extLst>
          </p:cNvPr>
          <p:cNvCxnSpPr>
            <a:cxnSpLocks/>
          </p:cNvCxnSpPr>
          <p:nvPr/>
        </p:nvCxnSpPr>
        <p:spPr>
          <a:xfrm rot="5400000">
            <a:off x="7571443" y="3504781"/>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a:extLst>
              <a:ext uri="{FF2B5EF4-FFF2-40B4-BE49-F238E27FC236}">
                <a16:creationId xmlns:a16="http://schemas.microsoft.com/office/drawing/2014/main" id="{19DA1DFE-8201-3646-919E-405DE2B114BC}"/>
              </a:ext>
            </a:extLst>
          </p:cNvPr>
          <p:cNvCxnSpPr>
            <a:cxnSpLocks/>
          </p:cNvCxnSpPr>
          <p:nvPr/>
        </p:nvCxnSpPr>
        <p:spPr>
          <a:xfrm rot="5400000">
            <a:off x="7571443" y="3114258"/>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a:extLst>
              <a:ext uri="{FF2B5EF4-FFF2-40B4-BE49-F238E27FC236}">
                <a16:creationId xmlns:a16="http://schemas.microsoft.com/office/drawing/2014/main" id="{1A733998-BC68-CC44-AF7B-1D663B223024}"/>
              </a:ext>
            </a:extLst>
          </p:cNvPr>
          <p:cNvCxnSpPr>
            <a:cxnSpLocks/>
          </p:cNvCxnSpPr>
          <p:nvPr/>
        </p:nvCxnSpPr>
        <p:spPr>
          <a:xfrm rot="5400000">
            <a:off x="7571443" y="2726908"/>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a:extLst>
              <a:ext uri="{FF2B5EF4-FFF2-40B4-BE49-F238E27FC236}">
                <a16:creationId xmlns:a16="http://schemas.microsoft.com/office/drawing/2014/main" id="{5C5CA77D-B65F-6D40-A466-2D0DA3CE9FBC}"/>
              </a:ext>
            </a:extLst>
          </p:cNvPr>
          <p:cNvCxnSpPr>
            <a:cxnSpLocks/>
          </p:cNvCxnSpPr>
          <p:nvPr/>
        </p:nvCxnSpPr>
        <p:spPr>
          <a:xfrm rot="5400000">
            <a:off x="7571443" y="233955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6" name="Straight Connector 155">
            <a:extLst>
              <a:ext uri="{FF2B5EF4-FFF2-40B4-BE49-F238E27FC236}">
                <a16:creationId xmlns:a16="http://schemas.microsoft.com/office/drawing/2014/main" id="{36A56F07-7E90-134E-AA3E-3AE18B8532B1}"/>
              </a:ext>
            </a:extLst>
          </p:cNvPr>
          <p:cNvCxnSpPr>
            <a:cxnSpLocks/>
          </p:cNvCxnSpPr>
          <p:nvPr/>
        </p:nvCxnSpPr>
        <p:spPr>
          <a:xfrm rot="5400000">
            <a:off x="7571443" y="1949035"/>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0" name="TextBox 159">
            <a:extLst>
              <a:ext uri="{FF2B5EF4-FFF2-40B4-BE49-F238E27FC236}">
                <a16:creationId xmlns:a16="http://schemas.microsoft.com/office/drawing/2014/main" id="{B1D0A8CC-4249-384B-A168-8CBEB18F5E12}"/>
              </a:ext>
            </a:extLst>
          </p:cNvPr>
          <p:cNvSpPr txBox="1"/>
          <p:nvPr/>
        </p:nvSpPr>
        <p:spPr>
          <a:xfrm>
            <a:off x="8328549" y="4524407"/>
            <a:ext cx="141064"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12</a:t>
            </a:r>
          </a:p>
          <a:p>
            <a:pPr algn="ctr">
              <a:lnSpc>
                <a:spcPct val="90000"/>
              </a:lnSpc>
            </a:pPr>
            <a:r>
              <a:rPr lang="en-GB" sz="1000" dirty="0">
                <a:latin typeface="Arial" panose="020B0604020202020204" pitchFamily="34" charset="0"/>
                <a:ea typeface="Aileron" charset="0"/>
                <a:cs typeface="Arial" panose="020B0604020202020204" pitchFamily="34" charset="0"/>
              </a:rPr>
              <a:t>7</a:t>
            </a:r>
          </a:p>
        </p:txBody>
      </p:sp>
      <p:sp>
        <p:nvSpPr>
          <p:cNvPr id="162" name="TextBox 161">
            <a:extLst>
              <a:ext uri="{FF2B5EF4-FFF2-40B4-BE49-F238E27FC236}">
                <a16:creationId xmlns:a16="http://schemas.microsoft.com/office/drawing/2014/main" id="{AD14E229-D864-FF41-BE86-1E910A773532}"/>
              </a:ext>
            </a:extLst>
          </p:cNvPr>
          <p:cNvSpPr txBox="1"/>
          <p:nvPr/>
        </p:nvSpPr>
        <p:spPr>
          <a:xfrm>
            <a:off x="9170265" y="4524407"/>
            <a:ext cx="70532"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7</a:t>
            </a:r>
          </a:p>
          <a:p>
            <a:pPr algn="ctr">
              <a:lnSpc>
                <a:spcPct val="90000"/>
              </a:lnSpc>
            </a:pPr>
            <a:r>
              <a:rPr lang="en-GB" sz="1000" dirty="0">
                <a:latin typeface="Arial" panose="020B0604020202020204" pitchFamily="34" charset="0"/>
                <a:ea typeface="Aileron" charset="0"/>
                <a:cs typeface="Arial" panose="020B0604020202020204" pitchFamily="34" charset="0"/>
              </a:rPr>
              <a:t>5</a:t>
            </a:r>
          </a:p>
        </p:txBody>
      </p:sp>
      <p:sp>
        <p:nvSpPr>
          <p:cNvPr id="163" name="TextBox 162">
            <a:extLst>
              <a:ext uri="{FF2B5EF4-FFF2-40B4-BE49-F238E27FC236}">
                <a16:creationId xmlns:a16="http://schemas.microsoft.com/office/drawing/2014/main" id="{CFA29B1C-8F00-474D-9CF1-BBF3D3C0ABDA}"/>
              </a:ext>
            </a:extLst>
          </p:cNvPr>
          <p:cNvSpPr txBox="1"/>
          <p:nvPr/>
        </p:nvSpPr>
        <p:spPr>
          <a:xfrm>
            <a:off x="9973540" y="4524407"/>
            <a:ext cx="70532"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4</a:t>
            </a:r>
          </a:p>
          <a:p>
            <a:pPr algn="ctr">
              <a:lnSpc>
                <a:spcPct val="90000"/>
              </a:lnSpc>
            </a:pPr>
            <a:r>
              <a:rPr lang="en-GB" sz="1000" dirty="0">
                <a:latin typeface="Arial" panose="020B0604020202020204" pitchFamily="34" charset="0"/>
                <a:ea typeface="Aileron" charset="0"/>
                <a:cs typeface="Arial" panose="020B0604020202020204" pitchFamily="34" charset="0"/>
              </a:rPr>
              <a:t>1</a:t>
            </a:r>
          </a:p>
        </p:txBody>
      </p:sp>
      <p:sp>
        <p:nvSpPr>
          <p:cNvPr id="165" name="TextBox 164">
            <a:extLst>
              <a:ext uri="{FF2B5EF4-FFF2-40B4-BE49-F238E27FC236}">
                <a16:creationId xmlns:a16="http://schemas.microsoft.com/office/drawing/2014/main" id="{281EFF20-9B95-4441-B0D3-7EB4D2BD9F4F}"/>
              </a:ext>
            </a:extLst>
          </p:cNvPr>
          <p:cNvSpPr txBox="1"/>
          <p:nvPr/>
        </p:nvSpPr>
        <p:spPr>
          <a:xfrm>
            <a:off x="10783165" y="4524407"/>
            <a:ext cx="70532"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0</a:t>
            </a:r>
          </a:p>
          <a:p>
            <a:pPr algn="ctr">
              <a:lnSpc>
                <a:spcPct val="90000"/>
              </a:lnSpc>
            </a:pPr>
            <a:r>
              <a:rPr lang="en-GB" sz="1000" dirty="0">
                <a:latin typeface="Arial" panose="020B0604020202020204" pitchFamily="34" charset="0"/>
                <a:ea typeface="Aileron" charset="0"/>
                <a:cs typeface="Arial" panose="020B0604020202020204" pitchFamily="34" charset="0"/>
              </a:rPr>
              <a:t>0</a:t>
            </a:r>
          </a:p>
        </p:txBody>
      </p:sp>
      <p:cxnSp>
        <p:nvCxnSpPr>
          <p:cNvPr id="166" name="Straight Connector 165">
            <a:extLst>
              <a:ext uri="{FF2B5EF4-FFF2-40B4-BE49-F238E27FC236}">
                <a16:creationId xmlns:a16="http://schemas.microsoft.com/office/drawing/2014/main" id="{33364952-E710-B54D-B75C-32B9D28E9313}"/>
              </a:ext>
            </a:extLst>
          </p:cNvPr>
          <p:cNvCxnSpPr>
            <a:cxnSpLocks/>
          </p:cNvCxnSpPr>
          <p:nvPr/>
        </p:nvCxnSpPr>
        <p:spPr>
          <a:xfrm flipH="1">
            <a:off x="9435189" y="2180088"/>
            <a:ext cx="245779" cy="0"/>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a:extLst>
              <a:ext uri="{FF2B5EF4-FFF2-40B4-BE49-F238E27FC236}">
                <a16:creationId xmlns:a16="http://schemas.microsoft.com/office/drawing/2014/main" id="{B952F408-7518-FE47-8BEA-B60A920AFE35}"/>
              </a:ext>
            </a:extLst>
          </p:cNvPr>
          <p:cNvCxnSpPr>
            <a:cxnSpLocks/>
          </p:cNvCxnSpPr>
          <p:nvPr/>
        </p:nvCxnSpPr>
        <p:spPr>
          <a:xfrm flipH="1">
            <a:off x="9435189" y="2338838"/>
            <a:ext cx="245779" cy="0"/>
          </a:xfrm>
          <a:prstGeom prst="line">
            <a:avLst/>
          </a:prstGeom>
          <a:ln w="25400">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8195" name="Graphic 8192">
            <a:extLst>
              <a:ext uri="{FF2B5EF4-FFF2-40B4-BE49-F238E27FC236}">
                <a16:creationId xmlns:a16="http://schemas.microsoft.com/office/drawing/2014/main" id="{977BABEF-99C0-8F46-BF75-E937259974A2}"/>
              </a:ext>
            </a:extLst>
          </p:cNvPr>
          <p:cNvGrpSpPr/>
          <p:nvPr/>
        </p:nvGrpSpPr>
        <p:grpSpPr>
          <a:xfrm>
            <a:off x="1830908" y="1971675"/>
            <a:ext cx="3118918" cy="1949450"/>
            <a:chOff x="1830908" y="1971675"/>
            <a:chExt cx="3118918" cy="1949450"/>
          </a:xfrm>
        </p:grpSpPr>
        <p:sp>
          <p:nvSpPr>
            <p:cNvPr id="8196" name="Freeform 8195">
              <a:extLst>
                <a:ext uri="{FF2B5EF4-FFF2-40B4-BE49-F238E27FC236}">
                  <a16:creationId xmlns:a16="http://schemas.microsoft.com/office/drawing/2014/main" id="{4178B4A2-82EA-B649-98AE-AD67F719858A}"/>
                </a:ext>
              </a:extLst>
            </p:cNvPr>
            <p:cNvSpPr/>
            <p:nvPr/>
          </p:nvSpPr>
          <p:spPr>
            <a:xfrm>
              <a:off x="2067064" y="1971105"/>
              <a:ext cx="1406070" cy="1962109"/>
            </a:xfrm>
            <a:custGeom>
              <a:avLst/>
              <a:gdLst>
                <a:gd name="connsiteX0" fmla="*/ 1396163 w 1406069"/>
                <a:gd name="connsiteY0" fmla="*/ 1949640 h 1962108"/>
                <a:gd name="connsiteX1" fmla="*/ 1396163 w 1406069"/>
                <a:gd name="connsiteY1" fmla="*/ 1786595 h 1962108"/>
                <a:gd name="connsiteX2" fmla="*/ 815968 w 1406069"/>
                <a:gd name="connsiteY2" fmla="*/ 1786595 h 1962108"/>
                <a:gd name="connsiteX3" fmla="*/ 815968 w 1406069"/>
                <a:gd name="connsiteY3" fmla="*/ 1621272 h 1962108"/>
                <a:gd name="connsiteX4" fmla="*/ 646984 w 1406069"/>
                <a:gd name="connsiteY4" fmla="*/ 1621272 h 1962108"/>
                <a:gd name="connsiteX5" fmla="*/ 646984 w 1406069"/>
                <a:gd name="connsiteY5" fmla="*/ 1464683 h 1962108"/>
                <a:gd name="connsiteX6" fmla="*/ 620780 w 1406069"/>
                <a:gd name="connsiteY6" fmla="*/ 1464683 h 1962108"/>
                <a:gd name="connsiteX7" fmla="*/ 620780 w 1406069"/>
                <a:gd name="connsiteY7" fmla="*/ 1301638 h 1962108"/>
                <a:gd name="connsiteX8" fmla="*/ 554311 w 1406069"/>
                <a:gd name="connsiteY8" fmla="*/ 1301638 h 1962108"/>
                <a:gd name="connsiteX9" fmla="*/ 554311 w 1406069"/>
                <a:gd name="connsiteY9" fmla="*/ 1142897 h 1962108"/>
                <a:gd name="connsiteX10" fmla="*/ 205222 w 1406069"/>
                <a:gd name="connsiteY10" fmla="*/ 1142897 h 1962108"/>
                <a:gd name="connsiteX11" fmla="*/ 205222 w 1406069"/>
                <a:gd name="connsiteY11" fmla="*/ 985168 h 1962108"/>
                <a:gd name="connsiteX12" fmla="*/ 191034 w 1406069"/>
                <a:gd name="connsiteY12" fmla="*/ 985168 h 1962108"/>
                <a:gd name="connsiteX13" fmla="*/ 191034 w 1406069"/>
                <a:gd name="connsiteY13" fmla="*/ 656800 h 1962108"/>
                <a:gd name="connsiteX14" fmla="*/ 177996 w 1406069"/>
                <a:gd name="connsiteY14" fmla="*/ 656800 h 1962108"/>
                <a:gd name="connsiteX15" fmla="*/ 177996 w 1406069"/>
                <a:gd name="connsiteY15" fmla="*/ 493755 h 1962108"/>
                <a:gd name="connsiteX16" fmla="*/ 151792 w 1406069"/>
                <a:gd name="connsiteY16" fmla="*/ 493755 h 1962108"/>
                <a:gd name="connsiteX17" fmla="*/ 151792 w 1406069"/>
                <a:gd name="connsiteY17" fmla="*/ 344762 h 1962108"/>
                <a:gd name="connsiteX18" fmla="*/ 132234 w 1406069"/>
                <a:gd name="connsiteY18" fmla="*/ 344762 h 1962108"/>
                <a:gd name="connsiteX19" fmla="*/ 132234 w 1406069"/>
                <a:gd name="connsiteY19" fmla="*/ 177286 h 1962108"/>
                <a:gd name="connsiteX20" fmla="*/ 14380 w 1406069"/>
                <a:gd name="connsiteY20" fmla="*/ 177286 h 1962108"/>
                <a:gd name="connsiteX21" fmla="*/ 14380 w 1406069"/>
                <a:gd name="connsiteY21" fmla="*/ 14241 h 1962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06069" h="1962108">
                  <a:moveTo>
                    <a:pt x="1396163" y="1949640"/>
                  </a:moveTo>
                  <a:lnTo>
                    <a:pt x="1396163" y="1786595"/>
                  </a:lnTo>
                  <a:lnTo>
                    <a:pt x="815968" y="1786595"/>
                  </a:lnTo>
                  <a:lnTo>
                    <a:pt x="815968" y="1621272"/>
                  </a:lnTo>
                  <a:lnTo>
                    <a:pt x="646984" y="1621272"/>
                  </a:lnTo>
                  <a:lnTo>
                    <a:pt x="646984" y="1464683"/>
                  </a:lnTo>
                  <a:lnTo>
                    <a:pt x="620780" y="1464683"/>
                  </a:lnTo>
                  <a:lnTo>
                    <a:pt x="620780" y="1301638"/>
                  </a:lnTo>
                  <a:lnTo>
                    <a:pt x="554311" y="1301638"/>
                  </a:lnTo>
                  <a:lnTo>
                    <a:pt x="554311" y="1142897"/>
                  </a:lnTo>
                  <a:lnTo>
                    <a:pt x="205222" y="1142897"/>
                  </a:lnTo>
                  <a:lnTo>
                    <a:pt x="205222" y="985168"/>
                  </a:lnTo>
                  <a:lnTo>
                    <a:pt x="191034" y="985168"/>
                  </a:lnTo>
                  <a:lnTo>
                    <a:pt x="191034" y="656800"/>
                  </a:lnTo>
                  <a:lnTo>
                    <a:pt x="177996" y="656800"/>
                  </a:lnTo>
                  <a:lnTo>
                    <a:pt x="177996" y="493755"/>
                  </a:lnTo>
                  <a:lnTo>
                    <a:pt x="151792" y="493755"/>
                  </a:lnTo>
                  <a:lnTo>
                    <a:pt x="151792" y="344762"/>
                  </a:lnTo>
                  <a:lnTo>
                    <a:pt x="132234" y="344762"/>
                  </a:lnTo>
                  <a:lnTo>
                    <a:pt x="132234" y="177286"/>
                  </a:lnTo>
                  <a:lnTo>
                    <a:pt x="14380" y="177286"/>
                  </a:lnTo>
                  <a:lnTo>
                    <a:pt x="14380" y="14241"/>
                  </a:lnTo>
                </a:path>
              </a:pathLst>
            </a:custGeom>
            <a:noFill/>
            <a:ln w="19050" cap="flat">
              <a:solidFill>
                <a:srgbClr val="C6573B"/>
              </a:solidFill>
              <a:prstDash val="solid"/>
              <a:miter/>
            </a:ln>
          </p:spPr>
          <p:txBody>
            <a:bodyPr rtlCol="0" anchor="ctr"/>
            <a:lstStyle/>
            <a:p>
              <a:endParaRPr lang="en-GB" dirty="0"/>
            </a:p>
          </p:txBody>
        </p:sp>
        <p:sp>
          <p:nvSpPr>
            <p:cNvPr id="8197" name="Freeform 8196">
              <a:extLst>
                <a:ext uri="{FF2B5EF4-FFF2-40B4-BE49-F238E27FC236}">
                  <a16:creationId xmlns:a16="http://schemas.microsoft.com/office/drawing/2014/main" id="{3AB41A2E-D3E5-2D48-9880-164543625869}"/>
                </a:ext>
              </a:extLst>
            </p:cNvPr>
            <p:cNvSpPr/>
            <p:nvPr/>
          </p:nvSpPr>
          <p:spPr>
            <a:xfrm>
              <a:off x="1814898" y="1966327"/>
              <a:ext cx="3131700" cy="1962109"/>
            </a:xfrm>
            <a:custGeom>
              <a:avLst/>
              <a:gdLst>
                <a:gd name="connsiteX0" fmla="*/ 3118183 w 3131700"/>
                <a:gd name="connsiteY0" fmla="*/ 1958343 h 1962108"/>
                <a:gd name="connsiteX1" fmla="*/ 3118183 w 3131700"/>
                <a:gd name="connsiteY1" fmla="*/ 1728460 h 1962108"/>
                <a:gd name="connsiteX2" fmla="*/ 2540161 w 3131700"/>
                <a:gd name="connsiteY2" fmla="*/ 1728460 h 1962108"/>
                <a:gd name="connsiteX3" fmla="*/ 2540161 w 3131700"/>
                <a:gd name="connsiteY3" fmla="*/ 1501615 h 1962108"/>
                <a:gd name="connsiteX4" fmla="*/ 1756596 w 3131700"/>
                <a:gd name="connsiteY4" fmla="*/ 1501615 h 1962108"/>
                <a:gd name="connsiteX5" fmla="*/ 1756596 w 3131700"/>
                <a:gd name="connsiteY5" fmla="*/ 1354393 h 1962108"/>
                <a:gd name="connsiteX6" fmla="*/ 1316113 w 3131700"/>
                <a:gd name="connsiteY6" fmla="*/ 1354393 h 1962108"/>
                <a:gd name="connsiteX7" fmla="*/ 1316113 w 3131700"/>
                <a:gd name="connsiteY7" fmla="*/ 1200842 h 1962108"/>
                <a:gd name="connsiteX8" fmla="*/ 1277766 w 3131700"/>
                <a:gd name="connsiteY8" fmla="*/ 1200842 h 1962108"/>
                <a:gd name="connsiteX9" fmla="*/ 1277766 w 3131700"/>
                <a:gd name="connsiteY9" fmla="*/ 1069064 h 1962108"/>
                <a:gd name="connsiteX10" fmla="*/ 920624 w 3131700"/>
                <a:gd name="connsiteY10" fmla="*/ 1069064 h 1962108"/>
                <a:gd name="connsiteX11" fmla="*/ 920624 w 3131700"/>
                <a:gd name="connsiteY11" fmla="*/ 915514 h 1962108"/>
                <a:gd name="connsiteX12" fmla="*/ 855561 w 3131700"/>
                <a:gd name="connsiteY12" fmla="*/ 915514 h 1962108"/>
                <a:gd name="connsiteX13" fmla="*/ 855561 w 3131700"/>
                <a:gd name="connsiteY13" fmla="*/ 761963 h 1962108"/>
                <a:gd name="connsiteX14" fmla="*/ 840862 w 3131700"/>
                <a:gd name="connsiteY14" fmla="*/ 761963 h 1962108"/>
                <a:gd name="connsiteX15" fmla="*/ 840862 w 3131700"/>
                <a:gd name="connsiteY15" fmla="*/ 613855 h 1962108"/>
                <a:gd name="connsiteX16" fmla="*/ 779378 w 3131700"/>
                <a:gd name="connsiteY16" fmla="*/ 613855 h 1962108"/>
                <a:gd name="connsiteX17" fmla="*/ 779378 w 3131700"/>
                <a:gd name="connsiteY17" fmla="*/ 472077 h 1962108"/>
                <a:gd name="connsiteX18" fmla="*/ 468381 w 3131700"/>
                <a:gd name="connsiteY18" fmla="*/ 472077 h 1962108"/>
                <a:gd name="connsiteX19" fmla="*/ 468381 w 3131700"/>
                <a:gd name="connsiteY19" fmla="*/ 317514 h 1962108"/>
                <a:gd name="connsiteX20" fmla="*/ 394882 w 3131700"/>
                <a:gd name="connsiteY20" fmla="*/ 317514 h 1962108"/>
                <a:gd name="connsiteX21" fmla="*/ 394882 w 3131700"/>
                <a:gd name="connsiteY21" fmla="*/ 168520 h 1962108"/>
                <a:gd name="connsiteX22" fmla="*/ 357301 w 3131700"/>
                <a:gd name="connsiteY22" fmla="*/ 168520 h 1962108"/>
                <a:gd name="connsiteX23" fmla="*/ 357301 w 3131700"/>
                <a:gd name="connsiteY23" fmla="*/ 15855 h 1962108"/>
                <a:gd name="connsiteX24" fmla="*/ 16010 w 3131700"/>
                <a:gd name="connsiteY24" fmla="*/ 15855 h 1962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31700" h="1962108">
                  <a:moveTo>
                    <a:pt x="3118183" y="1958343"/>
                  </a:moveTo>
                  <a:cubicBezTo>
                    <a:pt x="3118183" y="1958343"/>
                    <a:pt x="3114476" y="1728460"/>
                    <a:pt x="3118183" y="1728460"/>
                  </a:cubicBezTo>
                  <a:lnTo>
                    <a:pt x="2540161" y="1728460"/>
                  </a:lnTo>
                  <a:lnTo>
                    <a:pt x="2540161" y="1501615"/>
                  </a:lnTo>
                  <a:lnTo>
                    <a:pt x="1756596" y="1501615"/>
                  </a:lnTo>
                  <a:lnTo>
                    <a:pt x="1756596" y="1354393"/>
                  </a:lnTo>
                  <a:lnTo>
                    <a:pt x="1316113" y="1354393"/>
                  </a:lnTo>
                  <a:lnTo>
                    <a:pt x="1316113" y="1200842"/>
                  </a:lnTo>
                  <a:lnTo>
                    <a:pt x="1277766" y="1200842"/>
                  </a:lnTo>
                  <a:lnTo>
                    <a:pt x="1277766" y="1069064"/>
                  </a:lnTo>
                  <a:lnTo>
                    <a:pt x="920624" y="1069064"/>
                  </a:lnTo>
                  <a:lnTo>
                    <a:pt x="920624" y="915514"/>
                  </a:lnTo>
                  <a:lnTo>
                    <a:pt x="855561" y="915514"/>
                  </a:lnTo>
                  <a:lnTo>
                    <a:pt x="855561" y="761963"/>
                  </a:lnTo>
                  <a:lnTo>
                    <a:pt x="840862" y="761963"/>
                  </a:lnTo>
                  <a:lnTo>
                    <a:pt x="840862" y="613855"/>
                  </a:lnTo>
                  <a:lnTo>
                    <a:pt x="779378" y="613855"/>
                  </a:lnTo>
                  <a:lnTo>
                    <a:pt x="779378" y="472077"/>
                  </a:lnTo>
                  <a:lnTo>
                    <a:pt x="468381" y="472077"/>
                  </a:lnTo>
                  <a:lnTo>
                    <a:pt x="468381" y="317514"/>
                  </a:lnTo>
                  <a:lnTo>
                    <a:pt x="394882" y="317514"/>
                  </a:lnTo>
                  <a:lnTo>
                    <a:pt x="394882" y="168520"/>
                  </a:lnTo>
                  <a:lnTo>
                    <a:pt x="357301" y="168520"/>
                  </a:lnTo>
                  <a:lnTo>
                    <a:pt x="357301" y="15855"/>
                  </a:lnTo>
                  <a:lnTo>
                    <a:pt x="16010" y="15855"/>
                  </a:lnTo>
                </a:path>
              </a:pathLst>
            </a:custGeom>
            <a:noFill/>
            <a:ln w="19050" cap="flat">
              <a:solidFill>
                <a:srgbClr val="5D8298"/>
              </a:solidFill>
              <a:prstDash val="solid"/>
              <a:miter/>
            </a:ln>
          </p:spPr>
          <p:txBody>
            <a:bodyPr rtlCol="0" anchor="ctr"/>
            <a:lstStyle/>
            <a:p>
              <a:endParaRPr lang="en-GB" dirty="0"/>
            </a:p>
          </p:txBody>
        </p:sp>
        <p:sp>
          <p:nvSpPr>
            <p:cNvPr id="8198" name="Freeform 8197">
              <a:extLst>
                <a:ext uri="{FF2B5EF4-FFF2-40B4-BE49-F238E27FC236}">
                  <a16:creationId xmlns:a16="http://schemas.microsoft.com/office/drawing/2014/main" id="{D557026C-FE63-064B-B70B-6C45211A7A73}"/>
                </a:ext>
              </a:extLst>
            </p:cNvPr>
            <p:cNvSpPr/>
            <p:nvPr/>
          </p:nvSpPr>
          <p:spPr>
            <a:xfrm>
              <a:off x="3734023" y="3456232"/>
              <a:ext cx="12782" cy="63294"/>
            </a:xfrm>
            <a:custGeom>
              <a:avLst/>
              <a:gdLst>
                <a:gd name="connsiteX0" fmla="*/ 9012 w 12782"/>
                <a:gd name="connsiteY0" fmla="*/ 8924 h 63293"/>
                <a:gd name="connsiteX1" fmla="*/ 9012 w 12782"/>
                <a:gd name="connsiteY1" fmla="*/ 63357 h 63293"/>
              </a:gdLst>
              <a:ahLst/>
              <a:cxnLst>
                <a:cxn ang="0">
                  <a:pos x="connsiteX0" y="connsiteY0"/>
                </a:cxn>
                <a:cxn ang="0">
                  <a:pos x="connsiteX1" y="connsiteY1"/>
                </a:cxn>
              </a:cxnLst>
              <a:rect l="l" t="t" r="r" b="b"/>
              <a:pathLst>
                <a:path w="12782" h="63293">
                  <a:moveTo>
                    <a:pt x="9012" y="8924"/>
                  </a:moveTo>
                  <a:lnTo>
                    <a:pt x="9012" y="63357"/>
                  </a:lnTo>
                </a:path>
              </a:pathLst>
            </a:custGeom>
            <a:ln w="19050" cap="flat">
              <a:solidFill>
                <a:srgbClr val="5D8298"/>
              </a:solidFill>
              <a:prstDash val="solid"/>
              <a:miter/>
            </a:ln>
          </p:spPr>
          <p:txBody>
            <a:bodyPr rtlCol="0" anchor="ctr"/>
            <a:lstStyle/>
            <a:p>
              <a:endParaRPr lang="en-GB" dirty="0"/>
            </a:p>
          </p:txBody>
        </p:sp>
      </p:grpSp>
      <p:cxnSp>
        <p:nvCxnSpPr>
          <p:cNvPr id="58" name="Straight Connector 57">
            <a:extLst>
              <a:ext uri="{FF2B5EF4-FFF2-40B4-BE49-F238E27FC236}">
                <a16:creationId xmlns:a16="http://schemas.microsoft.com/office/drawing/2014/main" id="{DC0CADF3-AD45-BD41-BB8D-05C7D00EFD1F}"/>
              </a:ext>
            </a:extLst>
          </p:cNvPr>
          <p:cNvCxnSpPr>
            <a:cxnSpLocks/>
          </p:cNvCxnSpPr>
          <p:nvPr/>
        </p:nvCxnSpPr>
        <p:spPr>
          <a:xfrm>
            <a:off x="1835312" y="1969042"/>
            <a:ext cx="0" cy="1952544"/>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A0745E8A-5029-754A-A759-9A98258A40A5}"/>
              </a:ext>
            </a:extLst>
          </p:cNvPr>
          <p:cNvCxnSpPr>
            <a:cxnSpLocks/>
          </p:cNvCxnSpPr>
          <p:nvPr/>
        </p:nvCxnSpPr>
        <p:spPr>
          <a:xfrm flipH="1">
            <a:off x="1832201" y="3917601"/>
            <a:ext cx="320315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200" name="Graphic 8199">
            <a:extLst>
              <a:ext uri="{FF2B5EF4-FFF2-40B4-BE49-F238E27FC236}">
                <a16:creationId xmlns:a16="http://schemas.microsoft.com/office/drawing/2014/main" id="{7713904D-9853-5741-86D9-2CF772B08F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88251" y="1970595"/>
            <a:ext cx="3017870" cy="1947006"/>
          </a:xfrm>
          <a:prstGeom prst="rect">
            <a:avLst/>
          </a:prstGeom>
        </p:spPr>
      </p:pic>
      <p:cxnSp>
        <p:nvCxnSpPr>
          <p:cNvPr id="125" name="Straight Connector 124">
            <a:extLst>
              <a:ext uri="{FF2B5EF4-FFF2-40B4-BE49-F238E27FC236}">
                <a16:creationId xmlns:a16="http://schemas.microsoft.com/office/drawing/2014/main" id="{D7803E7D-2817-1045-9D78-12668BA246A3}"/>
              </a:ext>
            </a:extLst>
          </p:cNvPr>
          <p:cNvCxnSpPr>
            <a:cxnSpLocks/>
          </p:cNvCxnSpPr>
          <p:nvPr/>
        </p:nvCxnSpPr>
        <p:spPr>
          <a:xfrm flipH="1">
            <a:off x="7593730" y="3917601"/>
            <a:ext cx="323302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5437188"/>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189D3B-2DD8-A3ED-6E7F-3793F019A479}"/>
              </a:ext>
            </a:extLst>
          </p:cNvPr>
          <p:cNvSpPr>
            <a:spLocks noGrp="1"/>
          </p:cNvSpPr>
          <p:nvPr>
            <p:ph sz="quarter" idx="12"/>
          </p:nvPr>
        </p:nvSpPr>
        <p:spPr>
          <a:xfrm>
            <a:off x="600139" y="1015960"/>
            <a:ext cx="10963200" cy="5077336"/>
          </a:xfrm>
        </p:spPr>
        <p:txBody>
          <a:bodyPr/>
          <a:lstStyle/>
          <a:p>
            <a:r>
              <a:rPr lang="en-GB" noProof="0" dirty="0"/>
              <a:t>There are </a:t>
            </a:r>
            <a:r>
              <a:rPr lang="en-GB" b="1" noProof="0" dirty="0">
                <a:solidFill>
                  <a:schemeClr val="accent2"/>
                </a:solidFill>
              </a:rPr>
              <a:t>several effective later-line options for mCRC patients </a:t>
            </a:r>
            <a:r>
              <a:rPr lang="en-GB" noProof="0" dirty="0"/>
              <a:t>offering disease control and a survival benefit but impact on quality of life should be considered</a:t>
            </a:r>
          </a:p>
          <a:p>
            <a:r>
              <a:rPr lang="en-GB" noProof="0" dirty="0"/>
              <a:t>The aim is to </a:t>
            </a:r>
            <a:r>
              <a:rPr lang="en-GB" b="1" noProof="0" dirty="0">
                <a:solidFill>
                  <a:schemeClr val="accent2"/>
                </a:solidFill>
              </a:rPr>
              <a:t>give the patient as many life-prolonging therapies as possible</a:t>
            </a:r>
            <a:r>
              <a:rPr lang="en-GB" noProof="0" dirty="0"/>
              <a:t>, so sequencing considerations are important</a:t>
            </a:r>
          </a:p>
          <a:p>
            <a:r>
              <a:rPr lang="en-GB" noProof="0" dirty="0"/>
              <a:t>It is important to </a:t>
            </a:r>
            <a:r>
              <a:rPr lang="en-GB" b="1" noProof="0" dirty="0">
                <a:solidFill>
                  <a:schemeClr val="accent2"/>
                </a:solidFill>
              </a:rPr>
              <a:t>consider patient characteristics </a:t>
            </a:r>
            <a:r>
              <a:rPr lang="en-GB" noProof="0" dirty="0"/>
              <a:t>(prior treatments, biomarker status, PS, tumour sidedness) </a:t>
            </a:r>
            <a:r>
              <a:rPr lang="en-GB" b="1" noProof="0" dirty="0">
                <a:solidFill>
                  <a:schemeClr val="accent2"/>
                </a:solidFill>
              </a:rPr>
              <a:t>and patient preferences </a:t>
            </a:r>
            <a:r>
              <a:rPr lang="en-GB" noProof="0" dirty="0"/>
              <a:t>when deciding on the most appropriate treatment</a:t>
            </a:r>
          </a:p>
          <a:p>
            <a:r>
              <a:rPr lang="en-US" dirty="0"/>
              <a:t>There are </a:t>
            </a:r>
            <a:r>
              <a:rPr lang="en-US" b="1" dirty="0">
                <a:solidFill>
                  <a:schemeClr val="accent2"/>
                </a:solidFill>
              </a:rPr>
              <a:t>high-level of evidence options derived from phase 3 trials</a:t>
            </a:r>
            <a:r>
              <a:rPr lang="en-US" dirty="0"/>
              <a:t>, and more </a:t>
            </a:r>
            <a:r>
              <a:rPr lang="en-US" b="1" dirty="0">
                <a:solidFill>
                  <a:schemeClr val="accent2"/>
                </a:solidFill>
              </a:rPr>
              <a:t>experimental options derived from non-</a:t>
            </a:r>
            <a:r>
              <a:rPr lang="en-US" b="1" dirty="0" err="1">
                <a:solidFill>
                  <a:schemeClr val="accent2"/>
                </a:solidFill>
              </a:rPr>
              <a:t>randomised</a:t>
            </a:r>
            <a:r>
              <a:rPr lang="en-US" b="1" dirty="0">
                <a:solidFill>
                  <a:schemeClr val="accent2"/>
                </a:solidFill>
              </a:rPr>
              <a:t> phase 2 trials</a:t>
            </a:r>
            <a:r>
              <a:rPr lang="en-US" dirty="0"/>
              <a:t>, which are based on the </a:t>
            </a:r>
            <a:r>
              <a:rPr lang="en-US" b="1" dirty="0">
                <a:solidFill>
                  <a:schemeClr val="accent2"/>
                </a:solidFill>
              </a:rPr>
              <a:t>molecular profile</a:t>
            </a:r>
            <a:endParaRPr lang="en-GB" b="1" dirty="0">
              <a:solidFill>
                <a:schemeClr val="accent2"/>
              </a:solidFill>
            </a:endParaRPr>
          </a:p>
          <a:p>
            <a:r>
              <a:rPr lang="en-GB" noProof="0" dirty="0"/>
              <a:t>It is important to understanding the </a:t>
            </a:r>
            <a:r>
              <a:rPr lang="en-GB" b="1" noProof="0" dirty="0">
                <a:solidFill>
                  <a:schemeClr val="accent2"/>
                </a:solidFill>
              </a:rPr>
              <a:t>most appropriate patients for rechallenge of prior treatment </a:t>
            </a:r>
            <a:r>
              <a:rPr lang="en-GB" noProof="0" dirty="0"/>
              <a:t>versus a starting a new treatment</a:t>
            </a:r>
          </a:p>
          <a:p>
            <a:r>
              <a:rPr lang="en-GB" b="1" noProof="0" dirty="0">
                <a:solidFill>
                  <a:schemeClr val="accent2"/>
                </a:solidFill>
              </a:rPr>
              <a:t>Managing side effects is a key strategy </a:t>
            </a:r>
            <a:r>
              <a:rPr lang="en-GB" noProof="0" dirty="0"/>
              <a:t>for helping patients remain on treatment </a:t>
            </a:r>
            <a:r>
              <a:rPr lang="en-GB" b="1" noProof="0" dirty="0">
                <a:solidFill>
                  <a:schemeClr val="accent2"/>
                </a:solidFill>
              </a:rPr>
              <a:t>to achieve optimal outcomes</a:t>
            </a:r>
          </a:p>
          <a:p>
            <a:pPr marL="0" indent="0">
              <a:buNone/>
            </a:pPr>
            <a:endParaRPr lang="en-GB" noProof="0" dirty="0"/>
          </a:p>
          <a:p>
            <a:endParaRPr lang="en-GB" noProof="0" dirty="0"/>
          </a:p>
          <a:p>
            <a:pPr marL="0" indent="0">
              <a:buNone/>
            </a:pPr>
            <a:endParaRPr lang="en-GB" noProof="0" dirty="0"/>
          </a:p>
        </p:txBody>
      </p:sp>
      <p:sp>
        <p:nvSpPr>
          <p:cNvPr id="3" name="Title 2">
            <a:extLst>
              <a:ext uri="{FF2B5EF4-FFF2-40B4-BE49-F238E27FC236}">
                <a16:creationId xmlns:a16="http://schemas.microsoft.com/office/drawing/2014/main" id="{2B5F5EED-CB25-396A-6ABC-2D2217425878}"/>
              </a:ext>
            </a:extLst>
          </p:cNvPr>
          <p:cNvSpPr>
            <a:spLocks noGrp="1"/>
          </p:cNvSpPr>
          <p:nvPr>
            <p:ph type="title"/>
          </p:nvPr>
        </p:nvSpPr>
        <p:spPr/>
        <p:txBody>
          <a:bodyPr/>
          <a:lstStyle/>
          <a:p>
            <a:r>
              <a:rPr lang="en-GB" noProof="0" dirty="0"/>
              <a:t>summary</a:t>
            </a:r>
          </a:p>
        </p:txBody>
      </p:sp>
      <p:sp>
        <p:nvSpPr>
          <p:cNvPr id="4" name="Slide Number Placeholder 3">
            <a:extLst>
              <a:ext uri="{FF2B5EF4-FFF2-40B4-BE49-F238E27FC236}">
                <a16:creationId xmlns:a16="http://schemas.microsoft.com/office/drawing/2014/main" id="{D7C38FD1-80AD-E16C-44E9-7B940AA48D30}"/>
              </a:ext>
            </a:extLst>
          </p:cNvPr>
          <p:cNvSpPr>
            <a:spLocks noGrp="1"/>
          </p:cNvSpPr>
          <p:nvPr>
            <p:ph type="sldNum" sz="quarter" idx="4"/>
          </p:nvPr>
        </p:nvSpPr>
        <p:spPr/>
        <p:txBody>
          <a:bodyPr/>
          <a:lstStyle/>
          <a:p>
            <a:fld id="{FCE43C0F-8A7B-3A4B-9DB5-B3472E36E833}" type="slidenum">
              <a:rPr lang="en-GB" smtClean="0"/>
              <a:pPr/>
              <a:t>39</a:t>
            </a:fld>
            <a:endParaRPr lang="en-GB" dirty="0"/>
          </a:p>
        </p:txBody>
      </p:sp>
      <p:sp>
        <p:nvSpPr>
          <p:cNvPr id="5" name="Content Placeholder 4">
            <a:extLst>
              <a:ext uri="{FF2B5EF4-FFF2-40B4-BE49-F238E27FC236}">
                <a16:creationId xmlns:a16="http://schemas.microsoft.com/office/drawing/2014/main" id="{BD991D93-EC2D-5281-4AA3-3D071F08CC93}"/>
              </a:ext>
            </a:extLst>
          </p:cNvPr>
          <p:cNvSpPr>
            <a:spLocks noGrp="1"/>
          </p:cNvSpPr>
          <p:nvPr>
            <p:ph sz="quarter" idx="15"/>
          </p:nvPr>
        </p:nvSpPr>
        <p:spPr/>
        <p:txBody>
          <a:bodyPr/>
          <a:lstStyle/>
          <a:p>
            <a:r>
              <a:rPr lang="en-GB" noProof="0" dirty="0">
                <a:solidFill>
                  <a:schemeClr val="tx2"/>
                </a:solidFill>
              </a:rPr>
              <a:t>mCRC, metastatic CRC; </a:t>
            </a:r>
            <a:r>
              <a:rPr lang="en-GB" sz="1200" noProof="0" dirty="0">
                <a:solidFill>
                  <a:schemeClr val="tx2"/>
                </a:solidFill>
                <a:latin typeface="Arial" panose="020B0604020202020204" pitchFamily="34" charset="0"/>
                <a:ea typeface="PT Sans" panose="020B0503020203020204" pitchFamily="34" charset="0"/>
                <a:cs typeface="Arial" panose="020B0604020202020204" pitchFamily="34" charset="0"/>
              </a:rPr>
              <a:t>PS, performance status</a:t>
            </a:r>
            <a:endParaRPr lang="en-GB" noProof="0" dirty="0">
              <a:solidFill>
                <a:schemeClr val="tx2"/>
              </a:solidFill>
            </a:endParaRPr>
          </a:p>
        </p:txBody>
      </p:sp>
    </p:spTree>
    <p:extLst>
      <p:ext uri="{BB962C8B-B14F-4D97-AF65-F5344CB8AC3E}">
        <p14:creationId xmlns:p14="http://schemas.microsoft.com/office/powerpoint/2010/main" val="273957518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31F0349-660F-30CB-EC25-4EB13612B675}"/>
              </a:ext>
            </a:extLst>
          </p:cNvPr>
          <p:cNvSpPr>
            <a:spLocks noGrp="1"/>
          </p:cNvSpPr>
          <p:nvPr>
            <p:ph sz="quarter" idx="12"/>
          </p:nvPr>
        </p:nvSpPr>
        <p:spPr>
          <a:xfrm>
            <a:off x="620184" y="1425600"/>
            <a:ext cx="10963200" cy="4525200"/>
          </a:xfrm>
        </p:spPr>
        <p:txBody>
          <a:bodyPr/>
          <a:lstStyle/>
          <a:p>
            <a:r>
              <a:rPr lang="en-GB" noProof="0" dirty="0"/>
              <a:t>Know how to optimise outcomes with late-line treatment of mCRC</a:t>
            </a:r>
          </a:p>
          <a:p>
            <a:pPr lvl="1"/>
            <a:r>
              <a:rPr lang="en-GB" noProof="0" dirty="0"/>
              <a:t>Understand the potential treatment options for these patients and available data to support treatment decisions</a:t>
            </a:r>
          </a:p>
          <a:p>
            <a:pPr lvl="1"/>
            <a:r>
              <a:rPr lang="en-GB" noProof="0" dirty="0"/>
              <a:t>Know which patient considerations are important when making treatment sequencing decisions </a:t>
            </a:r>
          </a:p>
          <a:p>
            <a:pPr lvl="1"/>
            <a:r>
              <a:rPr lang="en-GB" noProof="0" dirty="0"/>
              <a:t>Know the best ways to manage toxicities and quality of life to ensure patients can stay on treatment to achieve optimal outcomes</a:t>
            </a:r>
          </a:p>
          <a:p>
            <a:pPr lvl="1"/>
            <a:endParaRPr lang="en-GB" noProof="0" dirty="0"/>
          </a:p>
          <a:p>
            <a:pPr lvl="1"/>
            <a:endParaRPr lang="en-GB" noProof="0" dirty="0"/>
          </a:p>
          <a:p>
            <a:endParaRPr lang="en-GB" noProof="0" dirty="0">
              <a:highlight>
                <a:srgbClr val="FFFF00"/>
              </a:highlight>
            </a:endParaRPr>
          </a:p>
        </p:txBody>
      </p:sp>
      <p:sp>
        <p:nvSpPr>
          <p:cNvPr id="5" name="Title 4">
            <a:extLst>
              <a:ext uri="{FF2B5EF4-FFF2-40B4-BE49-F238E27FC236}">
                <a16:creationId xmlns:a16="http://schemas.microsoft.com/office/drawing/2014/main" id="{8A98B2CC-1E68-B6C8-770A-91B56F13B607}"/>
              </a:ext>
            </a:extLst>
          </p:cNvPr>
          <p:cNvSpPr>
            <a:spLocks noGrp="1"/>
          </p:cNvSpPr>
          <p:nvPr>
            <p:ph type="title"/>
          </p:nvPr>
        </p:nvSpPr>
        <p:spPr>
          <a:xfrm>
            <a:off x="619201" y="259200"/>
            <a:ext cx="10963199" cy="864000"/>
          </a:xfrm>
        </p:spPr>
        <p:txBody>
          <a:bodyPr/>
          <a:lstStyle/>
          <a:p>
            <a:r>
              <a:rPr lang="en-GB" noProof="0" dirty="0"/>
              <a:t>Educational objectives</a:t>
            </a:r>
          </a:p>
        </p:txBody>
      </p:sp>
      <p:sp>
        <p:nvSpPr>
          <p:cNvPr id="4" name="Slide Number Placeholder 3">
            <a:extLst>
              <a:ext uri="{FF2B5EF4-FFF2-40B4-BE49-F238E27FC236}">
                <a16:creationId xmlns:a16="http://schemas.microsoft.com/office/drawing/2014/main" id="{BD7E3597-A85C-5534-3D27-02EB92396554}"/>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4</a:t>
            </a:fld>
            <a:endParaRPr lang="en-GB" dirty="0"/>
          </a:p>
        </p:txBody>
      </p:sp>
      <p:sp>
        <p:nvSpPr>
          <p:cNvPr id="11" name="Content Placeholder 10">
            <a:extLst>
              <a:ext uri="{FF2B5EF4-FFF2-40B4-BE49-F238E27FC236}">
                <a16:creationId xmlns:a16="http://schemas.microsoft.com/office/drawing/2014/main" id="{858C9C98-A3B5-8EFC-C1E1-040B8CF2FAB8}"/>
              </a:ext>
            </a:extLst>
          </p:cNvPr>
          <p:cNvSpPr>
            <a:spLocks noGrp="1"/>
          </p:cNvSpPr>
          <p:nvPr>
            <p:ph sz="quarter" idx="15"/>
          </p:nvPr>
        </p:nvSpPr>
        <p:spPr/>
        <p:txBody>
          <a:bodyPr/>
          <a:lstStyle/>
          <a:p>
            <a:r>
              <a:rPr lang="en-GB" noProof="0" dirty="0">
                <a:solidFill>
                  <a:schemeClr val="tx2"/>
                </a:solidFill>
              </a:rPr>
              <a:t>CRC, colorectal cancer</a:t>
            </a:r>
          </a:p>
        </p:txBody>
      </p:sp>
    </p:spTree>
    <p:extLst>
      <p:ext uri="{BB962C8B-B14F-4D97-AF65-F5344CB8AC3E}">
        <p14:creationId xmlns:p14="http://schemas.microsoft.com/office/powerpoint/2010/main" val="2122654505"/>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028586" y="5336165"/>
            <a:ext cx="1812997" cy="553998"/>
          </a:xfrm>
          <a:prstGeom prst="rect">
            <a:avLst/>
          </a:prstGeom>
          <a:noFill/>
        </p:spPr>
        <p:txBody>
          <a:bodyPr wrap="none" rtlCol="0">
            <a:spAutoFit/>
          </a:bodyPr>
          <a:lstStyle/>
          <a:p>
            <a:pPr algn="ctr"/>
            <a:r>
              <a:rPr lang="en-GB" sz="1400" dirty="0">
                <a:solidFill>
                  <a:schemeClr val="tx2"/>
                </a:solidFill>
                <a:latin typeface="Arial" panose="020B0604020202020204" pitchFamily="34" charset="0"/>
                <a:ea typeface="Aileron" charset="0"/>
                <a:cs typeface="Arial" panose="020B0604020202020204" pitchFamily="34" charset="0"/>
              </a:rPr>
              <a:t>Follow us on Twitter </a:t>
            </a:r>
            <a:br>
              <a:rPr lang="en-GB" sz="1600" dirty="0">
                <a:solidFill>
                  <a:schemeClr val="tx2"/>
                </a:solidFill>
                <a:latin typeface="Arial" panose="020B0604020202020204" pitchFamily="34" charset="0"/>
                <a:ea typeface="Aileron" charset="0"/>
                <a:cs typeface="Arial" panose="020B0604020202020204" pitchFamily="34" charset="0"/>
              </a:rPr>
            </a:br>
            <a:r>
              <a:rPr lang="en-GB" sz="1600" b="1" u="sng" dirty="0">
                <a:solidFill>
                  <a:schemeClr val="accent1"/>
                </a:solidFill>
                <a:latin typeface="Arial" panose="020B0604020202020204" pitchFamily="34" charset="0"/>
                <a:ea typeface="Aileron" charset="0"/>
                <a:cs typeface="Arial" panose="020B0604020202020204" pitchFamily="34" charset="0"/>
                <a:hlinkClick r:id="rId3">
                  <a:extLst>
                    <a:ext uri="{A12FA001-AC4F-418D-AE19-62706E023703}">
                      <ahyp:hlinkClr xmlns:ahyp="http://schemas.microsoft.com/office/drawing/2018/hyperlinkcolor" val="tx"/>
                    </a:ext>
                  </a:extLst>
                </a:hlinkClick>
              </a:rPr>
              <a:t>@giconnectinfo</a:t>
            </a:r>
            <a:endParaRPr lang="en-GB" sz="1600" b="1" u="sng" dirty="0">
              <a:solidFill>
                <a:schemeClr val="accent1"/>
              </a:solidFill>
              <a:latin typeface="Arial" panose="020B0604020202020204" pitchFamily="34" charset="0"/>
              <a:ea typeface="Aileron" charset="0"/>
              <a:cs typeface="Arial" panose="020B0604020202020204" pitchFamily="34" charset="0"/>
            </a:endParaRPr>
          </a:p>
        </p:txBody>
      </p:sp>
      <p:sp>
        <p:nvSpPr>
          <p:cNvPr id="17" name="TextBox 16"/>
          <p:cNvSpPr txBox="1"/>
          <p:nvPr/>
        </p:nvSpPr>
        <p:spPr>
          <a:xfrm>
            <a:off x="4011195" y="5336177"/>
            <a:ext cx="2084815" cy="701731"/>
          </a:xfrm>
          <a:prstGeom prst="rect">
            <a:avLst/>
          </a:prstGeom>
          <a:noFill/>
        </p:spPr>
        <p:txBody>
          <a:bodyPr wrap="square" rtlCol="0">
            <a:spAutoFit/>
          </a:bodyPr>
          <a:lstStyle/>
          <a:p>
            <a:pPr algn="ct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Follow the </a:t>
            </a:r>
            <a:br>
              <a:rPr lang="en-GB" sz="1600" dirty="0">
                <a:solidFill>
                  <a:schemeClr val="tx2"/>
                </a:solidFill>
                <a:latin typeface="Arial" panose="020B0604020202020204" pitchFamily="34" charset="0"/>
                <a:ea typeface="Aileron" charset="0"/>
                <a:cs typeface="Arial" panose="020B0604020202020204" pitchFamily="34" charset="0"/>
              </a:rPr>
            </a:br>
            <a:r>
              <a:rPr lang="en-GB" sz="1600" b="1" u="sng" dirty="0">
                <a:solidFill>
                  <a:schemeClr val="accent1"/>
                </a:solidFill>
                <a:latin typeface="Arial" panose="020B0604020202020204" pitchFamily="34" charset="0"/>
                <a:ea typeface="Aileron" charset="0"/>
                <a:cs typeface="Arial" panose="020B0604020202020204" pitchFamily="34" charset="0"/>
                <a:hlinkClick r:id="rId4"/>
              </a:rPr>
              <a:t>GI CONNECT</a:t>
            </a:r>
            <a:br>
              <a:rPr lang="en-GB" sz="1600" b="1" dirty="0">
                <a:solidFill>
                  <a:schemeClr val="tx2"/>
                </a:solidFill>
                <a:latin typeface="Arial" panose="020B0604020202020204" pitchFamily="34" charset="0"/>
                <a:ea typeface="Aileron" charset="0"/>
                <a:cs typeface="Arial" panose="020B0604020202020204" pitchFamily="34" charset="0"/>
              </a:rPr>
            </a:br>
            <a:r>
              <a:rPr lang="en-GB" sz="1400" dirty="0">
                <a:solidFill>
                  <a:schemeClr val="tx2"/>
                </a:solidFill>
                <a:latin typeface="Arial" panose="020B0604020202020204" pitchFamily="34" charset="0"/>
                <a:ea typeface="Aileron" charset="0"/>
                <a:cs typeface="Arial" panose="020B0604020202020204" pitchFamily="34" charset="0"/>
              </a:rPr>
              <a:t>group on LinkedIn</a:t>
            </a:r>
            <a:endParaRPr lang="en-GB" sz="1600" dirty="0">
              <a:solidFill>
                <a:schemeClr val="tx2"/>
              </a:solidFill>
              <a:latin typeface="Arial" panose="020B0604020202020204" pitchFamily="34" charset="0"/>
              <a:ea typeface="Aileron" charset="0"/>
              <a:cs typeface="Arial" panose="020B0604020202020204" pitchFamily="34" charset="0"/>
            </a:endParaRPr>
          </a:p>
        </p:txBody>
      </p:sp>
      <p:sp>
        <p:nvSpPr>
          <p:cNvPr id="18" name="TextBox 17"/>
          <p:cNvSpPr txBox="1"/>
          <p:nvPr/>
        </p:nvSpPr>
        <p:spPr>
          <a:xfrm>
            <a:off x="7788696" y="5336167"/>
            <a:ext cx="2843808" cy="729430"/>
          </a:xfrm>
          <a:prstGeom prst="rect">
            <a:avLst/>
          </a:prstGeom>
          <a:noFill/>
        </p:spPr>
        <p:txBody>
          <a:bodyPr wrap="square" rtlCol="0">
            <a:spAutoFit/>
          </a:bodyPr>
          <a:lstStyle/>
          <a:p>
            <a:pPr algn="ctr">
              <a:lnSpc>
                <a:spcPct val="90000"/>
              </a:lnSpc>
            </a:pPr>
            <a:r>
              <a:rPr lang="en-US" sz="1400" dirty="0">
                <a:solidFill>
                  <a:schemeClr val="tx2"/>
                </a:solidFill>
                <a:latin typeface="Arial" panose="020B0604020202020204" pitchFamily="34" charset="0"/>
                <a:cs typeface="Arial" panose="020B0604020202020204" pitchFamily="34" charset="0"/>
              </a:rPr>
              <a:t>Email</a:t>
            </a:r>
            <a:br>
              <a:rPr lang="en-US" sz="1600" dirty="0">
                <a:solidFill>
                  <a:schemeClr val="tx2"/>
                </a:solidFill>
                <a:latin typeface="Arial" panose="020B0604020202020204" pitchFamily="34" charset="0"/>
                <a:cs typeface="Arial" panose="020B0604020202020204" pitchFamily="34" charset="0"/>
              </a:rPr>
            </a:br>
            <a:r>
              <a:rPr lang="en-US" sz="1600" b="1" dirty="0" err="1">
                <a:solidFill>
                  <a:schemeClr val="accent1"/>
                </a:solidFill>
                <a:latin typeface="Arial" panose="020B0604020202020204" pitchFamily="34" charset="0"/>
                <a:cs typeface="Arial" panose="020B0604020202020204" pitchFamily="34" charset="0"/>
                <a:hlinkClick r:id="rId5"/>
              </a:rPr>
              <a:t>louise.handbury</a:t>
            </a:r>
            <a:br>
              <a:rPr lang="en-US" sz="1600" b="1" dirty="0">
                <a:solidFill>
                  <a:schemeClr val="accent1"/>
                </a:solidFill>
                <a:latin typeface="Arial" panose="020B0604020202020204" pitchFamily="34" charset="0"/>
                <a:cs typeface="Arial" panose="020B0604020202020204" pitchFamily="34" charset="0"/>
                <a:hlinkClick r:id="rId5"/>
              </a:rPr>
            </a:br>
            <a:r>
              <a:rPr lang="en-US" sz="1600" b="1" dirty="0">
                <a:solidFill>
                  <a:schemeClr val="accent1"/>
                </a:solidFill>
                <a:latin typeface="Arial" panose="020B0604020202020204" pitchFamily="34" charset="0"/>
                <a:cs typeface="Arial" panose="020B0604020202020204" pitchFamily="34" charset="0"/>
                <a:hlinkClick r:id="rId5"/>
              </a:rPr>
              <a:t>@cor2ed.com</a:t>
            </a:r>
            <a:endParaRPr lang="en-GB" sz="1600" b="1" dirty="0">
              <a:solidFill>
                <a:schemeClr val="accent1"/>
              </a:solidFill>
              <a:latin typeface="Arial" panose="020B0604020202020204" pitchFamily="34" charset="0"/>
              <a:ea typeface="Aileron" charset="0"/>
              <a:cs typeface="Arial" panose="020B0604020202020204" pitchFamily="34" charset="0"/>
            </a:endParaRPr>
          </a:p>
        </p:txBody>
      </p:sp>
      <p:sp>
        <p:nvSpPr>
          <p:cNvPr id="19" name="TextBox 18"/>
          <p:cNvSpPr txBox="1"/>
          <p:nvPr/>
        </p:nvSpPr>
        <p:spPr>
          <a:xfrm>
            <a:off x="6099427" y="5336167"/>
            <a:ext cx="2084815" cy="729430"/>
          </a:xfrm>
          <a:prstGeom prst="rect">
            <a:avLst/>
          </a:prstGeom>
          <a:noFill/>
        </p:spPr>
        <p:txBody>
          <a:bodyPr wrap="square" rtlCol="0">
            <a:spAutoFit/>
          </a:bodyPr>
          <a:lstStyle/>
          <a:p>
            <a:pPr algn="ct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Watch us on the</a:t>
            </a:r>
            <a:br>
              <a:rPr lang="en-GB" sz="1400" dirty="0">
                <a:solidFill>
                  <a:schemeClr val="tx2"/>
                </a:solidFill>
                <a:latin typeface="Arial" panose="020B0604020202020204" pitchFamily="34" charset="0"/>
                <a:ea typeface="Aileron" charset="0"/>
                <a:cs typeface="Arial" panose="020B0604020202020204" pitchFamily="34" charset="0"/>
              </a:rPr>
            </a:br>
            <a:r>
              <a:rPr lang="en-GB" sz="1400" dirty="0">
                <a:solidFill>
                  <a:schemeClr val="tx2"/>
                </a:solidFill>
                <a:latin typeface="Arial" panose="020B0604020202020204" pitchFamily="34" charset="0"/>
                <a:ea typeface="Aileron" charset="0"/>
                <a:cs typeface="Arial" panose="020B0604020202020204" pitchFamily="34" charset="0"/>
              </a:rPr>
              <a:t>Vimeo Channe</a:t>
            </a:r>
            <a:r>
              <a:rPr lang="en-GB" sz="1600" dirty="0">
                <a:solidFill>
                  <a:schemeClr val="tx2"/>
                </a:solidFill>
                <a:latin typeface="Arial" panose="020B0604020202020204" pitchFamily="34" charset="0"/>
                <a:ea typeface="Aileron" charset="0"/>
                <a:cs typeface="Arial" panose="020B0604020202020204" pitchFamily="34" charset="0"/>
              </a:rPr>
              <a:t>l</a:t>
            </a:r>
            <a:br>
              <a:rPr lang="en-GB" sz="1600" dirty="0">
                <a:solidFill>
                  <a:schemeClr val="tx2"/>
                </a:solidFill>
                <a:latin typeface="Arial" panose="020B0604020202020204" pitchFamily="34" charset="0"/>
                <a:ea typeface="Aileron" charset="0"/>
                <a:cs typeface="Arial" panose="020B0604020202020204" pitchFamily="34" charset="0"/>
              </a:rPr>
            </a:br>
            <a:r>
              <a:rPr lang="en-GB" sz="1600" b="1" dirty="0">
                <a:solidFill>
                  <a:schemeClr val="accent1"/>
                </a:solidFill>
                <a:latin typeface="Arial" panose="020B0604020202020204" pitchFamily="34" charset="0"/>
                <a:ea typeface="Aileron" charset="0"/>
                <a:cs typeface="Arial" panose="020B0604020202020204" pitchFamily="34" charset="0"/>
                <a:hlinkClick r:id="rId6"/>
              </a:rPr>
              <a:t>GI CONNECT</a:t>
            </a:r>
            <a:endParaRPr lang="en-GB" sz="1600" b="1" dirty="0">
              <a:solidFill>
                <a:schemeClr val="accent1"/>
              </a:solidFill>
              <a:latin typeface="Arial" panose="020B0604020202020204" pitchFamily="34" charset="0"/>
              <a:ea typeface="Aileron" charset="0"/>
              <a:cs typeface="Arial" panose="020B0604020202020204" pitchFamily="34" charset="0"/>
            </a:endParaRPr>
          </a:p>
        </p:txBody>
      </p:sp>
      <p:sp>
        <p:nvSpPr>
          <p:cNvPr id="15" name="Title 8">
            <a:extLst>
              <a:ext uri="{FF2B5EF4-FFF2-40B4-BE49-F238E27FC236}">
                <a16:creationId xmlns:a16="http://schemas.microsoft.com/office/drawing/2014/main" id="{071CF435-729F-403B-B87A-421B2706800D}"/>
              </a:ext>
            </a:extLst>
          </p:cNvPr>
          <p:cNvSpPr>
            <a:spLocks noGrp="1"/>
          </p:cNvSpPr>
          <p:nvPr>
            <p:ph type="title"/>
          </p:nvPr>
        </p:nvSpPr>
        <p:spPr>
          <a:xfrm>
            <a:off x="1635656" y="274640"/>
            <a:ext cx="8924840" cy="3586411"/>
          </a:xfrm>
        </p:spPr>
        <p:txBody>
          <a:bodyPr>
            <a:normAutofit/>
          </a:bodyPr>
          <a:lstStyle/>
          <a:p>
            <a:pPr>
              <a:lnSpc>
                <a:spcPts val="3800"/>
              </a:lnSpc>
              <a:spcBef>
                <a:spcPts val="800"/>
              </a:spcBef>
            </a:pPr>
            <a:r>
              <a:rPr lang="en-GB" sz="3600" cap="none" noProof="0" dirty="0">
                <a:solidFill>
                  <a:schemeClr val="tx2"/>
                </a:solidFill>
              </a:rPr>
              <a:t>REACH </a:t>
            </a:r>
            <a:r>
              <a:rPr lang="en-GB" sz="3600" cap="none" noProof="0" dirty="0"/>
              <a:t>GI CONNECT </a:t>
            </a:r>
            <a:r>
              <a:rPr lang="en-GB" sz="3600" cap="none" noProof="0" dirty="0">
                <a:solidFill>
                  <a:schemeClr val="tx2"/>
                </a:solidFill>
              </a:rPr>
              <a:t>VIA </a:t>
            </a:r>
            <a:br>
              <a:rPr lang="en-GB" sz="3600" cap="none" noProof="0" dirty="0">
                <a:solidFill>
                  <a:schemeClr val="tx2"/>
                </a:solidFill>
              </a:rPr>
            </a:br>
            <a:r>
              <a:rPr lang="en-GB" sz="3600" cap="none" spc="-51" noProof="0" dirty="0">
                <a:solidFill>
                  <a:schemeClr val="tx2"/>
                </a:solidFill>
              </a:rPr>
              <a:t>TWITTER, LINKEDIN, VIMEO &amp; EMAIL</a:t>
            </a:r>
            <a:br>
              <a:rPr lang="en-GB" sz="3600" cap="none" noProof="0" dirty="0">
                <a:solidFill>
                  <a:schemeClr val="tx2"/>
                </a:solidFill>
              </a:rPr>
            </a:br>
            <a:r>
              <a:rPr lang="en-GB" sz="3600" cap="none" noProof="0" dirty="0">
                <a:solidFill>
                  <a:schemeClr val="tx2"/>
                </a:solidFill>
              </a:rPr>
              <a:t>OR VISIT THE GROUP’S WEBSITE</a:t>
            </a:r>
            <a:br>
              <a:rPr lang="en-GB" sz="3600" cap="none" noProof="0" dirty="0">
                <a:solidFill>
                  <a:schemeClr val="tx2"/>
                </a:solidFill>
              </a:rPr>
            </a:br>
            <a:r>
              <a:rPr lang="en-GB" sz="3600" cap="none" noProof="0" dirty="0">
                <a:hlinkClick r:id="rId7"/>
              </a:rPr>
              <a:t>https://giconnect.cor2ed.com/</a:t>
            </a:r>
            <a:endParaRPr lang="en-GB" sz="3600" cap="none" noProof="0" dirty="0"/>
          </a:p>
        </p:txBody>
      </p:sp>
      <p:pic>
        <p:nvPicPr>
          <p:cNvPr id="12" name="Picture 11">
            <a:hlinkClick r:id="rId8"/>
            <a:extLst>
              <a:ext uri="{FF2B5EF4-FFF2-40B4-BE49-F238E27FC236}">
                <a16:creationId xmlns:a16="http://schemas.microsoft.com/office/drawing/2014/main" id="{7F740B07-918F-4655-A49D-75D0BFCD5FB1}"/>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471295" y="4005069"/>
            <a:ext cx="1405860" cy="1282427"/>
          </a:xfrm>
          <a:prstGeom prst="rect">
            <a:avLst/>
          </a:prstGeom>
        </p:spPr>
      </p:pic>
      <p:pic>
        <p:nvPicPr>
          <p:cNvPr id="13" name="Picture 12">
            <a:hlinkClick r:id="rId6"/>
            <a:extLst>
              <a:ext uri="{FF2B5EF4-FFF2-40B4-BE49-F238E27FC236}">
                <a16:creationId xmlns:a16="http://schemas.microsoft.com/office/drawing/2014/main" id="{C994F013-C302-47F4-9EB4-4B52A431EA5B}"/>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6312024" y="4005069"/>
            <a:ext cx="1656184" cy="1282427"/>
          </a:xfrm>
          <a:prstGeom prst="rect">
            <a:avLst/>
          </a:prstGeom>
        </p:spPr>
      </p:pic>
      <p:pic>
        <p:nvPicPr>
          <p:cNvPr id="14" name="Picture 13">
            <a:hlinkClick r:id="rId4"/>
            <a:extLst>
              <a:ext uri="{FF2B5EF4-FFF2-40B4-BE49-F238E27FC236}">
                <a16:creationId xmlns:a16="http://schemas.microsoft.com/office/drawing/2014/main" id="{9C8C6252-0511-42FC-81AE-E7E9EA094451}"/>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4359883" y="4005069"/>
            <a:ext cx="1377292" cy="1282427"/>
          </a:xfrm>
          <a:prstGeom prst="rect">
            <a:avLst/>
          </a:prstGeom>
        </p:spPr>
      </p:pic>
      <p:pic>
        <p:nvPicPr>
          <p:cNvPr id="20" name="Picture 19">
            <a:hlinkClick r:id="rId3"/>
            <a:extLst>
              <a:ext uri="{FF2B5EF4-FFF2-40B4-BE49-F238E27FC236}">
                <a16:creationId xmlns:a16="http://schemas.microsoft.com/office/drawing/2014/main" id="{8A7CBC23-A2BC-439B-870D-2C306F7C796B}"/>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2335979" y="4005069"/>
            <a:ext cx="1377292" cy="1282427"/>
          </a:xfrm>
          <a:prstGeom prst="rect">
            <a:avLst/>
          </a:prstGeom>
        </p:spPr>
      </p:pic>
      <p:sp>
        <p:nvSpPr>
          <p:cNvPr id="2" name="Slide Number Placeholder 1"/>
          <p:cNvSpPr>
            <a:spLocks noGrp="1"/>
          </p:cNvSpPr>
          <p:nvPr>
            <p:ph type="sldNum" sz="quarter" idx="4"/>
          </p:nvPr>
        </p:nvSpPr>
        <p:spPr/>
        <p:txBody>
          <a:bodyPr/>
          <a:lstStyle/>
          <a:p>
            <a:fld id="{FCE43C0F-8A7B-3A4B-9DB5-B3472E36E833}" type="slidenum">
              <a:rPr lang="en-GB" smtClean="0"/>
              <a:pPr/>
              <a:t>40</a:t>
            </a:fld>
            <a:endParaRPr lang="en-GB" dirty="0"/>
          </a:p>
        </p:txBody>
      </p:sp>
    </p:spTree>
    <p:extLst>
      <p:ext uri="{BB962C8B-B14F-4D97-AF65-F5344CB8AC3E}">
        <p14:creationId xmlns:p14="http://schemas.microsoft.com/office/powerpoint/2010/main" val="2681775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20509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6E4CFB-502B-E544-3E19-22543A4EA774}"/>
              </a:ext>
            </a:extLst>
          </p:cNvPr>
          <p:cNvSpPr>
            <a:spLocks noGrp="1"/>
          </p:cNvSpPr>
          <p:nvPr>
            <p:ph sz="quarter" idx="12"/>
          </p:nvPr>
        </p:nvSpPr>
        <p:spPr>
          <a:xfrm>
            <a:off x="620184" y="1425600"/>
            <a:ext cx="10963200" cy="4525200"/>
          </a:xfrm>
        </p:spPr>
        <p:txBody>
          <a:bodyPr/>
          <a:lstStyle/>
          <a:p>
            <a:pPr marL="342900" lvl="0" indent="-342900">
              <a:buFont typeface="Symbol" panose="05050102010706020507" pitchFamily="18" charset="2"/>
              <a:buChar char=""/>
            </a:pPr>
            <a:r>
              <a:rPr lang="en-GB" sz="1800" dirty="0">
                <a:effectLst/>
              </a:rPr>
              <a:t>There are </a:t>
            </a:r>
            <a:r>
              <a:rPr lang="en-GB" sz="1800" b="1" dirty="0">
                <a:solidFill>
                  <a:schemeClr val="accent2"/>
                </a:solidFill>
                <a:effectLst/>
              </a:rPr>
              <a:t>numerous novel treatment options for later line use for mCRC patients</a:t>
            </a:r>
          </a:p>
          <a:p>
            <a:pPr marL="342900" lvl="0" indent="-342900">
              <a:buFont typeface="Symbol" panose="05050102010706020507" pitchFamily="18" charset="2"/>
              <a:buChar char=""/>
            </a:pPr>
            <a:r>
              <a:rPr lang="en-GB" sz="1800" b="1" dirty="0">
                <a:solidFill>
                  <a:schemeClr val="accent2"/>
                </a:solidFill>
                <a:effectLst/>
              </a:rPr>
              <a:t>Molecular profiling is key </a:t>
            </a:r>
            <a:r>
              <a:rPr lang="en-GB" sz="1800" dirty="0">
                <a:effectLst/>
              </a:rPr>
              <a:t>and should be available prior to starting the first systemic therapy</a:t>
            </a:r>
          </a:p>
          <a:p>
            <a:pPr marL="342900" lvl="0" indent="-342900">
              <a:buFont typeface="Symbol" panose="05050102010706020507" pitchFamily="18" charset="2"/>
              <a:buChar char=""/>
            </a:pPr>
            <a:r>
              <a:rPr lang="en-GB" sz="1800" dirty="0">
                <a:effectLst/>
              </a:rPr>
              <a:t>By later line, mCRC patients will most likely already have received targeted therapy if they are suitable candidates</a:t>
            </a:r>
          </a:p>
          <a:p>
            <a:pPr marL="342900" lvl="0" indent="-342900">
              <a:spcAft>
                <a:spcPts val="800"/>
              </a:spcAft>
              <a:buFont typeface="Symbol" panose="05050102010706020507" pitchFamily="18" charset="2"/>
              <a:buChar char=""/>
            </a:pPr>
            <a:r>
              <a:rPr lang="en-GB" sz="1800" dirty="0">
                <a:effectLst/>
              </a:rPr>
              <a:t>There are a </a:t>
            </a:r>
            <a:r>
              <a:rPr lang="en-GB" sz="1800" b="1" dirty="0">
                <a:solidFill>
                  <a:schemeClr val="accent2"/>
                </a:solidFill>
                <a:effectLst/>
              </a:rPr>
              <a:t>number of effective treatment options for molecularly unselected mCRC patients </a:t>
            </a:r>
            <a:r>
              <a:rPr lang="en-GB" sz="1800" dirty="0">
                <a:effectLst/>
              </a:rPr>
              <a:t>third line and beyond: regorafenib, </a:t>
            </a:r>
            <a:r>
              <a:rPr lang="en-GB" sz="1800" dirty="0" err="1">
                <a:effectLst/>
              </a:rPr>
              <a:t>fruquintinib</a:t>
            </a:r>
            <a:r>
              <a:rPr lang="en-GB" sz="1800" dirty="0">
                <a:effectLst/>
              </a:rPr>
              <a:t>, </a:t>
            </a:r>
            <a:r>
              <a:rPr lang="en-US" sz="1800" dirty="0"/>
              <a:t>trifluridine/</a:t>
            </a:r>
            <a:r>
              <a:rPr lang="en-US" sz="1800" dirty="0" err="1"/>
              <a:t>tipiracil</a:t>
            </a:r>
            <a:r>
              <a:rPr lang="en-US" sz="1800" dirty="0"/>
              <a:t> </a:t>
            </a:r>
            <a:r>
              <a:rPr lang="en-GB" sz="1800" dirty="0">
                <a:effectLst/>
              </a:rPr>
              <a:t>+/- bevacizumab</a:t>
            </a:r>
          </a:p>
          <a:p>
            <a:r>
              <a:rPr lang="en-GB" sz="1800" kern="0" dirty="0">
                <a:effectLst/>
              </a:rPr>
              <a:t>Rechallenging with an earlier line of treatment may be considered for patients who have exhausted other lines of therapy</a:t>
            </a:r>
            <a:endParaRPr lang="en-GB" sz="1400" noProof="0" dirty="0"/>
          </a:p>
          <a:p>
            <a:pPr marL="0" indent="0">
              <a:buNone/>
            </a:pPr>
            <a:endParaRPr lang="en-GB" sz="1400" noProof="0" dirty="0">
              <a:highlight>
                <a:srgbClr val="FFFF00"/>
              </a:highlight>
            </a:endParaRPr>
          </a:p>
          <a:p>
            <a:endParaRPr lang="en-GB" sz="1400" noProof="0" dirty="0">
              <a:highlight>
                <a:srgbClr val="FFFF00"/>
              </a:highlight>
            </a:endParaRPr>
          </a:p>
        </p:txBody>
      </p:sp>
      <p:sp>
        <p:nvSpPr>
          <p:cNvPr id="2" name="Title 1">
            <a:extLst>
              <a:ext uri="{FF2B5EF4-FFF2-40B4-BE49-F238E27FC236}">
                <a16:creationId xmlns:a16="http://schemas.microsoft.com/office/drawing/2014/main" id="{12D368D6-6A2C-CB5D-528C-5EB7B945AA10}"/>
              </a:ext>
            </a:extLst>
          </p:cNvPr>
          <p:cNvSpPr>
            <a:spLocks noGrp="1"/>
          </p:cNvSpPr>
          <p:nvPr>
            <p:ph type="title"/>
          </p:nvPr>
        </p:nvSpPr>
        <p:spPr>
          <a:xfrm>
            <a:off x="619201" y="259200"/>
            <a:ext cx="10963199" cy="864000"/>
          </a:xfrm>
        </p:spPr>
        <p:txBody>
          <a:bodyPr/>
          <a:lstStyle/>
          <a:p>
            <a:r>
              <a:rPr lang="en-GB" noProof="0" dirty="0"/>
              <a:t>Clinical takeaways</a:t>
            </a:r>
          </a:p>
        </p:txBody>
      </p:sp>
      <p:sp>
        <p:nvSpPr>
          <p:cNvPr id="4" name="Slide Number Placeholder 3">
            <a:extLst>
              <a:ext uri="{FF2B5EF4-FFF2-40B4-BE49-F238E27FC236}">
                <a16:creationId xmlns:a16="http://schemas.microsoft.com/office/drawing/2014/main" id="{0FEEF207-CCC5-1B94-FE54-410951C99514}"/>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5</a:t>
            </a:fld>
            <a:endParaRPr lang="en-GB" dirty="0"/>
          </a:p>
        </p:txBody>
      </p:sp>
      <p:sp>
        <p:nvSpPr>
          <p:cNvPr id="8" name="Content Placeholder 7">
            <a:extLst>
              <a:ext uri="{FF2B5EF4-FFF2-40B4-BE49-F238E27FC236}">
                <a16:creationId xmlns:a16="http://schemas.microsoft.com/office/drawing/2014/main" id="{BBD4CE10-432C-44AF-EFF8-7666B7A8F41D}"/>
              </a:ext>
            </a:extLst>
          </p:cNvPr>
          <p:cNvSpPr>
            <a:spLocks noGrp="1"/>
          </p:cNvSpPr>
          <p:nvPr>
            <p:ph sz="quarter" idx="15"/>
          </p:nvPr>
        </p:nvSpPr>
        <p:spPr/>
        <p:txBody>
          <a:bodyPr/>
          <a:lstStyle/>
          <a:p>
            <a:endParaRPr lang="en-GB" dirty="0">
              <a:solidFill>
                <a:schemeClr val="tx2"/>
              </a:solidFill>
            </a:endParaRPr>
          </a:p>
        </p:txBody>
      </p:sp>
    </p:spTree>
    <p:extLst>
      <p:ext uri="{BB962C8B-B14F-4D97-AF65-F5344CB8AC3E}">
        <p14:creationId xmlns:p14="http://schemas.microsoft.com/office/powerpoint/2010/main" val="190927372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3F3B88-4CC3-AFD2-C37C-E43C2F2DB106}"/>
              </a:ext>
            </a:extLst>
          </p:cNvPr>
          <p:cNvSpPr>
            <a:spLocks noGrp="1"/>
          </p:cNvSpPr>
          <p:nvPr>
            <p:ph type="title"/>
          </p:nvPr>
        </p:nvSpPr>
        <p:spPr/>
        <p:txBody>
          <a:bodyPr/>
          <a:lstStyle/>
          <a:p>
            <a:r>
              <a:rPr lang="en-GB" noProof="0" dirty="0"/>
              <a:t>What do the guidelines recommend?</a:t>
            </a:r>
          </a:p>
        </p:txBody>
      </p:sp>
      <p:sp>
        <p:nvSpPr>
          <p:cNvPr id="3" name="Slide Number Placeholder 2">
            <a:extLst>
              <a:ext uri="{FF2B5EF4-FFF2-40B4-BE49-F238E27FC236}">
                <a16:creationId xmlns:a16="http://schemas.microsoft.com/office/drawing/2014/main" id="{9451ACF7-9726-CADF-C85B-57965B4E6778}"/>
              </a:ext>
            </a:extLst>
          </p:cNvPr>
          <p:cNvSpPr>
            <a:spLocks noGrp="1"/>
          </p:cNvSpPr>
          <p:nvPr>
            <p:ph type="sldNum" sz="quarter" idx="4"/>
          </p:nvPr>
        </p:nvSpPr>
        <p:spPr/>
        <p:txBody>
          <a:bodyPr/>
          <a:lstStyle/>
          <a:p>
            <a:fld id="{FCE43C0F-8A7B-3A4B-9DB5-B3472E36E833}" type="slidenum">
              <a:rPr lang="en-GB" smtClean="0"/>
              <a:pPr/>
              <a:t>6</a:t>
            </a:fld>
            <a:endParaRPr lang="en-GB" dirty="0"/>
          </a:p>
        </p:txBody>
      </p:sp>
    </p:spTree>
    <p:extLst>
      <p:ext uri="{BB962C8B-B14F-4D97-AF65-F5344CB8AC3E}">
        <p14:creationId xmlns:p14="http://schemas.microsoft.com/office/powerpoint/2010/main" val="382041317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2125EB74-8724-B996-A57F-B17F639A7A99}"/>
              </a:ext>
            </a:extLst>
          </p:cNvPr>
          <p:cNvSpPr>
            <a:spLocks noGrp="1"/>
          </p:cNvSpPr>
          <p:nvPr>
            <p:ph type="body" idx="1"/>
          </p:nvPr>
        </p:nvSpPr>
        <p:spPr/>
        <p:txBody>
          <a:bodyPr/>
          <a:lstStyle/>
          <a:p>
            <a:r>
              <a:rPr lang="en-GB" dirty="0"/>
              <a:t>ESMO CLINICAL PRACTICE GUIDELINES</a:t>
            </a:r>
          </a:p>
        </p:txBody>
      </p:sp>
      <p:sp>
        <p:nvSpPr>
          <p:cNvPr id="20" name="Title 19">
            <a:extLst>
              <a:ext uri="{FF2B5EF4-FFF2-40B4-BE49-F238E27FC236}">
                <a16:creationId xmlns:a16="http://schemas.microsoft.com/office/drawing/2014/main" id="{1EA58FFD-6B9D-FA4A-A0AE-68763B5825E6}"/>
              </a:ext>
            </a:extLst>
          </p:cNvPr>
          <p:cNvSpPr>
            <a:spLocks noGrp="1"/>
          </p:cNvSpPr>
          <p:nvPr>
            <p:ph type="title"/>
          </p:nvPr>
        </p:nvSpPr>
        <p:spPr/>
        <p:txBody>
          <a:bodyPr/>
          <a:lstStyle/>
          <a:p>
            <a:r>
              <a:rPr lang="en-GB" dirty="0"/>
              <a:t>Management of stage IV unresectable </a:t>
            </a:r>
            <a:r>
              <a:rPr lang="en-GB" cap="none" dirty="0"/>
              <a:t>m</a:t>
            </a:r>
            <a:r>
              <a:rPr lang="en-GB" dirty="0"/>
              <a:t>CRC in third‑line therapy and beyond</a:t>
            </a:r>
          </a:p>
        </p:txBody>
      </p:sp>
      <p:sp>
        <p:nvSpPr>
          <p:cNvPr id="7" name="Content Placeholder 6">
            <a:extLst>
              <a:ext uri="{FF2B5EF4-FFF2-40B4-BE49-F238E27FC236}">
                <a16:creationId xmlns:a16="http://schemas.microsoft.com/office/drawing/2014/main" id="{4AF10A3B-94A6-ABEF-9958-5ED92FCE8E84}"/>
              </a:ext>
            </a:extLst>
          </p:cNvPr>
          <p:cNvSpPr>
            <a:spLocks noGrp="1"/>
          </p:cNvSpPr>
          <p:nvPr>
            <p:ph sz="quarter" idx="15"/>
          </p:nvPr>
        </p:nvSpPr>
        <p:spPr/>
        <p:txBody>
          <a:bodyPr anchor="b" anchorCtr="0"/>
          <a:lstStyle/>
          <a:p>
            <a:pPr>
              <a:lnSpc>
                <a:spcPct val="90000"/>
              </a:lnSpc>
            </a:pPr>
            <a:r>
              <a:rPr lang="en-GB" sz="1200" i="1" dirty="0">
                <a:solidFill>
                  <a:schemeClr val="tx2"/>
                </a:solidFill>
              </a:rPr>
              <a:t>BRAF</a:t>
            </a:r>
            <a:r>
              <a:rPr lang="en-GB" sz="1200" dirty="0">
                <a:solidFill>
                  <a:schemeClr val="tx2"/>
                </a:solidFill>
              </a:rPr>
              <a:t>, proto-oncogene B-Raf; EGFR, epidermal growth factor receptor; ESCAT, ESMO Scale for Clinical Actionability of Molecular Targets; ESMO, European Society for Medical Oncology; HER2, </a:t>
            </a:r>
            <a:r>
              <a:rPr lang="en-GB" sz="1200" i="0" dirty="0">
                <a:solidFill>
                  <a:schemeClr val="tx2"/>
                </a:solidFill>
                <a:effectLst/>
                <a:latin typeface="arial" panose="020B0604020202020204" pitchFamily="34" charset="0"/>
              </a:rPr>
              <a:t>human epidermal growth factor receptor 2; mAb, monoclonal antibody; </a:t>
            </a:r>
            <a:r>
              <a:rPr lang="en-GB" sz="1200" dirty="0">
                <a:solidFill>
                  <a:schemeClr val="tx2"/>
                </a:solidFill>
              </a:rPr>
              <a:t>MCBS, ESMO Magnitude of Clinical Benefit Scale; mCRC, metastatic colorectal cancer; mut, mutant; PD, progressive disease; </a:t>
            </a:r>
            <a:r>
              <a:rPr lang="en-GB" sz="1200" i="1" dirty="0">
                <a:solidFill>
                  <a:schemeClr val="tx2"/>
                </a:solidFill>
                <a:latin typeface="Arial" panose="020B0604020202020204" pitchFamily="34" charset="0"/>
                <a:ea typeface="PT Sans" panose="020B0503020203020204" pitchFamily="34" charset="0"/>
                <a:cs typeface="Arial" panose="020B0604020202020204" pitchFamily="34" charset="0"/>
              </a:rPr>
              <a:t>RAS, RAS</a:t>
            </a:r>
            <a:r>
              <a:rPr lang="en-GB" sz="1200" dirty="0">
                <a:solidFill>
                  <a:schemeClr val="tx2"/>
                </a:solidFill>
                <a:latin typeface="Arial" panose="020B0604020202020204" pitchFamily="34" charset="0"/>
                <a:ea typeface="PT Sans" panose="020B0503020203020204" pitchFamily="34" charset="0"/>
                <a:cs typeface="Arial" panose="020B0604020202020204" pitchFamily="34" charset="0"/>
              </a:rPr>
              <a:t> proto-oncogene GTPase</a:t>
            </a:r>
            <a:r>
              <a:rPr lang="en-GB" sz="1200" dirty="0">
                <a:solidFill>
                  <a:schemeClr val="tx2"/>
                </a:solidFill>
                <a:ea typeface="PT Sans" panose="020B0503020203020204" pitchFamily="34" charset="0"/>
              </a:rPr>
              <a:t>; </a:t>
            </a:r>
            <a:r>
              <a:rPr lang="en-GB" sz="1200" dirty="0">
                <a:solidFill>
                  <a:schemeClr val="tx2"/>
                </a:solidFill>
              </a:rPr>
              <a:t>wt, wild-type</a:t>
            </a:r>
          </a:p>
          <a:p>
            <a:pPr>
              <a:lnSpc>
                <a:spcPct val="90000"/>
              </a:lnSpc>
            </a:pPr>
            <a:r>
              <a:rPr lang="en-GB" sz="1200" dirty="0">
                <a:solidFill>
                  <a:schemeClr val="tx2"/>
                </a:solidFill>
              </a:rPr>
              <a:t>Cervantes A, et al. Ann Oncol. 2023; 34 (1):10-32; </a:t>
            </a:r>
            <a:r>
              <a:rPr lang="en-GB" b="0" i="0" u="none" strike="noStrike" dirty="0">
                <a:effectLst/>
                <a:latin typeface="Roboto" panose="02000000000000000000" pitchFamily="2" charset="0"/>
                <a:hlinkClick r:id="rId3"/>
              </a:rPr>
              <a:t>ESMO Metastatic Colorectal Cancer Living Guidelines, v1.1 July 2023</a:t>
            </a:r>
            <a:r>
              <a:rPr lang="en-GB" b="0" i="0" u="none" strike="noStrike" dirty="0">
                <a:effectLst/>
                <a:latin typeface="Roboto" panose="02000000000000000000" pitchFamily="2" charset="0"/>
              </a:rPr>
              <a:t>. </a:t>
            </a:r>
            <a:r>
              <a:rPr lang="en-GB" b="0" i="0" u="none" strike="noStrike" dirty="0">
                <a:solidFill>
                  <a:schemeClr val="tx2"/>
                </a:solidFill>
                <a:effectLst/>
                <a:latin typeface="Roboto" panose="02000000000000000000" pitchFamily="2" charset="0"/>
              </a:rPr>
              <a:t>Accessed February 2024</a:t>
            </a:r>
            <a:endParaRPr lang="en-GB" sz="1200" dirty="0">
              <a:solidFill>
                <a:schemeClr val="tx2"/>
              </a:solidFill>
            </a:endParaRPr>
          </a:p>
        </p:txBody>
      </p:sp>
      <p:sp>
        <p:nvSpPr>
          <p:cNvPr id="3" name="Marcador de número de diapositiva 2">
            <a:extLst>
              <a:ext uri="{FF2B5EF4-FFF2-40B4-BE49-F238E27FC236}">
                <a16:creationId xmlns:a16="http://schemas.microsoft.com/office/drawing/2014/main" id="{C882E303-B050-F2F1-0A73-37F1FF69808C}"/>
              </a:ext>
            </a:extLst>
          </p:cNvPr>
          <p:cNvSpPr>
            <a:spLocks noGrp="1"/>
          </p:cNvSpPr>
          <p:nvPr>
            <p:ph type="sldNum" sz="quarter" idx="4"/>
          </p:nvPr>
        </p:nvSpPr>
        <p:spPr/>
        <p:txBody>
          <a:bodyPr/>
          <a:lstStyle/>
          <a:p>
            <a:fld id="{FCE43C0F-8A7B-3A4B-9DB5-B3472E36E833}" type="slidenum">
              <a:rPr lang="en-GB" smtClean="0"/>
              <a:pPr/>
              <a:t>7</a:t>
            </a:fld>
            <a:endParaRPr lang="en-GB" dirty="0"/>
          </a:p>
        </p:txBody>
      </p:sp>
      <p:pic>
        <p:nvPicPr>
          <p:cNvPr id="4" name="Picture 3">
            <a:extLst>
              <a:ext uri="{FF2B5EF4-FFF2-40B4-BE49-F238E27FC236}">
                <a16:creationId xmlns:a16="http://schemas.microsoft.com/office/drawing/2014/main" id="{2D9045F8-771E-1312-60C0-999F37FD47F7}"/>
              </a:ext>
            </a:extLst>
          </p:cNvPr>
          <p:cNvPicPr>
            <a:picLocks noChangeAspect="1"/>
          </p:cNvPicPr>
          <p:nvPr/>
        </p:nvPicPr>
        <p:blipFill>
          <a:blip r:embed="rId4"/>
          <a:stretch>
            <a:fillRect/>
          </a:stretch>
        </p:blipFill>
        <p:spPr>
          <a:xfrm>
            <a:off x="1559496" y="7317432"/>
            <a:ext cx="8519898" cy="3741744"/>
          </a:xfrm>
          <a:prstGeom prst="rect">
            <a:avLst/>
          </a:prstGeom>
        </p:spPr>
      </p:pic>
      <p:cxnSp>
        <p:nvCxnSpPr>
          <p:cNvPr id="16" name="Gerade Verbindung mit Pfeil 33">
            <a:extLst>
              <a:ext uri="{FF2B5EF4-FFF2-40B4-BE49-F238E27FC236}">
                <a16:creationId xmlns:a16="http://schemas.microsoft.com/office/drawing/2014/main" id="{B266BA09-0E6B-00AA-15E3-A87F2EBC032A}"/>
              </a:ext>
            </a:extLst>
          </p:cNvPr>
          <p:cNvCxnSpPr>
            <a:cxnSpLocks noChangeShapeType="1"/>
          </p:cNvCxnSpPr>
          <p:nvPr/>
        </p:nvCxnSpPr>
        <p:spPr bwMode="auto">
          <a:xfrm rot="5400000" flipV="1">
            <a:off x="6042028" y="2194497"/>
            <a:ext cx="612000" cy="0"/>
          </a:xfrm>
          <a:prstGeom prst="straightConnector1">
            <a:avLst/>
          </a:prstGeom>
          <a:noFill/>
          <a:ln w="25400">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18" name="Gerade Verbindung mit Pfeil 33">
            <a:extLst>
              <a:ext uri="{FF2B5EF4-FFF2-40B4-BE49-F238E27FC236}">
                <a16:creationId xmlns:a16="http://schemas.microsoft.com/office/drawing/2014/main" id="{7F57D9B3-3853-EA73-6736-5A378E3820F1}"/>
              </a:ext>
            </a:extLst>
          </p:cNvPr>
          <p:cNvCxnSpPr>
            <a:cxnSpLocks noChangeShapeType="1"/>
          </p:cNvCxnSpPr>
          <p:nvPr/>
        </p:nvCxnSpPr>
        <p:spPr bwMode="auto">
          <a:xfrm>
            <a:off x="2620799" y="2284473"/>
            <a:ext cx="7473600" cy="0"/>
          </a:xfrm>
          <a:prstGeom prst="straightConnector1">
            <a:avLst/>
          </a:prstGeom>
          <a:noFill/>
          <a:ln w="25400">
            <a:solidFill>
              <a:schemeClr val="accent1"/>
            </a:solidFill>
            <a:round/>
            <a:headEnd/>
            <a:tailEnd type="none" w="med" len="med"/>
          </a:ln>
          <a:extLst>
            <a:ext uri="{909E8E84-426E-40DD-AFC4-6F175D3DCCD1}">
              <a14:hiddenFill xmlns:a14="http://schemas.microsoft.com/office/drawing/2010/main">
                <a:noFill/>
              </a14:hiddenFill>
            </a:ext>
          </a:extLst>
        </p:spPr>
      </p:cxnSp>
      <p:sp>
        <p:nvSpPr>
          <p:cNvPr id="19" name="AutoShape 8">
            <a:extLst>
              <a:ext uri="{FF2B5EF4-FFF2-40B4-BE49-F238E27FC236}">
                <a16:creationId xmlns:a16="http://schemas.microsoft.com/office/drawing/2014/main" id="{9F6F9A0F-BD59-B55E-B3FC-17FC4DBB5F09}"/>
              </a:ext>
            </a:extLst>
          </p:cNvPr>
          <p:cNvSpPr>
            <a:spLocks noChangeArrowheads="1"/>
          </p:cNvSpPr>
          <p:nvPr/>
        </p:nvSpPr>
        <p:spPr bwMode="ltGray">
          <a:xfrm>
            <a:off x="4289401" y="1708409"/>
            <a:ext cx="4117254" cy="410947"/>
          </a:xfrm>
          <a:prstGeom prst="roundRect">
            <a:avLst>
              <a:gd name="adj" fmla="val 18380"/>
            </a:avLst>
          </a:prstGeom>
          <a:solidFill>
            <a:schemeClr val="accent1"/>
          </a:solidFill>
          <a:ln w="25400">
            <a:solidFill>
              <a:schemeClr val="accent1"/>
            </a:solidFill>
            <a:round/>
            <a:headEnd/>
            <a:tailEnd/>
          </a:ln>
        </p:spPr>
        <p:txBody>
          <a:bodyPr lIns="72000" tIns="36000" rIns="72000" bIns="36000" anchor="ctr">
            <a:noAutofit/>
          </a:bodyPr>
          <a:lstStyle/>
          <a:p>
            <a:pPr algn="ctr"/>
            <a:r>
              <a:rPr lang="en-GB" sz="1200" dirty="0">
                <a:solidFill>
                  <a:srgbClr val="FFFFFF"/>
                </a:solidFill>
                <a:effectLst/>
                <a:latin typeface="Arial" panose="020B0604020202020204" pitchFamily="34" charset="0"/>
                <a:cs typeface="Arial" panose="020B0604020202020204" pitchFamily="34" charset="0"/>
              </a:rPr>
              <a:t>Stage IV unresectable mCRC: third-line and beyond</a:t>
            </a:r>
          </a:p>
        </p:txBody>
      </p:sp>
      <p:sp>
        <p:nvSpPr>
          <p:cNvPr id="24" name="AutoShape 8">
            <a:extLst>
              <a:ext uri="{FF2B5EF4-FFF2-40B4-BE49-F238E27FC236}">
                <a16:creationId xmlns:a16="http://schemas.microsoft.com/office/drawing/2014/main" id="{941EAC9E-2284-6815-CFD4-ABFA1AEFCB78}"/>
              </a:ext>
            </a:extLst>
          </p:cNvPr>
          <p:cNvSpPr>
            <a:spLocks noChangeArrowheads="1"/>
          </p:cNvSpPr>
          <p:nvPr/>
        </p:nvSpPr>
        <p:spPr bwMode="ltGray">
          <a:xfrm>
            <a:off x="632407" y="3429000"/>
            <a:ext cx="1575161" cy="751902"/>
          </a:xfrm>
          <a:prstGeom prst="roundRect">
            <a:avLst>
              <a:gd name="adj" fmla="val 18380"/>
            </a:avLst>
          </a:prstGeom>
          <a:solidFill>
            <a:schemeClr val="tx2"/>
          </a:solidFill>
          <a:ln w="25400">
            <a:solidFill>
              <a:schemeClr val="tx2"/>
            </a:solidFill>
            <a:round/>
            <a:headEnd/>
            <a:tailEnd/>
          </a:ln>
        </p:spPr>
        <p:txBody>
          <a:bodyPr lIns="0" tIns="36000" rIns="0" bIns="36000" anchor="ctr">
            <a:noAutofit/>
          </a:bodyPr>
          <a:lstStyle/>
          <a:p>
            <a:pPr algn="ctr"/>
            <a:r>
              <a:rPr lang="en-GB" sz="1200" dirty="0">
                <a:solidFill>
                  <a:srgbClr val="FFFFFF"/>
                </a:solidFill>
                <a:effectLst/>
                <a:latin typeface="Arial" panose="020B0604020202020204" pitchFamily="34" charset="0"/>
                <a:cs typeface="Arial" panose="020B0604020202020204" pitchFamily="34" charset="0"/>
              </a:rPr>
              <a:t>If HER2-positive:</a:t>
            </a:r>
          </a:p>
          <a:p>
            <a:pPr algn="ctr"/>
            <a:r>
              <a:rPr lang="en-GB" sz="1200" dirty="0">
                <a:solidFill>
                  <a:srgbClr val="FFFFFF"/>
                </a:solidFill>
                <a:effectLst/>
                <a:latin typeface="Arial" panose="020B0604020202020204" pitchFamily="34" charset="0"/>
                <a:cs typeface="Arial" panose="020B0604020202020204" pitchFamily="34" charset="0"/>
              </a:rPr>
              <a:t>Anti-HER2 drugs</a:t>
            </a:r>
          </a:p>
          <a:p>
            <a:pPr algn="ctr"/>
            <a:r>
              <a:rPr lang="en-GB" sz="1200" dirty="0">
                <a:solidFill>
                  <a:srgbClr val="FFFFFF"/>
                </a:solidFill>
                <a:effectLst/>
                <a:latin typeface="Arial" panose="020B0604020202020204" pitchFamily="34" charset="0"/>
                <a:cs typeface="Arial" panose="020B0604020202020204" pitchFamily="34" charset="0"/>
              </a:rPr>
              <a:t>[III, C; ESCAT II-B]</a:t>
            </a:r>
          </a:p>
        </p:txBody>
      </p:sp>
      <p:sp>
        <p:nvSpPr>
          <p:cNvPr id="25" name="AutoShape 8">
            <a:extLst>
              <a:ext uri="{FF2B5EF4-FFF2-40B4-BE49-F238E27FC236}">
                <a16:creationId xmlns:a16="http://schemas.microsoft.com/office/drawing/2014/main" id="{EF45E2F6-BE39-8A66-AC0C-9D102CDECCD6}"/>
              </a:ext>
            </a:extLst>
          </p:cNvPr>
          <p:cNvSpPr>
            <a:spLocks noChangeArrowheads="1"/>
          </p:cNvSpPr>
          <p:nvPr/>
        </p:nvSpPr>
        <p:spPr bwMode="ltGray">
          <a:xfrm>
            <a:off x="2351584" y="3429000"/>
            <a:ext cx="2520280" cy="2232248"/>
          </a:xfrm>
          <a:prstGeom prst="roundRect">
            <a:avLst>
              <a:gd name="adj" fmla="val 5996"/>
            </a:avLst>
          </a:prstGeom>
          <a:solidFill>
            <a:schemeClr val="tx2"/>
          </a:solidFill>
          <a:ln w="25400">
            <a:solidFill>
              <a:schemeClr val="tx2"/>
            </a:solidFill>
            <a:round/>
            <a:headEnd/>
            <a:tailEnd/>
          </a:ln>
        </p:spPr>
        <p:txBody>
          <a:bodyPr lIns="72000" tIns="36000" rIns="72000" bIns="36000" anchor="ctr">
            <a:noAutofit/>
          </a:bodyPr>
          <a:lstStyle/>
          <a:p>
            <a:pPr algn="ctr"/>
            <a:r>
              <a:rPr lang="en-GB" sz="1200" dirty="0">
                <a:solidFill>
                  <a:srgbClr val="FFFFFF"/>
                </a:solidFill>
                <a:effectLst/>
                <a:latin typeface="Arial" panose="020B0604020202020204" pitchFamily="34" charset="0"/>
                <a:cs typeface="Arial" panose="020B0604020202020204" pitchFamily="34" charset="0"/>
              </a:rPr>
              <a:t>Trifluridine–tipiracil–bevacizumab</a:t>
            </a:r>
          </a:p>
          <a:p>
            <a:pPr algn="ctr"/>
            <a:r>
              <a:rPr lang="en-GB" sz="1200" dirty="0">
                <a:solidFill>
                  <a:srgbClr val="FFFFFF"/>
                </a:solidFill>
                <a:effectLst/>
                <a:latin typeface="Arial" panose="020B0604020202020204" pitchFamily="34" charset="0"/>
                <a:cs typeface="Arial" panose="020B0604020202020204" pitchFamily="34" charset="0"/>
              </a:rPr>
              <a:t>[I, A; MCBS 4]</a:t>
            </a:r>
          </a:p>
          <a:p>
            <a:pPr algn="ctr"/>
            <a:r>
              <a:rPr lang="en-GB" sz="1200" dirty="0">
                <a:solidFill>
                  <a:srgbClr val="FFFFFF"/>
                </a:solidFill>
                <a:effectLst/>
                <a:latin typeface="Arial" panose="020B0604020202020204" pitchFamily="34" charset="0"/>
                <a:cs typeface="Arial" panose="020B0604020202020204" pitchFamily="34" charset="0"/>
              </a:rPr>
              <a:t>or</a:t>
            </a:r>
          </a:p>
          <a:p>
            <a:pPr algn="ctr"/>
            <a:r>
              <a:rPr lang="en-GB" sz="1200" dirty="0">
                <a:solidFill>
                  <a:srgbClr val="FFFFFF"/>
                </a:solidFill>
                <a:effectLst/>
                <a:latin typeface="Arial" panose="020B0604020202020204" pitchFamily="34" charset="0"/>
                <a:cs typeface="Arial" panose="020B0604020202020204" pitchFamily="34" charset="0"/>
              </a:rPr>
              <a:t>Single agent anti-EGFR mAb</a:t>
            </a:r>
          </a:p>
          <a:p>
            <a:pPr algn="ctr"/>
            <a:r>
              <a:rPr lang="en-GB" sz="1200" dirty="0">
                <a:solidFill>
                  <a:srgbClr val="FFFFFF"/>
                </a:solidFill>
                <a:effectLst/>
                <a:latin typeface="Arial" panose="020B0604020202020204" pitchFamily="34" charset="0"/>
                <a:cs typeface="Arial" panose="020B0604020202020204" pitchFamily="34" charset="0"/>
              </a:rPr>
              <a:t>[I, A; panitumumab MCBS 2]</a:t>
            </a:r>
          </a:p>
          <a:p>
            <a:pPr algn="ctr"/>
            <a:r>
              <a:rPr lang="en-GB" sz="1200" dirty="0">
                <a:solidFill>
                  <a:srgbClr val="FFFFFF"/>
                </a:solidFill>
                <a:effectLst/>
                <a:latin typeface="Arial" panose="020B0604020202020204" pitchFamily="34" charset="0"/>
                <a:cs typeface="Arial" panose="020B0604020202020204" pitchFamily="34" charset="0"/>
              </a:rPr>
              <a:t>or</a:t>
            </a:r>
          </a:p>
          <a:p>
            <a:pPr algn="ctr"/>
            <a:r>
              <a:rPr lang="en-GB" sz="1200" dirty="0">
                <a:solidFill>
                  <a:srgbClr val="FFFFFF"/>
                </a:solidFill>
                <a:effectLst/>
                <a:latin typeface="Arial" panose="020B0604020202020204" pitchFamily="34" charset="0"/>
                <a:cs typeface="Arial" panose="020B0604020202020204" pitchFamily="34" charset="0"/>
              </a:rPr>
              <a:t>Irinotecan–cetuximab [II, B]</a:t>
            </a:r>
          </a:p>
          <a:p>
            <a:pPr algn="ctr"/>
            <a:r>
              <a:rPr lang="en-GB" sz="1200" dirty="0">
                <a:solidFill>
                  <a:srgbClr val="FFFFFF"/>
                </a:solidFill>
                <a:effectLst/>
                <a:latin typeface="Arial" panose="020B0604020202020204" pitchFamily="34" charset="0"/>
                <a:cs typeface="Arial" panose="020B0604020202020204" pitchFamily="34" charset="0"/>
              </a:rPr>
              <a:t>or</a:t>
            </a:r>
          </a:p>
          <a:p>
            <a:pPr algn="ctr"/>
            <a:r>
              <a:rPr lang="en-GB" sz="1200" dirty="0">
                <a:solidFill>
                  <a:srgbClr val="FFFFFF"/>
                </a:solidFill>
                <a:effectLst/>
                <a:latin typeface="Arial" panose="020B0604020202020204" pitchFamily="34" charset="0"/>
                <a:cs typeface="Arial" panose="020B0604020202020204" pitchFamily="34" charset="0"/>
              </a:rPr>
              <a:t>Regorafenib [I, A; MCBS 1]</a:t>
            </a:r>
          </a:p>
          <a:p>
            <a:pPr algn="ctr"/>
            <a:r>
              <a:rPr lang="en-GB" sz="1200" dirty="0">
                <a:solidFill>
                  <a:srgbClr val="FFFFFF"/>
                </a:solidFill>
                <a:effectLst/>
                <a:latin typeface="Arial" panose="020B0604020202020204" pitchFamily="34" charset="0"/>
                <a:cs typeface="Arial" panose="020B0604020202020204" pitchFamily="34" charset="0"/>
              </a:rPr>
              <a:t>or </a:t>
            </a:r>
          </a:p>
          <a:p>
            <a:pPr algn="ctr"/>
            <a:r>
              <a:rPr lang="en-GB" sz="1200" dirty="0">
                <a:solidFill>
                  <a:srgbClr val="FFFFFF"/>
                </a:solidFill>
                <a:effectLst/>
                <a:latin typeface="Arial" panose="020B0604020202020204" pitchFamily="34" charset="0"/>
                <a:cs typeface="Arial" panose="020B0604020202020204" pitchFamily="34" charset="0"/>
              </a:rPr>
              <a:t>Trifluridine–tipiracil [I, A; MCBS 3]</a:t>
            </a:r>
          </a:p>
        </p:txBody>
      </p:sp>
      <p:sp>
        <p:nvSpPr>
          <p:cNvPr id="26" name="AutoShape 8">
            <a:extLst>
              <a:ext uri="{FF2B5EF4-FFF2-40B4-BE49-F238E27FC236}">
                <a16:creationId xmlns:a16="http://schemas.microsoft.com/office/drawing/2014/main" id="{F9FE3120-F5AA-DC5B-513C-E959F0512CB7}"/>
              </a:ext>
            </a:extLst>
          </p:cNvPr>
          <p:cNvSpPr>
            <a:spLocks noChangeArrowheads="1"/>
          </p:cNvSpPr>
          <p:nvPr/>
        </p:nvSpPr>
        <p:spPr bwMode="ltGray">
          <a:xfrm>
            <a:off x="5087888" y="3429000"/>
            <a:ext cx="2520280" cy="1303745"/>
          </a:xfrm>
          <a:prstGeom prst="roundRect">
            <a:avLst>
              <a:gd name="adj" fmla="val 5996"/>
            </a:avLst>
          </a:prstGeom>
          <a:solidFill>
            <a:schemeClr val="tx2"/>
          </a:solidFill>
          <a:ln w="25400">
            <a:solidFill>
              <a:schemeClr val="tx2"/>
            </a:solidFill>
            <a:round/>
            <a:headEnd/>
            <a:tailEnd/>
          </a:ln>
        </p:spPr>
        <p:txBody>
          <a:bodyPr lIns="72000" tIns="36000" rIns="72000" bIns="36000" anchor="ctr">
            <a:noAutofit/>
          </a:bodyPr>
          <a:lstStyle/>
          <a:p>
            <a:pPr algn="ctr"/>
            <a:r>
              <a:rPr lang="en-GB" sz="1200" dirty="0">
                <a:solidFill>
                  <a:srgbClr val="FFFFFF"/>
                </a:solidFill>
                <a:effectLst/>
                <a:latin typeface="Arial" panose="020B0604020202020204" pitchFamily="34" charset="0"/>
                <a:cs typeface="Arial" panose="020B0604020202020204" pitchFamily="34" charset="0"/>
              </a:rPr>
              <a:t>Trifluridine–tipiracil–bevacizumab</a:t>
            </a:r>
          </a:p>
          <a:p>
            <a:pPr algn="ctr"/>
            <a:r>
              <a:rPr lang="en-GB" sz="1200" dirty="0">
                <a:solidFill>
                  <a:srgbClr val="FFFFFF"/>
                </a:solidFill>
                <a:effectLst/>
                <a:latin typeface="Arial" panose="020B0604020202020204" pitchFamily="34" charset="0"/>
                <a:cs typeface="Arial" panose="020B0604020202020204" pitchFamily="34" charset="0"/>
              </a:rPr>
              <a:t>[I, A; MCBS 4]</a:t>
            </a:r>
          </a:p>
          <a:p>
            <a:pPr algn="ctr"/>
            <a:r>
              <a:rPr lang="en-GB" sz="1200" dirty="0">
                <a:solidFill>
                  <a:srgbClr val="FFFFFF"/>
                </a:solidFill>
                <a:effectLst/>
                <a:latin typeface="Arial" panose="020B0604020202020204" pitchFamily="34" charset="0"/>
                <a:cs typeface="Arial" panose="020B0604020202020204" pitchFamily="34" charset="0"/>
              </a:rPr>
              <a:t>or</a:t>
            </a:r>
          </a:p>
          <a:p>
            <a:pPr algn="ctr"/>
            <a:r>
              <a:rPr lang="en-GB" sz="1200" dirty="0">
                <a:solidFill>
                  <a:srgbClr val="FFFFFF"/>
                </a:solidFill>
                <a:effectLst/>
                <a:latin typeface="Arial" panose="020B0604020202020204" pitchFamily="34" charset="0"/>
                <a:cs typeface="Arial" panose="020B0604020202020204" pitchFamily="34" charset="0"/>
              </a:rPr>
              <a:t>Regorafenib [I, A; MCBS 1]</a:t>
            </a:r>
          </a:p>
          <a:p>
            <a:pPr algn="ctr"/>
            <a:r>
              <a:rPr lang="en-GB" sz="1200" dirty="0">
                <a:solidFill>
                  <a:srgbClr val="FFFFFF"/>
                </a:solidFill>
                <a:effectLst/>
                <a:latin typeface="Arial" panose="020B0604020202020204" pitchFamily="34" charset="0"/>
                <a:cs typeface="Arial" panose="020B0604020202020204" pitchFamily="34" charset="0"/>
              </a:rPr>
              <a:t>or </a:t>
            </a:r>
          </a:p>
          <a:p>
            <a:pPr algn="ctr"/>
            <a:r>
              <a:rPr lang="en-GB" sz="1200" dirty="0">
                <a:solidFill>
                  <a:srgbClr val="FFFFFF"/>
                </a:solidFill>
                <a:effectLst/>
                <a:latin typeface="Arial" panose="020B0604020202020204" pitchFamily="34" charset="0"/>
                <a:cs typeface="Arial" panose="020B0604020202020204" pitchFamily="34" charset="0"/>
              </a:rPr>
              <a:t>Trifluridine–tipiracil [I, A; MCBS 3]</a:t>
            </a:r>
          </a:p>
        </p:txBody>
      </p:sp>
      <p:sp>
        <p:nvSpPr>
          <p:cNvPr id="27" name="AutoShape 8">
            <a:extLst>
              <a:ext uri="{FF2B5EF4-FFF2-40B4-BE49-F238E27FC236}">
                <a16:creationId xmlns:a16="http://schemas.microsoft.com/office/drawing/2014/main" id="{48988916-5444-E819-C5EE-61B206AF6351}"/>
              </a:ext>
            </a:extLst>
          </p:cNvPr>
          <p:cNvSpPr>
            <a:spLocks noChangeArrowheads="1"/>
          </p:cNvSpPr>
          <p:nvPr/>
        </p:nvSpPr>
        <p:spPr bwMode="ltGray">
          <a:xfrm>
            <a:off x="8832304" y="3429000"/>
            <a:ext cx="2520280" cy="1807801"/>
          </a:xfrm>
          <a:prstGeom prst="roundRect">
            <a:avLst>
              <a:gd name="adj" fmla="val 5996"/>
            </a:avLst>
          </a:prstGeom>
          <a:solidFill>
            <a:schemeClr val="tx2"/>
          </a:solidFill>
          <a:ln w="25400">
            <a:solidFill>
              <a:schemeClr val="tx2"/>
            </a:solidFill>
            <a:round/>
            <a:headEnd/>
            <a:tailEnd/>
          </a:ln>
        </p:spPr>
        <p:txBody>
          <a:bodyPr lIns="72000" tIns="36000" rIns="72000" bIns="36000" anchor="ctr">
            <a:noAutofit/>
          </a:bodyPr>
          <a:lstStyle/>
          <a:p>
            <a:pPr algn="ctr"/>
            <a:r>
              <a:rPr lang="en-GB" sz="1200" dirty="0">
                <a:solidFill>
                  <a:srgbClr val="FFFFFF"/>
                </a:solidFill>
                <a:effectLst/>
                <a:latin typeface="Arial" panose="020B0604020202020204" pitchFamily="34" charset="0"/>
                <a:cs typeface="Arial" panose="020B0604020202020204" pitchFamily="34" charset="0"/>
              </a:rPr>
              <a:t>Encorafenib–cetuximab</a:t>
            </a:r>
          </a:p>
          <a:p>
            <a:pPr algn="ctr"/>
            <a:r>
              <a:rPr lang="en-GB" sz="1200" dirty="0">
                <a:solidFill>
                  <a:srgbClr val="FFFFFF"/>
                </a:solidFill>
                <a:effectLst/>
                <a:latin typeface="Arial" panose="020B0604020202020204" pitchFamily="34" charset="0"/>
                <a:cs typeface="Arial" panose="020B0604020202020204" pitchFamily="34" charset="0"/>
              </a:rPr>
              <a:t>[I, A; MCBS 4; ESCAT I-A]</a:t>
            </a:r>
          </a:p>
          <a:p>
            <a:pPr algn="ctr"/>
            <a:r>
              <a:rPr lang="en-GB" sz="1200" dirty="0">
                <a:solidFill>
                  <a:srgbClr val="FFFFFF"/>
                </a:solidFill>
                <a:effectLst/>
                <a:latin typeface="Arial" panose="020B0604020202020204" pitchFamily="34" charset="0"/>
                <a:cs typeface="Arial" panose="020B0604020202020204" pitchFamily="34" charset="0"/>
              </a:rPr>
              <a:t>or</a:t>
            </a:r>
          </a:p>
          <a:p>
            <a:pPr algn="ctr"/>
            <a:r>
              <a:rPr lang="en-GB" sz="1200" dirty="0">
                <a:solidFill>
                  <a:srgbClr val="FFFFFF"/>
                </a:solidFill>
                <a:effectLst/>
                <a:latin typeface="Arial" panose="020B0604020202020204" pitchFamily="34" charset="0"/>
                <a:cs typeface="Arial" panose="020B0604020202020204" pitchFamily="34" charset="0"/>
              </a:rPr>
              <a:t>Trifluridine–tipiracil–bevacizumab</a:t>
            </a:r>
          </a:p>
          <a:p>
            <a:pPr algn="ctr"/>
            <a:r>
              <a:rPr lang="en-GB" sz="1200" dirty="0">
                <a:solidFill>
                  <a:srgbClr val="FFFFFF"/>
                </a:solidFill>
                <a:effectLst/>
                <a:latin typeface="Arial" panose="020B0604020202020204" pitchFamily="34" charset="0"/>
                <a:cs typeface="Arial" panose="020B0604020202020204" pitchFamily="34" charset="0"/>
              </a:rPr>
              <a:t>[I, A; MCBS 4]</a:t>
            </a:r>
          </a:p>
          <a:p>
            <a:pPr algn="ctr"/>
            <a:r>
              <a:rPr lang="en-GB" sz="1200" dirty="0">
                <a:solidFill>
                  <a:srgbClr val="FFFFFF"/>
                </a:solidFill>
                <a:effectLst/>
                <a:latin typeface="Arial" panose="020B0604020202020204" pitchFamily="34" charset="0"/>
                <a:cs typeface="Arial" panose="020B0604020202020204" pitchFamily="34" charset="0"/>
              </a:rPr>
              <a:t>or</a:t>
            </a:r>
          </a:p>
          <a:p>
            <a:pPr algn="ctr"/>
            <a:r>
              <a:rPr lang="en-GB" sz="1200" dirty="0">
                <a:solidFill>
                  <a:srgbClr val="FFFFFF"/>
                </a:solidFill>
                <a:effectLst/>
                <a:latin typeface="Arial" panose="020B0604020202020204" pitchFamily="34" charset="0"/>
                <a:cs typeface="Arial" panose="020B0604020202020204" pitchFamily="34" charset="0"/>
              </a:rPr>
              <a:t>Regorafenib [I, A; MCBS 1]</a:t>
            </a:r>
          </a:p>
          <a:p>
            <a:pPr algn="ctr"/>
            <a:r>
              <a:rPr lang="en-GB" sz="1200" dirty="0">
                <a:solidFill>
                  <a:srgbClr val="FFFFFF"/>
                </a:solidFill>
                <a:effectLst/>
                <a:latin typeface="Arial" panose="020B0604020202020204" pitchFamily="34" charset="0"/>
                <a:cs typeface="Arial" panose="020B0604020202020204" pitchFamily="34" charset="0"/>
              </a:rPr>
              <a:t>or </a:t>
            </a:r>
          </a:p>
          <a:p>
            <a:pPr algn="ctr"/>
            <a:r>
              <a:rPr lang="en-GB" sz="1200" dirty="0">
                <a:solidFill>
                  <a:srgbClr val="FFFFFF"/>
                </a:solidFill>
                <a:effectLst/>
                <a:latin typeface="Arial" panose="020B0604020202020204" pitchFamily="34" charset="0"/>
                <a:cs typeface="Arial" panose="020B0604020202020204" pitchFamily="34" charset="0"/>
              </a:rPr>
              <a:t>Trifluridine–tipiracil [I, A; MCBS 3]</a:t>
            </a:r>
          </a:p>
        </p:txBody>
      </p:sp>
      <p:cxnSp>
        <p:nvCxnSpPr>
          <p:cNvPr id="29" name="Gerade Verbindung mit Pfeil 33">
            <a:extLst>
              <a:ext uri="{FF2B5EF4-FFF2-40B4-BE49-F238E27FC236}">
                <a16:creationId xmlns:a16="http://schemas.microsoft.com/office/drawing/2014/main" id="{C985FDEA-3B53-24E4-450D-75CBD74E7F3C}"/>
              </a:ext>
            </a:extLst>
          </p:cNvPr>
          <p:cNvCxnSpPr>
            <a:cxnSpLocks noChangeShapeType="1"/>
          </p:cNvCxnSpPr>
          <p:nvPr/>
        </p:nvCxnSpPr>
        <p:spPr bwMode="auto">
          <a:xfrm>
            <a:off x="2632438" y="2284473"/>
            <a:ext cx="0" cy="216024"/>
          </a:xfrm>
          <a:prstGeom prst="straightConnector1">
            <a:avLst/>
          </a:prstGeom>
          <a:noFill/>
          <a:ln w="25400">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31" name="Gerade Verbindung mit Pfeil 33">
            <a:extLst>
              <a:ext uri="{FF2B5EF4-FFF2-40B4-BE49-F238E27FC236}">
                <a16:creationId xmlns:a16="http://schemas.microsoft.com/office/drawing/2014/main" id="{A6553912-5F6B-8D49-3C6E-A1CDE55AE2D8}"/>
              </a:ext>
            </a:extLst>
          </p:cNvPr>
          <p:cNvCxnSpPr>
            <a:cxnSpLocks noChangeShapeType="1"/>
          </p:cNvCxnSpPr>
          <p:nvPr/>
        </p:nvCxnSpPr>
        <p:spPr bwMode="auto">
          <a:xfrm>
            <a:off x="10092444" y="2284473"/>
            <a:ext cx="0" cy="216024"/>
          </a:xfrm>
          <a:prstGeom prst="straightConnector1">
            <a:avLst/>
          </a:prstGeom>
          <a:noFill/>
          <a:ln w="25400">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33" name="Gerade Verbindung mit Pfeil 33">
            <a:extLst>
              <a:ext uri="{FF2B5EF4-FFF2-40B4-BE49-F238E27FC236}">
                <a16:creationId xmlns:a16="http://schemas.microsoft.com/office/drawing/2014/main" id="{917E9BF1-EF96-D6A6-9BF9-A87598A454F5}"/>
              </a:ext>
            </a:extLst>
          </p:cNvPr>
          <p:cNvCxnSpPr>
            <a:cxnSpLocks noChangeShapeType="1"/>
          </p:cNvCxnSpPr>
          <p:nvPr/>
        </p:nvCxnSpPr>
        <p:spPr bwMode="auto">
          <a:xfrm rot="5400000" flipV="1">
            <a:off x="6042028" y="3117110"/>
            <a:ext cx="612000" cy="0"/>
          </a:xfrm>
          <a:prstGeom prst="straightConnector1">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cxnSp>
      <p:sp>
        <p:nvSpPr>
          <p:cNvPr id="22" name="AutoShape 8">
            <a:extLst>
              <a:ext uri="{FF2B5EF4-FFF2-40B4-BE49-F238E27FC236}">
                <a16:creationId xmlns:a16="http://schemas.microsoft.com/office/drawing/2014/main" id="{B1AB05EF-677B-D148-69E4-7EA582BE0201}"/>
              </a:ext>
            </a:extLst>
          </p:cNvPr>
          <p:cNvSpPr>
            <a:spLocks noChangeArrowheads="1"/>
          </p:cNvSpPr>
          <p:nvPr/>
        </p:nvSpPr>
        <p:spPr bwMode="ltGray">
          <a:xfrm>
            <a:off x="5635126" y="2516483"/>
            <a:ext cx="1425805" cy="416062"/>
          </a:xfrm>
          <a:prstGeom prst="roundRect">
            <a:avLst>
              <a:gd name="adj" fmla="val 18380"/>
            </a:avLst>
          </a:prstGeom>
          <a:solidFill>
            <a:schemeClr val="bg1"/>
          </a:solidFill>
          <a:ln w="25400">
            <a:solidFill>
              <a:schemeClr val="tx2"/>
            </a:solidFill>
            <a:round/>
            <a:headEnd/>
            <a:tailEnd/>
          </a:ln>
        </p:spPr>
        <p:txBody>
          <a:bodyPr lIns="72000" tIns="36000" rIns="72000" bIns="36000" anchor="ctr">
            <a:noAutofit/>
          </a:bodyPr>
          <a:lstStyle/>
          <a:p>
            <a:pPr algn="ctr"/>
            <a:r>
              <a:rPr lang="en-GB" sz="1200" i="1" dirty="0">
                <a:solidFill>
                  <a:srgbClr val="002E00"/>
                </a:solidFill>
                <a:effectLst/>
                <a:latin typeface="Arial" panose="020B0604020202020204" pitchFamily="34" charset="0"/>
                <a:cs typeface="Arial" panose="020B0604020202020204" pitchFamily="34" charset="0"/>
              </a:rPr>
              <a:t>RAS</a:t>
            </a:r>
            <a:r>
              <a:rPr lang="en-GB" sz="1200" dirty="0">
                <a:solidFill>
                  <a:srgbClr val="002E00"/>
                </a:solidFill>
                <a:effectLst/>
                <a:latin typeface="Arial" panose="020B0604020202020204" pitchFamily="34" charset="0"/>
                <a:cs typeface="Arial" panose="020B0604020202020204" pitchFamily="34" charset="0"/>
              </a:rPr>
              <a:t>-mut</a:t>
            </a:r>
          </a:p>
        </p:txBody>
      </p:sp>
      <p:cxnSp>
        <p:nvCxnSpPr>
          <p:cNvPr id="34" name="Gerade Verbindung mit Pfeil 33">
            <a:extLst>
              <a:ext uri="{FF2B5EF4-FFF2-40B4-BE49-F238E27FC236}">
                <a16:creationId xmlns:a16="http://schemas.microsoft.com/office/drawing/2014/main" id="{B39079BB-674D-F40A-7D42-F7775F81551E}"/>
              </a:ext>
            </a:extLst>
          </p:cNvPr>
          <p:cNvCxnSpPr>
            <a:cxnSpLocks noChangeShapeType="1"/>
          </p:cNvCxnSpPr>
          <p:nvPr/>
        </p:nvCxnSpPr>
        <p:spPr bwMode="auto">
          <a:xfrm>
            <a:off x="1407600" y="3187398"/>
            <a:ext cx="2214000" cy="0"/>
          </a:xfrm>
          <a:prstGeom prst="straightConnector1">
            <a:avLst/>
          </a:prstGeom>
          <a:noFill/>
          <a:ln w="25400">
            <a:solidFill>
              <a:schemeClr val="tx2"/>
            </a:solidFill>
            <a:round/>
            <a:headEnd/>
            <a:tailEnd type="none" w="med" len="med"/>
          </a:ln>
          <a:extLst>
            <a:ext uri="{909E8E84-426E-40DD-AFC4-6F175D3DCCD1}">
              <a14:hiddenFill xmlns:a14="http://schemas.microsoft.com/office/drawing/2010/main">
                <a:noFill/>
              </a14:hiddenFill>
            </a:ext>
          </a:extLst>
        </p:spPr>
      </p:cxnSp>
      <p:cxnSp>
        <p:nvCxnSpPr>
          <p:cNvPr id="36" name="Gerade Verbindung mit Pfeil 33">
            <a:extLst>
              <a:ext uri="{FF2B5EF4-FFF2-40B4-BE49-F238E27FC236}">
                <a16:creationId xmlns:a16="http://schemas.microsoft.com/office/drawing/2014/main" id="{BABF050A-B47A-E9F8-1BF8-3D4B40595D7E}"/>
              </a:ext>
            </a:extLst>
          </p:cNvPr>
          <p:cNvCxnSpPr>
            <a:cxnSpLocks noChangeShapeType="1"/>
          </p:cNvCxnSpPr>
          <p:nvPr/>
        </p:nvCxnSpPr>
        <p:spPr bwMode="auto">
          <a:xfrm>
            <a:off x="3611724" y="3187398"/>
            <a:ext cx="0" cy="235712"/>
          </a:xfrm>
          <a:prstGeom prst="straightConnector1">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cxnSp>
      <p:sp>
        <p:nvSpPr>
          <p:cNvPr id="38" name="TextBox 37">
            <a:extLst>
              <a:ext uri="{FF2B5EF4-FFF2-40B4-BE49-F238E27FC236}">
                <a16:creationId xmlns:a16="http://schemas.microsoft.com/office/drawing/2014/main" id="{FDBECC5D-9F75-A834-99A7-284E660E5D2A}"/>
              </a:ext>
            </a:extLst>
          </p:cNvPr>
          <p:cNvSpPr txBox="1"/>
          <p:nvPr/>
        </p:nvSpPr>
        <p:spPr>
          <a:xfrm>
            <a:off x="6241428" y="3043382"/>
            <a:ext cx="213200" cy="184666"/>
          </a:xfrm>
          <a:prstGeom prst="rect">
            <a:avLst/>
          </a:prstGeom>
          <a:solidFill>
            <a:schemeClr val="bg1"/>
          </a:solidFill>
        </p:spPr>
        <p:txBody>
          <a:bodyPr wrap="none" lIns="0" tIns="0" rIns="0" bIns="0" rtlCol="0">
            <a:spAutoFit/>
          </a:bodyPr>
          <a:lstStyle/>
          <a:p>
            <a:r>
              <a:rPr lang="en-GB" sz="1200" dirty="0">
                <a:solidFill>
                  <a:srgbClr val="595959"/>
                </a:solidFill>
                <a:latin typeface="Arial" panose="020B0604020202020204" pitchFamily="34" charset="0"/>
                <a:ea typeface="Aileron" charset="0"/>
                <a:cs typeface="Arial" panose="020B0604020202020204" pitchFamily="34" charset="0"/>
              </a:rPr>
              <a:t>PD</a:t>
            </a:r>
          </a:p>
        </p:txBody>
      </p:sp>
      <p:cxnSp>
        <p:nvCxnSpPr>
          <p:cNvPr id="39" name="Gerade Verbindung mit Pfeil 33">
            <a:extLst>
              <a:ext uri="{FF2B5EF4-FFF2-40B4-BE49-F238E27FC236}">
                <a16:creationId xmlns:a16="http://schemas.microsoft.com/office/drawing/2014/main" id="{1F62C0CD-223E-1974-C15C-83B4A8D3BF03}"/>
              </a:ext>
            </a:extLst>
          </p:cNvPr>
          <p:cNvCxnSpPr>
            <a:cxnSpLocks noChangeShapeType="1"/>
          </p:cNvCxnSpPr>
          <p:nvPr/>
        </p:nvCxnSpPr>
        <p:spPr bwMode="auto">
          <a:xfrm rot="5400000" flipV="1">
            <a:off x="9786444" y="3117110"/>
            <a:ext cx="612000" cy="0"/>
          </a:xfrm>
          <a:prstGeom prst="straightConnector1">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cxnSp>
      <p:sp>
        <p:nvSpPr>
          <p:cNvPr id="40" name="TextBox 39">
            <a:extLst>
              <a:ext uri="{FF2B5EF4-FFF2-40B4-BE49-F238E27FC236}">
                <a16:creationId xmlns:a16="http://schemas.microsoft.com/office/drawing/2014/main" id="{96BE776F-E0A1-3566-C8EA-8BA2F3AF3FFD}"/>
              </a:ext>
            </a:extLst>
          </p:cNvPr>
          <p:cNvSpPr txBox="1"/>
          <p:nvPr/>
        </p:nvSpPr>
        <p:spPr>
          <a:xfrm>
            <a:off x="9985844" y="3043382"/>
            <a:ext cx="213200" cy="184666"/>
          </a:xfrm>
          <a:prstGeom prst="rect">
            <a:avLst/>
          </a:prstGeom>
          <a:solidFill>
            <a:schemeClr val="bg1"/>
          </a:solidFill>
        </p:spPr>
        <p:txBody>
          <a:bodyPr wrap="none" lIns="0" tIns="0" rIns="0" bIns="0" rtlCol="0">
            <a:spAutoFit/>
          </a:bodyPr>
          <a:lstStyle/>
          <a:p>
            <a:r>
              <a:rPr lang="en-GB" sz="1200" dirty="0">
                <a:solidFill>
                  <a:srgbClr val="595959"/>
                </a:solidFill>
                <a:latin typeface="Arial" panose="020B0604020202020204" pitchFamily="34" charset="0"/>
                <a:ea typeface="Aileron" charset="0"/>
                <a:cs typeface="Arial" panose="020B0604020202020204" pitchFamily="34" charset="0"/>
              </a:rPr>
              <a:t>PD</a:t>
            </a:r>
          </a:p>
        </p:txBody>
      </p:sp>
      <p:sp>
        <p:nvSpPr>
          <p:cNvPr id="23" name="AutoShape 8">
            <a:extLst>
              <a:ext uri="{FF2B5EF4-FFF2-40B4-BE49-F238E27FC236}">
                <a16:creationId xmlns:a16="http://schemas.microsoft.com/office/drawing/2014/main" id="{A7EBC235-8CBC-05D4-BAAE-D7E244B20CD1}"/>
              </a:ext>
            </a:extLst>
          </p:cNvPr>
          <p:cNvSpPr>
            <a:spLocks noChangeArrowheads="1"/>
          </p:cNvSpPr>
          <p:nvPr/>
        </p:nvSpPr>
        <p:spPr bwMode="ltGray">
          <a:xfrm>
            <a:off x="9379542" y="2516483"/>
            <a:ext cx="1425805" cy="416062"/>
          </a:xfrm>
          <a:prstGeom prst="roundRect">
            <a:avLst>
              <a:gd name="adj" fmla="val 18380"/>
            </a:avLst>
          </a:prstGeom>
          <a:solidFill>
            <a:schemeClr val="bg1"/>
          </a:solidFill>
          <a:ln w="25400">
            <a:solidFill>
              <a:schemeClr val="tx2"/>
            </a:solidFill>
            <a:round/>
            <a:headEnd/>
            <a:tailEnd/>
          </a:ln>
        </p:spPr>
        <p:txBody>
          <a:bodyPr lIns="72000" tIns="36000" rIns="72000" bIns="36000" anchor="ctr">
            <a:noAutofit/>
          </a:bodyPr>
          <a:lstStyle/>
          <a:p>
            <a:r>
              <a:rPr lang="en-GB" sz="1200" i="1" dirty="0">
                <a:solidFill>
                  <a:srgbClr val="002E00"/>
                </a:solidFill>
                <a:effectLst/>
                <a:latin typeface="Arial" panose="020B0604020202020204" pitchFamily="34" charset="0"/>
                <a:cs typeface="Arial" panose="020B0604020202020204" pitchFamily="34" charset="0"/>
              </a:rPr>
              <a:t>BRAF</a:t>
            </a:r>
            <a:r>
              <a:rPr lang="en-GB" sz="1200" dirty="0">
                <a:solidFill>
                  <a:srgbClr val="002E00"/>
                </a:solidFill>
                <a:effectLst/>
                <a:latin typeface="Arial" panose="020B0604020202020204" pitchFamily="34" charset="0"/>
                <a:cs typeface="Arial" panose="020B0604020202020204" pitchFamily="34" charset="0"/>
              </a:rPr>
              <a:t> V600E-mut</a:t>
            </a:r>
          </a:p>
        </p:txBody>
      </p:sp>
      <p:cxnSp>
        <p:nvCxnSpPr>
          <p:cNvPr id="41" name="Gerade Verbindung mit Pfeil 33">
            <a:extLst>
              <a:ext uri="{FF2B5EF4-FFF2-40B4-BE49-F238E27FC236}">
                <a16:creationId xmlns:a16="http://schemas.microsoft.com/office/drawing/2014/main" id="{58674A92-8C2A-0A46-3E8D-25741FAB2E59}"/>
              </a:ext>
            </a:extLst>
          </p:cNvPr>
          <p:cNvCxnSpPr>
            <a:cxnSpLocks noChangeShapeType="1"/>
          </p:cNvCxnSpPr>
          <p:nvPr/>
        </p:nvCxnSpPr>
        <p:spPr bwMode="auto">
          <a:xfrm>
            <a:off x="1419987" y="3187398"/>
            <a:ext cx="0" cy="235712"/>
          </a:xfrm>
          <a:prstGeom prst="straightConnector1">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43" name="Gerade Verbindung mit Pfeil 33">
            <a:extLst>
              <a:ext uri="{FF2B5EF4-FFF2-40B4-BE49-F238E27FC236}">
                <a16:creationId xmlns:a16="http://schemas.microsoft.com/office/drawing/2014/main" id="{793A48F9-04A7-2898-107C-C417711232BC}"/>
              </a:ext>
            </a:extLst>
          </p:cNvPr>
          <p:cNvCxnSpPr>
            <a:cxnSpLocks noChangeShapeType="1"/>
          </p:cNvCxnSpPr>
          <p:nvPr/>
        </p:nvCxnSpPr>
        <p:spPr bwMode="auto">
          <a:xfrm>
            <a:off x="2632438" y="2740503"/>
            <a:ext cx="0" cy="446895"/>
          </a:xfrm>
          <a:prstGeom prst="straightConnector1">
            <a:avLst/>
          </a:prstGeom>
          <a:noFill/>
          <a:ln w="25400">
            <a:solidFill>
              <a:schemeClr val="tx2"/>
            </a:solidFill>
            <a:round/>
            <a:headEnd/>
            <a:tailEnd type="none" w="med" len="med"/>
          </a:ln>
          <a:extLst>
            <a:ext uri="{909E8E84-426E-40DD-AFC4-6F175D3DCCD1}">
              <a14:hiddenFill xmlns:a14="http://schemas.microsoft.com/office/drawing/2010/main">
                <a:noFill/>
              </a14:hiddenFill>
            </a:ext>
          </a:extLst>
        </p:spPr>
      </p:cxnSp>
      <p:sp>
        <p:nvSpPr>
          <p:cNvPr id="21" name="AutoShape 8">
            <a:extLst>
              <a:ext uri="{FF2B5EF4-FFF2-40B4-BE49-F238E27FC236}">
                <a16:creationId xmlns:a16="http://schemas.microsoft.com/office/drawing/2014/main" id="{799D1293-2A01-A2CB-21E1-BE9C4AB577D9}"/>
              </a:ext>
            </a:extLst>
          </p:cNvPr>
          <p:cNvSpPr>
            <a:spLocks noChangeArrowheads="1"/>
          </p:cNvSpPr>
          <p:nvPr/>
        </p:nvSpPr>
        <p:spPr bwMode="ltGray">
          <a:xfrm>
            <a:off x="1919536" y="2516483"/>
            <a:ext cx="1425805" cy="416062"/>
          </a:xfrm>
          <a:prstGeom prst="roundRect">
            <a:avLst>
              <a:gd name="adj" fmla="val 18380"/>
            </a:avLst>
          </a:prstGeom>
          <a:solidFill>
            <a:schemeClr val="bg1"/>
          </a:solidFill>
          <a:ln w="25400">
            <a:solidFill>
              <a:schemeClr val="tx2"/>
            </a:solidFill>
            <a:round/>
            <a:headEnd/>
            <a:tailEnd/>
          </a:ln>
        </p:spPr>
        <p:txBody>
          <a:bodyPr lIns="72000" tIns="36000" rIns="72000" bIns="36000" anchor="ctr">
            <a:noAutofit/>
          </a:bodyPr>
          <a:lstStyle/>
          <a:p>
            <a:pPr algn="ctr"/>
            <a:r>
              <a:rPr lang="en-GB" sz="1200" i="1" dirty="0">
                <a:solidFill>
                  <a:srgbClr val="002E00"/>
                </a:solidFill>
                <a:effectLst/>
                <a:latin typeface="Arial" panose="020B0604020202020204" pitchFamily="34" charset="0"/>
                <a:cs typeface="Arial" panose="020B0604020202020204" pitchFamily="34" charset="0"/>
              </a:rPr>
              <a:t>RAS</a:t>
            </a:r>
            <a:r>
              <a:rPr lang="en-GB" sz="1200" dirty="0">
                <a:solidFill>
                  <a:srgbClr val="002E00"/>
                </a:solidFill>
                <a:effectLst/>
                <a:latin typeface="Arial" panose="020B0604020202020204" pitchFamily="34" charset="0"/>
                <a:cs typeface="Arial" panose="020B0604020202020204" pitchFamily="34" charset="0"/>
              </a:rPr>
              <a:t>-wt and</a:t>
            </a:r>
          </a:p>
          <a:p>
            <a:pPr algn="ctr"/>
            <a:r>
              <a:rPr lang="en-GB" sz="1200" i="1" dirty="0">
                <a:solidFill>
                  <a:srgbClr val="002E00"/>
                </a:solidFill>
                <a:effectLst/>
                <a:latin typeface="Arial" panose="020B0604020202020204" pitchFamily="34" charset="0"/>
                <a:cs typeface="Arial" panose="020B0604020202020204" pitchFamily="34" charset="0"/>
              </a:rPr>
              <a:t>BRAF</a:t>
            </a:r>
            <a:r>
              <a:rPr lang="en-GB" sz="1200" dirty="0">
                <a:solidFill>
                  <a:srgbClr val="002E00"/>
                </a:solidFill>
                <a:effectLst/>
                <a:latin typeface="Arial" panose="020B0604020202020204" pitchFamily="34" charset="0"/>
                <a:cs typeface="Arial" panose="020B0604020202020204" pitchFamily="34" charset="0"/>
              </a:rPr>
              <a:t>-wt</a:t>
            </a:r>
          </a:p>
        </p:txBody>
      </p:sp>
      <p:sp>
        <p:nvSpPr>
          <p:cNvPr id="9" name="TextBox 8">
            <a:extLst>
              <a:ext uri="{FF2B5EF4-FFF2-40B4-BE49-F238E27FC236}">
                <a16:creationId xmlns:a16="http://schemas.microsoft.com/office/drawing/2014/main" id="{DC56F632-CD6B-1274-14CD-B0BF855F210C}"/>
              </a:ext>
            </a:extLst>
          </p:cNvPr>
          <p:cNvSpPr txBox="1"/>
          <p:nvPr/>
        </p:nvSpPr>
        <p:spPr>
          <a:xfrm>
            <a:off x="2525838" y="3072221"/>
            <a:ext cx="213200" cy="184666"/>
          </a:xfrm>
          <a:prstGeom prst="rect">
            <a:avLst/>
          </a:prstGeom>
          <a:solidFill>
            <a:schemeClr val="bg1"/>
          </a:solidFill>
        </p:spPr>
        <p:txBody>
          <a:bodyPr wrap="none" lIns="0" tIns="0" rIns="0" bIns="0" rtlCol="0">
            <a:spAutoFit/>
          </a:bodyPr>
          <a:lstStyle/>
          <a:p>
            <a:r>
              <a:rPr lang="en-GB" sz="1200" dirty="0">
                <a:solidFill>
                  <a:srgbClr val="595959"/>
                </a:solidFill>
                <a:latin typeface="Arial" panose="020B0604020202020204" pitchFamily="34" charset="0"/>
                <a:ea typeface="Aileron" charset="0"/>
                <a:cs typeface="Arial" panose="020B0604020202020204" pitchFamily="34" charset="0"/>
              </a:rPr>
              <a:t>PD</a:t>
            </a:r>
          </a:p>
        </p:txBody>
      </p:sp>
    </p:spTree>
    <p:extLst>
      <p:ext uri="{BB962C8B-B14F-4D97-AF65-F5344CB8AC3E}">
        <p14:creationId xmlns:p14="http://schemas.microsoft.com/office/powerpoint/2010/main" val="1378275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1B2ABE-585A-D977-FE93-2863E3DAB1BF}"/>
              </a:ext>
            </a:extLst>
          </p:cNvPr>
          <p:cNvSpPr>
            <a:spLocks noGrp="1"/>
          </p:cNvSpPr>
          <p:nvPr>
            <p:ph type="body" idx="1"/>
          </p:nvPr>
        </p:nvSpPr>
        <p:spPr>
          <a:xfrm>
            <a:off x="604837" y="771965"/>
            <a:ext cx="10972800" cy="702470"/>
          </a:xfrm>
        </p:spPr>
        <p:txBody>
          <a:bodyPr/>
          <a:lstStyle/>
          <a:p>
            <a:r>
              <a:rPr lang="en-GB" noProof="0" dirty="0"/>
              <a:t>NCCN CLINICAL PRACTICE GUIDELINES</a:t>
            </a:r>
          </a:p>
          <a:p>
            <a:endParaRPr lang="en-GB" noProof="0" dirty="0"/>
          </a:p>
        </p:txBody>
      </p:sp>
      <p:sp>
        <p:nvSpPr>
          <p:cNvPr id="3" name="Title 2">
            <a:extLst>
              <a:ext uri="{FF2B5EF4-FFF2-40B4-BE49-F238E27FC236}">
                <a16:creationId xmlns:a16="http://schemas.microsoft.com/office/drawing/2014/main" id="{C941BA4E-7319-1C3E-B120-84E1B6C3C16F}"/>
              </a:ext>
            </a:extLst>
          </p:cNvPr>
          <p:cNvSpPr>
            <a:spLocks noGrp="1"/>
          </p:cNvSpPr>
          <p:nvPr>
            <p:ph type="title"/>
          </p:nvPr>
        </p:nvSpPr>
        <p:spPr/>
        <p:txBody>
          <a:bodyPr/>
          <a:lstStyle/>
          <a:p>
            <a:r>
              <a:rPr lang="en-GB" noProof="0" dirty="0"/>
              <a:t>Systemic therapy for advanced or metastatic </a:t>
            </a:r>
            <a:r>
              <a:rPr lang="en-GB" noProof="0" dirty="0" err="1"/>
              <a:t>crc</a:t>
            </a:r>
            <a:endParaRPr lang="en-GB" noProof="0" dirty="0"/>
          </a:p>
        </p:txBody>
      </p:sp>
      <p:sp>
        <p:nvSpPr>
          <p:cNvPr id="5" name="Content Placeholder 4">
            <a:extLst>
              <a:ext uri="{FF2B5EF4-FFF2-40B4-BE49-F238E27FC236}">
                <a16:creationId xmlns:a16="http://schemas.microsoft.com/office/drawing/2014/main" id="{CD18F375-C912-768A-54AE-BB47B9B367FA}"/>
              </a:ext>
            </a:extLst>
          </p:cNvPr>
          <p:cNvSpPr>
            <a:spLocks noGrp="1"/>
          </p:cNvSpPr>
          <p:nvPr>
            <p:ph sz="quarter" idx="15"/>
          </p:nvPr>
        </p:nvSpPr>
        <p:spPr>
          <a:xfrm>
            <a:off x="639834" y="6309320"/>
            <a:ext cx="10180339" cy="365125"/>
          </a:xfrm>
        </p:spPr>
        <p:txBody>
          <a:bodyPr/>
          <a:lstStyle/>
          <a:p>
            <a:r>
              <a:rPr lang="en-GB" i="1" noProof="0" dirty="0"/>
              <a:t>BRAF</a:t>
            </a:r>
            <a:r>
              <a:rPr lang="en-GB" noProof="0" dirty="0"/>
              <a:t>, proto-oncogene B-Raf; </a:t>
            </a:r>
            <a:r>
              <a:rPr lang="en-GB" noProof="0" dirty="0" err="1"/>
              <a:t>dMMR</a:t>
            </a:r>
            <a:r>
              <a:rPr lang="en-GB" noProof="0" dirty="0"/>
              <a:t>, deficient mismatch repair; HER2, human epidermal growth factor receptor 2; </a:t>
            </a:r>
            <a:r>
              <a:rPr lang="en-GB" i="1" noProof="0" dirty="0"/>
              <a:t>KRAS</a:t>
            </a:r>
            <a:r>
              <a:rPr lang="en-GB" noProof="0" dirty="0"/>
              <a:t>, Kirsten rat sarcoma virus; </a:t>
            </a:r>
            <a:br>
              <a:rPr lang="en-GB" noProof="0" dirty="0"/>
            </a:br>
            <a:r>
              <a:rPr lang="en-GB" noProof="0" dirty="0"/>
              <a:t>mCRC, metastatic colorectal cancer; MSI-H, microsatellite instability-high; MSS, microsatellite stable; NCCN, National Comprehensive Cancer Network; </a:t>
            </a:r>
            <a:r>
              <a:rPr lang="en-GB" i="1" noProof="0" dirty="0"/>
              <a:t>NRAS, NRAS </a:t>
            </a:r>
            <a:r>
              <a:rPr lang="en-GB" noProof="0" dirty="0"/>
              <a:t>Proto-Oncogene GTPase; </a:t>
            </a:r>
            <a:r>
              <a:rPr lang="en-GB" noProof="0" dirty="0" err="1"/>
              <a:t>pMMR</a:t>
            </a:r>
            <a:r>
              <a:rPr lang="en-GB" noProof="0" dirty="0"/>
              <a:t>, proficient mismatch repair; </a:t>
            </a:r>
            <a:r>
              <a:rPr lang="en-GB" i="1" noProof="0" dirty="0"/>
              <a:t>RAS, RAS </a:t>
            </a:r>
            <a:r>
              <a:rPr lang="en-GB" noProof="0" dirty="0"/>
              <a:t>proto-oncogene GTPase; WT, wild-type</a:t>
            </a:r>
            <a:endParaRPr lang="en-GB" noProof="0" dirty="0">
              <a:hlinkClick r:id="rId2">
                <a:extLst>
                  <a:ext uri="{A12FA001-AC4F-418D-AE19-62706E023703}">
                    <ahyp:hlinkClr xmlns:ahyp="http://schemas.microsoft.com/office/drawing/2018/hyperlinkcolor" val="tx"/>
                  </a:ext>
                </a:extLst>
              </a:hlinkClick>
            </a:endParaRPr>
          </a:p>
          <a:p>
            <a:r>
              <a:rPr lang="en-GB" noProof="0" dirty="0"/>
              <a:t>NCCN guidelines, Version 1.2024. </a:t>
            </a:r>
            <a:r>
              <a:rPr lang="en-GB" noProof="0" dirty="0">
                <a:hlinkClick r:id="rId2"/>
              </a:rPr>
              <a:t>colon.pdf (nccn.org)</a:t>
            </a:r>
            <a:r>
              <a:rPr lang="en-GB" noProof="0" dirty="0"/>
              <a:t>. Accessed February 2024</a:t>
            </a:r>
          </a:p>
          <a:p>
            <a:endParaRPr lang="en-GB" noProof="0" dirty="0"/>
          </a:p>
        </p:txBody>
      </p:sp>
      <p:sp>
        <p:nvSpPr>
          <p:cNvPr id="6" name="Slide Number Placeholder 5">
            <a:extLst>
              <a:ext uri="{FF2B5EF4-FFF2-40B4-BE49-F238E27FC236}">
                <a16:creationId xmlns:a16="http://schemas.microsoft.com/office/drawing/2014/main" id="{5DB557A0-D701-DF4C-87C0-F437231121FF}"/>
              </a:ext>
            </a:extLst>
          </p:cNvPr>
          <p:cNvSpPr>
            <a:spLocks noGrp="1"/>
          </p:cNvSpPr>
          <p:nvPr>
            <p:ph type="sldNum" sz="quarter" idx="4"/>
          </p:nvPr>
        </p:nvSpPr>
        <p:spPr/>
        <p:txBody>
          <a:bodyPr/>
          <a:lstStyle/>
          <a:p>
            <a:fld id="{FCE43C0F-8A7B-3A4B-9DB5-B3472E36E833}" type="slidenum">
              <a:rPr lang="en-GB" smtClean="0"/>
              <a:pPr/>
              <a:t>8</a:t>
            </a:fld>
            <a:endParaRPr lang="en-GB" dirty="0"/>
          </a:p>
        </p:txBody>
      </p:sp>
      <p:pic>
        <p:nvPicPr>
          <p:cNvPr id="8" name="Picture 7">
            <a:extLst>
              <a:ext uri="{FF2B5EF4-FFF2-40B4-BE49-F238E27FC236}">
                <a16:creationId xmlns:a16="http://schemas.microsoft.com/office/drawing/2014/main" id="{331D3244-757A-C34C-DB00-AFBD89B1224E}"/>
              </a:ext>
            </a:extLst>
          </p:cNvPr>
          <p:cNvPicPr>
            <a:picLocks noChangeAspect="1"/>
          </p:cNvPicPr>
          <p:nvPr/>
        </p:nvPicPr>
        <p:blipFill>
          <a:blip r:embed="rId3"/>
          <a:stretch>
            <a:fillRect/>
          </a:stretch>
        </p:blipFill>
        <p:spPr>
          <a:xfrm>
            <a:off x="1631504" y="1196752"/>
            <a:ext cx="8361957" cy="4751277"/>
          </a:xfrm>
          <a:prstGeom prst="rect">
            <a:avLst/>
          </a:prstGeom>
        </p:spPr>
      </p:pic>
    </p:spTree>
    <p:extLst>
      <p:ext uri="{BB962C8B-B14F-4D97-AF65-F5344CB8AC3E}">
        <p14:creationId xmlns:p14="http://schemas.microsoft.com/office/powerpoint/2010/main" val="770423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9FF032-F5F7-8495-BA88-51E13CAAEC90}"/>
              </a:ext>
            </a:extLst>
          </p:cNvPr>
          <p:cNvSpPr>
            <a:spLocks noGrp="1"/>
          </p:cNvSpPr>
          <p:nvPr>
            <p:ph type="title"/>
          </p:nvPr>
        </p:nvSpPr>
        <p:spPr/>
        <p:txBody>
          <a:bodyPr/>
          <a:lstStyle/>
          <a:p>
            <a:r>
              <a:rPr lang="en-GB" noProof="0" dirty="0"/>
              <a:t>Treatment options for Molecularly unselected </a:t>
            </a:r>
            <a:r>
              <a:rPr lang="en-GB" cap="none" noProof="0" dirty="0"/>
              <a:t>m</a:t>
            </a:r>
            <a:r>
              <a:rPr lang="en-GB" noProof="0" dirty="0"/>
              <a:t>crc population</a:t>
            </a:r>
          </a:p>
        </p:txBody>
      </p:sp>
      <p:sp>
        <p:nvSpPr>
          <p:cNvPr id="3" name="Slide Number Placeholder 2">
            <a:extLst>
              <a:ext uri="{FF2B5EF4-FFF2-40B4-BE49-F238E27FC236}">
                <a16:creationId xmlns:a16="http://schemas.microsoft.com/office/drawing/2014/main" id="{8964D702-DB49-0B7B-4AE3-096E1EA2B033}"/>
              </a:ext>
            </a:extLst>
          </p:cNvPr>
          <p:cNvSpPr>
            <a:spLocks noGrp="1"/>
          </p:cNvSpPr>
          <p:nvPr>
            <p:ph type="sldNum" sz="quarter" idx="4"/>
          </p:nvPr>
        </p:nvSpPr>
        <p:spPr/>
        <p:txBody>
          <a:bodyPr/>
          <a:lstStyle/>
          <a:p>
            <a:fld id="{FCE43C0F-8A7B-3A4B-9DB5-B3472E36E833}" type="slidenum">
              <a:rPr lang="en-GB" smtClean="0"/>
              <a:pPr/>
              <a:t>9</a:t>
            </a:fld>
            <a:endParaRPr lang="en-GB" dirty="0"/>
          </a:p>
        </p:txBody>
      </p:sp>
    </p:spTree>
    <p:extLst>
      <p:ext uri="{BB962C8B-B14F-4D97-AF65-F5344CB8AC3E}">
        <p14:creationId xmlns:p14="http://schemas.microsoft.com/office/powerpoint/2010/main" val="2700585538"/>
      </p:ext>
    </p:extLst>
  </p:cSld>
  <p:clrMapOvr>
    <a:masterClrMapping/>
  </p:clrMapOvr>
  <p:transition>
    <p:fade/>
  </p:transition>
</p:sld>
</file>

<file path=ppt/theme/theme1.xml><?xml version="1.0" encoding="utf-8"?>
<a:theme xmlns:a="http://schemas.openxmlformats.org/drawingml/2006/main" name="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GUCONNECT_template_v2-good</Template>
  <TotalTime>15163</TotalTime>
  <Words>8636</Words>
  <Application>Microsoft Office PowerPoint</Application>
  <PresentationFormat>Widescreen</PresentationFormat>
  <Paragraphs>1562</Paragraphs>
  <Slides>41</Slides>
  <Notes>16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Aileron</vt:lpstr>
      <vt:lpstr>Arial</vt:lpstr>
      <vt:lpstr>Arial</vt:lpstr>
      <vt:lpstr>Arial Unicode MS</vt:lpstr>
      <vt:lpstr>Calibri</vt:lpstr>
      <vt:lpstr>Lucida Grande</vt:lpstr>
      <vt:lpstr>PT Sans</vt:lpstr>
      <vt:lpstr>PT Sans Narrow</vt:lpstr>
      <vt:lpstr>Roboto</vt:lpstr>
      <vt:lpstr>Symbol</vt:lpstr>
      <vt:lpstr>ヒラギノ角ゴ Pro W3</vt:lpstr>
      <vt:lpstr>Thème Office</vt:lpstr>
      <vt:lpstr>PowerPoint Presentation</vt:lpstr>
      <vt:lpstr>Optimising outcomes with late-line treatment of mcrc</vt:lpstr>
      <vt:lpstr>Developed by GI COnnect</vt:lpstr>
      <vt:lpstr>Educational objectives</vt:lpstr>
      <vt:lpstr>Clinical takeaways</vt:lpstr>
      <vt:lpstr>What do the guidelines recommend?</vt:lpstr>
      <vt:lpstr>Management of stage IV unresectable mCRC in third‑line therapy and beyond</vt:lpstr>
      <vt:lpstr>Systemic therapy for advanced or metastatic crc</vt:lpstr>
      <vt:lpstr>Treatment options for Molecularly unselected mcrc population</vt:lpstr>
      <vt:lpstr>CORRECT Study: Regorafenib vs placebo PROLONGED PFS AND OS in refractory mCRC patients</vt:lpstr>
      <vt:lpstr>RECOURSE Study: trifluridine/tipiracil PROLONGED PFS AND OS in refractory mcrc patients</vt:lpstr>
      <vt:lpstr>safety profILe In patIents beyond the seCond LIne</vt:lpstr>
      <vt:lpstr>Sunlight phase 3 study</vt:lpstr>
      <vt:lpstr>Sunlight: Trifluridine/Tipiracil plus bevacizumab improves outcomes in refractory mcrc </vt:lpstr>
      <vt:lpstr>Sunlight: SAFETY results</vt:lpstr>
      <vt:lpstr>FRESCO-2: background and study design</vt:lpstr>
      <vt:lpstr>FRESCO-2: Fruquintinib prolonged OS and PFS in patients with refractory mCRC </vt:lpstr>
      <vt:lpstr>FRESCO-2: safety results</vt:lpstr>
      <vt:lpstr>Treatment optimisation</vt:lpstr>
      <vt:lpstr>Dose-escalated strategy for management of adverse events with regorafenib</vt:lpstr>
      <vt:lpstr>ReDOS trial: results</vt:lpstr>
      <vt:lpstr>Treatment options for a Molecularly selected mcrc population</vt:lpstr>
      <vt:lpstr>Beacon crc study design</vt:lpstr>
      <vt:lpstr>Encorafenib plus cetuximab improves survival  in previously treated patients with BRAF V600E–mutant mCRC</vt:lpstr>
      <vt:lpstr>Heracles: study design</vt:lpstr>
      <vt:lpstr>HERACLES: Dual-targeted therapy with trastuzumab and lapatinib in treatment-refractory HER2 amplified mCRC</vt:lpstr>
      <vt:lpstr>Mountaineer: study design</vt:lpstr>
      <vt:lpstr>MOUNTAINEER: Trastuzumab plus tucatinib is effective in PTs with RAS wt and HER2-amplified mCRC </vt:lpstr>
      <vt:lpstr>DEsTINY-CRC02: study design</vt:lpstr>
      <vt:lpstr>Destiny-crc02: T-Dxd is effective in HER2-expressing mCRC (after 2 median prior regimens)</vt:lpstr>
      <vt:lpstr>CodeBreak 300: Study design</vt:lpstr>
      <vt:lpstr>CODEbreak-300: anti-EGFR therapy combined  with a KRASG12C inhibitor is effective in KRAS  G12C-mutated mCRC</vt:lpstr>
      <vt:lpstr>NAVIGATE: Study design</vt:lpstr>
      <vt:lpstr>Efficacy of Larotrectinib in trk-positive metastatic GI tumours</vt:lpstr>
      <vt:lpstr>Treatment duration in patients with TRK fusion GI cancer (N=34)</vt:lpstr>
      <vt:lpstr>Rechallenge with anti-egfr</vt:lpstr>
      <vt:lpstr>CRICKET Study</vt:lpstr>
      <vt:lpstr>CRICKET trial: anti-egfr Re-Challenge</vt:lpstr>
      <vt:lpstr>summary</vt:lpstr>
      <vt:lpstr>REACH GI CONNECT VIA  TWITTER, LINKEDIN, VIMEO &amp; EMAIL OR VISIT THE GROUP’S WEBSITE https://giconnect.cor2ed.com/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Louise Handbury</cp:lastModifiedBy>
  <cp:revision>423</cp:revision>
  <cp:lastPrinted>2017-02-15T09:54:46Z</cp:lastPrinted>
  <dcterms:created xsi:type="dcterms:W3CDTF">2016-10-14T09:38:18Z</dcterms:created>
  <dcterms:modified xsi:type="dcterms:W3CDTF">2024-03-26T17:33:34Z</dcterms:modified>
</cp:coreProperties>
</file>