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2537" r:id="rId2"/>
    <p:sldId id="12611" r:id="rId3"/>
    <p:sldId id="12635" r:id="rId4"/>
    <p:sldId id="12587" r:id="rId5"/>
    <p:sldId id="12561" r:id="rId6"/>
    <p:sldId id="12614" r:id="rId7"/>
    <p:sldId id="12634" r:id="rId8"/>
    <p:sldId id="12621" r:id="rId9"/>
    <p:sldId id="12622" r:id="rId10"/>
    <p:sldId id="12618" r:id="rId11"/>
    <p:sldId id="12619" r:id="rId12"/>
    <p:sldId id="12623" r:id="rId13"/>
    <p:sldId id="12616" r:id="rId14"/>
    <p:sldId id="12624" r:id="rId15"/>
    <p:sldId id="12625" r:id="rId16"/>
    <p:sldId id="12626" r:id="rId17"/>
    <p:sldId id="12593" r:id="rId18"/>
    <p:sldId id="12608" r:id="rId19"/>
    <p:sldId id="12612" r:id="rId20"/>
    <p:sldId id="12613" r:id="rId21"/>
    <p:sldId id="12630" r:id="rId22"/>
    <p:sldId id="12631" r:id="rId23"/>
    <p:sldId id="12632" r:id="rId24"/>
    <p:sldId id="12633" r:id="rId25"/>
    <p:sldId id="12617" r:id="rId26"/>
    <p:sldId id="12627" r:id="rId27"/>
    <p:sldId id="12628" r:id="rId28"/>
    <p:sldId id="12629" r:id="rId29"/>
    <p:sldId id="12539" r:id="rId3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06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79B62A-1C92-1318-9C0A-A485E2FEF9AC}" name="Fact check" initials="HD" userId="Fact check" providerId="None"/>
  <p188:author id="{FFD76ABB-30A8-FE08-8A54-B54208B01D95}" name="Donohue" initials="HD" userId="Donohu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D7EE"/>
    <a:srgbClr val="374068"/>
    <a:srgbClr val="FFFFFF"/>
    <a:srgbClr val="F9F8FA"/>
    <a:srgbClr val="FCF7F6"/>
    <a:srgbClr val="FFFCF8"/>
    <a:srgbClr val="F6FAF9"/>
    <a:srgbClr val="FDF8F7"/>
    <a:srgbClr val="F7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2" autoAdjust="0"/>
    <p:restoredTop sz="95592"/>
  </p:normalViewPr>
  <p:slideViewPr>
    <p:cSldViewPr snapToObjects="1">
      <p:cViewPr varScale="1">
        <p:scale>
          <a:sx n="104" d="100"/>
          <a:sy n="104" d="100"/>
        </p:scale>
        <p:origin x="120" y="114"/>
      </p:cViewPr>
      <p:guideLst>
        <p:guide orient="horz" pos="2160"/>
        <p:guide pos="3840"/>
        <p:guide pos="1906"/>
        <p:guide orient="horz" pos="3475"/>
        <p:guide orient="horz" pos="3706"/>
        <p:guide orient="horz" pos="3803"/>
        <p:guide orient="horz" pos="40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5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6/7/2024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6/7/2024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92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200" dirty="0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7EBF8-C25E-5747-B608-611B37692F4F}" type="slidenum">
              <a:rPr lang="fr-FR" altLang="en-US" sz="1200"/>
              <a:pPr/>
              <a:t>29</a:t>
            </a:fld>
            <a:endParaRPr lang="fr-F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image" Target="../media/image13.svg"/><Relationship Id="rId26" Type="http://schemas.openxmlformats.org/officeDocument/2006/relationships/image" Target="../media/image20.png"/><Relationship Id="rId3" Type="http://schemas.openxmlformats.org/officeDocument/2006/relationships/image" Target="../media/image4.svg"/><Relationship Id="rId21" Type="http://schemas.openxmlformats.org/officeDocument/2006/relationships/image" Target="../media/image15.sv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hyperlink" Target="https://twitter.com/lung_connect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8.png"/><Relationship Id="rId5" Type="http://schemas.openxmlformats.org/officeDocument/2006/relationships/image" Target="../media/image6.svg"/><Relationship Id="rId15" Type="http://schemas.openxmlformats.org/officeDocument/2006/relationships/hyperlink" Target="https://twitter.com/BreastCaConnect" TargetMode="External"/><Relationship Id="rId23" Type="http://schemas.openxmlformats.org/officeDocument/2006/relationships/image" Target="../media/image17.svg"/><Relationship Id="rId28" Type="http://schemas.openxmlformats.org/officeDocument/2006/relationships/image" Target="../media/image22.png"/><Relationship Id="rId10" Type="http://schemas.openxmlformats.org/officeDocument/2006/relationships/hyperlink" Target="https://www.linkedin.com/company/99553499/admin/feed/posts/" TargetMode="External"/><Relationship Id="rId19" Type="http://schemas.openxmlformats.org/officeDocument/2006/relationships/hyperlink" Target="mailto:info@cor2ed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6.png"/><Relationship Id="rId27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EB658552-F393-1051-B182-BC305D308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1EFF97D-6CA9-59BF-280D-993F50E7E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BE8A8C8-C57B-49DB-6F19-F92855E5A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CB18C4D-E95B-A620-569A-5FB59632D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ECD59197-D736-926D-E108-C11026836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3589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@LUNG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912135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080281" y="6033094"/>
            <a:ext cx="25409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@LungConnect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6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2661899" y="6007988"/>
            <a:ext cx="2773130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373697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9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4142" y="5510213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22162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63974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503712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9C2E3B-7222-6BD2-E6E7-A68ADEA6119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63352" y="4533391"/>
            <a:ext cx="2080353" cy="983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B7ECA-3BDF-01A1-0E34-DD3CA569A695}"/>
              </a:ext>
            </a:extLst>
          </p:cNvPr>
          <p:cNvSpPr txBox="1"/>
          <p:nvPr userDrawn="1"/>
        </p:nvSpPr>
        <p:spPr>
          <a:xfrm>
            <a:off x="312097" y="42753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6A2118EB-86F9-A779-8DB8-0BAF925EB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7873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332680C-634B-BA10-B302-04D84BD9D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332680C-634B-BA10-B302-04D84BD9D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9278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B580B0D-7826-AE6B-F9C8-AF1F152DC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1232B30-5216-4407-551C-D594ECF2A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486A34-92BE-C254-DE20-D575E6A25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ED7CCCA-813F-FA65-D2E5-EC4B2D724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445B90D-FDAB-D31A-C1BD-601F38431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F9EEA5E-31CC-762A-1C01-FB6893317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577D5-D4BE-A7CF-F48E-E05019D404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70E8BE87-1725-F546-34C3-10AAFEAE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920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73FE26C-BE1B-E46B-C4F9-40A97FE88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7F9D50C-DEBF-80BB-D1FB-76D628920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AB007972-AA7D-E25E-CCAA-A6ABE5AB3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62" r:id="rId4"/>
    <p:sldLayoutId id="2147483661" r:id="rId5"/>
    <p:sldLayoutId id="2147483658" r:id="rId6"/>
    <p:sldLayoutId id="2147483652" r:id="rId7"/>
    <p:sldLayoutId id="2147483680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00/JCO.24.005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200/JCO.24.005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00/JCO.24.005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atient's medication&#10;&#10;Description automatically generated">
            <a:extLst>
              <a:ext uri="{FF2B5EF4-FFF2-40B4-BE49-F238E27FC236}">
                <a16:creationId xmlns:a16="http://schemas.microsoft.com/office/drawing/2014/main" id="{2C34FDA6-9401-F925-D8AA-B196FDD9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556792"/>
            <a:ext cx="9879872" cy="465211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0728"/>
            <a:ext cx="10963200" cy="1505885"/>
          </a:xfrm>
        </p:spPr>
        <p:txBody>
          <a:bodyPr>
            <a:normAutofit/>
          </a:bodyPr>
          <a:lstStyle/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PALOMA-3 (NCT05388669) is a phase 3 study which evaluated SC ami+laz vs IV ami+laz for pharmacokinetics (PK), efficacy, and safety among pts with </a:t>
            </a:r>
            <a:r>
              <a:rPr lang="en-GB" sz="16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EGFR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 ex19del or L858R-mutated advanced NSCLC and disease progression on osimertinib and platinum-based chemotherapy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dirty="0"/>
              <a:t>PALOMA-3: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ami, amivantamab; AUC, area under the curve; DoR, duration of response; ECOG PS, Eastern Cooperative Oncology Group performance status; Ex19 del, exon 19 deletion; IV, intravenous; laz, lazertinib; NSCLC, non-small cell lung cancer; ORR, objective response rate; OS, overall survival; PFS, progression-free survival; SC, subcutaneous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Leighl N, et al. J Clin Oncol 2024;42(suppl 17; abstr LBA8505)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85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0621879-7751-EA04-E25C-FCB2B8F37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" y="1024747"/>
            <a:ext cx="5256584" cy="499654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PALOMA-3: results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406800"/>
            <a:ext cx="10516377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AE, adverse event; CI, confidence interval; CR, complete response; DCR, disease control rate; DoR, duration of response; HR, hazard ratio; IRR, infusion-related reaction; IV, intravenous; mo, months; NE, not evaluable; ORR, objective response rate; OS, overall survival; PD, progressive disease; PFS, progression-free survival; PR, partial response; pts, patients; SC, subcutaneous; SD, stable disease; TEAE, treatment emergent adverse event; TTR, time to response; VTE, venous thromboembolism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Leighl N, et al. J Clin Oncol 2024;42(suppl 17; abstr LBA8505)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86AA0-47B3-557F-77F4-84CD85CFF299}"/>
              </a:ext>
            </a:extLst>
          </p:cNvPr>
          <p:cNvSpPr txBox="1"/>
          <p:nvPr/>
        </p:nvSpPr>
        <p:spPr>
          <a:xfrm>
            <a:off x="551384" y="1052736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EFFICACY</a:t>
            </a:r>
            <a:endParaRPr lang="en-GB" sz="16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81741-40E1-4A3A-83BB-FC17B31FE8A6}"/>
              </a:ext>
            </a:extLst>
          </p:cNvPr>
          <p:cNvSpPr txBox="1"/>
          <p:nvPr/>
        </p:nvSpPr>
        <p:spPr>
          <a:xfrm>
            <a:off x="7032104" y="1113587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D685AF6-7BBD-4D99-7CD6-58428DDBF073}"/>
              </a:ext>
            </a:extLst>
          </p:cNvPr>
          <p:cNvSpPr txBox="1">
            <a:spLocks/>
          </p:cNvSpPr>
          <p:nvPr/>
        </p:nvSpPr>
        <p:spPr>
          <a:xfrm>
            <a:off x="6168008" y="1580720"/>
            <a:ext cx="5256584" cy="4368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TEAEs were consistent between arms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AEs leading to death were uncommon and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similar between arms</a:t>
            </a:r>
          </a:p>
          <a:p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Treatment discontinuations: 9% in SC arm and </a:t>
            </a:r>
            <a:b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</a:br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12% in IV arm</a:t>
            </a:r>
            <a:endParaRPr lang="en-GB" sz="1600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IRRs were ~5-fold lower in the SC arm: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13% vs 66% for IV</a:t>
            </a:r>
          </a:p>
          <a:p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Prophylactic anticoagulants were administered </a:t>
            </a:r>
            <a:b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</a:br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to 80% of patients in the SC arm and 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81% </a:t>
            </a:r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for IV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Among all study patients, VTE was reported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by 9% in the SC arm vs 14% for IV.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Across both arms, VTE incidence was 10%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for pts who received prophylactic anticoagulants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vs 21% for pts who did not</a:t>
            </a:r>
          </a:p>
        </p:txBody>
      </p:sp>
    </p:spTree>
    <p:extLst>
      <p:ext uri="{BB962C8B-B14F-4D97-AF65-F5344CB8AC3E}">
        <p14:creationId xmlns:p14="http://schemas.microsoft.com/office/powerpoint/2010/main" val="6513348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80000"/>
            <a:ext cx="10963200" cy="2276992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PALOMA-2: </a:t>
            </a:r>
            <a:r>
              <a:rPr lang="en-GB" sz="1600" dirty="0">
                <a:solidFill>
                  <a:schemeClr val="tx2"/>
                </a:solidFill>
              </a:rPr>
              <a:t>SC amivantamab + lazertinib showed meaningful efficacy in 1L </a:t>
            </a:r>
            <a:r>
              <a:rPr lang="en-GB" sz="1600" i="1" dirty="0">
                <a:solidFill>
                  <a:schemeClr val="tx2"/>
                </a:solidFill>
              </a:rPr>
              <a:t>EGFR</a:t>
            </a:r>
            <a:r>
              <a:rPr lang="en-GB" sz="1600" dirty="0">
                <a:solidFill>
                  <a:schemeClr val="tx2"/>
                </a:solidFill>
              </a:rPr>
              <a:t>-mutated NSCLC 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with an ORR comparable to that of the IV formulation 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The safety profile was as previously observed for the IV formulation, with the exception of VTE and ARR, which </a:t>
            </a:r>
            <a:br>
              <a:rPr lang="en-GB" sz="1400" dirty="0">
                <a:solidFill>
                  <a:schemeClr val="tx2"/>
                </a:solidFill>
              </a:rPr>
            </a:br>
            <a:r>
              <a:rPr lang="en-GB" sz="1400" dirty="0">
                <a:solidFill>
                  <a:schemeClr val="tx2"/>
                </a:solidFill>
              </a:rPr>
              <a:t>were markedly lower</a:t>
            </a:r>
          </a:p>
          <a:p>
            <a:r>
              <a:rPr lang="en-GB" sz="1600" b="1" dirty="0">
                <a:solidFill>
                  <a:schemeClr val="accent1"/>
                </a:solidFill>
              </a:rPr>
              <a:t>PALOMA-3: </a:t>
            </a:r>
            <a:r>
              <a:rPr lang="en-GB" sz="16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SC </a:t>
            </a:r>
            <a:r>
              <a:rPr lang="en-GB" sz="1600" dirty="0">
                <a:solidFill>
                  <a:schemeClr val="tx2"/>
                </a:solidFill>
              </a:rPr>
              <a:t>amivantamab</a:t>
            </a:r>
            <a:r>
              <a:rPr lang="en-GB" sz="16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demonstrated noninferior PK and ORR compared to IV </a:t>
            </a:r>
          </a:p>
          <a:p>
            <a:pPr lvl="1"/>
            <a:r>
              <a:rPr lang="en-GB" sz="14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Unexpectedly, DoR, PFS, and OS were longer in the SC arm vs IV, suggesting that the route of administration or </a:t>
            </a:r>
            <a:br>
              <a:rPr lang="en-GB" sz="14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4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formulation may affect outcomes </a:t>
            </a:r>
          </a:p>
          <a:p>
            <a:pPr lvl="1"/>
            <a:r>
              <a:rPr lang="en-GB" sz="14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The safety profile was improved for SC </a:t>
            </a:r>
            <a:r>
              <a:rPr lang="en-GB" sz="1400" dirty="0">
                <a:solidFill>
                  <a:schemeClr val="tx2"/>
                </a:solidFill>
              </a:rPr>
              <a:t>amivantamab</a:t>
            </a:r>
            <a:r>
              <a:rPr lang="en-GB" sz="140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with lower IRR and VTE rates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PALOMA-2/-3: summary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1L, first-line; ARR, administration related reaction; DoR, duration of response; EGFR, epidermal growth factor receptor; IRR, infusion-related reaction; IV, intravenous; NSCLC, non-small cell lung cancer; ORR, objective response rate; OS, overall survival; PFS, progression-free survival; PK, pharmacokinetics; SC, subcutaneous; VTE, venous thromboembolism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Lim S, et al. J Clin Oncol 2024;42(suppl 17; abstr LBA8612) (ASCO 2024 poster); Leighl N, et al. J Clin Oncol 2024;42(suppl 17; abstr LBA8505)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9E14F-AEA1-A13D-2B5A-B5BCEB9D9190}"/>
              </a:ext>
            </a:extLst>
          </p:cNvPr>
          <p:cNvSpPr txBox="1"/>
          <p:nvPr/>
        </p:nvSpPr>
        <p:spPr>
          <a:xfrm>
            <a:off x="1210353" y="3426955"/>
            <a:ext cx="9409046" cy="24956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PALOMA-2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study provides evidence for the efficacy and safety of SC amivantamab + lazertinib and suggests it could be suitable as a first-line option for patients with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-mutant advanced NSCLC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PALOMA-3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 amivantamab with lazertinib is noninferior to the intravenous combination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has an improved safety profile and greater convenience </a:t>
            </a:r>
          </a:p>
        </p:txBody>
      </p:sp>
    </p:spTree>
    <p:extLst>
      <p:ext uri="{BB962C8B-B14F-4D97-AF65-F5344CB8AC3E}">
        <p14:creationId xmlns:p14="http://schemas.microsoft.com/office/powerpoint/2010/main" val="3712198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9C9C5-D7D1-5FB5-D477-860D138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dirty="0">
                <a:effectLst/>
                <a:ea typeface="Calibri" panose="020F0502020204030204" pitchFamily="34" charset="0"/>
              </a:rPr>
            </a:br>
            <a:r>
              <a:rPr lang="en-GB" sz="3600" i="0" dirty="0">
                <a:effectLst/>
              </a:rPr>
              <a:t>Lorlatinib vs crizotinib in treatment-naïve patients with advanced </a:t>
            </a:r>
            <a:r>
              <a:rPr lang="en-GB" sz="3600" i="1" dirty="0">
                <a:effectLst/>
              </a:rPr>
              <a:t>ALK</a:t>
            </a:r>
            <a:r>
              <a:rPr lang="en-GB" sz="3600" i="0" dirty="0">
                <a:effectLst/>
              </a:rPr>
              <a:t>+ NSCLC: 5-year progression-free survival and safety from the CROWN study</a:t>
            </a:r>
            <a:br>
              <a:rPr lang="en-GB" sz="3600" i="0" dirty="0">
                <a:effectLst/>
              </a:rPr>
            </a:br>
            <a:endParaRPr lang="en-GB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430D2C-AD48-6F06-C10F-6B77654C6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kern="100" dirty="0">
                <a:ea typeface="Calibri" panose="020F0502020204030204" pitchFamily="34" charset="0"/>
              </a:rPr>
              <a:t>Solomon B</a:t>
            </a:r>
            <a:r>
              <a:rPr lang="en-GB" sz="2400" b="1" kern="100" dirty="0">
                <a:effectLst/>
                <a:ea typeface="Calibri" panose="020F0502020204030204" pitchFamily="34" charset="0"/>
              </a:rPr>
              <a:t>, et al. </a:t>
            </a:r>
            <a:r>
              <a:rPr lang="en-GB" sz="2400" b="1" kern="100" dirty="0">
                <a:ea typeface="Calibri" panose="020F0502020204030204" pitchFamily="34" charset="0"/>
              </a:rPr>
              <a:t>ASCO 2024. Abstract #LBA8503</a:t>
            </a:r>
            <a:endParaRPr lang="en-GB" sz="2400" b="1" kern="100" dirty="0">
              <a:effectLst/>
              <a:ea typeface="Calibri" panose="020F0502020204030204" pitchFamily="34" charset="0"/>
            </a:endParaRPr>
          </a:p>
          <a:p>
            <a:endParaRPr lang="en-GB" sz="18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93C7F-20D5-D7B7-34F6-C78A2F98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7ED57-A9F2-C2C8-206F-8E15D93238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dirty="0">
                <a:ea typeface="Calibri" panose="020F0502020204030204" pitchFamily="34" charset="0"/>
              </a:rPr>
              <a:t>ALK, anaplastic lymphoma kinase; </a:t>
            </a:r>
            <a:r>
              <a:rPr lang="en-GB" dirty="0"/>
              <a:t>NSCLC, non-small cell lung cancer</a:t>
            </a:r>
          </a:p>
        </p:txBody>
      </p:sp>
    </p:spTree>
    <p:extLst>
      <p:ext uri="{BB962C8B-B14F-4D97-AF65-F5344CB8AC3E}">
        <p14:creationId xmlns:p14="http://schemas.microsoft.com/office/powerpoint/2010/main" val="1008807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atient's health&#10;&#10;Description automatically generated">
            <a:extLst>
              <a:ext uri="{FF2B5EF4-FFF2-40B4-BE49-F238E27FC236}">
                <a16:creationId xmlns:a16="http://schemas.microsoft.com/office/drawing/2014/main" id="{971A924A-9711-2C16-5EB7-9F66E1B8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997524"/>
            <a:ext cx="9361040" cy="273573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385595"/>
            <a:ext cx="10963200" cy="1557672"/>
          </a:xfrm>
        </p:spPr>
        <p:txBody>
          <a:bodyPr>
            <a:normAutofit fontScale="925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baseline="0" dirty="0"/>
              <a:t>Lorlatinib, a brain-penetrant, 3rd-generation ALK TKI, demonstrated improved PFS and intracranial activity vs </a:t>
            </a:r>
            <a:br>
              <a:rPr lang="en-GB" sz="1800" b="0" i="0" u="none" strike="noStrike" baseline="0" dirty="0"/>
            </a:br>
            <a:r>
              <a:rPr lang="en-GB" sz="1800" b="0" i="0" u="none" strike="noStrike" baseline="0" dirty="0"/>
              <a:t>crizotinib in the phase 3 CROWN study in previously untreated patients with advanced ALK+ NSCLC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baseline="0" dirty="0"/>
              <a:t>In a previous analysis at 3-years follow-up, median PFS by BICR was still not reached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baseline="0" dirty="0"/>
              <a:t>Long-term efficacy and safety outcomes from the CROWN study after 5 years of follow-up was reported at ASCO 2024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crown: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8230" y="6361021"/>
            <a:ext cx="10516377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ALK, anaplastic lymphoma kinase; BICR, blinded independent central review; BID, twice daily; CNS, central nervous system; DoR, duration of response; ECOG, Eastern Cooperative Oncology Group; IC, intracranial; NSCLC,  non-small cell lung cancer; ORR, objective response rate; PFS, progression-free survival; PS, performance status; QD, once daily; RECIST, Response Evaluation Criteria in Solid Tumours; TKI, </a:t>
            </a:r>
            <a:r>
              <a:rPr lang="en-GB" sz="1000" dirty="0">
                <a:solidFill>
                  <a:schemeClr val="tx2"/>
                </a:solidFill>
              </a:rPr>
              <a:t>tyrosine kinase inhibitor; TTP, time to tumour progression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Solomon B, et al. J Clin Oncol 2024;42(suppl 17; abstr LBA8503) (ASCO 2024 oral presentation); Solomon B, et al. J Clin Oncol 2024: </a:t>
            </a:r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https://doi.org/10.1200/JCO.24.005</a:t>
            </a:r>
            <a:endParaRPr lang="en-GB" sz="1000" kern="1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599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graph showing the number of months&#10;&#10;Description automatically generated with medium confidence">
            <a:extLst>
              <a:ext uri="{FF2B5EF4-FFF2-40B4-BE49-F238E27FC236}">
                <a16:creationId xmlns:a16="http://schemas.microsoft.com/office/drawing/2014/main" id="{8CB55ED4-35B0-4B12-4F45-0A57C6E22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53856"/>
            <a:ext cx="7143396" cy="338447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0728"/>
            <a:ext cx="10963200" cy="810723"/>
          </a:xfrm>
        </p:spPr>
        <p:txBody>
          <a:bodyPr>
            <a:normAutofit/>
          </a:bodyPr>
          <a:lstStyle/>
          <a:p>
            <a:pPr algn="l"/>
            <a:r>
              <a:rPr lang="en-GB" sz="1800" b="0" i="0" u="none" strike="noStrike" baseline="0" dirty="0"/>
              <a:t>Median follow-up for PFS: 60.2 months in the lorlatinib and 55.1 months in the crizotinib arm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crown: results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0393" cy="365125"/>
          </a:xfrm>
        </p:spPr>
        <p:txBody>
          <a:bodyPr anchor="b" anchorCtr="0"/>
          <a:lstStyle/>
          <a:p>
            <a:endParaRPr lang="en-GB" sz="1000" kern="100" dirty="0">
              <a:ea typeface="Calibri" panose="020F0502020204030204" pitchFamily="34" charset="0"/>
            </a:endParaRP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AE, adverse events; ALK, anaplastic lymphoma kinase; CI, confidence interval; ctDNA, circulating tumour DNA; HR, hazard ratio; IC, intracranial; NR, not reached; PFS, progression-free survival; TRAE, treatment related adverse event; 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Solomon B, et al. J Clin Oncol 2024;42(suppl 17; abstr LBA8503) (ASCO 2024 oral presentation); Solomon B, et al. J Clin Oncol 2024: </a:t>
            </a:r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https://doi.org/10.1200/JCO.24.005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372AB-6913-AA6D-73A8-D1F2AA8674D4}"/>
              </a:ext>
            </a:extLst>
          </p:cNvPr>
          <p:cNvSpPr txBox="1"/>
          <p:nvPr/>
        </p:nvSpPr>
        <p:spPr>
          <a:xfrm>
            <a:off x="494152" y="5157192"/>
            <a:ext cx="11089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3/4 AEs</a:t>
            </a: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77% of pts with lorlatinib, 57% of pts with crizotinib 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TRAEs led to treatment discontinuation in 5% and 6% of pts in the lorlatinib and crizotinib arms, respectively 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profile </a:t>
            </a:r>
            <a:r>
              <a:rPr lang="en-GB" sz="1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</a:t>
            </a:r>
            <a:r>
              <a:rPr lang="en-GB" sz="1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observed in 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analyses 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</a:t>
            </a:r>
            <a:r>
              <a:rPr lang="en-GB" sz="16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mutations detected </a:t>
            </a:r>
            <a:r>
              <a:rPr lang="en-GB" sz="16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ctDNA collected at the end of lorlatinib treatment (n = 31)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table with numbers and text&#10;&#10;Description automatically generated">
            <a:extLst>
              <a:ext uri="{FF2B5EF4-FFF2-40B4-BE49-F238E27FC236}">
                <a16:creationId xmlns:a16="http://schemas.microsoft.com/office/drawing/2014/main" id="{5382A651-8E7D-8DF6-7AA7-9B25403F4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1451192"/>
            <a:ext cx="2088232" cy="1104938"/>
          </a:xfrm>
          <a:prstGeom prst="rect">
            <a:avLst/>
          </a:prstGeom>
        </p:spPr>
      </p:pic>
      <p:pic>
        <p:nvPicPr>
          <p:cNvPr id="13" name="Picture 12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F1B5772-E190-C018-6DD1-F61CF2111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2647173"/>
            <a:ext cx="5895031" cy="24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22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932" y="1134254"/>
            <a:ext cx="10963200" cy="2493016"/>
          </a:xfrm>
        </p:spPr>
        <p:txBody>
          <a:bodyPr>
            <a:noAutofit/>
          </a:bodyPr>
          <a:lstStyle/>
          <a:p>
            <a:pPr algn="l"/>
            <a:r>
              <a:rPr lang="en-GB" sz="1600" b="0" i="0" u="none" strike="noStrike" baseline="0" dirty="0"/>
              <a:t>After 5 years of follow up, median PFS in the lorlatinib arm has yet to be reached with 60% of patients being progression-free</a:t>
            </a:r>
          </a:p>
          <a:p>
            <a:pPr algn="l"/>
            <a:r>
              <a:rPr lang="en-GB" sz="1600" b="0" i="0" u="none" strike="noStrike" baseline="0" dirty="0"/>
              <a:t>92% of patients were intracranial progression-free</a:t>
            </a:r>
          </a:p>
          <a:p>
            <a:pPr algn="l"/>
            <a:r>
              <a:rPr lang="en-GB" sz="1600" b="0" i="0" u="none" strike="noStrike" baseline="0" dirty="0"/>
              <a:t>No new safety signals emerged</a:t>
            </a:r>
          </a:p>
          <a:p>
            <a:r>
              <a:rPr lang="en-GB" sz="1600" dirty="0"/>
              <a:t>These results correspond to the longest PFS ever reported in advanced NSCLC and together with the </a:t>
            </a:r>
            <a:r>
              <a:rPr lang="en-GB" sz="1600" b="0" i="0" u="none" strike="noStrike" baseline="0" dirty="0"/>
              <a:t>absence </a:t>
            </a:r>
            <a:br>
              <a:rPr lang="en-GB" sz="1600" b="0" i="0" u="none" strike="noStrike" baseline="0" dirty="0"/>
            </a:br>
            <a:r>
              <a:rPr lang="en-GB" sz="1600" b="0" i="0" u="none" strike="noStrike" baseline="0" dirty="0"/>
              <a:t>of new safety signals, indicate an unprecedented improvement in outcomes for pts with advanced </a:t>
            </a:r>
            <a:r>
              <a:rPr lang="en-GB" sz="1600" b="0" i="1" u="none" strike="noStrike" baseline="0" dirty="0"/>
              <a:t>ALK</a:t>
            </a:r>
            <a:r>
              <a:rPr lang="en-GB" sz="1600" i="1" dirty="0"/>
              <a:t>+</a:t>
            </a:r>
            <a:r>
              <a:rPr lang="en-GB" sz="1600" dirty="0"/>
              <a:t> NSCLC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crown: summary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ALK, anaplastic lymphoma kinase; NSCLC, non-small cell lung cancer; PFS, progression-free survival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Solomon B, et al. J Clin Oncol 2024;42(suppl 17; abstr LBA8503) (ASCO 2024 oral presentation); Solomon B, et al. J Clin Oncol 2024: </a:t>
            </a:r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https://doi.org/10.1200/JCO.24.005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9E14F-AEA1-A13D-2B5A-B5BCEB9D9190}"/>
              </a:ext>
            </a:extLst>
          </p:cNvPr>
          <p:cNvSpPr txBox="1"/>
          <p:nvPr/>
        </p:nvSpPr>
        <p:spPr>
          <a:xfrm>
            <a:off x="1199456" y="3573016"/>
            <a:ext cx="9409046" cy="2110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This is the longest PFS reported in </a:t>
            </a:r>
            <a:r>
              <a:rPr lang="en-GB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ALK+</a:t>
            </a: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NSCLC, and of any targeted therapy </a:t>
            </a:r>
            <a:b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 lung cancer to date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The benefit of lorlatinib is not confined to patients with brain metastases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These results represent an unprecedented outcome for patients with advanced </a:t>
            </a:r>
            <a:r>
              <a:rPr lang="en-GB" b="0" i="1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ALK</a:t>
            </a: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+ NSCLC and set a new benchmark for targeted therapies in cancer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741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9C9C5-D7D1-5FB5-D477-860D138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dirty="0">
                <a:effectLst/>
                <a:ea typeface="Calibri" panose="020F0502020204030204" pitchFamily="34" charset="0"/>
              </a:rPr>
            </a:br>
            <a:r>
              <a:rPr lang="en-GB" sz="3600" i="0" dirty="0">
                <a:effectLst/>
              </a:rPr>
              <a:t>KRYSTAL-12: Phase 3 study of adagrasib versus docetaxel in patients with previously treated advanced/metastatic NSCLC harbouring a </a:t>
            </a:r>
            <a:r>
              <a:rPr lang="en-GB" sz="3600" i="1" dirty="0">
                <a:effectLst/>
              </a:rPr>
              <a:t>KRAS</a:t>
            </a:r>
            <a:r>
              <a:rPr lang="en-GB" sz="3600" i="0" baseline="30000" dirty="0">
                <a:effectLst/>
              </a:rPr>
              <a:t>G12C</a:t>
            </a:r>
            <a:r>
              <a:rPr lang="en-GB" sz="3600" i="0" dirty="0">
                <a:effectLst/>
              </a:rPr>
              <a:t> mutation</a:t>
            </a:r>
            <a:br>
              <a:rPr lang="en-GB" sz="3600" i="0" dirty="0">
                <a:effectLst/>
              </a:rPr>
            </a:br>
            <a:endParaRPr lang="en-GB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430D2C-AD48-6F06-C10F-6B77654C6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kern="100" dirty="0">
                <a:ea typeface="Calibri" panose="020F0502020204030204" pitchFamily="34" charset="0"/>
              </a:rPr>
              <a:t>Mok T</a:t>
            </a:r>
            <a:r>
              <a:rPr lang="en-GB" sz="2400" b="1" kern="100" dirty="0">
                <a:effectLst/>
                <a:ea typeface="Calibri" panose="020F0502020204030204" pitchFamily="34" charset="0"/>
              </a:rPr>
              <a:t>, et al. </a:t>
            </a:r>
            <a:r>
              <a:rPr lang="en-GB" sz="2400" b="1" kern="100" dirty="0">
                <a:ea typeface="Calibri" panose="020F0502020204030204" pitchFamily="34" charset="0"/>
              </a:rPr>
              <a:t>ASCO 2024. Abstract #LBA8509</a:t>
            </a:r>
            <a:endParaRPr lang="en-GB" sz="2400" b="1" kern="100" dirty="0">
              <a:effectLst/>
              <a:ea typeface="Calibri" panose="020F0502020204030204" pitchFamily="34" charset="0"/>
            </a:endParaRPr>
          </a:p>
          <a:p>
            <a:endParaRPr lang="en-GB" sz="18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93C7F-20D5-D7B7-34F6-C78A2F98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7ED57-A9F2-C2C8-206F-8E15D93238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 kern="100" dirty="0">
                <a:ea typeface="Calibri" panose="020F0502020204030204" pitchFamily="34" charset="0"/>
              </a:rPr>
              <a:t>KRAS, Kirsten rat sarcoma virus; </a:t>
            </a:r>
            <a:r>
              <a:rPr lang="en-GB" dirty="0"/>
              <a:t>NSCLC, non-small cell lung cancer</a:t>
            </a:r>
          </a:p>
        </p:txBody>
      </p:sp>
    </p:spTree>
    <p:extLst>
      <p:ext uri="{BB962C8B-B14F-4D97-AF65-F5344CB8AC3E}">
        <p14:creationId xmlns:p14="http://schemas.microsoft.com/office/powerpoint/2010/main" val="3610741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patient's flow&#10;&#10;Description automatically generated">
            <a:extLst>
              <a:ext uri="{FF2B5EF4-FFF2-40B4-BE49-F238E27FC236}">
                <a16:creationId xmlns:a16="http://schemas.microsoft.com/office/drawing/2014/main" id="{DD045DEB-5EAA-827A-73A5-6E66B80E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53" y="2492896"/>
            <a:ext cx="7903108" cy="374441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0728"/>
            <a:ext cx="10963200" cy="2016224"/>
          </a:xfrm>
        </p:spPr>
        <p:txBody>
          <a:bodyPr>
            <a:noAutofit/>
          </a:bodyPr>
          <a:lstStyle/>
          <a:p>
            <a:r>
              <a:rPr lang="en-GB" sz="1600" b="0" i="0" u="none" strike="noStrike" baseline="0" dirty="0"/>
              <a:t>Adagrasib (ADA), a potent covalent inhibitor of KRAS</a:t>
            </a:r>
            <a:r>
              <a:rPr lang="en-GB" sz="1600" b="0" i="0" u="none" strike="noStrike" baseline="30000" dirty="0"/>
              <a:t>G12C</a:t>
            </a:r>
            <a:r>
              <a:rPr lang="en-GB" sz="1600" b="0" i="0" u="none" strike="noStrike" dirty="0"/>
              <a:t>,</a:t>
            </a:r>
            <a:r>
              <a:rPr lang="en-GB" sz="1600" dirty="0"/>
              <a:t> demonstrated deep and durable responses with promising PFS and OS in patients with previously treated KRAS</a:t>
            </a:r>
            <a:r>
              <a:rPr lang="en-GB" sz="1600" baseline="30000" dirty="0"/>
              <a:t>G12C</a:t>
            </a:r>
            <a:r>
              <a:rPr lang="en-GB" sz="1600" dirty="0"/>
              <a:t>-mutated NSCLC in the phase 1/2 KRYSTAL-1 trial </a:t>
            </a:r>
          </a:p>
          <a:p>
            <a:r>
              <a:rPr lang="en-GB" sz="1600" b="0" i="0" u="none" strike="noStrike" baseline="0" dirty="0"/>
              <a:t>KRYSTAL-12 (NCT04685135) is a randomised, open-label phase 3 trial of ADA compared with docetaxel (DOCE) in patients with KRAS</a:t>
            </a:r>
            <a:r>
              <a:rPr lang="en-GB" sz="1600" b="0" i="0" u="none" strike="noStrike" baseline="30000" dirty="0"/>
              <a:t>G12C</a:t>
            </a:r>
            <a:r>
              <a:rPr lang="en-GB" sz="1600" b="0" i="0" u="none" strike="noStrike" baseline="0" dirty="0"/>
              <a:t>-mutated locally advanced or metastatic NSCLC who had previously received a platinum-based chemotherapy, concurrently or sequentially with anti-PD-(L)</a:t>
            </a:r>
            <a:r>
              <a:rPr lang="en-GB" sz="1600" dirty="0"/>
              <a:t>1 therapy. The primary analysis was reported at ASCO 2024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KRYSTAL-12: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AE, adverse event; BICR, blinded independent central review; BID, twice daily; DoR, duration of response; ECOG PS, Eastern Cooperative Oncology Group performance status; IV, intravenous; KRAS, Kirsten rat sarcoma virus; NSCLC, non-small cell lung cancer; ORR, objective response rate; OS, overall survival; PD-1, programmed cell death protein 1; PD-L1, programmed death-ligand 1; PFS, progression-free survival; PO, by mouth; Q3W, every 3 weeks; RECIST, Response Evaluation Criteria in Solid Tumours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Mok T, et al. J Clin Oncol 2024;42(suppl 17; abstr LBA8509)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245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patient's life cycle&#10;&#10;Description automatically generated with medium confidence">
            <a:extLst>
              <a:ext uri="{FF2B5EF4-FFF2-40B4-BE49-F238E27FC236}">
                <a16:creationId xmlns:a16="http://schemas.microsoft.com/office/drawing/2014/main" id="{5FF03E0A-0432-6299-1263-F7BAAE21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6" y="1124744"/>
            <a:ext cx="7871197" cy="3729297"/>
          </a:xfrm>
          <a:prstGeom prst="rect">
            <a:avLst/>
          </a:prstGeom>
        </p:spPr>
      </p:pic>
      <p:pic>
        <p:nvPicPr>
          <p:cNvPr id="25" name="Picture 24" descr="A graph of a patient's reaction&#10;&#10;Description automatically generated">
            <a:extLst>
              <a:ext uri="{FF2B5EF4-FFF2-40B4-BE49-F238E27FC236}">
                <a16:creationId xmlns:a16="http://schemas.microsoft.com/office/drawing/2014/main" id="{98F337A8-8198-E12C-B12F-7147509C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62" y="1235223"/>
            <a:ext cx="2967454" cy="40780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4249" y="5497147"/>
            <a:ext cx="10963200" cy="548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1800" b="0" i="0" u="none" strike="noStrike" baseline="0" dirty="0"/>
              <a:t>TRAEs were reported in 94% of pts treated with ADA and 86% with DOCE; grade ≥3 TRAEs occurred in 47% and 46% of pts, respectively</a:t>
            </a:r>
          </a:p>
          <a:p>
            <a:pPr algn="l"/>
            <a:r>
              <a:rPr lang="en-GB" sz="1800" b="0" i="0" u="none" strike="noStrike" baseline="0" dirty="0"/>
              <a:t>TRAEs led to discontinuation of ADA in 8% of pts and DOCE in 14%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KRYSTAL-12: results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732401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ADA, adagrasib; BICR, blinded central independent review; CI, confidence interval; CR, complete response; DCR, disease control rate; DOCE, docetaxel; DoR, duration of response; HR, hazard ratio; mo, months; ORR, objective response rate; PFS, progression-free survival; PR, partial response; pts, patients; RECIST, Response Evaluation Criteria in Solid Tumours; SD, stable disease; TRAE, treatment-related adverse event 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Mok T, et al. J Clin Oncol 2024;42(suppl 17; abstr LBA8509)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20051-9F57-2ABD-62A7-1924FC93A0B8}"/>
              </a:ext>
            </a:extLst>
          </p:cNvPr>
          <p:cNvSpPr txBox="1"/>
          <p:nvPr/>
        </p:nvSpPr>
        <p:spPr>
          <a:xfrm>
            <a:off x="609600" y="872907"/>
            <a:ext cx="165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(BICR)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19F2E-B04C-F255-5BE9-2ED8A1A4DDC5}"/>
              </a:ext>
            </a:extLst>
          </p:cNvPr>
          <p:cNvSpPr txBox="1"/>
          <p:nvPr/>
        </p:nvSpPr>
        <p:spPr>
          <a:xfrm>
            <a:off x="6960096" y="856466"/>
            <a:ext cx="2837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REPONSE (BICR)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FEE22-C19B-076B-0E43-783B0946BF24}"/>
              </a:ext>
            </a:extLst>
          </p:cNvPr>
          <p:cNvSpPr txBox="1"/>
          <p:nvPr/>
        </p:nvSpPr>
        <p:spPr>
          <a:xfrm>
            <a:off x="534249" y="4635824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Median follow-up: 7.2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ADCB3-8D99-CC91-B459-C3556921D93B}"/>
              </a:ext>
            </a:extLst>
          </p:cNvPr>
          <p:cNvSpPr txBox="1"/>
          <p:nvPr/>
        </p:nvSpPr>
        <p:spPr>
          <a:xfrm>
            <a:off x="655974" y="5062866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D3881-63E3-252B-8566-25CFE2BF4368}"/>
              </a:ext>
            </a:extLst>
          </p:cNvPr>
          <p:cNvSpPr/>
          <p:nvPr/>
        </p:nvSpPr>
        <p:spPr>
          <a:xfrm>
            <a:off x="1775520" y="2204864"/>
            <a:ext cx="648072" cy="73762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0895E-9148-3974-D17D-2B41FEAC686F}"/>
              </a:ext>
            </a:extLst>
          </p:cNvPr>
          <p:cNvSpPr/>
          <p:nvPr/>
        </p:nvSpPr>
        <p:spPr>
          <a:xfrm>
            <a:off x="4139304" y="2293385"/>
            <a:ext cx="2244727" cy="48754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74D73-5575-4425-CAF0-A103EBCCD25A}"/>
              </a:ext>
            </a:extLst>
          </p:cNvPr>
          <p:cNvSpPr/>
          <p:nvPr/>
        </p:nvSpPr>
        <p:spPr>
          <a:xfrm>
            <a:off x="7176986" y="4317163"/>
            <a:ext cx="2537886" cy="40798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067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65DA5-B6EB-17C2-6273-A7B265DE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3312368"/>
          </a:xfrm>
        </p:spPr>
        <p:txBody>
          <a:bodyPr>
            <a:normAutofit/>
          </a:bodyPr>
          <a:lstStyle/>
          <a:p>
            <a:r>
              <a:rPr lang="en-GB" sz="4500" dirty="0"/>
              <a:t>lung connect</a:t>
            </a:r>
            <a:br>
              <a:rPr lang="en-GB" dirty="0"/>
            </a:br>
            <a:br>
              <a:rPr lang="en-GB" dirty="0"/>
            </a:br>
            <a:r>
              <a:rPr lang="en-GB" sz="3400" dirty="0"/>
              <a:t>Oncogene-addicted nsclc</a:t>
            </a:r>
            <a:br>
              <a:rPr lang="en-GB" sz="3400" dirty="0"/>
            </a:br>
            <a:r>
              <a:rPr lang="en-GB" sz="3400" dirty="0"/>
              <a:t>highlights from asco 2024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C10A3-DA5F-A9D1-38B7-84261F77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293096"/>
            <a:ext cx="10972800" cy="1584176"/>
          </a:xfrm>
        </p:spPr>
        <p:txBody>
          <a:bodyPr>
            <a:noAutofit/>
          </a:bodyPr>
          <a:lstStyle/>
          <a:p>
            <a:r>
              <a:rPr lang="en-GB" b="1" dirty="0"/>
              <a:t>Prof. Nicolas Girard, MD</a:t>
            </a:r>
          </a:p>
          <a:p>
            <a:r>
              <a:rPr lang="en-GB" sz="2200" b="1" dirty="0">
                <a:effectLst/>
                <a:ea typeface="Aptos" panose="020B0004020202020204" pitchFamily="34" charset="0"/>
              </a:rPr>
              <a:t>Institut Curie, Paris, France</a:t>
            </a:r>
          </a:p>
          <a:p>
            <a:r>
              <a:rPr lang="en-GB" sz="2400" b="1" dirty="0"/>
              <a:t>June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749-348B-3E78-7BBD-1037DE15F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701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88469"/>
            <a:ext cx="10963200" cy="1852499"/>
          </a:xfrm>
        </p:spPr>
        <p:txBody>
          <a:bodyPr>
            <a:noAutofit/>
          </a:bodyPr>
          <a:lstStyle/>
          <a:p>
            <a:pPr algn="l"/>
            <a:r>
              <a:rPr lang="en-GB" sz="1800" b="0" i="0" u="none" strike="noStrike" baseline="0" dirty="0"/>
              <a:t>In KRYSTAL-12, ADA demonstrated a statistically significant and clinically meaningful improvement in PFS and ORR over DOCE in patients with previously treated KRAS</a:t>
            </a:r>
            <a:r>
              <a:rPr lang="en-GB" sz="1800" b="0" i="0" u="none" strike="noStrike" baseline="30000" dirty="0"/>
              <a:t>G12C</a:t>
            </a:r>
            <a:r>
              <a:rPr lang="en-GB" sz="1800" b="0" i="0" u="none" strike="noStrike" baseline="0" dirty="0"/>
              <a:t>-mutated NSCLC </a:t>
            </a:r>
          </a:p>
          <a:p>
            <a:pPr algn="l"/>
            <a:r>
              <a:rPr lang="en-GB" sz="1800" b="0" i="0" u="none" strike="noStrike" baseline="0" dirty="0"/>
              <a:t>The safety profile of ADA was consistent with previous reports and with no new safety signals</a:t>
            </a:r>
          </a:p>
          <a:p>
            <a:pPr algn="l"/>
            <a:r>
              <a:rPr lang="en-GB" sz="1800" b="0" i="0" u="none" strike="noStrike" baseline="0" dirty="0"/>
              <a:t>These results further support ADA as an efficacious treatment option for pts with previously treated KRAS</a:t>
            </a:r>
            <a:r>
              <a:rPr lang="en-GB" sz="1800" b="0" i="0" u="none" strike="noStrike" baseline="30000" dirty="0"/>
              <a:t>G12C</a:t>
            </a:r>
            <a:r>
              <a:rPr lang="en-GB" sz="1800" b="0" i="0" u="none" strike="noStrike" baseline="0" dirty="0"/>
              <a:t>-mutated locally advanced or metastatic NSCLC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KRYSTAL-12: summary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ADA, adagrasib; DOCE, docetaxel; GI, gastrointestinal; KRAS, Kirsten rat sarcoma virus; NGS, next generation sequencing; NSCLC, non-small cell lung cancer; ORR, objective response rate; PFS, progression-free survival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Mok T, et al. J Clin Oncol 2024;42(suppl 17; abstr LBA8509)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A662E-EFF5-C0FE-A97E-744BCF02E686}"/>
              </a:ext>
            </a:extLst>
          </p:cNvPr>
          <p:cNvSpPr txBox="1"/>
          <p:nvPr/>
        </p:nvSpPr>
        <p:spPr>
          <a:xfrm>
            <a:off x="1178124" y="3462498"/>
            <a:ext cx="9409046" cy="21109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288000" tIns="108000" rIns="28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7272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Adagrasib has shown improved </a:t>
            </a:r>
            <a:r>
              <a:rPr lang="en-GB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compared with the </a:t>
            </a:r>
            <a:r>
              <a:rPr lang="en-GB" b="0" i="0" dirty="0">
                <a:solidFill>
                  <a:srgbClr val="27272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practice of docetaxel, so the study is likely to be practice changing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Adagrasib is generally well-tolerated but there are some concerns about liver toxicity and GI side effects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72727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study supports early </a:t>
            </a:r>
            <a:r>
              <a:rPr lang="en-GB" b="0" i="0" dirty="0">
                <a:solidFill>
                  <a:srgbClr val="27272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NGS testing rather than individual gene testing</a:t>
            </a:r>
            <a:endParaRPr lang="en-GB" b="1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7875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9C9C5-D7D1-5FB5-D477-860D138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dirty="0">
                <a:effectLst/>
                <a:ea typeface="Calibri" panose="020F0502020204030204" pitchFamily="34" charset="0"/>
              </a:rPr>
            </a:br>
            <a:r>
              <a:rPr lang="en-GB" sz="3600" i="0" dirty="0">
                <a:effectLst/>
              </a:rPr>
              <a:t>Safety and anti-tumour activity of BAY 2927088 in patients with </a:t>
            </a:r>
            <a:r>
              <a:rPr lang="en-GB" sz="3600" i="1" dirty="0">
                <a:effectLst/>
              </a:rPr>
              <a:t>HER2</a:t>
            </a:r>
            <a:r>
              <a:rPr lang="en-GB" sz="3600" i="0" dirty="0">
                <a:effectLst/>
              </a:rPr>
              <a:t>-mutant NSCLC: Results from an expansion cohort of the SOHO-01 phase 1/2 study</a:t>
            </a:r>
            <a:endParaRPr lang="en-GB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430D2C-AD48-6F06-C10F-6B77654C6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kern="100" dirty="0">
                <a:ea typeface="Calibri" panose="020F0502020204030204" pitchFamily="34" charset="0"/>
              </a:rPr>
              <a:t>Girard N</a:t>
            </a:r>
            <a:r>
              <a:rPr lang="en-GB" sz="2400" b="1" kern="100" dirty="0">
                <a:effectLst/>
                <a:ea typeface="Calibri" panose="020F0502020204030204" pitchFamily="34" charset="0"/>
              </a:rPr>
              <a:t>, et al. </a:t>
            </a:r>
            <a:r>
              <a:rPr lang="en-GB" sz="2400" b="1" kern="100" dirty="0">
                <a:ea typeface="Calibri" panose="020F0502020204030204" pitchFamily="34" charset="0"/>
              </a:rPr>
              <a:t>ASCO 2024. Abstract #LBA8598</a:t>
            </a:r>
            <a:endParaRPr lang="en-GB" sz="2400" b="1" kern="100" dirty="0">
              <a:effectLst/>
              <a:ea typeface="Calibri" panose="020F0502020204030204" pitchFamily="34" charset="0"/>
            </a:endParaRPr>
          </a:p>
          <a:p>
            <a:endParaRPr lang="en-GB" sz="18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93C7F-20D5-D7B7-34F6-C78A2F98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7ED57-A9F2-C2C8-206F-8E15D93238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HER2, human epidermal growth factor receptor 2; NSCLC, non-small cell lung cancer</a:t>
            </a:r>
          </a:p>
        </p:txBody>
      </p:sp>
    </p:spTree>
    <p:extLst>
      <p:ext uri="{BB962C8B-B14F-4D97-AF65-F5344CB8AC3E}">
        <p14:creationId xmlns:p14="http://schemas.microsoft.com/office/powerpoint/2010/main" val="37210024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79999"/>
            <a:ext cx="10963200" cy="2457625"/>
          </a:xfrm>
        </p:spPr>
        <p:txBody>
          <a:bodyPr>
            <a:noAutofit/>
          </a:bodyPr>
          <a:lstStyle/>
          <a:p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 mutations have been reported in approximately 2-4% of patients with NSCLC, with exon 20 insertions </a:t>
            </a:r>
            <a:br>
              <a:rPr lang="en-GB" sz="1600" b="0" i="0" dirty="0">
                <a:solidFill>
                  <a:schemeClr val="tx2"/>
                </a:solidFill>
                <a:effectLst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</a:rPr>
              <a:t>being the most common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BAY 2927088 is an oral, reversible tyrosine kinase inhibitor that potently inhibits 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 and mutant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EGFR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 in preclinical models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Encouraging objective responses were observed in patients with NSCLC harbouring a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activating mutation treated with BAY 2927088 in the dose-escalation/backfill part of the Phase 1/2 SOHO-01 trial (NCT05099172)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The FDA has granted Breakthrough Therapy designation for BAY 2927088 for previously-treated patients with advanced NSCLC and activating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 mutations. Here we report the safety, anti-tumour activity, and longitudinal ctDNA data in a cohort of patients treated with BAY 2927088 from the expansion part of this trial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Soho-01: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bid, twice daily; ctDNA, circulating tumour DNA; EGFR(m+), epidermal growth factor receptor (mutation positive); ex20ins, exon 20 insertion; FDA, Food and Drug Administration; HER2(m+), human epidermal growth factor receptor 2 (mutation positive); NSCLC, non-small cell lung cancer; PK, pharmacokinetics; yrs, years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Girard N, et al. J Clin Oncol 2024;42(suppl 17; abstr LBA8598) (ASCO 2024 poster)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C4B1A-54B0-61CF-6025-2D5553979508}"/>
              </a:ext>
            </a:extLst>
          </p:cNvPr>
          <p:cNvSpPr/>
          <p:nvPr/>
        </p:nvSpPr>
        <p:spPr>
          <a:xfrm>
            <a:off x="1127448" y="3789040"/>
            <a:ext cx="1768878" cy="22964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Overall eligibility:</a:t>
            </a:r>
          </a:p>
          <a:p>
            <a:pPr algn="ctr"/>
            <a:r>
              <a:rPr lang="en-GB" sz="1400" dirty="0"/>
              <a:t>Patients ≥ 18 yrs with advanced </a:t>
            </a:r>
            <a:r>
              <a:rPr lang="en-GB" sz="1400" i="1" dirty="0"/>
              <a:t>HER2</a:t>
            </a:r>
            <a:r>
              <a:rPr lang="en-GB" sz="1400" dirty="0"/>
              <a:t>-mutant or </a:t>
            </a:r>
            <a:r>
              <a:rPr lang="en-GB" sz="1400" i="1" dirty="0"/>
              <a:t>EGFR</a:t>
            </a:r>
            <a:r>
              <a:rPr lang="en-GB" sz="1400" dirty="0"/>
              <a:t>-mutant NSCLC who relapsed or were refractory to ≥ 1 systemic therapy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CF16B1-DF81-E6C3-5EAE-7005ACF46998}"/>
              </a:ext>
            </a:extLst>
          </p:cNvPr>
          <p:cNvSpPr/>
          <p:nvPr/>
        </p:nvSpPr>
        <p:spPr>
          <a:xfrm>
            <a:off x="3288290" y="3808145"/>
            <a:ext cx="1822472" cy="22964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Expansion Cohort D:</a:t>
            </a:r>
          </a:p>
          <a:p>
            <a:pPr algn="ctr"/>
            <a:r>
              <a:rPr lang="en-GB" sz="1400" dirty="0"/>
              <a:t>Patients with advanced </a:t>
            </a:r>
            <a:r>
              <a:rPr lang="en-GB" sz="1400" i="1" dirty="0"/>
              <a:t>HER2</a:t>
            </a:r>
            <a:r>
              <a:rPr lang="en-GB" sz="1400" dirty="0"/>
              <a:t>m+ NSCLC (inc. ex20ins) naïve to therapies targeting </a:t>
            </a:r>
            <a:r>
              <a:rPr lang="en-GB" sz="1400" i="1" dirty="0"/>
              <a:t>HER2</a:t>
            </a:r>
            <a:r>
              <a:rPr lang="en-GB" sz="1400" dirty="0"/>
              <a:t> </a:t>
            </a:r>
          </a:p>
          <a:p>
            <a:pPr algn="ctr"/>
            <a:endParaRPr lang="en-GB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D0A108-15F0-6F4E-F835-2A510B663096}"/>
              </a:ext>
            </a:extLst>
          </p:cNvPr>
          <p:cNvSpPr/>
          <p:nvPr/>
        </p:nvSpPr>
        <p:spPr>
          <a:xfrm>
            <a:off x="5449130" y="3789040"/>
            <a:ext cx="1768878" cy="22964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Treatment: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dirty="0"/>
              <a:t>BAY 2927088</a:t>
            </a:r>
          </a:p>
          <a:p>
            <a:pPr algn="ctr"/>
            <a:r>
              <a:rPr lang="en-GB" sz="1400" dirty="0"/>
              <a:t>orally</a:t>
            </a:r>
          </a:p>
          <a:p>
            <a:pPr algn="ctr"/>
            <a:r>
              <a:rPr lang="en-GB" sz="1400" dirty="0"/>
              <a:t>20 mg bid</a:t>
            </a:r>
          </a:p>
          <a:p>
            <a:pPr algn="ctr"/>
            <a:endParaRPr lang="en-GB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A7BAA8-92F5-3722-1A4A-876AE6ADF810}"/>
              </a:ext>
            </a:extLst>
          </p:cNvPr>
          <p:cNvSpPr/>
          <p:nvPr/>
        </p:nvSpPr>
        <p:spPr>
          <a:xfrm>
            <a:off x="7609972" y="3794906"/>
            <a:ext cx="3454580" cy="22964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/>
          </a:p>
          <a:p>
            <a:r>
              <a:rPr lang="en-GB" sz="1400" b="1" dirty="0"/>
              <a:t>Primary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Safety, tolerability, PK of BAY 2927088 at selected expansion dose</a:t>
            </a:r>
          </a:p>
          <a:p>
            <a:endParaRPr lang="en-GB" sz="1400" b="1" dirty="0"/>
          </a:p>
          <a:p>
            <a:r>
              <a:rPr lang="en-GB" sz="1400" b="1" dirty="0"/>
              <a:t>Secondary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Evaluation of anti-tumour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Association of </a:t>
            </a:r>
            <a:r>
              <a:rPr lang="en-GB" sz="1400" dirty="0" err="1"/>
              <a:t>ctDNA</a:t>
            </a:r>
            <a:r>
              <a:rPr lang="en-GB" sz="1400" dirty="0"/>
              <a:t> and efficacy outcomes</a:t>
            </a:r>
          </a:p>
          <a:p>
            <a:endParaRPr lang="en-GB" sz="1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F5CE8D-AED5-E39F-57EE-44278C0988F8}"/>
              </a:ext>
            </a:extLst>
          </p:cNvPr>
          <p:cNvSpPr/>
          <p:nvPr/>
        </p:nvSpPr>
        <p:spPr>
          <a:xfrm>
            <a:off x="2961840" y="4809670"/>
            <a:ext cx="262056" cy="30101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93050D-FF0A-83A9-1164-91F2334DDA7A}"/>
              </a:ext>
            </a:extLst>
          </p:cNvPr>
          <p:cNvSpPr/>
          <p:nvPr/>
        </p:nvSpPr>
        <p:spPr>
          <a:xfrm>
            <a:off x="5175715" y="4786740"/>
            <a:ext cx="262056" cy="30101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FEDDC0-F4E6-245B-73A6-A54BB714C9C3}"/>
              </a:ext>
            </a:extLst>
          </p:cNvPr>
          <p:cNvSpPr/>
          <p:nvPr/>
        </p:nvSpPr>
        <p:spPr>
          <a:xfrm>
            <a:off x="7282962" y="4783503"/>
            <a:ext cx="262056" cy="30101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9855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7668DD14-9E63-2CD0-2B1F-F808E509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39" y="1979768"/>
            <a:ext cx="4555906" cy="364215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4562"/>
            <a:ext cx="10963200" cy="882213"/>
          </a:xfrm>
        </p:spPr>
        <p:txBody>
          <a:bodyPr>
            <a:normAutofit lnSpcReduction="10000"/>
          </a:bodyPr>
          <a:lstStyle/>
          <a:p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Median duration of treatment was 7.1 months (range 0.2-9.2</a:t>
            </a:r>
            <a:r>
              <a:rPr lang="en-GB" sz="1600" dirty="0">
                <a:solidFill>
                  <a:schemeClr val="tx2"/>
                </a:solidFill>
              </a:rPr>
              <a:t>). 34 patients were treated (33 evaluable for efficacy; treatment was ongoing in 17 pts (50%) at data cut-off </a:t>
            </a:r>
          </a:p>
          <a:p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Responses were rapid (median TTR: 5.7 weeks) and durable (median DoR: NR)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Soho-01: results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AE, adverse event; bid, twice daily; CI, confidence interval; CR, complete response; DoR, duration of response; NE, not estimable; NR, not reached; PD, partial disease; PR, partial response; pts, patients; SD, stable disease TTR, time to response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Girard N, et al. J Clin Oncol 2024;42(suppl 17; abstr LBA8598) (ASCO 2024 poster)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D91C962-2C69-4B2F-0CDE-B7A4C3590980}"/>
              </a:ext>
            </a:extLst>
          </p:cNvPr>
          <p:cNvSpPr txBox="1">
            <a:spLocks/>
          </p:cNvSpPr>
          <p:nvPr/>
        </p:nvSpPr>
        <p:spPr>
          <a:xfrm>
            <a:off x="655877" y="5596276"/>
            <a:ext cx="10963200" cy="533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Ten patients had a dose reduction, eight had dose interruptions, and three discontinued study treatment due to a drug-related adverse event. Most common AEs were diarrhoea (85%; mainly grade 1-2) and rash (47%; grade 1-2). </a:t>
            </a:r>
          </a:p>
        </p:txBody>
      </p:sp>
      <p:pic>
        <p:nvPicPr>
          <p:cNvPr id="11" name="Picture 10" descr="A screenshot of a phone screen&#10;&#10;Description automatically generated">
            <a:extLst>
              <a:ext uri="{FF2B5EF4-FFF2-40B4-BE49-F238E27FC236}">
                <a16:creationId xmlns:a16="http://schemas.microsoft.com/office/drawing/2014/main" id="{C963A3B9-0EB1-74AD-8B69-FE6830C8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841131"/>
            <a:ext cx="2840048" cy="37224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C824AA-DF1E-85CA-941D-45B2BF7F6296}"/>
              </a:ext>
            </a:extLst>
          </p:cNvPr>
          <p:cNvGrpSpPr/>
          <p:nvPr/>
        </p:nvGrpSpPr>
        <p:grpSpPr>
          <a:xfrm>
            <a:off x="7176120" y="1941688"/>
            <a:ext cx="4739005" cy="3146995"/>
            <a:chOff x="7176120" y="1941688"/>
            <a:chExt cx="4739005" cy="3146995"/>
          </a:xfrm>
        </p:grpSpPr>
        <p:pic>
          <p:nvPicPr>
            <p:cNvPr id="16" name="Picture 15" descr="A graph of a number of patients&#10;&#10;Description automatically generated">
              <a:extLst>
                <a:ext uri="{FF2B5EF4-FFF2-40B4-BE49-F238E27FC236}">
                  <a16:creationId xmlns:a16="http://schemas.microsoft.com/office/drawing/2014/main" id="{5F39E1BC-E440-4D24-FB2C-678A34A5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6120" y="1941688"/>
              <a:ext cx="4739005" cy="314699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6C741D-3F39-894D-0C65-52E9255789E0}"/>
                </a:ext>
              </a:extLst>
            </p:cNvPr>
            <p:cNvSpPr/>
            <p:nvPr/>
          </p:nvSpPr>
          <p:spPr>
            <a:xfrm>
              <a:off x="7207340" y="2499782"/>
              <a:ext cx="184804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in tumour size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26233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80000"/>
            <a:ext cx="10963200" cy="1406613"/>
          </a:xfrm>
        </p:spPr>
        <p:txBody>
          <a:bodyPr>
            <a:normAutofit lnSpcReduction="10000"/>
          </a:bodyPr>
          <a:lstStyle/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BAY 2927088 led to rapid, substantial, and durable 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responses in patients with pretreated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-mutant NSCLC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The safety profile was consistent with previously reported data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Changes in ctDNA levels may be an early indicator of clinical benefit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</a:rPr>
              <a:t>These data support the further clinical development of BAY 2927088 in pts with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-mutant NSCLC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Soho-01: summary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ctDNA, circulating tumour DNA; HER2, human epidermal growth factor receptor 2; NSCLC, non-small cell lung cancer; pts, patients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Girard N, et al. J Clin Oncol 2024;42(suppl 17; abstr LBA8598) (ASCO 2024 poster)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2429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9C9C5-D7D1-5FB5-D477-860D138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1800" kern="100" dirty="0">
                <a:effectLst/>
                <a:ea typeface="Calibri" panose="020F0502020204030204" pitchFamily="34" charset="0"/>
              </a:rPr>
            </a:br>
            <a:r>
              <a:rPr lang="en-GB" sz="3600" i="0" dirty="0">
                <a:effectLst/>
              </a:rPr>
              <a:t>Phase 1a/1b trial of zongertinib (BI 1810631), a HER2-specific TKI, in patients with </a:t>
            </a:r>
            <a:r>
              <a:rPr lang="en-GB" sz="3600" dirty="0">
                <a:effectLst/>
              </a:rPr>
              <a:t>HER2 </a:t>
            </a:r>
            <a:r>
              <a:rPr lang="en-GB" sz="3600" i="0" dirty="0">
                <a:effectLst/>
              </a:rPr>
              <a:t>aberration-positive solid tumours: Updated Phase 1a data from Beamion LUNG-1, including progression-free survival data</a:t>
            </a:r>
            <a:br>
              <a:rPr lang="en-GB" sz="3600" i="0" dirty="0">
                <a:effectLst/>
              </a:rPr>
            </a:br>
            <a:endParaRPr lang="en-GB" sz="3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430D2C-AD48-6F06-C10F-6B77654C6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b="1" kern="100" dirty="0">
                <a:ea typeface="Calibri" panose="020F0502020204030204" pitchFamily="34" charset="0"/>
              </a:rPr>
              <a:t>Heymach J</a:t>
            </a:r>
            <a:r>
              <a:rPr lang="en-GB" sz="2400" b="1" kern="100" dirty="0">
                <a:effectLst/>
                <a:ea typeface="Calibri" panose="020F0502020204030204" pitchFamily="34" charset="0"/>
              </a:rPr>
              <a:t>, et al. </a:t>
            </a:r>
            <a:r>
              <a:rPr lang="en-GB" sz="2400" b="1" kern="100" dirty="0">
                <a:ea typeface="Calibri" panose="020F0502020204030204" pitchFamily="34" charset="0"/>
              </a:rPr>
              <a:t>ASCO 2024. Abstract #8514</a:t>
            </a:r>
            <a:endParaRPr lang="en-GB" sz="2400" b="1" kern="100" dirty="0">
              <a:effectLst/>
              <a:ea typeface="Calibri" panose="020F0502020204030204" pitchFamily="34" charset="0"/>
            </a:endParaRPr>
          </a:p>
          <a:p>
            <a:endParaRPr lang="en-GB" sz="18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93C7F-20D5-D7B7-34F6-C78A2F98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7ED57-A9F2-C2C8-206F-8E15D93238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HER2, human epidermal growth factor receptor 2; NSCLC, non-small cell lung cancer</a:t>
            </a:r>
          </a:p>
        </p:txBody>
      </p:sp>
    </p:spTree>
    <p:extLst>
      <p:ext uri="{BB962C8B-B14F-4D97-AF65-F5344CB8AC3E}">
        <p14:creationId xmlns:p14="http://schemas.microsoft.com/office/powerpoint/2010/main" val="236895526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80000"/>
            <a:ext cx="10963200" cy="1406613"/>
          </a:xfrm>
        </p:spPr>
        <p:txBody>
          <a:bodyPr>
            <a:normAutofit/>
          </a:bodyPr>
          <a:lstStyle/>
          <a:p>
            <a:r>
              <a:rPr lang="en-GB" sz="16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Zongertinib, a novel HER2-specific TKI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, binds selectively and covalently to the HER2 tyrosine kinase domain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while sparing wild-type epidermal growth factor receptor </a:t>
            </a:r>
          </a:p>
          <a:p>
            <a:r>
              <a:rPr lang="en-GB" sz="16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Beamion LUNG-1 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(NCT04886804), a Phase 1a/1b, first-in-human, open-label trial, is evaluating the safety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and efficacy of zongertinib in patients with HER2 aberration-positive solid tumours (Phase </a:t>
            </a:r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1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a) and 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1" dirty="0">
                <a:solidFill>
                  <a:schemeClr val="tx2"/>
                </a:solidFill>
                <a:effectLst/>
              </a:rPr>
              <a:t>HER2 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mutation-positive(m+) NSCLC (Phase </a:t>
            </a:r>
            <a:r>
              <a:rPr lang="en-GB" sz="1600" dirty="0">
                <a:solidFill>
                  <a:schemeClr val="tx2"/>
                </a:solidFill>
                <a:highlight>
                  <a:srgbClr val="FFFFFF"/>
                </a:highlight>
              </a:rPr>
              <a:t>1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b). </a:t>
            </a:r>
            <a:r>
              <a:rPr lang="en-GB" sz="16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Here we report the findings from Phase 1b Cohort 1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Beamion LUNG-1: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ea typeface="Calibri" panose="020F0502020204030204" pitchFamily="34" charset="0"/>
              </a:rPr>
              <a:t>ADC, antibody drug conjugate; HER2, human epidermal growth factor receptor 2; NSCLC, non-small cell lung cancer; ORR, objective response rate; TKD, tyrosine kinase domain; TKI, tyrosine kinase inhibitor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Heymach J, et al. J Clin Oncol 2024;42(suppl 16; abstr 8514)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1AFBB26A-517C-0073-DAC9-0DE28D54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0" y="2780928"/>
            <a:ext cx="93868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656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showing a bar graph&#10;&#10;Description automatically generated with medium confidence">
            <a:extLst>
              <a:ext uri="{FF2B5EF4-FFF2-40B4-BE49-F238E27FC236}">
                <a16:creationId xmlns:a16="http://schemas.microsoft.com/office/drawing/2014/main" id="{FE04C0E4-CAAC-050F-771A-B6D3216E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420888"/>
            <a:ext cx="9145016" cy="433282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80000"/>
            <a:ext cx="10963200" cy="1406613"/>
          </a:xfrm>
        </p:spPr>
        <p:txBody>
          <a:bodyPr>
            <a:normAutofit/>
          </a:bodyPr>
          <a:lstStyle/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In a prespecified interim analysis of Phase 1b (July 31, 2023), 42 pts were treated in Cohort 1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(pretreated 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m+ NSCLC randomised to 120/240 mg QD). 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TRAEs (all/G3/G4/G5): 67/5/5/0%, most commonly diarrhoea (G1/G2/G≥3; 24/5/0%)</a:t>
            </a:r>
          </a:p>
          <a:p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Serious TRAEs: 5% (n=2; G4 decreased neutrophils, G4 immune thrombocytopenia).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Beamion LUNG-1: results (Phase 1b, Cohort 1)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AE, adverse event; DCR, disease control rate; G, grade; HER2m+, human epidermal growth factor receptor 2 mutation-positive; NSCLC, non-small cell lung cancer; ORR, objective response rate; pts, patients; QD, once daily; TRAE, treatment-related adverse event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Heymach J, et al. J Clin Oncol 2024;42(suppl 16; abstr 8514)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9960D-485C-701C-AAA0-C98C9FEA5CBD}"/>
              </a:ext>
            </a:extLst>
          </p:cNvPr>
          <p:cNvSpPr txBox="1"/>
          <p:nvPr/>
        </p:nvSpPr>
        <p:spPr>
          <a:xfrm>
            <a:off x="6528048" y="5343599"/>
            <a:ext cx="294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Excluding patients treated with ADCs; No AEs led to treatment discontinuation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B5FEB-F797-040D-E5AA-6AEC1B1FA17C}"/>
              </a:ext>
            </a:extLst>
          </p:cNvPr>
          <p:cNvSpPr txBox="1"/>
          <p:nvPr/>
        </p:nvSpPr>
        <p:spPr>
          <a:xfrm>
            <a:off x="1631504" y="5158933"/>
            <a:ext cx="294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 </a:t>
            </a:r>
            <a:r>
              <a:rPr lang="en-GB" sz="12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Anti-tumour response to </a:t>
            </a:r>
            <a:r>
              <a:rPr lang="en-GB" sz="1200" dirty="0" err="1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zongertinib</a:t>
            </a:r>
            <a:r>
              <a:rPr lang="en-GB" sz="1200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in 21 patients (with baseline and post-baseline tumour assessments available)</a:t>
            </a:r>
          </a:p>
        </p:txBody>
      </p:sp>
    </p:spTree>
    <p:extLst>
      <p:ext uri="{BB962C8B-B14F-4D97-AF65-F5344CB8AC3E}">
        <p14:creationId xmlns:p14="http://schemas.microsoft.com/office/powerpoint/2010/main" val="40563192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268760"/>
            <a:ext cx="10963200" cy="14066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The first futility analysis in Cohort 1 was passed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Zongertinib was well-tolerated and demonstrated promising initial efficacy in pre-treated patients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with </a:t>
            </a:r>
            <a:r>
              <a:rPr lang="en-GB" sz="16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-mutated NSCLC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Beamion LUNG-1: summary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2156" y="6356351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HER2, human epidermal growth factor receptor 2; NSCLC, non-small cell lung cancer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Heymach J, et al. J Clin Oncol 2024;42(suppl 16; abstr 8514) (ASCO 2024 oral presentation)</a:t>
            </a:r>
            <a:endParaRPr lang="en-GB" sz="100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460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3958E4-E235-4657-C72C-18E008B0A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432" y="1916832"/>
            <a:ext cx="274072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b="1" dirty="0">
                <a:latin typeface="Arial" panose="020B0604020202020204" pitchFamily="34" charset="0"/>
              </a:rPr>
              <a:t>This programme is developed by </a:t>
            </a:r>
            <a:r>
              <a:rPr lang="en-GB" altLang="en-US" b="1" dirty="0"/>
              <a:t>LUNG CONNECT,</a:t>
            </a:r>
            <a:br>
              <a:rPr lang="en-GB" altLang="en-US" b="1" dirty="0">
                <a:latin typeface="Arial" panose="020B0604020202020204" pitchFamily="34" charset="0"/>
              </a:rPr>
            </a:br>
            <a:r>
              <a:rPr lang="en-GB" altLang="en-US" b="1" dirty="0">
                <a:latin typeface="Arial" panose="020B0604020202020204" pitchFamily="34" charset="0"/>
              </a:rPr>
              <a:t>an international group of experts in the field </a:t>
            </a:r>
            <a:br>
              <a:rPr lang="en-GB" altLang="en-US" b="1" dirty="0">
                <a:latin typeface="Arial" panose="020B0604020202020204" pitchFamily="34" charset="0"/>
              </a:rPr>
            </a:br>
            <a:r>
              <a:rPr lang="en-GB" altLang="en-US" b="1" dirty="0">
                <a:latin typeface="Arial" panose="020B0604020202020204" pitchFamily="34" charset="0"/>
              </a:rPr>
              <a:t>of thoracic</a:t>
            </a:r>
            <a:r>
              <a:rPr lang="en-GB" altLang="en-US" b="1" dirty="0"/>
              <a:t> oncology</a:t>
            </a:r>
            <a:r>
              <a:rPr lang="en-GB" altLang="en-US" b="1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  <a:endParaRPr lang="en-GB" alt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altLang="en-US" sz="1900" dirty="0">
                <a:latin typeface="Arial" panose="020B0604020202020204" pitchFamily="34" charset="0"/>
              </a:rPr>
              <a:t>This LUNG CONNECT programme is supported through an independent educational grant from </a:t>
            </a:r>
            <a:r>
              <a:rPr lang="en-GB" sz="1900" dirty="0"/>
              <a:t>Bayer</a:t>
            </a:r>
            <a:r>
              <a:rPr lang="en-GB" altLang="en-US" sz="1900" dirty="0">
                <a:latin typeface="Arial" panose="020B0604020202020204" pitchFamily="34" charset="0"/>
              </a:rPr>
              <a:t>. </a:t>
            </a:r>
            <a:br>
              <a:rPr lang="en-GB" altLang="en-US" sz="1900" dirty="0">
                <a:latin typeface="Arial" panose="020B0604020202020204" pitchFamily="34" charset="0"/>
              </a:rPr>
            </a:br>
            <a:r>
              <a:rPr lang="en-GB" altLang="en-US" sz="1900" dirty="0">
                <a:latin typeface="Arial" panose="020B0604020202020204" pitchFamily="34" charset="0"/>
              </a:rPr>
              <a:t>The programme is therefore independent, the content is not influenced by the supporter and is under </a:t>
            </a:r>
            <a:br>
              <a:rPr lang="en-GB" altLang="en-US" sz="1900" dirty="0">
                <a:latin typeface="Arial" panose="020B0604020202020204" pitchFamily="34" charset="0"/>
              </a:rPr>
            </a:br>
            <a:r>
              <a:rPr lang="en-GB" altLang="en-US" sz="1900" dirty="0">
                <a:latin typeface="Arial" panose="020B0604020202020204" pitchFamily="34" charset="0"/>
              </a:rPr>
              <a:t>the sole responsibility of the experts.</a:t>
            </a:r>
            <a:endParaRPr lang="en-GB" sz="19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900" b="1" dirty="0">
                <a:latin typeface="Arial" panose="020B0604020202020204" pitchFamily="34" charset="0"/>
              </a:rPr>
              <a:t>Please note:</a:t>
            </a:r>
            <a:r>
              <a:rPr lang="en-GB" sz="1900" dirty="0">
                <a:latin typeface="Arial" panose="020B0604020202020204" pitchFamily="34" charset="0"/>
              </a:rPr>
              <a:t> The views expressed within this programme are the personal opinions of the experts. They do </a:t>
            </a:r>
            <a:br>
              <a:rPr lang="en-GB" sz="1900" dirty="0">
                <a:latin typeface="Arial" panose="020B0604020202020204" pitchFamily="34" charset="0"/>
              </a:rPr>
            </a:br>
            <a:r>
              <a:rPr lang="en-GB" sz="1900" dirty="0">
                <a:latin typeface="Arial" panose="020B0604020202020204" pitchFamily="34" charset="0"/>
              </a:rPr>
              <a:t>not necessarily represent the views of the experts’ institutions, or the rest of the LUNG CONNECT group.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</a:rPr>
              <a:t>Expert disclosures:</a:t>
            </a:r>
          </a:p>
          <a:p>
            <a:r>
              <a:rPr lang="en-GB" b="1" dirty="0">
                <a:solidFill>
                  <a:srgbClr val="C6573B"/>
                </a:solidFill>
                <a:latin typeface="Arial" panose="020B0604020202020204" pitchFamily="34" charset="0"/>
              </a:rPr>
              <a:t>Prof. Nicolas Girard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Arial" panose="020B0604020202020204" pitchFamily="34" charset="0"/>
              </a:rPr>
              <a:t>has received financial support/sponsorship for research support, consultation, or speaker fees from the </a:t>
            </a:r>
            <a:br>
              <a:rPr lang="en-GB" dirty="0">
                <a:latin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</a:rPr>
              <a:t>following companies: AbbVie, Amgen, AstraZeneca, Beigene, Boehringer Ingelheim, Bristol Myers Squibb, </a:t>
            </a:r>
            <a:br>
              <a:rPr lang="en-GB" dirty="0">
                <a:latin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</a:rPr>
              <a:t>Daiichi-Sankyo, Gilead, Hoffmann-La Roche, Ipsen, Janssen, LeoPharma, Lilly, Merk Serono, </a:t>
            </a:r>
            <a:br>
              <a:rPr lang="en-GB" dirty="0">
                <a:latin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</a:rPr>
              <a:t>Merck Sharp &amp; Dohme, Mirati, Novartis, Pfizer, Pierre Fabre, Sanofi and Takeda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has participated on a data safety monitoring board for Hoffmann-La Roche and has a family member </a:t>
            </a:r>
            <a:br>
              <a:rPr lang="en-GB" dirty="0"/>
            </a:br>
            <a:r>
              <a:rPr lang="en-GB" dirty="0"/>
              <a:t>employed with AstraZeneca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Developed by LUNG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01920F-17B4-7F1E-8F8E-272FB4CE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8048" y="980728"/>
            <a:ext cx="274072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78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FADE4-735A-D3BD-A516-EE936378B3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4" y="984331"/>
            <a:ext cx="10963200" cy="53589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i="1" kern="100" dirty="0">
                <a:solidFill>
                  <a:schemeClr val="accent1"/>
                </a:solidFill>
                <a:ea typeface="Calibri" panose="020F0502020204030204" pitchFamily="34" charset="0"/>
              </a:rPr>
              <a:t>EGFR: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a typeface="Calibri" panose="020F0502020204030204" pitchFamily="34" charset="0"/>
              </a:rPr>
              <a:t>PALOMA-2: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provides evidence for the efficacy and safety of subcutaneous amivantamab + lazertinib and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suggests it could be suitable as a first-line option for patients with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-mutant advanced NSCLC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a typeface="Calibri" panose="020F0502020204030204" pitchFamily="34" charset="0"/>
              </a:rPr>
              <a:t>PALOMA-3: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 amivantamab with lazertinib is noninferior to </a:t>
            </a:r>
            <a:r>
              <a:rPr lang="en-GB" sz="1600" dirty="0"/>
              <a:t>intravenous </a:t>
            </a:r>
            <a:r>
              <a:rPr lang="en-GB" sz="1600" dirty="0" err="1"/>
              <a:t>amivantamab</a:t>
            </a:r>
            <a:r>
              <a:rPr lang="en-GB" sz="1600" dirty="0"/>
              <a:t> plus </a:t>
            </a:r>
            <a:r>
              <a:rPr lang="en-GB" sz="1600" dirty="0" err="1"/>
              <a:t>lazertinib</a:t>
            </a:r>
            <a:r>
              <a:rPr lang="en-GB" sz="1600" dirty="0"/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has an improved safety profile and greater convenience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i="1" kern="100" dirty="0">
                <a:solidFill>
                  <a:schemeClr val="accent1"/>
                </a:solidFill>
                <a:ea typeface="Calibri" panose="020F0502020204030204" pitchFamily="34" charset="0"/>
              </a:rPr>
              <a:t>ALK: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a typeface="Calibri" panose="020F0502020204030204" pitchFamily="34" charset="0"/>
              </a:rPr>
              <a:t>CROWN: </a:t>
            </a:r>
            <a:r>
              <a:rPr lang="en-GB" sz="1600" dirty="0">
                <a:solidFill>
                  <a:schemeClr val="tx2"/>
                </a:solidFill>
              </a:rPr>
              <a:t>after 5 years of treatment, the median PFS of patients with advanced </a:t>
            </a:r>
            <a:r>
              <a:rPr lang="en-GB" sz="1600" i="1" dirty="0">
                <a:solidFill>
                  <a:schemeClr val="tx2"/>
                </a:solidFill>
              </a:rPr>
              <a:t>ALK</a:t>
            </a:r>
            <a:r>
              <a:rPr lang="en-GB" sz="1600" dirty="0">
                <a:solidFill>
                  <a:schemeClr val="tx2"/>
                </a:solidFill>
              </a:rPr>
              <a:t>-positive NSCLC treated 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with lorlatinib has yet to be reached, corresponding with the longest PFS ever reported in advanced NSCLC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i="1" kern="100" dirty="0">
                <a:solidFill>
                  <a:schemeClr val="accent1"/>
                </a:solidFill>
                <a:ea typeface="Calibri" panose="020F0502020204030204" pitchFamily="34" charset="0"/>
              </a:rPr>
              <a:t>KRAS: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KRYSTAL-12: </a:t>
            </a:r>
            <a:r>
              <a:rPr lang="en-GB" sz="1600" b="0" i="0" u="none" strike="noStrike" baseline="0" dirty="0"/>
              <a:t>adagrasib demonstrated a statistically significant and clinically meaningful improvement in </a:t>
            </a:r>
            <a:br>
              <a:rPr lang="en-GB" sz="1600" b="0" i="0" u="none" strike="noStrike" baseline="0" dirty="0"/>
            </a:br>
            <a:r>
              <a:rPr lang="en-GB" sz="1600" b="0" i="0" u="none" strike="noStrike" baseline="0" dirty="0"/>
              <a:t>PFS and ORR over docetaxel in patients with previously treated </a:t>
            </a:r>
            <a:r>
              <a:rPr lang="en-GB" sz="1600" b="0" i="1" u="none" strike="noStrike" baseline="0" dirty="0"/>
              <a:t>KRAS</a:t>
            </a:r>
            <a:r>
              <a:rPr lang="en-GB" sz="1600" b="0" i="0" u="none" strike="noStrike" baseline="30000" dirty="0"/>
              <a:t>G12C</a:t>
            </a:r>
            <a:r>
              <a:rPr lang="en-GB" sz="1600" b="0" i="0" u="none" strike="noStrike" baseline="0" dirty="0"/>
              <a:t>-mutated NSCLC </a:t>
            </a:r>
            <a:endParaRPr lang="en-GB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b="1" i="1" kern="100" dirty="0">
                <a:solidFill>
                  <a:schemeClr val="accent1"/>
                </a:solidFill>
                <a:ea typeface="Calibri" panose="020F0502020204030204" pitchFamily="34" charset="0"/>
              </a:rPr>
              <a:t>HER2: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a typeface="Calibri" panose="020F0502020204030204" pitchFamily="34" charset="0"/>
              </a:rPr>
              <a:t>SOHO-01: </a:t>
            </a:r>
            <a:r>
              <a:rPr lang="en-GB" sz="1600" dirty="0">
                <a:solidFill>
                  <a:schemeClr val="tx2"/>
                </a:solidFill>
              </a:rPr>
              <a:t>in patients with heavily pre-treated </a:t>
            </a:r>
            <a:r>
              <a:rPr lang="en-GB" sz="1600" i="1" dirty="0">
                <a:solidFill>
                  <a:schemeClr val="tx2"/>
                </a:solidFill>
              </a:rPr>
              <a:t>HER2</a:t>
            </a:r>
            <a:r>
              <a:rPr lang="en-GB" sz="1600" dirty="0">
                <a:solidFill>
                  <a:schemeClr val="tx2"/>
                </a:solidFill>
              </a:rPr>
              <a:t>-mutant NSCLC, treatment with BAY 2927088 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resulted in rapid, substantial and durable responses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kern="100" dirty="0">
                <a:solidFill>
                  <a:schemeClr val="accent1"/>
                </a:solidFill>
                <a:ea typeface="Calibri" panose="020F0502020204030204" pitchFamily="34" charset="0"/>
              </a:rPr>
              <a:t>Beamion LUNG-1: 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zongertinib was well tolerated and demonstrated promising initial efficacy in </a:t>
            </a:r>
            <a:b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pre-treated patients with </a:t>
            </a:r>
            <a:r>
              <a:rPr lang="en-GB" sz="1600" b="0" i="1" dirty="0">
                <a:solidFill>
                  <a:schemeClr val="tx2"/>
                </a:solidFill>
                <a:effectLst/>
              </a:rPr>
              <a:t>HER2</a:t>
            </a:r>
            <a:r>
              <a:rPr lang="en-GB" sz="1600" b="0" i="0" dirty="0">
                <a:solidFill>
                  <a:schemeClr val="tx2"/>
                </a:solidFill>
                <a:effectLst/>
              </a:rPr>
              <a:t>-m</a:t>
            </a:r>
            <a:r>
              <a:rPr lang="en-GB" sz="16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utated NSCLC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E68B9F-C4CF-A0EB-F439-3DC4F172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5" y="259200"/>
            <a:ext cx="11031016" cy="790544"/>
          </a:xfrm>
        </p:spPr>
        <p:txBody>
          <a:bodyPr/>
          <a:lstStyle/>
          <a:p>
            <a:r>
              <a:rPr lang="en-GB" dirty="0"/>
              <a:t>Clinical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71A03-8035-C1EE-9560-AE0D7871B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47F3F6D-1EF5-3C80-0A2F-10E84FEC27FE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>
              <a:highlight>
                <a:srgbClr val="FFFF00"/>
              </a:highlight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87BFB90-7A65-B55D-EEB9-2CBA792684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583" y="6326188"/>
            <a:ext cx="10180339" cy="365125"/>
          </a:xfrm>
        </p:spPr>
        <p:txBody>
          <a:bodyPr anchor="b" anchorCtr="0"/>
          <a:lstStyle/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ALK, anaplastic lymphoma kinase; EGFR, epidermal growth factor receptor; HER2, human epidermal growth factor receptor 2; KRAS, Kirsten rat sarcoma virus; NSCLC, non-small cell lung cancer; ORR, objective response rate; PFS, 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4121626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B5E76-AF9F-22DF-BED9-F513443ACB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5208"/>
            <a:ext cx="10963200" cy="4755592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dirty="0">
                <a:solidFill>
                  <a:srgbClr val="5D8298"/>
                </a:solidFill>
                <a:effectLst/>
              </a:rPr>
              <a:t>Understand the clinical trial data and emerging profile of targeted </a:t>
            </a:r>
            <a:br>
              <a:rPr lang="en-GB" dirty="0">
                <a:solidFill>
                  <a:srgbClr val="5D8298"/>
                </a:solidFill>
                <a:effectLst/>
              </a:rPr>
            </a:br>
            <a:r>
              <a:rPr lang="en-GB" dirty="0">
                <a:solidFill>
                  <a:srgbClr val="5D8298"/>
                </a:solidFill>
                <a:effectLst/>
              </a:rPr>
              <a:t>therapies for the treatment of molecularly driven lung cancer</a:t>
            </a:r>
            <a:r>
              <a:rPr lang="en-GB" dirty="0">
                <a:effectLst/>
              </a:rPr>
              <a:t>  </a:t>
            </a:r>
            <a:r>
              <a:rPr lang="en-GB" dirty="0">
                <a:solidFill>
                  <a:srgbClr val="5D8298"/>
                </a:solidFill>
                <a:effectLst/>
              </a:rPr>
              <a:t> </a:t>
            </a:r>
            <a:endParaRPr lang="en-GB" dirty="0">
              <a:effectLst/>
            </a:endParaRP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2D1A28-0112-BA38-D8B2-34CBB6A9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ADE44-4EAA-06CE-A4B2-477BCFDE3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40846-3440-A647-110C-BD902C7FBE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4771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9C9C5-D7D1-5FB5-D477-860D1382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90266"/>
          </a:xfrm>
        </p:spPr>
        <p:txBody>
          <a:bodyPr>
            <a:normAutofit fontScale="90000"/>
          </a:bodyPr>
          <a:lstStyle/>
          <a:p>
            <a:br>
              <a:rPr lang="en-GB" sz="1400" kern="100" dirty="0">
                <a:effectLst/>
                <a:ea typeface="Calibri" panose="020F0502020204030204" pitchFamily="34" charset="0"/>
              </a:rPr>
            </a:br>
            <a:r>
              <a:rPr lang="en-GB" sz="2800" i="0" dirty="0">
                <a:effectLst/>
              </a:rPr>
              <a:t>Subcutaneous amivantamab and lazertinib as first-line treatment in patients with </a:t>
            </a:r>
            <a:r>
              <a:rPr lang="en-GB" sz="2800" i="1" dirty="0">
                <a:effectLst/>
              </a:rPr>
              <a:t>EGFR</a:t>
            </a:r>
            <a:r>
              <a:rPr lang="en-GB" sz="2800" i="0" dirty="0">
                <a:effectLst/>
              </a:rPr>
              <a:t>-mutated, advanced NSCLC: Results from the phase 2 PALOMA-2 study</a:t>
            </a:r>
            <a:br>
              <a:rPr lang="en-GB" sz="2800" i="0" dirty="0">
                <a:effectLst/>
              </a:rPr>
            </a:br>
            <a:endParaRPr lang="en-GB" sz="2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E430D2C-AD48-6F06-C10F-6B77654C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17" y="2215166"/>
            <a:ext cx="10972800" cy="432048"/>
          </a:xfrm>
        </p:spPr>
        <p:txBody>
          <a:bodyPr>
            <a:normAutofit/>
          </a:bodyPr>
          <a:lstStyle/>
          <a:p>
            <a:r>
              <a:rPr lang="en-GB" sz="2000" b="1" kern="100" dirty="0">
                <a:ea typeface="Calibri" panose="020F0502020204030204" pitchFamily="34" charset="0"/>
              </a:rPr>
              <a:t>Lim S</a:t>
            </a:r>
            <a:r>
              <a:rPr lang="en-GB" sz="2000" b="1" kern="100" dirty="0">
                <a:effectLst/>
                <a:ea typeface="Calibri" panose="020F0502020204030204" pitchFamily="34" charset="0"/>
              </a:rPr>
              <a:t>, et al. </a:t>
            </a:r>
            <a:r>
              <a:rPr lang="en-GB" sz="2000" b="1" kern="100" dirty="0">
                <a:ea typeface="Calibri" panose="020F0502020204030204" pitchFamily="34" charset="0"/>
              </a:rPr>
              <a:t>ASCO 2024. Abstract #LBA8612</a:t>
            </a:r>
            <a:endParaRPr lang="en-GB" sz="2000" b="1" kern="100" dirty="0">
              <a:effectLst/>
              <a:ea typeface="Calibri" panose="020F0502020204030204" pitchFamily="34" charset="0"/>
            </a:endParaRPr>
          </a:p>
          <a:p>
            <a:endParaRPr lang="en-GB" sz="16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93C7F-20D5-D7B7-34F6-C78A2F987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7ED57-A9F2-C2C8-206F-8E15D932381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EGFR, epidermal growth factor receptor; NSCLC, non-small cell lung cancer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43EF14B-B1D3-E526-0A75-9CDE3FFB8C80}"/>
              </a:ext>
            </a:extLst>
          </p:cNvPr>
          <p:cNvSpPr txBox="1">
            <a:spLocks/>
          </p:cNvSpPr>
          <p:nvPr/>
        </p:nvSpPr>
        <p:spPr>
          <a:xfrm>
            <a:off x="695400" y="2957256"/>
            <a:ext cx="10972800" cy="2507061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cap="all" spc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br>
              <a:rPr lang="en-GB" sz="1800" kern="100" dirty="0">
                <a:ea typeface="Calibri" panose="020F0502020204030204" pitchFamily="34" charset="0"/>
              </a:rPr>
            </a:br>
            <a:r>
              <a:rPr lang="en-GB" sz="2600" dirty="0"/>
              <a:t>Subcutaneous amivantamab vs intravenous amivantamab, both in combination with lazertinib, in refractory </a:t>
            </a:r>
            <a:r>
              <a:rPr lang="en-GB" sz="2600" i="1" dirty="0"/>
              <a:t>EGFR</a:t>
            </a:r>
            <a:r>
              <a:rPr lang="en-GB" sz="2600" dirty="0"/>
              <a:t>-mutated, advanced NSCLC: Primary results, including overall survival, from the global, phase 3, randomised controlled PALOMA-3 trial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A7816396-DE17-60F5-FD7E-43A032073128}"/>
              </a:ext>
            </a:extLst>
          </p:cNvPr>
          <p:cNvSpPr txBox="1">
            <a:spLocks/>
          </p:cNvSpPr>
          <p:nvPr/>
        </p:nvSpPr>
        <p:spPr>
          <a:xfrm>
            <a:off x="714128" y="5645805"/>
            <a:ext cx="10972800" cy="447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3200" b="0" i="0" kern="1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kern="100" dirty="0">
                <a:ea typeface="Calibri" panose="020F0502020204030204" pitchFamily="34" charset="0"/>
              </a:rPr>
              <a:t>Leighl N, et al. ASCO 2024. Abstract #LBA8505</a:t>
            </a:r>
          </a:p>
          <a:p>
            <a:endParaRPr lang="en-GB" sz="1600" kern="1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95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80000"/>
            <a:ext cx="10963200" cy="3861168"/>
          </a:xfrm>
        </p:spPr>
        <p:txBody>
          <a:bodyPr>
            <a:normAutofit lnSpcReduction="10000"/>
          </a:bodyPr>
          <a:lstStyle/>
          <a:p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Amivantamab, an EGFR-MET bispecific antibody with immune cell-directing activity, </a:t>
            </a:r>
            <a:b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is approved as an IV formulation for first- and second-line treatment of patients with </a:t>
            </a:r>
            <a:b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8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EGFR</a:t>
            </a: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e</a:t>
            </a: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xon 20 insertion-mutated advanced NSCLC</a:t>
            </a:r>
            <a:endParaRPr lang="en-GB" sz="1800" b="0" i="0" baseline="30000" dirty="0">
              <a:solidFill>
                <a:srgbClr val="0000FF"/>
              </a:solidFill>
              <a:effectLst/>
              <a:highlight>
                <a:srgbClr val="FFFFFF"/>
              </a:highlight>
            </a:endParaRPr>
          </a:p>
          <a:p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First-line amivantamab + lazertinib (3</a:t>
            </a:r>
            <a:r>
              <a:rPr lang="en-GB" sz="1800" baseline="30000" dirty="0">
                <a:solidFill>
                  <a:schemeClr val="tx2"/>
                </a:solidFill>
                <a:highlight>
                  <a:srgbClr val="FFFFFF"/>
                </a:highlight>
              </a:rPr>
              <a:t>rd</a:t>
            </a:r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 generation EGFR TKI) </a:t>
            </a: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provided clinically meaningful improvements in PFS in </a:t>
            </a:r>
            <a:r>
              <a:rPr lang="en-GB" sz="1800" b="0" i="1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EGFR</a:t>
            </a: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-mutated advanced NSCLC patients versus </a:t>
            </a:r>
            <a:r>
              <a:rPr lang="en-GB" sz="1800" b="0" i="0" dirty="0" err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osimertinib</a:t>
            </a: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 in the MARIPOSA study</a:t>
            </a:r>
            <a:endParaRPr lang="en-GB" sz="1800" b="0" i="0" baseline="30000" dirty="0">
              <a:solidFill>
                <a:srgbClr val="0000FF"/>
              </a:solidFill>
              <a:effectLst/>
              <a:highlight>
                <a:srgbClr val="FFFFFF"/>
              </a:highlight>
            </a:endParaRPr>
          </a:p>
          <a:p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A subcutaneous (SC) formulation of amivantamab is being developed to improve </a:t>
            </a:r>
            <a:b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</a:br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patient experience and convenience for healthcare professionals</a:t>
            </a:r>
            <a:endParaRPr lang="en-GB" sz="1800" baseline="300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The recommended phase 2 dose and dosing schedule was determined in the </a:t>
            </a:r>
            <a:b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</a:br>
            <a:r>
              <a:rPr lang="en-GB" sz="18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phase 1 PALOMA study</a:t>
            </a:r>
            <a:endParaRPr lang="en-GB" sz="1800" b="0" i="0" baseline="30000" dirty="0">
              <a:solidFill>
                <a:srgbClr val="0000FF"/>
              </a:solidFill>
              <a:effectLst/>
              <a:highlight>
                <a:srgbClr val="FFFFFF"/>
              </a:highlight>
            </a:endParaRPr>
          </a:p>
          <a:p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The efficacy and safety of the SC formulation is now being evaluated in the </a:t>
            </a:r>
            <a:b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</a:br>
            <a:r>
              <a:rPr lang="en-GB" sz="1800" dirty="0">
                <a:solidFill>
                  <a:schemeClr val="tx2"/>
                </a:solidFill>
                <a:highlight>
                  <a:srgbClr val="FFFFFF"/>
                </a:highlight>
              </a:rPr>
              <a:t>PALOMA-2 and PALOMA-3 studies</a:t>
            </a:r>
            <a:endParaRPr lang="en-GB" sz="1800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dirty="0"/>
              <a:t>PALOMA-2/-3: background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2"/>
            <a:ext cx="10180339" cy="240999"/>
          </a:xfrm>
        </p:spPr>
        <p:txBody>
          <a:bodyPr anchor="b" anchorCtr="0"/>
          <a:lstStyle/>
          <a:p>
            <a:r>
              <a:rPr lang="en-GB" sz="1000" kern="100" dirty="0">
                <a:ea typeface="Calibri" panose="020F0502020204030204" pitchFamily="34" charset="0"/>
              </a:rPr>
              <a:t>NSCLC, non-small cell lung cancer; TKI, tyrosine kinase inhibitor</a:t>
            </a:r>
          </a:p>
          <a:p>
            <a:r>
              <a:rPr lang="en-GB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Lim S, et al. J Clin Oncol 2024;42(suppl 17; abstr LBA8612) (ASCO 2024 poster); Leighl N, et al. J Clin Oncol 2024;42(suppl 17; abstr LBA8505) (ASCO 2024 oral presentation); Cho BC, et al. </a:t>
            </a:r>
            <a:r>
              <a:rPr lang="en-US" sz="1000" kern="100" dirty="0">
                <a:solidFill>
                  <a:schemeClr val="tx2"/>
                </a:solidFill>
                <a:ea typeface="Calibri" panose="020F0502020204030204" pitchFamily="34" charset="0"/>
              </a:rPr>
              <a:t>Annals of Oncology (2023) 34 (suppl_2): S1254-S1335</a:t>
            </a:r>
            <a:endParaRPr lang="en-GB" sz="1000" kern="1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819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6101889-F5C9-91CF-3260-6921EAB26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412776"/>
            <a:ext cx="9024750" cy="453650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80728"/>
            <a:ext cx="10963200" cy="745571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PALOMA-2 is a phase 2 study evaluating the efficacy, safety and PK of first-line </a:t>
            </a:r>
            <a:br>
              <a:rPr lang="en-GB" sz="1800" dirty="0">
                <a:solidFill>
                  <a:schemeClr val="tx2"/>
                </a:solidFill>
              </a:rPr>
            </a:br>
            <a:r>
              <a:rPr lang="en-GB" sz="1800" dirty="0">
                <a:solidFill>
                  <a:schemeClr val="tx2"/>
                </a:solidFill>
              </a:rPr>
              <a:t>SC amivantamab + lazertinib in </a:t>
            </a:r>
            <a:r>
              <a:rPr lang="en-GB" sz="1800" i="1" dirty="0">
                <a:solidFill>
                  <a:schemeClr val="tx2"/>
                </a:solidFill>
              </a:rPr>
              <a:t>EGFR</a:t>
            </a:r>
            <a:r>
              <a:rPr lang="en-GB" sz="1800" dirty="0">
                <a:solidFill>
                  <a:schemeClr val="tx2"/>
                </a:solidFill>
              </a:rPr>
              <a:t>-mutated advanced NSCLC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790544"/>
          </a:xfrm>
        </p:spPr>
        <p:txBody>
          <a:bodyPr/>
          <a:lstStyle/>
          <a:p>
            <a:r>
              <a:rPr lang="en-GB" dirty="0"/>
              <a:t>PALOMA-2: background and study design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50" kern="100" dirty="0">
                <a:solidFill>
                  <a:schemeClr val="tx2"/>
                </a:solidFill>
                <a:ea typeface="Calibri" panose="020F0502020204030204" pitchFamily="34" charset="0"/>
              </a:rPr>
              <a:t>1L, first line; 2L, second line; ami, amivantamab; CBR, clinical benefit rate; DoR, duration of response; EGFR, epidermal growth factor receptor; ex19 del, exon 19 deletion; ex20ins, exon 20 insertion; ICR, independent central review; INV, investigator; IV, intravenous; laz, lazertinib; NSCLC, non-small cell lung cancer; ORR, objective response rate; OS, overall survival; osi, osimertinib; PFS, progression-free survival; PK, pharmacokinetics; Q2W, every 2 weeks; Q3W, every 3 weeks; Q4W, every 4 weeks; SC, subcutaneous; TTR, time to response; US, United States</a:t>
            </a:r>
          </a:p>
          <a:p>
            <a:r>
              <a:rPr lang="en-GB" sz="1050" kern="100" dirty="0">
                <a:solidFill>
                  <a:schemeClr val="tx2"/>
                </a:solidFill>
                <a:ea typeface="Calibri" panose="020F0502020204030204" pitchFamily="34" charset="0"/>
              </a:rPr>
              <a:t>Lim S, et al. J Clin Oncol 2024;42(suppl 17; abstr LBA8612) (ASCO 2024 poster)</a:t>
            </a:r>
            <a:endParaRPr lang="en-GB" sz="105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725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553C206C-2090-037E-E573-590421A4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4" y="1844824"/>
            <a:ext cx="5487116" cy="258370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79E5A7-6CE7-D4C5-E110-04260D1F95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01" y="4581128"/>
            <a:ext cx="5476799" cy="110103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Among the confirmed responders in both cohorts: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Median TTR: 1.9 months (range, 1.4-5.3)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Median DoR: not estimable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92835E-F2F1-0156-4F92-4C468B0C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15453"/>
          </a:xfrm>
        </p:spPr>
        <p:txBody>
          <a:bodyPr/>
          <a:lstStyle/>
          <a:p>
            <a:r>
              <a:rPr lang="en-GB" dirty="0"/>
              <a:t>PALOMA-2: results</a:t>
            </a:r>
            <a:endParaRPr lang="en-GB" baseline="300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008AC-B860-C1B0-308A-86868D1EC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CE890-DBC4-1C7C-BCD7-B9676316E5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50" kern="100" dirty="0">
                <a:solidFill>
                  <a:schemeClr val="tx2"/>
                </a:solidFill>
                <a:ea typeface="Calibri" panose="020F0502020204030204" pitchFamily="34" charset="0"/>
              </a:rPr>
              <a:t>ARR, administration-related reaction; CI, confidence interval; DoR, duration of response; ICR, independent central review; INV, investigator; IV, intravenous; ORR, objective response rate; SC, subcutaneous; TRAE, treatment related adverse event; TTR, time to response; VTE, venous thromboembolism</a:t>
            </a:r>
          </a:p>
          <a:p>
            <a:r>
              <a:rPr lang="en-GB" sz="1050" kern="100" dirty="0">
                <a:solidFill>
                  <a:schemeClr val="tx2"/>
                </a:solidFill>
                <a:ea typeface="Calibri" panose="020F0502020204030204" pitchFamily="34" charset="0"/>
              </a:rPr>
              <a:t>Lim S, et al. J Clin Oncol 2024;42(suppl 17; abstr LBA8612) (ASCO 2024 poster)</a:t>
            </a:r>
            <a:endParaRPr lang="en-GB" sz="1050" kern="1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77AF7-E086-D022-88E1-C5C0A463BE69}"/>
              </a:ext>
            </a:extLst>
          </p:cNvPr>
          <p:cNvSpPr txBox="1"/>
          <p:nvPr/>
        </p:nvSpPr>
        <p:spPr>
          <a:xfrm>
            <a:off x="551384" y="136720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EFFICACY</a:t>
            </a:r>
            <a:endParaRPr lang="en-GB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C4F86-6E44-6C00-0EFE-409EF5BEACCF}"/>
              </a:ext>
            </a:extLst>
          </p:cNvPr>
          <p:cNvSpPr txBox="1"/>
          <p:nvPr/>
        </p:nvSpPr>
        <p:spPr>
          <a:xfrm>
            <a:off x="6384032" y="1428054"/>
            <a:ext cx="142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8E57E2A-FE24-F4D9-E96D-9D97968267A4}"/>
              </a:ext>
            </a:extLst>
          </p:cNvPr>
          <p:cNvSpPr txBox="1">
            <a:spLocks/>
          </p:cNvSpPr>
          <p:nvPr/>
        </p:nvSpPr>
        <p:spPr>
          <a:xfrm>
            <a:off x="6524839" y="2071461"/>
            <a:ext cx="5115776" cy="33549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2"/>
                </a:solidFill>
              </a:rPr>
              <a:t>The safety profile of SC amivantamab </a:t>
            </a:r>
            <a:br>
              <a:rPr lang="en-GB" sz="1800" dirty="0">
                <a:solidFill>
                  <a:schemeClr val="tx2"/>
                </a:solidFill>
              </a:rPr>
            </a:br>
            <a:r>
              <a:rPr lang="en-GB" sz="1800" dirty="0">
                <a:solidFill>
                  <a:schemeClr val="tx2"/>
                </a:solidFill>
              </a:rPr>
              <a:t>+ lazertinib was consistent with previous reports of the IV formulation, with no new safety signals identified</a:t>
            </a:r>
          </a:p>
          <a:p>
            <a:r>
              <a:rPr lang="en-GB" sz="1800" dirty="0">
                <a:solidFill>
                  <a:schemeClr val="tx2"/>
                </a:solidFill>
              </a:rPr>
              <a:t>However, markedly lower rates of ARRs and VTE were observed with the SC formulation</a:t>
            </a:r>
          </a:p>
          <a:p>
            <a:r>
              <a:rPr lang="en-GB" sz="1800" dirty="0">
                <a:solidFill>
                  <a:schemeClr val="tx2"/>
                </a:solidFill>
              </a:rPr>
              <a:t>Discontinuation of all agents due to TRAEs occurred in 9% (11/125) of patients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363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5673</TotalTime>
  <Words>4175</Words>
  <Application>Microsoft Office PowerPoint</Application>
  <PresentationFormat>Widescreen</PresentationFormat>
  <Paragraphs>232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Aileron</vt:lpstr>
      <vt:lpstr>Aptos</vt:lpstr>
      <vt:lpstr>Arial</vt:lpstr>
      <vt:lpstr>Calibri</vt:lpstr>
      <vt:lpstr>Lucida Grande</vt:lpstr>
      <vt:lpstr>PT Sans Narrow</vt:lpstr>
      <vt:lpstr>Roboto</vt:lpstr>
      <vt:lpstr>Thème Office</vt:lpstr>
      <vt:lpstr>PowerPoint Presentation</vt:lpstr>
      <vt:lpstr>lung connect  Oncogene-addicted nsclc highlights from asco 2024 </vt:lpstr>
      <vt:lpstr>Developed by LUNG COnnect</vt:lpstr>
      <vt:lpstr>Clinical takeaways</vt:lpstr>
      <vt:lpstr>Educational objectives</vt:lpstr>
      <vt:lpstr> Subcutaneous amivantamab and lazertinib as first-line treatment in patients with EGFR-mutated, advanced NSCLC: Results from the phase 2 PALOMA-2 study </vt:lpstr>
      <vt:lpstr>PALOMA-2/-3: background</vt:lpstr>
      <vt:lpstr>PALOMA-2: background and study design</vt:lpstr>
      <vt:lpstr>PALOMA-2: results</vt:lpstr>
      <vt:lpstr>PALOMA-3: background and study design</vt:lpstr>
      <vt:lpstr>PALOMA-3: results</vt:lpstr>
      <vt:lpstr>PALOMA-2/-3: summary</vt:lpstr>
      <vt:lpstr> Lorlatinib vs crizotinib in treatment-naïve patients with advanced ALK+ NSCLC: 5-year progression-free survival and safety from the CROWN study </vt:lpstr>
      <vt:lpstr>crown: background and study design</vt:lpstr>
      <vt:lpstr>crown: results</vt:lpstr>
      <vt:lpstr>crown: summary</vt:lpstr>
      <vt:lpstr> KRYSTAL-12: Phase 3 study of adagrasib versus docetaxel in patients with previously treated advanced/metastatic NSCLC harbouring a KRASG12C mutation </vt:lpstr>
      <vt:lpstr>KRYSTAL-12: background and study design</vt:lpstr>
      <vt:lpstr>KRYSTAL-12: results</vt:lpstr>
      <vt:lpstr>KRYSTAL-12: summary</vt:lpstr>
      <vt:lpstr> Safety and anti-tumour activity of BAY 2927088 in patients with HER2-mutant NSCLC: Results from an expansion cohort of the SOHO-01 phase 1/2 study</vt:lpstr>
      <vt:lpstr>Soho-01: background and study design</vt:lpstr>
      <vt:lpstr>Soho-01: results</vt:lpstr>
      <vt:lpstr>Soho-01: summary</vt:lpstr>
      <vt:lpstr> Phase 1a/1b trial of zongertinib (BI 1810631), a HER2-specific TKI, in patients with HER2 aberration-positive solid tumours: Updated Phase 1a data from Beamion LUNG-1, including progression-free survival data </vt:lpstr>
      <vt:lpstr>Beamion LUNG-1: background and study design</vt:lpstr>
      <vt:lpstr>Beamion LUNG-1: results (Phase 1b, Cohort 1)</vt:lpstr>
      <vt:lpstr>Beamion LUNG-1: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elaine wills</cp:lastModifiedBy>
  <cp:revision>465</cp:revision>
  <cp:lastPrinted>2017-02-15T09:54:46Z</cp:lastPrinted>
  <dcterms:created xsi:type="dcterms:W3CDTF">2016-10-14T09:38:18Z</dcterms:created>
  <dcterms:modified xsi:type="dcterms:W3CDTF">2024-06-07T14:55:22Z</dcterms:modified>
</cp:coreProperties>
</file>